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9"/>
  </p:notesMasterIdLst>
  <p:sldIdLst>
    <p:sldId id="824" r:id="rId2"/>
    <p:sldId id="257" r:id="rId3"/>
    <p:sldId id="258" r:id="rId4"/>
    <p:sldId id="921" r:id="rId5"/>
    <p:sldId id="312" r:id="rId6"/>
    <p:sldId id="316" r:id="rId7"/>
    <p:sldId id="314" r:id="rId8"/>
    <p:sldId id="920" r:id="rId9"/>
    <p:sldId id="262" r:id="rId10"/>
    <p:sldId id="922" r:id="rId11"/>
    <p:sldId id="923" r:id="rId12"/>
    <p:sldId id="924" r:id="rId13"/>
    <p:sldId id="925" r:id="rId14"/>
    <p:sldId id="926" r:id="rId15"/>
    <p:sldId id="391" r:id="rId16"/>
    <p:sldId id="927" r:id="rId17"/>
    <p:sldId id="928" r:id="rId18"/>
    <p:sldId id="929" r:id="rId19"/>
    <p:sldId id="931" r:id="rId20"/>
    <p:sldId id="367" r:id="rId21"/>
    <p:sldId id="932" r:id="rId22"/>
    <p:sldId id="933" r:id="rId23"/>
    <p:sldId id="934" r:id="rId24"/>
    <p:sldId id="935" r:id="rId25"/>
    <p:sldId id="936" r:id="rId26"/>
    <p:sldId id="937" r:id="rId27"/>
    <p:sldId id="938" r:id="rId28"/>
    <p:sldId id="939" r:id="rId29"/>
    <p:sldId id="940" r:id="rId30"/>
    <p:sldId id="941" r:id="rId31"/>
    <p:sldId id="943" r:id="rId32"/>
    <p:sldId id="944" r:id="rId33"/>
    <p:sldId id="945" r:id="rId34"/>
    <p:sldId id="916" r:id="rId35"/>
    <p:sldId id="946" r:id="rId36"/>
    <p:sldId id="947" r:id="rId37"/>
    <p:sldId id="948" r:id="rId38"/>
    <p:sldId id="1481" r:id="rId39"/>
    <p:sldId id="949" r:id="rId40"/>
    <p:sldId id="951" r:id="rId41"/>
    <p:sldId id="952" r:id="rId42"/>
    <p:sldId id="953" r:id="rId43"/>
    <p:sldId id="960" r:id="rId44"/>
    <p:sldId id="955" r:id="rId45"/>
    <p:sldId id="956" r:id="rId46"/>
    <p:sldId id="957" r:id="rId47"/>
    <p:sldId id="958" r:id="rId48"/>
    <p:sldId id="959" r:id="rId49"/>
    <p:sldId id="961" r:id="rId50"/>
    <p:sldId id="1482" r:id="rId51"/>
    <p:sldId id="968" r:id="rId52"/>
    <p:sldId id="963" r:id="rId53"/>
    <p:sldId id="964" r:id="rId54"/>
    <p:sldId id="966" r:id="rId55"/>
    <p:sldId id="967" r:id="rId56"/>
    <p:sldId id="969" r:id="rId57"/>
    <p:sldId id="975" r:id="rId58"/>
    <p:sldId id="971" r:id="rId59"/>
    <p:sldId id="972" r:id="rId60"/>
    <p:sldId id="973" r:id="rId61"/>
    <p:sldId id="974" r:id="rId62"/>
    <p:sldId id="976" r:id="rId63"/>
    <p:sldId id="982" r:id="rId64"/>
    <p:sldId id="978" r:id="rId65"/>
    <p:sldId id="979" r:id="rId66"/>
    <p:sldId id="980" r:id="rId67"/>
    <p:sldId id="981" r:id="rId68"/>
    <p:sldId id="983" r:id="rId69"/>
    <p:sldId id="989" r:id="rId70"/>
    <p:sldId id="1483" r:id="rId71"/>
    <p:sldId id="985" r:id="rId72"/>
    <p:sldId id="986" r:id="rId73"/>
    <p:sldId id="990" r:id="rId74"/>
    <p:sldId id="987" r:id="rId75"/>
    <p:sldId id="988" r:id="rId76"/>
    <p:sldId id="991" r:id="rId77"/>
    <p:sldId id="998" r:id="rId78"/>
    <p:sldId id="993" r:id="rId79"/>
    <p:sldId id="994" r:id="rId80"/>
    <p:sldId id="996" r:id="rId81"/>
    <p:sldId id="997" r:id="rId82"/>
    <p:sldId id="999" r:id="rId83"/>
    <p:sldId id="1005" r:id="rId84"/>
    <p:sldId id="1001" r:id="rId85"/>
    <p:sldId id="1002" r:id="rId86"/>
    <p:sldId id="1003" r:id="rId87"/>
    <p:sldId id="1004" r:id="rId88"/>
    <p:sldId id="1006" r:id="rId89"/>
    <p:sldId id="1008" r:id="rId90"/>
    <p:sldId id="1009" r:id="rId91"/>
    <p:sldId id="1010" r:id="rId92"/>
    <p:sldId id="1011" r:id="rId93"/>
    <p:sldId id="834" r:id="rId94"/>
    <p:sldId id="919" r:id="rId95"/>
    <p:sldId id="1012" r:id="rId96"/>
    <p:sldId id="1013" r:id="rId97"/>
    <p:sldId id="1014" r:id="rId98"/>
    <p:sldId id="1493" r:id="rId99"/>
    <p:sldId id="1015" r:id="rId100"/>
    <p:sldId id="1494" r:id="rId101"/>
    <p:sldId id="1016" r:id="rId102"/>
    <p:sldId id="1018" r:id="rId103"/>
    <p:sldId id="1019" r:id="rId104"/>
    <p:sldId id="1358" r:id="rId105"/>
    <p:sldId id="1361" r:id="rId106"/>
    <p:sldId id="1362" r:id="rId107"/>
    <p:sldId id="1363" r:id="rId108"/>
    <p:sldId id="1364" r:id="rId109"/>
    <p:sldId id="1366" r:id="rId110"/>
    <p:sldId id="1365" r:id="rId111"/>
    <p:sldId id="1359" r:id="rId112"/>
    <p:sldId id="1367" r:id="rId113"/>
    <p:sldId id="1368" r:id="rId114"/>
    <p:sldId id="1369" r:id="rId115"/>
    <p:sldId id="1370" r:id="rId116"/>
    <p:sldId id="1371" r:id="rId117"/>
    <p:sldId id="1372" r:id="rId118"/>
    <p:sldId id="1373" r:id="rId119"/>
    <p:sldId id="1374" r:id="rId120"/>
    <p:sldId id="1375" r:id="rId121"/>
    <p:sldId id="1376" r:id="rId122"/>
    <p:sldId id="1377" r:id="rId123"/>
    <p:sldId id="1384" r:id="rId124"/>
    <p:sldId id="1385" r:id="rId125"/>
    <p:sldId id="1378" r:id="rId126"/>
    <p:sldId id="1379" r:id="rId127"/>
    <p:sldId id="1380" r:id="rId128"/>
    <p:sldId id="1381" r:id="rId129"/>
    <p:sldId id="1382" r:id="rId130"/>
    <p:sldId id="1383" r:id="rId131"/>
    <p:sldId id="1031" r:id="rId132"/>
    <p:sldId id="1032" r:id="rId133"/>
    <p:sldId id="1033" r:id="rId134"/>
    <p:sldId id="1034" r:id="rId135"/>
    <p:sldId id="1036" r:id="rId136"/>
    <p:sldId id="1037" r:id="rId137"/>
    <p:sldId id="1038" r:id="rId138"/>
    <p:sldId id="1039" r:id="rId139"/>
    <p:sldId id="1139" r:id="rId140"/>
    <p:sldId id="1140" r:id="rId141"/>
    <p:sldId id="1141" r:id="rId142"/>
    <p:sldId id="1041" r:id="rId143"/>
    <p:sldId id="1142" r:id="rId144"/>
    <p:sldId id="1042" r:id="rId145"/>
    <p:sldId id="1043" r:id="rId146"/>
    <p:sldId id="1143" r:id="rId147"/>
    <p:sldId id="1045" r:id="rId148"/>
    <p:sldId id="1046" r:id="rId149"/>
    <p:sldId id="1144" r:id="rId150"/>
    <p:sldId id="1484" r:id="rId151"/>
    <p:sldId id="1145" r:id="rId152"/>
    <p:sldId id="1146" r:id="rId153"/>
    <p:sldId id="1147" r:id="rId154"/>
    <p:sldId id="1148" r:id="rId155"/>
    <p:sldId id="1149" r:id="rId156"/>
    <p:sldId id="1480" r:id="rId157"/>
    <p:sldId id="1152" r:id="rId158"/>
    <p:sldId id="1153" r:id="rId159"/>
    <p:sldId id="1150" r:id="rId160"/>
    <p:sldId id="1151" r:id="rId161"/>
    <p:sldId id="1154" r:id="rId162"/>
    <p:sldId id="1058" r:id="rId163"/>
    <p:sldId id="1059" r:id="rId164"/>
    <p:sldId id="1155" r:id="rId165"/>
    <p:sldId id="1156" r:id="rId166"/>
    <p:sldId id="1157" r:id="rId167"/>
    <p:sldId id="1497" r:id="rId168"/>
    <p:sldId id="1495" r:id="rId169"/>
    <p:sldId id="1498" r:id="rId170"/>
    <p:sldId id="1499" r:id="rId171"/>
    <p:sldId id="1500" r:id="rId172"/>
    <p:sldId id="1501" r:id="rId173"/>
    <p:sldId id="1502" r:id="rId174"/>
    <p:sldId id="1503" r:id="rId175"/>
    <p:sldId id="1504" r:id="rId176"/>
    <p:sldId id="1505" r:id="rId177"/>
    <p:sldId id="1506" r:id="rId178"/>
    <p:sldId id="1507" r:id="rId179"/>
    <p:sldId id="1508" r:id="rId180"/>
    <p:sldId id="1509" r:id="rId181"/>
    <p:sldId id="1510" r:id="rId182"/>
    <p:sldId id="1496" r:id="rId183"/>
    <p:sldId id="1512" r:id="rId184"/>
    <p:sldId id="1513" r:id="rId185"/>
    <p:sldId id="1514" r:id="rId186"/>
    <p:sldId id="1515" r:id="rId187"/>
    <p:sldId id="1511" r:id="rId188"/>
    <p:sldId id="1158" r:id="rId189"/>
    <p:sldId id="1162" r:id="rId190"/>
    <p:sldId id="1163" r:id="rId191"/>
    <p:sldId id="1166" r:id="rId192"/>
    <p:sldId id="1164" r:id="rId193"/>
    <p:sldId id="1167" r:id="rId194"/>
    <p:sldId id="1168" r:id="rId195"/>
    <p:sldId id="1165" r:id="rId196"/>
    <p:sldId id="1068" r:id="rId197"/>
    <p:sldId id="1169" r:id="rId198"/>
    <p:sldId id="1170" r:id="rId199"/>
    <p:sldId id="1070" r:id="rId200"/>
    <p:sldId id="1071" r:id="rId201"/>
    <p:sldId id="1072" r:id="rId202"/>
    <p:sldId id="1516" r:id="rId203"/>
    <p:sldId id="1517" r:id="rId204"/>
    <p:sldId id="1518" r:id="rId205"/>
    <p:sldId id="1519" r:id="rId206"/>
    <p:sldId id="1074" r:id="rId207"/>
    <p:sldId id="1075" r:id="rId208"/>
    <p:sldId id="1171" r:id="rId209"/>
    <p:sldId id="1077" r:id="rId210"/>
    <p:sldId id="1078" r:id="rId211"/>
    <p:sldId id="1172" r:id="rId212"/>
    <p:sldId id="1520" r:id="rId213"/>
    <p:sldId id="1521" r:id="rId214"/>
    <p:sldId id="1522" r:id="rId215"/>
    <p:sldId id="1523" r:id="rId216"/>
    <p:sldId id="1524" r:id="rId217"/>
    <p:sldId id="1080" r:id="rId218"/>
    <p:sldId id="1525" r:id="rId219"/>
    <p:sldId id="1081" r:id="rId220"/>
    <p:sldId id="1082" r:id="rId221"/>
    <p:sldId id="1174" r:id="rId222"/>
    <p:sldId id="1175" r:id="rId223"/>
    <p:sldId id="1528" r:id="rId224"/>
    <p:sldId id="1085" r:id="rId225"/>
    <p:sldId id="1083" r:id="rId226"/>
    <p:sldId id="1529" r:id="rId227"/>
    <p:sldId id="1526" r:id="rId228"/>
    <p:sldId id="1087" r:id="rId229"/>
    <p:sldId id="1089" r:id="rId230"/>
    <p:sldId id="1090" r:id="rId231"/>
    <p:sldId id="1177" r:id="rId232"/>
    <p:sldId id="1091" r:id="rId233"/>
    <p:sldId id="1093" r:id="rId234"/>
    <p:sldId id="1095" r:id="rId235"/>
    <p:sldId id="1096" r:id="rId236"/>
    <p:sldId id="1097" r:id="rId237"/>
    <p:sldId id="1099" r:id="rId238"/>
    <p:sldId id="1100" r:id="rId239"/>
    <p:sldId id="1102" r:id="rId240"/>
    <p:sldId id="1103" r:id="rId241"/>
    <p:sldId id="1105" r:id="rId242"/>
    <p:sldId id="1106" r:id="rId243"/>
    <p:sldId id="1178" r:id="rId244"/>
    <p:sldId id="1108" r:id="rId245"/>
    <p:sldId id="1109" r:id="rId246"/>
    <p:sldId id="1111" r:id="rId247"/>
    <p:sldId id="1179" r:id="rId248"/>
    <p:sldId id="1112" r:id="rId249"/>
    <p:sldId id="1113" r:id="rId250"/>
    <p:sldId id="1116" r:id="rId251"/>
    <p:sldId id="1180" r:id="rId252"/>
    <p:sldId id="1181" r:id="rId253"/>
    <p:sldId id="1182" r:id="rId254"/>
    <p:sldId id="1183" r:id="rId255"/>
    <p:sldId id="1117" r:id="rId256"/>
    <p:sldId id="1118" r:id="rId257"/>
    <p:sldId id="1119" r:id="rId258"/>
    <p:sldId id="1120" r:id="rId259"/>
    <p:sldId id="1121" r:id="rId260"/>
    <p:sldId id="1185" r:id="rId261"/>
    <p:sldId id="1186" r:id="rId262"/>
    <p:sldId id="1184" r:id="rId263"/>
    <p:sldId id="1122" r:id="rId264"/>
    <p:sldId id="1187" r:id="rId265"/>
    <p:sldId id="1123" r:id="rId266"/>
    <p:sldId id="1124" r:id="rId267"/>
    <p:sldId id="1125" r:id="rId268"/>
    <p:sldId id="1530" r:id="rId269"/>
    <p:sldId id="1531" r:id="rId270"/>
    <p:sldId id="1188" r:id="rId271"/>
    <p:sldId id="1189" r:id="rId272"/>
    <p:sldId id="1386" r:id="rId273"/>
    <p:sldId id="1387" r:id="rId274"/>
    <p:sldId id="1388" r:id="rId275"/>
    <p:sldId id="1389" r:id="rId276"/>
    <p:sldId id="1390" r:id="rId277"/>
    <p:sldId id="1391" r:id="rId278"/>
    <p:sldId id="1392" r:id="rId279"/>
    <p:sldId id="1414" r:id="rId280"/>
    <p:sldId id="1413" r:id="rId281"/>
    <p:sldId id="1393" r:id="rId282"/>
    <p:sldId id="1394" r:id="rId283"/>
    <p:sldId id="1415" r:id="rId284"/>
    <p:sldId id="1417" r:id="rId285"/>
    <p:sldId id="1419" r:id="rId286"/>
    <p:sldId id="1420" r:id="rId287"/>
    <p:sldId id="1421" r:id="rId288"/>
    <p:sldId id="1422" r:id="rId289"/>
    <p:sldId id="1532" r:id="rId290"/>
    <p:sldId id="1533" r:id="rId291"/>
    <p:sldId id="1399" r:id="rId292"/>
    <p:sldId id="1400" r:id="rId293"/>
    <p:sldId id="1401" r:id="rId294"/>
    <p:sldId id="1402" r:id="rId295"/>
    <p:sldId id="1403" r:id="rId296"/>
    <p:sldId id="1404" r:id="rId297"/>
    <p:sldId id="1423" r:id="rId298"/>
    <p:sldId id="1405" r:id="rId299"/>
    <p:sldId id="1406" r:id="rId300"/>
    <p:sldId id="1424" r:id="rId301"/>
    <p:sldId id="1407" r:id="rId302"/>
    <p:sldId id="1408" r:id="rId303"/>
    <p:sldId id="1425" r:id="rId304"/>
    <p:sldId id="1426" r:id="rId305"/>
    <p:sldId id="1427" r:id="rId306"/>
    <p:sldId id="1430" r:id="rId307"/>
    <p:sldId id="1431" r:id="rId308"/>
    <p:sldId id="1432" r:id="rId309"/>
    <p:sldId id="1534" r:id="rId310"/>
    <p:sldId id="1535" r:id="rId311"/>
    <p:sldId id="1201" r:id="rId312"/>
    <p:sldId id="1202" r:id="rId313"/>
    <p:sldId id="1203" r:id="rId314"/>
    <p:sldId id="1325" r:id="rId315"/>
    <p:sldId id="1326" r:id="rId316"/>
    <p:sldId id="1205" r:id="rId317"/>
    <p:sldId id="1206" r:id="rId318"/>
    <p:sldId id="1207" r:id="rId319"/>
    <p:sldId id="1208" r:id="rId320"/>
    <p:sldId id="1209" r:id="rId321"/>
    <p:sldId id="1210" r:id="rId322"/>
    <p:sldId id="1211" r:id="rId323"/>
    <p:sldId id="1212" r:id="rId324"/>
    <p:sldId id="1214" r:id="rId325"/>
    <p:sldId id="1327" r:id="rId326"/>
    <p:sldId id="1215" r:id="rId327"/>
    <p:sldId id="1217" r:id="rId328"/>
    <p:sldId id="1219" r:id="rId329"/>
    <p:sldId id="1220" r:id="rId330"/>
    <p:sldId id="1221" r:id="rId331"/>
    <p:sldId id="1222" r:id="rId332"/>
    <p:sldId id="1223" r:id="rId333"/>
    <p:sldId id="1224" r:id="rId334"/>
    <p:sldId id="1225" r:id="rId335"/>
    <p:sldId id="1226" r:id="rId336"/>
    <p:sldId id="1227" r:id="rId337"/>
    <p:sldId id="1328" r:id="rId338"/>
    <p:sldId id="1329" r:id="rId339"/>
    <p:sldId id="1230" r:id="rId340"/>
    <p:sldId id="1231" r:id="rId341"/>
    <p:sldId id="1234" r:id="rId342"/>
    <p:sldId id="1537" r:id="rId343"/>
    <p:sldId id="1538" r:id="rId344"/>
    <p:sldId id="1539" r:id="rId345"/>
    <p:sldId id="1540" r:id="rId346"/>
    <p:sldId id="1541" r:id="rId347"/>
    <p:sldId id="1542" r:id="rId348"/>
    <p:sldId id="1543" r:id="rId349"/>
    <p:sldId id="1545" r:id="rId350"/>
    <p:sldId id="1536" r:id="rId351"/>
    <p:sldId id="1548" r:id="rId352"/>
    <p:sldId id="1546" r:id="rId353"/>
    <p:sldId id="1549" r:id="rId354"/>
    <p:sldId id="1547" r:id="rId355"/>
    <p:sldId id="1330" r:id="rId356"/>
    <p:sldId id="1239" r:id="rId357"/>
    <p:sldId id="1240" r:id="rId358"/>
    <p:sldId id="1242" r:id="rId359"/>
    <p:sldId id="1332" r:id="rId360"/>
    <p:sldId id="1338" r:id="rId361"/>
    <p:sldId id="1249" r:id="rId362"/>
    <p:sldId id="1339" r:id="rId363"/>
    <p:sldId id="1252" r:id="rId364"/>
    <p:sldId id="1253" r:id="rId365"/>
    <p:sldId id="1254" r:id="rId366"/>
    <p:sldId id="1340" r:id="rId367"/>
    <p:sldId id="1341" r:id="rId368"/>
    <p:sldId id="1342" r:id="rId369"/>
    <p:sldId id="1343" r:id="rId370"/>
    <p:sldId id="1255" r:id="rId371"/>
    <p:sldId id="1344" r:id="rId372"/>
    <p:sldId id="1261" r:id="rId373"/>
    <p:sldId id="1345" r:id="rId374"/>
    <p:sldId id="1346" r:id="rId375"/>
    <p:sldId id="1347" r:id="rId376"/>
    <p:sldId id="1348" r:id="rId377"/>
    <p:sldId id="1266" r:id="rId378"/>
    <p:sldId id="1349" r:id="rId379"/>
    <p:sldId id="1270" r:id="rId380"/>
    <p:sldId id="1487" r:id="rId381"/>
    <p:sldId id="1271" r:id="rId382"/>
    <p:sldId id="1351" r:id="rId383"/>
    <p:sldId id="1350" r:id="rId384"/>
    <p:sldId id="1352" r:id="rId385"/>
    <p:sldId id="1292" r:id="rId386"/>
    <p:sldId id="1293" r:id="rId387"/>
    <p:sldId id="1294" r:id="rId388"/>
    <p:sldId id="1295" r:id="rId389"/>
    <p:sldId id="1296" r:id="rId390"/>
    <p:sldId id="1488" r:id="rId391"/>
    <p:sldId id="1297" r:id="rId392"/>
    <p:sldId id="1489" r:id="rId393"/>
    <p:sldId id="1298" r:id="rId394"/>
    <p:sldId id="1550" r:id="rId395"/>
    <p:sldId id="1551" r:id="rId396"/>
    <p:sldId id="1301" r:id="rId397"/>
    <p:sldId id="1305" r:id="rId398"/>
    <p:sldId id="1306" r:id="rId399"/>
    <p:sldId id="1307" r:id="rId400"/>
    <p:sldId id="1308" r:id="rId401"/>
    <p:sldId id="1552" r:id="rId402"/>
    <p:sldId id="1553" r:id="rId403"/>
    <p:sldId id="1309" r:id="rId404"/>
    <p:sldId id="1310" r:id="rId405"/>
    <p:sldId id="1311" r:id="rId406"/>
    <p:sldId id="1312" r:id="rId407"/>
    <p:sldId id="1313" r:id="rId408"/>
    <p:sldId id="1314" r:id="rId409"/>
    <p:sldId id="1490" r:id="rId410"/>
    <p:sldId id="1315" r:id="rId411"/>
    <p:sldId id="1316" r:id="rId412"/>
    <p:sldId id="1353" r:id="rId413"/>
    <p:sldId id="1354" r:id="rId414"/>
    <p:sldId id="1355" r:id="rId415"/>
    <p:sldId id="1356" r:id="rId416"/>
    <p:sldId id="1491" r:id="rId417"/>
    <p:sldId id="1317" r:id="rId418"/>
    <p:sldId id="1318" r:id="rId419"/>
    <p:sldId id="1357" r:id="rId420"/>
    <p:sldId id="1319" r:id="rId421"/>
    <p:sldId id="1320" r:id="rId422"/>
    <p:sldId id="1323" r:id="rId423"/>
    <p:sldId id="1324" r:id="rId424"/>
    <p:sldId id="1492" r:id="rId425"/>
    <p:sldId id="1554" r:id="rId426"/>
    <p:sldId id="1555" r:id="rId427"/>
    <p:sldId id="1433" r:id="rId428"/>
    <p:sldId id="1434" r:id="rId429"/>
    <p:sldId id="1435" r:id="rId430"/>
    <p:sldId id="1436" r:id="rId431"/>
    <p:sldId id="1437" r:id="rId432"/>
    <p:sldId id="1438" r:id="rId433"/>
    <p:sldId id="1439" r:id="rId434"/>
    <p:sldId id="1440" r:id="rId435"/>
    <p:sldId id="1441" r:id="rId436"/>
    <p:sldId id="1473" r:id="rId437"/>
    <p:sldId id="1475" r:id="rId438"/>
    <p:sldId id="1474" r:id="rId439"/>
    <p:sldId id="1476" r:id="rId440"/>
    <p:sldId id="1442" r:id="rId441"/>
    <p:sldId id="1443" r:id="rId442"/>
    <p:sldId id="1444" r:id="rId443"/>
    <p:sldId id="1445" r:id="rId444"/>
    <p:sldId id="1447" r:id="rId445"/>
    <p:sldId id="1450" r:id="rId446"/>
    <p:sldId id="1451" r:id="rId447"/>
    <p:sldId id="1556" r:id="rId448"/>
    <p:sldId id="1557" r:id="rId449"/>
    <p:sldId id="1453" r:id="rId450"/>
    <p:sldId id="1454" r:id="rId451"/>
    <p:sldId id="1455" r:id="rId452"/>
    <p:sldId id="1456" r:id="rId453"/>
    <p:sldId id="1457" r:id="rId454"/>
    <p:sldId id="1458" r:id="rId455"/>
    <p:sldId id="1459" r:id="rId456"/>
    <p:sldId id="1460" r:id="rId457"/>
    <p:sldId id="1461" r:id="rId458"/>
    <p:sldId id="1477" r:id="rId459"/>
    <p:sldId id="1463" r:id="rId460"/>
    <p:sldId id="1464" r:id="rId461"/>
    <p:sldId id="1465" r:id="rId462"/>
    <p:sldId id="1466" r:id="rId463"/>
    <p:sldId id="1467" r:id="rId464"/>
    <p:sldId id="1470" r:id="rId465"/>
    <p:sldId id="1471" r:id="rId466"/>
    <p:sldId id="1558" r:id="rId467"/>
    <p:sldId id="1559" r:id="rId4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9933FF"/>
    <a:srgbClr val="0000FF"/>
    <a:srgbClr val="6600FF"/>
    <a:srgbClr val="FF3399"/>
    <a:srgbClr val="F3330D"/>
    <a:srgbClr val="F709B9"/>
    <a:srgbClr val="0082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400" autoAdjust="0"/>
  </p:normalViewPr>
  <p:slideViewPr>
    <p:cSldViewPr>
      <p:cViewPr varScale="1">
        <p:scale>
          <a:sx n="85" d="100"/>
          <a:sy n="85" d="100"/>
        </p:scale>
        <p:origin x="-582"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2A7DF6B-A35B-4FE7-84D7-ECE1C8B800B7}" type="datetimeFigureOut">
              <a:rPr lang="zh-CN" altLang="en-US"/>
              <a:pPr>
                <a:defRPr/>
              </a:pPr>
              <a:t>2016-12-7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223D3F0-D83C-4820-AE53-5678123A13E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259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260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261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262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389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390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391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392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223D3F0-D83C-4820-AE53-5678123A13ED}" type="slidenum">
              <a:rPr lang="zh-CN" altLang="en-US" smtClean="0"/>
              <a:pPr>
                <a:defRPr/>
              </a:pPr>
              <a:t>393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44F767C-3812-4842-8429-709EAE50288B}" type="datetimeFigureOut">
              <a:rPr lang="zh-CN" altLang="en-US"/>
              <a:pPr>
                <a:defRPr/>
              </a:pPr>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B55F1F-E119-4917-8662-5A39F98846F7}" type="slidenum">
              <a:rPr lang="zh-CN" altLang="en-US"/>
              <a:pPr>
                <a:defRPr/>
              </a:pPr>
              <a:t>‹#›</a:t>
            </a:fld>
            <a:endParaRPr lang="zh-CN"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BC10BC1-9945-43A6-823C-1E479A06E6A0}" type="datetimeFigureOut">
              <a:rPr lang="zh-CN" altLang="en-US"/>
              <a:pPr>
                <a:defRPr/>
              </a:pPr>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78C630-E35A-4198-B284-AE325F373862}" type="slidenum">
              <a:rPr lang="zh-CN" altLang="en-US"/>
              <a:pPr>
                <a:defRPr/>
              </a:pPr>
              <a:t>‹#›</a:t>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6FC10D-2CD6-4064-8B25-9E44B501E71C}" type="datetimeFigureOut">
              <a:rPr lang="zh-CN" altLang="en-US"/>
              <a:pPr>
                <a:defRPr/>
              </a:pPr>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280F98-7DD2-4B1A-BB45-CD539B606FA9}" type="slidenum">
              <a:rPr lang="zh-CN" altLang="en-US"/>
              <a:pPr>
                <a:defRPr/>
              </a:pPr>
              <a:t>‹#›</a:t>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611560"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4"/>
          <p:cNvPicPr>
            <a:picLocks noChangeAspect="1" noChangeArrowheads="1"/>
          </p:cNvPicPr>
          <p:nvPr userDrawn="1"/>
        </p:nvPicPr>
        <p:blipFill>
          <a:blip r:embed="rId2" cstate="print"/>
          <a:srcRect/>
          <a:stretch>
            <a:fillRect/>
          </a:stretch>
        </p:blipFill>
        <p:spPr bwMode="auto">
          <a:xfrm>
            <a:off x="7380288" y="260350"/>
            <a:ext cx="1352550" cy="371475"/>
          </a:xfrm>
          <a:prstGeom prst="rect">
            <a:avLst/>
          </a:prstGeom>
          <a:noFill/>
          <a:ln w="9525">
            <a:noFill/>
            <a:miter lim="800000"/>
            <a:headEnd/>
            <a:tailEnd/>
          </a:ln>
        </p:spPr>
      </p:pic>
      <p:sp>
        <p:nvSpPr>
          <p:cNvPr id="2" name="标题 1"/>
          <p:cNvSpPr>
            <a:spLocks noGrp="1"/>
          </p:cNvSpPr>
          <p:nvPr>
            <p:ph type="title"/>
          </p:nvPr>
        </p:nvSpPr>
        <p:spPr>
          <a:xfrm>
            <a:off x="611560" y="165896"/>
            <a:ext cx="6696744" cy="476826"/>
          </a:xfrm>
        </p:spPr>
        <p:txBody>
          <a:bodyPr>
            <a:normAutofit/>
          </a:bodyPr>
          <a:lstStyle>
            <a:lvl1pPr algn="l">
              <a:defRPr sz="2200" b="1">
                <a:solidFill>
                  <a:srgbClr val="C00000"/>
                </a:solidFill>
                <a:latin typeface="幼圆" pitchFamily="49" charset="-122"/>
                <a:ea typeface="幼圆"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92000" y="936000"/>
            <a:ext cx="7920000" cy="5400000"/>
          </a:xfrm>
        </p:spPr>
        <p:txBody>
          <a:bodyPr>
            <a:normAutofit/>
          </a:bodyPr>
          <a:lstStyle>
            <a:lvl1pPr marL="0" indent="0">
              <a:lnSpc>
                <a:spcPts val="3500"/>
              </a:lnSpc>
              <a:spcBef>
                <a:spcPts val="0"/>
              </a:spcBef>
              <a:buNone/>
              <a:defRPr sz="2400" b="1"/>
            </a:lvl1pPr>
          </a:lstStyle>
          <a:p>
            <a:pPr lvl="0"/>
            <a:r>
              <a:rPr lang="zh-CN" altLang="en-US" dirty="0"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CB7CEC58-9B9A-49D3-937C-C5E30BC53504}" type="datetimeFigureOut">
              <a:rPr lang="zh-CN" altLang="en-US"/>
              <a:pPr>
                <a:defRPr/>
              </a:pPr>
              <a:t>2016-12-7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E123BCA7-0F86-478D-9847-1B842D03106E}" type="slidenum">
              <a:rPr lang="zh-CN" altLang="en-US"/>
              <a:pPr>
                <a:defRPr/>
              </a:pPr>
              <a:t>‹#›</a:t>
            </a:fld>
            <a:endParaRPr lang="zh-CN" altLang="en-US"/>
          </a:p>
        </p:txBody>
      </p:sp>
      <p:pic>
        <p:nvPicPr>
          <p:cNvPr id="1026" name="Picture 2" descr="C:\Documents and Settings\Administrator\桌面\全品文教.jpg"/>
          <p:cNvPicPr>
            <a:picLocks noChangeAspect="1" noChangeArrowheads="1"/>
          </p:cNvPicPr>
          <p:nvPr userDrawn="1"/>
        </p:nvPicPr>
        <p:blipFill>
          <a:blip r:embed="rId3" cstate="print"/>
          <a:srcRect/>
          <a:stretch>
            <a:fillRect/>
          </a:stretch>
        </p:blipFill>
        <p:spPr bwMode="auto">
          <a:xfrm>
            <a:off x="7143768" y="785794"/>
            <a:ext cx="1676400" cy="557213"/>
          </a:xfrm>
          <a:prstGeom prst="rect">
            <a:avLst/>
          </a:prstGeom>
          <a:noFill/>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0C3540-983C-4F79-99F0-DB7CAFC01FBD}" type="datetimeFigureOut">
              <a:rPr lang="zh-CN" altLang="en-US"/>
              <a:pPr>
                <a:defRPr/>
              </a:pPr>
              <a:t>2016-12-7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B74E15-68AF-46E5-B751-44AC290A9DE3}" type="slidenum">
              <a:rPr lang="zh-CN" altLang="en-US"/>
              <a:pPr>
                <a:defRPr/>
              </a:pPr>
              <a:t>‹#›</a:t>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7229756-F25E-4F25-BB8F-A4ABD9311D4E}" type="datetimeFigureOut">
              <a:rPr lang="zh-CN" altLang="en-US"/>
              <a:pPr>
                <a:defRPr/>
              </a:pPr>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97C356-FB9C-4787-B558-9B3243337BF3}" type="slidenum">
              <a:rPr lang="zh-CN" altLang="en-US"/>
              <a:pPr>
                <a:defRPr/>
              </a:pPr>
              <a:t>‹#›</a:t>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BA7A608-AF46-4CBB-80CF-090EDB3D198A}" type="datetimeFigureOut">
              <a:rPr lang="zh-CN" altLang="en-US"/>
              <a:pPr>
                <a:defRPr/>
              </a:pPr>
              <a:t>2016-12-7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768B5DD-FDF1-42C6-9585-46DECBA7C3D9}" type="slidenum">
              <a:rPr lang="zh-CN" altLang="en-US"/>
              <a:pPr>
                <a:defRPr/>
              </a:pPr>
              <a:t>‹#›</a:t>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39B4F33-872D-46BE-A352-EB59BA01C854}" type="datetimeFigureOut">
              <a:rPr lang="zh-CN" altLang="en-US"/>
              <a:pPr>
                <a:defRPr/>
              </a:pPr>
              <a:t>2016-12-7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88492E8-9EF3-4148-81AB-94F7F22068A1}" type="slidenum">
              <a:rPr lang="zh-CN" altLang="en-US"/>
              <a:pPr>
                <a:defRPr/>
              </a:pPr>
              <a:t>‹#›</a:t>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E7747E-D445-4F89-A6E0-6F807830100F}" type="datetimeFigureOut">
              <a:rPr lang="zh-CN" altLang="en-US"/>
              <a:pPr>
                <a:defRPr/>
              </a:pPr>
              <a:t>2016-12-7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E6D17A1-C825-42F0-85AA-85AD981C077C}" type="slidenum">
              <a:rPr lang="zh-CN" altLang="en-US"/>
              <a:pPr>
                <a:defRPr/>
              </a:pPr>
              <a:t>‹#›</a:t>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9A41F5A-C449-4FF9-83A7-7E7205D7D827}" type="datetimeFigureOut">
              <a:rPr lang="zh-CN" altLang="en-US"/>
              <a:pPr>
                <a:defRPr/>
              </a:pPr>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7B0F49-566D-414A-A71A-F4D6AC51B658}" type="slidenum">
              <a:rPr lang="zh-CN" altLang="en-US"/>
              <a:pPr>
                <a:defRPr/>
              </a:pPr>
              <a:t>‹#›</a:t>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BF8CFFE-BB32-4D4B-A668-B6BD6683E346}" type="datetimeFigureOut">
              <a:rPr lang="zh-CN" altLang="en-US"/>
              <a:pPr>
                <a:defRPr/>
              </a:pPr>
              <a:t>2016-12-7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7022EF-A036-4770-B08E-114C999695F3}" type="slidenum">
              <a:rPr lang="zh-CN" altLang="en-US"/>
              <a:pPr>
                <a:defRPr/>
              </a:pPr>
              <a:t>‹#›</a:t>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50C341C-A4DB-417F-8656-29B8AD58DDCC}" type="datetimeFigureOut">
              <a:rPr lang="zh-CN" altLang="en-US"/>
              <a:pPr>
                <a:defRPr/>
              </a:pPr>
              <a:t>2016-12-7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BF44AA-0D0F-47F8-AAAC-A2ED2FBD26D4}" type="slidenum">
              <a:rPr lang="zh-CN" altLang="en-US"/>
              <a:pPr>
                <a:defRPr/>
              </a:pPr>
              <a:t>‹#›</a:t>
            </a:fld>
            <a:endParaRPr lang="zh-CN" altLang="en-US"/>
          </a:p>
        </p:txBody>
      </p:sp>
      <p:pic>
        <p:nvPicPr>
          <p:cNvPr id="2050" name="Picture 2" descr="C:\Documents and Settings\Administrator\桌面\全品文教.jpg"/>
          <p:cNvPicPr>
            <a:picLocks noChangeAspect="1" noChangeArrowheads="1"/>
          </p:cNvPicPr>
          <p:nvPr userDrawn="1"/>
        </p:nvPicPr>
        <p:blipFill>
          <a:blip r:embed="rId13" cstate="print"/>
          <a:srcRect/>
          <a:stretch>
            <a:fillRect/>
          </a:stretch>
        </p:blipFill>
        <p:spPr bwMode="auto">
          <a:xfrm>
            <a:off x="3733800" y="3149600"/>
            <a:ext cx="1676400" cy="557213"/>
          </a:xfrm>
          <a:prstGeom prst="rect">
            <a:avLst/>
          </a:prstGeom>
          <a:noFill/>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17" r:id="rId3"/>
    <p:sldLayoutId id="2147483716" r:id="rId4"/>
    <p:sldLayoutId id="2147483715" r:id="rId5"/>
    <p:sldLayoutId id="2147483714" r:id="rId6"/>
    <p:sldLayoutId id="2147483713" r:id="rId7"/>
    <p:sldLayoutId id="2147483712" r:id="rId8"/>
    <p:sldLayoutId id="2147483711" r:id="rId9"/>
    <p:sldLayoutId id="2147483710" r:id="rId10"/>
    <p:sldLayoutId id="214748370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00.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102.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103.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1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slide" Target="slide255.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6.xml"/><Relationship Id="rId5" Type="http://schemas.openxmlformats.org/officeDocument/2006/relationships/image" Target="../media/image7.png"/><Relationship Id="rId4" Type="http://schemas.openxmlformats.org/officeDocument/2006/relationships/slide" Target="slide135.xml"/><Relationship Id="rId9" Type="http://schemas.openxmlformats.org/officeDocument/2006/relationships/slide" Target="slide152.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15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5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6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6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7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7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8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8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9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19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0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0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2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3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3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4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4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5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25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5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5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5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5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6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2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26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26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6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70.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71.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2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87.xml"/><Relationship Id="rId13" Type="http://schemas.openxmlformats.org/officeDocument/2006/relationships/slide" Target="slide362.xml"/><Relationship Id="rId3" Type="http://schemas.openxmlformats.org/officeDocument/2006/relationships/slide" Target="slide20.xml"/><Relationship Id="rId7" Type="http://schemas.openxmlformats.org/officeDocument/2006/relationships/slide" Target="slide166.xml"/><Relationship Id="rId12" Type="http://schemas.openxmlformats.org/officeDocument/2006/relationships/slide" Target="slide359.xml"/><Relationship Id="rId17" Type="http://schemas.openxmlformats.org/officeDocument/2006/relationships/image" Target="../media/image1.jpeg"/><Relationship Id="rId2" Type="http://schemas.openxmlformats.org/officeDocument/2006/relationships/slide" Target="slide4.xml"/><Relationship Id="rId16" Type="http://schemas.openxmlformats.org/officeDocument/2006/relationships/slide" Target="slide378.xml"/><Relationship Id="rId1" Type="http://schemas.openxmlformats.org/officeDocument/2006/relationships/slideLayout" Target="../slideLayouts/slideLayout2.xml"/><Relationship Id="rId6" Type="http://schemas.openxmlformats.org/officeDocument/2006/relationships/slide" Target="slide131.xml"/><Relationship Id="rId11" Type="http://schemas.openxmlformats.org/officeDocument/2006/relationships/slide" Target="slide354.xml"/><Relationship Id="rId5" Type="http://schemas.openxmlformats.org/officeDocument/2006/relationships/slide" Target="slide34.xml"/><Relationship Id="rId15" Type="http://schemas.openxmlformats.org/officeDocument/2006/relationships/slide" Target="slide373.xml"/><Relationship Id="rId10" Type="http://schemas.openxmlformats.org/officeDocument/2006/relationships/slide" Target="slide341.xml"/><Relationship Id="rId4" Type="http://schemas.openxmlformats.org/officeDocument/2006/relationships/slide" Target="slide7.xml"/><Relationship Id="rId9" Type="http://schemas.openxmlformats.org/officeDocument/2006/relationships/slide" Target="slide311.xml"/><Relationship Id="rId14" Type="http://schemas.openxmlformats.org/officeDocument/2006/relationships/slide" Target="slide37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93.xml"/><Relationship Id="rId7" Type="http://schemas.openxmlformats.org/officeDocument/2006/relationships/slide" Target="slide34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316.xml"/><Relationship Id="rId10" Type="http://schemas.openxmlformats.org/officeDocument/2006/relationships/slide" Target="slide330.xml"/><Relationship Id="rId4" Type="http://schemas.openxmlformats.org/officeDocument/2006/relationships/image" Target="../media/image6.png"/><Relationship Id="rId9" Type="http://schemas.openxmlformats.org/officeDocument/2006/relationships/slide" Target="slide385.xml"/></Relationships>
</file>

<file path=ppt/slides/_rels/slide3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2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6.xml"/><Relationship Id="rId4" Type="http://schemas.openxmlformats.org/officeDocument/2006/relationships/image" Target="../media/image6.png"/></Relationships>
</file>

<file path=ppt/slides/_rels/slide3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3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3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4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4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1.xml"/><Relationship Id="rId5" Type="http://schemas.openxmlformats.org/officeDocument/2006/relationships/image" Target="../media/image7.png"/><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5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5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1.xml"/><Relationship Id="rId5" Type="http://schemas.openxmlformats.org/officeDocument/2006/relationships/image" Target="../media/image7.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6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1.xml"/><Relationship Id="rId5" Type="http://schemas.openxmlformats.org/officeDocument/2006/relationships/image" Target="../media/image7.png"/><Relationship Id="rId4" Type="http://schemas.openxmlformats.org/officeDocument/2006/relationships/image" Target="../media/image11.png"/></Relationships>
</file>

<file path=ppt/slides/_rels/slide36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6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7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7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8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image" Target="../media/image7.png"/></Relationships>
</file>

<file path=ppt/slides/_rels/slide38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8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8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8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8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9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39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39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39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88.xml"/><Relationship Id="rId5" Type="http://schemas.openxmlformats.org/officeDocument/2006/relationships/image" Target="../media/image8.png"/><Relationship Id="rId4" Type="http://schemas.openxmlformats.org/officeDocument/2006/relationships/slide" Target="slide93.xml"/></Relationships>
</file>

<file path=ppt/slides/_rels/slide39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9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9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9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9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39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7.png"/><Relationship Id="rId4" Type="http://schemas.openxmlformats.org/officeDocument/2006/relationships/slide" Target="slide9.xml"/><Relationship Id="rId9" Type="http://schemas.openxmlformats.org/officeDocument/2006/relationships/slide" Target="slide9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00.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1.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0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10.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1.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1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20.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1.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8.xml"/><Relationship Id="rId4" Type="http://schemas.openxmlformats.org/officeDocument/2006/relationships/image" Target="../media/image8.png"/></Relationships>
</file>

<file path=ppt/slides/_rels/slide4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93.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5.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6.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938" name="Picture 2" descr="封面课件-01"/>
          <p:cNvPicPr>
            <a:picLocks noChangeAspect="1" noChangeArrowheads="1"/>
          </p:cNvPicPr>
          <p:nvPr/>
        </p:nvPicPr>
        <p:blipFill>
          <a:blip r:embed="rId2" cstate="print"/>
          <a:srcRect/>
          <a:stretch>
            <a:fillRect/>
          </a:stretch>
        </p:blipFill>
        <p:spPr bwMode="auto">
          <a:xfrm>
            <a:off x="-17463" y="-36513"/>
            <a:ext cx="9180513" cy="6931026"/>
          </a:xfrm>
          <a:prstGeom prst="rect">
            <a:avLst/>
          </a:prstGeom>
          <a:noFill/>
        </p:spPr>
      </p:pic>
      <p:sp>
        <p:nvSpPr>
          <p:cNvPr id="551939" name="Text Box 4"/>
          <p:cNvSpPr txBox="1">
            <a:spLocks noChangeArrowheads="1"/>
          </p:cNvSpPr>
          <p:nvPr/>
        </p:nvSpPr>
        <p:spPr bwMode="auto">
          <a:xfrm rot="-1014071">
            <a:off x="1979613" y="1844675"/>
            <a:ext cx="1295400" cy="420688"/>
          </a:xfrm>
          <a:prstGeom prst="rect">
            <a:avLst/>
          </a:prstGeom>
          <a:noFill/>
          <a:ln w="9525">
            <a:noFill/>
            <a:miter lim="800000"/>
            <a:headEnd/>
            <a:tailEnd/>
          </a:ln>
          <a:effectLst/>
        </p:spPr>
        <p:txBody>
          <a:bodyPr lIns="54000" rIns="54000">
            <a:spAutoFit/>
          </a:bodyPr>
          <a:lstStyle/>
          <a:p>
            <a:pPr>
              <a:lnSpc>
                <a:spcPct val="40000"/>
              </a:lnSpc>
            </a:pPr>
            <a:r>
              <a:rPr lang="zh-CN" altLang="en-US" sz="5400" b="1" baseline="-25000" dirty="0">
                <a:latin typeface="方正准圆简体" pitchFamily="65" charset="-122"/>
                <a:ea typeface="方正准圆简体" pitchFamily="65" charset="-122"/>
              </a:rPr>
              <a:t>语 文</a:t>
            </a:r>
            <a:endParaRPr lang="zh-CN" altLang="en-US" dirty="0"/>
          </a:p>
        </p:txBody>
      </p:sp>
      <p:sp>
        <p:nvSpPr>
          <p:cNvPr id="551940" name="Text Box 4"/>
          <p:cNvSpPr txBox="1">
            <a:spLocks noChangeArrowheads="1"/>
          </p:cNvSpPr>
          <p:nvPr/>
        </p:nvSpPr>
        <p:spPr bwMode="auto">
          <a:xfrm rot="-1014071">
            <a:off x="2052638" y="1989138"/>
            <a:ext cx="2459037" cy="641350"/>
          </a:xfrm>
          <a:prstGeom prst="rect">
            <a:avLst/>
          </a:prstGeom>
          <a:noFill/>
          <a:ln w="9525">
            <a:noFill/>
            <a:miter lim="800000"/>
            <a:headEnd/>
            <a:tailEnd/>
          </a:ln>
          <a:effectLst/>
        </p:spPr>
        <p:txBody>
          <a:bodyPr lIns="54000" rIns="54000">
            <a:spAutoFit/>
          </a:bodyPr>
          <a:lstStyle/>
          <a:p>
            <a:pPr algn="dist"/>
            <a:r>
              <a:rPr lang="zh-CN" altLang="en-US" sz="3600" b="1" baseline="-25000" dirty="0">
                <a:latin typeface="方正准圆简体" pitchFamily="65" charset="-122"/>
                <a:ea typeface="方正准圆简体" pitchFamily="65" charset="-122"/>
              </a:rPr>
              <a:t>全国</a:t>
            </a:r>
            <a:r>
              <a:rPr lang="zh-CN" altLang="en-US" sz="3600" b="1" baseline="-25000" dirty="0" smtClean="0">
                <a:latin typeface="方正准圆简体" pitchFamily="65" charset="-122"/>
                <a:ea typeface="方正准圆简体" pitchFamily="65" charset="-122"/>
              </a:rPr>
              <a:t>卷地区</a:t>
            </a:r>
            <a:r>
              <a:rPr lang="zh-CN" altLang="en-US" sz="3600" b="1" baseline="-25000" dirty="0">
                <a:latin typeface="方正准圆简体" pitchFamily="65" charset="-122"/>
                <a:ea typeface="方正准圆简体" pitchFamily="65" charset="-122"/>
              </a:rPr>
              <a:t>专用</a:t>
            </a:r>
            <a:endParaRPr lang="zh-CN" altLang="en-US" sz="2400" dirty="0"/>
          </a:p>
        </p:txBody>
      </p:sp>
      <p:pic>
        <p:nvPicPr>
          <p:cNvPr id="9217" name="Picture 1" descr="\\Bianjibu11\16二轮课件\模板\16二轮专题PPT首页\语文_01.jpg"/>
          <p:cNvPicPr>
            <a:picLocks noChangeAspect="1" noChangeArrowheads="1"/>
          </p:cNvPicPr>
          <p:nvPr/>
        </p:nvPicPr>
        <p:blipFill>
          <a:blip r:embed="rId3" cstate="print"/>
          <a:srcRect/>
          <a:stretch>
            <a:fillRect/>
          </a:stretch>
        </p:blipFill>
        <p:spPr bwMode="auto">
          <a:xfrm>
            <a:off x="-17463" y="-36513"/>
            <a:ext cx="9180513" cy="6931026"/>
          </a:xfrm>
          <a:prstGeom prst="rect">
            <a:avLst/>
          </a:prstGeom>
          <a:noFill/>
        </p:spPr>
      </p:pic>
      <p:pic>
        <p:nvPicPr>
          <p:cNvPr id="1026" name="Picture 2" descr="\\Bianjibu11\17二轮课件\二轮PPT首页\课件首页图-01.jpg"/>
          <p:cNvPicPr>
            <a:picLocks noChangeAspect="1" noChangeArrowheads="1"/>
          </p:cNvPicPr>
          <p:nvPr/>
        </p:nvPicPr>
        <p:blipFill>
          <a:blip r:embed="rId4" cstate="print"/>
          <a:srcRect/>
          <a:stretch>
            <a:fillRect/>
          </a:stretch>
        </p:blipFill>
        <p:spPr bwMode="auto">
          <a:xfrm>
            <a:off x="-17463" y="-36513"/>
            <a:ext cx="9180513" cy="6931026"/>
          </a:xfrm>
          <a:prstGeom prst="rect">
            <a:avLst/>
          </a:prstGeom>
          <a:noFill/>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92163" y="1285860"/>
            <a:ext cx="7920037" cy="5049852"/>
          </a:xfrm>
          <a:prstGeom prst="rect">
            <a:avLst/>
          </a:prstGeom>
          <a:noFill/>
          <a:ln w="9525">
            <a:noFill/>
            <a:miter lim="800000"/>
            <a:headEnd/>
            <a:tailEnd/>
          </a:ln>
        </p:spPr>
        <p:txBody>
          <a:bodyPr/>
          <a:lstStyle/>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除流传形式上的简单差异外，早期小说和故事的本质区别并不明显，经历和见闻是它们的共同要素。在传媒较为落后的过去，作为远行者的商人和水手最适合充当故事讲述人的角色，故事的丰富程度与远行者的游历成正比。受此影响，国外古典小说也常以人物的经历为主线组织故事。</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荷马史诗</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一千零一夜</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都是描述某种特殊的经历和遭遇，</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堂吉诃德</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中的故事是堂吉诃德的行侠奇遇和所见所闻，</a:t>
            </a:r>
            <a:r>
              <a:rPr lang="en-US" altLang="zh-CN" sz="2400" b="1" dirty="0" smtClean="0">
                <a:latin typeface="楷体_GB2312" pitchFamily="49" charset="-122"/>
                <a:ea typeface="楷体_GB2312" pitchFamily="49" charset="-122"/>
                <a:cs typeface="Times New Roman" pitchFamily="18" charset="0"/>
              </a:rPr>
              <a:t>17</a:t>
            </a:r>
            <a:r>
              <a:rPr lang="zh-CN" altLang="en-US" sz="2400" b="1" dirty="0" smtClean="0">
                <a:latin typeface="楷体_GB2312" pitchFamily="49" charset="-122"/>
                <a:ea typeface="楷体_GB2312" pitchFamily="49" charset="-122"/>
                <a:cs typeface="Times New Roman" pitchFamily="18" charset="0"/>
              </a:rPr>
              <a:t>世纪欧洲的流浪汉小说也体现为游历见闻的连缀。在中国，民间传说和历史故事为志怪类和史传类的小说提供了用之不竭的素材，话本等古典小说形式也显示出小说和传统故事的亲密关系。</a:t>
            </a:r>
          </a:p>
          <a:p>
            <a:pPr indent="622300"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4" name="Group 45"/>
          <p:cNvGrpSpPr>
            <a:grpSpLocks/>
          </p:cNvGrpSpPr>
          <p:nvPr/>
        </p:nvGrpSpPr>
        <p:grpSpPr bwMode="auto">
          <a:xfrm>
            <a:off x="0" y="785222"/>
            <a:ext cx="609600" cy="1857344"/>
            <a:chOff x="1" y="383"/>
            <a:chExt cx="384" cy="1618"/>
          </a:xfrm>
        </p:grpSpPr>
        <p:pic>
          <p:nvPicPr>
            <p:cNvPr id="16"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7"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000108"/>
            <a:ext cx="7929618" cy="1571636"/>
          </a:xfrm>
        </p:spPr>
        <p:txBody>
          <a:bodyPr>
            <a:noAutofit/>
          </a:bodyPr>
          <a:lstStyle/>
          <a:p>
            <a:pPr marL="355600" algn="just"/>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．抗倭名将戚继光在东南沿海抗击倭寇十余年，扫平了多年为虐沿海的倭患，确保了沿海人民的生命财产安全。</a:t>
            </a:r>
          </a:p>
        </p:txBody>
      </p:sp>
      <p:sp>
        <p:nvSpPr>
          <p:cNvPr id="7" name="Rectangle 2"/>
          <p:cNvSpPr>
            <a:spLocks noChangeArrowheads="1"/>
          </p:cNvSpPr>
          <p:nvPr/>
        </p:nvSpPr>
        <p:spPr bwMode="auto">
          <a:xfrm>
            <a:off x="1142976" y="2928934"/>
            <a:ext cx="7500990" cy="114300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C</a:t>
            </a:r>
            <a:r>
              <a:rPr lang="zh-CN" altLang="en-US" sz="2400" b="1" dirty="0" smtClean="0">
                <a:solidFill>
                  <a:srgbClr val="990033"/>
                </a:solidFill>
                <a:latin typeface="宋体" pitchFamily="2" charset="-122"/>
                <a:ea typeface="+mn-ea"/>
              </a:rPr>
              <a:t>　</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事功”是指建功立业，经邦济世。</a:t>
            </a:r>
            <a:r>
              <a:rPr lang="en-US" altLang="zh-CN" sz="2400" b="1" dirty="0" smtClean="0">
                <a:solidFill>
                  <a:srgbClr val="990033"/>
                </a:solidFill>
                <a:latin typeface="宋体" pitchFamily="2" charset="-122"/>
                <a:ea typeface="+mn-ea"/>
              </a:rPr>
              <a:t>C</a:t>
            </a:r>
            <a:r>
              <a:rPr lang="zh-CN" altLang="en-US" sz="2400" b="1" dirty="0" smtClean="0">
                <a:solidFill>
                  <a:srgbClr val="990033"/>
                </a:solidFill>
                <a:latin typeface="宋体" pitchFamily="2" charset="-122"/>
                <a:ea typeface="+mn-ea"/>
              </a:rPr>
              <a:t>项属于德行伦理，不属于事功。</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000108"/>
            <a:ext cx="7929618" cy="5072098"/>
          </a:xfrm>
        </p:spPr>
        <p:txBody>
          <a:bodyPr>
            <a:noAutofit/>
          </a:bodyPr>
          <a:lstStyle/>
          <a:p>
            <a:pPr algn="just"/>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．下列理解，不符合原文意思的一项是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marL="444500" algn="just"/>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．儒家的事功伦理具有强烈的现实品性，能够成就经邦济世的卓越事功是儒者所追求的最高价值目标。</a:t>
            </a:r>
          </a:p>
          <a:p>
            <a:pPr marL="444500" algn="just"/>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．孔子在强调德行修养的同时并未忽视事功的重要性，他无论在思想层面还是在实践层面都未排斥事功。</a:t>
            </a:r>
          </a:p>
          <a:p>
            <a:pPr marL="444500" algn="just"/>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．汉代将德行修养作为实现事功的起点与基础，直接导致德行与事功之间的平衡在某种程度上被打破了。</a:t>
            </a:r>
          </a:p>
          <a:p>
            <a:pPr marL="444500" algn="just"/>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．儒家事功伦理的演进过程始终与德行伦理交织在一起，二者虽有分歧，但并没有脱离儒学一体的范围。</a:t>
            </a:r>
          </a:p>
        </p:txBody>
      </p:sp>
      <p:sp>
        <p:nvSpPr>
          <p:cNvPr id="7" name="Rectangle 2"/>
          <p:cNvSpPr>
            <a:spLocks noChangeArrowheads="1"/>
          </p:cNvSpPr>
          <p:nvPr/>
        </p:nvSpPr>
        <p:spPr bwMode="auto">
          <a:xfrm>
            <a:off x="1142976" y="5286388"/>
            <a:ext cx="7715304" cy="785819"/>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C</a:t>
            </a:r>
            <a:r>
              <a:rPr lang="zh-CN" altLang="en-US" sz="2400" b="1" dirty="0" smtClean="0">
                <a:solidFill>
                  <a:srgbClr val="990033"/>
                </a:solidFill>
                <a:latin typeface="宋体" pitchFamily="2" charset="-122"/>
                <a:ea typeface="+mn-ea"/>
              </a:rPr>
              <a:t>　</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直接导致”有误，打破平衡的是后世儒者。</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428736"/>
            <a:ext cx="8072494" cy="4643470"/>
          </a:xfrm>
        </p:spPr>
        <p:txBody>
          <a:bodyPr>
            <a:noAutofit/>
          </a:bodyPr>
          <a:lstStyle/>
          <a:p>
            <a:pPr algn="just"/>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．根据原文内容，下列理解和分析不正确的一项是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marL="444500" algn="just"/>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．孔子认为国家统治者和普通百姓都可以追求事功，前者应当依照“义”的原则治理好国家，后者也可以在从事生产经营活动时积极追求物质利益。</a:t>
            </a:r>
          </a:p>
          <a:p>
            <a:pPr marL="444500" algn="just"/>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．孔子在品评人物时体现出对事功的重视。管仲的为人处事与儒家价值标准存在许多相悖之处，但他辅佐齐桓公建立卓越事功，因而备受孔子称赞。</a:t>
            </a:r>
          </a:p>
          <a:p>
            <a:pPr marL="444500" algn="just"/>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．以颜渊、曾子为代表的儒家学派继承了儒家德行伦理传统，后世儒家强化了这一倾向，将修身养性作为儒者的第一要务，逐渐走向心性修养的内圣方面。</a:t>
            </a:r>
          </a:p>
        </p:txBody>
      </p:sp>
    </p:spTree>
  </p:cSld>
  <p:clrMapOvr>
    <a:masterClrMapping/>
  </p:clrMapOvr>
  <p:transition spd="med">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1214414" y="3571876"/>
            <a:ext cx="7215238" cy="114300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D</a:t>
            </a:r>
            <a:r>
              <a:rPr lang="zh-CN" altLang="en-US" sz="2400" b="1" dirty="0" smtClean="0">
                <a:solidFill>
                  <a:srgbClr val="990033"/>
                </a:solidFill>
                <a:latin typeface="宋体" pitchFamily="2" charset="-122"/>
                <a:ea typeface="+mn-ea"/>
              </a:rPr>
              <a:t>　</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后世儒家则以此为基础”有误，基础应为德行修养。</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内容占位符 2"/>
          <p:cNvSpPr>
            <a:spLocks noGrp="1"/>
          </p:cNvSpPr>
          <p:nvPr>
            <p:ph idx="1"/>
          </p:nvPr>
        </p:nvSpPr>
        <p:spPr>
          <a:xfrm>
            <a:off x="1142976" y="1643050"/>
            <a:ext cx="7500990" cy="1428760"/>
          </a:xfrm>
        </p:spPr>
        <p:txBody>
          <a:bodyPr>
            <a:noAutofit/>
          </a:bodyPr>
          <a:lstStyle/>
          <a:p>
            <a:pPr algn="just"/>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．以子贡为代表的儒家学派继承了儒家事功伦理传统，坚持强调经验和实际知识的重要性，后世儒家则以此为基础，开辟了由内圣成德到外王事功的途径。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715304" cy="5000660"/>
          </a:xfrm>
          <a:prstGeom prst="rect">
            <a:avLst/>
          </a:prstGeom>
          <a:noFill/>
          <a:ln w="9525">
            <a:noFill/>
            <a:miter lim="800000"/>
            <a:headEnd/>
            <a:tailEnd/>
          </a:ln>
        </p:spPr>
        <p:txBody>
          <a:bodyPr/>
          <a:lstStyle/>
          <a:p>
            <a:pPr marL="457200" indent="-457200">
              <a:lnSpc>
                <a:spcPts val="3500"/>
              </a:lnSpc>
              <a:spcAft>
                <a:spcPts val="0"/>
              </a:spcAft>
            </a:pPr>
            <a:r>
              <a:rPr lang="zh-CN" altLang="en-US" sz="2400" b="1" dirty="0" smtClean="0">
                <a:latin typeface="Times New Roman"/>
                <a:ea typeface="宋体"/>
                <a:cs typeface="Times New Roman"/>
              </a:rPr>
              <a:t>一、阅读下面的文字，完成题目。</a:t>
            </a:r>
            <a:r>
              <a:rPr lang="en-US" altLang="zh-CN" sz="2400" b="1" dirty="0" smtClean="0">
                <a:latin typeface="Times New Roman"/>
                <a:ea typeface="宋体"/>
                <a:cs typeface="Times New Roman"/>
              </a:rPr>
              <a:t>(9</a:t>
            </a:r>
            <a:r>
              <a:rPr lang="zh-CN" altLang="en-US" sz="2400" b="1" dirty="0" smtClean="0">
                <a:latin typeface="Times New Roman"/>
                <a:ea typeface="宋体"/>
                <a:cs typeface="Times New Roman"/>
              </a:rPr>
              <a:t>分</a:t>
            </a:r>
            <a:r>
              <a:rPr lang="en-US" altLang="zh-CN" sz="2400" b="1" dirty="0" smtClean="0">
                <a:latin typeface="Times New Roman"/>
                <a:ea typeface="宋体"/>
                <a:cs typeface="Times New Roman"/>
              </a:rPr>
              <a:t>)</a:t>
            </a:r>
          </a:p>
          <a:p>
            <a:pPr algn="ctr">
              <a:lnSpc>
                <a:spcPts val="3500"/>
              </a:lnSpc>
              <a:spcAft>
                <a:spcPts val="0"/>
              </a:spcAft>
            </a:pPr>
            <a:r>
              <a:rPr lang="zh-CN" altLang="en-US" sz="2400" b="1" dirty="0" smtClean="0">
                <a:latin typeface="黑体" pitchFamily="2" charset="-122"/>
                <a:ea typeface="黑体" pitchFamily="2" charset="-122"/>
                <a:cs typeface="Times New Roman"/>
              </a:rPr>
              <a:t>下粪耧种发明于宋代</a:t>
            </a:r>
          </a:p>
          <a:p>
            <a:pPr indent="620713" algn="just">
              <a:lnSpc>
                <a:spcPts val="3500"/>
              </a:lnSpc>
              <a:spcAft>
                <a:spcPts val="0"/>
              </a:spcAft>
            </a:pPr>
            <a:r>
              <a:rPr lang="zh-CN" altLang="en-US" sz="2400" b="1" dirty="0" smtClean="0">
                <a:latin typeface="楷体_GB2312" pitchFamily="49" charset="-122"/>
                <a:ea typeface="楷体_GB2312" pitchFamily="49" charset="-122"/>
                <a:cs typeface="Times New Roman"/>
              </a:rPr>
              <a:t>中国农具史上最了不起的发明之一当属耧车。耧车，又称耧犁，是由汉武帝时搜粟都尉赵过发明的一种畜力条播机。据东汉崔寔</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政论</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的记载，耧车由三只耧脚组成，即三脚耧。三脚耧，下有三个开沟器，播种时，用一头牛拉着耧车，耧脚在平整好的土地上开沟播种，同时进行覆盖和填压，一举数得，其效率可达“日种一顷”。用耧车播种，可以保持行距一致，深度一致，疏密一致，这便于出苗后的通风透光和田间管理，使播种</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的质量也得以提高。欧洲同类农具是英国杰思罗</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塔尔于</a:t>
            </a:r>
            <a:r>
              <a:rPr lang="en-US" altLang="zh-CN" sz="2400" b="1" dirty="0" smtClean="0">
                <a:latin typeface="楷体_GB2312" pitchFamily="49" charset="-122"/>
                <a:ea typeface="楷体_GB2312" pitchFamily="49" charset="-122"/>
                <a:cs typeface="Times New Roman"/>
              </a:rPr>
              <a:t>1731</a:t>
            </a:r>
            <a:r>
              <a:rPr lang="zh-CN" altLang="en-US" sz="2400" b="1" dirty="0" smtClean="0">
                <a:latin typeface="楷体_GB2312" pitchFamily="49" charset="-122"/>
                <a:ea typeface="楷体_GB2312" pitchFamily="49" charset="-122"/>
                <a:cs typeface="Times New Roman"/>
              </a:rPr>
              <a:t>年发明的，被看作欧洲农业革命的标志之一。</a:t>
            </a:r>
            <a:endParaRPr lang="en-US" altLang="zh-CN" sz="2400" b="1" dirty="0" smtClean="0">
              <a:latin typeface="楷体_GB2312" pitchFamily="49" charset="-122"/>
              <a:ea typeface="楷体_GB2312" pitchFamily="49" charset="-122"/>
              <a:cs typeface="Times New Roman"/>
            </a:endParaRP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耧车的发明引发了后续诸多同类的发明，为农业机械化开辟了一条道路。元代时就出现了畜力中耕除草用的耧锄。耧锄只是没有耧斗，取而代之的是棱锄，使用效率非常高。宋代耧车被改进，增加了施肥功能，成为下粪耧种。</a:t>
            </a:r>
            <a:endParaRPr lang="en-US" altLang="zh-CN" sz="2400" b="1" dirty="0" smtClean="0">
              <a:latin typeface="楷体_GB2312" pitchFamily="49" charset="-122"/>
              <a:ea typeface="楷体_GB2312" pitchFamily="49" charset="-122"/>
              <a:cs typeface="Times New Roman"/>
            </a:endParaRPr>
          </a:p>
          <a:p>
            <a:pPr>
              <a:lnSpc>
                <a:spcPts val="3500"/>
              </a:lnSpc>
              <a:spcAft>
                <a:spcPts val="0"/>
              </a:spcAft>
            </a:pPr>
            <a:endParaRPr lang="zh-CN" altLang="en-US" sz="2400" b="1" dirty="0" smtClean="0">
              <a:latin typeface="楷体_GB2312" pitchFamily="49" charset="-122"/>
              <a:ea typeface="楷体_GB2312" pitchFamily="49" charset="-122"/>
              <a:cs typeface="Times New Roman"/>
            </a:endParaRPr>
          </a:p>
          <a:p>
            <a:pPr>
              <a:lnSpc>
                <a:spcPts val="3500"/>
              </a:lnSpc>
              <a:spcAft>
                <a:spcPts val="0"/>
              </a:spcAft>
            </a:pPr>
            <a:endParaRPr lang="zh-CN" altLang="en-US" sz="2400" b="1" dirty="0" smtClean="0">
              <a:latin typeface="楷体_GB2312" pitchFamily="49" charset="-122"/>
              <a:ea typeface="楷体_GB2312" pitchFamily="49" charset="-122"/>
              <a:cs typeface="Times New Roman"/>
            </a:endParaRP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已知的下粪耧种的最早记载见于元代王祯的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书中有这样一段话：“近有创制下粪耧种，于耧斗后，别置筛过细粪，或拌蚕沙，耩时随种而下，覆于种上，尤巧便也。”一般学者都认为是元代发明的，不过也有学者认为，此中的“近有”自然指的是元代，但不排除在宋代就创制出来。</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858180"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现在有证据表明，这种猜测是正确的，下粪耧种的确是在宋代被发明的。北宋人韩琦在</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祀坟马上</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一首诗中写道：“二茔逢节展松楸，因叹农畴荐不收。高穗有时存蜀黍，善耕犹惜卖吴牛。泉干几处闲机硙，雨过谁家用粪楼？首种渐生还自喜，尚忧难救赤春头。”诗中提到的“粪楼”，即粪耧，也就是下粪耧种。清初学者陆世仪说：“中土有耧车制，状如三足犁，中置耧斗藏种，以牛驾之，一人执耧且行且摇，种乃随下。又有用粪耧者，用筛过细粪，或蚕沙，随种而下，按此器可用以种麦，然于耙耖之尾用之为佳。”这段文字可能源于王祯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，只不</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gn="just">
              <a:lnSpc>
                <a:spcPts val="3500"/>
              </a:lnSpc>
              <a:spcAft>
                <a:spcPts val="0"/>
              </a:spcAft>
            </a:pPr>
            <a:r>
              <a:rPr lang="zh-CN" altLang="en-US" sz="2400" b="1" dirty="0" smtClean="0">
                <a:latin typeface="楷体_GB2312" pitchFamily="49" charset="-122"/>
                <a:ea typeface="楷体_GB2312" pitchFamily="49" charset="-122"/>
                <a:cs typeface="Times New Roman"/>
              </a:rPr>
              <a:t>过将“下粪耧种”简称为“粪耧”。如同“耧车”或“耧犁”，也可以写成“楼车”或“楼犁”一样。在指农具时，“耧”和“楼”经常是通用的。宋代这样的例子尤为多见。宋人李昉等编撰的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太平御览</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、宋王钦若等编修的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册府元龟</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、宋人高承编撰的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事物纪原</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等书中皆如此。</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北宋时期就已使用的下粪耧种，何以在元代王祯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中，仍然被称为“近有”，以至于有学者认为，“近有”自然指的是元代。其实，王祯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只是沿袭了前人的说法。早有学者指出，王祯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中的“农桑通诀”和“百谷谱”两个部分，“基本上是就以前的几部农书改写的”。进一步的研究发现，王祯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中的“农器图谱”部分也是在宋曾之谨</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农器谱</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的基础上补苴而成的。关于“下粪耧种”，很可能是沿用了宋人的说法。就像后来</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农政全书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和</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授时通考</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沿袭王祯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的说法一样，仍称“下粪耧种”为“近有创制”。</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642910" y="1285859"/>
            <a:ext cx="8215369" cy="5049853"/>
          </a:xfrm>
          <a:prstGeom prst="rect">
            <a:avLst/>
          </a:prstGeom>
          <a:noFill/>
          <a:ln w="9525">
            <a:noFill/>
            <a:miter lim="800000"/>
            <a:headEnd/>
            <a:tailEnd/>
          </a:ln>
        </p:spPr>
        <p:txBody>
          <a:bodyPr/>
          <a:lstStyle/>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虚构的加强使小说和传统故事之间的区别清晰起来。小说中的故事可以来自想象，不一定是作者亲历亲闻。小说家常闭门构思，作品大多诞生于他们离群索居的时候。小说家可以闲坐在布宜诺斯艾利斯的图书馆中，或者在巴黎一间终年不见阳光的阁楼里，杜撰他们想象中的历险故事。但是，一名水手也许要历尽千辛万苦才能把在东印度群岛听到的事带回伦敦；一个匠人漂泊一生，积攒下无数的见闻、掌故和趣事，当他晚年坐在火炉边给孩子们讲述这一切的时候，他本人就是故事的一部分。传统故事是否值得转述，往往只取决于故事本身的趣味性和可流传性。与传统讲故事的方式不同，小说家一般并不单纯转述故事，他是在从事故事的制作</a:t>
            </a:r>
          </a:p>
        </p:txBody>
      </p:sp>
      <p:grpSp>
        <p:nvGrpSpPr>
          <p:cNvPr id="4" name="Group 45"/>
          <p:cNvGrpSpPr>
            <a:grpSpLocks/>
          </p:cNvGrpSpPr>
          <p:nvPr/>
        </p:nvGrpSpPr>
        <p:grpSpPr bwMode="auto">
          <a:xfrm>
            <a:off x="0" y="785222"/>
            <a:ext cx="609600" cy="1857344"/>
            <a:chOff x="1" y="383"/>
            <a:chExt cx="384" cy="1618"/>
          </a:xfrm>
        </p:grpSpPr>
        <p:pic>
          <p:nvPicPr>
            <p:cNvPr id="16"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7"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韩琦，字稚圭，相州安阳</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今属河南</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人。仁宗天圣五年</a:t>
            </a:r>
            <a:r>
              <a:rPr lang="en-US" altLang="zh-CN" sz="2400" b="1" dirty="0" smtClean="0">
                <a:latin typeface="楷体_GB2312" pitchFamily="49" charset="-122"/>
                <a:ea typeface="楷体_GB2312" pitchFamily="49" charset="-122"/>
                <a:cs typeface="Times New Roman"/>
              </a:rPr>
              <a:t>(1027</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进士。著有</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安阳集</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祀坟马上</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一诗收录于</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安阳集</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卷十九中，这卷所收集的诗大多于宋神宗熙宁七年</a:t>
            </a:r>
            <a:r>
              <a:rPr lang="en-US" altLang="zh-CN" sz="2400" b="1" dirty="0" smtClean="0">
                <a:latin typeface="楷体_GB2312" pitchFamily="49" charset="-122"/>
                <a:ea typeface="楷体_GB2312" pitchFamily="49" charset="-122"/>
                <a:cs typeface="Times New Roman"/>
              </a:rPr>
              <a:t>(1074</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作，而王祯</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农书</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约成书于</a:t>
            </a:r>
            <a:r>
              <a:rPr lang="en-US" altLang="zh-CN" sz="2400" b="1" dirty="0" smtClean="0">
                <a:latin typeface="楷体_GB2312" pitchFamily="49" charset="-122"/>
                <a:ea typeface="楷体_GB2312" pitchFamily="49" charset="-122"/>
                <a:cs typeface="Times New Roman"/>
              </a:rPr>
              <a:t>1300</a:t>
            </a:r>
            <a:r>
              <a:rPr lang="zh-CN" altLang="en-US" sz="2400" b="1" dirty="0" smtClean="0">
                <a:latin typeface="楷体_GB2312" pitchFamily="49" charset="-122"/>
                <a:ea typeface="楷体_GB2312" pitchFamily="49" charset="-122"/>
                <a:cs typeface="Times New Roman"/>
              </a:rPr>
              <a:t>年前后。据此，下粪耧种的发明时间至少可以提前</a:t>
            </a:r>
            <a:r>
              <a:rPr lang="en-US" altLang="zh-CN" sz="2400" b="1" dirty="0" smtClean="0">
                <a:latin typeface="楷体_GB2312" pitchFamily="49" charset="-122"/>
                <a:ea typeface="楷体_GB2312" pitchFamily="49" charset="-122"/>
                <a:cs typeface="Times New Roman"/>
              </a:rPr>
              <a:t>226</a:t>
            </a:r>
            <a:r>
              <a:rPr lang="zh-CN" altLang="en-US" sz="2400" b="1" dirty="0" smtClean="0">
                <a:latin typeface="楷体_GB2312" pitchFamily="49" charset="-122"/>
                <a:ea typeface="楷体_GB2312" pitchFamily="49" charset="-122"/>
                <a:cs typeface="Times New Roman"/>
              </a:rPr>
              <a:t>年。</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曾雄生</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下粪耧种发明于宋代</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，有删改</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buAutoNum type="arabicPeriod"/>
            </a:pPr>
            <a:r>
              <a:rPr lang="zh-CN" altLang="en-US" sz="2400" b="1" dirty="0" smtClean="0">
                <a:latin typeface="宋体" pitchFamily="2" charset="-122"/>
                <a:cs typeface="Times New Roman"/>
              </a:rPr>
              <a:t>下列关于“耧车”内容的表述，不正确的一项是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a:p>
            <a:pPr marL="441325">
              <a:lnSpc>
                <a:spcPts val="3500"/>
              </a:lnSpc>
              <a:spcAft>
                <a:spcPts val="0"/>
              </a:spcAft>
            </a:pP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41325">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耧车是一种靠牲畜提供牵引力的条播机，由汉武帝时搜粟都尉赵过发明，它可以被视作中国农具史上最了不起的发明之一。</a:t>
            </a:r>
          </a:p>
          <a:p>
            <a:pPr marL="441325">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耧车同时进行开沟、播种、覆盖、填压这四道工序，减少了许多人力的投入，大大提高了农业生产的效率。</a:t>
            </a:r>
          </a:p>
          <a:p>
            <a:pPr marL="44132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耧车发明的时间要远远早于欧洲同类农具的发明，可以说耧车发明使中国农业机械化的时间也远比欧洲早了很多。</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耧车对于耧锄、下粪耧种的发明具有启发作用，因为这些发明都是以耧车为基础进行的技术性、功能性改造。</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C</a:t>
            </a:r>
            <a:r>
              <a:rPr lang="zh-CN" altLang="en-US" sz="2400" b="1" dirty="0" smtClean="0">
                <a:solidFill>
                  <a:srgbClr val="990033"/>
                </a:solidFill>
                <a:latin typeface="+mj-ea"/>
                <a:ea typeface="+mj-ea"/>
                <a:cs typeface="Times New Roman"/>
              </a:rPr>
              <a:t>　“耧车发明使中国农业机械化的时间也远比欧洲早了很多”错，耧车的发明不是农业机械化的标志，只是“引发了后续诸多同类的发明，为农业机械化开辟了一条道路”。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2. </a:t>
            </a:r>
            <a:r>
              <a:rPr lang="zh-CN" altLang="en-US" sz="2400" b="1" dirty="0" smtClean="0">
                <a:latin typeface="宋体" pitchFamily="2" charset="-122"/>
                <a:cs typeface="Times New Roman"/>
              </a:rPr>
              <a:t>下列理解和分析，不符合原文意思的一项是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15875">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下粪耧种发明的时间是在宋代，但最早记载这项发明的是王祯的</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农书</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，这导致了众多学者错误认定下粪耧种是元代发明的。</a:t>
            </a:r>
          </a:p>
          <a:p>
            <a:pPr marL="457200" indent="-15875">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祀坟马上</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出自宋朝进士韩琦的</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安阳集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，诗中的“粪楼”指的就是“下粪耧种”。这是“下粪耧种”发明于宋代的有力依据。</a:t>
            </a:r>
          </a:p>
          <a:p>
            <a:pPr marL="457200" indent="-1587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耧车或耧犁中的“耧”字，在宋代也写作“楼”，这样的例子可以在宋代著作</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太平御览</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册府元龟</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事物纪原</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中都能找到。</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57200" indent="-1587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宋代曾之谨撰著的</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农器谱</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是王祯撰著</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农书</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中“农器图谱”部分的基础，因此“下粪耧种”沿用了宋人说法的可能性很大。</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a:t>
            </a:r>
            <a:r>
              <a:rPr lang="zh-CN" altLang="en-US" sz="2400" b="1" dirty="0" smtClean="0">
                <a:solidFill>
                  <a:srgbClr val="990033"/>
                </a:solidFill>
                <a:latin typeface="+mj-ea"/>
                <a:ea typeface="+mj-ea"/>
                <a:cs typeface="Times New Roman"/>
              </a:rPr>
              <a:t>　“最早记载”错，原文为“已知的下粪耧种的最早记载”。</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3. </a:t>
            </a:r>
            <a:r>
              <a:rPr lang="zh-CN" altLang="en-US" sz="2400" b="1" dirty="0" smtClean="0">
                <a:latin typeface="宋体" pitchFamily="2" charset="-122"/>
                <a:cs typeface="Times New Roman"/>
              </a:rPr>
              <a:t>根据原文内容，下列理解和分析不正确的一项是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41325">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耧车是个了不起的发明，发明者在设计之初便已注意到播种效率、播种的质量及出苗后的通风透光、田间管理等问题。</a:t>
            </a:r>
          </a:p>
          <a:p>
            <a:pPr marL="441325">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很多学者都根据王祯对下粪耧种的记载来确定下粪耧种的发明时间，这说明王祯撰著的</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农书</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在农学领域具有重要地位。</a:t>
            </a:r>
          </a:p>
          <a:p>
            <a:pPr marL="44132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王祯在</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农书</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中记载下粪耧种时用了“近有”二字，按常理可以依此进行断代，但绝不能忽视此书内容的历史沿袭性质。</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有学者已认识到下粪耧种不一定是元代发明的农具，但是因为不愿进行深入细致的研究，最终还是没有得出正确的结论。</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D</a:t>
            </a:r>
            <a:r>
              <a:rPr lang="zh-CN" altLang="en-US" sz="2400" b="1" dirty="0" smtClean="0">
                <a:solidFill>
                  <a:srgbClr val="990033"/>
                </a:solidFill>
                <a:latin typeface="+mj-ea"/>
                <a:ea typeface="+mj-ea"/>
                <a:cs typeface="Times New Roman"/>
              </a:rPr>
              <a:t>　“不愿进行深入细致的研究”， 于文无据。</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宋体" pitchFamily="2" charset="-122"/>
                <a:cs typeface="Times New Roman"/>
              </a:rPr>
              <a:t>二、阅读下面的文字，完成题目。</a:t>
            </a:r>
            <a:r>
              <a:rPr lang="en-US" altLang="zh-CN" sz="2400" b="1" dirty="0" smtClean="0">
                <a:latin typeface="宋体" pitchFamily="2" charset="-122"/>
                <a:cs typeface="Times New Roman"/>
              </a:rPr>
              <a:t>(9</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a:p>
            <a:pPr indent="620713">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绿林与侠为同源所出，这个“源”就是战国时期以墨家为代表的武士集团。“士”是先秦时期一个极为活跃的社会群体。在春秋以前，知识为贵族所垄断，“士”主要指那些从平民中分化出来的以作战为主、以耕田为辅的社会阶层。春秋时期礼崩乐坏，学在官府的格局被打破，部分平民有了接受文化知识的可能。于是“士”出现了分化，一部分士人从习武转向习文，如孔子，这就是早期的“儒士”。另一些没有分化出去的武士仍然保持尚武传统和强悍性格，并不断汲取民间文化营养向</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前发展，这便是“侠士”的萌芽。从此以后，“儒”与“侠”便成为代表两种不同人格内涵的文化模式，角逐在历史舞台上。双方都不满于当时社会秩序的混乱，但解决问题的方法却很不一样。儒家的目标很明确，就是要全力恢复夏商周三代的政治秩序和礼乐文化；墨家的目标则很模糊，他们提出的“兼爱”和“非攻”实际上只是一个具有乌托邦色彩的理想国，于是他们便以行侠的方式去破坏现存秩序。在先秦时期，墨家与儒家的地位是平分秋色的，人们每以儒墨并称。但这两种学说在秦亡以后便处于截然不同的境地：儒被独尊为正统文化的代表，墨则被排挤而</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858180"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成为民间文化精神的根源。儒家的正统地位决定了它不仅是士人言行的准则，而且它的理论学说本身也被后人完善和补充着；墨家在被取缔后，其理论学说便基本湮灭，主要以精神渗透与积淀的形式对后代的绿林侠客产生观念和行为上的影响。</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428736"/>
            <a:ext cx="7858180" cy="4613270"/>
          </a:xfrm>
          <a:prstGeom prst="rect">
            <a:avLst/>
          </a:prstGeom>
          <a:noFill/>
          <a:ln w="9525">
            <a:noFill/>
            <a:miter lim="800000"/>
            <a:headEnd/>
            <a:tailEnd/>
          </a:ln>
        </p:spPr>
        <p:txBody>
          <a:bodyPr/>
          <a:lstStyle/>
          <a:p>
            <a:pPr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和生产，有深思熟虑的讲述目的。</a:t>
            </a:r>
            <a:endParaRPr lang="en-US" altLang="zh-CN"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就现代小说而言，虚构一个故事并非其首要功能，现代小说的繁荣对应的是故事不同程度的减损或逐渐消失。现代小说家对待故事的方式复杂多变，以实现他们特殊的叙事目的。小说家呈现人生，有时会写到难以言喻的个人经验，他们会调整讲故事的方式，甚至将虚构和表述的重心挪到故事之外。在这些小说家笔下，故事成了幌子，故事之外的附加信息显得更有意味。</a:t>
            </a:r>
            <a:r>
              <a:rPr lang="en-US" altLang="zh-CN" sz="2400" b="1" dirty="0" smtClean="0">
                <a:latin typeface="楷体_GB2312" pitchFamily="49" charset="-122"/>
                <a:ea typeface="楷体_GB2312" pitchFamily="49" charset="-122"/>
                <a:cs typeface="Times New Roman" pitchFamily="18" charset="0"/>
              </a:rPr>
              <a:t>19</a:t>
            </a:r>
            <a:r>
              <a:rPr lang="zh-CN" altLang="en-US" sz="2400" b="1" dirty="0" smtClean="0">
                <a:latin typeface="楷体_GB2312" pitchFamily="49" charset="-122"/>
                <a:ea typeface="楷体_GB2312" pitchFamily="49" charset="-122"/>
                <a:cs typeface="Times New Roman" pitchFamily="18" charset="0"/>
              </a:rPr>
              <a:t>世纪末期以来，小说家对小说故事性的破坏日趋强烈。这时，一个故事的好坏并不看它的“成色”如何，而是取决于讲故事的方式。契诃夫曾经把那些不好好讲故事的小说家称为“耍弄蹩脚花</a:t>
            </a:r>
            <a:endParaRPr lang="en-US" altLang="zh-CN" sz="2400" b="1" dirty="0" smtClean="0">
              <a:latin typeface="楷体_GB2312" pitchFamily="49" charset="-122"/>
              <a:ea typeface="楷体_GB2312" pitchFamily="49" charset="-122"/>
              <a:cs typeface="Times New Roman" pitchFamily="18" charset="0"/>
            </a:endParaRPr>
          </a:p>
        </p:txBody>
      </p:sp>
      <p:grpSp>
        <p:nvGrpSpPr>
          <p:cNvPr id="4" name="Group 45"/>
          <p:cNvGrpSpPr>
            <a:grpSpLocks/>
          </p:cNvGrpSpPr>
          <p:nvPr/>
        </p:nvGrpSpPr>
        <p:grpSpPr bwMode="auto">
          <a:xfrm>
            <a:off x="0" y="785222"/>
            <a:ext cx="609600" cy="1857344"/>
            <a:chOff x="1" y="383"/>
            <a:chExt cx="384" cy="1618"/>
          </a:xfrm>
        </p:grpSpPr>
        <p:pic>
          <p:nvPicPr>
            <p:cNvPr id="16"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7"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战国时期的武士有人身的自由权，是独立于社会之外的阶层。他们以“舍生取义”的态度看待个人生命与重名好义的关系，随时准备为能证明其“义”的一切惊天动地的事业而献身，他们所追求的是存在于现实世界却又具有超现实性的高尚而纯洁的道德目标。这种精神是包括绿林好汉在内的后代侠士的重要内驱力之一。</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秦统一以后，中国成为专制的大一统帝国，它已经不允许那种独立于社会之外的社会阶层存在。所以，从这时开始，侠士便出现了分化：一是投向贵族，一是转向平民。随着分化的深入，侠的贵族化使它日益成为贵族生活方式的点缀，因而日益萎缩；而侠的平民化，特别是它与绿林的合流，使其找到了一种生存的土壤，因而愈加发展起来。</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如果说汉唐间武侠贵族化的倾向要稍大于平民化倾向，那么到了宋代，武侠之风在上层社会几乎已经没有市场，而被挤向了民间，挤向了山林。这是因为，以兵变形式夺取最高权力的宋代统治者，鉴于五代十国频繁政变的教训，实行了崇文抑武的政策。再加上北宋中期以后的内忧外患，民不聊生，使不少人铤而走险，亡命江湖。同时，城市经济的繁荣，造就了日益扩大的市民阶层，为绿林活动创造了社会基础；大量的江河湖泊和山脉森林则为义军和土匪提供了栖身和活动的场所。这些大大小小的山寨不仅遍布</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四方，构成中国社会的一个特殊网络，而且在各个网络中，绿林好汉的组织形态、各种仪式及绿林的观念意识等，也都将绿林文化推向了巅峰状态，并构成了中国正统文化外围的一个亚文化圈。</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宋代以后绿林豪杰仍不乏其人，其中影响较大的是李自成。推翻明王朝的事实，已经证明绿林事业的巨大能量。但入清以后，随着社会关系的各种变化，绿林活动又重新被统治者利用，各地设立的镖局和职业刺客的出现说明了这种情况。只是到了清代后期，随着国内各种矛盾的激化和外族的入侵，绿林活动才大有东山再起之势，出现了太平军、义和拳等组织声势浩大的活动。它们与镖师、刺客的活动并存或转化，表明了绿林活动在后期的复杂化。</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节选自</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绿林文化的渊源与演变</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，有删改</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4. </a:t>
            </a:r>
            <a:r>
              <a:rPr lang="zh-CN" altLang="en-US" sz="2400" b="1" dirty="0" smtClean="0">
                <a:latin typeface="宋体" pitchFamily="2" charset="-122"/>
                <a:cs typeface="Times New Roman"/>
              </a:rPr>
              <a:t>下列关于绿林文化演变的表述，不正确的一项是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春秋时期“士”出现了分化，一部分成为儒士，另一部分则继续保持了尚武传统和强悍性格，成为“侠士”的萌芽。</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战国时期武士奉行“舍生取义”的人生态度，追求高尚而纯洁的道德目标，这一精神成为后代绿林好汉的重要内驱力。</a:t>
            </a:r>
          </a:p>
          <a:p>
            <a:pPr marL="457200" indent="-7938">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秦统一中国后，侠出现分化，侠的贵族化使其日益衰落，而平民化使其日益发展，这标志着绿林文化的正式形成。</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清朝镖局与职业刺客的出现意味着绿林活动为统治者所利用，它们和太平军等的活动的并存或转化，表明绿林活动的复杂化。</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C</a:t>
            </a:r>
            <a:r>
              <a:rPr lang="zh-CN" altLang="en-US" sz="2400" b="1" dirty="0" smtClean="0">
                <a:solidFill>
                  <a:srgbClr val="990033"/>
                </a:solidFill>
                <a:latin typeface="+mj-ea"/>
                <a:ea typeface="+mj-ea"/>
                <a:cs typeface="Times New Roman"/>
              </a:rPr>
              <a:t>　本题考查理解文章内容的能力，“标志着绿林文化的正式形成”在文中无依据。</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5. </a:t>
            </a:r>
            <a:r>
              <a:rPr lang="zh-CN" altLang="en-US" sz="2400" b="1" dirty="0" smtClean="0">
                <a:latin typeface="宋体" pitchFamily="2" charset="-122"/>
                <a:cs typeface="Times New Roman"/>
              </a:rPr>
              <a:t>下列对绿林文化在宋代民间得到发展的原因分析，不正确的一项是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宋朝统治者采用崇文抑武的治国政策，武侠之风在上层社会几乎没有市场，绿林活动被迫纷纷转向民间。</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不少平民亡命江湖壮大了绿林队伍，城市经济的繁荣扩大了市民阶层，为绿林活动发展创造了社会基础。</a:t>
            </a:r>
          </a:p>
          <a:p>
            <a:pPr marL="457200" indent="-7938">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大量的江河湖泊和山脉森林，有利于义军和土匪的栖身和活动，客观上为绿林活动提供了有利的地理条件。</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57200" indent="-1587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绿林活动遍布四方构成了社会的特殊网络，绿林文化蓬勃发展，构成了中国正统文化外围的亚文化圈。</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D</a:t>
            </a:r>
            <a:r>
              <a:rPr lang="zh-CN" altLang="en-US" sz="2400" b="1" dirty="0" smtClean="0">
                <a:solidFill>
                  <a:srgbClr val="990033"/>
                </a:solidFill>
                <a:latin typeface="+mj-ea"/>
                <a:ea typeface="+mj-ea"/>
                <a:cs typeface="Times New Roman"/>
              </a:rPr>
              <a:t>　本题考查理解文章内容的能力，</a:t>
            </a:r>
            <a:r>
              <a:rPr lang="en-US" altLang="zh-CN" sz="2400" b="1" dirty="0" smtClean="0">
                <a:solidFill>
                  <a:srgbClr val="990033"/>
                </a:solidFill>
                <a:latin typeface="+mj-ea"/>
                <a:ea typeface="+mj-ea"/>
                <a:cs typeface="Times New Roman"/>
              </a:rPr>
              <a:t>D</a:t>
            </a:r>
            <a:r>
              <a:rPr lang="zh-CN" altLang="en-US" sz="2400" b="1" dirty="0" smtClean="0">
                <a:solidFill>
                  <a:srgbClr val="990033"/>
                </a:solidFill>
                <a:latin typeface="+mj-ea"/>
                <a:ea typeface="+mj-ea"/>
                <a:cs typeface="Times New Roman"/>
              </a:rPr>
              <a:t>项内容是绿林发展的结果而非原因。</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6. </a:t>
            </a:r>
            <a:r>
              <a:rPr lang="zh-CN" altLang="en-US" sz="2400" b="1" dirty="0" smtClean="0">
                <a:latin typeface="宋体" pitchFamily="2" charset="-122"/>
                <a:cs typeface="Times New Roman"/>
              </a:rPr>
              <a:t>下列对文章内容的理解和分析，不正确的一项是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春秋时期政治秩序和礼乐文化遭到破坏，部分平民有了接受知识的机会，这为“士”的习文与习武的分化创造了条件。</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儒与侠的社会地位和文化地位有所不同，分别代表着两种不同人格内涵的文化模式，都是中国传统文化的重要组成部分。</a:t>
            </a:r>
          </a:p>
          <a:p>
            <a:pPr marL="457200" indent="-7938">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秦朝的灭亡使儒墨两种学说的地位从大致相当走向截然不同，墨家理论基本湮灭，只能以精神渗透和积淀形式来发挥影响力。</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357298"/>
            <a:ext cx="7858180" cy="5000660"/>
          </a:xfrm>
          <a:prstGeom prst="rect">
            <a:avLst/>
          </a:prstGeom>
          <a:noFill/>
          <a:ln w="9525">
            <a:noFill/>
            <a:miter lim="800000"/>
            <a:headEnd/>
            <a:tailEnd/>
          </a:ln>
        </p:spPr>
        <p:txBody>
          <a:bodyPr/>
          <a:lstStyle/>
          <a:p>
            <a:pPr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招的人”，但这种花招的大量出现也有其内在的合理性</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他们要摆脱陈旧的故事模式，摆脱虚假的因果关系和矫揉造作的戏剧冲突，甚至摆脱故事本身。现代小说家认为，传统的故事模式早已失去了弹性和内在活力，也失去了起初的存在价值，那些千百年来一直在给小说提供养料的故事模式已经成为制约想象力的障碍之一。</a:t>
            </a:r>
          </a:p>
          <a:p>
            <a:pPr indent="622300" algn="r"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摘编自格非</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塞壬的歌声</a:t>
            </a:r>
            <a:r>
              <a:rPr lang="en-US" altLang="zh-CN" sz="2400" b="1" dirty="0" smtClean="0">
                <a:latin typeface="仿宋_GB2312" pitchFamily="49" charset="-122"/>
                <a:ea typeface="仿宋_GB2312" pitchFamily="49" charset="-122"/>
                <a:cs typeface="Times New Roman" pitchFamily="18" charset="0"/>
              </a:rPr>
              <a:t>》)</a:t>
            </a:r>
          </a:p>
        </p:txBody>
      </p:sp>
      <p:grpSp>
        <p:nvGrpSpPr>
          <p:cNvPr id="4" name="Group 45"/>
          <p:cNvGrpSpPr>
            <a:grpSpLocks/>
          </p:cNvGrpSpPr>
          <p:nvPr/>
        </p:nvGrpSpPr>
        <p:grpSpPr bwMode="auto">
          <a:xfrm>
            <a:off x="0" y="785222"/>
            <a:ext cx="609600" cy="1857344"/>
            <a:chOff x="1" y="383"/>
            <a:chExt cx="384" cy="1618"/>
          </a:xfrm>
        </p:grpSpPr>
        <p:pic>
          <p:nvPicPr>
            <p:cNvPr id="16"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7"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虽然历朝历代绿林活动的发展情况各有不同，但绿林活动一直对社会有一定影响，绿林事业有时甚至可能使江山改朝换代。</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500990" cy="2214578"/>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C</a:t>
            </a:r>
            <a:r>
              <a:rPr lang="zh-CN" altLang="en-US" sz="2400" b="1" dirty="0" smtClean="0">
                <a:solidFill>
                  <a:srgbClr val="990033"/>
                </a:solidFill>
                <a:latin typeface="+mj-ea"/>
                <a:ea typeface="+mj-ea"/>
                <a:cs typeface="Times New Roman"/>
              </a:rPr>
              <a:t>　本题考查理解文章内容的能力，儒墨两种学说地位的变化并不是秦王朝的灭亡导致的。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00113" y="2708275"/>
            <a:ext cx="7704137" cy="769441"/>
          </a:xfrm>
          <a:prstGeom prst="rect">
            <a:avLst/>
          </a:prstGeom>
          <a:noFill/>
          <a:ln w="9525">
            <a:noFill/>
            <a:miter lim="800000"/>
            <a:headEnd/>
            <a:tailEnd/>
          </a:ln>
        </p:spPr>
        <p:txBody>
          <a:bodyPr>
            <a:spAutoFit/>
          </a:bodyPr>
          <a:lstStyle/>
          <a:p>
            <a:pPr algn="ctr"/>
            <a:r>
              <a:rPr lang="zh-CN" altLang="en-US" sz="4400" b="1" dirty="0" smtClean="0">
                <a:solidFill>
                  <a:srgbClr val="FF6600"/>
                </a:solidFill>
                <a:latin typeface="黑体" pitchFamily="2" charset="-122"/>
                <a:ea typeface="黑体" pitchFamily="2" charset="-122"/>
              </a:rPr>
              <a:t>专题十一　文学类文本阅读</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16" name="Group 45"/>
          <p:cNvGrpSpPr>
            <a:grpSpLocks/>
          </p:cNvGrpSpPr>
          <p:nvPr/>
        </p:nvGrpSpPr>
        <p:grpSpPr bwMode="auto">
          <a:xfrm>
            <a:off x="0" y="908050"/>
            <a:ext cx="609600" cy="1376363"/>
            <a:chOff x="1" y="490"/>
            <a:chExt cx="384" cy="1199"/>
          </a:xfrm>
        </p:grpSpPr>
        <p:pic>
          <p:nvPicPr>
            <p:cNvPr id="17"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8"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真题体验</a:t>
              </a:r>
            </a:p>
          </p:txBody>
        </p:sp>
      </p:grpSp>
      <p:grpSp>
        <p:nvGrpSpPr>
          <p:cNvPr id="19" name="Group 46"/>
          <p:cNvGrpSpPr>
            <a:grpSpLocks/>
          </p:cNvGrpSpPr>
          <p:nvPr/>
        </p:nvGrpSpPr>
        <p:grpSpPr bwMode="auto">
          <a:xfrm>
            <a:off x="0" y="3714752"/>
            <a:ext cx="609600" cy="1489075"/>
            <a:chOff x="1" y="1685"/>
            <a:chExt cx="384" cy="1246"/>
          </a:xfrm>
        </p:grpSpPr>
        <p:pic>
          <p:nvPicPr>
            <p:cNvPr id="20" name="Picture 32"/>
            <p:cNvPicPr>
              <a:picLocks noChangeAspect="1" noChangeArrowheads="1"/>
            </p:cNvPicPr>
            <p:nvPr/>
          </p:nvPicPr>
          <p:blipFill>
            <a:blip r:embed="rId5" cstate="print"/>
            <a:srcRect/>
            <a:stretch>
              <a:fillRect/>
            </a:stretch>
          </p:blipFill>
          <p:spPr bwMode="auto">
            <a:xfrm>
              <a:off x="1" y="1685"/>
              <a:ext cx="384" cy="1171"/>
            </a:xfrm>
            <a:prstGeom prst="rect">
              <a:avLst/>
            </a:prstGeom>
            <a:noFill/>
            <a:ln w="9525">
              <a:noFill/>
              <a:miter lim="800000"/>
              <a:headEnd/>
              <a:tailEnd/>
            </a:ln>
          </p:spPr>
        </p:pic>
        <p:sp>
          <p:nvSpPr>
            <p:cNvPr id="21" name="内容占位符 2">
              <a:hlinkClick r:id="rId6"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pSp>
        <p:nvGrpSpPr>
          <p:cNvPr id="25" name="Group 48"/>
          <p:cNvGrpSpPr>
            <a:grpSpLocks/>
          </p:cNvGrpSpPr>
          <p:nvPr/>
        </p:nvGrpSpPr>
        <p:grpSpPr bwMode="auto">
          <a:xfrm>
            <a:off x="0" y="5143512"/>
            <a:ext cx="609600" cy="1287463"/>
            <a:chOff x="1" y="2886"/>
            <a:chExt cx="384" cy="1179"/>
          </a:xfrm>
        </p:grpSpPr>
        <p:pic>
          <p:nvPicPr>
            <p:cNvPr id="26" name="Picture 49"/>
            <p:cNvPicPr>
              <a:picLocks noChangeAspect="1" noChangeArrowheads="1"/>
            </p:cNvPicPr>
            <p:nvPr/>
          </p:nvPicPr>
          <p:blipFill>
            <a:blip r:embed="rId7" cstate="print"/>
            <a:srcRect/>
            <a:stretch>
              <a:fillRect/>
            </a:stretch>
          </p:blipFill>
          <p:spPr bwMode="auto">
            <a:xfrm>
              <a:off x="1" y="2886"/>
              <a:ext cx="384" cy="1171"/>
            </a:xfrm>
            <a:prstGeom prst="rect">
              <a:avLst/>
            </a:prstGeom>
            <a:noFill/>
            <a:ln w="9525">
              <a:noFill/>
              <a:miter lim="800000"/>
              <a:headEnd/>
              <a:tailEnd/>
            </a:ln>
          </p:spPr>
        </p:pic>
        <p:sp>
          <p:nvSpPr>
            <p:cNvPr id="27" name="内容占位符 2">
              <a:hlinkClick r:id="rId8"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专题对练</a:t>
              </a:r>
            </a:p>
          </p:txBody>
        </p:sp>
      </p:grpSp>
      <p:grpSp>
        <p:nvGrpSpPr>
          <p:cNvPr id="40" name="Group 46"/>
          <p:cNvGrpSpPr>
            <a:grpSpLocks/>
          </p:cNvGrpSpPr>
          <p:nvPr/>
        </p:nvGrpSpPr>
        <p:grpSpPr bwMode="auto">
          <a:xfrm>
            <a:off x="0" y="2285992"/>
            <a:ext cx="609600" cy="1489075"/>
            <a:chOff x="1" y="1685"/>
            <a:chExt cx="384" cy="1246"/>
          </a:xfrm>
        </p:grpSpPr>
        <p:pic>
          <p:nvPicPr>
            <p:cNvPr id="41" name="Picture 32"/>
            <p:cNvPicPr>
              <a:picLocks noChangeAspect="1" noChangeArrowheads="1"/>
            </p:cNvPicPr>
            <p:nvPr/>
          </p:nvPicPr>
          <p:blipFill>
            <a:blip r:embed="rId5" cstate="print"/>
            <a:srcRect/>
            <a:stretch>
              <a:fillRect/>
            </a:stretch>
          </p:blipFill>
          <p:spPr bwMode="auto">
            <a:xfrm>
              <a:off x="1" y="1685"/>
              <a:ext cx="384" cy="1171"/>
            </a:xfrm>
            <a:prstGeom prst="rect">
              <a:avLst/>
            </a:prstGeom>
            <a:noFill/>
            <a:ln w="9525">
              <a:noFill/>
              <a:miter lim="800000"/>
              <a:headEnd/>
              <a:tailEnd/>
            </a:ln>
          </p:spPr>
        </p:pic>
        <p:sp>
          <p:nvSpPr>
            <p:cNvPr id="42" name="内容占位符 2">
              <a:hlinkClick r:id="rId9"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16"/>
                                        </p:tgtEl>
                                      </p:cBhvr>
                                    </p:animEffect>
                                    <p:animScale>
                                      <p:cBhvr>
                                        <p:cTn id="13" dur="250" autoRev="1" fill="hold"/>
                                        <p:tgtEl>
                                          <p:spTgt spid="16"/>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40"/>
                                        </p:tgtEl>
                                      </p:cBhvr>
                                    </p:animEffect>
                                    <p:animScale>
                                      <p:cBhvr>
                                        <p:cTn id="17" dur="250" autoRev="1" fill="hold"/>
                                        <p:tgtEl>
                                          <p:spTgt spid="40"/>
                                        </p:tgtEl>
                                      </p:cBhvr>
                                      <p:by x="105000" y="105000"/>
                                    </p:animScale>
                                  </p:childTnLst>
                                </p:cTn>
                              </p:par>
                            </p:childTnLst>
                          </p:cTn>
                        </p:par>
                        <p:par>
                          <p:cTn id="18" fill="hold">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19"/>
                                        </p:tgtEl>
                                      </p:cBhvr>
                                    </p:animEffect>
                                    <p:animScale>
                                      <p:cBhvr>
                                        <p:cTn id="21" dur="250" autoRev="1" fill="hold"/>
                                        <p:tgtEl>
                                          <p:spTgt spid="19"/>
                                        </p:tgtEl>
                                      </p:cBhvr>
                                      <p:by x="105000" y="105000"/>
                                    </p:animScale>
                                  </p:childTnLst>
                                </p:cTn>
                              </p:par>
                            </p:childTnLst>
                          </p:cTn>
                        </p:par>
                        <p:par>
                          <p:cTn id="22" fill="hold">
                            <p:stCondLst>
                              <p:cond delay="2000"/>
                            </p:stCondLst>
                            <p:childTnLst>
                              <p:par>
                                <p:cTn id="23" presetID="26" presetClass="emph" presetSubtype="0" fill="hold" nodeType="afterEffect">
                                  <p:stCondLst>
                                    <p:cond delay="0"/>
                                  </p:stCondLst>
                                  <p:childTnLst>
                                    <p:animEffect transition="out" filter="fade">
                                      <p:cBhvr>
                                        <p:cTn id="24" dur="500" tmFilter="0, 0; .2, .5; .8, .5; 1, 0"/>
                                        <p:tgtEl>
                                          <p:spTgt spid="25"/>
                                        </p:tgtEl>
                                      </p:cBhvr>
                                    </p:animEffect>
                                    <p:animScale>
                                      <p:cBhvr>
                                        <p:cTn id="25"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sp>
        <p:nvSpPr>
          <p:cNvPr id="6149" name="Line 669"/>
          <p:cNvSpPr>
            <a:spLocks noChangeShapeType="1"/>
          </p:cNvSpPr>
          <p:nvPr/>
        </p:nvSpPr>
        <p:spPr bwMode="auto">
          <a:xfrm>
            <a:off x="3700463" y="-1576388"/>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7" name="表格 6"/>
          <p:cNvGraphicFramePr>
            <a:graphicFrameLocks noGrp="1"/>
          </p:cNvGraphicFramePr>
          <p:nvPr/>
        </p:nvGraphicFramePr>
        <p:xfrm>
          <a:off x="714348" y="1097867"/>
          <a:ext cx="7929618" cy="5138575"/>
        </p:xfrm>
        <a:graphic>
          <a:graphicData uri="http://schemas.openxmlformats.org/drawingml/2006/table">
            <a:tbl>
              <a:tblPr/>
              <a:tblGrid>
                <a:gridCol w="428627"/>
                <a:gridCol w="285752"/>
                <a:gridCol w="428628"/>
                <a:gridCol w="2179018"/>
                <a:gridCol w="416348"/>
                <a:gridCol w="405031"/>
                <a:gridCol w="428628"/>
                <a:gridCol w="866068"/>
                <a:gridCol w="621602"/>
                <a:gridCol w="620872"/>
                <a:gridCol w="416348"/>
                <a:gridCol w="416348"/>
                <a:gridCol w="416348"/>
              </a:tblGrid>
              <a:tr h="269493">
                <a:tc rowSpan="2">
                  <a:txBody>
                    <a:bodyPr/>
                    <a:lstStyle/>
                    <a:p>
                      <a:pPr algn="ctr">
                        <a:lnSpc>
                          <a:spcPts val="2000"/>
                        </a:lnSpc>
                        <a:spcAft>
                          <a:spcPts val="0"/>
                        </a:spcAft>
                      </a:pPr>
                      <a:r>
                        <a:rPr lang="zh-CN" sz="1600" b="1" kern="100" dirty="0">
                          <a:latin typeface="Times New Roman"/>
                          <a:cs typeface="Times New Roman"/>
                        </a:rPr>
                        <a:t>卷别</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lnSpc>
                          <a:spcPts val="2000"/>
                        </a:lnSpc>
                        <a:spcAft>
                          <a:spcPts val="0"/>
                        </a:spcAft>
                      </a:pPr>
                      <a:r>
                        <a:rPr lang="zh-CN" sz="1600" b="1" kern="100">
                          <a:latin typeface="Times New Roman"/>
                          <a:cs typeface="Times New Roman"/>
                        </a:rPr>
                        <a:t>年份</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a:txBody>
                    <a:bodyPr/>
                    <a:lstStyle/>
                    <a:p>
                      <a:pPr algn="ctr">
                        <a:lnSpc>
                          <a:spcPts val="2000"/>
                        </a:lnSpc>
                        <a:spcAft>
                          <a:spcPts val="0"/>
                        </a:spcAft>
                      </a:pPr>
                      <a:r>
                        <a:rPr lang="zh-CN" sz="1600" b="1" kern="100" dirty="0">
                          <a:latin typeface="Times New Roman"/>
                          <a:cs typeface="Times New Roman"/>
                        </a:rPr>
                        <a:t>选文出处</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600" b="1" kern="100">
                          <a:latin typeface="Times New Roman"/>
                          <a:cs typeface="Times New Roman"/>
                        </a:rPr>
                        <a:t>题型</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600" b="1" kern="100">
                          <a:latin typeface="Times New Roman"/>
                          <a:cs typeface="Times New Roman"/>
                        </a:rPr>
                        <a:t>题量</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600" b="1" kern="100">
                          <a:latin typeface="Times New Roman"/>
                          <a:cs typeface="Times New Roman"/>
                        </a:rPr>
                        <a:t>分值</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ts val="2000"/>
                        </a:lnSpc>
                        <a:spcAft>
                          <a:spcPts val="0"/>
                        </a:spcAft>
                      </a:pPr>
                      <a:r>
                        <a:rPr lang="zh-CN" sz="1600" b="1" kern="100">
                          <a:latin typeface="Times New Roman"/>
                          <a:cs typeface="Times New Roman"/>
                        </a:rPr>
                        <a:t>考查角度</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30704">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600" b="1" kern="100">
                          <a:latin typeface="Times New Roman"/>
                          <a:cs typeface="Times New Roman"/>
                        </a:rPr>
                        <a:t>人物</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形象</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环境</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描写</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情节</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作用</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语言</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手法</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主题</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思想</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dirty="0">
                          <a:latin typeface="Times New Roman"/>
                          <a:cs typeface="Times New Roman"/>
                        </a:rPr>
                        <a:t>思考</a:t>
                      </a:r>
                      <a:endParaRPr lang="zh-CN" sz="1600" b="1" kern="100" dirty="0">
                        <a:latin typeface="宋体"/>
                        <a:cs typeface="Courier New"/>
                      </a:endParaRPr>
                    </a:p>
                    <a:p>
                      <a:pPr algn="ctr">
                        <a:lnSpc>
                          <a:spcPts val="2000"/>
                        </a:lnSpc>
                        <a:spcAft>
                          <a:spcPts val="0"/>
                        </a:spcAft>
                      </a:pPr>
                      <a:r>
                        <a:rPr lang="zh-CN" sz="1600" b="1" kern="100" dirty="0">
                          <a:latin typeface="Times New Roman"/>
                          <a:cs typeface="Times New Roman"/>
                        </a:rPr>
                        <a:t>探究</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728">
                <a:tc rowSpan="7">
                  <a:txBody>
                    <a:bodyPr/>
                    <a:lstStyle/>
                    <a:p>
                      <a:pPr algn="ctr">
                        <a:lnSpc>
                          <a:spcPts val="2000"/>
                        </a:lnSpc>
                        <a:spcAft>
                          <a:spcPts val="0"/>
                        </a:spcAft>
                      </a:pPr>
                      <a:r>
                        <a:rPr lang="zh-CN" sz="1600" b="1" kern="100">
                          <a:latin typeface="Times New Roman"/>
                          <a:cs typeface="Times New Roman"/>
                        </a:rPr>
                        <a:t>新课标全国卷</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2000"/>
                        </a:lnSpc>
                        <a:spcAft>
                          <a:spcPts val="0"/>
                        </a:spcAft>
                      </a:pPr>
                      <a:r>
                        <a:rPr lang="en-US" sz="1600" b="1" kern="100">
                          <a:latin typeface="Times New Roman"/>
                          <a:cs typeface="Courier New"/>
                        </a:rPr>
                        <a:t>2016</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李锐《锄》</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000"/>
                        </a:lnSpc>
                        <a:spcAft>
                          <a:spcPts val="0"/>
                        </a:spcAft>
                      </a:pPr>
                      <a:r>
                        <a:rPr lang="zh-CN" sz="1600" b="1" kern="100">
                          <a:latin typeface="Times New Roman"/>
                          <a:cs typeface="Times New Roman"/>
                        </a:rPr>
                        <a:t>客观题</a:t>
                      </a:r>
                      <a:endParaRPr lang="zh-CN" sz="1600" b="1" kern="100">
                        <a:latin typeface="宋体"/>
                        <a:cs typeface="Courier New"/>
                      </a:endParaRPr>
                    </a:p>
                    <a:p>
                      <a:pPr algn="ctr">
                        <a:lnSpc>
                          <a:spcPts val="2000"/>
                        </a:lnSpc>
                        <a:spcAft>
                          <a:spcPts val="0"/>
                        </a:spcAft>
                      </a:pPr>
                      <a:r>
                        <a:rPr lang="zh-CN" sz="1600" b="1" kern="100">
                          <a:latin typeface="Times New Roman"/>
                          <a:cs typeface="Times New Roman"/>
                        </a:rPr>
                        <a:t>主观题</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000"/>
                        </a:lnSpc>
                        <a:spcAft>
                          <a:spcPts val="0"/>
                        </a:spcAft>
                      </a:pPr>
                      <a:r>
                        <a:rPr lang="en-US" sz="1600" b="1" kern="100">
                          <a:latin typeface="Times New Roman"/>
                          <a:cs typeface="Courier New"/>
                        </a:rPr>
                        <a:t>1</a:t>
                      </a:r>
                      <a:r>
                        <a:rPr lang="zh-CN" sz="1600" b="1" kern="100">
                          <a:latin typeface="Times New Roman"/>
                          <a:cs typeface="Times New Roman"/>
                        </a:rPr>
                        <a:t>＋</a:t>
                      </a:r>
                      <a:r>
                        <a:rPr lang="en-US" sz="1600" b="1" kern="100">
                          <a:latin typeface="Times New Roman"/>
                          <a:cs typeface="Courier New"/>
                        </a:rPr>
                        <a:t>3</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000"/>
                        </a:lnSpc>
                        <a:spcAft>
                          <a:spcPts val="0"/>
                        </a:spcAft>
                      </a:pPr>
                      <a:r>
                        <a:rPr lang="en-US" sz="1600" b="1" kern="100">
                          <a:latin typeface="Times New Roman"/>
                          <a:cs typeface="Courier New"/>
                        </a:rPr>
                        <a:t>25</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dirty="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728">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Times New Roman"/>
                          <a:cs typeface="Courier New"/>
                        </a:rPr>
                        <a:t>[</a:t>
                      </a:r>
                      <a:r>
                        <a:rPr lang="zh-CN" sz="1600" b="1" kern="100">
                          <a:latin typeface="Times New Roman"/>
                          <a:cs typeface="Times New Roman"/>
                        </a:rPr>
                        <a:t>美</a:t>
                      </a:r>
                      <a:r>
                        <a:rPr lang="en-US" sz="1600" b="1" kern="100">
                          <a:latin typeface="Times New Roman"/>
                          <a:cs typeface="Courier New"/>
                        </a:rPr>
                        <a:t>]</a:t>
                      </a:r>
                      <a:r>
                        <a:rPr lang="zh-CN" sz="1600" b="1" kern="100">
                          <a:latin typeface="Times New Roman"/>
                          <a:cs typeface="Times New Roman"/>
                        </a:rPr>
                        <a:t>迈尔尼《战争》</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728">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Ⅲ</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dirty="0">
                          <a:latin typeface="Times New Roman"/>
                          <a:cs typeface="Times New Roman"/>
                        </a:rPr>
                        <a:t>贾平凹《玻璃》</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dirty="0">
                          <a:latin typeface="宋体"/>
                          <a:cs typeface="Times New Roman"/>
                        </a:rPr>
                        <a:t>√</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728">
                <a:tc vMerge="1">
                  <a:txBody>
                    <a:bodyPr/>
                    <a:lstStyle/>
                    <a:p>
                      <a:endParaRPr lang="zh-CN" altLang="en-US"/>
                    </a:p>
                  </a:txBody>
                  <a:tcPr/>
                </a:tc>
                <a:tc rowSpan="2">
                  <a:txBody>
                    <a:bodyPr/>
                    <a:lstStyle/>
                    <a:p>
                      <a:pPr algn="ctr">
                        <a:lnSpc>
                          <a:spcPts val="2000"/>
                        </a:lnSpc>
                        <a:spcAft>
                          <a:spcPts val="0"/>
                        </a:spcAft>
                      </a:pPr>
                      <a:r>
                        <a:rPr lang="en-US" sz="1600" b="1" kern="100">
                          <a:latin typeface="Times New Roman"/>
                          <a:cs typeface="Courier New"/>
                        </a:rPr>
                        <a:t>2015</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李德霞《马兰花》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189">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刘震云</a:t>
                      </a:r>
                      <a:r>
                        <a:rPr lang="zh-CN" sz="1600" b="1" kern="100">
                          <a:latin typeface="宋体"/>
                          <a:ea typeface="Times New Roman"/>
                          <a:cs typeface="Courier New"/>
                        </a:rPr>
                        <a:t> </a:t>
                      </a:r>
                      <a:r>
                        <a:rPr lang="zh-CN" sz="1600" b="1" kern="100">
                          <a:latin typeface="Times New Roman"/>
                          <a:cs typeface="Times New Roman"/>
                        </a:rPr>
                        <a:t>《一句顶一万句》</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728">
                <a:tc vMerge="1">
                  <a:txBody>
                    <a:bodyPr/>
                    <a:lstStyle/>
                    <a:p>
                      <a:endParaRPr lang="zh-CN" altLang="en-US"/>
                    </a:p>
                  </a:txBody>
                  <a:tcPr/>
                </a:tc>
                <a:tc rowSpan="2">
                  <a:txBody>
                    <a:bodyPr/>
                    <a:lstStyle/>
                    <a:p>
                      <a:pPr algn="ctr">
                        <a:lnSpc>
                          <a:spcPts val="2000"/>
                        </a:lnSpc>
                        <a:spcAft>
                          <a:spcPts val="0"/>
                        </a:spcAft>
                      </a:pPr>
                      <a:r>
                        <a:rPr lang="en-US" sz="1600" b="1" kern="100">
                          <a:latin typeface="Times New Roman"/>
                          <a:cs typeface="Courier New"/>
                        </a:rPr>
                        <a:t>2014</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叶紫《古渡头》</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189">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latin typeface="Times New Roman"/>
                          <a:cs typeface="Times New Roman"/>
                        </a:rPr>
                        <a:t>刘庆邦《鞋》</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endParaRPr lang="en-US" sz="1600" b="1" kern="100" dirty="0">
                        <a:latin typeface="Times New Roman"/>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600" b="1" kern="100" dirty="0">
                          <a:latin typeface="宋体"/>
                          <a:cs typeface="Times New Roman"/>
                        </a:rPr>
                        <a:t>√</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428736"/>
            <a:ext cx="7916862" cy="4953014"/>
          </a:xfrm>
          <a:prstGeom prst="rect">
            <a:avLst/>
          </a:prstGeom>
          <a:noFill/>
          <a:ln w="9525">
            <a:noFill/>
            <a:miter lim="800000"/>
            <a:headEnd/>
            <a:tailEnd/>
          </a:ln>
        </p:spPr>
        <p:txBody>
          <a:bodyPr/>
          <a:lstStyle/>
          <a:p>
            <a:pPr>
              <a:lnSpc>
                <a:spcPts val="3500"/>
              </a:lnSpc>
            </a:pPr>
            <a:r>
              <a:rPr lang="zh-CN" altLang="en-US" sz="2400" b="1" dirty="0" smtClean="0">
                <a:latin typeface="黑体" pitchFamily="2" charset="-122"/>
                <a:ea typeface="黑体" pitchFamily="2" charset="-122"/>
                <a:cs typeface="Times New Roman" pitchFamily="18" charset="0"/>
              </a:rPr>
              <a:t>本考点是选考内容，从上表中可以看出以下特点：</a:t>
            </a:r>
          </a:p>
          <a:p>
            <a:pPr marL="444500" indent="-444500">
              <a:lnSpc>
                <a:spcPts val="3500"/>
              </a:lnSpc>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．小说阅读题的考查形式、题型一直比较稳定，即客观题</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主观题的形式，主观题</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主要从人物性格、情节作用、主题探究等角度考查。考生尤其要重视探究性试题，要明确不同类型的探究性试题的答题方向，掌握基本的答题模式，既要有鲜明的观点，又要有充足的理由，做到能自圆其说。</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8194"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800085"/>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357298"/>
            <a:ext cx="7916862" cy="5024452"/>
          </a:xfrm>
          <a:prstGeom prst="rect">
            <a:avLst/>
          </a:prstGeom>
          <a:noFill/>
          <a:ln w="9525">
            <a:noFill/>
            <a:miter lim="800000"/>
            <a:headEnd/>
            <a:tailEnd/>
          </a:ln>
        </p:spPr>
        <p:txBody>
          <a:bodyPr/>
          <a:lstStyle/>
          <a:p>
            <a:pPr marL="444500" indent="-444500">
              <a:lnSpc>
                <a:spcPts val="3500"/>
              </a:lnSpc>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．从国别来看，近三年高考卷文学类文本阅读考查中既有中国小说，也有外国小说，考查的中外小说的比例是</a:t>
            </a:r>
            <a:r>
              <a:rPr lang="en-US" altLang="zh-CN" sz="2400" b="1" dirty="0" smtClean="0">
                <a:latin typeface="Times New Roman" pitchFamily="18" charset="0"/>
                <a:cs typeface="Times New Roman" pitchFamily="18" charset="0"/>
              </a:rPr>
              <a:t>6∶1</a:t>
            </a:r>
            <a:r>
              <a:rPr lang="zh-CN" altLang="en-US" sz="2400" b="1" dirty="0" smtClean="0">
                <a:latin typeface="Times New Roman" pitchFamily="18" charset="0"/>
                <a:cs typeface="Times New Roman" pitchFamily="18" charset="0"/>
              </a:rPr>
              <a:t>。所以考生备考时既要加强对中国小说的阅读训练，又要兼顾对外国小说的解读。从小说的篇幅来看，都是微型小说</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个别的有删改</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这说明小说命题以微型小说为主。微型小说故事情节相对完整，结构紧凑，讲究构思，人物性格比较鲜明，没有复杂的发展，考生容易把握；微型小说具备小说的各个要素。从时代来看，这些小说基本上是现当代作品，所写的生活内容和展示的生活世界以及所塑造的人物距离我们的时代较近，易于为广大考生所理解。</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8"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800085"/>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928662" y="1214422"/>
            <a:ext cx="7494613" cy="5121290"/>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[2016·</a:t>
            </a:r>
            <a:r>
              <a:rPr lang="zh-CN" altLang="en-US" sz="2400" b="1" dirty="0" smtClean="0">
                <a:latin typeface="Times New Roman" pitchFamily="18" charset="0"/>
                <a:cs typeface="Times New Roman" pitchFamily="18" charset="0"/>
              </a:rPr>
              <a:t>全国卷</a:t>
            </a:r>
            <a:r>
              <a:rPr lang="en-US" altLang="zh-CN" sz="2400" b="1" dirty="0" smtClean="0">
                <a:latin typeface="Times New Roman" pitchFamily="18" charset="0"/>
                <a:cs typeface="Times New Roman" pitchFamily="18" charset="0"/>
              </a:rPr>
              <a:t>Ⅰ] </a:t>
            </a:r>
            <a:r>
              <a:rPr lang="zh-CN" altLang="en-US" sz="2400" b="1" dirty="0" smtClean="0">
                <a:latin typeface="Times New Roman" pitchFamily="18" charset="0"/>
                <a:cs typeface="Times New Roman" pitchFamily="18" charset="0"/>
              </a:rPr>
              <a:t>阅读下面的文字，完成</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题。</a:t>
            </a:r>
            <a:r>
              <a:rPr lang="en-US" altLang="zh-CN" sz="2400" b="1" dirty="0" smtClean="0">
                <a:latin typeface="Times New Roman" pitchFamily="18" charset="0"/>
                <a:cs typeface="Times New Roman" pitchFamily="18" charset="0"/>
              </a:rPr>
              <a:t>(25</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a:p>
            <a:pPr algn="ctr"/>
            <a:r>
              <a:rPr lang="zh-CN" altLang="en-US" sz="2400" b="1" dirty="0" smtClean="0">
                <a:latin typeface="黑体" pitchFamily="2" charset="-122"/>
                <a:ea typeface="黑体" pitchFamily="2" charset="-122"/>
              </a:rPr>
              <a:t>锄</a:t>
            </a:r>
          </a:p>
          <a:p>
            <a:pPr algn="ctr"/>
            <a:r>
              <a:rPr lang="zh-CN" altLang="en-US" sz="2400" b="1" dirty="0" smtClean="0">
                <a:latin typeface="仿宋_GB2312" pitchFamily="49" charset="-122"/>
                <a:ea typeface="仿宋_GB2312" pitchFamily="49" charset="-122"/>
              </a:rPr>
              <a:t>李　锐</a:t>
            </a:r>
            <a:endParaRPr lang="en-US" altLang="zh-CN" sz="2400" b="1" dirty="0" smtClean="0">
              <a:latin typeface="仿宋_GB2312" pitchFamily="49" charset="-122"/>
              <a:ea typeface="仿宋_GB2312" pitchFamily="49" charset="-122"/>
              <a:cs typeface="Times New Roman" pitchFamily="18" charset="0"/>
            </a:endParaRP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拄着锄把出村的时候又有人问：“六安爷，又去百亩园呀？”</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倒拿着锄头的六安爷平静地笑笑：“是哩。”</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“咳呀，六安爷，后晌天气这么热，眼睛又不方便，快回家歇歇吧六安爷！”</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六安爷还是平静地笑笑：“我不是锄地，我是过瘾。”</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“咳呀，锄了地，受了累，又没有收成，你是图啥呀你六安爷？”</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92163" y="1285860"/>
            <a:ext cx="7920037" cy="5049852"/>
          </a:xfrm>
          <a:prstGeom prst="rect">
            <a:avLst/>
          </a:prstGeom>
          <a:noFill/>
          <a:ln w="9525">
            <a:noFill/>
            <a:miter lim="800000"/>
            <a:headEnd/>
            <a:tailEnd/>
          </a:ln>
        </p:spPr>
        <p:txBody>
          <a:bodyPr/>
          <a:lstStyle/>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六安爷已经记不清这样的问答重复过多少次了，他还是不紧不慢地笑笑：“我不是锄地，我是过瘾。”</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斜射的阳光明晃晃地照在六安爷的脸上，渐渐失明的眼睛，给他带来一种说不出的静穆。六安爷看不清人们的脸色，可他听得清人们的腔调。但是六安爷不想改变自己的主意，照样拄着锄把当拐棍，从从容容地走过。</a:t>
            </a:r>
            <a:endParaRPr lang="en-US" altLang="zh-CN" sz="2400" b="1" dirty="0" smtClean="0">
              <a:latin typeface="楷体_GB2312" pitchFamily="49" charset="-122"/>
              <a:ea typeface="楷体_GB2312" pitchFamily="49" charset="-122"/>
              <a:cs typeface="Times New Roman" pitchFamily="18" charset="0"/>
            </a:endParaRPr>
          </a:p>
          <a:p>
            <a:pPr indent="622300" eaLnBrk="0" hangingPunct="0">
              <a:lnSpc>
                <a:spcPts val="3500"/>
              </a:lnSpc>
            </a:pPr>
            <a:r>
              <a:rPr lang="zh-CN" altLang="en-US" sz="2400" b="1" dirty="0" smtClean="0">
                <a:latin typeface="楷体_GB2312" pitchFamily="49" charset="-122"/>
                <a:ea typeface="楷体_GB2312" pitchFamily="49" charset="-122"/>
                <a:cs typeface="Times New Roman" pitchFamily="18" charset="0"/>
              </a:rPr>
              <a:t>百亩园就在河对面，一抬眼就能看见。一座三孔石桥跨过乱流河，把百亩园和村子连在一起。这整整一百二十亩平坦肥沃的河滩地，是乱流河一百多里河谷当中最大最肥的一块地。西湾村人不知道在这块地上耕种了几千年几百代了。几千年几百代里，西湾村人不知把几千斤几万斤</a:t>
            </a:r>
          </a:p>
          <a:p>
            <a:pPr indent="622300"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642910" y="1357297"/>
            <a:ext cx="8215369" cy="4978415"/>
          </a:xfrm>
          <a:prstGeom prst="rect">
            <a:avLst/>
          </a:prstGeom>
          <a:noFill/>
          <a:ln w="9525">
            <a:noFill/>
            <a:miter lim="800000"/>
            <a:headEnd/>
            <a:tailEnd/>
          </a:ln>
        </p:spPr>
        <p:txBody>
          <a:bodyPr/>
          <a:lstStyle/>
          <a:p>
            <a:pPr algn="just" eaLnBrk="0" hangingPunct="0">
              <a:lnSpc>
                <a:spcPts val="3500"/>
              </a:lnSpc>
            </a:pPr>
            <a:r>
              <a:rPr lang="zh-CN" altLang="en-US" sz="2400" b="1" dirty="0" smtClean="0">
                <a:latin typeface="楷体_GB2312" pitchFamily="49" charset="-122"/>
                <a:ea typeface="楷体_GB2312" pitchFamily="49" charset="-122"/>
                <a:cs typeface="Times New Roman" pitchFamily="18" charset="0"/>
              </a:rPr>
              <a:t>的汗水撒在百亩园，也不知从百亩园的土地上收获了几百万几千万斤的粮食，更不知这几百万几千万斤的粮食养活了世世代代多少人。但是，从今年起百亩园再也不会收获庄稼了。煤炭公司看中了百亩园，要在这块地上建一个焦炭厂。两年里反复地谈判，煤炭公司一直把土地收购价压在每亩五千块。为了表示绝不接受的决心，今年下种的季节，西湾村人坚决地把庄稼照样种了下去。煤炭公司终于妥协了，每亩地一万五千块。这场惊心动魄的谈判像传奇一样在乱流河两岸到处被人传颂。一万五千块，简直就是一个让人头晕的天价。按照最好的年景，现在一亩地一年也就能收入一百多块钱。想一想就让人头晕，你得受一百多年的辛苦，流一百多年</a:t>
            </a:r>
          </a:p>
          <a:p>
            <a:pPr algn="just" eaLnBrk="0" hangingPunct="0">
              <a:lnSpc>
                <a:spcPts val="3500"/>
              </a:lnSpc>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101746"/>
            <a:ext cx="7858180" cy="4613270"/>
          </a:xfrm>
          <a:prstGeom prst="rect">
            <a:avLst/>
          </a:prstGeom>
          <a:noFill/>
          <a:ln w="9525">
            <a:noFill/>
            <a:miter lim="800000"/>
            <a:headEnd/>
            <a:tailEnd/>
          </a:ln>
        </p:spPr>
        <p:txBody>
          <a:bodyPr/>
          <a:lstStyle/>
          <a:p>
            <a:pPr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的汗，才能在一亩地里刨出来一万五千块钱呐！胜利的喜悦中，没有人再去百亩园了，因为合同一签，钱一拿，推土机马上就要开进来了。</a:t>
            </a:r>
            <a:endParaRPr lang="en-US" altLang="zh-CN"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可是，不知不觉中，那些被人遗忘了的种子，还是和千百年来一样破土而出了。每天早上嫩绿的叶子上都会有珍珠一样的露水，在晨风中把阳光变幻得五彩缤纷。这些种子们不知道，永远不会再有人来伺候它们，收获它们了。从此往后，百亩园里将是炉火熊熊、浓烟滚滚的另一番景象。</a:t>
            </a:r>
          </a:p>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六安爷舍不得那些种子。他掐着指头计算着出苗的时间，到了该间苗锄头遍的日子，六安爷就拄着锄头来到百亩园。一天三晌，一晌不落。</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357298"/>
            <a:ext cx="7858180" cy="5000660"/>
          </a:xfrm>
          <a:prstGeom prst="rect">
            <a:avLst/>
          </a:prstGeom>
          <a:noFill/>
          <a:ln w="9525">
            <a:noFill/>
            <a:miter lim="800000"/>
            <a:headEnd/>
            <a:tailEnd/>
          </a:ln>
        </p:spPr>
        <p:txBody>
          <a:bodyPr/>
          <a:lstStyle/>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现在，劳累了一天的六安爷已经感觉到腰背的酸痛，满是老茧的手也有些僵硬。他蹲下身子摸索着探出一块空地，然后，坐在黄土上很享受地慢慢吸一支烟，等着僵硬了的筋骨舒缓下来。等到歇够了，就再拄着锄把站起来，青筋暴突的臂膀，把锄头一次又一次稳稳地探进摇摆的苗垅里去。没有人催，自己心里也不急，六安爷只想一个人慢慢地锄地，就好像一个人对着一壶老酒细斟慢饮。</a:t>
            </a:r>
            <a:endParaRPr lang="en-US" altLang="zh-CN"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终于，西山的阴影落进了河谷，被太阳晒了一天的六安爷，立刻感觉到了肩背上升起的一丝凉意。他缓缓地直起腰来，把捏锄把的两只手一先一后举到嘴前，轻轻地啐上几点唾沫，而后，又深深地埋下腰，举起了锄头。随着</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3" name="内容占位符 2"/>
          <p:cNvSpPr>
            <a:spLocks/>
          </p:cNvSpPr>
          <p:nvPr/>
        </p:nvSpPr>
        <p:spPr bwMode="auto">
          <a:xfrm>
            <a:off x="714348" y="1000108"/>
            <a:ext cx="8072494" cy="5286412"/>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．下列关于原文内容的表述，不正确的一项是</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．讲故事的人不一定是小说家，小说家在讲故事的时候，不像传统的故事讲述者那么依赖亲身经历和耳闻目睹的事。</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．传统故事和早期小说的本质差异在于，前者是故事的口耳相传，后者则是由作家创作加工后的游历见闻。</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17</a:t>
            </a:r>
            <a:r>
              <a:rPr lang="zh-CN" altLang="en-US" sz="2400" b="1" dirty="0" smtClean="0">
                <a:latin typeface="Times New Roman" pitchFamily="18" charset="0"/>
                <a:cs typeface="Times New Roman" pitchFamily="18" charset="0"/>
              </a:rPr>
              <a:t>世纪的欧洲流浪汉小说和部分中国古典小说，或在叙述形式方面，或在素材来源方面，都受到了传统故事的影响。</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．当小说家越来越依靠想象力虚构故事的时候，小说和传统故事在内容来源方面的差异使它们之间的关联不再像过去那么紧密。</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5"/>
          <p:cNvGrpSpPr>
            <a:grpSpLocks/>
          </p:cNvGrpSpPr>
          <p:nvPr/>
        </p:nvGrpSpPr>
        <p:grpSpPr bwMode="auto">
          <a:xfrm>
            <a:off x="0" y="785222"/>
            <a:ext cx="609600" cy="1857344"/>
            <a:chOff x="1" y="383"/>
            <a:chExt cx="384" cy="1618"/>
          </a:xfrm>
        </p:grpSpPr>
        <p:pic>
          <p:nvPicPr>
            <p:cNvPr id="10"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357298"/>
            <a:ext cx="7858180" cy="5000660"/>
          </a:xfrm>
          <a:prstGeom prst="rect">
            <a:avLst/>
          </a:prstGeom>
          <a:noFill/>
          <a:ln w="9525">
            <a:noFill/>
            <a:miter lim="800000"/>
            <a:headEnd/>
            <a:tailEnd/>
          </a:ln>
        </p:spPr>
        <p:txBody>
          <a:bodyPr/>
          <a:lstStyle/>
          <a:p>
            <a:pPr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臂膀有力的拉拽，锋利的锄刃闷在黄土里咯嘣咯嘣地割断了草根，间开了密集的幼苗，新鲜的黄土一股一股地翻起来。六安爷惬意地微笑着，虽然看不清，可是，耳朵里的声音，鼻子里的气味，河谷里渐起的凉意，都让他顺心，都让他舒服。银亮的锄板鱼儿戏水一般地，在禾苗的绿波中上下翻飞。于是，松软新鲜的黄土上留下两行长长的跨距整齐的脚印，脚印的两旁是株距均匀的玉茭和青豆的幼苗。六安爷种了一辈子庄稼，锄了一辈子地，眼下这一次有些不一般，六安爷心里知道，这是他这辈子最后一次锄地了，最后一次给百亩园的庄稼锄地了。</a:t>
            </a:r>
            <a:endParaRPr lang="en-US" altLang="zh-CN"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357298"/>
            <a:ext cx="7858180" cy="5000660"/>
          </a:xfrm>
          <a:prstGeom prst="rect">
            <a:avLst/>
          </a:prstGeom>
          <a:noFill/>
          <a:ln w="9525">
            <a:noFill/>
            <a:miter lim="800000"/>
            <a:headEnd/>
            <a:tailEnd/>
          </a:ln>
        </p:spPr>
        <p:txBody>
          <a:bodyPr/>
          <a:lstStyle/>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沉静的暮色中，百亩园显得寂寥、空旷。六安爷喜欢这天地间昏暗的时辰，眼睛里边和眼睛外边的世界是一样的。他知道自己正慢慢融入眼前这黑暗的世界里。</a:t>
            </a:r>
            <a:endParaRPr lang="en-US" altLang="zh-CN"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很多天以后，人们跟着推土机来到百亩园，无比惊讶地发现，六安爷锄过的苗垅里，茁壮的禾苗均匀整齐，一棵一棵蓬勃的庄稼全都充满了丰收的信心。没有人能相信那是一个半瞎子锄过的地。于是人们想起六安爷说了无数遍的话，六安爷总是平静固执地说，“我不是锄地，我是过瘾。”</a:t>
            </a:r>
          </a:p>
          <a:p>
            <a:pPr indent="622300" algn="r"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有删改</a:t>
            </a:r>
            <a:r>
              <a:rPr lang="en-US" altLang="zh-CN" sz="2400" b="1" dirty="0" smtClean="0">
                <a:latin typeface="仿宋_GB2312" pitchFamily="49" charset="-122"/>
                <a:ea typeface="仿宋_GB2312" pitchFamily="49" charset="-122"/>
                <a:cs typeface="Times New Roman" pitchFamily="18" charset="0"/>
              </a:rPr>
              <a:t>)</a:t>
            </a:r>
          </a:p>
          <a:p>
            <a:pPr indent="622300" algn="just"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a:p>
            <a:pPr indent="622300" algn="just"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3" name="内容占位符 2"/>
          <p:cNvSpPr>
            <a:spLocks/>
          </p:cNvSpPr>
          <p:nvPr/>
        </p:nvSpPr>
        <p:spPr bwMode="auto">
          <a:xfrm>
            <a:off x="714348" y="1357298"/>
            <a:ext cx="8072494" cy="4929222"/>
          </a:xfrm>
          <a:prstGeom prst="rect">
            <a:avLst/>
          </a:prstGeom>
          <a:noFill/>
          <a:ln w="9525">
            <a:noFill/>
            <a:miter lim="800000"/>
            <a:headEnd/>
            <a:tailEnd/>
          </a:ln>
        </p:spPr>
        <p:txBody>
          <a:bodyPr/>
          <a:lstStyle/>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1. </a:t>
            </a:r>
            <a:r>
              <a:rPr lang="zh-CN" altLang="en-US" sz="2400" b="1" dirty="0" smtClean="0">
                <a:latin typeface="Times New Roman" pitchFamily="18" charset="0"/>
                <a:cs typeface="Times New Roman" pitchFamily="18" charset="0"/>
              </a:rPr>
              <a:t>下列对小说相关内容和艺术特色的分析鉴赏，最恰当的两项是</a:t>
            </a:r>
            <a:r>
              <a:rPr lang="en-US" altLang="zh-CN" sz="2400" b="1" dirty="0" smtClean="0">
                <a:latin typeface="Times New Roman" pitchFamily="18" charset="0"/>
                <a:cs typeface="Times New Roman" pitchFamily="18" charset="0"/>
              </a:rPr>
              <a:t>(5</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．小说开头寥寥几句对话，六安爷这个勤劳而孤僻的老农形象已经跃然纸上，同时，他与村人的分歧也开始显露，并为下文情节发展埋下了伏笔。</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．西湾村人与煤炭公司“惊心动魄的谈判”，是小说中隐约可见的叙事背景，也是深刻的社会背景，巧妙地将六安爷的个人感受跟时代的变化连接起来。</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．小说中写到百亩园将要变成焦炭厂，往日的田园风光将会被“炉火熊熊、浓烟滚滚”的景象所取代，深化了作者关于生态问题的思考及小说的环保主题。</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2"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3"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3" name="内容占位符 2"/>
          <p:cNvSpPr>
            <a:spLocks/>
          </p:cNvSpPr>
          <p:nvPr/>
        </p:nvSpPr>
        <p:spPr bwMode="auto">
          <a:xfrm>
            <a:off x="1142976" y="1571612"/>
            <a:ext cx="7500990" cy="4714908"/>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．关于六安爷锄地的描写生动而富有诗意，传达了六安爷在百亩园劳作时惬意舒畅的感觉，这样的写法强化了小说所表达的人与土地分离的悲凉感。</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E</a:t>
            </a:r>
            <a:r>
              <a:rPr lang="zh-CN" altLang="en-US" sz="2400" b="1" dirty="0" smtClean="0">
                <a:latin typeface="Times New Roman" pitchFamily="18" charset="0"/>
                <a:cs typeface="Times New Roman" pitchFamily="18" charset="0"/>
              </a:rPr>
              <a:t>．综合全文来看，六安爷的“平静固执”，说明他作为一个老人，一方面已经饱经沧桑，看透世事变迁，另一方面也难免思想保守、无法与时俱进。</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2"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3"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86019" name="内容占位符 2"/>
          <p:cNvSpPr>
            <a:spLocks noGrp="1"/>
          </p:cNvSpPr>
          <p:nvPr>
            <p:ph idx="4294967295"/>
          </p:nvPr>
        </p:nvSpPr>
        <p:spPr>
          <a:xfrm>
            <a:off x="792163" y="1357297"/>
            <a:ext cx="7920037" cy="3643339"/>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答</a:t>
            </a:r>
            <a:r>
              <a:rPr lang="en-US" altLang="zh-CN" sz="2400" b="1" kern="100" dirty="0" smtClean="0">
                <a:solidFill>
                  <a:srgbClr val="990033"/>
                </a:solidFill>
                <a:latin typeface="+mn-ea"/>
                <a:cs typeface="Courier New"/>
              </a:rPr>
              <a:t>D</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3</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2</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E</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1</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A</a:t>
            </a:r>
            <a:r>
              <a:rPr lang="zh-CN" altLang="en-US" sz="2400" b="1" kern="100" dirty="0" smtClean="0">
                <a:solidFill>
                  <a:srgbClr val="990033"/>
                </a:solidFill>
                <a:latin typeface="+mn-ea"/>
                <a:cs typeface="Courier New"/>
              </a:rPr>
              <a:t>、</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不给分。回答三项或三项以上，不给分。</a:t>
            </a:r>
          </a:p>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a:t>
            </a:r>
            <a:r>
              <a:rPr lang="zh-CN" altLang="en-US" sz="2400" b="1" kern="100" dirty="0" smtClean="0">
                <a:solidFill>
                  <a:srgbClr val="990033"/>
                </a:solidFill>
                <a:latin typeface="+mn-ea"/>
                <a:cs typeface="Courier New"/>
              </a:rPr>
              <a:t>项，错在“孤僻”，从开头的几句对话看不出六安爷的孤僻；</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项，错在拔高了文章主题，文章没有体现“关于生态问题的思考及小说的环保主题”；</a:t>
            </a:r>
            <a:r>
              <a:rPr lang="en-US" altLang="zh-CN" sz="2400" b="1" kern="100" dirty="0" smtClean="0">
                <a:solidFill>
                  <a:srgbClr val="990033"/>
                </a:solidFill>
                <a:latin typeface="+mn-ea"/>
                <a:cs typeface="Courier New"/>
              </a:rPr>
              <a:t>E</a:t>
            </a:r>
            <a:r>
              <a:rPr lang="zh-CN" altLang="en-US" sz="2400" b="1" kern="100" dirty="0" smtClean="0">
                <a:solidFill>
                  <a:srgbClr val="990033"/>
                </a:solidFill>
                <a:latin typeface="+mn-ea"/>
                <a:cs typeface="Courier New"/>
              </a:rPr>
              <a:t>项，“另一方面也难免思想保守、无法与时俱进”不合理，更多的是体现六安爷对土地的深厚感情与坚守。</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3" name="内容占位符 2"/>
          <p:cNvSpPr>
            <a:spLocks/>
          </p:cNvSpPr>
          <p:nvPr/>
        </p:nvSpPr>
        <p:spPr bwMode="auto">
          <a:xfrm>
            <a:off x="714348" y="1601812"/>
            <a:ext cx="8072494" cy="1327122"/>
          </a:xfrm>
          <a:prstGeom prst="rect">
            <a:avLst/>
          </a:prstGeom>
          <a:noFill/>
          <a:ln w="9525">
            <a:noFill/>
            <a:miter lim="800000"/>
            <a:headEnd/>
            <a:tailEnd/>
          </a:ln>
        </p:spPr>
        <p:txBody>
          <a:bodyPr/>
          <a:lstStyle/>
          <a:p>
            <a:pPr marL="444500" indent="-4445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．小说以“锄”为标题，有什么寓意？请结合全文简要分析。</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285852" y="3071810"/>
            <a:ext cx="7286676" cy="3000396"/>
          </a:xfrm>
        </p:spPr>
        <p:txBody>
          <a:bodyPr/>
          <a:lstStyle/>
          <a:p>
            <a:pPr marL="0" indent="0" algn="just">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①</a:t>
            </a:r>
            <a:r>
              <a:rPr lang="zh-CN" altLang="en-US" sz="2400" b="1" kern="100" dirty="0" smtClean="0">
                <a:solidFill>
                  <a:srgbClr val="990033"/>
                </a:solidFill>
                <a:latin typeface="+mn-ea"/>
                <a:cs typeface="Courier New"/>
              </a:rPr>
              <a:t>锄作为一种农具，象征六安爷的人生和精神；②锄喻示劳动者与土地的亲密关系；③锄意味着传统的农业生产和生活方式；④锄作为一种劳作行为，蕴含着六安爷对土地的热爱，又暗含着他对土地的告别。</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071538" y="1571612"/>
            <a:ext cx="7286676" cy="4143404"/>
          </a:xfrm>
        </p:spPr>
        <p:txBody>
          <a:bodyPr/>
          <a:lstStyle/>
          <a:p>
            <a:pPr marL="0" indent="0" algn="just" defTabSz="87630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题目“锄”在文中的寓意可从小说的人物、主题、情节等多个角度进行分析。从人物形象看，锄体现了六安爷的勤劳的品质和对土地的热爱；以“锄”为题蕴含了人们对于这一传统农业生产和生活方式的不重视；“锄”是全文的线索，六安爷锄地的情节也体现了他对土地的深情告别。</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3" name="内容占位符 2"/>
          <p:cNvSpPr>
            <a:spLocks/>
          </p:cNvSpPr>
          <p:nvPr/>
        </p:nvSpPr>
        <p:spPr bwMode="auto">
          <a:xfrm>
            <a:off x="714348" y="1601812"/>
            <a:ext cx="8072494" cy="1684312"/>
          </a:xfrm>
          <a:prstGeom prst="rect">
            <a:avLst/>
          </a:prstGeom>
          <a:noFill/>
          <a:ln w="9525">
            <a:noFill/>
            <a:miter lim="800000"/>
            <a:headEnd/>
            <a:tailEnd/>
          </a:ln>
        </p:spPr>
        <p:txBody>
          <a:bodyPr/>
          <a:lstStyle/>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3. </a:t>
            </a:r>
            <a:r>
              <a:rPr lang="zh-CN" altLang="en-US" sz="2400" b="1" dirty="0" smtClean="0">
                <a:latin typeface="Times New Roman" pitchFamily="18" charset="0"/>
                <a:cs typeface="Times New Roman" pitchFamily="18" charset="0"/>
              </a:rPr>
              <a:t>小说较为夸张地连续使用“几万”“几百万”之类的词语描述百亩园的历史，这样写的作用是什么？请简要分析。</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2"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3"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86019" name="内容占位符 2"/>
          <p:cNvSpPr>
            <a:spLocks noGrp="1"/>
          </p:cNvSpPr>
          <p:nvPr>
            <p:ph idx="4294967295"/>
          </p:nvPr>
        </p:nvSpPr>
        <p:spPr>
          <a:xfrm>
            <a:off x="1142976" y="1500174"/>
            <a:ext cx="7348533" cy="4143404"/>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①</a:t>
            </a:r>
            <a:r>
              <a:rPr lang="zh-CN" altLang="en-US" sz="2400" b="1" kern="100" dirty="0" smtClean="0">
                <a:solidFill>
                  <a:srgbClr val="990033"/>
                </a:solidFill>
                <a:latin typeface="+mn-ea"/>
                <a:cs typeface="Courier New"/>
              </a:rPr>
              <a:t>强调百亩园是西湾村人安身立命的物质基础；②将百亩园抽象为一种生活方式的象征；③与下文百亩园的一朝被毁构成鲜明尖锐的对比。</a:t>
            </a:r>
          </a:p>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文中写道“几千年几百代”“几千斤几万斤的汗水”“几百万几千万斤的粮食”，这表明了百亩园是西湾村人祖祖辈辈耕种和生活的基础，这也是西湾村人赖以生存和生活的基本方式，这一丰茂的田园生活场景和后文百亩园被毁的场景形成了鲜明的对比，突出了现代化生产对传统农业的冲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3" name="内容占位符 2"/>
          <p:cNvSpPr>
            <a:spLocks/>
          </p:cNvSpPr>
          <p:nvPr/>
        </p:nvSpPr>
        <p:spPr bwMode="auto">
          <a:xfrm>
            <a:off x="714348" y="1530374"/>
            <a:ext cx="8072494" cy="1684312"/>
          </a:xfrm>
          <a:prstGeom prst="rect">
            <a:avLst/>
          </a:prstGeom>
          <a:noFill/>
          <a:ln w="9525">
            <a:noFill/>
            <a:miter lim="800000"/>
            <a:headEnd/>
            <a:tailEnd/>
          </a:ln>
        </p:spPr>
        <p:txBody>
          <a:bodyPr/>
          <a:lstStyle/>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4. “</a:t>
            </a:r>
            <a:r>
              <a:rPr lang="zh-CN" altLang="en-US" sz="2400" b="1" dirty="0" smtClean="0">
                <a:latin typeface="Times New Roman" pitchFamily="18" charset="0"/>
                <a:cs typeface="Times New Roman" pitchFamily="18" charset="0"/>
              </a:rPr>
              <a:t>我不是锄地，我是过瘾”这句话，既是理解六安爷的关键，也是理解小说主旨的关键。请结合全文进行分析。</a:t>
            </a:r>
            <a:r>
              <a:rPr lang="en-US" altLang="zh-CN" sz="2400" b="1" dirty="0" smtClean="0">
                <a:latin typeface="Times New Roman" pitchFamily="18" charset="0"/>
                <a:cs typeface="Times New Roman" pitchFamily="18" charset="0"/>
              </a:rPr>
              <a:t>(8</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86019" name="内容占位符 2"/>
          <p:cNvSpPr>
            <a:spLocks noGrp="1"/>
          </p:cNvSpPr>
          <p:nvPr>
            <p:ph idx="4294967295"/>
          </p:nvPr>
        </p:nvSpPr>
        <p:spPr>
          <a:xfrm>
            <a:off x="792163" y="1357297"/>
            <a:ext cx="7920037" cy="3643339"/>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　</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本题考查的是筛选并整合文中的信息的能力。</a:t>
            </a: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项，曲解原文，选项认为传统故事和早期小说的本质差异是“前者是故事的口耳相传，后者则是由作家创作加工后的游历见闻”，而原文第二段是说“除流传形式上的简单差异外，早期小说和故事的本质区别并不明显，经历和见闻是它们的共同要素”， 所以传统故事和早期小说的差异是流传形式上的差异，本质差异并不明显。</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785222"/>
            <a:ext cx="609600" cy="1857344"/>
            <a:chOff x="1" y="383"/>
            <a:chExt cx="384" cy="1618"/>
          </a:xfrm>
        </p:grpSpPr>
        <p:pic>
          <p:nvPicPr>
            <p:cNvPr id="9"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142976" y="1500174"/>
            <a:ext cx="7348533" cy="4000528"/>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六安爷层面：①六安爷用这句话来回应村人的劝阻，由此能感受到他温和而又固执的性格特征；②百亩园即将不复存在，六安爷的眼睛也快要失明，他要过在百亩园劳作的“瘾”，由此能体会到他内心的隐痛。</a:t>
            </a:r>
          </a:p>
          <a:p>
            <a:pPr marL="0" indent="0">
              <a:lnSpc>
                <a:spcPts val="3500"/>
              </a:lnSpc>
              <a:spcBef>
                <a:spcPts val="0"/>
              </a:spcBef>
              <a:spcAft>
                <a:spcPts val="0"/>
              </a:spcAft>
              <a:buNone/>
            </a:pPr>
            <a:r>
              <a:rPr lang="zh-CN" altLang="en-US" sz="2400" b="1" kern="100" dirty="0" smtClean="0">
                <a:solidFill>
                  <a:srgbClr val="990033"/>
                </a:solidFill>
                <a:latin typeface="+mn-ea"/>
                <a:cs typeface="Courier New"/>
              </a:rPr>
              <a:t>小说主旨层面：①在大地上劳作是一种“瘾”，即劳动者的精神需要；②随着传统的农业生产、生活方式的结束，耕种的意义只剩下“过瘾”，令人叹惋又发人深思。</a:t>
            </a:r>
          </a:p>
        </p:txBody>
      </p:sp>
      <p:grpSp>
        <p:nvGrpSpPr>
          <p:cNvPr id="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86019" name="内容占位符 2"/>
          <p:cNvSpPr>
            <a:spLocks noGrp="1"/>
          </p:cNvSpPr>
          <p:nvPr>
            <p:ph idx="4294967295"/>
          </p:nvPr>
        </p:nvSpPr>
        <p:spPr>
          <a:xfrm>
            <a:off x="1142976" y="1500174"/>
            <a:ext cx="7348533" cy="4143404"/>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根据题干可知要从六安爷和小说主旨两个方面进行探究。从六安爷层面上，六安爷这句话体现了六安爷的性格特征，他既和蔼又异常固执；同时他的“过瘾”表明这块祖祖辈辈耕种的土地将不复存在，他内心的痛只有以锄地来表达。在小说的主题上，六安爷的这句话是对劳作的难以割舍，是农民最朴素的情感表达，同时也表明传统农业生产方式的结束，这引起读者深思。</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571472" y="936625"/>
            <a:ext cx="8358246" cy="5399088"/>
          </a:xfrm>
        </p:spPr>
        <p:txBody>
          <a:bodyPr>
            <a:noAutofit/>
          </a:bodyPr>
          <a:lstStyle/>
          <a:p>
            <a:r>
              <a:rPr lang="en-US" dirty="0" smtClean="0"/>
              <a:t>■ </a:t>
            </a:r>
            <a:r>
              <a:rPr lang="zh-CN" altLang="en-US" dirty="0" smtClean="0"/>
              <a:t>阅卷现场</a:t>
            </a:r>
          </a:p>
          <a:p>
            <a:r>
              <a:rPr lang="en-US" dirty="0" smtClean="0"/>
              <a:t>[2016·</a:t>
            </a:r>
            <a:r>
              <a:rPr lang="zh-CN" altLang="en-US" dirty="0" smtClean="0"/>
              <a:t>全国卷</a:t>
            </a:r>
            <a:r>
              <a:rPr lang="en-US" dirty="0" smtClean="0"/>
              <a:t>Ⅱ] </a:t>
            </a:r>
            <a:r>
              <a:rPr lang="zh-CN" altLang="en-US" dirty="0" smtClean="0"/>
              <a:t>阅读下面的文字，完成题目。</a:t>
            </a:r>
            <a:endParaRPr lang="en-US" altLang="zh-CN" dirty="0" smtClean="0"/>
          </a:p>
          <a:p>
            <a:pPr algn="ctr"/>
            <a:r>
              <a:rPr lang="zh-CN" altLang="en-US" dirty="0" smtClean="0">
                <a:latin typeface="黑体" pitchFamily="2" charset="-122"/>
                <a:ea typeface="黑体" pitchFamily="2" charset="-122"/>
              </a:rPr>
              <a:t>战　争</a:t>
            </a:r>
          </a:p>
          <a:p>
            <a:pPr algn="ct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美</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迈尔尼</a:t>
            </a:r>
            <a:endParaRPr lang="en-US" altLang="zh-CN" dirty="0" smtClean="0">
              <a:latin typeface="楷体_GB2312" pitchFamily="49" charset="-122"/>
              <a:ea typeface="楷体_GB2312" pitchFamily="49" charset="-122"/>
            </a:endParaRPr>
          </a:p>
          <a:p>
            <a:pPr indent="622300"/>
            <a:r>
              <a:rPr lang="en-US" altLang="zh-CN" dirty="0" smtClean="0">
                <a:latin typeface="楷体_GB2312" pitchFamily="49" charset="-122"/>
                <a:ea typeface="楷体_GB2312" pitchFamily="49" charset="-122"/>
              </a:rPr>
              <a:t>1941</a:t>
            </a:r>
            <a:r>
              <a:rPr lang="zh-CN" altLang="en-US" dirty="0" smtClean="0">
                <a:latin typeface="楷体_GB2312" pitchFamily="49" charset="-122"/>
                <a:ea typeface="楷体_GB2312" pitchFamily="49" charset="-122"/>
              </a:rPr>
              <a:t>年</a:t>
            </a:r>
            <a:r>
              <a:rPr lang="en-US" altLang="zh-CN" dirty="0" smtClean="0">
                <a:latin typeface="楷体_GB2312" pitchFamily="49" charset="-122"/>
                <a:ea typeface="楷体_GB2312" pitchFamily="49" charset="-122"/>
              </a:rPr>
              <a:t>9</a:t>
            </a:r>
            <a:r>
              <a:rPr lang="zh-CN" altLang="en-US" dirty="0" smtClean="0">
                <a:latin typeface="楷体_GB2312" pitchFamily="49" charset="-122"/>
                <a:ea typeface="楷体_GB2312" pitchFamily="49" charset="-122"/>
              </a:rPr>
              <a:t>月，我在伦敦被炸伤，住进了医院。我的军旅生涯就此黯然结束。我对自己很失望，对这场战争也很失望。</a:t>
            </a:r>
          </a:p>
          <a:p>
            <a:pPr indent="622300"/>
            <a:r>
              <a:rPr lang="zh-CN" altLang="en-US" dirty="0" smtClean="0">
                <a:latin typeface="楷体_GB2312" pitchFamily="49" charset="-122"/>
                <a:ea typeface="楷体_GB2312" pitchFamily="49" charset="-122"/>
              </a:rPr>
              <a:t>一天深夜，我想给一位朋友打电话。接线生把我的电话接到了一位妇女的电话线上，她当时也正准备跟别人通话。</a:t>
            </a:r>
          </a:p>
          <a:p>
            <a:pPr indent="622300"/>
            <a:r>
              <a:rPr lang="zh-CN" altLang="en-US" dirty="0" smtClean="0">
                <a:latin typeface="楷体_GB2312" pitchFamily="49" charset="-122"/>
                <a:ea typeface="楷体_GB2312" pitchFamily="49" charset="-122"/>
              </a:rPr>
              <a:t>“我是格罗斯文诺</a:t>
            </a:r>
            <a:r>
              <a:rPr lang="en-US" altLang="zh-CN" dirty="0" smtClean="0">
                <a:latin typeface="楷体_GB2312" pitchFamily="49" charset="-122"/>
                <a:ea typeface="楷体_GB2312" pitchFamily="49" charset="-122"/>
              </a:rPr>
              <a:t>8829</a:t>
            </a:r>
            <a:r>
              <a:rPr lang="zh-CN" altLang="en-US" dirty="0" smtClean="0">
                <a:latin typeface="楷体_GB2312" pitchFamily="49" charset="-122"/>
                <a:ea typeface="楷体_GB2312" pitchFamily="49" charset="-122"/>
              </a:rPr>
              <a:t>，”我听见她对接线生说，“我要的是汉姆普斯特的号码，你接错了，那个倒霉蛋并不想跟我通话。”</a:t>
            </a:r>
          </a:p>
          <a:p>
            <a:pPr indent="622300"/>
            <a:r>
              <a:rPr lang="zh-CN" altLang="en-US" dirty="0" smtClean="0">
                <a:latin typeface="楷体_GB2312" pitchFamily="49" charset="-122"/>
                <a:ea typeface="楷体_GB2312" pitchFamily="49" charset="-122"/>
              </a:rPr>
              <a:t>“哦，我想是。”我忙插嘴。</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5602">
                                            <p:txEl>
                                              <p:pRg st="0" end="0"/>
                                            </p:txEl>
                                          </p:spTgt>
                                        </p:tgtEl>
                                        <p:attrNameLst>
                                          <p:attrName>style.visibility</p:attrName>
                                        </p:attrNameLst>
                                      </p:cBhvr>
                                      <p:to>
                                        <p:strVal val="visible"/>
                                      </p:to>
                                    </p:set>
                                    <p:animEffect transition="in" filter="blinds(horizontal)">
                                      <p:cBhvr>
                                        <p:cTn id="16" dur="500"/>
                                        <p:tgtEl>
                                          <p:spTgt spid="25602">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19" dur="500"/>
                                        <p:tgtEl>
                                          <p:spTgt spid="25602">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22" dur="500"/>
                                        <p:tgtEl>
                                          <p:spTgt spid="2560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5602">
                                            <p:txEl>
                                              <p:pRg st="3" end="3"/>
                                            </p:txEl>
                                          </p:spTgt>
                                        </p:tgtEl>
                                        <p:attrNameLst>
                                          <p:attrName>style.visibility</p:attrName>
                                        </p:attrNameLst>
                                      </p:cBhvr>
                                      <p:to>
                                        <p:strVal val="visible"/>
                                      </p:to>
                                    </p:set>
                                    <p:animEffect transition="in" filter="blinds(horizontal)">
                                      <p:cBhvr>
                                        <p:cTn id="25" dur="500"/>
                                        <p:tgtEl>
                                          <p:spTgt spid="25602">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5602">
                                            <p:txEl>
                                              <p:pRg st="4" end="4"/>
                                            </p:txEl>
                                          </p:spTgt>
                                        </p:tgtEl>
                                        <p:attrNameLst>
                                          <p:attrName>style.visibility</p:attrName>
                                        </p:attrNameLst>
                                      </p:cBhvr>
                                      <p:to>
                                        <p:strVal val="visible"/>
                                      </p:to>
                                    </p:set>
                                    <p:animEffect transition="in" filter="blinds(horizontal)">
                                      <p:cBhvr>
                                        <p:cTn id="28" dur="500"/>
                                        <p:tgtEl>
                                          <p:spTgt spid="25602">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5602">
                                            <p:txEl>
                                              <p:pRg st="5" end="5"/>
                                            </p:txEl>
                                          </p:spTgt>
                                        </p:tgtEl>
                                        <p:attrNameLst>
                                          <p:attrName>style.visibility</p:attrName>
                                        </p:attrNameLst>
                                      </p:cBhvr>
                                      <p:to>
                                        <p:strVal val="visible"/>
                                      </p:to>
                                    </p:set>
                                    <p:animEffect transition="in" filter="blinds(horizontal)">
                                      <p:cBhvr>
                                        <p:cTn id="31" dur="500"/>
                                        <p:tgtEl>
                                          <p:spTgt spid="25602">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5602">
                                            <p:txEl>
                                              <p:pRg st="6" end="6"/>
                                            </p:txEl>
                                          </p:spTgt>
                                        </p:tgtEl>
                                        <p:attrNameLst>
                                          <p:attrName>style.visibility</p:attrName>
                                        </p:attrNameLst>
                                      </p:cBhvr>
                                      <p:to>
                                        <p:strVal val="visible"/>
                                      </p:to>
                                    </p:set>
                                    <p:animEffect transition="in" filter="blinds(horizontal)">
                                      <p:cBhvr>
                                        <p:cTn id="34" dur="500"/>
                                        <p:tgtEl>
                                          <p:spTgt spid="25602">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602">
                                            <p:txEl>
                                              <p:pRg st="7" end="7"/>
                                            </p:txEl>
                                          </p:spTgt>
                                        </p:tgtEl>
                                        <p:attrNameLst>
                                          <p:attrName>style.visibility</p:attrName>
                                        </p:attrNameLst>
                                      </p:cBhvr>
                                      <p:to>
                                        <p:strVal val="visible"/>
                                      </p:to>
                                    </p:set>
                                    <p:animEffect transition="in" filter="blinds(horizontal)">
                                      <p:cBhvr>
                                        <p:cTn id="37" dur="500"/>
                                        <p:tgtEl>
                                          <p:spTgt spid="25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5"/>
            <a:ext cx="8215370" cy="4906977"/>
          </a:xfrm>
        </p:spPr>
        <p:txBody>
          <a:bodyPr>
            <a:noAutofit/>
          </a:bodyPr>
          <a:lstStyle/>
          <a:p>
            <a:pPr indent="622300"/>
            <a:r>
              <a:rPr lang="zh-CN" altLang="en-US" dirty="0" smtClean="0">
                <a:latin typeface="楷体_GB2312" pitchFamily="49" charset="-122"/>
                <a:ea typeface="楷体_GB2312" pitchFamily="49" charset="-122"/>
              </a:rPr>
              <a:t>她的声音很柔和，也很清晰，我立刻喜欢上了它。我们相互致歉后，挂上了话筒。可是两分钟后，我又拨通了她的号码，也许是命中注定我们要通话，我们在电话中交谈了</a:t>
            </a:r>
            <a:r>
              <a:rPr lang="en-US" altLang="zh-CN" dirty="0" smtClean="0">
                <a:latin typeface="楷体_GB2312" pitchFamily="49" charset="-122"/>
                <a:ea typeface="楷体_GB2312" pitchFamily="49" charset="-122"/>
              </a:rPr>
              <a:t>20</a:t>
            </a:r>
            <a:r>
              <a:rPr lang="zh-CN" altLang="en-US" dirty="0" smtClean="0">
                <a:latin typeface="楷体_GB2312" pitchFamily="49" charset="-122"/>
                <a:ea typeface="楷体_GB2312" pitchFamily="49" charset="-122"/>
              </a:rPr>
              <a:t>多分钟。</a:t>
            </a:r>
          </a:p>
          <a:p>
            <a:pPr indent="622300"/>
            <a:r>
              <a:rPr lang="zh-CN" altLang="en-US" dirty="0" smtClean="0">
                <a:latin typeface="楷体_GB2312" pitchFamily="49" charset="-122"/>
                <a:ea typeface="楷体_GB2312" pitchFamily="49" charset="-122"/>
              </a:rPr>
              <a:t>“你干吗三更半夜找人说话呢？”她问。</a:t>
            </a:r>
          </a:p>
          <a:p>
            <a:pPr indent="622300"/>
            <a:r>
              <a:rPr lang="zh-CN" altLang="en-US" dirty="0" smtClean="0">
                <a:latin typeface="楷体_GB2312" pitchFamily="49" charset="-122"/>
                <a:ea typeface="楷体_GB2312" pitchFamily="49" charset="-122"/>
              </a:rPr>
              <a:t>  我跟她说了原因，然后反问：“那么你呢？”</a:t>
            </a:r>
          </a:p>
          <a:p>
            <a:pPr indent="622300"/>
            <a:r>
              <a:rPr lang="zh-CN" altLang="en-US" dirty="0" smtClean="0">
                <a:latin typeface="楷体_GB2312" pitchFamily="49" charset="-122"/>
                <a:ea typeface="楷体_GB2312" pitchFamily="49" charset="-122"/>
              </a:rPr>
              <a:t>她说她老母亲睡不好觉，她常常深夜打电话与她聊聊天。之后我们又谈了谈彼此正在读的几本书，还有这场战争。</a:t>
            </a:r>
          </a:p>
          <a:p>
            <a:pPr indent="622300"/>
            <a:r>
              <a:rPr lang="zh-CN" altLang="en-US" dirty="0" smtClean="0">
                <a:latin typeface="楷体_GB2312" pitchFamily="49" charset="-122"/>
                <a:ea typeface="楷体_GB2312" pitchFamily="49" charset="-122"/>
              </a:rPr>
              <a:t>最后我说：“我有好多年没这样畅快地跟人说话了。”</a:t>
            </a:r>
          </a:p>
          <a:p>
            <a:pPr indent="622300"/>
            <a:r>
              <a:rPr lang="zh-CN" altLang="en-US" dirty="0" smtClean="0">
                <a:latin typeface="楷体_GB2312" pitchFamily="49" charset="-122"/>
                <a:ea typeface="楷体_GB2312" pitchFamily="49" charset="-122"/>
              </a:rPr>
              <a:t>“是吗？好了，就到这里吧，晚安。祝你做个好梦。”她说。</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072494" cy="4286280"/>
          </a:xfrm>
        </p:spPr>
        <p:txBody>
          <a:bodyPr>
            <a:noAutofit/>
          </a:bodyPr>
          <a:lstStyle/>
          <a:p>
            <a:pPr indent="622300"/>
            <a:r>
              <a:rPr lang="zh-CN" altLang="en-US" dirty="0" smtClean="0">
                <a:latin typeface="楷体_GB2312" pitchFamily="49" charset="-122"/>
                <a:ea typeface="楷体_GB2312" pitchFamily="49" charset="-122"/>
              </a:rPr>
              <a:t>第二天整整一天，我老在想昨晚的对话情形，想她的机智、大方、热情和幽默感。当然还有那悦耳的口音，那么富有魅力，像乐曲一样老在我的脑海里回旋。到了晚上，我简直什么也看不进。午夜时，格罗斯文诺</a:t>
            </a:r>
            <a:r>
              <a:rPr lang="en-US" altLang="zh-CN" dirty="0" smtClean="0">
                <a:latin typeface="楷体_GB2312" pitchFamily="49" charset="-122"/>
                <a:ea typeface="楷体_GB2312" pitchFamily="49" charset="-122"/>
              </a:rPr>
              <a:t>8829</a:t>
            </a:r>
            <a:r>
              <a:rPr lang="zh-CN" altLang="en-US" dirty="0" smtClean="0">
                <a:latin typeface="楷体_GB2312" pitchFamily="49" charset="-122"/>
                <a:ea typeface="楷体_GB2312" pitchFamily="49" charset="-122"/>
              </a:rPr>
              <a:t>老在我脑海里闪现。我实在难以忍受，颤抖着拨了那个号码。电话线彼端的铃声刚响，就马上被人接起来。</a:t>
            </a:r>
          </a:p>
          <a:p>
            <a:pPr indent="622300"/>
            <a:r>
              <a:rPr lang="zh-CN" altLang="en-US" dirty="0" smtClean="0">
                <a:latin typeface="楷体_GB2312" pitchFamily="49" charset="-122"/>
                <a:ea typeface="楷体_GB2312" pitchFamily="49" charset="-122"/>
              </a:rPr>
              <a:t>“哈罗？”</a:t>
            </a:r>
          </a:p>
          <a:p>
            <a:pPr indent="622300"/>
            <a:r>
              <a:rPr lang="zh-CN" altLang="en-US" dirty="0" smtClean="0">
                <a:latin typeface="楷体_GB2312" pitchFamily="49" charset="-122"/>
                <a:ea typeface="楷体_GB2312" pitchFamily="49" charset="-122"/>
              </a:rPr>
              <a:t>“是我，”我说，“真对不起，打扰你了，我们继续谈昨晚的话题，行吗？”</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857224" y="1785926"/>
            <a:ext cx="7715304" cy="4929222"/>
          </a:xfrm>
        </p:spPr>
        <p:txBody>
          <a:bodyPr>
            <a:noAutofit/>
          </a:bodyPr>
          <a:lstStyle/>
          <a:p>
            <a:pPr indent="622300"/>
            <a:r>
              <a:rPr lang="zh-CN" altLang="en-US" dirty="0" smtClean="0">
                <a:latin typeface="楷体_GB2312" pitchFamily="49" charset="-122"/>
                <a:ea typeface="楷体_GB2312" pitchFamily="49" charset="-122"/>
              </a:rPr>
              <a:t>没说行还是不行，她立即谈起了巴尔扎克的小说</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贝姨</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。不到两分钟，我们就相互开起玩笑，好像是多年的至交。这次我们谈了</a:t>
            </a:r>
            <a:r>
              <a:rPr lang="en-US" altLang="zh-CN" dirty="0" smtClean="0">
                <a:latin typeface="楷体_GB2312" pitchFamily="49" charset="-122"/>
                <a:ea typeface="楷体_GB2312" pitchFamily="49" charset="-122"/>
              </a:rPr>
              <a:t>45</a:t>
            </a:r>
            <a:r>
              <a:rPr lang="zh-CN" altLang="en-US" dirty="0" smtClean="0">
                <a:latin typeface="楷体_GB2312" pitchFamily="49" charset="-122"/>
                <a:ea typeface="楷体_GB2312" pitchFamily="49" charset="-122"/>
              </a:rPr>
              <a:t>分钟。午夜时光和相互的不认识，打破了两人初交时的拘谨。我提议彼此介绍一下各自的身份，可是她婉言谢绝了。她说这会把事情全弄糟，不过她留下了我的电话号码。我一再许诺为她保密，直到战争结束。于是她说了一些她的情况，</a:t>
            </a:r>
            <a:r>
              <a:rPr lang="en-US" altLang="zh-CN" dirty="0" smtClean="0">
                <a:latin typeface="楷体_GB2312" pitchFamily="49" charset="-122"/>
                <a:ea typeface="楷体_GB2312" pitchFamily="49" charset="-122"/>
              </a:rPr>
              <a:t>17</a:t>
            </a:r>
            <a:r>
              <a:rPr lang="zh-CN" altLang="en-US" dirty="0" smtClean="0">
                <a:latin typeface="楷体_GB2312" pitchFamily="49" charset="-122"/>
                <a:ea typeface="楷体_GB2312" pitchFamily="49" charset="-122"/>
              </a:rPr>
              <a:t>岁时她</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857224" y="1436691"/>
            <a:ext cx="7715304" cy="5278457"/>
          </a:xfrm>
        </p:spPr>
        <p:txBody>
          <a:bodyPr>
            <a:noAutofit/>
          </a:bodyPr>
          <a:lstStyle/>
          <a:p>
            <a:r>
              <a:rPr lang="zh-CN" altLang="en-US" dirty="0" smtClean="0">
                <a:latin typeface="楷体_GB2312" pitchFamily="49" charset="-122"/>
                <a:ea typeface="楷体_GB2312" pitchFamily="49" charset="-122"/>
              </a:rPr>
              <a:t>嫁给一个自己不喜欢的男人，以后一直分居。她今年</a:t>
            </a:r>
            <a:r>
              <a:rPr lang="en-US" altLang="zh-CN" dirty="0" smtClean="0">
                <a:latin typeface="楷体_GB2312" pitchFamily="49" charset="-122"/>
                <a:ea typeface="楷体_GB2312" pitchFamily="49" charset="-122"/>
              </a:rPr>
              <a:t>36</a:t>
            </a:r>
            <a:r>
              <a:rPr lang="zh-CN" altLang="en-US" dirty="0" smtClean="0">
                <a:latin typeface="楷体_GB2312" pitchFamily="49" charset="-122"/>
                <a:ea typeface="楷体_GB2312" pitchFamily="49" charset="-122"/>
              </a:rPr>
              <a:t>岁，唯一的儿子在前不久的一次空袭中被炸死了，年仅</a:t>
            </a:r>
            <a:r>
              <a:rPr lang="en-US" altLang="zh-CN" dirty="0" smtClean="0">
                <a:latin typeface="楷体_GB2312" pitchFamily="49" charset="-122"/>
                <a:ea typeface="楷体_GB2312" pitchFamily="49" charset="-122"/>
              </a:rPr>
              <a:t>18</a:t>
            </a:r>
            <a:r>
              <a:rPr lang="zh-CN" altLang="en-US" dirty="0" smtClean="0">
                <a:latin typeface="楷体_GB2312" pitchFamily="49" charset="-122"/>
                <a:ea typeface="楷体_GB2312" pitchFamily="49" charset="-122"/>
              </a:rPr>
              <a:t>岁。他是她的一切。她常常跟他说话，好像他还活着。她形容他像朝霞一样美，就跟她自己一样。于是她给我留下了一幅美丽的肖像。我说她一定很美，她笑了，问道：“你怎么知道的？”</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215370" cy="4849829"/>
          </a:xfrm>
        </p:spPr>
        <p:txBody>
          <a:bodyPr>
            <a:noAutofit/>
          </a:bodyPr>
          <a:lstStyle/>
          <a:p>
            <a:pPr indent="622300"/>
            <a:r>
              <a:rPr lang="zh-CN" altLang="en-US" dirty="0" smtClean="0">
                <a:latin typeface="楷体_GB2312" pitchFamily="49" charset="-122"/>
                <a:ea typeface="楷体_GB2312" pitchFamily="49" charset="-122"/>
              </a:rPr>
              <a:t>我们越来越相互依赖，什么都谈。我们在大部分话题上看法相似，包括对战争的看法。我们开始读同样的书，以增加谈话的情趣。每天夜晚，不管多晚，我们都要通一次话。如果哪天我因事出城，没能通话，她就会埋怨说她那天晚上寂寞得辗转难眠。</a:t>
            </a:r>
          </a:p>
          <a:p>
            <a:pPr indent="622300"/>
            <a:r>
              <a:rPr lang="zh-CN" altLang="en-US" dirty="0" smtClean="0">
                <a:latin typeface="楷体_GB2312" pitchFamily="49" charset="-122"/>
                <a:ea typeface="楷体_GB2312" pitchFamily="49" charset="-122"/>
              </a:rPr>
              <a:t>随着时间的推移，我愈来愈渴望见到她。我有时吓唬她说我要找辆出租车立刻奔到她跟前。可是她不允许。她说如果我们相见后发现彼此并不相爱，她会死掉的。整整</a:t>
            </a:r>
            <a:r>
              <a:rPr lang="en-US" altLang="zh-CN" dirty="0" smtClean="0">
                <a:latin typeface="楷体_GB2312" pitchFamily="49" charset="-122"/>
                <a:ea typeface="楷体_GB2312" pitchFamily="49" charset="-122"/>
              </a:rPr>
              <a:t>12</a:t>
            </a:r>
            <a:r>
              <a:rPr lang="zh-CN" altLang="en-US" dirty="0" smtClean="0">
                <a:latin typeface="楷体_GB2312" pitchFamily="49" charset="-122"/>
                <a:ea typeface="楷体_GB2312" pitchFamily="49" charset="-122"/>
              </a:rPr>
              <a:t>个月，我是在期待中度过的。我们的爱情虽然近在咫尺，却绕过了狂暴的感情波澜，正平稳地驶向永恒的彼岸。通话的魅力胜过了秋波和拥抱。</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778391"/>
          </a:xfrm>
        </p:spPr>
        <p:txBody>
          <a:bodyPr>
            <a:noAutofit/>
          </a:bodyPr>
          <a:lstStyle/>
          <a:p>
            <a:pPr indent="622300"/>
            <a:r>
              <a:rPr lang="zh-CN" altLang="en-US" dirty="0" smtClean="0">
                <a:latin typeface="楷体_GB2312" pitchFamily="49" charset="-122"/>
                <a:ea typeface="楷体_GB2312" pitchFamily="49" charset="-122"/>
              </a:rPr>
              <a:t>一天晚上，我刚从乡间赶回伦敦，就连忙拿起话筒拨她的号码。一阵嘶哑的尖叫声代替了往日那清脆悦耳的银铃声，我顿时感到一阵晕眩。这意味着那条电话线出了故障或者被拆除了。第二天仍旧是嘶哑的尖叫。我找到接线生，请求他们帮我查查格罗斯文诺</a:t>
            </a:r>
            <a:r>
              <a:rPr lang="en-US" altLang="zh-CN" dirty="0" smtClean="0">
                <a:latin typeface="楷体_GB2312" pitchFamily="49" charset="-122"/>
                <a:ea typeface="楷体_GB2312" pitchFamily="49" charset="-122"/>
              </a:rPr>
              <a:t>8829</a:t>
            </a:r>
            <a:r>
              <a:rPr lang="zh-CN" altLang="en-US" dirty="0" smtClean="0">
                <a:latin typeface="楷体_GB2312" pitchFamily="49" charset="-122"/>
                <a:ea typeface="楷体_GB2312" pitchFamily="49" charset="-122"/>
              </a:rPr>
              <a:t>的地址，起先他们不理睬我，因为我说不出她的名字。后来一位富有同情心的接线小姐答应帮我查查。</a:t>
            </a:r>
          </a:p>
          <a:p>
            <a:pPr indent="622300"/>
            <a:r>
              <a:rPr lang="zh-CN" altLang="en-US" dirty="0" smtClean="0">
                <a:latin typeface="楷体_GB2312" pitchFamily="49" charset="-122"/>
                <a:ea typeface="楷体_GB2312" pitchFamily="49" charset="-122"/>
              </a:rPr>
              <a:t>“当然可以。”她说，“你好像很焦急。是吗？嗯，这个号码所属的那片区域前天夜里挨了炸弹，号码主人叫</a:t>
            </a:r>
            <a:r>
              <a:rPr lang="en-US" altLang="zh-CN" dirty="0" smtClean="0">
                <a:latin typeface="+mn-ea"/>
              </a:rPr>
              <a:t>……</a:t>
            </a:r>
            <a:r>
              <a:rPr lang="en-US" altLang="zh-CN" dirty="0" smtClean="0">
                <a:latin typeface="楷体_GB2312" pitchFamily="49" charset="-122"/>
                <a:ea typeface="楷体_GB2312" pitchFamily="49" charset="-122"/>
              </a:rPr>
              <a:t>”</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r>
              <a:rPr lang="zh-CN" altLang="en-US" dirty="0" smtClean="0">
                <a:latin typeface="楷体_GB2312" pitchFamily="49" charset="-122"/>
                <a:ea typeface="楷体_GB2312" pitchFamily="49" charset="-122"/>
              </a:rPr>
              <a:t>“谢谢，”我说，“别说了，请你别说了。”</a:t>
            </a:r>
          </a:p>
          <a:p>
            <a:pPr indent="622300"/>
            <a:r>
              <a:rPr lang="zh-CN" altLang="en-US" dirty="0" smtClean="0">
                <a:latin typeface="楷体_GB2312" pitchFamily="49" charset="-122"/>
                <a:ea typeface="楷体_GB2312" pitchFamily="49" charset="-122"/>
              </a:rPr>
              <a:t>我放下了话筒。</a:t>
            </a:r>
          </a:p>
          <a:p>
            <a:pPr indent="622300" algn="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沈东子译，有删改</a:t>
            </a:r>
            <a:r>
              <a:rPr lang="en-US" altLang="zh-CN" dirty="0" smtClean="0">
                <a:latin typeface="仿宋_GB2312" pitchFamily="49" charset="-122"/>
                <a:ea typeface="仿宋_GB2312" pitchFamily="49" charset="-122"/>
              </a:rPr>
              <a:t>)</a:t>
            </a:r>
          </a:p>
          <a:p>
            <a:r>
              <a:rPr lang="zh-CN" altLang="en-US" dirty="0" smtClean="0">
                <a:latin typeface="Times New Roman" pitchFamily="18" charset="0"/>
                <a:cs typeface="Times New Roman" pitchFamily="18" charset="0"/>
              </a:rPr>
              <a:t>小说以“电话”为枢纽连接人物、安排情节，这样处理有什么作用？请简要分析。</a:t>
            </a:r>
            <a:r>
              <a:rPr lang="en-US" altLang="zh-CN" dirty="0" smtClean="0">
                <a:latin typeface="Times New Roman" pitchFamily="18" charset="0"/>
                <a:cs typeface="Times New Roman" pitchFamily="18" charset="0"/>
              </a:rPr>
              <a:t>(6</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a:p>
            <a:endParaRPr lang="en-US" altLang="zh-CN" dirty="0" smtClean="0">
              <a:latin typeface="仿宋_GB2312" pitchFamily="49" charset="-122"/>
              <a:ea typeface="仿宋_GB2312" pitchFamily="49" charset="-122"/>
            </a:endParaRPr>
          </a:p>
          <a:p>
            <a:pPr indent="622300"/>
            <a:endParaRPr lang="en-US" altLang="zh-CN" dirty="0" smtClean="0">
              <a:latin typeface="仿宋_GB2312" pitchFamily="49" charset="-122"/>
              <a:ea typeface="仿宋_GB2312" pitchFamily="49" charset="-122"/>
            </a:endParaRP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3" name="内容占位符 2"/>
          <p:cNvSpPr>
            <a:spLocks/>
          </p:cNvSpPr>
          <p:nvPr/>
        </p:nvSpPr>
        <p:spPr bwMode="auto">
          <a:xfrm>
            <a:off x="714348" y="1458936"/>
            <a:ext cx="8072494" cy="4684708"/>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．下列理解和分析，不符合原文意思的一项是</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．水手在伦敦讲东印度群岛的所见所闻，匠人在火炉边讲自己的人生经历，他们讲的故事各有特点，但同属于传统故事模式。</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．传统的故事讲述者大多会讲述那些为听众喜闻乐见的事，小说家则会根据自己的写作意图审慎构思，创作新的故事。</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．现代小说不太注重一个故事如何来讲，因为故事情节已不再是现代小说最重要的因素，人们更注意故事之外的附加意味。</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5"/>
          <p:cNvGrpSpPr>
            <a:grpSpLocks/>
          </p:cNvGrpSpPr>
          <p:nvPr/>
        </p:nvGrpSpPr>
        <p:grpSpPr bwMode="auto">
          <a:xfrm>
            <a:off x="0" y="785222"/>
            <a:ext cx="609600" cy="1857344"/>
            <a:chOff x="1" y="383"/>
            <a:chExt cx="384" cy="1618"/>
          </a:xfrm>
        </p:grpSpPr>
        <p:pic>
          <p:nvPicPr>
            <p:cNvPr id="10"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0" name="表格 9"/>
          <p:cNvGraphicFramePr>
            <a:graphicFrameLocks noGrp="1"/>
          </p:cNvGraphicFramePr>
          <p:nvPr/>
        </p:nvGraphicFramePr>
        <p:xfrm>
          <a:off x="857224" y="1000108"/>
          <a:ext cx="7786743" cy="5143536"/>
        </p:xfrm>
        <a:graphic>
          <a:graphicData uri="http://schemas.openxmlformats.org/drawingml/2006/table">
            <a:tbl>
              <a:tblPr/>
              <a:tblGrid>
                <a:gridCol w="1116263"/>
                <a:gridCol w="741125"/>
                <a:gridCol w="1285884"/>
                <a:gridCol w="4643471"/>
              </a:tblGrid>
              <a:tr h="3429024">
                <a:tc>
                  <a:txBody>
                    <a:bodyPr/>
                    <a:lstStyle/>
                    <a:p>
                      <a:pPr algn="ctr">
                        <a:lnSpc>
                          <a:spcPct val="118000"/>
                        </a:lnSpc>
                        <a:spcAft>
                          <a:spcPts val="0"/>
                        </a:spcAft>
                      </a:pPr>
                      <a:r>
                        <a:rPr lang="zh-CN" sz="2000" b="1" kern="100" dirty="0">
                          <a:latin typeface="Times New Roman"/>
                          <a:cs typeface="Times New Roman"/>
                        </a:rPr>
                        <a:t>试题解析</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8000"/>
                        </a:lnSpc>
                        <a:spcAft>
                          <a:spcPts val="0"/>
                        </a:spcAft>
                      </a:pPr>
                      <a:r>
                        <a:rPr lang="zh-CN" sz="2000" b="1" kern="100" dirty="0">
                          <a:latin typeface="Times New Roman"/>
                          <a:cs typeface="Times New Roman"/>
                        </a:rPr>
                        <a:t>　本题考查分析小说情节作用的能力。小说情节作用题应紧紧围绕主题、人物形象、情节三个方面来作答。</a:t>
                      </a:r>
                      <a:r>
                        <a:rPr lang="en-US" sz="2000" b="1" kern="100" dirty="0">
                          <a:latin typeface="宋体"/>
                          <a:cs typeface="Times New Roman"/>
                        </a:rPr>
                        <a:t>“</a:t>
                      </a:r>
                      <a:r>
                        <a:rPr lang="zh-CN" sz="2000" b="1" kern="100" dirty="0">
                          <a:latin typeface="Times New Roman"/>
                          <a:cs typeface="Times New Roman"/>
                        </a:rPr>
                        <a:t>电话</a:t>
                      </a:r>
                      <a:r>
                        <a:rPr lang="en-US" sz="2000" b="1" kern="100" dirty="0">
                          <a:latin typeface="宋体"/>
                          <a:cs typeface="Times New Roman"/>
                        </a:rPr>
                        <a:t>”</a:t>
                      </a:r>
                      <a:r>
                        <a:rPr lang="zh-CN" sz="2000" b="1" kern="100" dirty="0">
                          <a:latin typeface="Times New Roman"/>
                          <a:cs typeface="Times New Roman"/>
                        </a:rPr>
                        <a:t>作为枢纽，很显然起到线索作用，贯串全文；人物语言描写也是在电话中进行的，这样便于人物形象的塑造；故事发生始于电话，终于电话，首尾呼应，使文章结构更加完整；电话故障是由于飞机的轰炸，凸显对战争的控诉这一主题；由于电话故障，小说并没有交代清楚女主人公的结局，给人留下想象空间</a:t>
                      </a:r>
                      <a:r>
                        <a:rPr lang="zh-CN" sz="2000" b="1" kern="100" dirty="0">
                          <a:latin typeface="宋体"/>
                          <a:ea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857256">
                <a:tc>
                  <a:txBody>
                    <a:bodyPr/>
                    <a:lstStyle/>
                    <a:p>
                      <a:pPr algn="ctr">
                        <a:lnSpc>
                          <a:spcPct val="118000"/>
                        </a:lnSpc>
                        <a:spcAft>
                          <a:spcPts val="0"/>
                        </a:spcAft>
                      </a:pPr>
                      <a:r>
                        <a:rPr lang="zh-CN" sz="2000" b="1" kern="100">
                          <a:latin typeface="Times New Roman"/>
                          <a:cs typeface="Times New Roman"/>
                        </a:rPr>
                        <a:t>现场答案</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8000"/>
                        </a:lnSpc>
                        <a:spcAft>
                          <a:spcPts val="0"/>
                        </a:spcAft>
                      </a:pPr>
                      <a:r>
                        <a:rPr lang="zh-CN" sz="2000" b="1" kern="100">
                          <a:latin typeface="Times New Roman"/>
                          <a:cs typeface="Times New Roman"/>
                        </a:rPr>
                        <a:t>　</a:t>
                      </a:r>
                      <a:r>
                        <a:rPr lang="en-US" sz="2000" b="1" kern="100">
                          <a:latin typeface="宋体"/>
                          <a:cs typeface="Times New Roman"/>
                        </a:rPr>
                        <a:t>①</a:t>
                      </a:r>
                      <a:r>
                        <a:rPr lang="zh-CN" sz="2000" b="1" kern="100">
                          <a:latin typeface="Times New Roman"/>
                          <a:cs typeface="Times New Roman"/>
                        </a:rPr>
                        <a:t>电话连接人物，使人物形象更真实；</a:t>
                      </a:r>
                      <a:r>
                        <a:rPr lang="en-US" sz="2000" b="1" kern="100">
                          <a:latin typeface="宋体"/>
                          <a:cs typeface="Times New Roman"/>
                        </a:rPr>
                        <a:t>②</a:t>
                      </a:r>
                      <a:r>
                        <a:rPr lang="zh-CN" sz="2000" b="1" kern="100">
                          <a:latin typeface="Times New Roman"/>
                          <a:cs typeface="Times New Roman"/>
                        </a:rPr>
                        <a:t>电话使文章结构更加完整</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857256">
                <a:tc>
                  <a:txBody>
                    <a:bodyPr/>
                    <a:lstStyle/>
                    <a:p>
                      <a:pPr algn="ctr">
                        <a:lnSpc>
                          <a:spcPct val="118000"/>
                        </a:lnSpc>
                        <a:spcAft>
                          <a:spcPts val="0"/>
                        </a:spcAft>
                      </a:pPr>
                      <a:r>
                        <a:rPr lang="zh-CN" sz="2000" b="1" kern="100">
                          <a:latin typeface="Times New Roman"/>
                          <a:cs typeface="Times New Roman"/>
                        </a:rPr>
                        <a:t>现场得分</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2000" b="1" kern="100">
                          <a:latin typeface="Times New Roman"/>
                          <a:cs typeface="Courier New"/>
                        </a:rPr>
                        <a:t>2</a:t>
                      </a:r>
                      <a:r>
                        <a:rPr lang="zh-CN" sz="2000" b="1" kern="100">
                          <a:latin typeface="Times New Roman"/>
                          <a:cs typeface="Times New Roman"/>
                        </a:rPr>
                        <a:t>分</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得分理由</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要点不全，只答出了部分要点，而且没有结合文章具体内容分析</a:t>
                      </a:r>
                      <a:r>
                        <a:rPr lang="zh-CN" sz="2000" b="1" kern="100" dirty="0">
                          <a:latin typeface="宋体"/>
                          <a:ea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46"/>
          <p:cNvGrpSpPr>
            <a:grpSpLocks/>
          </p:cNvGrpSpPr>
          <p:nvPr/>
        </p:nvGrpSpPr>
        <p:grpSpPr bwMode="auto">
          <a:xfrm>
            <a:off x="0" y="2285992"/>
            <a:ext cx="609600" cy="1489075"/>
            <a:chOff x="1" y="1685"/>
            <a:chExt cx="384" cy="1246"/>
          </a:xfrm>
        </p:grpSpPr>
        <p:pic>
          <p:nvPicPr>
            <p:cNvPr id="9"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0" name="表格 9"/>
          <p:cNvGraphicFramePr>
            <a:graphicFrameLocks noGrp="1"/>
          </p:cNvGraphicFramePr>
          <p:nvPr/>
        </p:nvGraphicFramePr>
        <p:xfrm>
          <a:off x="857224" y="1571612"/>
          <a:ext cx="7786743" cy="4360875"/>
        </p:xfrm>
        <a:graphic>
          <a:graphicData uri="http://schemas.openxmlformats.org/drawingml/2006/table">
            <a:tbl>
              <a:tblPr/>
              <a:tblGrid>
                <a:gridCol w="785818"/>
                <a:gridCol w="7000925"/>
              </a:tblGrid>
              <a:tr h="1843227">
                <a:tc>
                  <a:txBody>
                    <a:bodyPr/>
                    <a:lstStyle/>
                    <a:p>
                      <a:pPr algn="ctr">
                        <a:lnSpc>
                          <a:spcPct val="118000"/>
                        </a:lnSpc>
                        <a:spcAft>
                          <a:spcPts val="0"/>
                        </a:spcAft>
                      </a:pPr>
                      <a:r>
                        <a:rPr lang="zh-CN" sz="2000" b="1" kern="100" dirty="0">
                          <a:latin typeface="Times New Roman"/>
                          <a:cs typeface="Times New Roman"/>
                        </a:rPr>
                        <a:t>阅卷总结</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关于线索的</a:t>
                      </a:r>
                      <a:r>
                        <a:rPr lang="en-US" sz="2000" b="1" kern="100" dirty="0">
                          <a:latin typeface="宋体"/>
                          <a:cs typeface="Times New Roman"/>
                        </a:rPr>
                        <a:t>“</a:t>
                      </a:r>
                      <a:r>
                        <a:rPr lang="zh-CN" sz="2000" b="1" kern="100" dirty="0">
                          <a:latin typeface="Times New Roman"/>
                          <a:cs typeface="Times New Roman"/>
                        </a:rPr>
                        <a:t>作用</a:t>
                      </a:r>
                      <a:r>
                        <a:rPr lang="en-US" sz="2000" b="1" kern="100" dirty="0">
                          <a:latin typeface="宋体"/>
                          <a:cs typeface="Times New Roman"/>
                        </a:rPr>
                        <a:t>”</a:t>
                      </a:r>
                      <a:r>
                        <a:rPr lang="zh-CN" sz="2000" b="1" kern="100" dirty="0">
                          <a:latin typeface="Times New Roman"/>
                          <a:cs typeface="Times New Roman"/>
                        </a:rPr>
                        <a:t>的题目，一般都是从人物形象、情节发展、主题表达等方面回答，具体的作用有：可使人物形象更真实可感；可使小说结构清晰，情节集中；可通过线索巧妙安排结构，揭示主题</a:t>
                      </a:r>
                      <a:r>
                        <a:rPr lang="zh-CN" sz="2000" b="1" kern="100" dirty="0">
                          <a:latin typeface="宋体"/>
                          <a:ea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6427">
                <a:tc>
                  <a:txBody>
                    <a:bodyPr/>
                    <a:lstStyle/>
                    <a:p>
                      <a:pPr algn="ctr">
                        <a:lnSpc>
                          <a:spcPct val="118000"/>
                        </a:lnSpc>
                        <a:spcAft>
                          <a:spcPts val="0"/>
                        </a:spcAft>
                      </a:pPr>
                      <a:r>
                        <a:rPr lang="zh-CN" sz="2000" b="1" kern="100">
                          <a:latin typeface="Times New Roman"/>
                          <a:cs typeface="Times New Roman"/>
                        </a:rPr>
                        <a:t>我来答题</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r>
                        <a:rPr lang="en-US" sz="2000" b="1" kern="100" dirty="0" smtClean="0">
                          <a:latin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内容占位符 2"/>
          <p:cNvSpPr>
            <a:spLocks noGrp="1"/>
          </p:cNvSpPr>
          <p:nvPr>
            <p:ph idx="4294967295"/>
          </p:nvPr>
        </p:nvSpPr>
        <p:spPr>
          <a:xfrm>
            <a:off x="1857356" y="3571876"/>
            <a:ext cx="6643734" cy="2143140"/>
          </a:xfrm>
        </p:spPr>
        <p:txBody>
          <a:bodyPr/>
          <a:lstStyle/>
          <a:p>
            <a:pPr marL="0" indent="0">
              <a:lnSpc>
                <a:spcPts val="3500"/>
              </a:lnSpc>
              <a:spcBef>
                <a:spcPct val="0"/>
              </a:spcBef>
              <a:buNone/>
            </a:pPr>
            <a:r>
              <a:rPr lang="zh-CN" altLang="en-US" sz="2000" b="1" dirty="0" smtClean="0">
                <a:solidFill>
                  <a:srgbClr val="990033"/>
                </a:solidFill>
                <a:latin typeface="宋体" pitchFamily="2" charset="-122"/>
              </a:rPr>
              <a:t>  ①一个电话将两人命运连在一起，偶然与必然交错，凸显了战争背景，强化了戏剧性情节；②主人公言行主要通过电话聊天呈现出来，便于透露人物心声，使人物形象更真实；③电话交流的限制性给小说留下较多空白，丰富了人物与主题的想象空间。</a:t>
            </a:r>
          </a:p>
        </p:txBody>
      </p:sp>
      <p:grpSp>
        <p:nvGrpSpPr>
          <p:cNvPr id="9" name="Group 46"/>
          <p:cNvGrpSpPr>
            <a:grpSpLocks/>
          </p:cNvGrpSpPr>
          <p:nvPr/>
        </p:nvGrpSpPr>
        <p:grpSpPr bwMode="auto">
          <a:xfrm>
            <a:off x="0" y="228599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887432"/>
            <a:ext cx="8072494" cy="5399088"/>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 失分警示</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．“审题”意识不强。考生没有认真审题的习惯，没有分析和把握题目中提示性信息和指令性信息的意识，没有对应回答问题。</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没有“依据”意识。出题人是“依文设题”，所以我们也应“依文答题”。有的题干明确告诉我们应根据某段或者是某句话去答题，解题时就应该围绕那个“中心点”，而不应抛开它、背离它。答题有一条重要原则，就是“持之有据”，因此，考生在列出要点之后，应引述原文中相关内容并做简要分析，以作为列出该要点的依据。</a:t>
            </a:r>
          </a:p>
          <a:p>
            <a:pPr eaLnBrk="0" hangingPunct="0">
              <a:lnSpc>
                <a:spcPts val="3500"/>
              </a:lnSpc>
              <a:buFont typeface="Arial" pitchFamily="34" charset="0"/>
              <a:buNone/>
            </a:pP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endParaRPr lang="zh-CN" altLang="en-US" sz="2400" b="1" dirty="0" smtClean="0">
              <a:latin typeface="Times New Roman" pitchFamily="18" charset="0"/>
              <a:cs typeface="Times New Roman" pitchFamily="18" charset="0"/>
            </a:endParaRPr>
          </a:p>
        </p:txBody>
      </p:sp>
      <p:grpSp>
        <p:nvGrpSpPr>
          <p:cNvPr id="9" name="Group 46"/>
          <p:cNvGrpSpPr>
            <a:grpSpLocks/>
          </p:cNvGrpSpPr>
          <p:nvPr/>
        </p:nvGrpSpPr>
        <p:grpSpPr bwMode="auto">
          <a:xfrm>
            <a:off x="0" y="228599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71612"/>
            <a:ext cx="8215370" cy="4500594"/>
          </a:xfrm>
        </p:spPr>
        <p:txBody>
          <a:bodyPr>
            <a:noAutofit/>
          </a:bodyPr>
          <a:lstStyle/>
          <a:p>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答案杂乱无章。高考现代文阅读是按得分点评分，而且阅卷老师阅卷速度较快，考生如分点列写，思路就显得清晰，方便阅卷老师评卷。考生答题时最好分“点”表述，如有必要，可在各要点前加上序号。值得注意的是，考生答题时应将最有把握的答案写在前面，如果没有字数限制，在答出最主要的得分点以后，可以将其他一些可能的得分点整合，作为答案的最后一点写在后面。</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71612"/>
            <a:ext cx="8215370" cy="4500594"/>
          </a:xfrm>
        </p:spPr>
        <p:txBody>
          <a:bodyPr>
            <a:noAutofit/>
          </a:bodyPr>
          <a:lstStyle/>
          <a:p>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．答题角度不广。考生答题时考虑角度单一，有时从一个角度答几点，导致答案要点不全。试题的分值往往和答案要点有关系，根据分值可以推断答题要点。一般情况下，</a:t>
            </a: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分的题目，答案多为一个要点；</a:t>
            </a:r>
            <a:r>
              <a:rPr lang="en-US" altLang="zh-CN" dirty="0" smtClean="0">
                <a:latin typeface="Times New Roman" pitchFamily="18" charset="0"/>
                <a:cs typeface="Times New Roman" pitchFamily="18" charset="0"/>
              </a:rPr>
              <a:t>6</a:t>
            </a:r>
            <a:r>
              <a:rPr lang="zh-CN" altLang="en-US" dirty="0" smtClean="0">
                <a:latin typeface="Times New Roman" pitchFamily="18" charset="0"/>
                <a:cs typeface="Times New Roman" pitchFamily="18" charset="0"/>
              </a:rPr>
              <a:t>分的题目，答案一般有两到三个要点。</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643050"/>
            <a:ext cx="8215370" cy="4429156"/>
          </a:xfrm>
        </p:spPr>
        <p:txBody>
          <a:bodyPr>
            <a:noAutofit/>
          </a:bodyPr>
          <a:lstStyle/>
          <a:p>
            <a:r>
              <a:rPr lang="en-US" altLang="zh-CN"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答题不联系三要素及主旨。比如考生在解答人物性格题时，不能通过人物的外貌描写、语言描写、行动描写、心理描写分析人物的思想感情和性格特征，不能抓住基本情节分析人物的性格特点，更不能通过对典型环境的分析揭示人物性格。考生在总结人物个性特征时抓不准关键点，常常以偏概全。</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11560" y="1196752"/>
            <a:ext cx="8143932" cy="4978415"/>
          </a:xfrm>
        </p:spPr>
        <p:txBody>
          <a:bodyPr>
            <a:normAutofit/>
          </a:bodyPr>
          <a:lstStyle/>
          <a:p>
            <a:pPr>
              <a:spcBef>
                <a:spcPct val="0"/>
              </a:spcBef>
            </a:pPr>
            <a:r>
              <a:rPr lang="zh-CN" altLang="en-US" sz="2800" dirty="0" smtClean="0">
                <a:latin typeface="黑体" pitchFamily="2" charset="-122"/>
                <a:ea typeface="黑体" pitchFamily="2" charset="-122"/>
              </a:rPr>
              <a:t>►　技法一  </a:t>
            </a:r>
            <a:r>
              <a:rPr lang="zh-CN" altLang="zh-CN" sz="2800" dirty="0" smtClean="0"/>
              <a:t>　</a:t>
            </a:r>
            <a:r>
              <a:rPr lang="zh-CN" altLang="zh-CN" sz="2800" dirty="0" smtClean="0">
                <a:latin typeface="黑体" pitchFamily="2" charset="-122"/>
                <a:ea typeface="黑体" pitchFamily="2" charset="-122"/>
              </a:rPr>
              <a:t>三步骤，解答小说选择题</a:t>
            </a:r>
          </a:p>
          <a:p>
            <a:pPr>
              <a:spcBef>
                <a:spcPct val="0"/>
              </a:spcBef>
            </a:pPr>
            <a:endParaRPr lang="zh-CN" altLang="en-US" dirty="0" smtClean="0">
              <a:latin typeface="黑体" pitchFamily="2" charset="-122"/>
              <a:ea typeface="黑体" pitchFamily="2" charset="-122"/>
            </a:endParaRPr>
          </a:p>
          <a:p>
            <a:pPr>
              <a:spcAft>
                <a:spcPts val="0"/>
              </a:spcAft>
            </a:pPr>
            <a:r>
              <a:rPr lang="en-US" altLang="zh-CN" dirty="0" smtClean="0"/>
              <a:t> </a:t>
            </a:r>
          </a:p>
          <a:p>
            <a:endParaRPr lang="zh-CN" altLang="en-US" dirty="0" smtClean="0"/>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4" name="表格 13"/>
          <p:cNvGraphicFramePr>
            <a:graphicFrameLocks noGrp="1"/>
          </p:cNvGraphicFramePr>
          <p:nvPr/>
        </p:nvGraphicFramePr>
        <p:xfrm>
          <a:off x="755576" y="1916832"/>
          <a:ext cx="8136904" cy="3600400"/>
        </p:xfrm>
        <a:graphic>
          <a:graphicData uri="http://schemas.openxmlformats.org/drawingml/2006/table">
            <a:tbl>
              <a:tblPr firstRow="1" bandRow="1">
                <a:tableStyleId>{5C22544A-7EE6-4342-B048-85BDC9FD1C3A}</a:tableStyleId>
              </a:tblPr>
              <a:tblGrid>
                <a:gridCol w="868990"/>
                <a:gridCol w="7267914"/>
              </a:tblGrid>
              <a:tr h="1431267">
                <a:tc>
                  <a:txBody>
                    <a:bodyPr/>
                    <a:lstStyle/>
                    <a:p>
                      <a:r>
                        <a:rPr lang="en-US" altLang="zh-CN" sz="1800" b="1" kern="1200" dirty="0" smtClean="0">
                          <a:solidFill>
                            <a:schemeClr val="lt1"/>
                          </a:solidFill>
                          <a:latin typeface="+mn-lt"/>
                          <a:ea typeface="+mn-ea"/>
                          <a:cs typeface="+mn-cs"/>
                        </a:rPr>
                        <a:t>  </a:t>
                      </a:r>
                    </a:p>
                    <a:p>
                      <a:endParaRPr lang="en-US" altLang="zh-CN" sz="1800" b="1" kern="1200" dirty="0" smtClean="0">
                        <a:solidFill>
                          <a:schemeClr val="lt1"/>
                        </a:solidFill>
                        <a:latin typeface="+mn-lt"/>
                        <a:ea typeface="+mn-ea"/>
                        <a:cs typeface="+mn-cs"/>
                      </a:endParaRPr>
                    </a:p>
                    <a:p>
                      <a:r>
                        <a:rPr lang="zh-CN" altLang="zh-CN" sz="1800" b="1" kern="1200" dirty="0" smtClean="0">
                          <a:solidFill>
                            <a:schemeClr val="lt1"/>
                          </a:solidFill>
                          <a:latin typeface="+mn-lt"/>
                          <a:ea typeface="+mn-ea"/>
                          <a:cs typeface="+mn-cs"/>
                        </a:rPr>
                        <a:t>步骤</a:t>
                      </a:r>
                      <a:r>
                        <a:rPr lang="en-US" altLang="zh-CN" sz="1800" b="1" kern="1200" dirty="0" smtClean="0">
                          <a:solidFill>
                            <a:schemeClr val="lt1"/>
                          </a:solidFill>
                          <a:latin typeface="+mn-lt"/>
                          <a:ea typeface="+mn-ea"/>
                          <a:cs typeface="+mn-cs"/>
                        </a:rPr>
                        <a:t>1</a:t>
                      </a:r>
                      <a:endParaRPr lang="zh-CN" altLang="en-US" dirty="0"/>
                    </a:p>
                  </a:txBody>
                  <a:tcPr/>
                </a:tc>
                <a:tc>
                  <a:txBody>
                    <a:bodyPr/>
                    <a:lstStyle/>
                    <a:p>
                      <a:r>
                        <a:rPr lang="en-US" altLang="zh-CN" sz="2000" b="1" kern="1200" dirty="0" smtClean="0">
                          <a:solidFill>
                            <a:schemeClr val="lt1"/>
                          </a:solidFill>
                          <a:latin typeface="+mn-lt"/>
                          <a:ea typeface="+mn-ea"/>
                          <a:cs typeface="+mn-cs"/>
                        </a:rPr>
                        <a:t>    </a:t>
                      </a:r>
                      <a:r>
                        <a:rPr lang="zh-CN" altLang="zh-CN" sz="2000" b="1" kern="1200" dirty="0" smtClean="0">
                          <a:solidFill>
                            <a:schemeClr val="lt1"/>
                          </a:solidFill>
                          <a:latin typeface="+mn-lt"/>
                          <a:ea typeface="+mn-ea"/>
                          <a:cs typeface="+mn-cs"/>
                        </a:rPr>
                        <a:t>浏览选项，标注敏感点。题干中已经明确的各个选项的敏感点</a:t>
                      </a:r>
                      <a:r>
                        <a:rPr lang="en-US" altLang="zh-CN" sz="2000" b="1" kern="1200" dirty="0" smtClean="0">
                          <a:solidFill>
                            <a:schemeClr val="lt1"/>
                          </a:solidFill>
                          <a:latin typeface="+mn-lt"/>
                          <a:ea typeface="+mn-ea"/>
                          <a:cs typeface="+mn-cs"/>
                        </a:rPr>
                        <a:t>(</a:t>
                      </a:r>
                      <a:r>
                        <a:rPr lang="zh-CN" altLang="zh-CN" sz="2000" b="1" kern="1200" dirty="0" smtClean="0">
                          <a:solidFill>
                            <a:schemeClr val="lt1"/>
                          </a:solidFill>
                          <a:latin typeface="+mn-lt"/>
                          <a:ea typeface="+mn-ea"/>
                          <a:cs typeface="+mn-cs"/>
                        </a:rPr>
                        <a:t>考查点</a:t>
                      </a:r>
                      <a:r>
                        <a:rPr lang="en-US" altLang="zh-CN" sz="2000" b="1" kern="1200" dirty="0" smtClean="0">
                          <a:solidFill>
                            <a:schemeClr val="lt1"/>
                          </a:solidFill>
                          <a:latin typeface="+mn-lt"/>
                          <a:ea typeface="+mn-ea"/>
                          <a:cs typeface="+mn-cs"/>
                        </a:rPr>
                        <a:t>)</a:t>
                      </a:r>
                      <a:r>
                        <a:rPr lang="zh-CN" altLang="zh-CN" sz="2000" b="1" kern="1200" dirty="0" smtClean="0">
                          <a:solidFill>
                            <a:schemeClr val="lt1"/>
                          </a:solidFill>
                          <a:latin typeface="+mn-lt"/>
                          <a:ea typeface="+mn-ea"/>
                          <a:cs typeface="+mn-cs"/>
                        </a:rPr>
                        <a:t>，就是题干要求的</a:t>
                      </a:r>
                      <a:r>
                        <a:rPr lang="en-US" altLang="zh-CN" sz="2000" b="1" kern="1200" dirty="0" smtClean="0">
                          <a:solidFill>
                            <a:schemeClr val="lt1"/>
                          </a:solidFill>
                          <a:latin typeface="+mn-lt"/>
                          <a:ea typeface="+mn-ea"/>
                          <a:cs typeface="+mn-cs"/>
                        </a:rPr>
                        <a:t>“</a:t>
                      </a:r>
                      <a:r>
                        <a:rPr lang="zh-CN" altLang="zh-CN" sz="2000" b="1" kern="1200" dirty="0" smtClean="0">
                          <a:solidFill>
                            <a:schemeClr val="lt1"/>
                          </a:solidFill>
                          <a:latin typeface="+mn-lt"/>
                          <a:ea typeface="+mn-ea"/>
                          <a:cs typeface="+mn-cs"/>
                        </a:rPr>
                        <a:t>内容</a:t>
                      </a:r>
                      <a:r>
                        <a:rPr lang="en-US" altLang="zh-CN" sz="2000" b="1" kern="1200" dirty="0" smtClean="0">
                          <a:solidFill>
                            <a:schemeClr val="lt1"/>
                          </a:solidFill>
                          <a:latin typeface="+mn-lt"/>
                          <a:ea typeface="+mn-ea"/>
                          <a:cs typeface="+mn-cs"/>
                        </a:rPr>
                        <a:t>”“</a:t>
                      </a:r>
                      <a:r>
                        <a:rPr lang="zh-CN" altLang="zh-CN" sz="2000" b="1" kern="1200" dirty="0" smtClean="0">
                          <a:solidFill>
                            <a:schemeClr val="lt1"/>
                          </a:solidFill>
                          <a:latin typeface="+mn-lt"/>
                          <a:ea typeface="+mn-ea"/>
                          <a:cs typeface="+mn-cs"/>
                        </a:rPr>
                        <a:t>艺术特色</a:t>
                      </a:r>
                      <a:r>
                        <a:rPr lang="en-US" altLang="zh-CN" sz="2000" b="1" kern="1200" dirty="0" smtClean="0">
                          <a:solidFill>
                            <a:schemeClr val="lt1"/>
                          </a:solidFill>
                          <a:latin typeface="+mn-lt"/>
                          <a:ea typeface="+mn-ea"/>
                          <a:cs typeface="+mn-cs"/>
                        </a:rPr>
                        <a:t>”</a:t>
                      </a:r>
                      <a:r>
                        <a:rPr lang="zh-CN" altLang="zh-CN" sz="2000" b="1" kern="1200" dirty="0" smtClean="0">
                          <a:solidFill>
                            <a:schemeClr val="lt1"/>
                          </a:solidFill>
                          <a:latin typeface="+mn-lt"/>
                          <a:ea typeface="+mn-ea"/>
                          <a:cs typeface="+mn-cs"/>
                        </a:rPr>
                        <a:t>，快速浏览各选项，把与它们相关的核心词语标注出来</a:t>
                      </a:r>
                      <a:endParaRPr lang="zh-CN" altLang="en-US" sz="2000" dirty="0"/>
                    </a:p>
                  </a:txBody>
                  <a:tcPr/>
                </a:tc>
              </a:tr>
              <a:tr h="580458">
                <a:tc>
                  <a:txBody>
                    <a:bodyPr/>
                    <a:lstStyle/>
                    <a:p>
                      <a:pPr marL="0" algn="l" defTabSz="914400" rtl="0" eaLnBrk="1" latinLnBrk="0" hangingPunct="1"/>
                      <a:endParaRPr lang="en-US" altLang="zh-CN" sz="2000" b="1" kern="1200" dirty="0" smtClean="0">
                        <a:solidFill>
                          <a:schemeClr val="lt1"/>
                        </a:solidFill>
                        <a:latin typeface="+mn-lt"/>
                        <a:ea typeface="+mn-ea"/>
                        <a:cs typeface="+mn-cs"/>
                      </a:endParaRPr>
                    </a:p>
                    <a:p>
                      <a:pPr marL="0" algn="l" defTabSz="914400" rtl="0" eaLnBrk="1" latinLnBrk="0" hangingPunct="1"/>
                      <a:r>
                        <a:rPr lang="zh-CN" altLang="zh-CN" sz="2000" b="1" kern="1200" dirty="0" smtClean="0">
                          <a:solidFill>
                            <a:schemeClr val="lt1"/>
                          </a:solidFill>
                          <a:latin typeface="+mn-lt"/>
                          <a:ea typeface="+mn-ea"/>
                          <a:cs typeface="+mn-cs"/>
                        </a:rPr>
                        <a:t>步骤</a:t>
                      </a:r>
                      <a:r>
                        <a:rPr lang="en-US" altLang="zh-CN" sz="2000" b="1" kern="1200" dirty="0" smtClean="0">
                          <a:solidFill>
                            <a:schemeClr val="lt1"/>
                          </a:solidFill>
                          <a:latin typeface="+mn-lt"/>
                          <a:ea typeface="+mn-ea"/>
                          <a:cs typeface="+mn-cs"/>
                        </a:rPr>
                        <a:t>2</a:t>
                      </a:r>
                      <a:endParaRPr lang="zh-CN" altLang="en-US" sz="2000" b="1" kern="1200" dirty="0" smtClean="0">
                        <a:solidFill>
                          <a:schemeClr val="lt1"/>
                        </a:solidFill>
                        <a:latin typeface="+mn-lt"/>
                        <a:ea typeface="+mn-ea"/>
                        <a:cs typeface="+mn-cs"/>
                      </a:endParaRPr>
                    </a:p>
                  </a:txBody>
                  <a:tcPr>
                    <a:solidFill>
                      <a:srgbClr val="9933FF"/>
                    </a:solidFill>
                  </a:tcPr>
                </a:tc>
                <a:tc>
                  <a:txBody>
                    <a:bodyPr/>
                    <a:lstStyle/>
                    <a:p>
                      <a:pPr marL="0" algn="l" defTabSz="914400" rtl="0" eaLnBrk="1" latinLnBrk="0" hangingPunct="1"/>
                      <a:r>
                        <a:rPr lang="zh-CN" altLang="zh-CN" sz="2000" b="1" kern="1200" dirty="0" smtClean="0">
                          <a:solidFill>
                            <a:schemeClr val="lt1"/>
                          </a:solidFill>
                          <a:latin typeface="+mn-lt"/>
                          <a:ea typeface="+mn-ea"/>
                          <a:cs typeface="+mn-cs"/>
                        </a:rPr>
                        <a:t>　回归原文找对应句。根据选项内容回归原文寻找对应句，筛选信息类要注意是否改变了原文的意思，评价赏析类的选项要特别关注标注的敏感点是否有原文依据</a:t>
                      </a:r>
                      <a:endParaRPr lang="zh-CN" altLang="en-US" sz="2000" b="1" kern="1200" dirty="0" smtClean="0">
                        <a:solidFill>
                          <a:schemeClr val="lt1"/>
                        </a:solidFill>
                        <a:latin typeface="+mn-lt"/>
                        <a:ea typeface="+mn-ea"/>
                        <a:cs typeface="+mn-cs"/>
                      </a:endParaRPr>
                    </a:p>
                  </a:txBody>
                  <a:tcPr>
                    <a:solidFill>
                      <a:srgbClr val="9933FF"/>
                    </a:solidFill>
                  </a:tcPr>
                </a:tc>
              </a:tr>
              <a:tr h="1163293">
                <a:tc>
                  <a:txBody>
                    <a:bodyPr/>
                    <a:lstStyle/>
                    <a:p>
                      <a:pPr marL="0" algn="l" defTabSz="914400" rtl="0" eaLnBrk="1" latinLnBrk="0" hangingPunct="1"/>
                      <a:endParaRPr lang="en-US" altLang="zh-CN" sz="2000" b="1" kern="1200" dirty="0" smtClean="0">
                        <a:solidFill>
                          <a:schemeClr val="lt1"/>
                        </a:solidFill>
                        <a:latin typeface="+mn-lt"/>
                        <a:ea typeface="+mn-ea"/>
                        <a:cs typeface="+mn-cs"/>
                      </a:endParaRPr>
                    </a:p>
                    <a:p>
                      <a:pPr marL="0" algn="l" defTabSz="914400" rtl="0" eaLnBrk="1" latinLnBrk="0" hangingPunct="1"/>
                      <a:r>
                        <a:rPr lang="zh-CN" altLang="zh-CN" sz="2000" b="1" kern="1200" dirty="0" smtClean="0">
                          <a:solidFill>
                            <a:schemeClr val="lt1"/>
                          </a:solidFill>
                          <a:latin typeface="+mn-lt"/>
                          <a:ea typeface="+mn-ea"/>
                          <a:cs typeface="+mn-cs"/>
                        </a:rPr>
                        <a:t>步骤</a:t>
                      </a:r>
                      <a:r>
                        <a:rPr lang="en-US" altLang="zh-CN" sz="2000" b="1" kern="1200" dirty="0" smtClean="0">
                          <a:solidFill>
                            <a:schemeClr val="lt1"/>
                          </a:solidFill>
                          <a:latin typeface="+mn-lt"/>
                          <a:ea typeface="+mn-ea"/>
                          <a:cs typeface="+mn-cs"/>
                        </a:rPr>
                        <a:t>3</a:t>
                      </a:r>
                      <a:endParaRPr lang="zh-CN" altLang="en-US" sz="2000" b="1" kern="1200" dirty="0" smtClean="0">
                        <a:solidFill>
                          <a:schemeClr val="lt1"/>
                        </a:solidFill>
                        <a:latin typeface="+mn-lt"/>
                        <a:ea typeface="+mn-ea"/>
                        <a:cs typeface="+mn-cs"/>
                      </a:endParaRPr>
                    </a:p>
                  </a:txBody>
                  <a:tcPr>
                    <a:solidFill>
                      <a:schemeClr val="accent2"/>
                    </a:solidFill>
                  </a:tcPr>
                </a:tc>
                <a:tc>
                  <a:txBody>
                    <a:bodyPr/>
                    <a:lstStyle/>
                    <a:p>
                      <a:pPr marL="0" algn="l" defTabSz="914400" rtl="0" eaLnBrk="1" latinLnBrk="0" hangingPunct="1"/>
                      <a:r>
                        <a:rPr lang="en-US" altLang="zh-CN" sz="2000" b="1" kern="1200" dirty="0" smtClean="0">
                          <a:solidFill>
                            <a:schemeClr val="lt1"/>
                          </a:solidFill>
                          <a:latin typeface="+mn-lt"/>
                          <a:ea typeface="+mn-ea"/>
                          <a:cs typeface="+mn-cs"/>
                        </a:rPr>
                        <a:t>  </a:t>
                      </a:r>
                      <a:r>
                        <a:rPr lang="zh-CN" altLang="zh-CN" sz="2000" b="1" kern="1200" dirty="0" smtClean="0">
                          <a:solidFill>
                            <a:schemeClr val="lt1"/>
                          </a:solidFill>
                          <a:latin typeface="+mn-lt"/>
                          <a:ea typeface="+mn-ea"/>
                          <a:cs typeface="+mn-cs"/>
                        </a:rPr>
                        <a:t>逐步排除定答案。根据“知识性错误”优先的原则，先将有“知识性错误”的选项挑选出来，然后再考虑赏析不当的选项，最后确定答案</a:t>
                      </a:r>
                      <a:endParaRPr lang="zh-CN" altLang="en-US" sz="2000" b="1" kern="1200" dirty="0" smtClean="0">
                        <a:solidFill>
                          <a:schemeClr val="lt1"/>
                        </a:solidFill>
                        <a:latin typeface="+mn-lt"/>
                        <a:ea typeface="+mn-ea"/>
                        <a:cs typeface="+mn-cs"/>
                      </a:endParaRPr>
                    </a:p>
                  </a:txBody>
                  <a:tcPr>
                    <a:solidFill>
                      <a:schemeClr val="accent2"/>
                    </a:solidFill>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 calcmode="lin" valueType="num">
                                      <p:cBhvr additive="base">
                                        <p:cTn id="16"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zh-CN" altLang="en-US" dirty="0" smtClean="0"/>
              <a:t>例 </a:t>
            </a:r>
            <a:r>
              <a:rPr lang="en-US" altLang="zh-CN" dirty="0" smtClean="0"/>
              <a:t>1    2015·</a:t>
            </a:r>
            <a:r>
              <a:rPr lang="zh-CN" altLang="zh-CN" dirty="0" smtClean="0"/>
              <a:t>全国卷</a:t>
            </a:r>
            <a:r>
              <a:rPr lang="en-US" altLang="zh-CN" dirty="0" smtClean="0"/>
              <a:t>Ⅱ   </a:t>
            </a:r>
            <a:r>
              <a:rPr lang="zh-CN" altLang="zh-CN" dirty="0" smtClean="0"/>
              <a:t>阅读下面的文字，完成题目。</a:t>
            </a:r>
          </a:p>
          <a:p>
            <a:pPr algn="ctr"/>
            <a:r>
              <a:rPr lang="zh-CN" altLang="zh-CN" dirty="0" smtClean="0">
                <a:latin typeface="黑体" pitchFamily="2" charset="-122"/>
                <a:ea typeface="黑体" pitchFamily="2" charset="-122"/>
              </a:rPr>
              <a:t>塾师老汪</a:t>
            </a:r>
          </a:p>
          <a:p>
            <a:r>
              <a:rPr lang="en-US" altLang="zh-CN" sz="2000" dirty="0" smtClean="0"/>
              <a:t>      </a:t>
            </a:r>
            <a:r>
              <a:rPr lang="zh-CN" altLang="zh-CN" sz="2200" dirty="0" smtClean="0">
                <a:ea typeface="Adobe 楷体 Std R" pitchFamily="18" charset="-122"/>
              </a:rPr>
              <a:t>老汪在开封上过七年学，也算有学问了。老汪瘦，留个分头，穿上长衫，像个读书人；但老汪嘴笨，又有些结巴，并不适合教书。也许他肚子里有东西，但像茶壶里煮饺子，倒不出来。头几年教私塾，每到一家，教不到三个月，就被人辞退了。</a:t>
            </a:r>
          </a:p>
          <a:p>
            <a:r>
              <a:rPr lang="en-US" altLang="zh-CN" sz="2200" dirty="0" smtClean="0">
                <a:ea typeface="Adobe 楷体 Std R" pitchFamily="18" charset="-122"/>
              </a:rPr>
              <a:t>          </a:t>
            </a:r>
            <a:r>
              <a:rPr lang="zh-CN" altLang="zh-CN" sz="2200" dirty="0" smtClean="0">
                <a:ea typeface="Adobe 楷体 Std R" pitchFamily="18" charset="-122"/>
              </a:rPr>
              <a:t>人问：“老汪，你有学问吗？”</a:t>
            </a:r>
          </a:p>
          <a:p>
            <a:r>
              <a:rPr lang="zh-CN" altLang="zh-CN" sz="2200" dirty="0" smtClean="0">
                <a:ea typeface="Adobe 楷体 Std R" pitchFamily="18" charset="-122"/>
              </a:rPr>
              <a:t>老汪红着脸：“拿纸笔来，我给你做一篇述论。”</a:t>
            </a:r>
          </a:p>
          <a:p>
            <a:r>
              <a:rPr lang="en-US" altLang="zh-CN" sz="2200" dirty="0" smtClean="0">
                <a:ea typeface="Adobe 楷体 Std R" pitchFamily="18" charset="-122"/>
              </a:rPr>
              <a:t>         </a:t>
            </a:r>
            <a:r>
              <a:rPr lang="zh-CN" altLang="zh-CN" sz="2200" dirty="0" smtClean="0">
                <a:ea typeface="Adobe 楷体 Std R" pitchFamily="18" charset="-122"/>
              </a:rPr>
              <a:t>人：“有，咋说不出来呢？”</a:t>
            </a:r>
          </a:p>
          <a:p>
            <a:r>
              <a:rPr lang="en-US" altLang="zh-CN" dirty="0" smtClean="0"/>
              <a:t>           </a:t>
            </a:r>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blinds(horizontal)">
                                      <p:cBhvr>
                                        <p:cTn id="4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11560" y="1052736"/>
            <a:ext cx="8143932" cy="4978415"/>
          </a:xfrm>
        </p:spPr>
        <p:txBody>
          <a:bodyPr>
            <a:noAutofit/>
          </a:bodyPr>
          <a:lstStyle/>
          <a:p>
            <a:r>
              <a:rPr lang="en-US" altLang="zh-CN" sz="2000" dirty="0" smtClean="0"/>
              <a:t>       </a:t>
            </a:r>
            <a:r>
              <a:rPr lang="zh-CN" altLang="zh-CN" sz="2000" dirty="0" smtClean="0">
                <a:ea typeface="Adobe 楷体 Std R" pitchFamily="18" charset="-122"/>
              </a:rPr>
              <a:t>老汪叹息：“我跟你说不清楚，躁人之辞多，吉人之辞寡。”</a:t>
            </a:r>
          </a:p>
          <a:p>
            <a:r>
              <a:rPr lang="en-US" altLang="zh-CN" sz="2000" dirty="0" smtClean="0">
                <a:ea typeface="Adobe 楷体 Std R" pitchFamily="18" charset="-122"/>
              </a:rPr>
              <a:t>       </a:t>
            </a:r>
            <a:r>
              <a:rPr lang="zh-CN" altLang="zh-CN" sz="2000" dirty="0" smtClean="0">
                <a:ea typeface="Adobe 楷体 Std R" pitchFamily="18" charset="-122"/>
              </a:rPr>
              <a:t>但不管辞之多寡，学堂上，《论语》中“四海困穷，天禄永终”一句，哪有翻来覆去讲十天还讲不清楚的道理？自己讲不清楚，动不动还跟学生急：“啥叫朽木不可雕呢？ 圣人指的就是你们。</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四处流落七八年，老汪终于在镇上落下了脚。</a:t>
            </a:r>
          </a:p>
          <a:p>
            <a:r>
              <a:rPr lang="en-US" altLang="zh-CN" sz="2000" dirty="0" smtClean="0">
                <a:ea typeface="Adobe 楷体 Std R" pitchFamily="18" charset="-122"/>
              </a:rPr>
              <a:t>        </a:t>
            </a:r>
            <a:r>
              <a:rPr lang="zh-CN" altLang="zh-CN" sz="2000" dirty="0" smtClean="0">
                <a:ea typeface="Adobe 楷体 Std R" pitchFamily="18" charset="-122"/>
              </a:rPr>
              <a:t>老汪的私塾，设在东家老范的牛屋。老汪亲题了一块匾，“种桃书屋”，挂在牛屋的门楣上。老范自家设私塾，允许别家孩子来随听，不用交束脩，自带干粮就行了。十里八乡，便有许多孩子来随听。由于老汪讲文讲不清楚，徒儿们十有八个与他作对，何况十有八个本也没想听学，只是借此躲开家中活计，图个安逸罢了。但老汪是个认真的人， 便平添了许多烦恼，往往讲着讲着就不讲了，说：</a:t>
            </a:r>
            <a:r>
              <a:rPr lang="en-US" altLang="zh-CN" sz="2000" dirty="0" smtClean="0">
                <a:ea typeface="Adobe 楷体 Std R" pitchFamily="18" charset="-122"/>
              </a:rPr>
              <a:t>“</a:t>
            </a:r>
            <a:r>
              <a:rPr lang="zh-CN" altLang="zh-CN" sz="2000" dirty="0" smtClean="0">
                <a:ea typeface="Adobe 楷体 Std R" pitchFamily="18" charset="-122"/>
              </a:rPr>
              <a:t>我讲你们也不懂。</a:t>
            </a:r>
            <a:r>
              <a:rPr lang="en-US" altLang="zh-CN" sz="2000" dirty="0" smtClean="0">
                <a:ea typeface="Adobe 楷体 Std R" pitchFamily="18" charset="-122"/>
              </a:rPr>
              <a:t>”</a:t>
            </a:r>
          </a:p>
          <a:p>
            <a:endParaRPr lang="zh-CN" altLang="zh-CN" sz="2000" dirty="0" smtClean="0"/>
          </a:p>
          <a:p>
            <a:endParaRPr lang="zh-CN" altLang="en-US" sz="20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zh-CN" altLang="zh-CN" sz="2000" dirty="0" smtClean="0">
                <a:ea typeface="Adobe 楷体 Std R" pitchFamily="18" charset="-122"/>
              </a:rPr>
              <a:t>如讲到</a:t>
            </a:r>
            <a:r>
              <a:rPr lang="en-US" altLang="zh-CN" sz="2000" dirty="0" smtClean="0">
                <a:ea typeface="Adobe 楷体 Std R" pitchFamily="18" charset="-122"/>
              </a:rPr>
              <a:t>“</a:t>
            </a:r>
            <a:r>
              <a:rPr lang="zh-CN" altLang="zh-CN" sz="2000" dirty="0" smtClean="0">
                <a:ea typeface="Adobe 楷体 Std R" pitchFamily="18" charset="-122"/>
              </a:rPr>
              <a:t>有朋自远方来，不亦乐乎</a:t>
            </a:r>
            <a:r>
              <a:rPr lang="en-US" altLang="zh-CN" sz="2000" dirty="0" smtClean="0">
                <a:ea typeface="Adobe 楷体 Std R" pitchFamily="18" charset="-122"/>
              </a:rPr>
              <a:t>”</a:t>
            </a:r>
            <a:r>
              <a:rPr lang="zh-CN" altLang="zh-CN" sz="2000" dirty="0" smtClean="0">
                <a:ea typeface="Adobe 楷体 Std R" pitchFamily="18" charset="-122"/>
              </a:rPr>
              <a:t>，徒儿们以为远道来了朋友，孔子高兴，而老汪说高兴个啥呀，恰恰是圣人伤了心，如果身边有朋友，心里的话都说完了，远道来个人，不是添堵吗？恰恰是身边没朋友，才把这个远道来的人当朋友呢；这个远道来的人， 是不是朋友，还两说着呢；只不过借着这话儿，拐着弯骂人罢了。徒儿们都说孔子不是东西，老汪一个人伤心地流下了眼泪。</a:t>
            </a:r>
            <a:endParaRPr lang="en-US"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汪教学之余，有个癖好，每月两次，阴历十五和三十，中午时分，爱一个人四处乱走。拽开大步，一路走去，见人也不打招呼。有时顺着大路，有时在野地里。夏天走出一头汗，冬天也走出一头汗。大家一开始觉得他是乱走，但月月如此，年年如此，也就不是乱走了。</a:t>
            </a: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86019" name="内容占位符 2"/>
          <p:cNvSpPr>
            <a:spLocks noGrp="1"/>
          </p:cNvSpPr>
          <p:nvPr>
            <p:ph idx="4294967295"/>
          </p:nvPr>
        </p:nvSpPr>
        <p:spPr>
          <a:xfrm>
            <a:off x="1142976" y="3071810"/>
            <a:ext cx="7348533" cy="2286016"/>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　</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本题考查的是筛选并整合文中的信息的能力。</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项，强加因果，“现代小说不太注重一个故事如何来讲”的原因是现代小说家注重讲故事的方式，对小说故事性的破坏日趋强烈。</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3" name="Group 45"/>
          <p:cNvGrpSpPr>
            <a:grpSpLocks/>
          </p:cNvGrpSpPr>
          <p:nvPr/>
        </p:nvGrpSpPr>
        <p:grpSpPr bwMode="auto">
          <a:xfrm>
            <a:off x="0" y="785222"/>
            <a:ext cx="609600" cy="1857344"/>
            <a:chOff x="1" y="383"/>
            <a:chExt cx="384" cy="1618"/>
          </a:xfrm>
        </p:grpSpPr>
        <p:pic>
          <p:nvPicPr>
            <p:cNvPr id="9"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
        <p:nvSpPr>
          <p:cNvPr id="8" name="内容占位符 2"/>
          <p:cNvSpPr>
            <a:spLocks noGrp="1"/>
          </p:cNvSpPr>
          <p:nvPr>
            <p:ph idx="4294967295"/>
          </p:nvPr>
        </p:nvSpPr>
        <p:spPr>
          <a:xfrm>
            <a:off x="642910" y="1357298"/>
            <a:ext cx="7929618" cy="1571636"/>
          </a:xfrm>
        </p:spPr>
        <p:txBody>
          <a:bodyPr/>
          <a:lstStyle/>
          <a:p>
            <a:pPr marL="533400" indent="0" algn="just">
              <a:lnSpc>
                <a:spcPts val="3500"/>
              </a:lnSpc>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．现代小说家不喜欢传统故事模式，视它为绊脚石，是因为他们觉得这种故事模式显得僵化古板，已经不能促进小说艺术的发展。</a:t>
            </a:r>
          </a:p>
          <a:p>
            <a:pPr marL="0" indent="622300">
              <a:lnSpc>
                <a:spcPts val="3500"/>
              </a:lnSpc>
              <a:buNone/>
            </a:pPr>
            <a:endParaRPr lang="en-US" altLang="zh-CN" sz="2400" b="1" dirty="0" smtClean="0">
              <a:latin typeface="Times New Roman" pitchFamily="18" charset="0"/>
              <a:cs typeface="Times New Roman" pitchFamily="18" charset="0"/>
            </a:endParaRPr>
          </a:p>
          <a:p>
            <a:pPr indent="631825">
              <a:lnSpc>
                <a:spcPts val="3500"/>
              </a:lnSpc>
              <a:buNone/>
            </a:pPr>
            <a:endParaRPr lang="en-US" altLang="zh-CN" sz="2400" b="1" dirty="0" smtClean="0">
              <a:solidFill>
                <a:srgbClr val="990033"/>
              </a:solidFill>
              <a:latin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7" dur="500"/>
                                        <p:tgtEl>
                                          <p:spTgt spid="860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zh-CN" altLang="zh-CN" sz="2000" dirty="0" smtClean="0">
                <a:ea typeface="Adobe 楷体 Std R" pitchFamily="18" charset="-122"/>
              </a:rPr>
              <a:t>十五或三十，偶尔刮大风下大雨不能走了，老汪会被憋得满头青筋。一天中午，东家老范从各村起租子回来，老汪身披褂子正要出门，两人在门口碰上了。老范想起今天是阴历十五，便拦住老汪问：“老汪，这一年一年的，到底走个啥呢？”</a:t>
            </a:r>
          </a:p>
          <a:p>
            <a:r>
              <a:rPr lang="en-US" altLang="zh-CN" sz="2000" dirty="0" smtClean="0">
                <a:ea typeface="Adobe 楷体 Std R" pitchFamily="18" charset="-122"/>
              </a:rPr>
              <a:t>         </a:t>
            </a:r>
            <a:r>
              <a:rPr lang="zh-CN" altLang="zh-CN" sz="2000" dirty="0" smtClean="0">
                <a:ea typeface="Adobe 楷体 Std R" pitchFamily="18" charset="-122"/>
              </a:rPr>
              <a:t>老汪：“东家，没法给你说，说也说不清。”</a:t>
            </a:r>
          </a:p>
          <a:p>
            <a:r>
              <a:rPr lang="en-US" altLang="zh-CN" sz="2000" dirty="0" smtClean="0">
                <a:ea typeface="Adobe 楷体 Std R" pitchFamily="18" charset="-122"/>
              </a:rPr>
              <a:t>        </a:t>
            </a:r>
            <a:r>
              <a:rPr lang="zh-CN" altLang="zh-CN" sz="2000" dirty="0" smtClean="0">
                <a:ea typeface="Adobe 楷体 Std R" pitchFamily="18" charset="-122"/>
              </a:rPr>
              <a:t>这年端午节，老范招待老汪吃饭，吃着吃着，又说到走上。老汪喝多了，趴到桌角上哭着说：“总想一个人。半个月积得憋得慌，走走散散，也就好了。”</a:t>
            </a:r>
          </a:p>
          <a:p>
            <a:r>
              <a:rPr lang="en-US" altLang="zh-CN" sz="2000" dirty="0" smtClean="0">
                <a:ea typeface="Adobe 楷体 Std R" pitchFamily="18" charset="-122"/>
              </a:rPr>
              <a:t>          </a:t>
            </a:r>
            <a:r>
              <a:rPr lang="zh-CN" altLang="zh-CN" sz="2000" dirty="0" smtClean="0">
                <a:ea typeface="Adobe 楷体 Std R" pitchFamily="18" charset="-122"/>
              </a:rPr>
              <a:t>这下老范明白了：“怕不是你爹吧，当年供你上学不容易。”</a:t>
            </a:r>
          </a:p>
          <a:p>
            <a:r>
              <a:rPr lang="en-US" altLang="zh-CN" dirty="0" smtClean="0">
                <a:ea typeface="Adobe 楷体 Std R" pitchFamily="18" charset="-122"/>
              </a:rPr>
              <a:t>        </a:t>
            </a:r>
            <a:r>
              <a:rPr lang="zh-CN" altLang="zh-CN" sz="2000" dirty="0" smtClean="0">
                <a:ea typeface="Adobe 楷体 Std R" pitchFamily="18" charset="-122"/>
              </a:rPr>
              <a:t>老汪哭着摇头：“不会是他。”</a:t>
            </a:r>
          </a:p>
          <a:p>
            <a:r>
              <a:rPr lang="en-US" altLang="zh-CN" sz="2000" dirty="0" smtClean="0">
                <a:ea typeface="Adobe 楷体 Std R" pitchFamily="18" charset="-122"/>
              </a:rPr>
              <a:t>        </a:t>
            </a:r>
            <a:r>
              <a:rPr lang="zh-CN" altLang="zh-CN" sz="2000" dirty="0" smtClean="0">
                <a:ea typeface="Adobe 楷体 Std R" pitchFamily="18" charset="-122"/>
              </a:rPr>
              <a:t>老范：“如果是活着的人，想谁，找谁一趟不就完了？</a:t>
            </a:r>
            <a:r>
              <a:rPr lang="zh-CN" altLang="zh-CN" dirty="0" smtClean="0">
                <a:ea typeface="Adobe 楷体 Std R" pitchFamily="18" charset="-122"/>
              </a:rPr>
              <a:t>”</a:t>
            </a: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980728"/>
            <a:ext cx="8143932" cy="497841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老汪</a:t>
            </a:r>
            <a:r>
              <a:rPr lang="zh-CN" altLang="zh-CN" sz="2000" dirty="0" smtClean="0">
                <a:ea typeface="Adobe 楷体 Std R" pitchFamily="18" charset="-122"/>
              </a:rPr>
              <a:t>摇头：“找不得，找不得，当年就是因为个找，我差点丢了命。”</a:t>
            </a:r>
          </a:p>
          <a:p>
            <a:r>
              <a:rPr lang="en-US" altLang="zh-CN" sz="2000" dirty="0" smtClean="0">
                <a:ea typeface="Adobe 楷体 Std R" pitchFamily="18" charset="-122"/>
              </a:rPr>
              <a:t>       </a:t>
            </a:r>
            <a:r>
              <a:rPr lang="zh-CN" altLang="zh-CN" sz="2000" dirty="0" smtClean="0">
                <a:ea typeface="Adobe 楷体 Std R" pitchFamily="18" charset="-122"/>
              </a:rPr>
              <a:t>老范</a:t>
            </a:r>
            <a:r>
              <a:rPr lang="zh-CN" altLang="zh-CN" sz="2000" dirty="0" smtClean="0">
                <a:ea typeface="Adobe 楷体 Std R" pitchFamily="18" charset="-122"/>
              </a:rPr>
              <a:t>心里一惊，不再问了，只是说：“大中午的，野地里不干净，别碰着无常。”</a:t>
            </a:r>
          </a:p>
          <a:p>
            <a:r>
              <a:rPr lang="en-US" altLang="zh-CN" sz="2000" dirty="0" smtClean="0">
                <a:ea typeface="Adobe 楷体 Std R" pitchFamily="18" charset="-122"/>
              </a:rPr>
              <a:t>         </a:t>
            </a:r>
            <a:r>
              <a:rPr lang="zh-CN" altLang="zh-CN" sz="2000" dirty="0" smtClean="0">
                <a:ea typeface="Adobe 楷体 Std R" pitchFamily="18" charset="-122"/>
              </a:rPr>
              <a:t>老汪摇头：“缘溪行，忘路之远近。”</a:t>
            </a:r>
          </a:p>
          <a:p>
            <a:r>
              <a:rPr lang="en-US" altLang="zh-CN" sz="2000" dirty="0" smtClean="0">
                <a:ea typeface="Adobe 楷体 Std R" pitchFamily="18" charset="-122"/>
              </a:rPr>
              <a:t>       </a:t>
            </a:r>
            <a:r>
              <a:rPr lang="zh-CN" altLang="zh-CN" sz="2000" dirty="0" smtClean="0">
                <a:ea typeface="Adobe 楷体 Std R" pitchFamily="18" charset="-122"/>
              </a:rPr>
              <a:t>又说：“碰到无常也不怕，他要让我走，我就跟他走了。”</a:t>
            </a:r>
          </a:p>
          <a:p>
            <a:r>
              <a:rPr lang="en-US" altLang="zh-CN" sz="2000" dirty="0" smtClean="0">
                <a:ea typeface="Adobe 楷体 Std R" pitchFamily="18" charset="-122"/>
              </a:rPr>
              <a:t>        </a:t>
            </a:r>
            <a:r>
              <a:rPr lang="zh-CN" altLang="zh-CN" sz="2000" dirty="0" smtClean="0">
                <a:ea typeface="Adobe 楷体 Std R" pitchFamily="18" charset="-122"/>
              </a:rPr>
              <a:t>老汪的老婆叫银瓶。银瓶不识字，但跟老汪一起张罗私塾。老汪嘴笨，银瓶嘴却能说。但她说的不是学堂的事，尽是些东邻西舍的闲话。嘴像刮风似的，想起什么说什么， 人劝老汪：</a:t>
            </a:r>
            <a:r>
              <a:rPr lang="en-US" altLang="zh-CN" sz="2000" dirty="0" smtClean="0">
                <a:ea typeface="Adobe 楷体 Std R" pitchFamily="18" charset="-122"/>
              </a:rPr>
              <a:t>“</a:t>
            </a:r>
            <a:r>
              <a:rPr lang="zh-CN" altLang="zh-CN" sz="2000" dirty="0" smtClean="0">
                <a:ea typeface="Adobe 楷体 Std R" pitchFamily="18" charset="-122"/>
              </a:rPr>
              <a:t>老汪，你是有学问的人，你老婆那个嘴，你也劝劝。</a:t>
            </a:r>
            <a:r>
              <a:rPr lang="en-US" altLang="zh-CN" sz="2000" dirty="0" smtClean="0">
                <a:ea typeface="Adobe 楷体 Std R" pitchFamily="18" charset="-122"/>
              </a:rPr>
              <a:t>”</a:t>
            </a:r>
            <a:endParaRPr lang="zh-CN" altLang="zh-CN" sz="2000" dirty="0" smtClean="0">
              <a:ea typeface="Adobe 楷体 Std R" pitchFamily="18" charset="-122"/>
            </a:endParaRPr>
          </a:p>
          <a:p>
            <a:r>
              <a:rPr lang="zh-CN" altLang="zh-CN" sz="2000" dirty="0" smtClean="0">
                <a:ea typeface="Adobe 楷体 Std R" pitchFamily="18" charset="-122"/>
              </a:rPr>
              <a:t>老汪一声叹息：</a:t>
            </a:r>
            <a:r>
              <a:rPr lang="en-US" altLang="zh-CN" sz="2000" dirty="0" smtClean="0">
                <a:ea typeface="Adobe 楷体 Std R" pitchFamily="18" charset="-122"/>
              </a:rPr>
              <a:t>“</a:t>
            </a:r>
            <a:r>
              <a:rPr lang="zh-CN" altLang="zh-CN" sz="2000" dirty="0" smtClean="0">
                <a:ea typeface="Adobe 楷体 Std R" pitchFamily="18" charset="-122"/>
              </a:rPr>
              <a:t>一个人说正经话，说得不对可以劝他；一个人胡言乱语，何劝之有？</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endParaRPr lang="zh-CN" altLang="zh-CN" sz="2000" dirty="0" smtClean="0">
              <a:ea typeface="Adobe 楷体 Std R" pitchFamily="18" charset="-122"/>
            </a:endParaRP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blinds(horizontal)">
                                      <p:cBhvr>
                                        <p:cTn id="4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老汪摇头：“找不得，找不得，当年就是因为个找，我差点丢了命。”</a:t>
            </a:r>
          </a:p>
          <a:p>
            <a:r>
              <a:rPr lang="en-US" altLang="zh-CN" sz="2000" dirty="0" smtClean="0">
                <a:ea typeface="Adobe 楷体 Std R" pitchFamily="18" charset="-122"/>
              </a:rPr>
              <a:t>        </a:t>
            </a:r>
            <a:r>
              <a:rPr lang="zh-CN" altLang="zh-CN" sz="2000" dirty="0" smtClean="0">
                <a:ea typeface="Adobe 楷体 Std R" pitchFamily="18" charset="-122"/>
              </a:rPr>
              <a:t>老范心里一惊，不再问了，只是说：“大中午的，野地里不干净，别碰着无常。”</a:t>
            </a:r>
          </a:p>
          <a:p>
            <a:r>
              <a:rPr lang="en-US" altLang="zh-CN" sz="2000" dirty="0" smtClean="0">
                <a:ea typeface="Adobe 楷体 Std R" pitchFamily="18" charset="-122"/>
              </a:rPr>
              <a:t>         </a:t>
            </a:r>
            <a:r>
              <a:rPr lang="zh-CN" altLang="zh-CN" sz="2000" dirty="0" smtClean="0">
                <a:ea typeface="Adobe 楷体 Std R" pitchFamily="18" charset="-122"/>
              </a:rPr>
              <a:t>老汪摇头：“缘溪行，忘路之远近。”</a:t>
            </a:r>
          </a:p>
          <a:p>
            <a:r>
              <a:rPr lang="en-US" altLang="zh-CN" sz="2000" dirty="0" smtClean="0">
                <a:ea typeface="Adobe 楷体 Std R" pitchFamily="18" charset="-122"/>
              </a:rPr>
              <a:t>       </a:t>
            </a:r>
            <a:r>
              <a:rPr lang="zh-CN" altLang="zh-CN" sz="2000" dirty="0" smtClean="0">
                <a:ea typeface="Adobe 楷体 Std R" pitchFamily="18" charset="-122"/>
              </a:rPr>
              <a:t>又说：“碰到无常也不怕，他要让我走，我就跟他走了。”</a:t>
            </a:r>
          </a:p>
          <a:p>
            <a:r>
              <a:rPr lang="en-US" altLang="zh-CN" sz="2000" dirty="0" smtClean="0">
                <a:ea typeface="Adobe 楷体 Std R" pitchFamily="18" charset="-122"/>
              </a:rPr>
              <a:t>        </a:t>
            </a:r>
            <a:r>
              <a:rPr lang="zh-CN" altLang="zh-CN" sz="2000" dirty="0" smtClean="0">
                <a:ea typeface="Adobe 楷体 Std R" pitchFamily="18" charset="-122"/>
              </a:rPr>
              <a:t>老汪的老婆叫银瓶。银瓶不识字，但跟老汪一起张罗私塾。老汪嘴笨，银瓶嘴却能说。但她说的不是学堂的事，尽是些东邻西舍的闲话。嘴像刮风似的，想起什么说什么， 人劝老汪：</a:t>
            </a:r>
            <a:r>
              <a:rPr lang="en-US" altLang="zh-CN" sz="2000" dirty="0" smtClean="0">
                <a:ea typeface="Adobe 楷体 Std R" pitchFamily="18" charset="-122"/>
              </a:rPr>
              <a:t>“</a:t>
            </a:r>
            <a:r>
              <a:rPr lang="zh-CN" altLang="zh-CN" sz="2000" dirty="0" smtClean="0">
                <a:ea typeface="Adobe 楷体 Std R" pitchFamily="18" charset="-122"/>
              </a:rPr>
              <a:t>老汪，你是有学问的人，你老婆那个嘴，你也劝劝。</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endParaRPr lang="zh-CN" altLang="zh-CN" sz="2000" dirty="0" smtClean="0">
              <a:ea typeface="Adobe 楷体 Std R" pitchFamily="18" charset="-122"/>
            </a:endParaRP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老汪一声叹息：</a:t>
            </a:r>
            <a:r>
              <a:rPr lang="en-US" altLang="zh-CN" sz="2000" dirty="0" smtClean="0">
                <a:ea typeface="Adobe 楷体 Std R" pitchFamily="18" charset="-122"/>
              </a:rPr>
              <a:t>“</a:t>
            </a:r>
            <a:r>
              <a:rPr lang="zh-CN" altLang="zh-CN" sz="2000" dirty="0" smtClean="0">
                <a:ea typeface="Adobe 楷体 Std R" pitchFamily="18" charset="-122"/>
              </a:rPr>
              <a:t>一个人说正经话，说得不对可以劝他；一个人胡言乱语，何劝之有？</a:t>
            </a:r>
            <a:r>
              <a:rPr lang="en-US" altLang="zh-CN" sz="2000" dirty="0" smtClean="0">
                <a:ea typeface="Adobe 楷体 Std R" pitchFamily="18" charset="-122"/>
              </a:rPr>
              <a:t>”</a:t>
            </a:r>
          </a:p>
          <a:p>
            <a:r>
              <a:rPr lang="en-US" altLang="zh-CN" sz="2000" dirty="0" smtClean="0">
                <a:ea typeface="Adobe 楷体 Std R" pitchFamily="18" charset="-122"/>
              </a:rPr>
              <a:t>        </a:t>
            </a:r>
            <a:r>
              <a:rPr lang="zh-CN" altLang="zh-CN" sz="2000" dirty="0" smtClean="0">
                <a:ea typeface="Adobe 楷体 Std R" pitchFamily="18" charset="-122"/>
              </a:rPr>
              <a:t>银瓶除了嘴能说，还爱占人便宜，不占便宜就觉得吃亏。逛一趟集市，买人几棵葱， 非拿人两头蒜；买人二尺布，非搭两绺线。夏秋两季，爱到地里拾庄稼，碰到谁家还没收的庄稼，也顺手牵羊捋上两把。从学堂出南门离东家老范的地亩最近，所以捋拿老范的庄稼最多。一次老范到后院牲口棚看牲口，管家老季跟了过来：</a:t>
            </a:r>
            <a:r>
              <a:rPr lang="en-US" altLang="zh-CN" sz="2000" dirty="0" smtClean="0">
                <a:ea typeface="Adobe 楷体 Std R" pitchFamily="18" charset="-122"/>
              </a:rPr>
              <a:t>“</a:t>
            </a:r>
            <a:r>
              <a:rPr lang="zh-CN" altLang="zh-CN" sz="2000" dirty="0" smtClean="0">
                <a:ea typeface="Adobe 楷体 Std R" pitchFamily="18" charset="-122"/>
              </a:rPr>
              <a:t>东家，把老汪辞了吧。</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老范：</a:t>
            </a:r>
            <a:r>
              <a:rPr lang="en-US" altLang="zh-CN" sz="2000" dirty="0" smtClean="0">
                <a:ea typeface="Adobe 楷体 Std R" pitchFamily="18" charset="-122"/>
              </a:rPr>
              <a:t>“</a:t>
            </a:r>
            <a:r>
              <a:rPr lang="zh-CN" altLang="zh-CN" sz="2000" dirty="0" smtClean="0">
                <a:ea typeface="Adobe 楷体 Std R" pitchFamily="18" charset="-122"/>
              </a:rPr>
              <a:t>为啥？</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老季：</a:t>
            </a:r>
            <a:r>
              <a:rPr lang="en-US" altLang="zh-CN" sz="2000" dirty="0" smtClean="0">
                <a:ea typeface="Adobe 楷体 Std R" pitchFamily="18" charset="-122"/>
              </a:rPr>
              <a:t>“</a:t>
            </a:r>
            <a:r>
              <a:rPr lang="zh-CN" altLang="zh-CN" sz="2000" dirty="0" smtClean="0">
                <a:ea typeface="Adobe 楷体 Std R" pitchFamily="18" charset="-122"/>
              </a:rPr>
              <a:t>老汪教书，娃儿们都听不懂。</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老范：</a:t>
            </a:r>
            <a:r>
              <a:rPr lang="en-US" altLang="zh-CN" sz="2000" dirty="0" smtClean="0">
                <a:ea typeface="Adobe 楷体 Std R" pitchFamily="18" charset="-122"/>
              </a:rPr>
              <a:t>“</a:t>
            </a:r>
            <a:r>
              <a:rPr lang="zh-CN" altLang="zh-CN" sz="2000" dirty="0" smtClean="0">
                <a:ea typeface="Adobe 楷体 Std R" pitchFamily="18" charset="-122"/>
              </a:rPr>
              <a:t>不懂才教，懂还教个啥？</a:t>
            </a:r>
            <a:r>
              <a:rPr lang="en-US" altLang="zh-CN" sz="2000" dirty="0" smtClean="0">
                <a:ea typeface="Adobe 楷体 Std R" pitchFamily="18" charset="-122"/>
              </a:rPr>
              <a:t>”</a:t>
            </a:r>
            <a:endParaRPr lang="zh-CN" altLang="zh-CN" sz="2000" dirty="0" smtClean="0">
              <a:ea typeface="Adobe 楷体 Std R" pitchFamily="18" charset="-122"/>
            </a:endParaRP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老季：</a:t>
            </a:r>
            <a:r>
              <a:rPr lang="en-US" altLang="zh-CN" sz="2000" dirty="0" smtClean="0">
                <a:ea typeface="Adobe 楷体 Std R" pitchFamily="18" charset="-122"/>
              </a:rPr>
              <a:t>“</a:t>
            </a:r>
            <a:r>
              <a:rPr lang="zh-CN" altLang="zh-CN" sz="2000" dirty="0" smtClean="0">
                <a:ea typeface="Adobe 楷体 Std R" pitchFamily="18" charset="-122"/>
              </a:rPr>
              <a:t>不为老汪。</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老范：</a:t>
            </a:r>
            <a:r>
              <a:rPr lang="en-US" altLang="zh-CN" sz="2000" dirty="0" smtClean="0">
                <a:ea typeface="Adobe 楷体 Std R" pitchFamily="18" charset="-122"/>
              </a:rPr>
              <a:t>“</a:t>
            </a:r>
            <a:r>
              <a:rPr lang="zh-CN" altLang="zh-CN" sz="2000" dirty="0" smtClean="0">
                <a:ea typeface="Adobe 楷体 Std R" pitchFamily="18" charset="-122"/>
              </a:rPr>
              <a:t>为啥？</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老季：</a:t>
            </a:r>
            <a:r>
              <a:rPr lang="en-US" altLang="zh-CN" sz="2000" dirty="0" smtClean="0">
                <a:ea typeface="Adobe 楷体 Std R" pitchFamily="18" charset="-122"/>
              </a:rPr>
              <a:t>“</a:t>
            </a:r>
            <a:r>
              <a:rPr lang="zh-CN" altLang="zh-CN" sz="2000" dirty="0" smtClean="0">
                <a:ea typeface="Adobe 楷体 Std R" pitchFamily="18" charset="-122"/>
              </a:rPr>
              <a:t>为他老婆，爱偷庄稼，是个贼。</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老范挥挥手：</a:t>
            </a:r>
            <a:r>
              <a:rPr lang="en-US" altLang="zh-CN" sz="2000" dirty="0" smtClean="0">
                <a:ea typeface="Adobe 楷体 Std R" pitchFamily="18" charset="-122"/>
              </a:rPr>
              <a:t>“</a:t>
            </a:r>
            <a:r>
              <a:rPr lang="zh-CN" altLang="zh-CN" sz="2000" dirty="0" smtClean="0">
                <a:ea typeface="Adobe 楷体 Std R" pitchFamily="18" charset="-122"/>
              </a:rPr>
              <a:t>娘们儿家。</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又说：</a:t>
            </a:r>
            <a:r>
              <a:rPr lang="en-US" altLang="zh-CN" sz="2000" dirty="0" smtClean="0">
                <a:ea typeface="Adobe 楷体 Std R" pitchFamily="18" charset="-122"/>
              </a:rPr>
              <a:t>“</a:t>
            </a:r>
            <a:r>
              <a:rPr lang="zh-CN" altLang="zh-CN" sz="2000" dirty="0" smtClean="0">
                <a:ea typeface="Adobe 楷体 Std R" pitchFamily="18" charset="-122"/>
              </a:rPr>
              <a:t>贼就贼吧，我五十顷地，还养不起一个贼？”</a:t>
            </a:r>
          </a:p>
          <a:p>
            <a:r>
              <a:rPr lang="en-US" altLang="zh-CN" sz="2000" dirty="0" smtClean="0">
                <a:ea typeface="Adobe 楷体 Std R" pitchFamily="18" charset="-122"/>
              </a:rPr>
              <a:t>       </a:t>
            </a:r>
            <a:r>
              <a:rPr lang="zh-CN" altLang="zh-CN" sz="2000" dirty="0" smtClean="0">
                <a:ea typeface="Adobe 楷体 Std R" pitchFamily="18" charset="-122"/>
              </a:rPr>
              <a:t>这话被喂牲口的老宋听到了。老宋也有一个娃跟着老汪学《论语》，老宋便把这话又学给了老汪。没想到老汪潸然泪下：“啥叫有朋自远方来？这就叫有朋自远方来。”</a:t>
            </a:r>
          </a:p>
          <a:p>
            <a:pPr algn="r"/>
            <a:r>
              <a:rPr lang="en-US" altLang="zh-CN" sz="2000" dirty="0" smtClean="0">
                <a:ea typeface="Adobe 楷体 Std R" pitchFamily="18" charset="-122"/>
              </a:rPr>
              <a:t>(</a:t>
            </a:r>
            <a:r>
              <a:rPr lang="zh-CN" altLang="zh-CN" sz="2000" dirty="0" smtClean="0">
                <a:ea typeface="Adobe 楷体 Std R" pitchFamily="18" charset="-122"/>
              </a:rPr>
              <a:t>选自刘震云 《一句顶一万句》，有删改</a:t>
            </a:r>
            <a:r>
              <a:rPr lang="en-US" altLang="zh-CN" sz="2000" dirty="0" smtClean="0">
                <a:ea typeface="Adobe 楷体 Std R" pitchFamily="18" charset="-122"/>
              </a:rPr>
              <a:t>)</a:t>
            </a:r>
            <a:endParaRPr lang="zh-CN" altLang="zh-CN" sz="2000" dirty="0" smtClean="0">
              <a:ea typeface="Adobe 楷体 Std R" pitchFamily="18" charset="-122"/>
            </a:endParaRPr>
          </a:p>
          <a:p>
            <a:endParaRPr lang="zh-CN" altLang="zh-CN" sz="2000" dirty="0" smtClean="0">
              <a:ea typeface="Adobe 楷体 Std R" pitchFamily="18" charset="-122"/>
            </a:endParaRPr>
          </a:p>
          <a:p>
            <a:r>
              <a:rPr lang="en-US" altLang="zh-CN" sz="2000" dirty="0" smtClean="0">
                <a:ea typeface="Adobe 楷体 Std R" pitchFamily="18" charset="-122"/>
              </a:rPr>
              <a:t>        </a:t>
            </a:r>
            <a:endParaRPr lang="zh-CN" altLang="zh-CN" sz="2000" dirty="0" smtClean="0">
              <a:ea typeface="Adobe 楷体 Std R" pitchFamily="18" charset="-122"/>
            </a:endParaRPr>
          </a:p>
          <a:p>
            <a:endParaRPr lang="zh-CN" altLang="zh-CN" dirty="0" smtClean="0">
              <a:ea typeface="Adobe 楷体 Std R" pitchFamily="18" charset="-122"/>
            </a:endParaRPr>
          </a:p>
          <a:p>
            <a:endParaRPr lang="zh-CN" altLang="en-US" dirty="0" smtClean="0">
              <a:ea typeface="Adobe 楷体 Std R"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blinds(horizontal)">
                                      <p:cBhvr>
                                        <p:cTn id="40" dur="500"/>
                                        <p:tgtEl>
                                          <p:spTgt spid="11">
                                            <p:txEl>
                                              <p:pRg st="6" end="6"/>
                                            </p:txEl>
                                          </p:spTgt>
                                        </p:tgtEl>
                                      </p:cBhvr>
                                    </p:animEffect>
                                  </p:childTnLst>
                                </p:cTn>
                              </p:par>
                            </p:childTnLst>
                          </p:cTn>
                        </p:par>
                        <p:par>
                          <p:cTn id="41" fill="hold">
                            <p:stCondLst>
                              <p:cond delay="4000"/>
                            </p:stCondLst>
                            <p:childTnLst>
                              <p:par>
                                <p:cTn id="42" presetID="3" presetClass="entr" presetSubtype="10" fill="hold" nodeType="afterEffect">
                                  <p:stCondLst>
                                    <p:cond delay="0"/>
                                  </p:stCondLst>
                                  <p:childTnLst>
                                    <p:set>
                                      <p:cBhvr>
                                        <p:cTn id="43" dur="1" fill="hold">
                                          <p:stCondLst>
                                            <p:cond delay="0"/>
                                          </p:stCondLst>
                                        </p:cTn>
                                        <p:tgtEl>
                                          <p:spTgt spid="11">
                                            <p:txEl>
                                              <p:pRg st="8" end="8"/>
                                            </p:txEl>
                                          </p:spTgt>
                                        </p:tgtEl>
                                        <p:attrNameLst>
                                          <p:attrName>style.visibility</p:attrName>
                                        </p:attrNameLst>
                                      </p:cBhvr>
                                      <p:to>
                                        <p:strVal val="visible"/>
                                      </p:to>
                                    </p:set>
                                    <p:animEffect transition="in" filter="blinds(horizontal)">
                                      <p:cBhvr>
                                        <p:cTn id="44"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r>
              <a:rPr lang="zh-CN" altLang="zh-CN" sz="1800" dirty="0" smtClean="0"/>
              <a:t>下列对本文相关内容和艺术特色的分析和鉴赏，最恰当的两项是</a:t>
            </a:r>
            <a:r>
              <a:rPr lang="en-US" altLang="zh-CN" sz="1800" dirty="0" smtClean="0"/>
              <a:t>(5</a:t>
            </a:r>
            <a:r>
              <a:rPr lang="zh-CN" altLang="zh-CN" sz="1800" dirty="0" smtClean="0"/>
              <a:t>分</a:t>
            </a:r>
            <a:r>
              <a:rPr lang="en-US" altLang="zh-CN" sz="1800" dirty="0" smtClean="0"/>
              <a:t>)(</a:t>
            </a:r>
            <a:r>
              <a:rPr lang="zh-CN" altLang="zh-CN" sz="1800" dirty="0" smtClean="0"/>
              <a:t>　　</a:t>
            </a:r>
            <a:r>
              <a:rPr lang="en-US" altLang="zh-CN" sz="1800" dirty="0" smtClean="0"/>
              <a:t>)</a:t>
            </a:r>
            <a:endParaRPr lang="zh-CN" altLang="zh-CN" sz="1800" dirty="0" smtClean="0"/>
          </a:p>
          <a:p>
            <a:r>
              <a:rPr lang="en-US" altLang="zh-CN" sz="1800" dirty="0" smtClean="0"/>
              <a:t>A</a:t>
            </a:r>
            <a:r>
              <a:rPr lang="zh-CN" altLang="zh-CN" sz="1800" dirty="0" smtClean="0"/>
              <a:t>．本文擅长以经典文句的使用来表现人物性格，如老汪翻来覆去讲不清楚</a:t>
            </a:r>
            <a:r>
              <a:rPr lang="en-US" altLang="zh-CN" sz="1800" dirty="0" smtClean="0"/>
              <a:t>“</a:t>
            </a:r>
            <a:r>
              <a:rPr lang="zh-CN" altLang="zh-CN" sz="1800" dirty="0" smtClean="0"/>
              <a:t>四海困穷，天禄永终</a:t>
            </a:r>
            <a:r>
              <a:rPr lang="en-US" altLang="zh-CN" sz="1800" dirty="0" smtClean="0"/>
              <a:t>”</a:t>
            </a:r>
            <a:r>
              <a:rPr lang="zh-CN" altLang="zh-CN" sz="1800" dirty="0" smtClean="0"/>
              <a:t>，就说明了作为乡村塾师的他迂腐无能。</a:t>
            </a:r>
          </a:p>
          <a:p>
            <a:r>
              <a:rPr lang="en-US" altLang="zh-CN" sz="1800" dirty="0" smtClean="0"/>
              <a:t>B</a:t>
            </a:r>
            <a:r>
              <a:rPr lang="zh-CN" altLang="zh-CN" sz="1800" dirty="0" smtClean="0"/>
              <a:t>．文中老汪每月两次的</a:t>
            </a:r>
            <a:r>
              <a:rPr lang="en-US" altLang="zh-CN" sz="1800" dirty="0" smtClean="0"/>
              <a:t>“</a:t>
            </a:r>
            <a:r>
              <a:rPr lang="zh-CN" altLang="zh-CN" sz="1800" dirty="0" smtClean="0"/>
              <a:t>乱走</a:t>
            </a:r>
            <a:r>
              <a:rPr lang="en-US" altLang="zh-CN" sz="1800" dirty="0" smtClean="0"/>
              <a:t>”</a:t>
            </a:r>
            <a:r>
              <a:rPr lang="zh-CN" altLang="zh-CN" sz="1800" dirty="0" smtClean="0"/>
              <a:t>令人备感困惑，直到端午节老汪酒后吐真言，暴露内心秘密，说出</a:t>
            </a:r>
            <a:r>
              <a:rPr lang="en-US" altLang="zh-CN" sz="1800" dirty="0" smtClean="0"/>
              <a:t>“</a:t>
            </a:r>
            <a:r>
              <a:rPr lang="zh-CN" altLang="zh-CN" sz="1800" dirty="0" smtClean="0"/>
              <a:t>总想一个人</a:t>
            </a:r>
            <a:r>
              <a:rPr lang="en-US" altLang="zh-CN" sz="1800" dirty="0" smtClean="0"/>
              <a:t>”</a:t>
            </a:r>
            <a:r>
              <a:rPr lang="zh-CN" altLang="zh-CN" sz="1800" dirty="0" smtClean="0"/>
              <a:t>时，才真相大白。</a:t>
            </a:r>
          </a:p>
          <a:p>
            <a:r>
              <a:rPr lang="en-US" altLang="zh-CN" sz="1800" dirty="0" smtClean="0"/>
              <a:t>C</a:t>
            </a:r>
            <a:r>
              <a:rPr lang="zh-CN" altLang="zh-CN" sz="1800" dirty="0" smtClean="0"/>
              <a:t>．本文在人物关系的参照之中塑造老汪的形象，如他对学生、银瓶及老范等不同的人就有不同的言谈、态度，很好地表现了他的个性。</a:t>
            </a:r>
          </a:p>
          <a:p>
            <a:r>
              <a:rPr lang="en-US" altLang="zh-CN" sz="1800" dirty="0" smtClean="0"/>
              <a:t>D</a:t>
            </a:r>
            <a:r>
              <a:rPr lang="zh-CN" altLang="zh-CN" sz="1800" dirty="0" smtClean="0"/>
              <a:t>．本文以白话口语为主，又掺入了方言和文言，读来别有风味，同时，这样的语言既契合老汪的身份和生活环境，也暗合他的尴尬处境。</a:t>
            </a:r>
          </a:p>
          <a:p>
            <a:r>
              <a:rPr lang="en-US" altLang="zh-CN" sz="1800" dirty="0" smtClean="0"/>
              <a:t>E.  </a:t>
            </a:r>
            <a:r>
              <a:rPr lang="zh-CN" altLang="zh-CN" sz="1800" dirty="0" smtClean="0"/>
              <a:t>本文虽只是选段，但故事情节相对完整。作者以简约沉稳的白描手法，生动地塑造了人物群像，展开了一幅北方村镇的风俗画卷。</a:t>
            </a:r>
          </a:p>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6" end="6"/>
                                            </p:txEl>
                                          </p:spTgt>
                                        </p:tgtEl>
                                        <p:attrNameLst>
                                          <p:attrName>style.visibility</p:attrName>
                                        </p:attrNameLst>
                                      </p:cBhvr>
                                      <p:to>
                                        <p:strVal val="visible"/>
                                      </p:to>
                                    </p:set>
                                    <p:animEffect transition="in" filter="blinds(horizontal)">
                                      <p:cBhvr>
                                        <p:cTn id="16" dur="500"/>
                                        <p:tgtEl>
                                          <p:spTgt spid="1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blinds(horizontal)">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blinds(horizontal)">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blinds(horizontal)">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Effect transition="in" filter="blinds(horizontal)">
                                      <p:cBhvr>
                                        <p:cTn id="36" dur="500"/>
                                        <p:tgtEl>
                                          <p:spTgt spid="1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Effect transition="in" filter="blinds(horizontal)">
                                      <p:cBhvr>
                                        <p:cTn id="41" dur="500"/>
                                        <p:tgtEl>
                                          <p:spTgt spid="1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
                                            <p:txEl>
                                              <p:pRg st="5" end="5"/>
                                            </p:txEl>
                                          </p:spTgt>
                                        </p:tgtEl>
                                        <p:attrNameLst>
                                          <p:attrName>style.visibility</p:attrName>
                                        </p:attrNameLst>
                                      </p:cBhvr>
                                      <p:to>
                                        <p:strVal val="visible"/>
                                      </p:to>
                                    </p:set>
                                    <p:animEffect transition="in" filter="blinds(horizontal)">
                                      <p:cBhvr>
                                        <p:cTn id="46" dur="500"/>
                                        <p:tgtEl>
                                          <p:spTgt spid="11">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animEffect transition="in" filter="blinds(horizontal)">
                                      <p:cBhvr>
                                        <p:cTn id="51"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11"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r>
              <a:rPr lang="zh-CN" altLang="zh-CN" sz="1800" dirty="0" smtClean="0"/>
              <a:t>下列对本文相关内容和艺术特色的分析和鉴赏，最恰当的两项是</a:t>
            </a:r>
            <a:r>
              <a:rPr lang="en-US" altLang="zh-CN" sz="1800" dirty="0" smtClean="0"/>
              <a:t>(5</a:t>
            </a:r>
            <a:r>
              <a:rPr lang="zh-CN" altLang="zh-CN" sz="1800" dirty="0" smtClean="0"/>
              <a:t>分</a:t>
            </a:r>
            <a:r>
              <a:rPr lang="en-US" altLang="zh-CN" sz="1800" dirty="0" smtClean="0"/>
              <a:t>)(</a:t>
            </a:r>
            <a:r>
              <a:rPr lang="zh-CN" altLang="zh-CN" sz="1800" dirty="0" smtClean="0"/>
              <a:t>　　</a:t>
            </a:r>
            <a:r>
              <a:rPr lang="en-US" altLang="zh-CN" sz="1800" dirty="0" smtClean="0"/>
              <a:t>)</a:t>
            </a:r>
            <a:endParaRPr lang="zh-CN" altLang="zh-CN" sz="1800" dirty="0" smtClean="0"/>
          </a:p>
          <a:p>
            <a:r>
              <a:rPr lang="en-US" altLang="zh-CN" sz="1800" dirty="0" smtClean="0"/>
              <a:t>A</a:t>
            </a:r>
            <a:r>
              <a:rPr lang="zh-CN" altLang="zh-CN" sz="1800" dirty="0" smtClean="0"/>
              <a:t>．本文擅长以经典文句的使用来表现人物性格，如老汪翻来覆去讲不清楚</a:t>
            </a:r>
            <a:r>
              <a:rPr lang="en-US" altLang="zh-CN" sz="1800" dirty="0" smtClean="0"/>
              <a:t>“</a:t>
            </a:r>
            <a:r>
              <a:rPr lang="zh-CN" altLang="zh-CN" sz="1800" dirty="0" smtClean="0"/>
              <a:t>四海困穷，天禄永终</a:t>
            </a:r>
            <a:r>
              <a:rPr lang="en-US" altLang="zh-CN" sz="1800" dirty="0" smtClean="0"/>
              <a:t>”</a:t>
            </a:r>
            <a:r>
              <a:rPr lang="zh-CN" altLang="zh-CN" sz="1800" dirty="0" smtClean="0"/>
              <a:t>，就说明了作为乡村塾师的他迂腐无能。</a:t>
            </a:r>
          </a:p>
          <a:p>
            <a:r>
              <a:rPr lang="en-US" altLang="zh-CN" sz="1800" dirty="0" smtClean="0"/>
              <a:t>B</a:t>
            </a:r>
            <a:r>
              <a:rPr lang="zh-CN" altLang="zh-CN" sz="1800" dirty="0" smtClean="0"/>
              <a:t>．文中老汪每月两次的</a:t>
            </a:r>
            <a:r>
              <a:rPr lang="en-US" altLang="zh-CN" sz="1800" dirty="0" smtClean="0"/>
              <a:t>“</a:t>
            </a:r>
            <a:r>
              <a:rPr lang="zh-CN" altLang="zh-CN" sz="1800" dirty="0" smtClean="0"/>
              <a:t>乱走</a:t>
            </a:r>
            <a:r>
              <a:rPr lang="en-US" altLang="zh-CN" sz="1800" dirty="0" smtClean="0"/>
              <a:t>”</a:t>
            </a:r>
            <a:r>
              <a:rPr lang="zh-CN" altLang="zh-CN" sz="1800" dirty="0" smtClean="0"/>
              <a:t>令人备感困惑，直到端午节老汪酒后吐真言，暴露内心秘密，说出</a:t>
            </a:r>
            <a:r>
              <a:rPr lang="en-US" altLang="zh-CN" sz="1800" dirty="0" smtClean="0"/>
              <a:t>“</a:t>
            </a:r>
            <a:r>
              <a:rPr lang="zh-CN" altLang="zh-CN" sz="1800" dirty="0" smtClean="0"/>
              <a:t>总想一个人</a:t>
            </a:r>
            <a:r>
              <a:rPr lang="en-US" altLang="zh-CN" sz="1800" dirty="0" smtClean="0"/>
              <a:t>”</a:t>
            </a:r>
            <a:r>
              <a:rPr lang="zh-CN" altLang="zh-CN" sz="1800" dirty="0" smtClean="0"/>
              <a:t>时，才真相大白。</a:t>
            </a:r>
          </a:p>
          <a:p>
            <a:r>
              <a:rPr lang="en-US" altLang="zh-CN" sz="1800" dirty="0" smtClean="0"/>
              <a:t>C</a:t>
            </a:r>
            <a:r>
              <a:rPr lang="zh-CN" altLang="zh-CN" sz="1800" dirty="0" smtClean="0"/>
              <a:t>．本文在人物关系的参照之中塑造老汪的形象，如他对学生、银瓶及老范等不同的人就有不同的言谈、态度，很好地表现了他的个性。</a:t>
            </a:r>
          </a:p>
          <a:p>
            <a:r>
              <a:rPr lang="en-US" altLang="zh-CN" sz="1800" dirty="0" smtClean="0"/>
              <a:t>D</a:t>
            </a:r>
            <a:r>
              <a:rPr lang="zh-CN" altLang="zh-CN" sz="1800" dirty="0" smtClean="0"/>
              <a:t>．本文以白话口语为主，又掺入了方言和文言，读来别有风味，同时，这样的语言既契合老汪的身份和生活环境，也暗合他的尴尬处境。</a:t>
            </a:r>
          </a:p>
          <a:p>
            <a:r>
              <a:rPr lang="en-US" altLang="zh-CN" sz="1800" dirty="0" smtClean="0"/>
              <a:t>E.  </a:t>
            </a:r>
            <a:r>
              <a:rPr lang="zh-CN" altLang="zh-CN" sz="1800" dirty="0" smtClean="0"/>
              <a:t>本文虽只是选段，但故事情节相对完整。作者以简约沉稳的白描手法，生动地塑造了人物群像，展开了一幅北方村镇的风俗画卷。</a:t>
            </a:r>
          </a:p>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6" end="6"/>
                                            </p:txEl>
                                          </p:spTgt>
                                        </p:tgtEl>
                                        <p:attrNameLst>
                                          <p:attrName>style.visibility</p:attrName>
                                        </p:attrNameLst>
                                      </p:cBhvr>
                                      <p:to>
                                        <p:strVal val="visible"/>
                                      </p:to>
                                    </p:set>
                                    <p:animEffect transition="in" filter="blinds(horizontal)">
                                      <p:cBhvr>
                                        <p:cTn id="2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23728" y="2852936"/>
            <a:ext cx="86409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5" name="表格 14"/>
          <p:cNvGraphicFramePr>
            <a:graphicFrameLocks noGrp="1"/>
          </p:cNvGraphicFramePr>
          <p:nvPr/>
        </p:nvGraphicFramePr>
        <p:xfrm>
          <a:off x="683568" y="1397000"/>
          <a:ext cx="8136903" cy="4348480"/>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pPr algn="ctr"/>
                      <a:r>
                        <a:rPr lang="zh-CN" altLang="zh-CN" sz="1800" b="1" kern="1200" dirty="0" smtClean="0">
                          <a:solidFill>
                            <a:schemeClr val="lt1"/>
                          </a:solidFill>
                          <a:latin typeface="+mn-lt"/>
                          <a:ea typeface="+mn-ea"/>
                          <a:cs typeface="+mn-cs"/>
                        </a:rPr>
                        <a:t>标注敏感点</a:t>
                      </a:r>
                      <a:endParaRPr lang="zh-CN" altLang="en-US" dirty="0"/>
                    </a:p>
                  </a:txBody>
                  <a:tcPr/>
                </a:tc>
                <a:tc>
                  <a:txBody>
                    <a:bodyPr/>
                    <a:lstStyle/>
                    <a:p>
                      <a:pPr algn="ctr"/>
                      <a:r>
                        <a:rPr lang="zh-CN" altLang="zh-CN" sz="1800" b="1" kern="1200" dirty="0" smtClean="0">
                          <a:solidFill>
                            <a:schemeClr val="lt1"/>
                          </a:solidFill>
                          <a:latin typeface="+mn-lt"/>
                          <a:ea typeface="+mn-ea"/>
                          <a:cs typeface="+mn-cs"/>
                        </a:rPr>
                        <a:t>回原文找依据</a:t>
                      </a:r>
                      <a:endParaRPr lang="zh-CN" altLang="en-US" dirty="0"/>
                    </a:p>
                  </a:txBody>
                  <a:tcPr/>
                </a:tc>
                <a:tc>
                  <a:txBody>
                    <a:bodyPr/>
                    <a:lstStyle/>
                    <a:p>
                      <a:pPr algn="ctr"/>
                      <a:r>
                        <a:rPr lang="zh-CN" altLang="zh-CN" sz="1800" b="1" kern="1200" dirty="0" smtClean="0">
                          <a:solidFill>
                            <a:schemeClr val="lt1"/>
                          </a:solidFill>
                          <a:latin typeface="+mn-lt"/>
                          <a:ea typeface="+mn-ea"/>
                          <a:cs typeface="+mn-cs"/>
                        </a:rPr>
                        <a:t>比对结果</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kern="1200" baseline="0" dirty="0" smtClean="0">
                          <a:solidFill>
                            <a:schemeClr val="dk1"/>
                          </a:solidFill>
                          <a:latin typeface="+mn-lt"/>
                          <a:ea typeface="+mn-ea"/>
                          <a:cs typeface="+mn-cs"/>
                        </a:rPr>
                        <a:t>A</a:t>
                      </a:r>
                      <a:r>
                        <a:rPr lang="zh-CN" altLang="zh-CN" sz="1700" b="1" kern="1200" baseline="0" dirty="0" smtClean="0">
                          <a:solidFill>
                            <a:schemeClr val="dk1"/>
                          </a:solidFill>
                          <a:latin typeface="+mn-lt"/>
                          <a:ea typeface="+mn-ea"/>
                          <a:cs typeface="+mn-cs"/>
                        </a:rPr>
                        <a:t>．本文擅长</a:t>
                      </a:r>
                      <a:r>
                        <a:rPr lang="zh-CN" altLang="zh-CN" sz="1700" b="1" kern="1200" baseline="0" dirty="0" smtClean="0">
                          <a:solidFill>
                            <a:schemeClr val="dk1"/>
                          </a:solidFill>
                          <a:latin typeface="+mn-lt"/>
                          <a:ea typeface="+mn-ea"/>
                          <a:cs typeface="+mn-cs"/>
                        </a:rPr>
                        <a:t>以</a:t>
                      </a:r>
                      <a:r>
                        <a:rPr lang="zh-CN" altLang="en-US" sz="1700" b="1" kern="1200" baseline="0" dirty="0" smtClean="0">
                          <a:solidFill>
                            <a:srgbClr val="FF0000"/>
                          </a:solidFill>
                          <a:latin typeface="+mn-lt"/>
                          <a:ea typeface="+mn-ea"/>
                          <a:cs typeface="+mn-cs"/>
                        </a:rPr>
                        <a:t>经典 文句</a:t>
                      </a:r>
                      <a:r>
                        <a:rPr lang="zh-CN" altLang="zh-CN" sz="1700" b="1" kern="1200" baseline="0" dirty="0" smtClean="0">
                          <a:solidFill>
                            <a:schemeClr val="dk1"/>
                          </a:solidFill>
                          <a:latin typeface="+mn-lt"/>
                          <a:ea typeface="+mn-ea"/>
                          <a:cs typeface="+mn-cs"/>
                        </a:rPr>
                        <a:t>的</a:t>
                      </a:r>
                      <a:r>
                        <a:rPr lang="zh-CN" altLang="zh-CN" sz="1700" b="1" kern="1200" baseline="0" dirty="0" smtClean="0">
                          <a:solidFill>
                            <a:schemeClr val="dk1"/>
                          </a:solidFill>
                          <a:latin typeface="+mn-lt"/>
                          <a:ea typeface="+mn-ea"/>
                          <a:cs typeface="+mn-cs"/>
                        </a:rPr>
                        <a:t>使用来表现人物性格，如老汪翻来覆去讲不清楚</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四海困穷，天禄永终</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，就说明了作为乡村塾师的他</a:t>
                      </a:r>
                      <a:r>
                        <a:rPr lang="zh-CN" altLang="en-US" sz="1700" b="1" kern="1200" baseline="0" dirty="0" smtClean="0">
                          <a:solidFill>
                            <a:srgbClr val="FF0000"/>
                          </a:solidFill>
                          <a:latin typeface="+mn-lt"/>
                          <a:ea typeface="+mn-ea"/>
                          <a:cs typeface="+mn-cs"/>
                        </a:rPr>
                        <a:t>迂腐无能</a:t>
                      </a:r>
                      <a:endParaRPr lang="zh-CN" altLang="en-US" sz="1700" b="1" baseline="0" dirty="0">
                        <a:solidFill>
                          <a:srgbClr val="FF0000"/>
                        </a:solidFill>
                      </a:endParaRPr>
                    </a:p>
                  </a:txBody>
                  <a:tcPr/>
                </a:tc>
                <a:tc>
                  <a:txBody>
                    <a:bodyPr/>
                    <a:lstStyle/>
                    <a:p>
                      <a:r>
                        <a:rPr lang="en-US" altLang="zh-CN" sz="1700" b="1" kern="1200" baseline="0" dirty="0" smtClean="0">
                          <a:solidFill>
                            <a:schemeClr val="dk1"/>
                          </a:solidFill>
                          <a:latin typeface="+mn-lt"/>
                          <a:ea typeface="+mn-ea"/>
                          <a:cs typeface="+mn-cs"/>
                        </a:rPr>
                        <a:t>    ①</a:t>
                      </a:r>
                      <a:r>
                        <a:rPr lang="zh-CN" altLang="zh-CN" sz="1700" b="1" kern="1200" baseline="0" dirty="0" smtClean="0">
                          <a:solidFill>
                            <a:schemeClr val="dk1"/>
                          </a:solidFill>
                          <a:latin typeface="+mn-lt"/>
                          <a:ea typeface="+mn-ea"/>
                          <a:cs typeface="+mn-cs"/>
                        </a:rPr>
                        <a:t>人问：</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老汪，你有学问吗？”</a:t>
                      </a:r>
                    </a:p>
                    <a:p>
                      <a:r>
                        <a:rPr lang="zh-CN" altLang="zh-CN" sz="1700" b="1" kern="1200" baseline="0" dirty="0" smtClean="0">
                          <a:solidFill>
                            <a:schemeClr val="dk1"/>
                          </a:solidFill>
                          <a:latin typeface="+mn-lt"/>
                          <a:ea typeface="+mn-ea"/>
                          <a:cs typeface="+mn-cs"/>
                        </a:rPr>
                        <a:t>　老汪红着脸：“拿纸笔来，我给你做一篇述论。”</a:t>
                      </a:r>
                    </a:p>
                    <a:p>
                      <a:r>
                        <a:rPr lang="zh-CN" altLang="zh-CN" sz="1700" b="1" kern="1200" baseline="0" dirty="0" smtClean="0">
                          <a:solidFill>
                            <a:schemeClr val="dk1"/>
                          </a:solidFill>
                          <a:latin typeface="+mn-lt"/>
                          <a:ea typeface="+mn-ea"/>
                          <a:cs typeface="+mn-cs"/>
                        </a:rPr>
                        <a:t>　人：“有，咋说不出来呢？”</a:t>
                      </a:r>
                    </a:p>
                    <a:p>
                      <a:r>
                        <a:rPr lang="zh-CN" altLang="zh-CN" sz="1700" b="1" kern="1200" baseline="0" dirty="0" smtClean="0">
                          <a:solidFill>
                            <a:schemeClr val="dk1"/>
                          </a:solidFill>
                          <a:latin typeface="+mn-lt"/>
                          <a:ea typeface="+mn-ea"/>
                          <a:cs typeface="+mn-cs"/>
                        </a:rPr>
                        <a:t>　老汪叹息：“我跟你说不清楚，躁人之辞多，吉人之辞寡。”</a:t>
                      </a:r>
                    </a:p>
                    <a:p>
                      <a:r>
                        <a:rPr lang="zh-CN" altLang="zh-CN" sz="1700" b="1" kern="1200" baseline="0" dirty="0" smtClean="0">
                          <a:solidFill>
                            <a:schemeClr val="dk1"/>
                          </a:solidFill>
                          <a:latin typeface="+mn-lt"/>
                          <a:ea typeface="+mn-ea"/>
                          <a:cs typeface="+mn-cs"/>
                        </a:rPr>
                        <a:t>　②老汪在开封上过七年学，也算有学问了。老汪瘦，留个分头，穿上长衫，像个读书人；但老汪嘴笨，又有些结巴，并不适合教书</a:t>
                      </a:r>
                      <a:endParaRPr lang="zh-CN" altLang="en-US" sz="1700" b="1" baseline="0" dirty="0"/>
                    </a:p>
                  </a:txBody>
                  <a:tcPr/>
                </a:tc>
                <a:tc>
                  <a:txBody>
                    <a:bodyPr/>
                    <a:lstStyle/>
                    <a:p>
                      <a:r>
                        <a:rPr lang="zh-CN" altLang="zh-CN" sz="1700" b="1" kern="1200" baseline="0" dirty="0" smtClean="0">
                          <a:solidFill>
                            <a:schemeClr val="dk1"/>
                          </a:solidFill>
                          <a:latin typeface="+mn-lt"/>
                          <a:ea typeface="+mn-ea"/>
                          <a:cs typeface="+mn-cs"/>
                        </a:rPr>
                        <a:t>原文信息</a:t>
                      </a:r>
                      <a:r>
                        <a:rPr lang="en-US" altLang="zh-CN" sz="1700" b="1" kern="1200" baseline="0" dirty="0" smtClean="0">
                          <a:solidFill>
                            <a:schemeClr val="dk1"/>
                          </a:solidFill>
                          <a:latin typeface="+mn-lt"/>
                          <a:ea typeface="+mn-ea"/>
                          <a:cs typeface="+mn-cs"/>
                        </a:rPr>
                        <a:t>①</a:t>
                      </a:r>
                      <a:r>
                        <a:rPr lang="zh-CN" altLang="zh-CN" sz="1700" b="1" kern="1200" baseline="0" dirty="0" smtClean="0">
                          <a:solidFill>
                            <a:schemeClr val="dk1"/>
                          </a:solidFill>
                          <a:latin typeface="+mn-lt"/>
                          <a:ea typeface="+mn-ea"/>
                          <a:cs typeface="+mn-cs"/>
                        </a:rPr>
                        <a:t>中的</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躁人之辞多，吉人之辞寡</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便是以</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经典文句</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表现人物性格的，所以这一有关技巧的结论正确；但所举例子说明老汪</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迂腐无能</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错误，原文信息</a:t>
                      </a:r>
                      <a:r>
                        <a:rPr lang="en-US" altLang="zh-CN" sz="1700" b="1" kern="1200" baseline="0" dirty="0" smtClean="0">
                          <a:solidFill>
                            <a:schemeClr val="dk1"/>
                          </a:solidFill>
                          <a:latin typeface="+mn-lt"/>
                          <a:ea typeface="+mn-ea"/>
                          <a:cs typeface="+mn-cs"/>
                        </a:rPr>
                        <a:t>②</a:t>
                      </a:r>
                      <a:r>
                        <a:rPr lang="zh-CN" altLang="zh-CN" sz="1700" b="1" kern="1200" baseline="0" dirty="0" smtClean="0">
                          <a:solidFill>
                            <a:schemeClr val="dk1"/>
                          </a:solidFill>
                          <a:latin typeface="+mn-lt"/>
                          <a:ea typeface="+mn-ea"/>
                          <a:cs typeface="+mn-cs"/>
                        </a:rPr>
                        <a:t>中说他</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有学问</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，所以老汪并非</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无能</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迂腐</a:t>
                      </a:r>
                      <a:r>
                        <a:rPr lang="en-US" altLang="zh-CN" sz="1700" b="1" kern="1200" baseline="0" dirty="0" smtClean="0">
                          <a:solidFill>
                            <a:schemeClr val="dk1"/>
                          </a:solidFill>
                          <a:latin typeface="+mn-lt"/>
                          <a:ea typeface="+mn-ea"/>
                          <a:cs typeface="+mn-cs"/>
                        </a:rPr>
                        <a:t>”</a:t>
                      </a:r>
                      <a:r>
                        <a:rPr lang="zh-CN" altLang="zh-CN" sz="1700" b="1" kern="1200" baseline="0" dirty="0" smtClean="0">
                          <a:solidFill>
                            <a:schemeClr val="dk1"/>
                          </a:solidFill>
                          <a:latin typeface="+mn-lt"/>
                          <a:ea typeface="+mn-ea"/>
                          <a:cs typeface="+mn-cs"/>
                        </a:rPr>
                        <a:t>在文中找不到依据</a:t>
                      </a:r>
                      <a:endParaRPr lang="zh-CN" altLang="en-US" sz="1700" b="1" baseline="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5" name="表格 14"/>
          <p:cNvGraphicFramePr>
            <a:graphicFrameLocks noGrp="1"/>
          </p:cNvGraphicFramePr>
          <p:nvPr/>
        </p:nvGraphicFramePr>
        <p:xfrm>
          <a:off x="683568" y="1397000"/>
          <a:ext cx="8136903" cy="4577080"/>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pPr algn="ctr"/>
                      <a:r>
                        <a:rPr lang="zh-CN" altLang="zh-CN" sz="1800" b="1" kern="1200" dirty="0" smtClean="0">
                          <a:solidFill>
                            <a:schemeClr val="lt1"/>
                          </a:solidFill>
                          <a:latin typeface="+mn-lt"/>
                          <a:ea typeface="+mn-ea"/>
                          <a:cs typeface="+mn-cs"/>
                        </a:rPr>
                        <a:t>标注敏感点</a:t>
                      </a:r>
                      <a:endParaRPr lang="zh-CN" altLang="en-US" dirty="0"/>
                    </a:p>
                  </a:txBody>
                  <a:tcPr/>
                </a:tc>
                <a:tc>
                  <a:txBody>
                    <a:bodyPr/>
                    <a:lstStyle/>
                    <a:p>
                      <a:pPr algn="ctr"/>
                      <a:r>
                        <a:rPr lang="zh-CN" altLang="zh-CN" sz="1800" b="1" kern="1200" dirty="0" smtClean="0">
                          <a:solidFill>
                            <a:schemeClr val="lt1"/>
                          </a:solidFill>
                          <a:latin typeface="+mn-lt"/>
                          <a:ea typeface="+mn-ea"/>
                          <a:cs typeface="+mn-cs"/>
                        </a:rPr>
                        <a:t>回原文找依据</a:t>
                      </a:r>
                      <a:endParaRPr lang="zh-CN" altLang="en-US" dirty="0"/>
                    </a:p>
                  </a:txBody>
                  <a:tcPr/>
                </a:tc>
                <a:tc>
                  <a:txBody>
                    <a:bodyPr/>
                    <a:lstStyle/>
                    <a:p>
                      <a:pPr algn="ctr"/>
                      <a:r>
                        <a:rPr lang="zh-CN" altLang="zh-CN" sz="1800" b="1" kern="1200" dirty="0" smtClean="0">
                          <a:solidFill>
                            <a:schemeClr val="lt1"/>
                          </a:solidFill>
                          <a:latin typeface="+mn-lt"/>
                          <a:ea typeface="+mn-ea"/>
                          <a:cs typeface="+mn-cs"/>
                        </a:rPr>
                        <a:t>比对结果</a:t>
                      </a:r>
                      <a:endParaRPr lang="zh-CN" altLang="en-US" dirty="0"/>
                    </a:p>
                  </a:txBody>
                  <a:tcPr/>
                </a:tc>
              </a:tr>
              <a:tr h="370840">
                <a:tc>
                  <a:txBody>
                    <a:bodyPr/>
                    <a:lstStyle/>
                    <a:p>
                      <a:r>
                        <a:rPr lang="en-US" altLang="zh-CN" sz="1800" b="1" i="0" kern="1200" baseline="0" dirty="0" smtClean="0">
                          <a:solidFill>
                            <a:schemeClr val="dk1"/>
                          </a:solidFill>
                          <a:latin typeface="+mn-lt"/>
                          <a:ea typeface="+mn-ea"/>
                          <a:cs typeface="+mn-cs"/>
                        </a:rPr>
                        <a:t>B</a:t>
                      </a:r>
                      <a:r>
                        <a:rPr lang="zh-CN" altLang="zh-CN" sz="1800" b="1" i="0" kern="1200" baseline="0" dirty="0" smtClean="0">
                          <a:solidFill>
                            <a:schemeClr val="dk1"/>
                          </a:solidFill>
                          <a:latin typeface="+mn-lt"/>
                          <a:ea typeface="+mn-ea"/>
                          <a:cs typeface="+mn-cs"/>
                        </a:rPr>
                        <a:t>．文中老汪每月两次的</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乱走</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令人</a:t>
                      </a:r>
                      <a:r>
                        <a:rPr lang="zh-CN" altLang="en-US" sz="1800" b="1" i="0" kern="1200" baseline="0" dirty="0" smtClean="0">
                          <a:solidFill>
                            <a:srgbClr val="FF0000"/>
                          </a:solidFill>
                          <a:latin typeface="+mn-lt"/>
                          <a:ea typeface="+mn-ea"/>
                          <a:cs typeface="+mn-cs"/>
                        </a:rPr>
                        <a:t>倍感困惑</a:t>
                      </a:r>
                      <a:r>
                        <a:rPr lang="zh-CN" altLang="zh-CN" sz="1800" b="1" i="0" kern="1200" baseline="0" dirty="0" smtClean="0">
                          <a:solidFill>
                            <a:schemeClr val="dk1"/>
                          </a:solidFill>
                          <a:latin typeface="+mn-lt"/>
                          <a:ea typeface="+mn-ea"/>
                          <a:cs typeface="+mn-cs"/>
                        </a:rPr>
                        <a:t>，直到端午节老汪</a:t>
                      </a:r>
                      <a:r>
                        <a:rPr lang="zh-CN" altLang="en-US" sz="1800" b="1" i="0" kern="1200" baseline="0" dirty="0" smtClean="0">
                          <a:solidFill>
                            <a:srgbClr val="FF0000"/>
                          </a:solidFill>
                          <a:latin typeface="+mn-lt"/>
                          <a:ea typeface="+mn-ea"/>
                          <a:cs typeface="+mn-cs"/>
                        </a:rPr>
                        <a:t>酒后吐真言</a:t>
                      </a:r>
                      <a:r>
                        <a:rPr lang="en-US" altLang="zh-CN" sz="1800" b="1" i="0" kern="1200" baseline="0" dirty="0" smtClean="0">
                          <a:solidFill>
                            <a:srgbClr val="FF0000"/>
                          </a:solidFill>
                          <a:latin typeface="+mn-lt"/>
                          <a:ea typeface="+mn-ea"/>
                          <a:cs typeface="+mn-cs"/>
                        </a:rPr>
                        <a:t> </a:t>
                      </a:r>
                      <a:r>
                        <a:rPr lang="zh-CN" altLang="zh-CN" sz="1800" b="1" i="0" kern="1200" baseline="0" dirty="0" smtClean="0">
                          <a:solidFill>
                            <a:schemeClr val="dk1"/>
                          </a:solidFill>
                          <a:latin typeface="+mn-lt"/>
                          <a:ea typeface="+mn-ea"/>
                          <a:cs typeface="+mn-cs"/>
                        </a:rPr>
                        <a:t>，暴露内心秘密，说出</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总想一个人</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时，才</a:t>
                      </a:r>
                      <a:r>
                        <a:rPr lang="zh-CN" altLang="en-US" sz="1800" b="1" i="0" kern="1200" baseline="0" dirty="0" smtClean="0">
                          <a:solidFill>
                            <a:srgbClr val="FF0000"/>
                          </a:solidFill>
                          <a:latin typeface="+mn-lt"/>
                          <a:ea typeface="+mn-ea"/>
                          <a:cs typeface="+mn-cs"/>
                        </a:rPr>
                        <a:t>真相</a:t>
                      </a:r>
                      <a:r>
                        <a:rPr lang="zh-CN" altLang="zh-CN" sz="1800" b="1" i="0" kern="1200" baseline="0" dirty="0" smtClean="0">
                          <a:solidFill>
                            <a:schemeClr val="dk1"/>
                          </a:solidFill>
                          <a:latin typeface="+mn-lt"/>
                          <a:ea typeface="+mn-ea"/>
                          <a:cs typeface="+mn-cs"/>
                        </a:rPr>
                        <a:t>大白</a:t>
                      </a:r>
                      <a:endParaRPr lang="zh-CN" altLang="en-US" sz="1900" b="1" i="0" baseline="0" dirty="0"/>
                    </a:p>
                  </a:txBody>
                  <a:tcPr/>
                </a:tc>
                <a:tc>
                  <a:txBody>
                    <a:bodyPr/>
                    <a:lstStyle/>
                    <a:p>
                      <a:r>
                        <a:rPr lang="en-US" altLang="zh-CN" sz="1800" b="1" i="0" kern="1200" baseline="0" dirty="0" smtClean="0">
                          <a:solidFill>
                            <a:schemeClr val="dk1"/>
                          </a:solidFill>
                          <a:latin typeface="+mn-lt"/>
                          <a:ea typeface="+mn-ea"/>
                          <a:cs typeface="+mn-cs"/>
                        </a:rPr>
                        <a:t>    </a:t>
                      </a:r>
                      <a:r>
                        <a:rPr lang="zh-CN" altLang="zh-CN" sz="1800" b="1" i="0" kern="1200" baseline="0" dirty="0" smtClean="0">
                          <a:solidFill>
                            <a:schemeClr val="dk1"/>
                          </a:solidFill>
                          <a:latin typeface="+mn-lt"/>
                          <a:ea typeface="+mn-ea"/>
                          <a:cs typeface="+mn-cs"/>
                        </a:rPr>
                        <a:t>老汪教学之余，有个癖好，每月两次，</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爱一个人四处乱走</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r>
                        <a:rPr lang="zh-CN" altLang="zh-CN" sz="1800" b="1" i="0" kern="1200" baseline="0" dirty="0" smtClean="0">
                          <a:solidFill>
                            <a:schemeClr val="dk1"/>
                          </a:solidFill>
                          <a:latin typeface="+mn-lt"/>
                          <a:ea typeface="+mn-ea"/>
                          <a:cs typeface="+mn-cs"/>
                        </a:rPr>
                        <a:t>　老范想起今天是阴历十五，便拦住老汪问：</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老汪，这一年一年的，到底走个啥呢？</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r>
                        <a:rPr lang="zh-CN" altLang="zh-CN" sz="1800" b="1" i="0" kern="1200" baseline="0" dirty="0" smtClean="0">
                          <a:solidFill>
                            <a:schemeClr val="dk1"/>
                          </a:solidFill>
                          <a:latin typeface="+mn-lt"/>
                          <a:ea typeface="+mn-ea"/>
                          <a:cs typeface="+mn-cs"/>
                        </a:rPr>
                        <a:t>　</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老汪喝多了</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r>
                        <a:rPr lang="zh-CN" altLang="zh-CN" sz="1800" b="1" i="0" kern="1200" baseline="0" dirty="0" smtClean="0">
                          <a:solidFill>
                            <a:schemeClr val="dk1"/>
                          </a:solidFill>
                          <a:latin typeface="+mn-lt"/>
                          <a:ea typeface="+mn-ea"/>
                          <a:cs typeface="+mn-cs"/>
                        </a:rPr>
                        <a:t>　这下老范明白了：</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怕不是你爹吧，当年供你上学不容易。</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r>
                        <a:rPr lang="zh-CN" altLang="zh-CN" sz="1800" b="1" i="0" kern="1200" baseline="0" dirty="0" smtClean="0">
                          <a:solidFill>
                            <a:schemeClr val="dk1"/>
                          </a:solidFill>
                          <a:latin typeface="+mn-lt"/>
                          <a:ea typeface="+mn-ea"/>
                          <a:cs typeface="+mn-cs"/>
                        </a:rPr>
                        <a:t>　老汪哭着摇头：</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不会是他。</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r>
                        <a:rPr lang="zh-CN" altLang="zh-CN" sz="1800" b="1" i="0" kern="1200" baseline="0" dirty="0" smtClean="0">
                          <a:solidFill>
                            <a:schemeClr val="dk1"/>
                          </a:solidFill>
                          <a:latin typeface="+mn-lt"/>
                          <a:ea typeface="+mn-ea"/>
                          <a:cs typeface="+mn-cs"/>
                        </a:rPr>
                        <a:t>　老范心里一惊，不再问了……</a:t>
                      </a:r>
                      <a:endParaRPr lang="zh-CN" altLang="en-US" sz="1900" b="1" i="0" baseline="0" dirty="0"/>
                    </a:p>
                  </a:txBody>
                  <a:tcPr/>
                </a:tc>
                <a:tc>
                  <a:txBody>
                    <a:bodyPr/>
                    <a:lstStyle/>
                    <a:p>
                      <a:r>
                        <a:rPr lang="zh-CN" altLang="zh-CN" sz="1800" b="1" i="0" kern="1200" baseline="0" dirty="0" smtClean="0">
                          <a:solidFill>
                            <a:schemeClr val="dk1"/>
                          </a:solidFill>
                          <a:latin typeface="+mn-lt"/>
                          <a:ea typeface="+mn-ea"/>
                          <a:cs typeface="+mn-cs"/>
                        </a:rPr>
                        <a:t>　老汪每月两次</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四处乱走</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以及老范问</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到底走个啥呢</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等是令人困惑的依据；老汪酒后说</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总想一个人</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也就好了</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是选项中</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老汪酒后吐真言</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的依据；选项中的</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真相大白</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不准确，原文中，老范并没有明白全部真相</a:t>
                      </a:r>
                      <a:endParaRPr lang="zh-CN" altLang="en-US" sz="1900" b="1" i="0" baseline="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5" name="表格 14"/>
          <p:cNvGraphicFramePr>
            <a:graphicFrameLocks noGrp="1"/>
          </p:cNvGraphicFramePr>
          <p:nvPr/>
        </p:nvGraphicFramePr>
        <p:xfrm>
          <a:off x="683568" y="1397000"/>
          <a:ext cx="8136903" cy="3479800"/>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pPr algn="ctr"/>
                      <a:r>
                        <a:rPr lang="zh-CN" altLang="zh-CN" sz="1800" b="1" kern="1200" dirty="0" smtClean="0">
                          <a:solidFill>
                            <a:schemeClr val="lt1"/>
                          </a:solidFill>
                          <a:latin typeface="+mn-lt"/>
                          <a:ea typeface="+mn-ea"/>
                          <a:cs typeface="+mn-cs"/>
                        </a:rPr>
                        <a:t>标注敏感点</a:t>
                      </a:r>
                      <a:endParaRPr lang="zh-CN" altLang="en-US" dirty="0"/>
                    </a:p>
                  </a:txBody>
                  <a:tcPr/>
                </a:tc>
                <a:tc>
                  <a:txBody>
                    <a:bodyPr/>
                    <a:lstStyle/>
                    <a:p>
                      <a:pPr algn="ctr"/>
                      <a:r>
                        <a:rPr lang="zh-CN" altLang="zh-CN" sz="1800" b="1" kern="1200" dirty="0" smtClean="0">
                          <a:solidFill>
                            <a:schemeClr val="lt1"/>
                          </a:solidFill>
                          <a:latin typeface="+mn-lt"/>
                          <a:ea typeface="+mn-ea"/>
                          <a:cs typeface="+mn-cs"/>
                        </a:rPr>
                        <a:t>回原文找依据</a:t>
                      </a:r>
                      <a:endParaRPr lang="zh-CN" altLang="en-US" dirty="0"/>
                    </a:p>
                  </a:txBody>
                  <a:tcPr/>
                </a:tc>
                <a:tc>
                  <a:txBody>
                    <a:bodyPr/>
                    <a:lstStyle/>
                    <a:p>
                      <a:pPr algn="ctr"/>
                      <a:r>
                        <a:rPr lang="zh-CN" altLang="zh-CN" sz="1800" b="1" kern="1200" dirty="0" smtClean="0">
                          <a:solidFill>
                            <a:schemeClr val="lt1"/>
                          </a:solidFill>
                          <a:latin typeface="+mn-lt"/>
                          <a:ea typeface="+mn-ea"/>
                          <a:cs typeface="+mn-cs"/>
                        </a:rPr>
                        <a:t>比对结果</a:t>
                      </a:r>
                      <a:endParaRPr lang="zh-CN" altLang="en-US" dirty="0"/>
                    </a:p>
                  </a:txBody>
                  <a:tcPr/>
                </a:tc>
              </a:tr>
              <a:tr h="370840">
                <a:tc>
                  <a:txBody>
                    <a:bodyPr/>
                    <a:lstStyle/>
                    <a:p>
                      <a:r>
                        <a:rPr lang="en-US" altLang="zh-CN" sz="1800" b="1" kern="1200" dirty="0" smtClean="0">
                          <a:solidFill>
                            <a:schemeClr val="dk1"/>
                          </a:solidFill>
                          <a:latin typeface="+mn-lt"/>
                          <a:ea typeface="+mn-ea"/>
                          <a:cs typeface="+mn-cs"/>
                        </a:rPr>
                        <a:t>C. </a:t>
                      </a:r>
                      <a:r>
                        <a:rPr lang="zh-CN" altLang="zh-CN" sz="1800" b="1" kern="1200" dirty="0" smtClean="0">
                          <a:solidFill>
                            <a:schemeClr val="dk1"/>
                          </a:solidFill>
                          <a:latin typeface="+mn-lt"/>
                          <a:ea typeface="+mn-ea"/>
                          <a:cs typeface="+mn-cs"/>
                        </a:rPr>
                        <a:t>本文在</a:t>
                      </a:r>
                      <a:r>
                        <a:rPr lang="zh-CN" altLang="en-US" sz="1800" b="1" kern="1200" dirty="0" smtClean="0">
                          <a:solidFill>
                            <a:srgbClr val="FF0000"/>
                          </a:solidFill>
                          <a:latin typeface="+mn-lt"/>
                          <a:ea typeface="+mn-ea"/>
                          <a:cs typeface="+mn-cs"/>
                        </a:rPr>
                        <a:t>人物关系的参照之中</a:t>
                      </a:r>
                      <a:r>
                        <a:rPr lang="zh-CN" altLang="zh-CN" sz="1800" b="1" kern="1200" dirty="0" smtClean="0">
                          <a:solidFill>
                            <a:schemeClr val="dk1"/>
                          </a:solidFill>
                          <a:latin typeface="+mn-lt"/>
                          <a:ea typeface="+mn-ea"/>
                          <a:cs typeface="+mn-cs"/>
                        </a:rPr>
                        <a:t>塑造老汪的形象，如他对学生、银瓶及老范等不同的人就有</a:t>
                      </a:r>
                      <a:r>
                        <a:rPr lang="zh-CN" altLang="en-US" sz="1800" b="1" kern="1200" dirty="0" smtClean="0">
                          <a:solidFill>
                            <a:srgbClr val="FF0000"/>
                          </a:solidFill>
                          <a:latin typeface="+mn-lt"/>
                          <a:ea typeface="+mn-ea"/>
                          <a:cs typeface="+mn-cs"/>
                        </a:rPr>
                        <a:t>不同的言谈、态度</a:t>
                      </a:r>
                      <a:r>
                        <a:rPr lang="zh-CN" altLang="zh-CN" sz="1800" b="1" kern="1200" dirty="0" smtClean="0">
                          <a:solidFill>
                            <a:schemeClr val="dk1"/>
                          </a:solidFill>
                          <a:latin typeface="+mn-lt"/>
                          <a:ea typeface="+mn-ea"/>
                          <a:cs typeface="+mn-cs"/>
                        </a:rPr>
                        <a:t>，很好地表现了他的个性</a:t>
                      </a:r>
                      <a:endParaRPr lang="zh-CN" altLang="en-US" sz="1900" b="1" i="0" baseline="0" dirty="0"/>
                    </a:p>
                  </a:txBody>
                  <a:tcPr/>
                </a:tc>
                <a:tc>
                  <a:txBody>
                    <a:bodyPr/>
                    <a:lstStyle/>
                    <a:p>
                      <a:r>
                        <a:rPr lang="en-US" altLang="zh-CN" sz="1800" b="1" i="0" kern="1200" baseline="0" dirty="0" smtClean="0">
                          <a:solidFill>
                            <a:schemeClr val="dk1"/>
                          </a:solidFill>
                          <a:latin typeface="+mn-lt"/>
                          <a:ea typeface="+mn-ea"/>
                          <a:cs typeface="+mn-cs"/>
                        </a:rPr>
                        <a:t>    </a:t>
                      </a:r>
                      <a:r>
                        <a:rPr lang="en-US" altLang="zh-CN" sz="1800" b="1" kern="1200" dirty="0" smtClean="0">
                          <a:solidFill>
                            <a:schemeClr val="dk1"/>
                          </a:solidFill>
                          <a:latin typeface="+mn-lt"/>
                          <a:ea typeface="+mn-ea"/>
                          <a:cs typeface="+mn-cs"/>
                        </a:rPr>
                        <a:t>①</a:t>
                      </a:r>
                      <a:r>
                        <a:rPr lang="zh-CN" altLang="zh-CN" sz="1800" b="1" kern="1200" dirty="0" smtClean="0">
                          <a:solidFill>
                            <a:schemeClr val="dk1"/>
                          </a:solidFill>
                          <a:latin typeface="+mn-lt"/>
                          <a:ea typeface="+mn-ea"/>
                          <a:cs typeface="+mn-cs"/>
                        </a:rPr>
                        <a:t>自己讲不清楚，动不动还跟学生急：“啥叫朽木不可雕呢？圣人指的就是你们。”</a:t>
                      </a:r>
                    </a:p>
                    <a:p>
                      <a:r>
                        <a:rPr lang="zh-CN" altLang="zh-CN" sz="1800" b="1" kern="1200" dirty="0" smtClean="0">
                          <a:solidFill>
                            <a:schemeClr val="dk1"/>
                          </a:solidFill>
                          <a:latin typeface="+mn-lt"/>
                          <a:ea typeface="+mn-ea"/>
                          <a:cs typeface="+mn-cs"/>
                        </a:rPr>
                        <a:t>　②人劝老汪：“老汪，你是有学问的人，你老婆那个嘴，你也劝劝。”</a:t>
                      </a:r>
                    </a:p>
                    <a:p>
                      <a:r>
                        <a:rPr lang="zh-CN" altLang="zh-CN" sz="1800" b="1" kern="1200" dirty="0" smtClean="0">
                          <a:solidFill>
                            <a:schemeClr val="dk1"/>
                          </a:solidFill>
                          <a:latin typeface="+mn-lt"/>
                          <a:ea typeface="+mn-ea"/>
                          <a:cs typeface="+mn-cs"/>
                        </a:rPr>
                        <a:t>　老汪一声叹息：“一个人说正经话，说得不对可以劝他；一个人胡言乱语，何劝之有？”</a:t>
                      </a:r>
                      <a:endParaRPr lang="zh-CN" altLang="en-US" sz="1900" b="1" i="0" baseline="0" dirty="0"/>
                    </a:p>
                  </a:txBody>
                  <a:tcPr/>
                </a:tc>
                <a:tc>
                  <a:txBody>
                    <a:bodyPr/>
                    <a:lstStyle/>
                    <a:p>
                      <a:pPr algn="ctr"/>
                      <a:r>
                        <a:rPr lang="zh-CN" altLang="zh-CN" sz="1800" b="1" i="0" kern="1200" baseline="0" dirty="0" smtClean="0">
                          <a:solidFill>
                            <a:schemeClr val="dk1"/>
                          </a:solidFill>
                          <a:latin typeface="+mn-lt"/>
                          <a:ea typeface="+mn-ea"/>
                          <a:cs typeface="+mn-cs"/>
                        </a:rPr>
                        <a:t>　</a:t>
                      </a:r>
                      <a:r>
                        <a:rPr lang="zh-CN" altLang="zh-CN" sz="1800" b="1" kern="1200" dirty="0" smtClean="0">
                          <a:solidFill>
                            <a:schemeClr val="dk1"/>
                          </a:solidFill>
                          <a:latin typeface="+mn-lt"/>
                          <a:ea typeface="+mn-ea"/>
                          <a:cs typeface="+mn-cs"/>
                        </a:rPr>
                        <a:t>符合原文</a:t>
                      </a:r>
                      <a:endParaRPr lang="zh-CN" altLang="en-US" sz="1900" b="1" i="0" baseline="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3" name="内容占位符 2"/>
          <p:cNvSpPr>
            <a:spLocks/>
          </p:cNvSpPr>
          <p:nvPr/>
        </p:nvSpPr>
        <p:spPr bwMode="auto">
          <a:xfrm>
            <a:off x="714348" y="1458936"/>
            <a:ext cx="8072494" cy="4756146"/>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．根据原文内容，下列说法不正确的一项是</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．传统的故事讲述人如果把自己的故事记录下来，进行加工整理，就能形成一种和早期小说接近的文字，有些讲述人也会成为小说家。</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．现代小说家尝试用新的方式讲故事，会削弱小说的故事性，这将降低小说对虚构的依赖，小说的个人表达功能却会因此得到强化。</a:t>
            </a:r>
          </a:p>
          <a:p>
            <a:pPr marL="5334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．契诃夫不大认可“不好好讲故事的小说家”，对他们的做法评价不高，由此可知当时这股写作潮流与他的创作理念相悖。</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5"/>
          <p:cNvGrpSpPr>
            <a:grpSpLocks/>
          </p:cNvGrpSpPr>
          <p:nvPr/>
        </p:nvGrpSpPr>
        <p:grpSpPr bwMode="auto">
          <a:xfrm>
            <a:off x="0" y="785222"/>
            <a:ext cx="609600" cy="1857344"/>
            <a:chOff x="1" y="383"/>
            <a:chExt cx="384" cy="1618"/>
          </a:xfrm>
        </p:grpSpPr>
        <p:pic>
          <p:nvPicPr>
            <p:cNvPr id="10"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5" name="表格 14"/>
          <p:cNvGraphicFramePr>
            <a:graphicFrameLocks noGrp="1"/>
          </p:cNvGraphicFramePr>
          <p:nvPr/>
        </p:nvGraphicFramePr>
        <p:xfrm>
          <a:off x="683568" y="1397000"/>
          <a:ext cx="8136903" cy="2931160"/>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pPr algn="ctr"/>
                      <a:r>
                        <a:rPr lang="zh-CN" altLang="zh-CN" sz="1800" b="1" kern="1200" dirty="0" smtClean="0">
                          <a:solidFill>
                            <a:schemeClr val="lt1"/>
                          </a:solidFill>
                          <a:latin typeface="+mn-lt"/>
                          <a:ea typeface="+mn-ea"/>
                          <a:cs typeface="+mn-cs"/>
                        </a:rPr>
                        <a:t>标注敏感点</a:t>
                      </a:r>
                      <a:endParaRPr lang="zh-CN" altLang="en-US" dirty="0"/>
                    </a:p>
                  </a:txBody>
                  <a:tcPr/>
                </a:tc>
                <a:tc>
                  <a:txBody>
                    <a:bodyPr/>
                    <a:lstStyle/>
                    <a:p>
                      <a:pPr algn="ctr"/>
                      <a:r>
                        <a:rPr lang="zh-CN" altLang="zh-CN" sz="1800" b="1" kern="1200" dirty="0" smtClean="0">
                          <a:solidFill>
                            <a:schemeClr val="lt1"/>
                          </a:solidFill>
                          <a:latin typeface="+mn-lt"/>
                          <a:ea typeface="+mn-ea"/>
                          <a:cs typeface="+mn-cs"/>
                        </a:rPr>
                        <a:t>回原文找依据</a:t>
                      </a:r>
                      <a:endParaRPr lang="zh-CN" altLang="en-US" dirty="0"/>
                    </a:p>
                  </a:txBody>
                  <a:tcPr/>
                </a:tc>
                <a:tc>
                  <a:txBody>
                    <a:bodyPr/>
                    <a:lstStyle/>
                    <a:p>
                      <a:pPr algn="ctr"/>
                      <a:r>
                        <a:rPr lang="zh-CN" altLang="zh-CN" sz="1800" b="1" kern="1200" dirty="0" smtClean="0">
                          <a:solidFill>
                            <a:schemeClr val="lt1"/>
                          </a:solidFill>
                          <a:latin typeface="+mn-lt"/>
                          <a:ea typeface="+mn-ea"/>
                          <a:cs typeface="+mn-cs"/>
                        </a:rPr>
                        <a:t>比对结果</a:t>
                      </a:r>
                      <a:endParaRPr lang="zh-CN" altLang="en-US" dirty="0"/>
                    </a:p>
                  </a:txBody>
                  <a:tcPr/>
                </a:tc>
              </a:tr>
              <a:tr h="370840">
                <a:tc>
                  <a:txBody>
                    <a:bodyPr/>
                    <a:lstStyle/>
                    <a:p>
                      <a:r>
                        <a:rPr lang="en-US" altLang="zh-CN" sz="1800" b="1" kern="1200" dirty="0" smtClean="0">
                          <a:solidFill>
                            <a:schemeClr val="dk1"/>
                          </a:solidFill>
                          <a:latin typeface="+mn-lt"/>
                          <a:ea typeface="+mn-ea"/>
                          <a:cs typeface="+mn-cs"/>
                        </a:rPr>
                        <a:t>D</a:t>
                      </a:r>
                      <a:r>
                        <a:rPr lang="zh-CN" altLang="zh-CN" sz="1800" b="1" kern="1200" dirty="0" smtClean="0">
                          <a:solidFill>
                            <a:schemeClr val="dk1"/>
                          </a:solidFill>
                          <a:latin typeface="+mn-lt"/>
                          <a:ea typeface="+mn-ea"/>
                          <a:cs typeface="+mn-cs"/>
                        </a:rPr>
                        <a:t>．本文</a:t>
                      </a:r>
                      <a:r>
                        <a:rPr lang="zh-CN" altLang="en-US" sz="1800" b="1" kern="1200" dirty="0" smtClean="0">
                          <a:solidFill>
                            <a:srgbClr val="FF0000"/>
                          </a:solidFill>
                          <a:latin typeface="+mn-lt"/>
                          <a:ea typeface="+mn-ea"/>
                          <a:cs typeface="+mn-cs"/>
                        </a:rPr>
                        <a:t>以白话口语为主</a:t>
                      </a:r>
                      <a:r>
                        <a:rPr lang="zh-CN" altLang="zh-CN" sz="1800" b="1" kern="1200" dirty="0" smtClean="0">
                          <a:solidFill>
                            <a:schemeClr val="dk1"/>
                          </a:solidFill>
                          <a:latin typeface="+mn-lt"/>
                          <a:ea typeface="+mn-ea"/>
                          <a:cs typeface="+mn-cs"/>
                        </a:rPr>
                        <a:t>，又掺入了</a:t>
                      </a:r>
                      <a:r>
                        <a:rPr lang="zh-CN" altLang="en-US" sz="1800" b="1" kern="1200" dirty="0" smtClean="0">
                          <a:solidFill>
                            <a:srgbClr val="FF0000"/>
                          </a:solidFill>
                          <a:latin typeface="+mn-lt"/>
                          <a:ea typeface="+mn-ea"/>
                          <a:cs typeface="+mn-cs"/>
                        </a:rPr>
                        <a:t>方言和文言</a:t>
                      </a:r>
                      <a:r>
                        <a:rPr lang="zh-CN" altLang="zh-CN" sz="1800" b="1" kern="1200" dirty="0" smtClean="0">
                          <a:solidFill>
                            <a:schemeClr val="dk1"/>
                          </a:solidFill>
                          <a:latin typeface="+mn-lt"/>
                          <a:ea typeface="+mn-ea"/>
                          <a:cs typeface="+mn-cs"/>
                        </a:rPr>
                        <a:t>，读来别有风味，同时，这样的语言既契合老汪的</a:t>
                      </a:r>
                      <a:r>
                        <a:rPr lang="zh-CN" altLang="en-US" sz="1800" b="1" kern="1200" dirty="0" smtClean="0">
                          <a:solidFill>
                            <a:srgbClr val="FF0000"/>
                          </a:solidFill>
                          <a:latin typeface="+mn-lt"/>
                          <a:ea typeface="+mn-ea"/>
                          <a:cs typeface="+mn-cs"/>
                        </a:rPr>
                        <a:t>身份和生活环境</a:t>
                      </a:r>
                      <a:r>
                        <a:rPr lang="zh-CN" altLang="zh-CN" sz="1800" b="1" kern="1200" dirty="0" smtClean="0">
                          <a:solidFill>
                            <a:schemeClr val="dk1"/>
                          </a:solidFill>
                          <a:latin typeface="+mn-lt"/>
                          <a:ea typeface="+mn-ea"/>
                          <a:cs typeface="+mn-cs"/>
                        </a:rPr>
                        <a:t>，也暗合他的尴尬处境</a:t>
                      </a:r>
                      <a:endParaRPr lang="zh-CN" altLang="en-US" sz="1900" b="1" i="0" baseline="0" dirty="0"/>
                    </a:p>
                  </a:txBody>
                  <a:tcPr/>
                </a:tc>
                <a:tc>
                  <a:txBody>
                    <a:bodyPr/>
                    <a:lstStyle/>
                    <a:p>
                      <a:pPr marL="0" algn="l" defTabSz="914400" rtl="0" eaLnBrk="1" latinLnBrk="0" hangingPunct="1"/>
                      <a:r>
                        <a:rPr lang="zh-CN" altLang="zh-CN" sz="1800" kern="1200" dirty="0" smtClean="0">
                          <a:solidFill>
                            <a:schemeClr val="dk1"/>
                          </a:solidFill>
                          <a:latin typeface="+mn-lt"/>
                          <a:ea typeface="+mn-ea"/>
                          <a:cs typeface="+mn-cs"/>
                        </a:rPr>
                        <a:t>　</a:t>
                      </a:r>
                      <a:r>
                        <a:rPr lang="zh-CN" altLang="zh-CN" sz="1800" b="1" i="0" kern="1200" baseline="0" dirty="0" smtClean="0">
                          <a:solidFill>
                            <a:schemeClr val="dk1"/>
                          </a:solidFill>
                          <a:latin typeface="+mn-lt"/>
                          <a:ea typeface="+mn-ea"/>
                          <a:cs typeface="+mn-cs"/>
                        </a:rPr>
                        <a:t>老范心里一惊，不再问了，只是说：</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大中午的，野地里不干净，别碰着无常。</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pPr marL="0" algn="l" defTabSz="914400" rtl="0" eaLnBrk="1" latinLnBrk="0" hangingPunct="1"/>
                      <a:r>
                        <a:rPr lang="zh-CN" altLang="zh-CN" sz="1800" b="1" i="0" kern="1200" baseline="0" dirty="0" smtClean="0">
                          <a:solidFill>
                            <a:schemeClr val="dk1"/>
                          </a:solidFill>
                          <a:latin typeface="+mn-lt"/>
                          <a:ea typeface="+mn-ea"/>
                          <a:cs typeface="+mn-cs"/>
                        </a:rPr>
                        <a:t>　老汪摇头：</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缘溪行，忘路之远近。</a:t>
                      </a:r>
                      <a:r>
                        <a:rPr lang="en-US" altLang="zh-CN" sz="1800" b="1" i="0" kern="1200" baseline="0" dirty="0" smtClean="0">
                          <a:solidFill>
                            <a:schemeClr val="dk1"/>
                          </a:solidFill>
                          <a:latin typeface="+mn-lt"/>
                          <a:ea typeface="+mn-ea"/>
                          <a:cs typeface="+mn-cs"/>
                        </a:rPr>
                        <a:t>”</a:t>
                      </a:r>
                      <a:endParaRPr lang="zh-CN" altLang="zh-CN" sz="1800" b="1" i="0" kern="1200" baseline="0" dirty="0" smtClean="0">
                        <a:solidFill>
                          <a:schemeClr val="dk1"/>
                        </a:solidFill>
                        <a:latin typeface="+mn-lt"/>
                        <a:ea typeface="+mn-ea"/>
                        <a:cs typeface="+mn-cs"/>
                      </a:endParaRPr>
                    </a:p>
                    <a:p>
                      <a:pPr marL="0" algn="l" defTabSz="914400" rtl="0" eaLnBrk="1" latinLnBrk="0" hangingPunct="1"/>
                      <a:r>
                        <a:rPr lang="zh-CN" altLang="zh-CN" sz="1800" b="1" i="0" kern="1200" baseline="0" dirty="0" smtClean="0">
                          <a:solidFill>
                            <a:schemeClr val="dk1"/>
                          </a:solidFill>
                          <a:latin typeface="+mn-lt"/>
                          <a:ea typeface="+mn-ea"/>
                          <a:cs typeface="+mn-cs"/>
                        </a:rPr>
                        <a:t>　又说：</a:t>
                      </a:r>
                      <a:r>
                        <a:rPr lang="en-US" altLang="zh-CN" sz="1800" b="1" i="0" kern="1200" baseline="0" dirty="0" smtClean="0">
                          <a:solidFill>
                            <a:schemeClr val="dk1"/>
                          </a:solidFill>
                          <a:latin typeface="+mn-lt"/>
                          <a:ea typeface="+mn-ea"/>
                          <a:cs typeface="+mn-cs"/>
                        </a:rPr>
                        <a:t>“</a:t>
                      </a:r>
                      <a:r>
                        <a:rPr lang="zh-CN" altLang="zh-CN" sz="1800" b="1" i="0" kern="1200" baseline="0" dirty="0" smtClean="0">
                          <a:solidFill>
                            <a:schemeClr val="dk1"/>
                          </a:solidFill>
                          <a:latin typeface="+mn-lt"/>
                          <a:ea typeface="+mn-ea"/>
                          <a:cs typeface="+mn-cs"/>
                        </a:rPr>
                        <a:t>碰到无常也不怕，他要让我走，我就跟他走了。</a:t>
                      </a:r>
                      <a:r>
                        <a:rPr lang="en-US" altLang="zh-CN" sz="1800" kern="1200" dirty="0" smtClean="0">
                          <a:solidFill>
                            <a:schemeClr val="dk1"/>
                          </a:solidFill>
                          <a:latin typeface="+mn-lt"/>
                          <a:ea typeface="+mn-ea"/>
                          <a:cs typeface="+mn-cs"/>
                        </a:rPr>
                        <a:t>”</a:t>
                      </a:r>
                      <a:endParaRPr lang="zh-CN" altLang="en-US" sz="1900" b="1" i="0" baseline="0" dirty="0"/>
                    </a:p>
                  </a:txBody>
                  <a:tcPr/>
                </a:tc>
                <a:tc>
                  <a:txBody>
                    <a:bodyPr/>
                    <a:lstStyle/>
                    <a:p>
                      <a:pPr algn="ctr"/>
                      <a:r>
                        <a:rPr lang="zh-CN" altLang="zh-CN" sz="1800" b="1" i="0" kern="1200" baseline="0" dirty="0" smtClean="0">
                          <a:solidFill>
                            <a:schemeClr val="dk1"/>
                          </a:solidFill>
                          <a:latin typeface="+mn-lt"/>
                          <a:ea typeface="+mn-ea"/>
                          <a:cs typeface="+mn-cs"/>
                        </a:rPr>
                        <a:t>　</a:t>
                      </a:r>
                      <a:r>
                        <a:rPr lang="zh-CN" altLang="zh-CN" sz="1800" b="1" kern="1200" dirty="0" smtClean="0">
                          <a:solidFill>
                            <a:schemeClr val="dk1"/>
                          </a:solidFill>
                          <a:latin typeface="+mn-lt"/>
                          <a:ea typeface="+mn-ea"/>
                          <a:cs typeface="+mn-cs"/>
                        </a:rPr>
                        <a:t>符合原文</a:t>
                      </a:r>
                      <a:endParaRPr lang="zh-CN" altLang="en-US" sz="1900" b="1" i="0" baseline="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1124744"/>
            <a:ext cx="8143932" cy="4978415"/>
          </a:xfrm>
        </p:spPr>
        <p:txBody>
          <a:bodyPr>
            <a:noAutofit/>
          </a:bodyPr>
          <a:lstStyle/>
          <a:p>
            <a:r>
              <a:rPr lang="en-US" altLang="zh-CN" sz="2000" dirty="0" smtClean="0"/>
              <a:t>        </a:t>
            </a:r>
            <a:endParaRPr lang="zh-CN" altLang="zh-CN" sz="2000" dirty="0" smtClean="0"/>
          </a:p>
          <a:p>
            <a:endParaRPr lang="zh-CN" altLang="zh-CN" dirty="0" smtClean="0"/>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aphicFrame>
        <p:nvGraphicFramePr>
          <p:cNvPr id="15" name="表格 14"/>
          <p:cNvGraphicFramePr>
            <a:graphicFrameLocks noGrp="1"/>
          </p:cNvGraphicFramePr>
          <p:nvPr/>
        </p:nvGraphicFramePr>
        <p:xfrm>
          <a:off x="683568" y="1397000"/>
          <a:ext cx="8136903" cy="3479800"/>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pPr algn="ctr"/>
                      <a:r>
                        <a:rPr lang="zh-CN" altLang="zh-CN" sz="1800" b="1" kern="1200" dirty="0" smtClean="0">
                          <a:solidFill>
                            <a:schemeClr val="lt1"/>
                          </a:solidFill>
                          <a:latin typeface="+mn-lt"/>
                          <a:ea typeface="+mn-ea"/>
                          <a:cs typeface="+mn-cs"/>
                        </a:rPr>
                        <a:t>标注敏感点</a:t>
                      </a:r>
                      <a:endParaRPr lang="zh-CN" altLang="en-US" dirty="0"/>
                    </a:p>
                  </a:txBody>
                  <a:tcPr/>
                </a:tc>
                <a:tc>
                  <a:txBody>
                    <a:bodyPr/>
                    <a:lstStyle/>
                    <a:p>
                      <a:pPr algn="ctr"/>
                      <a:r>
                        <a:rPr lang="zh-CN" altLang="zh-CN" sz="1800" b="1" kern="1200" dirty="0" smtClean="0">
                          <a:solidFill>
                            <a:schemeClr val="lt1"/>
                          </a:solidFill>
                          <a:latin typeface="+mn-lt"/>
                          <a:ea typeface="+mn-ea"/>
                          <a:cs typeface="+mn-cs"/>
                        </a:rPr>
                        <a:t>回原文找依据</a:t>
                      </a:r>
                      <a:endParaRPr lang="zh-CN" altLang="en-US" dirty="0"/>
                    </a:p>
                  </a:txBody>
                  <a:tcPr/>
                </a:tc>
                <a:tc>
                  <a:txBody>
                    <a:bodyPr/>
                    <a:lstStyle/>
                    <a:p>
                      <a:pPr algn="ctr"/>
                      <a:r>
                        <a:rPr lang="zh-CN" altLang="zh-CN" sz="1800" b="1" kern="1200" dirty="0" smtClean="0">
                          <a:solidFill>
                            <a:schemeClr val="lt1"/>
                          </a:solidFill>
                          <a:latin typeface="+mn-lt"/>
                          <a:ea typeface="+mn-ea"/>
                          <a:cs typeface="+mn-cs"/>
                        </a:rPr>
                        <a:t>比对结果</a:t>
                      </a:r>
                      <a:endParaRPr lang="zh-CN" altLang="en-US" dirty="0"/>
                    </a:p>
                  </a:txBody>
                  <a:tcPr/>
                </a:tc>
              </a:tr>
              <a:tr h="370840">
                <a:tc>
                  <a:txBody>
                    <a:bodyPr/>
                    <a:lstStyle/>
                    <a:p>
                      <a:r>
                        <a:rPr lang="zh-CN" altLang="zh-CN" sz="1800" b="1" kern="1200" dirty="0" smtClean="0">
                          <a:solidFill>
                            <a:schemeClr val="dk1"/>
                          </a:solidFill>
                          <a:latin typeface="+mn-lt"/>
                          <a:ea typeface="+mn-ea"/>
                          <a:cs typeface="+mn-cs"/>
                        </a:rPr>
                        <a:t>　</a:t>
                      </a:r>
                      <a:r>
                        <a:rPr lang="en-US" altLang="zh-CN" sz="1800" b="1" kern="1200" dirty="0" smtClean="0">
                          <a:solidFill>
                            <a:schemeClr val="dk1"/>
                          </a:solidFill>
                          <a:latin typeface="+mn-lt"/>
                          <a:ea typeface="+mn-ea"/>
                          <a:cs typeface="+mn-cs"/>
                        </a:rPr>
                        <a:t>E</a:t>
                      </a:r>
                      <a:r>
                        <a:rPr lang="zh-CN" altLang="zh-CN" sz="1800" b="1" kern="1200" dirty="0" smtClean="0">
                          <a:solidFill>
                            <a:schemeClr val="dk1"/>
                          </a:solidFill>
                          <a:latin typeface="+mn-lt"/>
                          <a:ea typeface="+mn-ea"/>
                          <a:cs typeface="+mn-cs"/>
                        </a:rPr>
                        <a:t>．本文虽只是选段，但故事情节相对完整。作者以简约沉稳的</a:t>
                      </a:r>
                      <a:r>
                        <a:rPr lang="zh-CN" altLang="en-US" sz="1800" b="1" kern="1200" dirty="0" smtClean="0">
                          <a:solidFill>
                            <a:srgbClr val="FF0000"/>
                          </a:solidFill>
                          <a:latin typeface="+mn-lt"/>
                          <a:ea typeface="+mn-ea"/>
                          <a:cs typeface="+mn-cs"/>
                        </a:rPr>
                        <a:t>白描手法</a:t>
                      </a:r>
                      <a:r>
                        <a:rPr lang="zh-CN" altLang="zh-CN" sz="1800" b="1" kern="1200" dirty="0" smtClean="0">
                          <a:solidFill>
                            <a:schemeClr val="dk1"/>
                          </a:solidFill>
                          <a:latin typeface="+mn-lt"/>
                          <a:ea typeface="+mn-ea"/>
                          <a:cs typeface="+mn-cs"/>
                        </a:rPr>
                        <a:t>，生动地塑造了</a:t>
                      </a:r>
                      <a:r>
                        <a:rPr lang="zh-CN" altLang="en-US" sz="1800" b="1" kern="1200" dirty="0" smtClean="0">
                          <a:solidFill>
                            <a:srgbClr val="FF0000"/>
                          </a:solidFill>
                          <a:latin typeface="+mn-lt"/>
                          <a:ea typeface="+mn-ea"/>
                          <a:cs typeface="+mn-cs"/>
                        </a:rPr>
                        <a:t>人物群像</a:t>
                      </a:r>
                      <a:r>
                        <a:rPr lang="zh-CN" altLang="zh-CN" sz="1800" b="1" kern="1200" dirty="0" smtClean="0">
                          <a:solidFill>
                            <a:schemeClr val="dk1"/>
                          </a:solidFill>
                          <a:latin typeface="+mn-lt"/>
                          <a:ea typeface="+mn-ea"/>
                          <a:cs typeface="+mn-cs"/>
                        </a:rPr>
                        <a:t>，展开了一幅北方村镇的风俗画卷</a:t>
                      </a:r>
                      <a:endParaRPr lang="zh-CN" altLang="en-US" sz="1900" b="1" i="0" baseline="0" dirty="0"/>
                    </a:p>
                  </a:txBody>
                  <a:tcPr/>
                </a:tc>
                <a:tc>
                  <a:txBody>
                    <a:bodyPr/>
                    <a:lstStyle/>
                    <a:p>
                      <a:pPr marL="0" algn="l" defTabSz="914400" rtl="0" eaLnBrk="1" latinLnBrk="0" hangingPunct="1"/>
                      <a:r>
                        <a:rPr lang="en-US" altLang="zh-CN" sz="1800" b="1" kern="1200" dirty="0" smtClean="0">
                          <a:solidFill>
                            <a:schemeClr val="dk1"/>
                          </a:solidFill>
                          <a:latin typeface="+mn-lt"/>
                          <a:ea typeface="+mn-ea"/>
                          <a:cs typeface="+mn-cs"/>
                        </a:rPr>
                        <a:t>   </a:t>
                      </a:r>
                      <a:r>
                        <a:rPr lang="zh-CN" altLang="zh-CN" sz="1800" b="1" kern="1200" dirty="0" smtClean="0">
                          <a:solidFill>
                            <a:schemeClr val="dk1"/>
                          </a:solidFill>
                          <a:latin typeface="+mn-lt"/>
                          <a:ea typeface="+mn-ea"/>
                          <a:cs typeface="+mn-cs"/>
                        </a:rPr>
                        <a:t>每月两次，阴历十五和三十，中午时分，爱一个人四处乱走。拽开大步，一路走去，见人也不打招呼。有时顺着大路，有时在野地里。夏天走出一头汗，冬天也走出一头汗。……十五或三十，偶尔刮大风下大雨不能走了，老汪会被憋得满头青筋</a:t>
                      </a:r>
                      <a:endParaRPr lang="zh-CN" altLang="en-US" sz="1900" b="1" i="0" baseline="0" dirty="0"/>
                    </a:p>
                  </a:txBody>
                  <a:tcPr/>
                </a:tc>
                <a:tc>
                  <a:txBody>
                    <a:bodyPr/>
                    <a:lstStyle/>
                    <a:p>
                      <a:pPr algn="ctr"/>
                      <a:r>
                        <a:rPr lang="zh-CN" altLang="zh-CN" sz="1800" b="1" i="0" kern="1200" baseline="0" dirty="0" smtClean="0">
                          <a:solidFill>
                            <a:schemeClr val="dk1"/>
                          </a:solidFill>
                          <a:latin typeface="+mn-lt"/>
                          <a:ea typeface="+mn-ea"/>
                          <a:cs typeface="+mn-cs"/>
                        </a:rPr>
                        <a:t>　</a:t>
                      </a:r>
                      <a:r>
                        <a:rPr lang="zh-CN" altLang="zh-CN" sz="1800" b="1" kern="1200" dirty="0" smtClean="0">
                          <a:solidFill>
                            <a:schemeClr val="dk1"/>
                          </a:solidFill>
                          <a:latin typeface="+mn-lt"/>
                          <a:ea typeface="+mn-ea"/>
                          <a:cs typeface="+mn-cs"/>
                        </a:rPr>
                        <a:t>符合原文</a:t>
                      </a:r>
                      <a:endParaRPr lang="zh-CN" altLang="en-US" sz="1900" b="1" i="0" baseline="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zh-CN" altLang="zh-CN" sz="2000" dirty="0" smtClean="0">
                <a:latin typeface="+mj-ea"/>
                <a:ea typeface="+mj-ea"/>
              </a:rPr>
              <a:t>【对点练习】</a:t>
            </a:r>
          </a:p>
          <a:p>
            <a:r>
              <a:rPr lang="en-US" altLang="zh-CN" sz="2000" dirty="0" smtClean="0">
                <a:latin typeface="+mj-ea"/>
                <a:ea typeface="+mj-ea"/>
              </a:rPr>
              <a:t>(1)</a:t>
            </a:r>
            <a:r>
              <a:rPr lang="zh-CN" altLang="zh-CN" sz="2000" dirty="0" smtClean="0">
                <a:latin typeface="+mj-ea"/>
                <a:ea typeface="+mj-ea"/>
              </a:rPr>
              <a:t>下列对本文相关内容和艺术特色的分析和鉴赏，最恰当的两项是</a:t>
            </a:r>
            <a:endParaRPr lang="en-US" altLang="zh-CN" sz="2000" dirty="0" smtClean="0">
              <a:latin typeface="+mj-ea"/>
              <a:ea typeface="+mj-ea"/>
            </a:endParaRPr>
          </a:p>
          <a:p>
            <a:pPr algn="r"/>
            <a:r>
              <a:rPr lang="en-US" altLang="zh-CN" sz="2000" dirty="0" smtClean="0">
                <a:latin typeface="+mj-ea"/>
                <a:ea typeface="+mj-ea"/>
              </a:rPr>
              <a:t>(</a:t>
            </a:r>
            <a:r>
              <a:rPr lang="zh-CN" altLang="zh-CN" sz="2000" dirty="0" smtClean="0">
                <a:latin typeface="+mj-ea"/>
                <a:ea typeface="+mj-ea"/>
              </a:rPr>
              <a:t>　　</a:t>
            </a:r>
            <a:r>
              <a:rPr lang="en-US" altLang="zh-CN" sz="2000" dirty="0" smtClean="0">
                <a:latin typeface="+mj-ea"/>
                <a:ea typeface="+mj-ea"/>
              </a:rPr>
              <a:t>)</a:t>
            </a:r>
            <a:endParaRPr lang="zh-CN" altLang="zh-CN" sz="2000" dirty="0" smtClean="0">
              <a:latin typeface="+mj-ea"/>
              <a:ea typeface="+mj-ea"/>
            </a:endParaRPr>
          </a:p>
          <a:p>
            <a:r>
              <a:rPr lang="en-US" altLang="zh-CN" sz="2000" dirty="0" smtClean="0">
                <a:latin typeface="+mj-ea"/>
                <a:ea typeface="+mj-ea"/>
              </a:rPr>
              <a:t>A</a:t>
            </a:r>
            <a:r>
              <a:rPr lang="zh-CN" altLang="zh-CN" sz="2000" dirty="0" smtClean="0">
                <a:latin typeface="+mj-ea"/>
                <a:ea typeface="+mj-ea"/>
              </a:rPr>
              <a:t>．开头介绍老汪的形象，目的是说他</a:t>
            </a:r>
            <a:r>
              <a:rPr lang="en-US" altLang="zh-CN" sz="2000" dirty="0" smtClean="0">
                <a:latin typeface="+mj-ea"/>
                <a:ea typeface="+mj-ea"/>
              </a:rPr>
              <a:t>“</a:t>
            </a:r>
            <a:r>
              <a:rPr lang="zh-CN" altLang="zh-CN" sz="2000" dirty="0" smtClean="0">
                <a:latin typeface="+mj-ea"/>
                <a:ea typeface="+mj-ea"/>
              </a:rPr>
              <a:t>像个读书人</a:t>
            </a:r>
            <a:r>
              <a:rPr lang="en-US" altLang="zh-CN" sz="2000" dirty="0" smtClean="0">
                <a:latin typeface="+mj-ea"/>
                <a:ea typeface="+mj-ea"/>
              </a:rPr>
              <a:t>”</a:t>
            </a:r>
            <a:r>
              <a:rPr lang="zh-CN" altLang="zh-CN" sz="2000" dirty="0" smtClean="0">
                <a:latin typeface="+mj-ea"/>
                <a:ea typeface="+mj-ea"/>
              </a:rPr>
              <a:t>，又说他</a:t>
            </a:r>
            <a:r>
              <a:rPr lang="en-US" altLang="zh-CN" sz="2000" dirty="0" smtClean="0">
                <a:latin typeface="+mj-ea"/>
                <a:ea typeface="+mj-ea"/>
              </a:rPr>
              <a:t>“</a:t>
            </a:r>
            <a:r>
              <a:rPr lang="zh-CN" altLang="zh-CN" sz="2000" dirty="0" smtClean="0">
                <a:latin typeface="+mj-ea"/>
                <a:ea typeface="+mj-ea"/>
              </a:rPr>
              <a:t>不适合教书</a:t>
            </a:r>
            <a:r>
              <a:rPr lang="en-US" altLang="zh-CN" sz="2000" dirty="0" smtClean="0">
                <a:latin typeface="+mj-ea"/>
                <a:ea typeface="+mj-ea"/>
              </a:rPr>
              <a:t>”</a:t>
            </a:r>
            <a:r>
              <a:rPr lang="zh-CN" altLang="zh-CN" sz="2000" dirty="0" smtClean="0">
                <a:latin typeface="+mj-ea"/>
                <a:ea typeface="+mj-ea"/>
              </a:rPr>
              <a:t>，主要原因或者是他肚里有学问，但讲不出来，或者是真的就没学问。</a:t>
            </a:r>
          </a:p>
          <a:p>
            <a:r>
              <a:rPr lang="en-US" altLang="zh-CN" sz="2000" dirty="0" smtClean="0">
                <a:latin typeface="+mj-ea"/>
                <a:ea typeface="+mj-ea"/>
              </a:rPr>
              <a:t>B</a:t>
            </a:r>
            <a:r>
              <a:rPr lang="zh-CN" altLang="zh-CN" sz="2000" dirty="0" smtClean="0">
                <a:latin typeface="+mj-ea"/>
                <a:ea typeface="+mj-ea"/>
              </a:rPr>
              <a:t>．老汪亲自题一块匾叫</a:t>
            </a:r>
            <a:r>
              <a:rPr lang="en-US" altLang="zh-CN" sz="2000" dirty="0" smtClean="0">
                <a:latin typeface="+mj-ea"/>
                <a:ea typeface="+mj-ea"/>
              </a:rPr>
              <a:t>“</a:t>
            </a:r>
            <a:r>
              <a:rPr lang="zh-CN" altLang="zh-CN" sz="2000" dirty="0" smtClean="0">
                <a:latin typeface="+mj-ea"/>
                <a:ea typeface="+mj-ea"/>
              </a:rPr>
              <a:t>种桃书屋</a:t>
            </a:r>
            <a:r>
              <a:rPr lang="en-US" altLang="zh-CN" sz="2000" dirty="0" smtClean="0">
                <a:latin typeface="+mj-ea"/>
                <a:ea typeface="+mj-ea"/>
              </a:rPr>
              <a:t>”</a:t>
            </a:r>
            <a:r>
              <a:rPr lang="zh-CN" altLang="zh-CN" sz="2000" dirty="0" smtClean="0">
                <a:latin typeface="+mj-ea"/>
                <a:ea typeface="+mj-ea"/>
              </a:rPr>
              <a:t>，挂在牛屋的门楣上，这一情节有幽默感，与本段的后文孩子们多跟他作对形成对比，说明老汪</a:t>
            </a:r>
            <a:r>
              <a:rPr lang="en-US" altLang="zh-CN" sz="2000" dirty="0" smtClean="0">
                <a:latin typeface="+mj-ea"/>
                <a:ea typeface="+mj-ea"/>
              </a:rPr>
              <a:t>“</a:t>
            </a:r>
            <a:r>
              <a:rPr lang="zh-CN" altLang="zh-CN" sz="2000" dirty="0" smtClean="0">
                <a:latin typeface="+mj-ea"/>
                <a:ea typeface="+mj-ea"/>
              </a:rPr>
              <a:t>种桃子</a:t>
            </a:r>
            <a:r>
              <a:rPr lang="en-US" altLang="zh-CN" sz="2000" dirty="0" smtClean="0">
                <a:latin typeface="+mj-ea"/>
                <a:ea typeface="+mj-ea"/>
              </a:rPr>
              <a:t>”“</a:t>
            </a:r>
            <a:r>
              <a:rPr lang="zh-CN" altLang="zh-CN" sz="2000" dirty="0" smtClean="0">
                <a:latin typeface="+mj-ea"/>
                <a:ea typeface="+mj-ea"/>
              </a:rPr>
              <a:t>种</a:t>
            </a:r>
            <a:r>
              <a:rPr lang="en-US" altLang="zh-CN" sz="2000" dirty="0" smtClean="0">
                <a:latin typeface="+mj-ea"/>
                <a:ea typeface="+mj-ea"/>
              </a:rPr>
              <a:t>”</a:t>
            </a:r>
            <a:r>
              <a:rPr lang="zh-CN" altLang="zh-CN" sz="2000" dirty="0" smtClean="0">
                <a:latin typeface="+mj-ea"/>
                <a:ea typeface="+mj-ea"/>
              </a:rPr>
              <a:t>得不好。</a:t>
            </a:r>
          </a:p>
          <a:p>
            <a:endParaRPr lang="zh-CN" altLang="en-US" sz="20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en-US" altLang="zh-CN" sz="2000" dirty="0" smtClean="0">
                <a:latin typeface="+mj-ea"/>
                <a:ea typeface="+mj-ea"/>
              </a:rPr>
              <a:t>C</a:t>
            </a:r>
            <a:r>
              <a:rPr lang="zh-CN" altLang="zh-CN" sz="2000" dirty="0" smtClean="0">
                <a:latin typeface="+mj-ea"/>
                <a:ea typeface="+mj-ea"/>
              </a:rPr>
              <a:t>．老汪教学之余的乱走，其实没有规律，虽然有相对稳定的次数、时间，走的方式跟常人也迥然不同，走的地点就是大路、野地里。</a:t>
            </a:r>
          </a:p>
          <a:p>
            <a:r>
              <a:rPr lang="en-US" altLang="zh-CN" sz="2000" dirty="0" smtClean="0">
                <a:latin typeface="+mj-ea"/>
                <a:ea typeface="+mj-ea"/>
              </a:rPr>
              <a:t>D</a:t>
            </a:r>
            <a:r>
              <a:rPr lang="zh-CN" altLang="zh-CN" sz="2000" dirty="0" smtClean="0">
                <a:latin typeface="+mj-ea"/>
                <a:ea typeface="+mj-ea"/>
              </a:rPr>
              <a:t>．老汪的老婆银瓶的嘴像刮风似的，人劝老汪劝劝自己的老婆，老汪打心眼儿里就不愿意劝，他认为他老婆说的都是家长里短的话，没必要大动干戈。</a:t>
            </a:r>
          </a:p>
          <a:p>
            <a:r>
              <a:rPr lang="en-US" altLang="zh-CN" sz="2000" dirty="0" smtClean="0">
                <a:latin typeface="+mj-ea"/>
                <a:ea typeface="+mj-ea"/>
              </a:rPr>
              <a:t>E. </a:t>
            </a:r>
            <a:r>
              <a:rPr lang="zh-CN" altLang="zh-CN" sz="2000" dirty="0" smtClean="0">
                <a:latin typeface="+mj-ea"/>
                <a:ea typeface="+mj-ea"/>
              </a:rPr>
              <a:t>小说的结构总体来看一波三折，从介绍老汪到老汪在老范家办私塾，再到老汪的乱走，还有介绍他老婆，最后写老汪感动，跌宕起伏，有悬念。</a:t>
            </a:r>
          </a:p>
          <a:p>
            <a:pPr indent="622300">
              <a:spcAft>
                <a:spcPts val="0"/>
              </a:spcAft>
            </a:pPr>
            <a:r>
              <a:rPr lang="en-US" altLang="zh-CN" sz="2000" dirty="0" smtClean="0"/>
              <a:t> </a:t>
            </a:r>
          </a:p>
          <a:p>
            <a:endParaRPr lang="zh-CN" altLang="en-US" sz="20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Autofit/>
          </a:bodyPr>
          <a:lstStyle/>
          <a:p>
            <a:r>
              <a:rPr lang="en-US" altLang="zh-CN" sz="2000" dirty="0" smtClean="0">
                <a:solidFill>
                  <a:srgbClr val="990033"/>
                </a:solidFill>
              </a:rPr>
              <a:t>[</a:t>
            </a:r>
            <a:r>
              <a:rPr lang="zh-CN" altLang="zh-CN" sz="2000" dirty="0" smtClean="0">
                <a:solidFill>
                  <a:srgbClr val="990033"/>
                </a:solidFill>
              </a:rPr>
              <a:t>答案</a:t>
            </a:r>
            <a:r>
              <a:rPr lang="en-US" altLang="zh-CN" sz="2000" dirty="0" smtClean="0">
                <a:solidFill>
                  <a:srgbClr val="990033"/>
                </a:solidFill>
              </a:rPr>
              <a:t>] </a:t>
            </a:r>
            <a:r>
              <a:rPr lang="zh-CN" altLang="zh-CN" sz="2000" dirty="0" smtClean="0">
                <a:solidFill>
                  <a:srgbClr val="990033"/>
                </a:solidFill>
              </a:rPr>
              <a:t>答</a:t>
            </a:r>
            <a:r>
              <a:rPr lang="en-US" altLang="zh-CN" sz="2000" dirty="0" smtClean="0">
                <a:solidFill>
                  <a:srgbClr val="990033"/>
                </a:solidFill>
              </a:rPr>
              <a:t>E</a:t>
            </a:r>
            <a:r>
              <a:rPr lang="zh-CN" altLang="zh-CN" sz="2000" dirty="0" smtClean="0">
                <a:solidFill>
                  <a:srgbClr val="990033"/>
                </a:solidFill>
              </a:rPr>
              <a:t>项给</a:t>
            </a:r>
            <a:r>
              <a:rPr lang="en-US" altLang="zh-CN" sz="2000" dirty="0" smtClean="0">
                <a:solidFill>
                  <a:srgbClr val="990033"/>
                </a:solidFill>
              </a:rPr>
              <a:t>3</a:t>
            </a:r>
            <a:r>
              <a:rPr lang="zh-CN" altLang="zh-CN" sz="2000" dirty="0" smtClean="0">
                <a:solidFill>
                  <a:srgbClr val="990033"/>
                </a:solidFill>
              </a:rPr>
              <a:t>分，答</a:t>
            </a:r>
            <a:r>
              <a:rPr lang="en-US" altLang="zh-CN" sz="2000" dirty="0" smtClean="0">
                <a:solidFill>
                  <a:srgbClr val="990033"/>
                </a:solidFill>
              </a:rPr>
              <a:t>B</a:t>
            </a:r>
            <a:r>
              <a:rPr lang="zh-CN" altLang="zh-CN" sz="2000" dirty="0" smtClean="0">
                <a:solidFill>
                  <a:srgbClr val="990033"/>
                </a:solidFill>
              </a:rPr>
              <a:t>项给</a:t>
            </a:r>
            <a:r>
              <a:rPr lang="en-US" altLang="zh-CN" sz="2000" dirty="0" smtClean="0">
                <a:solidFill>
                  <a:srgbClr val="990033"/>
                </a:solidFill>
              </a:rPr>
              <a:t>2</a:t>
            </a:r>
            <a:r>
              <a:rPr lang="zh-CN" altLang="zh-CN" sz="2000" dirty="0" smtClean="0">
                <a:solidFill>
                  <a:srgbClr val="990033"/>
                </a:solidFill>
              </a:rPr>
              <a:t>分，答</a:t>
            </a:r>
            <a:r>
              <a:rPr lang="en-US" altLang="zh-CN" sz="2000" dirty="0" smtClean="0">
                <a:solidFill>
                  <a:srgbClr val="990033"/>
                </a:solidFill>
              </a:rPr>
              <a:t>A</a:t>
            </a:r>
            <a:r>
              <a:rPr lang="zh-CN" altLang="zh-CN" sz="2000" dirty="0" smtClean="0">
                <a:solidFill>
                  <a:srgbClr val="990033"/>
                </a:solidFill>
              </a:rPr>
              <a:t>项给</a:t>
            </a:r>
            <a:r>
              <a:rPr lang="en-US" altLang="zh-CN" sz="2000" dirty="0" smtClean="0">
                <a:solidFill>
                  <a:srgbClr val="990033"/>
                </a:solidFill>
              </a:rPr>
              <a:t>1</a:t>
            </a:r>
            <a:r>
              <a:rPr lang="zh-CN" altLang="zh-CN" sz="2000" dirty="0" smtClean="0">
                <a:solidFill>
                  <a:srgbClr val="990033"/>
                </a:solidFill>
              </a:rPr>
              <a:t>分；答</a:t>
            </a:r>
            <a:r>
              <a:rPr lang="en-US" altLang="zh-CN" sz="2000" dirty="0" smtClean="0">
                <a:solidFill>
                  <a:srgbClr val="990033"/>
                </a:solidFill>
              </a:rPr>
              <a:t>C</a:t>
            </a:r>
            <a:r>
              <a:rPr lang="zh-CN" altLang="zh-CN" sz="2000" dirty="0" smtClean="0">
                <a:solidFill>
                  <a:srgbClr val="990033"/>
                </a:solidFill>
              </a:rPr>
              <a:t>、</a:t>
            </a:r>
            <a:r>
              <a:rPr lang="en-US" altLang="zh-CN" sz="2000" dirty="0" smtClean="0">
                <a:solidFill>
                  <a:srgbClr val="990033"/>
                </a:solidFill>
              </a:rPr>
              <a:t>D</a:t>
            </a:r>
            <a:r>
              <a:rPr lang="zh-CN" altLang="zh-CN" sz="2000" dirty="0" smtClean="0">
                <a:solidFill>
                  <a:srgbClr val="990033"/>
                </a:solidFill>
              </a:rPr>
              <a:t>项不给分。</a:t>
            </a:r>
          </a:p>
          <a:p>
            <a:r>
              <a:rPr lang="en-US" altLang="zh-CN" sz="2000" dirty="0" smtClean="0">
                <a:solidFill>
                  <a:srgbClr val="990033"/>
                </a:solidFill>
              </a:rPr>
              <a:t>[</a:t>
            </a:r>
            <a:r>
              <a:rPr lang="zh-CN" altLang="zh-CN" sz="2000" dirty="0" smtClean="0">
                <a:solidFill>
                  <a:srgbClr val="990033"/>
                </a:solidFill>
              </a:rPr>
              <a:t>解析</a:t>
            </a:r>
            <a:r>
              <a:rPr lang="en-US" altLang="zh-CN" sz="2000" dirty="0" smtClean="0">
                <a:solidFill>
                  <a:srgbClr val="990033"/>
                </a:solidFill>
              </a:rPr>
              <a:t>] </a:t>
            </a:r>
            <a:r>
              <a:rPr lang="zh-CN" altLang="zh-CN" sz="2000" dirty="0" smtClean="0">
                <a:solidFill>
                  <a:srgbClr val="990033"/>
                </a:solidFill>
              </a:rPr>
              <a:t>本题考查对小说内容的分析和理解的能力。</a:t>
            </a:r>
            <a:r>
              <a:rPr lang="en-US" altLang="zh-CN" sz="2000" dirty="0" smtClean="0">
                <a:solidFill>
                  <a:srgbClr val="990033"/>
                </a:solidFill>
              </a:rPr>
              <a:t>A</a:t>
            </a:r>
            <a:r>
              <a:rPr lang="zh-CN" altLang="zh-CN" sz="2000" dirty="0" smtClean="0">
                <a:solidFill>
                  <a:srgbClr val="990033"/>
                </a:solidFill>
              </a:rPr>
              <a:t>项，推测错误，</a:t>
            </a:r>
            <a:r>
              <a:rPr lang="en-US" altLang="zh-CN" sz="2000" dirty="0" smtClean="0">
                <a:solidFill>
                  <a:srgbClr val="990033"/>
                </a:solidFill>
              </a:rPr>
              <a:t>“</a:t>
            </a:r>
            <a:r>
              <a:rPr lang="zh-CN" altLang="zh-CN" sz="2000" dirty="0" smtClean="0">
                <a:solidFill>
                  <a:srgbClr val="990033"/>
                </a:solidFill>
              </a:rPr>
              <a:t>或者是真的就没学问</a:t>
            </a:r>
            <a:r>
              <a:rPr lang="en-US" altLang="zh-CN" sz="2000" dirty="0" smtClean="0">
                <a:solidFill>
                  <a:srgbClr val="990033"/>
                </a:solidFill>
              </a:rPr>
              <a:t>”</a:t>
            </a:r>
            <a:r>
              <a:rPr lang="zh-CN" altLang="zh-CN" sz="2000" dirty="0" smtClean="0">
                <a:solidFill>
                  <a:srgbClr val="990033"/>
                </a:solidFill>
              </a:rPr>
              <a:t>于文无据。</a:t>
            </a:r>
            <a:r>
              <a:rPr lang="en-US" altLang="zh-CN" sz="2000" dirty="0" smtClean="0">
                <a:solidFill>
                  <a:srgbClr val="990033"/>
                </a:solidFill>
              </a:rPr>
              <a:t>C</a:t>
            </a:r>
            <a:r>
              <a:rPr lang="zh-CN" altLang="zh-CN" sz="2000" dirty="0" smtClean="0">
                <a:solidFill>
                  <a:srgbClr val="990033"/>
                </a:solidFill>
              </a:rPr>
              <a:t>项，互相矛盾，</a:t>
            </a:r>
            <a:r>
              <a:rPr lang="en-US" altLang="zh-CN" sz="2000" dirty="0" smtClean="0">
                <a:solidFill>
                  <a:srgbClr val="990033"/>
                </a:solidFill>
              </a:rPr>
              <a:t>“</a:t>
            </a:r>
            <a:r>
              <a:rPr lang="zh-CN" altLang="zh-CN" sz="2000" dirty="0" smtClean="0">
                <a:solidFill>
                  <a:srgbClr val="990033"/>
                </a:solidFill>
              </a:rPr>
              <a:t>其实没有规律</a:t>
            </a:r>
            <a:r>
              <a:rPr lang="en-US" altLang="zh-CN" sz="2000" dirty="0" smtClean="0">
                <a:solidFill>
                  <a:srgbClr val="990033"/>
                </a:solidFill>
              </a:rPr>
              <a:t>”</a:t>
            </a:r>
            <a:r>
              <a:rPr lang="zh-CN" altLang="zh-CN" sz="2000" dirty="0" smtClean="0">
                <a:solidFill>
                  <a:srgbClr val="990033"/>
                </a:solidFill>
              </a:rPr>
              <a:t>的说法错误。结合相关段落可知：</a:t>
            </a:r>
            <a:r>
              <a:rPr lang="en-US" altLang="zh-CN" sz="2000" dirty="0" smtClean="0">
                <a:solidFill>
                  <a:srgbClr val="990033"/>
                </a:solidFill>
              </a:rPr>
              <a:t>“</a:t>
            </a:r>
            <a:r>
              <a:rPr lang="zh-CN" altLang="zh-CN" sz="2000" dirty="0" smtClean="0">
                <a:solidFill>
                  <a:srgbClr val="990033"/>
                </a:solidFill>
              </a:rPr>
              <a:t>次数、时间”都相对稳定，其实是有规律的；“走的方式跟常人也迥然不同”完全错误，原文只说“拽开大步，一路走去，见人也不打招呼”，这并不存在“迥然不同”。</a:t>
            </a:r>
            <a:r>
              <a:rPr lang="en-US" altLang="zh-CN" sz="2000" dirty="0" smtClean="0">
                <a:solidFill>
                  <a:srgbClr val="990033"/>
                </a:solidFill>
              </a:rPr>
              <a:t>D</a:t>
            </a:r>
            <a:r>
              <a:rPr lang="zh-CN" altLang="zh-CN" sz="2000" dirty="0" smtClean="0">
                <a:solidFill>
                  <a:srgbClr val="990033"/>
                </a:solidFill>
              </a:rPr>
              <a:t>项，曲解文意，</a:t>
            </a:r>
            <a:r>
              <a:rPr lang="en-US" altLang="zh-CN" sz="2000" dirty="0" smtClean="0">
                <a:solidFill>
                  <a:srgbClr val="990033"/>
                </a:solidFill>
              </a:rPr>
              <a:t>“</a:t>
            </a:r>
            <a:r>
              <a:rPr lang="zh-CN" altLang="zh-CN" sz="2000" dirty="0" smtClean="0">
                <a:solidFill>
                  <a:srgbClr val="990033"/>
                </a:solidFill>
              </a:rPr>
              <a:t>他认为他老婆说的都是家长里短的话，没必要大动干戈</a:t>
            </a:r>
            <a:r>
              <a:rPr lang="en-US" altLang="zh-CN" sz="2000" dirty="0" smtClean="0">
                <a:solidFill>
                  <a:srgbClr val="990033"/>
                </a:solidFill>
              </a:rPr>
              <a:t>”</a:t>
            </a:r>
            <a:r>
              <a:rPr lang="zh-CN" altLang="zh-CN" sz="2000" dirty="0" smtClean="0">
                <a:solidFill>
                  <a:srgbClr val="990033"/>
                </a:solidFill>
              </a:rPr>
              <a:t>分析概括错误，原文说</a:t>
            </a:r>
            <a:r>
              <a:rPr lang="en-US" altLang="zh-CN" sz="2000" dirty="0" smtClean="0">
                <a:solidFill>
                  <a:srgbClr val="990033"/>
                </a:solidFill>
              </a:rPr>
              <a:t>“</a:t>
            </a:r>
            <a:r>
              <a:rPr lang="zh-CN" altLang="zh-CN" sz="2000" dirty="0" smtClean="0">
                <a:solidFill>
                  <a:srgbClr val="990033"/>
                </a:solidFill>
              </a:rPr>
              <a:t>一个人说正经话，说得不对可以劝他；一个人胡言乱语，何劝之有</a:t>
            </a:r>
            <a:r>
              <a:rPr lang="en-US" altLang="zh-CN" sz="2000" dirty="0" smtClean="0">
                <a:solidFill>
                  <a:srgbClr val="990033"/>
                </a:solidFill>
              </a:rPr>
              <a:t>”</a:t>
            </a:r>
            <a:r>
              <a:rPr lang="zh-CN" altLang="zh-CN" sz="2000" dirty="0" smtClean="0">
                <a:solidFill>
                  <a:srgbClr val="990033"/>
                </a:solidFill>
              </a:rPr>
              <a:t>，说明老汪认为他老婆说的无关自己教学、又是不该说的闲话，不想劝，无</a:t>
            </a:r>
            <a:r>
              <a:rPr lang="en-US" altLang="zh-CN" sz="2000" dirty="0" smtClean="0">
                <a:solidFill>
                  <a:srgbClr val="990033"/>
                </a:solidFill>
              </a:rPr>
              <a:t>“</a:t>
            </a:r>
            <a:r>
              <a:rPr lang="zh-CN" altLang="zh-CN" sz="2000" dirty="0" smtClean="0">
                <a:solidFill>
                  <a:srgbClr val="990033"/>
                </a:solidFill>
              </a:rPr>
              <a:t>大动干戈</a:t>
            </a:r>
            <a:r>
              <a:rPr lang="en-US" altLang="zh-CN" sz="2000" dirty="0" smtClean="0">
                <a:solidFill>
                  <a:srgbClr val="990033"/>
                </a:solidFill>
              </a:rPr>
              <a:t>”</a:t>
            </a:r>
            <a:r>
              <a:rPr lang="zh-CN" altLang="zh-CN" sz="2000" dirty="0" smtClean="0">
                <a:solidFill>
                  <a:srgbClr val="990033"/>
                </a:solidFill>
              </a:rPr>
              <a:t>的意思。</a:t>
            </a:r>
            <a:r>
              <a:rPr lang="en-US" altLang="zh-CN" sz="2000" dirty="0" smtClean="0">
                <a:solidFill>
                  <a:srgbClr val="990033"/>
                </a:solidFill>
              </a:rPr>
              <a:t> </a:t>
            </a:r>
            <a:endParaRPr lang="zh-CN" altLang="zh-CN" sz="2000" dirty="0" smtClean="0">
              <a:solidFill>
                <a:srgbClr val="990033"/>
              </a:solidFill>
            </a:endParaRPr>
          </a:p>
          <a:p>
            <a:pPr indent="622300">
              <a:spcAft>
                <a:spcPts val="0"/>
              </a:spcAft>
            </a:pPr>
            <a:r>
              <a:rPr lang="en-US" altLang="zh-CN" sz="2000" dirty="0" smtClean="0"/>
              <a:t> </a:t>
            </a:r>
          </a:p>
          <a:p>
            <a:endParaRPr lang="zh-CN" altLang="en-US" sz="20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 calcmode="lin" valueType="num">
                                      <p:cBhvr additive="base">
                                        <p:cTn id="2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755576" y="1196752"/>
            <a:ext cx="8143932" cy="4978415"/>
          </a:xfrm>
        </p:spPr>
        <p:txBody>
          <a:bodyPr>
            <a:noAutofit/>
          </a:bodyPr>
          <a:lstStyle/>
          <a:p>
            <a:r>
              <a:rPr lang="en-US" altLang="zh-CN" sz="1800" dirty="0" smtClean="0"/>
              <a:t>(2)</a:t>
            </a:r>
            <a:r>
              <a:rPr lang="zh-CN" altLang="zh-CN" sz="1800" dirty="0" smtClean="0"/>
              <a:t>下列对本文相关内容和艺术特色的分析和鉴赏，最恰当的两项是</a:t>
            </a:r>
            <a:r>
              <a:rPr lang="en-US" altLang="zh-CN" sz="1800" dirty="0" smtClean="0"/>
              <a:t>(</a:t>
            </a:r>
            <a:r>
              <a:rPr lang="zh-CN" altLang="zh-CN" sz="1800" dirty="0" smtClean="0"/>
              <a:t>　　</a:t>
            </a:r>
            <a:r>
              <a:rPr lang="en-US" altLang="zh-CN" sz="1800" dirty="0" smtClean="0"/>
              <a:t>)</a:t>
            </a:r>
            <a:endParaRPr lang="zh-CN" altLang="zh-CN" sz="1800" dirty="0" smtClean="0"/>
          </a:p>
          <a:p>
            <a:r>
              <a:rPr lang="en-US" altLang="zh-CN" sz="1800" dirty="0" smtClean="0"/>
              <a:t>A</a:t>
            </a:r>
            <a:r>
              <a:rPr lang="zh-CN" altLang="zh-CN" sz="1800" dirty="0" smtClean="0"/>
              <a:t>．小说中的老汪一出口就是经典文句，如</a:t>
            </a:r>
            <a:r>
              <a:rPr lang="en-US" altLang="zh-CN" sz="1800" dirty="0" smtClean="0"/>
              <a:t>“</a:t>
            </a:r>
            <a:r>
              <a:rPr lang="zh-CN" altLang="zh-CN" sz="1800" dirty="0" smtClean="0"/>
              <a:t>躁人之辞多，吉人之辞寡</a:t>
            </a:r>
            <a:r>
              <a:rPr lang="en-US" altLang="zh-CN" sz="1800" dirty="0" smtClean="0"/>
              <a:t>”</a:t>
            </a:r>
            <a:r>
              <a:rPr lang="zh-CN" altLang="zh-CN" sz="1800" dirty="0" smtClean="0"/>
              <a:t>，意思是作为乡村塾师的他是个吉利之人，谁用他谁就吉星高照。</a:t>
            </a:r>
          </a:p>
          <a:p>
            <a:r>
              <a:rPr lang="en-US" altLang="zh-CN" sz="1800" dirty="0" smtClean="0"/>
              <a:t>B</a:t>
            </a:r>
            <a:r>
              <a:rPr lang="zh-CN" altLang="zh-CN" sz="1800" dirty="0" smtClean="0"/>
              <a:t>．塾师老汪是个认真的人， 教孩子时孩子们不听便使他平添了许多烦恼，有时讲着讲着就不讲了，是他发现自己讲的知识太深只有研究学问的人才懂。</a:t>
            </a:r>
          </a:p>
          <a:p>
            <a:r>
              <a:rPr lang="en-US" altLang="zh-CN" sz="1800" dirty="0" smtClean="0"/>
              <a:t>C</a:t>
            </a:r>
            <a:r>
              <a:rPr lang="zh-CN" altLang="zh-CN" sz="1800" dirty="0" smtClean="0"/>
              <a:t>．银瓶有爱占人便宜的不良习惯，因为捋拿老范的庄稼最多，所以老范家的管家请求辞去老汪，以避免今后老汪的老婆这个</a:t>
            </a:r>
            <a:r>
              <a:rPr lang="en-US" altLang="zh-CN" sz="1800" dirty="0" smtClean="0"/>
              <a:t>“</a:t>
            </a:r>
            <a:r>
              <a:rPr lang="zh-CN" altLang="zh-CN" sz="1800" dirty="0" smtClean="0"/>
              <a:t>贼</a:t>
            </a:r>
            <a:r>
              <a:rPr lang="en-US" altLang="zh-CN" sz="1800" dirty="0" smtClean="0"/>
              <a:t>”</a:t>
            </a:r>
            <a:r>
              <a:rPr lang="zh-CN" altLang="zh-CN" sz="1800" dirty="0" smtClean="0"/>
              <a:t>越偷越多。</a:t>
            </a:r>
          </a:p>
          <a:p>
            <a:r>
              <a:rPr lang="en-US" altLang="zh-CN" sz="1800" dirty="0" smtClean="0"/>
              <a:t>D</a:t>
            </a:r>
            <a:r>
              <a:rPr lang="zh-CN" altLang="zh-CN" sz="1800" dirty="0" smtClean="0"/>
              <a:t>．小说的语言十分独特，尤其是人物之间通俗易懂的对话，超越了文中其他的叙述性语言，能感染读者，显示出作者驾驭语言的功力之深。</a:t>
            </a:r>
          </a:p>
          <a:p>
            <a:r>
              <a:rPr lang="en-US" altLang="zh-CN" sz="1800" dirty="0" smtClean="0"/>
              <a:t>E. </a:t>
            </a:r>
            <a:r>
              <a:rPr lang="zh-CN" altLang="zh-CN" sz="1800" dirty="0" smtClean="0"/>
              <a:t>小说通过塑造一个口拙心诚、认真工作、急躁却孤独的教书先生形象，表现了存在缺陷的底层人物的情感世界，表现他们对“有朋”人生的向往。</a:t>
            </a:r>
          </a:p>
          <a:p>
            <a:pPr indent="622300">
              <a:spcAft>
                <a:spcPts val="0"/>
              </a:spcAft>
            </a:pPr>
            <a:r>
              <a:rPr lang="en-US" altLang="zh-CN" sz="1800" dirty="0" smtClean="0"/>
              <a:t> </a:t>
            </a:r>
          </a:p>
          <a:p>
            <a:endParaRPr lang="zh-CN" altLang="en-US" sz="18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 calcmode="lin" valueType="num">
                                      <p:cBhvr additive="base">
                                        <p:cTn id="3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11560" y="1340768"/>
            <a:ext cx="8143932" cy="4978415"/>
          </a:xfrm>
        </p:spPr>
        <p:txBody>
          <a:bodyPr>
            <a:noAutofit/>
          </a:bodyPr>
          <a:lstStyle/>
          <a:p>
            <a:r>
              <a:rPr lang="en-US" altLang="zh-CN" sz="2000" dirty="0" smtClean="0">
                <a:solidFill>
                  <a:srgbClr val="990033"/>
                </a:solidFill>
              </a:rPr>
              <a:t>[</a:t>
            </a:r>
            <a:r>
              <a:rPr lang="zh-CN" altLang="zh-CN" sz="2000" dirty="0" smtClean="0">
                <a:solidFill>
                  <a:srgbClr val="990033"/>
                </a:solidFill>
              </a:rPr>
              <a:t>答案</a:t>
            </a:r>
            <a:r>
              <a:rPr lang="en-US" altLang="zh-CN" sz="2000" dirty="0" smtClean="0">
                <a:solidFill>
                  <a:srgbClr val="990033"/>
                </a:solidFill>
              </a:rPr>
              <a:t>] </a:t>
            </a:r>
            <a:r>
              <a:rPr lang="zh-CN" altLang="zh-CN" sz="2000" dirty="0" smtClean="0">
                <a:solidFill>
                  <a:srgbClr val="990033"/>
                </a:solidFill>
              </a:rPr>
              <a:t>答</a:t>
            </a:r>
            <a:r>
              <a:rPr lang="en-US" altLang="zh-CN" sz="2000" dirty="0" smtClean="0">
                <a:solidFill>
                  <a:srgbClr val="990033"/>
                </a:solidFill>
              </a:rPr>
              <a:t>E</a:t>
            </a:r>
            <a:r>
              <a:rPr lang="zh-CN" altLang="zh-CN" sz="2000" dirty="0" smtClean="0">
                <a:solidFill>
                  <a:srgbClr val="990033"/>
                </a:solidFill>
              </a:rPr>
              <a:t>项给</a:t>
            </a:r>
            <a:r>
              <a:rPr lang="en-US" altLang="zh-CN" sz="2000" dirty="0" smtClean="0">
                <a:solidFill>
                  <a:srgbClr val="990033"/>
                </a:solidFill>
              </a:rPr>
              <a:t>3</a:t>
            </a:r>
            <a:r>
              <a:rPr lang="zh-CN" altLang="zh-CN" sz="2000" dirty="0" smtClean="0">
                <a:solidFill>
                  <a:srgbClr val="990033"/>
                </a:solidFill>
              </a:rPr>
              <a:t>分，答</a:t>
            </a:r>
            <a:r>
              <a:rPr lang="en-US" altLang="zh-CN" sz="2000" dirty="0" smtClean="0">
                <a:solidFill>
                  <a:srgbClr val="990033"/>
                </a:solidFill>
              </a:rPr>
              <a:t>C</a:t>
            </a:r>
            <a:r>
              <a:rPr lang="zh-CN" altLang="zh-CN" sz="2000" dirty="0" smtClean="0">
                <a:solidFill>
                  <a:srgbClr val="990033"/>
                </a:solidFill>
              </a:rPr>
              <a:t>项给</a:t>
            </a:r>
            <a:r>
              <a:rPr lang="en-US" altLang="zh-CN" sz="2000" dirty="0" smtClean="0">
                <a:solidFill>
                  <a:srgbClr val="990033"/>
                </a:solidFill>
              </a:rPr>
              <a:t>2</a:t>
            </a:r>
            <a:r>
              <a:rPr lang="zh-CN" altLang="zh-CN" sz="2000" dirty="0" smtClean="0">
                <a:solidFill>
                  <a:srgbClr val="990033"/>
                </a:solidFill>
              </a:rPr>
              <a:t>分，答</a:t>
            </a:r>
            <a:r>
              <a:rPr lang="en-US" altLang="zh-CN" sz="2000" dirty="0" smtClean="0">
                <a:solidFill>
                  <a:srgbClr val="990033"/>
                </a:solidFill>
              </a:rPr>
              <a:t>B</a:t>
            </a:r>
            <a:r>
              <a:rPr lang="zh-CN" altLang="zh-CN" sz="2000" dirty="0" smtClean="0">
                <a:solidFill>
                  <a:srgbClr val="990033"/>
                </a:solidFill>
              </a:rPr>
              <a:t>项给</a:t>
            </a:r>
            <a:r>
              <a:rPr lang="en-US" altLang="zh-CN" sz="2000" dirty="0" smtClean="0">
                <a:solidFill>
                  <a:srgbClr val="990033"/>
                </a:solidFill>
              </a:rPr>
              <a:t>1</a:t>
            </a:r>
            <a:r>
              <a:rPr lang="zh-CN" altLang="zh-CN" sz="2000" dirty="0" smtClean="0">
                <a:solidFill>
                  <a:srgbClr val="990033"/>
                </a:solidFill>
              </a:rPr>
              <a:t>分；答</a:t>
            </a:r>
            <a:r>
              <a:rPr lang="en-US" altLang="zh-CN" sz="2000" dirty="0" smtClean="0">
                <a:solidFill>
                  <a:srgbClr val="990033"/>
                </a:solidFill>
              </a:rPr>
              <a:t>A</a:t>
            </a:r>
            <a:r>
              <a:rPr lang="zh-CN" altLang="zh-CN" sz="2000" dirty="0" smtClean="0">
                <a:solidFill>
                  <a:srgbClr val="990033"/>
                </a:solidFill>
              </a:rPr>
              <a:t>、</a:t>
            </a:r>
            <a:r>
              <a:rPr lang="en-US" altLang="zh-CN" sz="2000" dirty="0" smtClean="0">
                <a:solidFill>
                  <a:srgbClr val="990033"/>
                </a:solidFill>
              </a:rPr>
              <a:t>D</a:t>
            </a:r>
            <a:r>
              <a:rPr lang="zh-CN" altLang="zh-CN" sz="2000" dirty="0" smtClean="0">
                <a:solidFill>
                  <a:srgbClr val="990033"/>
                </a:solidFill>
              </a:rPr>
              <a:t>项不给分。</a:t>
            </a:r>
          </a:p>
          <a:p>
            <a:r>
              <a:rPr lang="en-US" altLang="zh-CN" sz="2000" dirty="0" smtClean="0">
                <a:solidFill>
                  <a:srgbClr val="990033"/>
                </a:solidFill>
              </a:rPr>
              <a:t>[</a:t>
            </a:r>
            <a:r>
              <a:rPr lang="zh-CN" altLang="zh-CN" sz="2000" dirty="0" smtClean="0">
                <a:solidFill>
                  <a:srgbClr val="990033"/>
                </a:solidFill>
              </a:rPr>
              <a:t>解析</a:t>
            </a:r>
            <a:r>
              <a:rPr lang="en-US" altLang="zh-CN" sz="2000" dirty="0" smtClean="0">
                <a:solidFill>
                  <a:srgbClr val="990033"/>
                </a:solidFill>
              </a:rPr>
              <a:t>] </a:t>
            </a:r>
            <a:r>
              <a:rPr lang="zh-CN" altLang="zh-CN" sz="2000" dirty="0" smtClean="0">
                <a:solidFill>
                  <a:srgbClr val="990033"/>
                </a:solidFill>
              </a:rPr>
              <a:t>本题考查对小说内容的分析和理解的能力。</a:t>
            </a:r>
            <a:r>
              <a:rPr lang="en-US" altLang="zh-CN" sz="2000" dirty="0" smtClean="0">
                <a:solidFill>
                  <a:srgbClr val="990033"/>
                </a:solidFill>
              </a:rPr>
              <a:t>A</a:t>
            </a:r>
            <a:r>
              <a:rPr lang="zh-CN" altLang="zh-CN" sz="2000" dirty="0" smtClean="0">
                <a:solidFill>
                  <a:srgbClr val="990033"/>
                </a:solidFill>
              </a:rPr>
              <a:t>项，任意推演，</a:t>
            </a:r>
            <a:r>
              <a:rPr lang="en-US" altLang="zh-CN" sz="2000" dirty="0" smtClean="0">
                <a:solidFill>
                  <a:srgbClr val="990033"/>
                </a:solidFill>
              </a:rPr>
              <a:t>“</a:t>
            </a:r>
            <a:r>
              <a:rPr lang="zh-CN" altLang="zh-CN" sz="2000" dirty="0" smtClean="0">
                <a:solidFill>
                  <a:srgbClr val="990033"/>
                </a:solidFill>
              </a:rPr>
              <a:t>他是个吉利之人，谁用他谁就吉星高照</a:t>
            </a:r>
            <a:r>
              <a:rPr lang="en-US" altLang="zh-CN" sz="2000" dirty="0" smtClean="0">
                <a:solidFill>
                  <a:srgbClr val="990033"/>
                </a:solidFill>
              </a:rPr>
              <a:t>”</a:t>
            </a:r>
            <a:r>
              <a:rPr lang="zh-CN" altLang="zh-CN" sz="2000" dirty="0" smtClean="0">
                <a:solidFill>
                  <a:srgbClr val="990033"/>
                </a:solidFill>
              </a:rPr>
              <a:t>分析错误，跟前面</a:t>
            </a:r>
            <a:r>
              <a:rPr lang="en-US" altLang="zh-CN" sz="2000" dirty="0" smtClean="0">
                <a:solidFill>
                  <a:srgbClr val="990033"/>
                </a:solidFill>
              </a:rPr>
              <a:t>“</a:t>
            </a:r>
            <a:r>
              <a:rPr lang="zh-CN" altLang="zh-CN" sz="2000" dirty="0" smtClean="0">
                <a:solidFill>
                  <a:srgbClr val="990033"/>
                </a:solidFill>
              </a:rPr>
              <a:t>躁人</a:t>
            </a:r>
            <a:r>
              <a:rPr lang="en-US" altLang="zh-CN" sz="2000" dirty="0" smtClean="0">
                <a:solidFill>
                  <a:srgbClr val="990033"/>
                </a:solidFill>
              </a:rPr>
              <a:t>”</a:t>
            </a:r>
            <a:r>
              <a:rPr lang="zh-CN" altLang="zh-CN" sz="2000" dirty="0" smtClean="0">
                <a:solidFill>
                  <a:srgbClr val="990033"/>
                </a:solidFill>
              </a:rPr>
              <a:t>相对，</a:t>
            </a:r>
            <a:r>
              <a:rPr lang="en-US" altLang="zh-CN" sz="2000" dirty="0" smtClean="0">
                <a:solidFill>
                  <a:srgbClr val="990033"/>
                </a:solidFill>
              </a:rPr>
              <a:t>“</a:t>
            </a:r>
            <a:r>
              <a:rPr lang="zh-CN" altLang="zh-CN" sz="2000" dirty="0" smtClean="0">
                <a:solidFill>
                  <a:srgbClr val="990033"/>
                </a:solidFill>
              </a:rPr>
              <a:t>吉人</a:t>
            </a:r>
            <a:r>
              <a:rPr lang="en-US" altLang="zh-CN" sz="2000" dirty="0" smtClean="0">
                <a:solidFill>
                  <a:srgbClr val="990033"/>
                </a:solidFill>
              </a:rPr>
              <a:t>”</a:t>
            </a:r>
            <a:r>
              <a:rPr lang="zh-CN" altLang="zh-CN" sz="2000" dirty="0" smtClean="0">
                <a:solidFill>
                  <a:srgbClr val="990033"/>
                </a:solidFill>
              </a:rPr>
              <a:t>可以理解为不急躁的人。</a:t>
            </a:r>
            <a:r>
              <a:rPr lang="en-US" altLang="zh-CN" sz="2000" dirty="0" smtClean="0">
                <a:solidFill>
                  <a:srgbClr val="990033"/>
                </a:solidFill>
              </a:rPr>
              <a:t>B</a:t>
            </a:r>
            <a:r>
              <a:rPr lang="zh-CN" altLang="zh-CN" sz="2000" dirty="0" smtClean="0">
                <a:solidFill>
                  <a:srgbClr val="990033"/>
                </a:solidFill>
              </a:rPr>
              <a:t>项，臆测无据，</a:t>
            </a:r>
            <a:r>
              <a:rPr lang="en-US" altLang="zh-CN" sz="2000" dirty="0" smtClean="0">
                <a:solidFill>
                  <a:srgbClr val="990033"/>
                </a:solidFill>
              </a:rPr>
              <a:t>“</a:t>
            </a:r>
            <a:r>
              <a:rPr lang="zh-CN" altLang="zh-CN" sz="2000" dirty="0" smtClean="0">
                <a:solidFill>
                  <a:srgbClr val="990033"/>
                </a:solidFill>
              </a:rPr>
              <a:t>只有研究学问的人才懂</a:t>
            </a:r>
            <a:r>
              <a:rPr lang="en-US" altLang="zh-CN" sz="2000" dirty="0" smtClean="0">
                <a:solidFill>
                  <a:srgbClr val="990033"/>
                </a:solidFill>
              </a:rPr>
              <a:t>”</a:t>
            </a:r>
            <a:r>
              <a:rPr lang="zh-CN" altLang="zh-CN" sz="2000" dirty="0" smtClean="0">
                <a:solidFill>
                  <a:srgbClr val="990033"/>
                </a:solidFill>
              </a:rPr>
              <a:t>的说法于文无据。</a:t>
            </a:r>
            <a:r>
              <a:rPr lang="en-US" altLang="zh-CN" sz="2000" dirty="0" smtClean="0">
                <a:solidFill>
                  <a:srgbClr val="990033"/>
                </a:solidFill>
              </a:rPr>
              <a:t>D</a:t>
            </a:r>
            <a:r>
              <a:rPr lang="zh-CN" altLang="zh-CN" sz="2000" dirty="0" smtClean="0">
                <a:solidFill>
                  <a:srgbClr val="990033"/>
                </a:solidFill>
              </a:rPr>
              <a:t>项，无中生有，</a:t>
            </a:r>
            <a:r>
              <a:rPr lang="en-US" altLang="zh-CN" sz="2000" dirty="0" smtClean="0">
                <a:solidFill>
                  <a:srgbClr val="990033"/>
                </a:solidFill>
              </a:rPr>
              <a:t>“</a:t>
            </a:r>
            <a:r>
              <a:rPr lang="zh-CN" altLang="zh-CN" sz="2000" dirty="0" smtClean="0">
                <a:solidFill>
                  <a:srgbClr val="990033"/>
                </a:solidFill>
              </a:rPr>
              <a:t>超越了文中其他的叙述性语言，能感染读者，显示出作者驾驭语言的功力之深</a:t>
            </a:r>
            <a:r>
              <a:rPr lang="en-US" altLang="zh-CN" sz="2000" dirty="0" smtClean="0">
                <a:solidFill>
                  <a:srgbClr val="990033"/>
                </a:solidFill>
              </a:rPr>
              <a:t>”</a:t>
            </a:r>
            <a:r>
              <a:rPr lang="zh-CN" altLang="zh-CN" sz="2000" dirty="0" smtClean="0">
                <a:solidFill>
                  <a:srgbClr val="990033"/>
                </a:solidFill>
              </a:rPr>
              <a:t>鉴赏错误，任意拔高。不能将叙述性语言与对话性语言进行优劣对比，因为作用不同，各司其职。</a:t>
            </a:r>
            <a:r>
              <a:rPr lang="en-US" altLang="zh-CN" sz="2000" dirty="0" smtClean="0">
                <a:solidFill>
                  <a:srgbClr val="990033"/>
                </a:solidFill>
              </a:rPr>
              <a:t> </a:t>
            </a:r>
          </a:p>
          <a:p>
            <a:endParaRPr lang="zh-CN" altLang="en-US" sz="2000"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357297"/>
            <a:ext cx="8143932" cy="4978415"/>
          </a:xfrm>
        </p:spPr>
        <p:txBody>
          <a:bodyPr>
            <a:normAutofit fontScale="92500"/>
          </a:bodyPr>
          <a:lstStyle/>
          <a:p>
            <a:pPr>
              <a:spcBef>
                <a:spcPct val="0"/>
              </a:spcBef>
            </a:pPr>
            <a:r>
              <a:rPr lang="zh-CN" altLang="en-US" dirty="0" smtClean="0">
                <a:latin typeface="黑体" pitchFamily="2" charset="-122"/>
                <a:ea typeface="黑体" pitchFamily="2" charset="-122"/>
              </a:rPr>
              <a:t>►　技法二    明角度，清模板，破解小说主观题八大题型</a:t>
            </a:r>
          </a:p>
          <a:p>
            <a:pPr>
              <a:spcAft>
                <a:spcPts val="0"/>
              </a:spcAft>
            </a:pPr>
            <a:r>
              <a:rPr lang="zh-CN" altLang="en-US" dirty="0" smtClean="0"/>
              <a:t>一、情节类</a:t>
            </a:r>
          </a:p>
          <a:p>
            <a:pPr indent="622300">
              <a:spcAft>
                <a:spcPts val="0"/>
              </a:spcAft>
            </a:pPr>
            <a:r>
              <a:rPr lang="en-US" altLang="zh-CN" dirty="0" smtClean="0"/>
              <a:t>(</a:t>
            </a:r>
            <a:r>
              <a:rPr lang="zh-CN" altLang="en-US" dirty="0" smtClean="0"/>
              <a:t>一</a:t>
            </a:r>
            <a:r>
              <a:rPr lang="en-US" altLang="zh-CN" dirty="0" smtClean="0"/>
              <a:t>)</a:t>
            </a:r>
            <a:r>
              <a:rPr lang="zh-CN" altLang="en-US" dirty="0" smtClean="0"/>
              <a:t>概括情节题</a:t>
            </a:r>
          </a:p>
          <a:p>
            <a:pPr indent="622300">
              <a:spcAft>
                <a:spcPts val="0"/>
              </a:spcAft>
            </a:pPr>
            <a:r>
              <a:rPr lang="en-US" altLang="zh-CN" dirty="0" smtClean="0"/>
              <a:t>[</a:t>
            </a:r>
            <a:r>
              <a:rPr lang="zh-CN" altLang="en-US" dirty="0" smtClean="0"/>
              <a:t>答题角度</a:t>
            </a:r>
            <a:r>
              <a:rPr lang="en-US" altLang="zh-CN" dirty="0" smtClean="0"/>
              <a:t>] </a:t>
            </a:r>
            <a:r>
              <a:rPr lang="zh-CN" altLang="en-US" dirty="0" smtClean="0"/>
              <a:t>按时间顺序理层次概括：开端、发展、高潮、结尾。</a:t>
            </a:r>
          </a:p>
          <a:p>
            <a:pPr indent="622300">
              <a:spcAft>
                <a:spcPts val="0"/>
              </a:spcAft>
            </a:pPr>
            <a:r>
              <a:rPr lang="zh-CN" altLang="en-US" dirty="0" smtClean="0"/>
              <a:t>按空间顺序抓场面概括：一个场面</a:t>
            </a:r>
            <a:r>
              <a:rPr lang="en-US" altLang="zh-CN" dirty="0" smtClean="0"/>
              <a:t>(</a:t>
            </a:r>
            <a:r>
              <a:rPr lang="zh-CN" altLang="en-US" dirty="0" smtClean="0"/>
              <a:t>地点</a:t>
            </a:r>
            <a:r>
              <a:rPr lang="en-US" altLang="zh-CN" dirty="0" smtClean="0"/>
              <a:t>)</a:t>
            </a:r>
            <a:r>
              <a:rPr lang="zh-CN" altLang="en-US" dirty="0" smtClean="0"/>
              <a:t>就是一个情节，场面变情节就变。</a:t>
            </a:r>
          </a:p>
          <a:p>
            <a:pPr indent="622300">
              <a:spcAft>
                <a:spcPts val="0"/>
              </a:spcAft>
            </a:pPr>
            <a:r>
              <a:rPr lang="zh-CN" altLang="en-US" dirty="0" smtClean="0"/>
              <a:t>寻找线索后概括：可以寻找事物线、情感线、对比线等。</a:t>
            </a:r>
          </a:p>
          <a:p>
            <a:pPr indent="622300">
              <a:spcAft>
                <a:spcPts val="0"/>
              </a:spcAft>
            </a:pPr>
            <a:r>
              <a:rPr lang="en-US" altLang="zh-CN" dirty="0" smtClean="0"/>
              <a:t>[</a:t>
            </a:r>
            <a:r>
              <a:rPr lang="zh-CN" altLang="en-US" dirty="0" smtClean="0"/>
              <a:t>答题模板</a:t>
            </a:r>
            <a:r>
              <a:rPr lang="en-US" altLang="zh-CN" dirty="0" smtClean="0"/>
              <a:t>] “</a:t>
            </a:r>
            <a:r>
              <a:rPr lang="zh-CN" altLang="en-US" dirty="0" smtClean="0"/>
              <a:t>何时何地何人做何事”</a:t>
            </a:r>
            <a:r>
              <a:rPr lang="en-US" altLang="zh-CN" dirty="0" smtClean="0"/>
              <a:t>(“</a:t>
            </a:r>
            <a:r>
              <a:rPr lang="zh-CN" altLang="en-US" dirty="0" smtClean="0"/>
              <a:t>何人”“做何事”不能省</a:t>
            </a:r>
            <a:r>
              <a:rPr lang="en-US" altLang="zh-CN" dirty="0" smtClean="0"/>
              <a:t>)</a:t>
            </a:r>
          </a:p>
          <a:p>
            <a:endParaRPr lang="zh-CN" altLang="en-US" dirty="0" smtClean="0"/>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 calcmode="lin" valueType="num">
                                      <p:cBhvr additive="base">
                                        <p:cTn id="3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2</a:t>
            </a:r>
            <a:r>
              <a:rPr lang="en-US" altLang="zh-CN" dirty="0" smtClean="0"/>
              <a:t> </a:t>
            </a:r>
            <a:r>
              <a:rPr lang="zh-CN" altLang="en-US" dirty="0" smtClean="0"/>
              <a:t>阅读下面的文字，完成后面的题目。  </a:t>
            </a:r>
            <a:endParaRPr lang="en-US" altLang="zh-CN" dirty="0" smtClean="0"/>
          </a:p>
          <a:p>
            <a:pPr algn="ctr"/>
            <a:r>
              <a:rPr lang="zh-CN" altLang="en-US" dirty="0" smtClean="0">
                <a:latin typeface="黑体" pitchFamily="2" charset="-122"/>
                <a:ea typeface="黑体" pitchFamily="2" charset="-122"/>
              </a:rPr>
              <a:t>丈夫的账单</a:t>
            </a:r>
          </a:p>
          <a:p>
            <a:pPr algn="ctr"/>
            <a:r>
              <a:rPr lang="zh-CN" altLang="en-US" dirty="0" smtClean="0">
                <a:latin typeface="仿宋_GB2312" pitchFamily="49" charset="-122"/>
                <a:ea typeface="仿宋_GB2312" pitchFamily="49" charset="-122"/>
              </a:rPr>
              <a:t>马克</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吐温</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招聘女打字员的广告费</a:t>
            </a:r>
            <a:r>
              <a:rPr lang="en-US" altLang="zh-CN" dirty="0" smtClean="0">
                <a:latin typeface="+mn-ea"/>
              </a:rPr>
              <a:t>……</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支出金额</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提前一星期预支付给女打字员的薪水</a:t>
            </a:r>
            <a:r>
              <a:rPr lang="en-US" altLang="zh-CN" dirty="0" smtClean="0">
                <a:latin typeface="+mn-ea"/>
              </a:rPr>
              <a:t>……(</a:t>
            </a:r>
            <a:r>
              <a:rPr lang="zh-CN" altLang="en-US" dirty="0" smtClean="0">
                <a:latin typeface="楷体_GB2312" pitchFamily="49" charset="-122"/>
                <a:ea typeface="楷体_GB2312" pitchFamily="49" charset="-122"/>
              </a:rPr>
              <a:t>支出金额</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购买送给女打字员的花束</a:t>
            </a:r>
            <a:r>
              <a:rPr lang="en-US" altLang="zh-CN" dirty="0" smtClean="0">
                <a:latin typeface="+mn-ea"/>
              </a:rPr>
              <a:t>……(</a:t>
            </a:r>
            <a:r>
              <a:rPr lang="zh-CN" altLang="en-US" dirty="0" smtClean="0">
                <a:latin typeface="楷体_GB2312" pitchFamily="49" charset="-122"/>
                <a:ea typeface="楷体_GB2312" pitchFamily="49" charset="-122"/>
              </a:rPr>
              <a:t>支出金额</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同她共进的一顿晚餐</a:t>
            </a:r>
            <a:r>
              <a:rPr lang="en-US" altLang="zh-CN" dirty="0" smtClean="0">
                <a:latin typeface="+mn-ea"/>
              </a:rPr>
              <a:t>……(</a:t>
            </a:r>
            <a:r>
              <a:rPr lang="zh-CN" altLang="en-US" dirty="0" smtClean="0">
                <a:latin typeface="楷体_GB2312" pitchFamily="49" charset="-122"/>
                <a:ea typeface="楷体_GB2312" pitchFamily="49" charset="-122"/>
              </a:rPr>
              <a:t>支出金额</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给夫人买衣服</a:t>
            </a:r>
            <a:r>
              <a:rPr lang="en-US" altLang="zh-CN" dirty="0" smtClean="0">
                <a:latin typeface="+mn-ea"/>
              </a:rPr>
              <a:t>……(</a:t>
            </a:r>
            <a:r>
              <a:rPr lang="zh-CN" altLang="en-US" dirty="0" smtClean="0">
                <a:latin typeface="楷体_GB2312" pitchFamily="49" charset="-122"/>
                <a:ea typeface="楷体_GB2312" pitchFamily="49" charset="-122"/>
              </a:rPr>
              <a:t>一大笔开支</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给岳母买大衣</a:t>
            </a:r>
            <a:r>
              <a:rPr lang="en-US" altLang="zh-CN" dirty="0" smtClean="0">
                <a:latin typeface="+mn-ea"/>
              </a:rPr>
              <a:t>……(</a:t>
            </a:r>
            <a:r>
              <a:rPr lang="zh-CN" altLang="en-US" dirty="0" smtClean="0">
                <a:latin typeface="楷体_GB2312" pitchFamily="49" charset="-122"/>
                <a:ea typeface="楷体_GB2312" pitchFamily="49" charset="-122"/>
              </a:rPr>
              <a:t>一大笔开支</a:t>
            </a:r>
            <a:r>
              <a:rPr lang="en-US" altLang="zh-CN" dirty="0" smtClean="0">
                <a:latin typeface="楷体_GB2312" pitchFamily="49" charset="-122"/>
                <a:ea typeface="楷体_GB2312" pitchFamily="49" charset="-122"/>
              </a:rPr>
              <a:t>)</a:t>
            </a:r>
          </a:p>
          <a:p>
            <a:pPr indent="622300"/>
            <a:r>
              <a:rPr lang="zh-CN" altLang="en-US" dirty="0" smtClean="0">
                <a:latin typeface="楷体_GB2312" pitchFamily="49" charset="-122"/>
                <a:ea typeface="楷体_GB2312" pitchFamily="49" charset="-122"/>
              </a:rPr>
              <a:t>招聘中年女打字员的广告费</a:t>
            </a:r>
            <a:r>
              <a:rPr lang="en-US" altLang="zh-CN" dirty="0" smtClean="0">
                <a:latin typeface="+mn-ea"/>
              </a:rPr>
              <a:t>……(</a:t>
            </a:r>
            <a:r>
              <a:rPr lang="zh-CN" altLang="en-US" dirty="0" smtClean="0">
                <a:latin typeface="楷体_GB2312" pitchFamily="49" charset="-122"/>
                <a:ea typeface="楷体_GB2312" pitchFamily="49" charset="-122"/>
              </a:rPr>
              <a:t>支出金额</a:t>
            </a:r>
            <a:r>
              <a:rPr lang="en-US" altLang="zh-CN" dirty="0" smtClean="0">
                <a:latin typeface="楷体_GB2312" pitchFamily="49" charset="-122"/>
                <a:ea typeface="楷体_GB2312" pitchFamily="49" charset="-122"/>
              </a:rPr>
              <a:t>)</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428736"/>
            <a:ext cx="8072494" cy="2357454"/>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小说虽文约而情节完整，想象空间广阔，请简要概括本文的情节。 </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571876"/>
            <a:ext cx="7705723" cy="2071702"/>
          </a:xfrm>
        </p:spPr>
        <p:txBody>
          <a:bodyPr/>
          <a:lstStyle/>
          <a:p>
            <a:pPr marL="0" indent="0">
              <a:lnSpc>
                <a:spcPts val="3500"/>
              </a:lnSpc>
              <a:spcBef>
                <a:spcPct val="0"/>
              </a:spcBef>
              <a:buNone/>
            </a:pPr>
            <a:r>
              <a:rPr lang="zh-CN" altLang="en-US" sz="2400" b="1" dirty="0" smtClean="0">
                <a:solidFill>
                  <a:srgbClr val="990033"/>
                </a:solidFill>
                <a:latin typeface="宋体" pitchFamily="2" charset="-122"/>
              </a:rPr>
              <a:t>开端：“丈夫”花钱招聘了一位年轻的女打字员。发展：“丈夫”喜欢上打字员，预付薪水，送花，共进晚餐。高潮：婚外情暴露，向“夫人”“岳母”赔礼</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买衣服送给她们，平息家庭危机。结局：另聘一位中年女打字员。</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86019" name="内容占位符 2"/>
          <p:cNvSpPr>
            <a:spLocks noGrp="1"/>
          </p:cNvSpPr>
          <p:nvPr>
            <p:ph idx="4294967295"/>
          </p:nvPr>
        </p:nvSpPr>
        <p:spPr>
          <a:xfrm>
            <a:off x="1142976" y="3071810"/>
            <a:ext cx="7348533" cy="3214710"/>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　</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本题考查筛选并整合文中的信息的能力。</a:t>
            </a: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项，“这将降低小说对虚构的依赖”说法无中生有，原文说的是“就现代小说而言，虚构一个故事并非其首要功能”“他们会调整讲故事的方式，甚至将虚构和表述的重心挪到故事之外。在这些小说家笔下，故事成了幌子，故事之外的附加信息显得更有意味”，并没有说“降低小说对虚构的依赖”。</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3" name="Group 45"/>
          <p:cNvGrpSpPr>
            <a:grpSpLocks/>
          </p:cNvGrpSpPr>
          <p:nvPr/>
        </p:nvGrpSpPr>
        <p:grpSpPr bwMode="auto">
          <a:xfrm>
            <a:off x="0" y="785222"/>
            <a:ext cx="609600" cy="1857344"/>
            <a:chOff x="1" y="383"/>
            <a:chExt cx="384" cy="1618"/>
          </a:xfrm>
        </p:grpSpPr>
        <p:pic>
          <p:nvPicPr>
            <p:cNvPr id="9"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
        <p:nvSpPr>
          <p:cNvPr id="8" name="内容占位符 2"/>
          <p:cNvSpPr>
            <a:spLocks noGrp="1"/>
          </p:cNvSpPr>
          <p:nvPr>
            <p:ph idx="4294967295"/>
          </p:nvPr>
        </p:nvSpPr>
        <p:spPr>
          <a:xfrm>
            <a:off x="642910" y="1357298"/>
            <a:ext cx="7929618" cy="1571636"/>
          </a:xfrm>
        </p:spPr>
        <p:txBody>
          <a:bodyPr/>
          <a:lstStyle/>
          <a:p>
            <a:pPr marL="533400" indent="0" algn="just">
              <a:lnSpc>
                <a:spcPts val="3500"/>
              </a:lnSpc>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．现代小说的发展加剧了故事在小说中的衰变，与此同时，随着现代传媒的不断发展，传统的故事讲述方式也可能消亡。</a:t>
            </a:r>
          </a:p>
          <a:p>
            <a:pPr marL="0" indent="622300">
              <a:lnSpc>
                <a:spcPts val="3500"/>
              </a:lnSpc>
              <a:buNone/>
            </a:pPr>
            <a:endParaRPr lang="en-US" altLang="zh-CN" sz="2400" b="1" dirty="0" smtClean="0">
              <a:latin typeface="Times New Roman" pitchFamily="18" charset="0"/>
              <a:cs typeface="Times New Roman" pitchFamily="18" charset="0"/>
            </a:endParaRPr>
          </a:p>
          <a:p>
            <a:pPr indent="631825">
              <a:lnSpc>
                <a:spcPts val="3500"/>
              </a:lnSpc>
              <a:buNone/>
            </a:pPr>
            <a:endParaRPr lang="en-US" altLang="zh-CN" sz="2400" b="1" dirty="0" smtClean="0">
              <a:solidFill>
                <a:srgbClr val="990033"/>
              </a:solidFill>
              <a:latin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7" dur="500"/>
                                        <p:tgtEl>
                                          <p:spTgt spid="860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lstStyle/>
          <a:p>
            <a:pPr indent="622300">
              <a:spcAft>
                <a:spcPts val="0"/>
              </a:spcAft>
            </a:pPr>
            <a:r>
              <a:rPr lang="en-US" altLang="zh-CN" dirty="0" smtClean="0"/>
              <a:t>(</a:t>
            </a:r>
            <a:r>
              <a:rPr lang="zh-CN" altLang="en-US" dirty="0" smtClean="0"/>
              <a:t>二</a:t>
            </a:r>
            <a:r>
              <a:rPr lang="en-US" altLang="zh-CN" dirty="0" smtClean="0"/>
              <a:t>)</a:t>
            </a:r>
            <a:r>
              <a:rPr lang="zh-CN" altLang="en-US" dirty="0" smtClean="0"/>
              <a:t>情节作用题</a:t>
            </a:r>
          </a:p>
          <a:p>
            <a:endParaRPr lang="zh-CN" altLang="en-US" dirty="0" smtClean="0"/>
          </a:p>
        </p:txBody>
      </p:sp>
      <p:graphicFrame>
        <p:nvGraphicFramePr>
          <p:cNvPr id="7" name="表格 6"/>
          <p:cNvGraphicFramePr>
            <a:graphicFrameLocks noGrp="1"/>
          </p:cNvGraphicFramePr>
          <p:nvPr/>
        </p:nvGraphicFramePr>
        <p:xfrm>
          <a:off x="785786" y="1500174"/>
          <a:ext cx="7786742" cy="4643470"/>
        </p:xfrm>
        <a:graphic>
          <a:graphicData uri="http://schemas.openxmlformats.org/drawingml/2006/table">
            <a:tbl>
              <a:tblPr/>
              <a:tblGrid>
                <a:gridCol w="425813"/>
                <a:gridCol w="7360929"/>
              </a:tblGrid>
              <a:tr h="1393041">
                <a:tc rowSpan="4">
                  <a:txBody>
                    <a:bodyPr/>
                    <a:lstStyle/>
                    <a:p>
                      <a:pPr algn="ctr">
                        <a:lnSpc>
                          <a:spcPct val="118000"/>
                        </a:lnSpc>
                        <a:spcAft>
                          <a:spcPts val="0"/>
                        </a:spcAft>
                      </a:pPr>
                      <a:r>
                        <a:rPr lang="zh-CN" sz="2000" b="1" kern="100" dirty="0">
                          <a:latin typeface="Times New Roman"/>
                          <a:cs typeface="Times New Roman"/>
                        </a:rPr>
                        <a:t>答题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角度</a:t>
                      </a:r>
                      <a:endParaRPr lang="zh-CN" sz="2000" b="1" kern="100" dirty="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从情节与其他情节的关系角度考虑。需要考虑这一情节在全文中的位置：开头</a:t>
                      </a:r>
                      <a:r>
                        <a:rPr lang="en-US" sz="2000" b="1" kern="100">
                          <a:latin typeface="Times New Roman"/>
                          <a:cs typeface="Courier New"/>
                        </a:rPr>
                        <a:t>(</a:t>
                      </a:r>
                      <a:r>
                        <a:rPr lang="zh-CN" sz="2000" b="1" kern="100">
                          <a:latin typeface="Times New Roman"/>
                          <a:cs typeface="Times New Roman"/>
                        </a:rPr>
                        <a:t>引起下文、为下文做铺垫、设置悬念</a:t>
                      </a:r>
                      <a:r>
                        <a:rPr lang="en-US" sz="2000" b="1" kern="100">
                          <a:latin typeface="Times New Roman"/>
                          <a:cs typeface="Courier New"/>
                        </a:rPr>
                        <a:t>)</a:t>
                      </a:r>
                      <a:r>
                        <a:rPr lang="zh-CN" sz="2000" b="1" kern="100">
                          <a:latin typeface="Times New Roman"/>
                          <a:cs typeface="Times New Roman"/>
                        </a:rPr>
                        <a:t>、中间</a:t>
                      </a:r>
                      <a:r>
                        <a:rPr lang="en-US" sz="2000" b="1" kern="100">
                          <a:latin typeface="Times New Roman"/>
                          <a:cs typeface="Courier New"/>
                        </a:rPr>
                        <a:t>(</a:t>
                      </a:r>
                      <a:r>
                        <a:rPr lang="zh-CN" sz="2000" b="1" kern="100">
                          <a:latin typeface="Times New Roman"/>
                          <a:cs typeface="Times New Roman"/>
                        </a:rPr>
                        <a:t>推动情节发展</a:t>
                      </a:r>
                      <a:r>
                        <a:rPr lang="en-US" sz="2000" b="1" kern="100">
                          <a:latin typeface="Times New Roman"/>
                          <a:cs typeface="Courier New"/>
                        </a:rPr>
                        <a:t>)</a:t>
                      </a:r>
                      <a:r>
                        <a:rPr lang="zh-CN" sz="2000" b="1" kern="100">
                          <a:latin typeface="Times New Roman"/>
                          <a:cs typeface="Times New Roman"/>
                        </a:rPr>
                        <a:t>、结尾</a:t>
                      </a:r>
                      <a:r>
                        <a:rPr lang="en-US" sz="2000" b="1" kern="100">
                          <a:latin typeface="Times New Roman"/>
                          <a:cs typeface="Courier New"/>
                        </a:rPr>
                        <a:t>(</a:t>
                      </a:r>
                      <a:r>
                        <a:rPr lang="zh-CN" sz="2000" b="1" kern="100">
                          <a:latin typeface="Times New Roman"/>
                          <a:cs typeface="Times New Roman"/>
                        </a:rPr>
                        <a:t>呼应上文</a:t>
                      </a:r>
                      <a:r>
                        <a:rPr lang="en-US" sz="2000" b="1" kern="100">
                          <a:latin typeface="Times New Roman"/>
                          <a:cs typeface="Courier New"/>
                        </a:rPr>
                        <a:t>)</a:t>
                      </a:r>
                      <a:r>
                        <a:rPr lang="zh-CN" sz="2000" b="1" kern="100">
                          <a:latin typeface="Times New Roman"/>
                          <a:cs typeface="Times New Roman"/>
                        </a:rPr>
                        <a:t>等</a:t>
                      </a:r>
                      <a:r>
                        <a:rPr lang="zh-CN" sz="2000" b="1" kern="100">
                          <a:latin typeface="宋体"/>
                          <a:ea typeface="Times New Roman"/>
                          <a:cs typeface="Courier New"/>
                        </a:rPr>
                        <a:t> </a:t>
                      </a:r>
                      <a:endParaRPr lang="zh-CN" sz="2000" b="1" kern="10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从情节与人物形象的关系角度考虑。也就是情节本身对人物性格塑造上的具体作用</a:t>
                      </a:r>
                      <a:r>
                        <a:rPr lang="zh-CN" sz="2000" b="1" kern="100">
                          <a:latin typeface="宋体"/>
                          <a:ea typeface="Times New Roman"/>
                          <a:cs typeface="Courier New"/>
                        </a:rPr>
                        <a:t> </a:t>
                      </a:r>
                      <a:endParaRPr lang="zh-CN" sz="2000" b="1" kern="10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从情节与小说环境的关系角度考虑。常用术语有：突出</a:t>
                      </a:r>
                      <a:r>
                        <a:rPr lang="en-US" sz="2000" b="1" kern="100">
                          <a:latin typeface="Times New Roman"/>
                          <a:cs typeface="Courier New"/>
                        </a:rPr>
                        <a:t>(</a:t>
                      </a:r>
                      <a:r>
                        <a:rPr lang="zh-CN" sz="2000" b="1" kern="100">
                          <a:latin typeface="Times New Roman"/>
                          <a:cs typeface="Times New Roman"/>
                        </a:rPr>
                        <a:t>烘托、交代</a:t>
                      </a:r>
                      <a:r>
                        <a:rPr lang="en-US" sz="2000" b="1" kern="100">
                          <a:latin typeface="Times New Roman"/>
                          <a:cs typeface="Courier New"/>
                        </a:rPr>
                        <a:t>)</a:t>
                      </a:r>
                      <a:r>
                        <a:rPr lang="zh-CN" sz="2000" b="1" kern="100">
                          <a:latin typeface="Times New Roman"/>
                          <a:cs typeface="Times New Roman"/>
                        </a:rPr>
                        <a:t>人物活动的环境、使环境更具典型性等</a:t>
                      </a:r>
                      <a:r>
                        <a:rPr lang="zh-CN" sz="2000" b="1" kern="100">
                          <a:latin typeface="宋体"/>
                          <a:ea typeface="Times New Roman"/>
                          <a:cs typeface="Courier New"/>
                        </a:rPr>
                        <a:t> </a:t>
                      </a:r>
                      <a:endParaRPr lang="zh-CN" sz="2000" b="1" kern="10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3041">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从情节与小说主题的关系角度考虑。一般来说是点题、突出主题或揭示主旨。常用答题术语：揭示</a:t>
                      </a:r>
                      <a:r>
                        <a:rPr lang="en-US" sz="2000" b="1" kern="100" dirty="0">
                          <a:latin typeface="Times New Roman"/>
                          <a:cs typeface="Courier New"/>
                        </a:rPr>
                        <a:t>(</a:t>
                      </a:r>
                      <a:r>
                        <a:rPr lang="zh-CN" sz="2000" b="1" kern="100" dirty="0">
                          <a:latin typeface="Times New Roman"/>
                          <a:cs typeface="Times New Roman"/>
                        </a:rPr>
                        <a:t>表达、寄托、暗示</a:t>
                      </a:r>
                      <a:r>
                        <a:rPr lang="en-US" sz="2000" b="1" kern="100" dirty="0">
                          <a:latin typeface="Times New Roman"/>
                          <a:cs typeface="Courier New"/>
                        </a:rPr>
                        <a:t>)</a:t>
                      </a:r>
                      <a:r>
                        <a:rPr lang="zh-CN" sz="2000" b="1" kern="100" dirty="0">
                          <a:latin typeface="Times New Roman"/>
                          <a:cs typeface="Times New Roman"/>
                        </a:rPr>
                        <a:t>了</a:t>
                      </a:r>
                      <a:r>
                        <a:rPr lang="zh-CN" sz="2000" b="1" kern="100" dirty="0">
                          <a:latin typeface="宋体"/>
                          <a:cs typeface="Times New Roman"/>
                        </a:rPr>
                        <a:t>……</a:t>
                      </a:r>
                      <a:r>
                        <a:rPr lang="zh-CN" sz="2000" b="1" kern="100" dirty="0">
                          <a:latin typeface="Times New Roman"/>
                          <a:cs typeface="Times New Roman"/>
                        </a:rPr>
                        <a:t>的主题，深化主题，突出主题等</a:t>
                      </a:r>
                      <a:r>
                        <a:rPr lang="zh-CN" sz="2000" b="1" kern="100" dirty="0">
                          <a:latin typeface="宋体"/>
                          <a:ea typeface="Times New Roman"/>
                          <a:cs typeface="Courier New"/>
                        </a:rPr>
                        <a:t> </a:t>
                      </a:r>
                      <a:endParaRPr lang="zh-CN" sz="2000" b="1" kern="100" dirty="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85786" y="1500174"/>
          <a:ext cx="7786742" cy="4133508"/>
        </p:xfrm>
        <a:graphic>
          <a:graphicData uri="http://schemas.openxmlformats.org/drawingml/2006/table">
            <a:tbl>
              <a:tblPr/>
              <a:tblGrid>
                <a:gridCol w="1071570"/>
                <a:gridCol w="6715172"/>
              </a:tblGrid>
              <a:tr h="2000264">
                <a:tc>
                  <a:txBody>
                    <a:bodyPr/>
                    <a:lstStyle/>
                    <a:p>
                      <a:pPr algn="ctr">
                        <a:lnSpc>
                          <a:spcPct val="118000"/>
                        </a:lnSpc>
                        <a:spcAft>
                          <a:spcPts val="0"/>
                        </a:spcAft>
                      </a:pPr>
                      <a:r>
                        <a:rPr lang="zh-CN" sz="2000" b="1" kern="100" dirty="0">
                          <a:latin typeface="Times New Roman"/>
                          <a:cs typeface="Times New Roman"/>
                        </a:rPr>
                        <a:t>答题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角度</a:t>
                      </a:r>
                      <a:endParaRPr lang="zh-CN" sz="2000" b="1" kern="100" dirty="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从情节与读者感受的关系角度考虑。就是站在读者的位置上考虑情节的作用。常用答题术语：吸引读者注意力，引起读者的阅读兴趣，引发读者思考等</a:t>
                      </a:r>
                      <a:r>
                        <a:rPr lang="zh-CN" sz="2000" b="1" kern="100">
                          <a:latin typeface="宋体"/>
                          <a:ea typeface="Times New Roman"/>
                          <a:cs typeface="Courier New"/>
                        </a:rPr>
                        <a:t> </a:t>
                      </a:r>
                      <a:endParaRPr lang="zh-CN" sz="2000" b="1" kern="10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244">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宋体"/>
                          <a:cs typeface="Times New Roman"/>
                        </a:rPr>
                        <a:t>……</a:t>
                      </a:r>
                      <a:r>
                        <a:rPr lang="zh-CN" sz="2000" b="1" kern="100" dirty="0">
                          <a:latin typeface="Times New Roman"/>
                          <a:cs typeface="Times New Roman"/>
                        </a:rPr>
                        <a:t>情节</a:t>
                      </a:r>
                      <a:r>
                        <a:rPr lang="en-US" sz="2000" b="1" kern="100" dirty="0">
                          <a:latin typeface="Times New Roman"/>
                          <a:cs typeface="Courier New"/>
                        </a:rPr>
                        <a:t>(</a:t>
                      </a:r>
                      <a:r>
                        <a:rPr lang="zh-CN" sz="2000" b="1" kern="100" dirty="0">
                          <a:latin typeface="Times New Roman"/>
                          <a:cs typeface="Times New Roman"/>
                        </a:rPr>
                        <a:t>事物</a:t>
                      </a:r>
                      <a:r>
                        <a:rPr lang="en-US" sz="2000" b="1" kern="100" dirty="0">
                          <a:latin typeface="Times New Roman"/>
                          <a:cs typeface="Courier New"/>
                        </a:rPr>
                        <a:t>)</a:t>
                      </a:r>
                      <a:r>
                        <a:rPr lang="zh-CN" sz="2000" b="1" kern="100" dirty="0">
                          <a:latin typeface="Times New Roman"/>
                          <a:cs typeface="Times New Roman"/>
                        </a:rPr>
                        <a:t>为下文</a:t>
                      </a:r>
                      <a:r>
                        <a:rPr lang="en-US" sz="2000" b="1" kern="100" dirty="0">
                          <a:latin typeface="宋体"/>
                          <a:cs typeface="Times New Roman"/>
                        </a:rPr>
                        <a:t>……</a:t>
                      </a:r>
                      <a:r>
                        <a:rPr lang="zh-CN" sz="2000" b="1" kern="100" dirty="0">
                          <a:latin typeface="Times New Roman"/>
                          <a:cs typeface="Times New Roman"/>
                        </a:rPr>
                        <a:t>埋下了伏笔；与文中</a:t>
                      </a:r>
                      <a:r>
                        <a:rPr lang="en-US" sz="2000" b="1" kern="100" dirty="0">
                          <a:latin typeface="宋体"/>
                          <a:cs typeface="Times New Roman"/>
                        </a:rPr>
                        <a:t>……</a:t>
                      </a:r>
                      <a:r>
                        <a:rPr lang="zh-CN" sz="2000" b="1" kern="100" dirty="0">
                          <a:latin typeface="Times New Roman"/>
                          <a:cs typeface="Times New Roman"/>
                        </a:rPr>
                        <a:t>相照应，反映了</a:t>
                      </a:r>
                      <a:r>
                        <a:rPr lang="en-US" sz="2000" b="1" kern="100" dirty="0">
                          <a:latin typeface="宋体"/>
                          <a:cs typeface="Times New Roman"/>
                        </a:rPr>
                        <a:t>……</a:t>
                      </a:r>
                      <a:r>
                        <a:rPr lang="zh-CN" sz="2000" b="1" kern="100" dirty="0">
                          <a:latin typeface="Times New Roman"/>
                          <a:cs typeface="Times New Roman"/>
                        </a:rPr>
                        <a:t>内容，突出了</a:t>
                      </a:r>
                      <a:r>
                        <a:rPr lang="en-US" sz="2000" b="1" kern="100" dirty="0">
                          <a:latin typeface="宋体"/>
                          <a:cs typeface="Times New Roman"/>
                        </a:rPr>
                        <a:t>……</a:t>
                      </a:r>
                      <a:r>
                        <a:rPr lang="zh-CN" sz="2000" b="1" kern="100" dirty="0">
                          <a:latin typeface="Times New Roman"/>
                          <a:cs typeface="Times New Roman"/>
                        </a:rPr>
                        <a:t>性格，点明了</a:t>
                      </a:r>
                      <a:r>
                        <a:rPr lang="en-US" sz="2000" b="1" kern="100" dirty="0">
                          <a:latin typeface="宋体"/>
                          <a:cs typeface="Times New Roman"/>
                        </a:rPr>
                        <a:t>……</a:t>
                      </a:r>
                      <a:r>
                        <a:rPr lang="zh-CN" sz="2000" b="1" kern="100" dirty="0">
                          <a:latin typeface="Times New Roman"/>
                          <a:cs typeface="Times New Roman"/>
                        </a:rPr>
                        <a:t>题旨</a:t>
                      </a:r>
                      <a:endParaRPr lang="zh-CN" sz="2000" b="1" kern="100" dirty="0">
                        <a:latin typeface="宋体"/>
                        <a:cs typeface="Courier New"/>
                      </a:endParaRPr>
                    </a:p>
                  </a:txBody>
                  <a:tcPr marL="43804" marR="43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3 </a:t>
            </a:r>
            <a:r>
              <a:rPr lang="zh-CN" altLang="en-US" dirty="0" smtClean="0"/>
              <a:t>阅读下面的文字，完成题目。  </a:t>
            </a:r>
            <a:endParaRPr lang="en-US" altLang="zh-CN" dirty="0" smtClean="0"/>
          </a:p>
          <a:p>
            <a:pPr algn="ctr"/>
            <a:r>
              <a:rPr lang="zh-CN" altLang="en-US" dirty="0" smtClean="0">
                <a:latin typeface="黑体" pitchFamily="2" charset="-122"/>
                <a:ea typeface="黑体" pitchFamily="2" charset="-122"/>
              </a:rPr>
              <a:t>跨栏高手</a:t>
            </a:r>
          </a:p>
          <a:p>
            <a:pPr algn="ctr"/>
            <a:r>
              <a:rPr lang="zh-CN" altLang="en-US" dirty="0" smtClean="0">
                <a:latin typeface="仿宋_GB2312" pitchFamily="49" charset="-122"/>
                <a:ea typeface="仿宋_GB2312" pitchFamily="49" charset="-122"/>
              </a:rPr>
              <a:t>张依苹</a:t>
            </a:r>
          </a:p>
          <a:p>
            <a:pPr indent="622300"/>
            <a:r>
              <a:rPr lang="zh-CN" altLang="en-US" dirty="0" smtClean="0">
                <a:latin typeface="楷体_GB2312" pitchFamily="49" charset="-122"/>
                <a:ea typeface="楷体_GB2312" pitchFamily="49" charset="-122"/>
              </a:rPr>
              <a:t>“喏，从这边到那边，至少得走一分钟。阿弟呀！你手脚灵巧，从栏杆爬过去得了！”她自己也应声跨了过去。母亲每天总忙得漏吃一两顿饭，也就比一般中年妇女轻盈，加上“训练有素”，手一撑，跳过及腰的围栏，简直易如反掌。孩子们渐渐长大，父亲的生意开始赚得多，家里生活水平大大提高，也就买起汽车来。母亲不再走路上街，当然也没再表演“跨栏”。我念小学，一直到初中，年幼时过马路的</a:t>
            </a:r>
            <a:endParaRPr lang="en-US" altLang="zh-CN"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7"/>
            <a:ext cx="8215370" cy="4978415"/>
          </a:xfrm>
        </p:spPr>
        <p:txBody>
          <a:bodyPr>
            <a:noAutofit/>
          </a:bodyPr>
          <a:lstStyle/>
          <a:p>
            <a:pPr>
              <a:spcBef>
                <a:spcPct val="0"/>
              </a:spcBef>
            </a:pPr>
            <a:r>
              <a:rPr lang="zh-CN" altLang="en-US" dirty="0" smtClean="0">
                <a:latin typeface="楷体_GB2312" pitchFamily="49" charset="-122"/>
                <a:ea typeface="楷体_GB2312" pitchFamily="49" charset="-122"/>
              </a:rPr>
              <a:t>习惯还保留着。就在中四那年，同学广生被车撞得脚骨碎裂，听说是从街上的围栏跳下来时给货车碰到。结果，锯了一边脚，每天倚着拐杖。自此，我对“跨栏”敬而远之。近年，自己加入有车阶级行列，不知不觉对街上的“爬栏”和“跨栏”高手起了恶感。在高速公路上驾驶，忽地蹿出一个人影，来个紧急刹车，不禁憋了一肚子气，不停下来么，难不成搞出第二个广生来！街上永远不乏此道中人。初出茅庐的儿童，朝气蓬勃的青少年，略笨重的中年人，老当益壮的老年人，围栏周遭一直都是热闹的。</a:t>
            </a:r>
            <a:endParaRPr lang="en-US" altLang="zh-CN" dirty="0" smtClean="0">
              <a:latin typeface="楷体_GB2312" pitchFamily="49" charset="-122"/>
              <a:ea typeface="楷体_GB2312" pitchFamily="49" charset="-122"/>
            </a:endParaRPr>
          </a:p>
          <a:p>
            <a:pPr indent="723900" algn="just">
              <a:spcBef>
                <a:spcPct val="0"/>
              </a:spcBef>
            </a:pPr>
            <a:r>
              <a:rPr lang="zh-CN" altLang="en-US" dirty="0" smtClean="0">
                <a:latin typeface="楷体_GB2312" pitchFamily="49" charset="-122"/>
                <a:ea typeface="楷体_GB2312" pitchFamily="49" charset="-122"/>
              </a:rPr>
              <a:t>母亲已届不惑之年，身子日渐瘦小，简直皮肉见骨，精神更是一年比一年差，医生说，必须做些轻便的运动。那</a:t>
            </a:r>
          </a:p>
          <a:p>
            <a:pPr indent="622300"/>
            <a:endParaRPr lang="en-US" altLang="zh-CN"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7"/>
            <a:ext cx="8215370" cy="4978415"/>
          </a:xfrm>
        </p:spPr>
        <p:txBody>
          <a:bodyPr>
            <a:noAutofit/>
          </a:bodyPr>
          <a:lstStyle/>
          <a:p>
            <a:pPr>
              <a:spcBef>
                <a:spcPct val="0"/>
              </a:spcBef>
            </a:pPr>
            <a:r>
              <a:rPr lang="zh-CN" altLang="en-US" dirty="0" smtClean="0">
                <a:latin typeface="楷体_GB2312" pitchFamily="49" charset="-122"/>
                <a:ea typeface="楷体_GB2312" pitchFamily="49" charset="-122"/>
              </a:rPr>
              <a:t>天，带母亲上街散步，她见到围栏对面一间药铺，嘴里念着：“阿弟，我去前面买些参。”说罢手已扶住栏杆。我忙阻止：“阿妈，走那边吧！”到底人老了，没能翻过去，我倒松了一口气。眼光不经意地飘到远处的围栏。一个残疾者正靠着围栏休息，然后缓缓把拐杖放到另一面围栏，吃力地压着围栏的横柱，把身体一弹，过去了，重新拿起拐杖，支在腋下，一跛一跛地横过马路。我转回头，母亲正小心地钻过围栏的空隙。啊！清瘦了的母亲竟能穿过半尺宽的栏格。何时，方才越栏的跛子已走到我们旁边。我下意识地看他一下，他的眼睛居然也盯着我。我不由得多看他一眼，脑海忽地闪出一个名字</a:t>
            </a:r>
            <a:r>
              <a:rPr lang="en-US" altLang="zh-CN" dirty="0" smtClean="0">
                <a:latin typeface="+mn-ea"/>
              </a:rPr>
              <a:t>——</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广生”！</a:t>
            </a:r>
          </a:p>
          <a:p>
            <a:pPr indent="622300"/>
            <a:endParaRPr lang="en-US" altLang="zh-CN"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285860"/>
            <a:ext cx="8072494" cy="2214578"/>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请概括小说的高潮部分的内容，并说说其作用。</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2643182"/>
            <a:ext cx="7705723" cy="3571900"/>
          </a:xfrm>
        </p:spPr>
        <p:txBody>
          <a:bodyPr/>
          <a:lstStyle/>
          <a:p>
            <a:pPr marL="0" indent="0">
              <a:lnSpc>
                <a:spcPts val="3500"/>
              </a:lnSpc>
              <a:spcBef>
                <a:spcPct val="0"/>
              </a:spcBef>
              <a:buNone/>
            </a:pPr>
            <a:r>
              <a:rPr lang="zh-CN" altLang="en-US" sz="2400" b="1" dirty="0" smtClean="0">
                <a:solidFill>
                  <a:srgbClr val="990033"/>
                </a:solidFill>
                <a:latin typeface="宋体" pitchFamily="2" charset="-122"/>
              </a:rPr>
              <a:t>本篇小说的结尾亦是小说的高潮：妈妈不能跨栏竟钻栏，广生凭借拐杖神奇跨栏。</a:t>
            </a:r>
            <a:r>
              <a:rPr lang="en-US" altLang="zh-CN" sz="2400" b="1" dirty="0" smtClean="0">
                <a:solidFill>
                  <a:srgbClr val="990033"/>
                </a:solidFill>
                <a:latin typeface="宋体" pitchFamily="2" charset="-122"/>
              </a:rPr>
              <a:t> </a:t>
            </a:r>
          </a:p>
          <a:p>
            <a:pPr marL="0" indent="0">
              <a:lnSpc>
                <a:spcPts val="3500"/>
              </a:lnSpc>
              <a:spcBef>
                <a:spcPct val="0"/>
              </a:spcBef>
              <a:buNone/>
            </a:pPr>
            <a:r>
              <a:rPr lang="zh-CN" altLang="en-US" sz="2400" b="1" dirty="0" smtClean="0">
                <a:solidFill>
                  <a:srgbClr val="990033"/>
                </a:solidFill>
                <a:latin typeface="宋体" pitchFamily="2" charset="-122"/>
              </a:rPr>
              <a:t>作用：①深化主题。在作者对跨栏行为的无奈、不满与反思的基础上，进一步揭示了这种违背社会公德的丑行的普遍存在及已成痼疾的现象，传达出了作者的忧虑甚至对国民劣根性难以消除的痛心。</a:t>
            </a:r>
            <a:r>
              <a:rPr lang="en-US" altLang="zh-CN" sz="2400" b="1" dirty="0" smtClean="0">
                <a:solidFill>
                  <a:srgbClr val="990033"/>
                </a:solidFill>
                <a:latin typeface="宋体" pitchFamily="2" charset="-122"/>
              </a:rPr>
              <a:t> ②</a:t>
            </a:r>
            <a:r>
              <a:rPr lang="zh-CN" altLang="en-US" sz="2400" b="1" dirty="0" smtClean="0">
                <a:solidFill>
                  <a:srgbClr val="990033"/>
                </a:solidFill>
                <a:latin typeface="宋体" pitchFamily="2" charset="-122"/>
              </a:rPr>
              <a:t>照应标题“跨栏高手”，增强了讽刺效果。</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如答情节对人物的塑造方面的作用，分析准确也可给分</a:t>
            </a:r>
            <a:r>
              <a:rPr lang="en-US" altLang="zh-CN" sz="2400" b="1" dirty="0" smtClean="0">
                <a:solidFill>
                  <a:srgbClr val="990033"/>
                </a:solidFill>
                <a:latin typeface="宋体" pitchFamily="2" charset="-122"/>
              </a:rPr>
              <a:t>)</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pPr>
              <a:spcAft>
                <a:spcPts val="0"/>
              </a:spcAft>
            </a:pPr>
            <a:r>
              <a:rPr lang="zh-CN" altLang="en-US" dirty="0" smtClean="0"/>
              <a:t>二、环境类</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14349" y="1397000"/>
          <a:ext cx="8001054" cy="4889520"/>
        </p:xfrm>
        <a:graphic>
          <a:graphicData uri="http://schemas.openxmlformats.org/drawingml/2006/table">
            <a:tbl>
              <a:tblPr/>
              <a:tblGrid>
                <a:gridCol w="357189"/>
                <a:gridCol w="428628"/>
                <a:gridCol w="7215237"/>
              </a:tblGrid>
              <a:tr h="488952">
                <a:tc rowSpan="4">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度</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lnSpc>
                          <a:spcPct val="118000"/>
                        </a:lnSpc>
                        <a:spcAft>
                          <a:spcPts val="0"/>
                        </a:spcAft>
                      </a:pPr>
                      <a:r>
                        <a:rPr lang="zh-CN" sz="2000" b="1" kern="100">
                          <a:latin typeface="Times New Roman"/>
                          <a:cs typeface="Times New Roman"/>
                        </a:rPr>
                        <a:t>环</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境</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点</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分清环境描写的种类：自然环境、社会环境</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6856">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找出环境描写的句段。如果是社会环境描写的语句，需要关注人物活动的场所、人物与人物之间的关系、人物的身份、人物的对话、情节发展过程以及写作时间等</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8">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根据句段，抓住景物特征，从形、声、色等方面来感知景物特点；同时，调动视觉、听觉、嗅觉等多种感官来感知景物特点，在感知时重新组合画面并在脑海中再现画面，想象、品味画面的整体特色</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7904">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具体分析所写环境的特点，用几个形容词</a:t>
                      </a:r>
                      <a:r>
                        <a:rPr lang="en-US" sz="2000" b="1" kern="100" dirty="0">
                          <a:latin typeface="Times New Roman"/>
                          <a:cs typeface="Courier New"/>
                        </a:rPr>
                        <a:t>(</a:t>
                      </a:r>
                      <a:r>
                        <a:rPr lang="zh-CN" sz="2000" b="1" kern="100" dirty="0">
                          <a:latin typeface="Times New Roman"/>
                          <a:cs typeface="Times New Roman"/>
                        </a:rPr>
                        <a:t>多为自然环境</a:t>
                      </a:r>
                      <a:r>
                        <a:rPr lang="en-US" sz="2000" b="1" kern="100" dirty="0">
                          <a:latin typeface="Times New Roman"/>
                          <a:cs typeface="Courier New"/>
                        </a:rPr>
                        <a:t>)</a:t>
                      </a:r>
                      <a:r>
                        <a:rPr lang="zh-CN" sz="2000" b="1" kern="100" dirty="0">
                          <a:latin typeface="Times New Roman"/>
                          <a:cs typeface="Times New Roman"/>
                        </a:rPr>
                        <a:t>或名词</a:t>
                      </a:r>
                      <a:r>
                        <a:rPr lang="en-US" sz="2000" b="1" kern="100" dirty="0">
                          <a:latin typeface="Times New Roman"/>
                          <a:cs typeface="Courier New"/>
                        </a:rPr>
                        <a:t>(</a:t>
                      </a:r>
                      <a:r>
                        <a:rPr lang="zh-CN" sz="2000" b="1" kern="100" dirty="0">
                          <a:latin typeface="Times New Roman"/>
                          <a:cs typeface="Times New Roman"/>
                        </a:rPr>
                        <a:t>多为社会环境</a:t>
                      </a:r>
                      <a:r>
                        <a:rPr lang="en-US" sz="2000" b="1" kern="100" dirty="0">
                          <a:latin typeface="Times New Roman"/>
                          <a:cs typeface="Courier New"/>
                        </a:rPr>
                        <a:t>)</a:t>
                      </a:r>
                      <a:r>
                        <a:rPr lang="zh-CN" sz="2000" b="1" kern="100" dirty="0">
                          <a:latin typeface="Times New Roman"/>
                          <a:cs typeface="Times New Roman"/>
                        </a:rPr>
                        <a:t>概括环境的特点</a:t>
                      </a:r>
                      <a:r>
                        <a:rPr lang="zh-CN" sz="2000" b="1" kern="100" dirty="0">
                          <a:latin typeface="宋体"/>
                          <a:ea typeface="Times New Roman"/>
                          <a:cs typeface="Courier New"/>
                        </a:rPr>
                        <a:t> </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14349" y="1142984"/>
          <a:ext cx="8001054" cy="4941107"/>
        </p:xfrm>
        <a:graphic>
          <a:graphicData uri="http://schemas.openxmlformats.org/drawingml/2006/table">
            <a:tbl>
              <a:tblPr/>
              <a:tblGrid>
                <a:gridCol w="357189"/>
                <a:gridCol w="428628"/>
                <a:gridCol w="7215237"/>
              </a:tblGrid>
              <a:tr h="1927233">
                <a:tc rowSpan="3">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度</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8000"/>
                        </a:lnSpc>
                        <a:spcAft>
                          <a:spcPts val="0"/>
                        </a:spcAft>
                      </a:pPr>
                      <a:r>
                        <a:rPr lang="zh-CN" sz="2000" b="1" kern="100">
                          <a:latin typeface="Times New Roman"/>
                          <a:cs typeface="Times New Roman"/>
                        </a:rPr>
                        <a:t>环</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境</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作</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用</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环境方面：</a:t>
                      </a:r>
                      <a:r>
                        <a:rPr lang="en-US" sz="2000" b="1" kern="100">
                          <a:latin typeface="Times New Roman"/>
                          <a:cs typeface="Courier New"/>
                        </a:rPr>
                        <a:t>(1)</a:t>
                      </a:r>
                      <a:r>
                        <a:rPr lang="zh-CN" sz="2000" b="1" kern="100">
                          <a:latin typeface="Times New Roman"/>
                          <a:cs typeface="Times New Roman"/>
                        </a:rPr>
                        <a:t>自然环境。</a:t>
                      </a:r>
                      <a:r>
                        <a:rPr lang="en-US" sz="2000" b="1" kern="100">
                          <a:latin typeface="宋体"/>
                          <a:cs typeface="Times New Roman"/>
                        </a:rPr>
                        <a:t>①</a:t>
                      </a:r>
                      <a:r>
                        <a:rPr lang="zh-CN" sz="2000" b="1" kern="100">
                          <a:latin typeface="Times New Roman"/>
                          <a:cs typeface="Times New Roman"/>
                        </a:rPr>
                        <a:t>交代故事发生的时间或地点。</a:t>
                      </a:r>
                      <a:r>
                        <a:rPr lang="zh-CN" sz="2000" b="1" kern="100">
                          <a:latin typeface="宋体"/>
                          <a:cs typeface="Times New Roman"/>
                        </a:rPr>
                        <a:t>②</a:t>
                      </a:r>
                      <a:r>
                        <a:rPr lang="zh-CN" sz="2000" b="1" kern="100">
                          <a:latin typeface="Times New Roman"/>
                          <a:cs typeface="Times New Roman"/>
                        </a:rPr>
                        <a:t>暗示社会环境。</a:t>
                      </a:r>
                      <a:r>
                        <a:rPr lang="zh-CN" sz="2000" b="1" kern="100">
                          <a:latin typeface="宋体"/>
                          <a:cs typeface="Times New Roman"/>
                        </a:rPr>
                        <a:t>③</a:t>
                      </a:r>
                      <a:r>
                        <a:rPr lang="zh-CN" sz="2000" b="1" kern="100">
                          <a:latin typeface="Times New Roman"/>
                          <a:cs typeface="Times New Roman"/>
                        </a:rPr>
                        <a:t>渲染气氛。</a:t>
                      </a:r>
                      <a:r>
                        <a:rPr lang="en-US" sz="2000" b="1" kern="100">
                          <a:latin typeface="Times New Roman"/>
                          <a:cs typeface="Courier New"/>
                        </a:rPr>
                        <a:t> (2)</a:t>
                      </a:r>
                      <a:r>
                        <a:rPr lang="zh-CN" sz="2000" b="1" kern="100">
                          <a:latin typeface="Times New Roman"/>
                          <a:cs typeface="Times New Roman"/>
                        </a:rPr>
                        <a:t>社会环境。</a:t>
                      </a:r>
                      <a:r>
                        <a:rPr lang="en-US" sz="2000" b="1" kern="100">
                          <a:latin typeface="宋体"/>
                          <a:cs typeface="Times New Roman"/>
                        </a:rPr>
                        <a:t>①</a:t>
                      </a:r>
                      <a:r>
                        <a:rPr lang="zh-CN" sz="2000" b="1" kern="100">
                          <a:latin typeface="Times New Roman"/>
                          <a:cs typeface="Times New Roman"/>
                        </a:rPr>
                        <a:t>交代人物活动及其成长的时代背景，揭示社会关系。</a:t>
                      </a:r>
                      <a:r>
                        <a:rPr lang="en-US" sz="2000" b="1" kern="100">
                          <a:latin typeface="宋体"/>
                          <a:cs typeface="Times New Roman"/>
                        </a:rPr>
                        <a:t>②</a:t>
                      </a:r>
                      <a:r>
                        <a:rPr lang="zh-CN" sz="2000" b="1" kern="100">
                          <a:latin typeface="Times New Roman"/>
                          <a:cs typeface="Times New Roman"/>
                        </a:rPr>
                        <a:t>交代人物身份，表现人物性格。</a:t>
                      </a:r>
                      <a:r>
                        <a:rPr lang="en-US" sz="2000" b="1" kern="100">
                          <a:latin typeface="宋体"/>
                          <a:cs typeface="Times New Roman"/>
                        </a:rPr>
                        <a:t>③</a:t>
                      </a:r>
                      <a:r>
                        <a:rPr lang="zh-CN" sz="2000" b="1" kern="100">
                          <a:latin typeface="Times New Roman"/>
                          <a:cs typeface="Times New Roman"/>
                        </a:rPr>
                        <a:t>揭示社会本质特征，揭示主题</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3">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人物方面：烘托心情；表现身份、地位、性格等；暗示命运</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9041">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情节方面：根据环境描写部分在文中的不同位置，具体思考。</a:t>
                      </a:r>
                      <a:r>
                        <a:rPr lang="en-US" sz="2000" b="1" kern="100" dirty="0">
                          <a:latin typeface="宋体"/>
                          <a:cs typeface="Times New Roman"/>
                        </a:rPr>
                        <a:t>①</a:t>
                      </a:r>
                      <a:r>
                        <a:rPr lang="zh-CN" sz="2000" b="1" kern="100" dirty="0">
                          <a:latin typeface="Times New Roman"/>
                          <a:cs typeface="Times New Roman"/>
                        </a:rPr>
                        <a:t>在开头，往往是交代故事发生的时间、背景，营造氛围，渲染气氛，为后面情节的发展做铺垫或制造悬念。</a:t>
                      </a:r>
                      <a:r>
                        <a:rPr lang="en-US" sz="2000" b="1" kern="100" dirty="0">
                          <a:latin typeface="宋体"/>
                          <a:cs typeface="Times New Roman"/>
                        </a:rPr>
                        <a:t>②</a:t>
                      </a:r>
                      <a:r>
                        <a:rPr lang="zh-CN" sz="2000" b="1" kern="100" dirty="0">
                          <a:latin typeface="Times New Roman"/>
                          <a:cs typeface="Times New Roman"/>
                        </a:rPr>
                        <a:t>在中间，往往是推动情节发展，烘托气氛，衬托情感，表现心理。</a:t>
                      </a:r>
                      <a:r>
                        <a:rPr lang="en-US" sz="2000" b="1" kern="100" dirty="0">
                          <a:latin typeface="宋体"/>
                          <a:cs typeface="Times New Roman"/>
                        </a:rPr>
                        <a:t>③</a:t>
                      </a:r>
                      <a:r>
                        <a:rPr lang="zh-CN" sz="2000" b="1" kern="100" dirty="0">
                          <a:latin typeface="Times New Roman"/>
                          <a:cs typeface="Times New Roman"/>
                        </a:rPr>
                        <a:t>在结尾，往往是暗示主题，照应开头，尤其是以景结情，令人回味</a:t>
                      </a:r>
                      <a:r>
                        <a:rPr lang="zh-CN" sz="2000" b="1" kern="100" dirty="0">
                          <a:latin typeface="宋体"/>
                          <a:ea typeface="Times New Roman"/>
                          <a:cs typeface="Courier New"/>
                        </a:rPr>
                        <a:t> </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14349" y="1500174"/>
          <a:ext cx="8001054" cy="4714908"/>
        </p:xfrm>
        <a:graphic>
          <a:graphicData uri="http://schemas.openxmlformats.org/drawingml/2006/table">
            <a:tbl>
              <a:tblPr/>
              <a:tblGrid>
                <a:gridCol w="357189"/>
                <a:gridCol w="428628"/>
                <a:gridCol w="7215237"/>
              </a:tblGrid>
              <a:tr h="438007">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度</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环</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境</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作</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用</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主题方面：奠定基调；揭示主题；深化主旨</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9745">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环境方面：</a:t>
                      </a:r>
                      <a:r>
                        <a:rPr lang="en-US" sz="2000" b="1" kern="100">
                          <a:latin typeface="Times New Roman"/>
                          <a:cs typeface="Courier New"/>
                        </a:rPr>
                        <a:t>(1)</a:t>
                      </a:r>
                      <a:r>
                        <a:rPr lang="zh-CN" sz="2000" b="1" kern="100">
                          <a:latin typeface="Times New Roman"/>
                          <a:cs typeface="Times New Roman"/>
                        </a:rPr>
                        <a:t>自然环境。</a:t>
                      </a:r>
                      <a:r>
                        <a:rPr lang="en-US" sz="2000" b="1" kern="100">
                          <a:latin typeface="宋体"/>
                          <a:cs typeface="Times New Roman"/>
                        </a:rPr>
                        <a:t>①</a:t>
                      </a:r>
                      <a:r>
                        <a:rPr lang="zh-CN" sz="2000" b="1" kern="100">
                          <a:latin typeface="Times New Roman"/>
                          <a:cs typeface="Times New Roman"/>
                        </a:rPr>
                        <a:t>交代故事发生的时间或地点。</a:t>
                      </a:r>
                      <a:r>
                        <a:rPr lang="zh-CN" sz="2000" b="1" kern="100">
                          <a:latin typeface="宋体"/>
                          <a:cs typeface="Times New Roman"/>
                        </a:rPr>
                        <a:t>②</a:t>
                      </a:r>
                      <a:r>
                        <a:rPr lang="zh-CN" sz="2000" b="1" kern="100">
                          <a:latin typeface="Times New Roman"/>
                          <a:cs typeface="Times New Roman"/>
                        </a:rPr>
                        <a:t>暗示社会环境。</a:t>
                      </a:r>
                      <a:r>
                        <a:rPr lang="zh-CN" sz="2000" b="1" kern="100">
                          <a:latin typeface="宋体"/>
                          <a:cs typeface="Times New Roman"/>
                        </a:rPr>
                        <a:t>③</a:t>
                      </a:r>
                      <a:r>
                        <a:rPr lang="zh-CN" sz="2000" b="1" kern="100">
                          <a:latin typeface="Times New Roman"/>
                          <a:cs typeface="Times New Roman"/>
                        </a:rPr>
                        <a:t>渲染气氛。</a:t>
                      </a:r>
                      <a:r>
                        <a:rPr lang="en-US" sz="2000" b="1" kern="100">
                          <a:latin typeface="Times New Roman"/>
                          <a:cs typeface="Courier New"/>
                        </a:rPr>
                        <a:t> (2)</a:t>
                      </a:r>
                      <a:r>
                        <a:rPr lang="zh-CN" sz="2000" b="1" kern="100">
                          <a:latin typeface="Times New Roman"/>
                          <a:cs typeface="Times New Roman"/>
                        </a:rPr>
                        <a:t>社会环境。</a:t>
                      </a:r>
                      <a:r>
                        <a:rPr lang="en-US" sz="2000" b="1" kern="100">
                          <a:latin typeface="宋体"/>
                          <a:cs typeface="Times New Roman"/>
                        </a:rPr>
                        <a:t>①</a:t>
                      </a:r>
                      <a:r>
                        <a:rPr lang="zh-CN" sz="2000" b="1" kern="100">
                          <a:latin typeface="Times New Roman"/>
                          <a:cs typeface="Times New Roman"/>
                        </a:rPr>
                        <a:t>交代人物活动及其成长的时代背景，揭示社会关系。</a:t>
                      </a:r>
                      <a:r>
                        <a:rPr lang="en-US" sz="2000" b="1" kern="100">
                          <a:latin typeface="宋体"/>
                          <a:cs typeface="Times New Roman"/>
                        </a:rPr>
                        <a:t>②</a:t>
                      </a:r>
                      <a:r>
                        <a:rPr lang="zh-CN" sz="2000" b="1" kern="100">
                          <a:latin typeface="Times New Roman"/>
                          <a:cs typeface="Times New Roman"/>
                        </a:rPr>
                        <a:t>交代人物身份，表现人物性格。</a:t>
                      </a:r>
                      <a:r>
                        <a:rPr lang="en-US" sz="2000" b="1" kern="100">
                          <a:latin typeface="宋体"/>
                          <a:cs typeface="Times New Roman"/>
                        </a:rPr>
                        <a:t>③</a:t>
                      </a:r>
                      <a:r>
                        <a:rPr lang="zh-CN" sz="2000" b="1" kern="100">
                          <a:latin typeface="Times New Roman"/>
                          <a:cs typeface="Times New Roman"/>
                        </a:rPr>
                        <a:t>揭示社会本质特征，揭示主题</a:t>
                      </a:r>
                      <a:r>
                        <a:rPr lang="zh-CN" sz="2000" b="1" kern="100">
                          <a:latin typeface="宋体"/>
                          <a:ea typeface="Times New Roman"/>
                          <a:cs typeface="Courier New"/>
                        </a:rPr>
                        <a:t> </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7156">
                <a:tc>
                  <a:txBody>
                    <a:bodyPr/>
                    <a:lstStyle/>
                    <a:p>
                      <a:pPr algn="ctr">
                        <a:lnSpc>
                          <a:spcPct val="118000"/>
                        </a:lnSpc>
                        <a:spcAft>
                          <a:spcPts val="0"/>
                        </a:spcAft>
                      </a:pPr>
                      <a:r>
                        <a:rPr lang="zh-CN" sz="2000" b="1" kern="100">
                          <a:latin typeface="Times New Roman"/>
                          <a:cs typeface="Times New Roman"/>
                        </a:rPr>
                        <a:t>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板</a:t>
                      </a:r>
                      <a:endParaRPr lang="zh-CN" sz="2000" b="1" kern="10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8000"/>
                        </a:lnSpc>
                        <a:spcAft>
                          <a:spcPts val="0"/>
                        </a:spcAft>
                      </a:pPr>
                      <a:r>
                        <a:rPr lang="zh-CN" sz="2000" b="1" kern="100" dirty="0">
                          <a:latin typeface="Times New Roman"/>
                          <a:cs typeface="Times New Roman"/>
                        </a:rPr>
                        <a:t>　</a:t>
                      </a:r>
                      <a:r>
                        <a:rPr lang="zh-CN" sz="2000" b="1" kern="100" dirty="0">
                          <a:latin typeface="宋体"/>
                          <a:ea typeface="Times New Roman"/>
                          <a:cs typeface="Courier New"/>
                        </a:rPr>
                        <a:t> </a:t>
                      </a:r>
                      <a:r>
                        <a:rPr lang="en-US" sz="2000" b="1" kern="100" dirty="0">
                          <a:latin typeface="宋体"/>
                          <a:cs typeface="Times New Roman"/>
                        </a:rPr>
                        <a:t>……</a:t>
                      </a:r>
                      <a:r>
                        <a:rPr lang="zh-CN" sz="2000" b="1" kern="100" dirty="0">
                          <a:latin typeface="Times New Roman"/>
                          <a:cs typeface="Times New Roman"/>
                        </a:rPr>
                        <a:t>具体描写了</a:t>
                      </a:r>
                      <a:r>
                        <a:rPr lang="en-US" sz="2000" b="1" kern="100" dirty="0">
                          <a:latin typeface="宋体"/>
                          <a:cs typeface="Times New Roman"/>
                        </a:rPr>
                        <a:t>……</a:t>
                      </a:r>
                      <a:r>
                        <a:rPr lang="zh-CN" sz="2000" b="1" kern="100" dirty="0">
                          <a:latin typeface="Times New Roman"/>
                          <a:cs typeface="Times New Roman"/>
                        </a:rPr>
                        <a:t>景色，交代了时间、地点、环境；</a:t>
                      </a:r>
                      <a:r>
                        <a:rPr lang="en-US" sz="2000" b="1" kern="100" dirty="0">
                          <a:latin typeface="宋体"/>
                          <a:cs typeface="Times New Roman"/>
                        </a:rPr>
                        <a:t>……</a:t>
                      </a:r>
                      <a:r>
                        <a:rPr lang="zh-CN" sz="2000" b="1" kern="100" dirty="0">
                          <a:latin typeface="Times New Roman"/>
                          <a:cs typeface="Times New Roman"/>
                        </a:rPr>
                        <a:t>营造了一种</a:t>
                      </a:r>
                      <a:r>
                        <a:rPr lang="en-US" sz="2000" b="1" kern="100" dirty="0">
                          <a:latin typeface="宋体"/>
                          <a:cs typeface="Times New Roman"/>
                        </a:rPr>
                        <a:t>……</a:t>
                      </a:r>
                      <a:r>
                        <a:rPr lang="zh-CN" sz="2000" b="1" kern="100" dirty="0">
                          <a:latin typeface="Times New Roman"/>
                          <a:cs typeface="Times New Roman"/>
                        </a:rPr>
                        <a:t>的氛围，奠定了</a:t>
                      </a:r>
                      <a:r>
                        <a:rPr lang="en-US" sz="2000" b="1" kern="100" dirty="0">
                          <a:latin typeface="宋体"/>
                          <a:cs typeface="Times New Roman"/>
                        </a:rPr>
                        <a:t>……</a:t>
                      </a:r>
                      <a:r>
                        <a:rPr lang="zh-CN" sz="2000" b="1" kern="100" dirty="0">
                          <a:latin typeface="Times New Roman"/>
                          <a:cs typeface="Times New Roman"/>
                        </a:rPr>
                        <a:t>的抒情基调；</a:t>
                      </a:r>
                      <a:r>
                        <a:rPr lang="en-US" sz="2000" b="1" kern="100" dirty="0">
                          <a:latin typeface="宋体"/>
                          <a:cs typeface="Times New Roman"/>
                        </a:rPr>
                        <a:t>……</a:t>
                      </a:r>
                      <a:r>
                        <a:rPr lang="zh-CN" sz="2000" b="1" kern="100" dirty="0">
                          <a:latin typeface="Times New Roman"/>
                          <a:cs typeface="Times New Roman"/>
                        </a:rPr>
                        <a:t>揭示人物</a:t>
                      </a:r>
                      <a:r>
                        <a:rPr lang="en-US" sz="2000" b="1" kern="100" dirty="0">
                          <a:latin typeface="宋体"/>
                          <a:cs typeface="Times New Roman"/>
                        </a:rPr>
                        <a:t>……</a:t>
                      </a:r>
                      <a:r>
                        <a:rPr lang="zh-CN" sz="2000" b="1" kern="100" dirty="0">
                          <a:latin typeface="Times New Roman"/>
                          <a:cs typeface="Times New Roman"/>
                        </a:rPr>
                        <a:t>的心境，体现了人物</a:t>
                      </a:r>
                      <a:r>
                        <a:rPr lang="en-US" sz="2000" b="1" kern="100" dirty="0">
                          <a:latin typeface="宋体"/>
                          <a:cs typeface="Times New Roman"/>
                        </a:rPr>
                        <a:t>……</a:t>
                      </a:r>
                      <a:r>
                        <a:rPr lang="zh-CN" sz="2000" b="1" kern="100" dirty="0">
                          <a:latin typeface="Times New Roman"/>
                          <a:cs typeface="Times New Roman"/>
                        </a:rPr>
                        <a:t>的性格；</a:t>
                      </a:r>
                      <a:r>
                        <a:rPr lang="en-US" sz="2000" b="1" kern="100" dirty="0">
                          <a:latin typeface="宋体"/>
                          <a:cs typeface="Times New Roman"/>
                        </a:rPr>
                        <a:t>……</a:t>
                      </a:r>
                      <a:r>
                        <a:rPr lang="zh-CN" sz="2000" b="1" kern="100" dirty="0">
                          <a:latin typeface="Times New Roman"/>
                          <a:cs typeface="Times New Roman"/>
                        </a:rPr>
                        <a:t>烘托了人物</a:t>
                      </a:r>
                      <a:r>
                        <a:rPr lang="en-US" sz="2000" b="1" kern="100" dirty="0">
                          <a:latin typeface="宋体"/>
                          <a:cs typeface="Times New Roman"/>
                        </a:rPr>
                        <a:t>……</a:t>
                      </a:r>
                      <a:r>
                        <a:rPr lang="zh-CN" sz="2000" b="1" kern="100" dirty="0">
                          <a:latin typeface="Times New Roman"/>
                          <a:cs typeface="Times New Roman"/>
                        </a:rPr>
                        <a:t>的思想感情；为下文</a:t>
                      </a:r>
                      <a:r>
                        <a:rPr lang="en-US" sz="2000" b="1" kern="100" dirty="0">
                          <a:latin typeface="宋体"/>
                          <a:cs typeface="Times New Roman"/>
                        </a:rPr>
                        <a:t>……</a:t>
                      </a:r>
                      <a:r>
                        <a:rPr lang="zh-CN" sz="2000" b="1" kern="100" dirty="0">
                          <a:latin typeface="Times New Roman"/>
                          <a:cs typeface="Times New Roman"/>
                        </a:rPr>
                        <a:t>情节的展开做了铺垫，推动了故事情节的发展；深化了主题，增添了小说的意味。</a:t>
                      </a:r>
                      <a:r>
                        <a:rPr lang="en-US" sz="2000" b="1" kern="100" dirty="0">
                          <a:latin typeface="Times New Roman"/>
                          <a:cs typeface="Courier New"/>
                        </a:rPr>
                        <a:t>(</a:t>
                      </a:r>
                      <a:r>
                        <a:rPr lang="zh-CN" sz="2000" b="1" kern="100" dirty="0">
                          <a:latin typeface="Times New Roman"/>
                          <a:cs typeface="Times New Roman"/>
                        </a:rPr>
                        <a:t>如果是结尾段，应答：照应开头，使文章结构完整</a:t>
                      </a:r>
                      <a:r>
                        <a:rPr lang="en-US" sz="2000" b="1" kern="100" dirty="0">
                          <a:latin typeface="Times New Roman"/>
                          <a:cs typeface="Courier New"/>
                        </a:rPr>
                        <a:t>)</a:t>
                      </a:r>
                      <a:endParaRPr lang="zh-CN" sz="2000" b="1" kern="100" dirty="0">
                        <a:latin typeface="宋体"/>
                        <a:cs typeface="Courier New"/>
                      </a:endParaRPr>
                    </a:p>
                  </a:txBody>
                  <a:tcPr marL="28092" marR="2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4 </a:t>
            </a:r>
            <a:r>
              <a:rPr lang="en-US" altLang="zh-CN" dirty="0" smtClean="0"/>
              <a:t> </a:t>
            </a:r>
            <a:r>
              <a:rPr lang="zh-CN" altLang="en-US" dirty="0" smtClean="0"/>
              <a:t>阅读下面的文字，完成题目。  </a:t>
            </a:r>
            <a:endParaRPr lang="en-US" altLang="zh-CN" dirty="0" smtClean="0"/>
          </a:p>
          <a:p>
            <a:pPr algn="ctr"/>
            <a:r>
              <a:rPr lang="zh-CN" altLang="zh-CN" dirty="0" smtClean="0"/>
              <a:t>日　子</a:t>
            </a:r>
          </a:p>
          <a:p>
            <a:pPr algn="ctr"/>
            <a:r>
              <a:rPr lang="zh-CN" altLang="zh-CN" b="0" dirty="0" smtClean="0"/>
              <a:t>陈忠实</a:t>
            </a:r>
          </a:p>
          <a:p>
            <a:r>
              <a:rPr lang="en-US" altLang="zh-CN" sz="2000" dirty="0" smtClean="0"/>
              <a:t>        </a:t>
            </a:r>
            <a:r>
              <a:rPr lang="zh-CN" altLang="zh-CN" sz="2000" dirty="0" smtClean="0">
                <a:ea typeface="Adobe 楷体 Std R" pitchFamily="18" charset="-122"/>
              </a:rPr>
              <a:t>两架罗筛，用木制三脚架撑住，斜立在掏挖出湿漉漉的沙石的大坑里。男人一把</a:t>
            </a:r>
            <a:r>
              <a:rPr lang="en-US" altLang="zh-CN" sz="2000" dirty="0" smtClean="0">
                <a:ea typeface="Adobe 楷体 Std R" pitchFamily="18" charset="-122"/>
              </a:rPr>
              <a:t> </a:t>
            </a:r>
            <a:r>
              <a:rPr lang="zh-CN" altLang="zh-CN" sz="2000" dirty="0" smtClean="0">
                <a:ea typeface="Adobe 楷体 Std R" pitchFamily="18" charset="-122"/>
              </a:rPr>
              <a:t>头一把铁锨，女人也使用一把</a:t>
            </a:r>
            <a:r>
              <a:rPr lang="en-US" altLang="zh-CN" sz="2000" dirty="0" smtClean="0">
                <a:ea typeface="Adobe 楷体 Std R" pitchFamily="18" charset="-122"/>
              </a:rPr>
              <a:t> </a:t>
            </a:r>
            <a:r>
              <a:rPr lang="zh-CN" altLang="zh-CN" sz="2000" dirty="0" smtClean="0">
                <a:ea typeface="Adobe 楷体 Std R" pitchFamily="18" charset="-122"/>
              </a:rPr>
              <a:t>头一把铁锨；男人有两只铁丝编织的铁笼和一根扁担，女人也配备着两只铁丝编成的铁笼和一根扁担。</a:t>
            </a:r>
          </a:p>
          <a:p>
            <a:r>
              <a:rPr lang="en-US" altLang="zh-CN" sz="2000" dirty="0" smtClean="0">
                <a:ea typeface="Adobe 楷体 Std R" pitchFamily="18" charset="-122"/>
              </a:rPr>
              <a:t>        </a:t>
            </a:r>
            <a:r>
              <a:rPr lang="zh-CN" altLang="zh-CN" sz="2000" dirty="0" smtClean="0">
                <a:ea typeface="Adobe 楷体 Std R" pitchFamily="18" charset="-122"/>
              </a:rPr>
              <a:t>我回到乡下的第一天，走到滋水河边发现了河对面的这一对夫妇。就我目力所及，上游和下游的沙滩上，支着罗网埋头这种劳作的再没有第二个人了。</a:t>
            </a:r>
          </a:p>
          <a:p>
            <a:r>
              <a:rPr lang="en-US" altLang="zh-CN" sz="2000" dirty="0" smtClean="0">
                <a:ea typeface="Adobe 楷体 Std R" pitchFamily="18" charset="-122"/>
              </a:rPr>
              <a:t>      </a:t>
            </a:r>
            <a:r>
              <a:rPr lang="zh-CN" altLang="zh-CN" sz="2000" dirty="0" smtClean="0">
                <a:ea typeface="Adobe 楷体 Std R" pitchFamily="18" charset="-122"/>
              </a:rPr>
              <a:t>早春中午的太阳已见热力，晒得人脸上烫烫的，却很舒服。</a:t>
            </a:r>
          </a:p>
          <a:p>
            <a:r>
              <a:rPr lang="en-US" altLang="zh-CN" sz="2000" dirty="0" smtClean="0">
                <a:ea typeface="Adobe 楷体 Std R" pitchFamily="18" charset="-122"/>
              </a:rPr>
              <a:t>     </a:t>
            </a:r>
            <a:r>
              <a:rPr lang="zh-CN" altLang="zh-CN" sz="2000" dirty="0" smtClean="0">
                <a:ea typeface="Adobe 楷体 Std R" pitchFamily="18" charset="-122"/>
              </a:rPr>
              <a:t>“你该到城里找个营生干。”我说，“你是高中生，该当……”</a:t>
            </a:r>
            <a:endParaRPr lang="zh-CN" altLang="en-US" sz="2000" dirty="0" smtClean="0">
              <a:latin typeface="Adobe 楷体 Std R" pitchFamily="18" charset="-122"/>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792163" y="936625"/>
            <a:ext cx="7920037" cy="5399088"/>
          </a:xfrm>
        </p:spPr>
        <p:txBody>
          <a:bodyPr/>
          <a:lstStyle/>
          <a:p>
            <a:pPr eaLnBrk="1" hangingPunct="1">
              <a:spcBef>
                <a:spcPct val="0"/>
              </a:spcBef>
            </a:pPr>
            <a:endParaRPr lang="zh-CN" altLang="en-US" sz="1800" b="0" smtClean="0"/>
          </a:p>
        </p:txBody>
      </p:sp>
      <p:grpSp>
        <p:nvGrpSpPr>
          <p:cNvPr id="4099" name="组合 6"/>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WordArt 3"/>
          <p:cNvSpPr>
            <a:spLocks noChangeArrowheads="1" noChangeShapeType="1" noTextEdit="1"/>
          </p:cNvSpPr>
          <p:nvPr/>
        </p:nvSpPr>
        <p:spPr bwMode="auto">
          <a:xfrm>
            <a:off x="2782390" y="1584514"/>
            <a:ext cx="3579222" cy="594588"/>
          </a:xfrm>
          <a:prstGeom prst="rect">
            <a:avLst/>
          </a:prstGeom>
          <a:extLst/>
        </p:spPr>
        <p:txBody>
          <a:bodyPr wrap="none" fromWordArt="1">
            <a:prstTxWarp prst="textPlain">
              <a:avLst>
                <a:gd name="adj" fmla="val 50000"/>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zh-CN" altLang="en-US" sz="3200" b="1" kern="10" cap="all" dirty="0">
                <a:ln w="0"/>
                <a:solidFill>
                  <a:srgbClr val="00B0F0"/>
                </a:solidFill>
                <a:effectLst>
                  <a:reflection blurRad="12700" stA="50000" endPos="50000" dist="5000" dir="5400000" sy="-100000" rotWithShape="0"/>
                </a:effectLst>
                <a:latin typeface="黑体"/>
                <a:ea typeface="黑体"/>
              </a:rPr>
              <a:t>课件编辑说明</a:t>
            </a:r>
          </a:p>
        </p:txBody>
      </p:sp>
      <p:sp>
        <p:nvSpPr>
          <p:cNvPr id="4101" name="Text Box 4"/>
          <p:cNvSpPr txBox="1">
            <a:spLocks noChangeArrowheads="1"/>
          </p:cNvSpPr>
          <p:nvPr/>
        </p:nvSpPr>
        <p:spPr bwMode="auto">
          <a:xfrm>
            <a:off x="755650" y="2570163"/>
            <a:ext cx="8064500" cy="3170099"/>
          </a:xfrm>
          <a:prstGeom prst="rect">
            <a:avLst/>
          </a:prstGeom>
          <a:noFill/>
          <a:ln w="9525">
            <a:noFill/>
            <a:miter lim="800000"/>
            <a:headEnd/>
            <a:tailEnd/>
          </a:ln>
        </p:spPr>
        <p:txBody>
          <a:bodyPr>
            <a:spAutoFit/>
          </a:bodyPr>
          <a:lstStyle/>
          <a:p>
            <a:pPr>
              <a:lnSpc>
                <a:spcPts val="4000"/>
              </a:lnSpc>
            </a:pPr>
            <a:r>
              <a:rPr lang="zh-CN" altLang="en-US" sz="2300" b="1" dirty="0">
                <a:solidFill>
                  <a:srgbClr val="5F5F5F"/>
                </a:solidFill>
                <a:latin typeface="楷体_GB2312" pitchFamily="49" charset="-122"/>
                <a:ea typeface="楷体_GB2312" pitchFamily="49" charset="-122"/>
              </a:rPr>
              <a:t>　　本课件是由精确校对的</a:t>
            </a:r>
            <a:r>
              <a:rPr lang="en-US" altLang="zh-CN" sz="2300" b="1" dirty="0">
                <a:solidFill>
                  <a:srgbClr val="5F5F5F"/>
                </a:solidFill>
                <a:latin typeface="楷体_GB2312" pitchFamily="49" charset="-122"/>
                <a:ea typeface="楷体_GB2312" pitchFamily="49" charset="-122"/>
              </a:rPr>
              <a:t>word</a:t>
            </a:r>
            <a:r>
              <a:rPr lang="zh-CN" altLang="en-US" sz="2300" b="1" dirty="0">
                <a:solidFill>
                  <a:srgbClr val="5F5F5F"/>
                </a:solidFill>
                <a:latin typeface="楷体_GB2312" pitchFamily="49" charset="-122"/>
                <a:ea typeface="楷体_GB2312" pitchFamily="49" charset="-122"/>
              </a:rPr>
              <a:t>书稿制作的“逐字编辑”课件，如需要修改课件，请双击对应内容，进入可编辑状态</a:t>
            </a:r>
            <a:r>
              <a:rPr lang="zh-CN" altLang="en-US" sz="2300" b="1" dirty="0" smtClean="0">
                <a:solidFill>
                  <a:srgbClr val="5F5F5F"/>
                </a:solidFill>
                <a:latin typeface="楷体_GB2312" pitchFamily="49" charset="-122"/>
                <a:ea typeface="楷体_GB2312" pitchFamily="49" charset="-122"/>
              </a:rPr>
              <a:t>。</a:t>
            </a:r>
            <a:endParaRPr lang="en-US" altLang="zh-CN" sz="2300" b="1" dirty="0" smtClean="0">
              <a:solidFill>
                <a:srgbClr val="5F5F5F"/>
              </a:solidFill>
              <a:latin typeface="楷体_GB2312" pitchFamily="49" charset="-122"/>
              <a:ea typeface="楷体_GB2312" pitchFamily="49" charset="-122"/>
            </a:endParaRPr>
          </a:p>
          <a:p>
            <a:pPr>
              <a:lnSpc>
                <a:spcPts val="4000"/>
              </a:lnSpc>
            </a:pPr>
            <a:r>
              <a:rPr lang="zh-CN" altLang="en-US" sz="2300" b="1" dirty="0" smtClean="0">
                <a:solidFill>
                  <a:srgbClr val="5F5F5F"/>
                </a:solidFill>
                <a:latin typeface="楷体_GB2312" pitchFamily="49" charset="-122"/>
                <a:ea typeface="楷体_GB2312" pitchFamily="49" charset="-122"/>
              </a:rPr>
              <a:t>    如果有的公式双击后无法进入可编辑状态，请单击选中此公式，点击右键“切换域代码”，即可进入编辑状态。修改后再点击右键“切换域代码”，即可退出编辑状态。</a:t>
            </a:r>
            <a:endParaRPr lang="zh-CN" altLang="en-US" sz="2300" b="1" dirty="0">
              <a:solidFill>
                <a:srgbClr val="5F5F5F"/>
              </a:solidFill>
              <a:latin typeface="楷体_GB2312" pitchFamily="49" charset="-122"/>
              <a:ea typeface="楷体_GB2312" pitchFamily="49" charset="-122"/>
            </a:endParaRPr>
          </a:p>
          <a:p>
            <a:pPr>
              <a:lnSpc>
                <a:spcPts val="4000"/>
              </a:lnSpc>
            </a:pPr>
            <a:r>
              <a:rPr lang="zh-CN" altLang="en-US" sz="2300" b="1" dirty="0">
                <a:solidFill>
                  <a:srgbClr val="5F5F5F"/>
                </a:solidFill>
                <a:latin typeface="楷体_GB2312" pitchFamily="49" charset="-122"/>
                <a:ea typeface="楷体_GB2312" pitchFamily="49" charset="-122"/>
              </a:rPr>
              <a:t>    </a:t>
            </a:r>
            <a:endParaRPr lang="en-US" altLang="zh-CN" sz="2300" b="1" dirty="0">
              <a:solidFill>
                <a:srgbClr val="5F5F5F"/>
              </a:solidFill>
              <a:latin typeface="楷体_GB2312" pitchFamily="49" charset="-122"/>
              <a:ea typeface="楷体_GB2312" pitchFamily="49" charset="-122"/>
            </a:endParaRPr>
          </a:p>
        </p:txBody>
      </p:sp>
      <p:pic>
        <p:nvPicPr>
          <p:cNvPr id="3074" name="Picture 2" descr="C:\Documents and Settings\Administrator\桌面\全品文教.jpg"/>
          <p:cNvPicPr>
            <a:picLocks noChangeAspect="1" noChangeArrowheads="1"/>
          </p:cNvPicPr>
          <p:nvPr/>
        </p:nvPicPr>
        <p:blipFill>
          <a:blip r:embed="rId2" cstate="print"/>
          <a:srcRect/>
          <a:stretch>
            <a:fillRect/>
          </a:stretch>
        </p:blipFill>
        <p:spPr bwMode="auto">
          <a:xfrm>
            <a:off x="7039004" y="785794"/>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92163" y="1000107"/>
            <a:ext cx="7920037" cy="5335605"/>
          </a:xfrm>
        </p:spPr>
        <p:txBody>
          <a:bodyPr/>
          <a:lstStyle/>
          <a:p>
            <a:pPr>
              <a:spcBef>
                <a:spcPct val="0"/>
              </a:spcBef>
            </a:pPr>
            <a:r>
              <a:rPr lang="zh-CN" altLang="en-US" dirty="0" smtClean="0">
                <a:latin typeface="黑体" pitchFamily="2" charset="-122"/>
                <a:ea typeface="黑体" pitchFamily="2" charset="-122"/>
              </a:rPr>
              <a:t>►　技法一    “三重比对”，做好论述类文章阅读题</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857224" y="1714488"/>
          <a:ext cx="7786741" cy="4500594"/>
        </p:xfrm>
        <a:graphic>
          <a:graphicData uri="http://schemas.openxmlformats.org/drawingml/2006/table">
            <a:tbl>
              <a:tblPr/>
              <a:tblGrid>
                <a:gridCol w="642942"/>
                <a:gridCol w="1000132"/>
                <a:gridCol w="714380"/>
                <a:gridCol w="5429287"/>
              </a:tblGrid>
              <a:tr h="2045268">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步</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第一重</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题</a:t>
                      </a:r>
                      <a:r>
                        <a:rPr lang="zh-CN" sz="2000" b="1" kern="100" dirty="0">
                          <a:latin typeface="Times New Roman"/>
                          <a:cs typeface="Times New Roman"/>
                        </a:rPr>
                        <a:t>干与选项进行比较。看题干问的是什么，选项回答的是什么。看是否答非所问。如果题干中出现了</a:t>
                      </a:r>
                      <a:r>
                        <a:rPr lang="en-US" sz="2000" b="1" kern="100" dirty="0">
                          <a:latin typeface="宋体"/>
                          <a:cs typeface="Times New Roman"/>
                        </a:rPr>
                        <a:t>“</a:t>
                      </a:r>
                      <a:r>
                        <a:rPr lang="zh-CN" sz="2000" b="1" kern="100" dirty="0">
                          <a:latin typeface="Times New Roman"/>
                          <a:cs typeface="Times New Roman"/>
                        </a:rPr>
                        <a:t>不属于</a:t>
                      </a:r>
                      <a:r>
                        <a:rPr lang="en-US" sz="2000" b="1" kern="100" dirty="0">
                          <a:latin typeface="宋体"/>
                          <a:cs typeface="Times New Roman"/>
                        </a:rPr>
                        <a:t>”“</a:t>
                      </a:r>
                      <a:r>
                        <a:rPr lang="zh-CN" sz="2000" b="1" kern="100" dirty="0">
                          <a:latin typeface="Times New Roman"/>
                          <a:cs typeface="Times New Roman"/>
                        </a:rPr>
                        <a:t>不能说明</a:t>
                      </a:r>
                      <a:r>
                        <a:rPr lang="en-US" sz="2000" b="1" kern="100" dirty="0">
                          <a:latin typeface="宋体"/>
                          <a:cs typeface="Times New Roman"/>
                        </a:rPr>
                        <a:t>”</a:t>
                      </a:r>
                      <a:r>
                        <a:rPr lang="zh-CN" sz="2000" b="1" kern="100" dirty="0">
                          <a:latin typeface="Times New Roman"/>
                          <a:cs typeface="Times New Roman"/>
                        </a:rPr>
                        <a:t>这类词，需要第一重比对；如果题干中仅是</a:t>
                      </a:r>
                      <a:r>
                        <a:rPr lang="en-US" sz="2000" b="1" kern="100" dirty="0">
                          <a:latin typeface="宋体"/>
                          <a:cs typeface="Times New Roman"/>
                        </a:rPr>
                        <a:t>“</a:t>
                      </a:r>
                      <a:r>
                        <a:rPr lang="zh-CN" sz="2000" b="1" kern="100" dirty="0">
                          <a:latin typeface="Times New Roman"/>
                          <a:cs typeface="Times New Roman"/>
                        </a:rPr>
                        <a:t>不符合原文意思</a:t>
                      </a:r>
                      <a:r>
                        <a:rPr lang="en-US" sz="2000" b="1" kern="100" dirty="0">
                          <a:latin typeface="Times New Roman"/>
                          <a:cs typeface="Courier New"/>
                        </a:rPr>
                        <a:t>(</a:t>
                      </a:r>
                      <a:r>
                        <a:rPr lang="zh-CN" sz="2000" b="1" kern="100" dirty="0">
                          <a:latin typeface="Times New Roman"/>
                          <a:cs typeface="Times New Roman"/>
                        </a:rPr>
                        <a:t>不正确</a:t>
                      </a:r>
                      <a:r>
                        <a:rPr lang="en-US" sz="2000" b="1" kern="100" dirty="0">
                          <a:latin typeface="Times New Roman"/>
                          <a:cs typeface="Courier New"/>
                        </a:rPr>
                        <a:t>)</a:t>
                      </a:r>
                      <a:r>
                        <a:rPr lang="zh-CN" sz="2000" b="1" kern="100" dirty="0">
                          <a:latin typeface="Times New Roman"/>
                          <a:cs typeface="Times New Roman"/>
                        </a:rPr>
                        <a:t>的一项是</a:t>
                      </a:r>
                      <a:r>
                        <a:rPr lang="en-US" sz="2000" b="1" kern="100" dirty="0">
                          <a:latin typeface="宋体"/>
                          <a:cs typeface="Times New Roman"/>
                        </a:rPr>
                        <a:t>”</a:t>
                      </a:r>
                      <a:r>
                        <a:rPr lang="zh-CN" sz="2000" b="1" kern="100" dirty="0">
                          <a:latin typeface="Times New Roman"/>
                          <a:cs typeface="Times New Roman"/>
                        </a:rPr>
                        <a:t>可以不用考虑这一比对</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55326">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第二重</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比对</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方法释义</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将</a:t>
                      </a:r>
                      <a:r>
                        <a:rPr lang="zh-CN" sz="2000" b="1" kern="100" dirty="0">
                          <a:latin typeface="Times New Roman"/>
                          <a:cs typeface="Times New Roman"/>
                        </a:rPr>
                        <a:t>选项与对应句进行比较。比较选项和对应句时，应找到与二者有差异的表述相对照，符合原文意思的是正确选项，否则是错误选项。这一重比对在三重比对中最为重要，每一个选项都要和对应句认真比对，才能确定选项的对错</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5602">
                                            <p:txEl>
                                              <p:pRg st="0" end="0"/>
                                            </p:txEl>
                                          </p:spTgt>
                                        </p:tgtEl>
                                        <p:attrNameLst>
                                          <p:attrName>style.visibility</p:attrName>
                                        </p:attrNameLst>
                                      </p:cBhvr>
                                      <p:to>
                                        <p:strVal val="visible"/>
                                      </p:to>
                                    </p:set>
                                    <p:animEffect transition="in" filter="blinds(horizontal)">
                                      <p:cBhvr>
                                        <p:cTn id="16" dur="500"/>
                                        <p:tgtEl>
                                          <p:spTgt spid="25602">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5603"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072494" cy="4906976"/>
          </a:xfrm>
        </p:spPr>
        <p:txBody>
          <a:bodyPr>
            <a:noAutofit/>
          </a:bodyPr>
          <a:lstStyle/>
          <a:p>
            <a:r>
              <a:rPr lang="en-US" altLang="zh-CN" sz="2000" dirty="0" smtClean="0"/>
              <a:t>      </a:t>
            </a:r>
            <a:r>
              <a:rPr lang="zh-CN" altLang="zh-CN" sz="2000" dirty="0" smtClean="0">
                <a:ea typeface="Adobe 楷体 Std R" pitchFamily="18" charset="-122"/>
              </a:rPr>
              <a:t>“找过。也干过。干不成。”男人说。</a:t>
            </a:r>
          </a:p>
          <a:p>
            <a:r>
              <a:rPr lang="en-US" altLang="zh-CN" sz="2000" dirty="0" smtClean="0">
                <a:ea typeface="Adobe 楷体 Std R" pitchFamily="18" charset="-122"/>
              </a:rPr>
              <a:t>       </a:t>
            </a:r>
            <a:r>
              <a:rPr lang="zh-CN" altLang="zh-CN" sz="2000" dirty="0" smtClean="0">
                <a:ea typeface="Adobe 楷体 Std R" pitchFamily="18" charset="-122"/>
              </a:rPr>
              <a:t>“一家干不成，再换一家嘛！”我说。</a:t>
            </a:r>
          </a:p>
          <a:p>
            <a:r>
              <a:rPr lang="en-US" altLang="zh-CN" sz="2000" dirty="0" smtClean="0">
                <a:ea typeface="Adobe 楷体 Std R" pitchFamily="18" charset="-122"/>
              </a:rPr>
              <a:t>       </a:t>
            </a:r>
            <a:r>
              <a:rPr lang="zh-CN" altLang="zh-CN" sz="2000" dirty="0" smtClean="0">
                <a:ea typeface="Adobe 楷体 Std R" pitchFamily="18" charset="-122"/>
              </a:rPr>
              <a:t>“换过不下五家主儿，还是干不成。”女人说。</a:t>
            </a:r>
          </a:p>
          <a:p>
            <a:r>
              <a:rPr lang="en-US" altLang="zh-CN" sz="2000" dirty="0" smtClean="0">
                <a:ea typeface="Adobe 楷体 Std R" pitchFamily="18" charset="-122"/>
              </a:rPr>
              <a:t>       </a:t>
            </a:r>
            <a:r>
              <a:rPr lang="zh-CN" altLang="zh-CN" sz="2000" dirty="0" smtClean="0">
                <a:ea typeface="Adobe 楷体 Std R" pitchFamily="18" charset="-122"/>
              </a:rPr>
              <a:t>“工作不合适？没找到合适的？”我问。</a:t>
            </a:r>
          </a:p>
          <a:p>
            <a:r>
              <a:rPr lang="en-US" altLang="zh-CN" sz="2000" dirty="0" smtClean="0">
                <a:ea typeface="Adobe 楷体 Std R" pitchFamily="18" charset="-122"/>
              </a:rPr>
              <a:t>        </a:t>
            </a:r>
            <a:r>
              <a:rPr lang="zh-CN" altLang="zh-CN" sz="2000" dirty="0" smtClean="0">
                <a:ea typeface="Adobe 楷体 Std R" pitchFamily="18" charset="-122"/>
              </a:rPr>
              <a:t>“有的干了不给钱，白干了。有的把人当狗使，喝来喝去没个正性。受不了啊！”他说。</a:t>
            </a:r>
          </a:p>
          <a:p>
            <a:r>
              <a:rPr lang="en-US" altLang="zh-CN" sz="2000" dirty="0" smtClean="0">
                <a:ea typeface="Adobe 楷体 Std R" pitchFamily="18" charset="-122"/>
              </a:rPr>
              <a:t>         </a:t>
            </a:r>
            <a:r>
              <a:rPr lang="zh-CN" altLang="zh-CN" sz="2000" dirty="0" smtClean="0">
                <a:ea typeface="Adobe 楷体 Std R" pitchFamily="18" charset="-122"/>
              </a:rPr>
              <a:t>“那是个硬熊。想挣人家钱，还不受人家白眼。”她说。</a:t>
            </a:r>
          </a:p>
          <a:p>
            <a:r>
              <a:rPr lang="en-US" altLang="zh-CN" sz="2000" dirty="0" smtClean="0">
                <a:ea typeface="Adobe 楷体 Std R" pitchFamily="18" charset="-122"/>
              </a:rPr>
              <a:t>        </a:t>
            </a:r>
            <a:r>
              <a:rPr lang="zh-CN" altLang="zh-CN" sz="2000" dirty="0" smtClean="0">
                <a:ea typeface="Adobe 楷体 Std R" pitchFamily="18" charset="-122"/>
              </a:rPr>
              <a:t>“不是硬熊软熊的事。出力挣钱又不是吃舍饭。”他说。</a:t>
            </a:r>
          </a:p>
          <a:p>
            <a:r>
              <a:rPr lang="en-US" altLang="zh-CN" sz="2000" dirty="0" smtClean="0">
                <a:ea typeface="Adobe 楷体 Std R" pitchFamily="18" charset="-122"/>
              </a:rPr>
              <a:t>      </a:t>
            </a:r>
            <a:r>
              <a:rPr lang="zh-CN" altLang="zh-CN" sz="2000" dirty="0" smtClean="0">
                <a:ea typeface="Adobe 楷体 Std R" pitchFamily="18" charset="-122"/>
              </a:rPr>
              <a:t>“凭这话，老陈就能听出来你是个硬熊，”女人说，“他爷是个硬熊。他爸是个硬熊。他还是个不会拐弯的硬熊——种系的事。”</a:t>
            </a:r>
            <a:endParaRPr lang="zh-CN" altLang="zh-CN" sz="2000" dirty="0">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28670"/>
            <a:ext cx="8143932" cy="534989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“中国现时啥都不缺，就缺硬熊。”他说。</a:t>
            </a:r>
          </a:p>
          <a:p>
            <a:r>
              <a:rPr lang="en-US" altLang="zh-CN" sz="2000" dirty="0" smtClean="0">
                <a:ea typeface="Adobe 楷体 Std R" pitchFamily="18" charset="-122"/>
              </a:rPr>
              <a:t>      </a:t>
            </a:r>
            <a:r>
              <a:rPr lang="zh-CN" altLang="zh-CN" sz="2000" dirty="0" smtClean="0">
                <a:ea typeface="Adobe 楷体 Std R" pitchFamily="18" charset="-122"/>
              </a:rPr>
              <a:t>“弓硬断弦。人硬了……没好下场。”她说。</a:t>
            </a:r>
          </a:p>
          <a:p>
            <a:r>
              <a:rPr lang="en-US" altLang="zh-CN" sz="2000" dirty="0" smtClean="0">
                <a:ea typeface="Adobe 楷体 Std R" pitchFamily="18" charset="-122"/>
              </a:rPr>
              <a:t>     </a:t>
            </a:r>
            <a:r>
              <a:rPr lang="zh-CN" altLang="zh-CN" sz="2000" dirty="0" smtClean="0">
                <a:ea typeface="Adobe 楷体 Std R" pitchFamily="18" charset="-122"/>
              </a:rPr>
              <a:t>“这话倒对。俺爷被土匪绑在明柱上，一刀一刀割。割一刀问一声，直到割死也不说银圆在哪面墙缝里藏着。俺爸被斗了三天两夜，不给吃不给喝不准眨眼睡觉直到昏死，还是不承认‘反党’……我不算硬。”</a:t>
            </a:r>
          </a:p>
          <a:p>
            <a:r>
              <a:rPr lang="en-US" altLang="zh-CN" sz="2000" dirty="0" smtClean="0">
                <a:ea typeface="Adobe 楷体 Std R" pitchFamily="18" charset="-122"/>
              </a:rPr>
              <a:t>      </a:t>
            </a:r>
            <a:r>
              <a:rPr lang="zh-CN" altLang="zh-CN" sz="2000" dirty="0" smtClean="0">
                <a:ea typeface="Adobe 楷体 Std R" pitchFamily="18" charset="-122"/>
              </a:rPr>
              <a:t>“你已经硬到只能挖石头咧！你再硬就没活路了。硬熊——”</a:t>
            </a:r>
          </a:p>
          <a:p>
            <a:r>
              <a:rPr lang="en-US" altLang="zh-CN" sz="2000" dirty="0" smtClean="0">
                <a:ea typeface="Adobe 楷体 Std R" pitchFamily="18" charset="-122"/>
              </a:rPr>
              <a:t>       </a:t>
            </a:r>
            <a:r>
              <a:rPr lang="zh-CN" altLang="zh-CN" sz="2000" dirty="0" smtClean="0">
                <a:ea typeface="Adobe 楷体 Std R" pitchFamily="18" charset="-122"/>
              </a:rPr>
              <a:t>他很坦率又不无迷津地悄声对我说，他也搞不清自己为什么偏偏注意女人的腰，一定要娶一个腰好的媳妇，脸蛋嘛倒在其次，能看过去就行了。</a:t>
            </a:r>
          </a:p>
          <a:p>
            <a:r>
              <a:rPr lang="en-US" altLang="zh-CN" sz="2000" dirty="0" smtClean="0">
                <a:ea typeface="Adobe 楷体 Std R" pitchFamily="18" charset="-122"/>
              </a:rPr>
              <a:t>      </a:t>
            </a:r>
            <a:r>
              <a:rPr lang="zh-CN" altLang="zh-CN" sz="2000" dirty="0" smtClean="0">
                <a:ea typeface="Adobe 楷体 Std R" pitchFamily="18" charset="-122"/>
              </a:rPr>
              <a:t>他大声慨叹着，不无讨好女人的意思：“农村太苦太累，再好的腰都给糟践了。”</a:t>
            </a:r>
          </a:p>
          <a:p>
            <a:pPr indent="622300"/>
            <a:endParaRPr lang="zh-CN" altLang="en-US" sz="2000" dirty="0" smtClean="0">
              <a:latin typeface="Adobe 楷体 Std R" pitchFamily="18" charset="-122"/>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28670"/>
            <a:ext cx="8143932" cy="534989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男人把堆积在罗网下的石子铲进笼里，用扁担挑起来，走上沙坑的斜坡，木质扁担吱呀吱呀响着，把笼里的石头倒在石堆上。折返身回来，再装再挑。女人对我说：“他见了你话就多了。他跟我在这儿，整晌整晌不说一句话。”</a:t>
            </a:r>
          </a:p>
          <a:p>
            <a:r>
              <a:rPr lang="en-US" altLang="zh-CN" sz="2000" u="sng" dirty="0" smtClean="0">
                <a:ea typeface="Adobe 楷体 Std R" pitchFamily="18" charset="-122"/>
              </a:rPr>
              <a:t>       </a:t>
            </a:r>
            <a:r>
              <a:rPr lang="zh-CN" altLang="zh-CN" sz="2000" u="sng" dirty="0" smtClean="0">
                <a:ea typeface="Adobe 楷体 Std R" pitchFamily="18" charset="-122"/>
              </a:rPr>
              <a:t>太阳沉到西原头的这一瞬，即将沉落下去的短暂的这一瞬，真是奇妙无比景象绚烂的一瞬。泛着嫩黄的杨柳林带在这一瞬里被染成橘红了。河岸边刚刚现出绿色的草坨子也被染成橘黄色了</a:t>
            </a:r>
            <a:r>
              <a:rPr lang="zh-CN" altLang="zh-CN" sz="2000" dirty="0" smtClean="0">
                <a:ea typeface="Adobe 楷体 Std R" pitchFamily="18" charset="-122"/>
              </a:rPr>
              <a:t>。小木桥上的男人和女人被这瞬间的霞光涂抹得模糊了，男女莫辨了。</a:t>
            </a:r>
          </a:p>
          <a:p>
            <a:r>
              <a:rPr lang="en-US" altLang="zh-CN" sz="2000" dirty="0" smtClean="0">
                <a:ea typeface="Adobe 楷体 Std R" pitchFamily="18" charset="-122"/>
              </a:rPr>
              <a:t>      </a:t>
            </a:r>
            <a:r>
              <a:rPr lang="zh-CN" altLang="zh-CN" sz="2000" dirty="0" smtClean="0">
                <a:ea typeface="Adobe 楷体 Std R" pitchFamily="18" charset="-122"/>
              </a:rPr>
              <a:t>应办了几件公务，再回到滋水河的时候，小麦已经吐穗了。我有点急迫地赶回乡下老家来，就是想感受小麦吐穗扬花这个季节的气象。</a:t>
            </a:r>
          </a:p>
          <a:p>
            <a:r>
              <a:rPr lang="en-US" altLang="zh-CN" sz="2000" dirty="0" smtClean="0">
                <a:ea typeface="Adobe 楷体 Std R" pitchFamily="18" charset="-122"/>
              </a:rPr>
              <a:t>      </a:t>
            </a:r>
            <a:r>
              <a:rPr lang="zh-CN" altLang="zh-CN" sz="2000" dirty="0" smtClean="0">
                <a:ea typeface="Adobe 楷体 Std R" pitchFamily="18" charset="-122"/>
              </a:rPr>
              <a:t>女人正挥动铁锨朝罗网上抛掷着沙石。男人呢</a:t>
            </a:r>
            <a:r>
              <a:rPr lang="zh-CN" altLang="zh-CN" sz="2000" dirty="0" smtClean="0">
                <a:ea typeface="Adobe 楷体 Std R" pitchFamily="18" charset="-122"/>
              </a:rPr>
              <a:t>？</a:t>
            </a:r>
            <a:endParaRPr lang="en-US"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“那位硬熊呢？</a:t>
            </a:r>
            <a:r>
              <a:rPr lang="en-US" altLang="zh-CN" sz="2000" dirty="0" smtClean="0">
                <a:ea typeface="Adobe 楷体 Std R" pitchFamily="18" charset="-122"/>
              </a:rPr>
              <a:t>”“</a:t>
            </a:r>
            <a:r>
              <a:rPr lang="zh-CN" altLang="zh-CN" sz="2000" dirty="0" smtClean="0">
                <a:ea typeface="Adobe 楷体 Std R" pitchFamily="18" charset="-122"/>
              </a:rPr>
              <a:t>没来。</a:t>
            </a:r>
            <a:r>
              <a:rPr lang="en-US" altLang="zh-CN" sz="2000" dirty="0" smtClean="0">
                <a:ea typeface="Adobe 楷体 Std R" pitchFamily="18" charset="-122"/>
              </a:rPr>
              <a:t>”</a:t>
            </a:r>
            <a:endParaRPr lang="zh-CN" altLang="zh-CN" sz="2000" dirty="0" smtClean="0">
              <a:ea typeface="Adobe 楷体 Std R" pitchFamily="18" charset="-122"/>
            </a:endParaRPr>
          </a:p>
          <a:p>
            <a:pPr indent="622300"/>
            <a:endParaRPr lang="zh-CN" altLang="en-US" sz="2000" dirty="0" smtClean="0">
              <a:latin typeface="Adobe 楷体 Std R" pitchFamily="18" charset="-122"/>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83568" y="836712"/>
            <a:ext cx="8143932" cy="5349895"/>
          </a:xfrm>
        </p:spPr>
        <p:txBody>
          <a:bodyPr>
            <a:noAutofit/>
          </a:bodyPr>
          <a:lstStyle/>
          <a:p>
            <a:r>
              <a:rPr lang="en-US" altLang="zh-CN" sz="2000" dirty="0" smtClean="0">
                <a:ea typeface="Adobe 楷体 Std R" pitchFamily="18" charset="-122"/>
              </a:rPr>
              <a:t>      </a:t>
            </a:r>
            <a:r>
              <a:rPr lang="en-US" altLang="zh-CN" sz="2000" dirty="0" smtClean="0">
                <a:ea typeface="Adobe 楷体 Std R" pitchFamily="18" charset="-122"/>
              </a:rPr>
              <a:t>      </a:t>
            </a:r>
            <a:r>
              <a:rPr lang="zh-CN" altLang="zh-CN" sz="2000" dirty="0" smtClean="0">
                <a:ea typeface="Adobe 楷体 Std R" pitchFamily="18" charset="-122"/>
              </a:rPr>
              <a:t>我问：</a:t>
            </a:r>
            <a:r>
              <a:rPr lang="en-US" altLang="zh-CN" sz="2000" dirty="0" smtClean="0">
                <a:ea typeface="Adobe 楷体 Std R" pitchFamily="18" charset="-122"/>
              </a:rPr>
              <a:t>“</a:t>
            </a:r>
            <a:r>
              <a:rPr lang="zh-CN" altLang="zh-CN" sz="2000" dirty="0" smtClean="0">
                <a:ea typeface="Adobe 楷体 Std R" pitchFamily="18" charset="-122"/>
              </a:rPr>
              <a:t>咋咧？出什么事了？</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她停住手中的铁锨，重重地深深地吁出一口气：</a:t>
            </a:r>
            <a:r>
              <a:rPr lang="en-US" altLang="zh-CN" sz="2000" dirty="0" smtClean="0">
                <a:ea typeface="Adobe 楷体 Std R" pitchFamily="18" charset="-122"/>
              </a:rPr>
              <a:t>“</a:t>
            </a:r>
            <a:r>
              <a:rPr lang="zh-CN" altLang="zh-CN" sz="2000" dirty="0" smtClean="0">
                <a:ea typeface="Adobe 楷体 Std R" pitchFamily="18" charset="-122"/>
              </a:rPr>
              <a:t>女儿考试没考好。</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“就为这事？</a:t>
            </a:r>
            <a:r>
              <a:rPr lang="en-US" altLang="zh-CN" sz="2000" dirty="0" smtClean="0">
                <a:ea typeface="Adobe 楷体 Std R" pitchFamily="18" charset="-122"/>
              </a:rPr>
              <a:t>”</a:t>
            </a:r>
            <a:r>
              <a:rPr lang="zh-CN" altLang="zh-CN" sz="2000" dirty="0" smtClean="0">
                <a:ea typeface="Adobe 楷体 Std R" pitchFamily="18" charset="-122"/>
              </a:rPr>
              <a:t>我也舒了一口气，</a:t>
            </a:r>
            <a:r>
              <a:rPr lang="en-US" altLang="zh-CN" sz="2000" dirty="0" smtClean="0">
                <a:ea typeface="Adobe 楷体 Std R" pitchFamily="18" charset="-122"/>
              </a:rPr>
              <a:t>“</a:t>
            </a:r>
            <a:r>
              <a:rPr lang="zh-CN" altLang="zh-CN" sz="2000" dirty="0" smtClean="0">
                <a:ea typeface="Adobe 楷体 Std R" pitchFamily="18" charset="-122"/>
              </a:rPr>
              <a:t>这回没考好，下回再争取考好嘛！</a:t>
            </a:r>
            <a:r>
              <a:rPr lang="en-US" altLang="zh-CN" sz="2000" dirty="0" smtClean="0">
                <a:ea typeface="Adobe 楷体 Std R" pitchFamily="18" charset="-122"/>
              </a:rPr>
              <a:t>”</a:t>
            </a:r>
            <a:endParaRPr lang="zh-CN" altLang="zh-CN" sz="2000" dirty="0" smtClean="0">
              <a:ea typeface="Adobe 楷体 Std R" pitchFamily="18" charset="-122"/>
            </a:endParaRPr>
          </a:p>
          <a:p>
            <a:r>
              <a:rPr lang="en-US" altLang="zh-CN" sz="2000" dirty="0" smtClean="0">
                <a:ea typeface="Adobe 楷体 Std R" pitchFamily="18" charset="-122"/>
              </a:rPr>
              <a:t>     </a:t>
            </a:r>
            <a:r>
              <a:rPr lang="zh-CN" altLang="zh-CN" sz="2000" dirty="0" smtClean="0">
                <a:ea typeface="Adobe 楷体 Std R" pitchFamily="18" charset="-122"/>
              </a:rPr>
              <a:t>“这娃娃也是</a:t>
            </a:r>
            <a:r>
              <a:rPr lang="en-US" altLang="zh-CN" sz="2000" dirty="0" smtClean="0">
                <a:ea typeface="Adobe 楷体 Std R" pitchFamily="18" charset="-122"/>
              </a:rPr>
              <a:t>……</a:t>
            </a:r>
            <a:r>
              <a:rPr lang="zh-CN" altLang="zh-CN" sz="2000" dirty="0" smtClean="0">
                <a:ea typeface="Adobe 楷体 Std R" pitchFamily="18" charset="-122"/>
              </a:rPr>
              <a:t>平时学得挺好的，考试分数也总排前头。偏偏到分班的节骨眼上，一考就考……”</a:t>
            </a:r>
          </a:p>
          <a:p>
            <a:r>
              <a:rPr lang="en-US" altLang="zh-CN" sz="2000" dirty="0" smtClean="0">
                <a:ea typeface="Adobe 楷体 Std R" pitchFamily="18" charset="-122"/>
              </a:rPr>
              <a:t>     </a:t>
            </a:r>
            <a:r>
              <a:rPr lang="zh-CN" altLang="zh-CN" sz="2000" dirty="0" smtClean="0">
                <a:ea typeface="Adobe 楷体 Std R" pitchFamily="18" charset="-122"/>
              </a:rPr>
              <a:t>“直到昨日晚上，他才说了一句话：我现在还捞石头做啥！我还捞这石头做啥……”</a:t>
            </a:r>
          </a:p>
          <a:p>
            <a:r>
              <a:rPr lang="en-US" altLang="zh-CN" sz="2000" dirty="0" smtClean="0">
                <a:ea typeface="Adobe 楷体 Std R" pitchFamily="18" charset="-122"/>
              </a:rPr>
              <a:t>    </a:t>
            </a:r>
            <a:r>
              <a:rPr lang="zh-CN" altLang="zh-CN" sz="2000" dirty="0" smtClean="0">
                <a:ea typeface="Adobe 楷体 Std R" pitchFamily="18" charset="-122"/>
              </a:rPr>
              <a:t>“你不是说他是个硬熊吗？这么一点挫折就软塌下来了？”我说。</a:t>
            </a:r>
          </a:p>
          <a:p>
            <a:r>
              <a:rPr lang="en-US" altLang="zh-CN" sz="2000" dirty="0" smtClean="0">
                <a:ea typeface="Adobe 楷体 Std R" pitchFamily="18" charset="-122"/>
              </a:rPr>
              <a:t>    </a:t>
            </a:r>
            <a:r>
              <a:rPr lang="zh-CN" altLang="zh-CN" sz="2000" dirty="0" smtClean="0">
                <a:ea typeface="Adobe 楷体 Std R" pitchFamily="18" charset="-122"/>
              </a:rPr>
              <a:t>“他高考考大学差一点点分数没上成，指望娃能……”</a:t>
            </a:r>
          </a:p>
          <a:p>
            <a:r>
              <a:rPr lang="en-US" altLang="zh-CN" sz="2000" dirty="0" smtClean="0">
                <a:ea typeface="Adobe 楷体 Std R" pitchFamily="18" charset="-122"/>
              </a:rPr>
              <a:t>    </a:t>
            </a:r>
            <a:r>
              <a:rPr lang="zh-CN" altLang="zh-CN" sz="2000" dirty="0" smtClean="0">
                <a:ea typeface="Adobe 楷体 Std R" pitchFamily="18" charset="-122"/>
              </a:rPr>
              <a:t>“他来了！天哪！他自个儿来了——”</a:t>
            </a:r>
          </a:p>
          <a:p>
            <a:pPr indent="622300"/>
            <a:endParaRPr lang="zh-CN" altLang="en-US" sz="2000" dirty="0" smtClean="0">
              <a:latin typeface="Adobe 楷体 Std R" pitchFamily="18" charset="-122"/>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28670"/>
            <a:ext cx="8143932" cy="534989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我听见女人的叫声，也看见她随着颤颤的叫声涌出的眼泪。</a:t>
            </a:r>
          </a:p>
          <a:p>
            <a:r>
              <a:rPr lang="en-US" altLang="zh-CN" sz="2000" dirty="0" smtClean="0">
                <a:ea typeface="Adobe 楷体 Std R" pitchFamily="18" charset="-122"/>
              </a:rPr>
              <a:t>     </a:t>
            </a:r>
            <a:r>
              <a:rPr lang="zh-CN" altLang="zh-CN" sz="2000" dirty="0" smtClean="0">
                <a:ea typeface="Adobe 楷体 Std R" pitchFamily="18" charset="-122"/>
              </a:rPr>
              <a:t>我瞬即看见他正向这边的沙梁走来。</a:t>
            </a:r>
          </a:p>
          <a:p>
            <a:r>
              <a:rPr lang="en-US" altLang="zh-CN" sz="2000" dirty="0" smtClean="0">
                <a:ea typeface="Adobe 楷体 Std R" pitchFamily="18" charset="-122"/>
              </a:rPr>
              <a:t>       </a:t>
            </a:r>
            <a:r>
              <a:rPr lang="zh-CN" altLang="zh-CN" sz="2000" dirty="0" smtClean="0">
                <a:ea typeface="Adobe 楷体 Std R" pitchFamily="18" charset="-122"/>
              </a:rPr>
              <a:t>他的肩头背着罗网，扛着</a:t>
            </a:r>
            <a:r>
              <a:rPr lang="en-US" altLang="zh-CN" sz="2000" dirty="0" smtClean="0">
                <a:ea typeface="Adobe 楷体 Std R" pitchFamily="18" charset="-122"/>
              </a:rPr>
              <a:t> </a:t>
            </a:r>
            <a:r>
              <a:rPr lang="zh-CN" altLang="zh-CN" sz="2000" dirty="0" smtClean="0">
                <a:ea typeface="Adobe 楷体 Std R" pitchFamily="18" charset="-122"/>
              </a:rPr>
              <a:t>头铁锨，另一只肩头挑着担子，两只铁丝编织的笼子吊在扁担的铁钩上。</a:t>
            </a:r>
          </a:p>
          <a:p>
            <a:r>
              <a:rPr lang="en-US" altLang="zh-CN" sz="2000" dirty="0" smtClean="0">
                <a:ea typeface="Adobe 楷体 Std R" pitchFamily="18" charset="-122"/>
              </a:rPr>
              <a:t>      </a:t>
            </a:r>
            <a:r>
              <a:rPr lang="zh-CN" altLang="zh-CN" sz="2000" dirty="0" smtClean="0">
                <a:ea typeface="Adobe 楷体 Std R" pitchFamily="18" charset="-122"/>
              </a:rPr>
              <a:t>他对我淡淡地笑笑。</a:t>
            </a:r>
          </a:p>
          <a:p>
            <a:r>
              <a:rPr lang="en-US" altLang="zh-CN" sz="2000" dirty="0" smtClean="0">
                <a:ea typeface="Adobe 楷体 Std R" pitchFamily="18" charset="-122"/>
              </a:rPr>
              <a:t>      </a:t>
            </a:r>
            <a:r>
              <a:rPr lang="zh-CN" altLang="zh-CN" sz="2000" dirty="0" smtClean="0">
                <a:ea typeface="Adobe 楷体 Std R" pitchFamily="18" charset="-122"/>
              </a:rPr>
              <a:t>他开始支撑罗网。</a:t>
            </a:r>
          </a:p>
          <a:p>
            <a:r>
              <a:rPr lang="en-US" altLang="zh-CN" sz="2000" dirty="0" smtClean="0">
                <a:ea typeface="Adobe 楷体 Std R" pitchFamily="18" charset="-122"/>
              </a:rPr>
              <a:t>       </a:t>
            </a:r>
            <a:r>
              <a:rPr lang="zh-CN" altLang="zh-CN" sz="2000" dirty="0" smtClean="0">
                <a:ea typeface="Adobe 楷体 Std R" pitchFamily="18" charset="-122"/>
              </a:rPr>
              <a:t>“天都快黑咧，你还来做啥？”她说。</a:t>
            </a:r>
          </a:p>
          <a:p>
            <a:r>
              <a:rPr lang="en-US" altLang="zh-CN" sz="2000" dirty="0" smtClean="0">
                <a:ea typeface="Adobe 楷体 Std R" pitchFamily="18" charset="-122"/>
              </a:rPr>
              <a:t>      </a:t>
            </a:r>
            <a:r>
              <a:rPr lang="zh-CN" altLang="zh-CN" sz="2000" dirty="0" smtClean="0">
                <a:ea typeface="Adobe 楷体 Std R" pitchFamily="18" charset="-122"/>
              </a:rPr>
              <a:t>“挖一担算一担嘛。”他说。</a:t>
            </a:r>
          </a:p>
          <a:p>
            <a:r>
              <a:rPr lang="en-US" altLang="zh-CN" sz="2000" dirty="0" smtClean="0">
                <a:ea typeface="Adobe 楷体 Std R" pitchFamily="18" charset="-122"/>
              </a:rPr>
              <a:t>       </a:t>
            </a:r>
            <a:r>
              <a:rPr lang="zh-CN" altLang="zh-CN" sz="2000" dirty="0" smtClean="0">
                <a:ea typeface="Adobe 楷体 Std R" pitchFamily="18" charset="-122"/>
              </a:rPr>
              <a:t>许久，他都不说话。</a:t>
            </a:r>
            <a:r>
              <a:rPr lang="en-US" altLang="zh-CN" sz="2000" dirty="0" smtClean="0">
                <a:ea typeface="Adobe 楷体 Std R" pitchFamily="18" charset="-122"/>
              </a:rPr>
              <a:t> </a:t>
            </a:r>
            <a:r>
              <a:rPr lang="zh-CN" altLang="zh-CN" sz="2000" dirty="0" smtClean="0">
                <a:ea typeface="Adobe 楷体 Std R" pitchFamily="18" charset="-122"/>
              </a:rPr>
              <a:t>头刨挖沙层在石头上撞击出刺耳的噪声，偶尔迸出一粒火星。</a:t>
            </a:r>
          </a:p>
          <a:p>
            <a:r>
              <a:rPr lang="en-US" altLang="zh-CN" sz="2000" dirty="0" smtClean="0">
                <a:ea typeface="Adobe 楷体 Std R" pitchFamily="18" charset="-122"/>
              </a:rPr>
              <a:t>        </a:t>
            </a:r>
            <a:r>
              <a:rPr lang="zh-CN" altLang="zh-CN" sz="2000" dirty="0" smtClean="0">
                <a:ea typeface="Adobe 楷体 Std R" pitchFamily="18" charset="-122"/>
              </a:rPr>
              <a:t>许久，他直起腰来，平静地说：</a:t>
            </a:r>
            <a:r>
              <a:rPr lang="en-US" altLang="zh-CN" sz="2000" dirty="0" smtClean="0">
                <a:ea typeface="Adobe 楷体 Std R" pitchFamily="18" charset="-122"/>
              </a:rPr>
              <a:t>“</a:t>
            </a:r>
            <a:r>
              <a:rPr lang="zh-CN" altLang="zh-CN" sz="2000" dirty="0" smtClean="0">
                <a:ea typeface="Adobe 楷体 Std R" pitchFamily="18" charset="-122"/>
              </a:rPr>
              <a:t>大不了给女儿在这沙滩上再撑一架罗网喀！</a:t>
            </a:r>
            <a:r>
              <a:rPr lang="en-US" altLang="zh-CN" sz="2000" dirty="0" smtClean="0">
                <a:ea typeface="Adobe 楷体 Std R" pitchFamily="18" charset="-122"/>
              </a:rPr>
              <a:t>”</a:t>
            </a:r>
            <a:endParaRPr lang="zh-CN" altLang="zh-CN" sz="2000" dirty="0" smtClean="0">
              <a:ea typeface="Adobe 楷体 Std R" pitchFamily="18" charset="-122"/>
            </a:endParaRPr>
          </a:p>
          <a:p>
            <a:pPr indent="622300"/>
            <a:endParaRPr lang="zh-CN" altLang="en-US" sz="2000" dirty="0" smtClean="0">
              <a:latin typeface="Adobe 楷体 Std R" pitchFamily="18" charset="-122"/>
              <a:ea typeface="Adobe 楷体 Std R" pitchFamily="18"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28670"/>
            <a:ext cx="8143932" cy="5349895"/>
          </a:xfrm>
        </p:spPr>
        <p:txBody>
          <a:bodyPr>
            <a:noAutofit/>
          </a:bodyPr>
          <a:lstStyle/>
          <a:p>
            <a:r>
              <a:rPr lang="en-US" altLang="zh-CN" sz="2000" dirty="0" smtClean="0">
                <a:ea typeface="Adobe 楷体 Std R" pitchFamily="18" charset="-122"/>
              </a:rPr>
              <a:t>       </a:t>
            </a:r>
            <a:r>
              <a:rPr lang="zh-CN" altLang="zh-CN" sz="2000" dirty="0" smtClean="0">
                <a:ea typeface="Adobe 楷体 Std R" pitchFamily="18" charset="-122"/>
              </a:rPr>
              <a:t>我的心里猛然一颤。</a:t>
            </a:r>
          </a:p>
          <a:p>
            <a:r>
              <a:rPr lang="en-US" altLang="zh-CN" sz="2000" dirty="0" smtClean="0">
                <a:ea typeface="Adobe 楷体 Std R" pitchFamily="18" charset="-122"/>
              </a:rPr>
              <a:t>        </a:t>
            </a:r>
            <a:r>
              <a:rPr lang="zh-CN" altLang="zh-CN" sz="2000" dirty="0" smtClean="0">
                <a:ea typeface="Adobe 楷体 Std R" pitchFamily="18" charset="-122"/>
              </a:rPr>
              <a:t>我看见女人缓缓地丢弃了铁锨。我看着她软软地瘫坐在湿漉漉的沙坑里。我看见她双手捂住眼睛垂下头。我听见一声压抑着的抽泣。</a:t>
            </a:r>
          </a:p>
          <a:p>
            <a:r>
              <a:rPr lang="en-US" altLang="zh-CN" sz="2000" dirty="0" smtClean="0">
                <a:ea typeface="Adobe 楷体 Std R" pitchFamily="18" charset="-122"/>
              </a:rPr>
              <a:t>         </a:t>
            </a:r>
            <a:r>
              <a:rPr lang="zh-CN" altLang="zh-CN" sz="2000" dirty="0" smtClean="0">
                <a:ea typeface="Adobe 楷体 Std R" pitchFamily="18" charset="-122"/>
              </a:rPr>
              <a:t>我的眼睛模糊了。</a:t>
            </a:r>
          </a:p>
          <a:p>
            <a:pPr algn="r"/>
            <a:r>
              <a:rPr lang="en-US" altLang="zh-CN" sz="2000" dirty="0" smtClean="0"/>
              <a:t>(</a:t>
            </a:r>
            <a:r>
              <a:rPr lang="zh-CN" altLang="zh-CN" sz="2000" dirty="0" smtClean="0"/>
              <a:t>有删改</a:t>
            </a:r>
            <a:r>
              <a:rPr lang="en-US" altLang="zh-CN" sz="2000" dirty="0" smtClean="0"/>
              <a:t>)</a:t>
            </a:r>
            <a:endParaRPr lang="zh-CN" altLang="zh-CN" sz="2000" dirty="0" smtClean="0"/>
          </a:p>
          <a:p>
            <a:r>
              <a:rPr lang="en-US" altLang="zh-CN" sz="2000" dirty="0" smtClean="0"/>
              <a:t>(1)(</a:t>
            </a:r>
            <a:r>
              <a:rPr lang="zh-CN" altLang="zh-CN" sz="2000" dirty="0" smtClean="0"/>
              <a:t>环境的特点</a:t>
            </a:r>
            <a:r>
              <a:rPr lang="en-US" altLang="zh-CN" sz="2000" dirty="0" smtClean="0"/>
              <a:t>)</a:t>
            </a:r>
            <a:r>
              <a:rPr lang="zh-CN" altLang="zh-CN" sz="2000" dirty="0" smtClean="0"/>
              <a:t>试归纳小说所描写的农村环境的特点。</a:t>
            </a:r>
          </a:p>
          <a:p>
            <a:r>
              <a:rPr lang="en-US" altLang="zh-CN" sz="2000" dirty="0" smtClean="0"/>
              <a:t>[</a:t>
            </a:r>
            <a:r>
              <a:rPr lang="zh-CN" altLang="zh-CN" sz="2000" dirty="0" smtClean="0"/>
              <a:t>依法答题</a:t>
            </a:r>
            <a:r>
              <a:rPr lang="en-US" altLang="zh-CN" sz="2000" dirty="0" smtClean="0"/>
              <a:t>] ______________________________________________</a:t>
            </a:r>
          </a:p>
          <a:p>
            <a:endParaRPr lang="zh-CN" altLang="zh-CN" sz="2000"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
        <p:nvSpPr>
          <p:cNvPr id="13" name="TextBox 12"/>
          <p:cNvSpPr txBox="1"/>
          <p:nvPr/>
        </p:nvSpPr>
        <p:spPr>
          <a:xfrm>
            <a:off x="755576" y="4077072"/>
            <a:ext cx="7056784" cy="2215991"/>
          </a:xfrm>
          <a:prstGeom prst="rect">
            <a:avLst/>
          </a:prstGeom>
          <a:noFill/>
        </p:spPr>
        <p:txBody>
          <a:bodyPr wrap="square" rtlCol="0">
            <a:spAutoFit/>
          </a:bodyPr>
          <a:lstStyle/>
          <a:p>
            <a:r>
              <a:rPr lang="en-US" altLang="zh-CN" sz="2400" b="1" dirty="0" smtClean="0">
                <a:solidFill>
                  <a:srgbClr val="990033"/>
                </a:solidFill>
                <a:latin typeface="宋体" pitchFamily="2" charset="-122"/>
              </a:rPr>
              <a:t>[</a:t>
            </a:r>
            <a:r>
              <a:rPr lang="zh-CN" altLang="zh-CN" sz="2400" b="1" dirty="0" smtClean="0">
                <a:solidFill>
                  <a:srgbClr val="990033"/>
                </a:solidFill>
                <a:latin typeface="宋体" pitchFamily="2" charset="-122"/>
              </a:rPr>
              <a:t>答案</a:t>
            </a:r>
            <a:r>
              <a:rPr lang="en-US" altLang="zh-CN" sz="2400" b="1" dirty="0" smtClean="0">
                <a:solidFill>
                  <a:srgbClr val="990033"/>
                </a:solidFill>
                <a:latin typeface="宋体" pitchFamily="2" charset="-122"/>
              </a:rPr>
              <a:t>] </a:t>
            </a:r>
            <a:r>
              <a:rPr lang="zh-CN" altLang="zh-CN" sz="2400" b="1" dirty="0" smtClean="0">
                <a:solidFill>
                  <a:srgbClr val="990033"/>
                </a:solidFill>
                <a:latin typeface="宋体" pitchFamily="2" charset="-122"/>
              </a:rPr>
              <a:t>滋水河边空旷少人，挖沙石体力劳动量大、辛苦，沙滩肩挑石子的活儿繁重，春天中午的阳光已变热。</a:t>
            </a:r>
          </a:p>
          <a:p>
            <a:r>
              <a:rPr lang="en-US" altLang="zh-CN" sz="2400" b="1" dirty="0" smtClean="0">
                <a:solidFill>
                  <a:srgbClr val="990033"/>
                </a:solidFill>
                <a:latin typeface="宋体" pitchFamily="2" charset="-122"/>
              </a:rPr>
              <a:t>[</a:t>
            </a:r>
            <a:r>
              <a:rPr lang="zh-CN" altLang="zh-CN"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zh-CN" sz="2400" b="1" dirty="0" smtClean="0">
                <a:solidFill>
                  <a:srgbClr val="990033"/>
                </a:solidFill>
                <a:latin typeface="宋体" pitchFamily="2" charset="-122"/>
              </a:rPr>
              <a:t>应该找出相关的描写后再进行分析，小说中主要写到农村的自然环境与劳动环境。</a:t>
            </a:r>
          </a:p>
          <a:p>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linds(horizontal)">
                                      <p:cBhvr>
                                        <p:cTn id="1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827584" y="260648"/>
            <a:ext cx="7992888" cy="5688632"/>
          </a:xfrm>
        </p:spPr>
        <p:txBody>
          <a:bodyPr/>
          <a:lstStyle/>
          <a:p>
            <a:pPr marL="0" indent="0">
              <a:lnSpc>
                <a:spcPts val="3500"/>
              </a:lnSpc>
              <a:spcBef>
                <a:spcPct val="0"/>
              </a:spcBef>
              <a:buNone/>
            </a:pPr>
            <a:endParaRPr lang="en-US" altLang="zh-CN" sz="2000" b="1" dirty="0" smtClean="0">
              <a:solidFill>
                <a:srgbClr val="990033"/>
              </a:solidFill>
              <a:latin typeface="宋体" pitchFamily="2" charset="-122"/>
            </a:endParaRPr>
          </a:p>
          <a:p>
            <a:pPr marL="0" indent="0">
              <a:lnSpc>
                <a:spcPts val="3500"/>
              </a:lnSpc>
              <a:spcBef>
                <a:spcPct val="0"/>
              </a:spcBef>
              <a:buNone/>
            </a:pPr>
            <a:endParaRPr lang="en-US" altLang="zh-CN" sz="2000" b="1" dirty="0" smtClean="0">
              <a:solidFill>
                <a:srgbClr val="990033"/>
              </a:solidFill>
              <a:latin typeface="+mj-ea"/>
              <a:ea typeface="+mj-ea"/>
            </a:endParaRPr>
          </a:p>
          <a:p>
            <a:pPr>
              <a:buNone/>
            </a:pPr>
            <a:r>
              <a:rPr lang="en-US" altLang="zh-CN" sz="2000" b="1" dirty="0" smtClean="0">
                <a:latin typeface="+mj-ea"/>
                <a:ea typeface="+mj-ea"/>
              </a:rPr>
              <a:t>(2)(</a:t>
            </a:r>
            <a:r>
              <a:rPr lang="zh-CN" altLang="zh-CN" sz="2000" b="1" dirty="0" smtClean="0">
                <a:latin typeface="+mj-ea"/>
                <a:ea typeface="+mj-ea"/>
              </a:rPr>
              <a:t>环境描写的作用</a:t>
            </a:r>
            <a:r>
              <a:rPr lang="en-US" altLang="zh-CN" sz="2000" b="1" dirty="0" smtClean="0">
                <a:latin typeface="+mj-ea"/>
                <a:ea typeface="+mj-ea"/>
              </a:rPr>
              <a:t>)</a:t>
            </a:r>
            <a:r>
              <a:rPr lang="zh-CN" altLang="zh-CN" sz="2000" b="1" dirty="0" smtClean="0">
                <a:latin typeface="+mj-ea"/>
                <a:ea typeface="+mj-ea"/>
              </a:rPr>
              <a:t>小说中画横线的句子有什么作用？请简要分析。</a:t>
            </a:r>
          </a:p>
          <a:p>
            <a:pPr>
              <a:buNone/>
            </a:pPr>
            <a:r>
              <a:rPr lang="en-US" altLang="zh-CN" sz="2000" b="1" dirty="0" smtClean="0">
                <a:latin typeface="+mj-ea"/>
                <a:ea typeface="+mj-ea"/>
              </a:rPr>
              <a:t>[</a:t>
            </a:r>
            <a:r>
              <a:rPr lang="zh-CN" altLang="zh-CN" sz="2000" b="1" dirty="0" smtClean="0">
                <a:latin typeface="+mj-ea"/>
                <a:ea typeface="+mj-ea"/>
              </a:rPr>
              <a:t>依法答题</a:t>
            </a:r>
            <a:r>
              <a:rPr lang="en-US" altLang="zh-CN" sz="2000" b="1" dirty="0" smtClean="0">
                <a:latin typeface="+mj-ea"/>
                <a:ea typeface="+mj-ea"/>
              </a:rPr>
              <a:t>] ___________________________________________</a:t>
            </a:r>
            <a:endParaRPr lang="zh-CN" altLang="zh-CN" sz="2000" b="1" dirty="0" smtClean="0">
              <a:latin typeface="+mj-ea"/>
              <a:ea typeface="+mj-ea"/>
            </a:endParaRPr>
          </a:p>
          <a:p>
            <a:pPr marL="0" indent="0">
              <a:lnSpc>
                <a:spcPts val="3500"/>
              </a:lnSpc>
              <a:spcBef>
                <a:spcPct val="0"/>
              </a:spcBef>
              <a:buNone/>
            </a:pP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答案</a:t>
            </a:r>
            <a:r>
              <a:rPr lang="en-US" altLang="zh-CN" sz="1800" b="1" dirty="0" smtClean="0">
                <a:solidFill>
                  <a:srgbClr val="990033"/>
                </a:solidFill>
                <a:latin typeface="宋体" pitchFamily="2" charset="-122"/>
              </a:rPr>
              <a:t>] ①</a:t>
            </a:r>
            <a:r>
              <a:rPr lang="zh-CN" altLang="zh-CN" sz="1800" b="1" dirty="0" smtClean="0">
                <a:solidFill>
                  <a:srgbClr val="990033"/>
                </a:solidFill>
                <a:latin typeface="宋体" pitchFamily="2" charset="-122"/>
              </a:rPr>
              <a:t>表明时间的推移，照应前文关于</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早春中午的太阳已见热力</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的描写。</a:t>
            </a:r>
            <a:r>
              <a:rPr lang="en-US" altLang="zh-CN" sz="1800" b="1" dirty="0" smtClean="0">
                <a:solidFill>
                  <a:srgbClr val="990033"/>
                </a:solidFill>
                <a:latin typeface="宋体" pitchFamily="2" charset="-122"/>
              </a:rPr>
              <a:t>②</a:t>
            </a:r>
            <a:r>
              <a:rPr lang="zh-CN" altLang="zh-CN" sz="1800" b="1" dirty="0" smtClean="0">
                <a:solidFill>
                  <a:srgbClr val="990033"/>
                </a:solidFill>
                <a:latin typeface="宋体" pitchFamily="2" charset="-122"/>
              </a:rPr>
              <a:t>通过对美好景物的描写，衬托主人翁与</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我</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相见后的兴奋心情。</a:t>
            </a:r>
            <a:r>
              <a:rPr lang="en-US" altLang="zh-CN" sz="1800" b="1" dirty="0" smtClean="0">
                <a:solidFill>
                  <a:srgbClr val="990033"/>
                </a:solidFill>
                <a:latin typeface="宋体" pitchFamily="2" charset="-122"/>
              </a:rPr>
              <a:t>③</a:t>
            </a:r>
            <a:r>
              <a:rPr lang="zh-CN" altLang="zh-CN" sz="1800" b="1" dirty="0" smtClean="0">
                <a:solidFill>
                  <a:srgbClr val="990033"/>
                </a:solidFill>
                <a:latin typeface="宋体" pitchFamily="2" charset="-122"/>
              </a:rPr>
              <a:t>交代季节，推动故事情节发展，为写</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我</a:t>
            </a: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再来感受小麦吐穗扬花埋下伏笔。</a:t>
            </a:r>
          </a:p>
          <a:p>
            <a:pPr marL="0" indent="0">
              <a:lnSpc>
                <a:spcPts val="3500"/>
              </a:lnSpc>
              <a:spcBef>
                <a:spcPct val="0"/>
              </a:spcBef>
              <a:buNone/>
            </a:pPr>
            <a:r>
              <a:rPr lang="en-US" altLang="zh-CN" sz="1800" b="1" dirty="0" smtClean="0">
                <a:solidFill>
                  <a:srgbClr val="990033"/>
                </a:solidFill>
                <a:latin typeface="宋体" pitchFamily="2" charset="-122"/>
              </a:rPr>
              <a:t>[</a:t>
            </a:r>
            <a:r>
              <a:rPr lang="zh-CN" altLang="zh-CN" sz="1800" b="1" dirty="0" smtClean="0">
                <a:solidFill>
                  <a:srgbClr val="990033"/>
                </a:solidFill>
                <a:latin typeface="宋体" pitchFamily="2" charset="-122"/>
              </a:rPr>
              <a:t>解析</a:t>
            </a:r>
            <a:r>
              <a:rPr lang="en-US" altLang="zh-CN" sz="1800" b="1" dirty="0" smtClean="0">
                <a:solidFill>
                  <a:srgbClr val="990033"/>
                </a:solidFill>
                <a:latin typeface="宋体" pitchFamily="2" charset="-122"/>
              </a:rPr>
              <a:t>] </a:t>
            </a:r>
            <a:r>
              <a:rPr lang="zh-CN" altLang="zh-CN" sz="1800" b="1" dirty="0" smtClean="0">
                <a:solidFill>
                  <a:srgbClr val="990033"/>
                </a:solidFill>
                <a:latin typeface="宋体" pitchFamily="2" charset="-122"/>
              </a:rPr>
              <a:t>分析自然环境描写的作用可以从人物、情节、主题以及环境本身等多个角度去考虑。这几句环境的描写处在文章的中间，有照应前文的作用；从环境本身的角度来考虑，交代时间、季节；从人物的角度考虑，衬托主人翁与我相见后的兴奋心情；从情节的角度考虑，推动故事情节发展。</a:t>
            </a:r>
          </a:p>
          <a:p>
            <a:pPr marL="0" indent="0">
              <a:lnSpc>
                <a:spcPts val="3500"/>
              </a:lnSpc>
              <a:spcBef>
                <a:spcPct val="0"/>
              </a:spcBef>
              <a:buNone/>
            </a:pPr>
            <a:endParaRPr lang="zh-CN" altLang="en-US" sz="2000" b="1" dirty="0" smtClean="0">
              <a:solidFill>
                <a:srgbClr val="990033"/>
              </a:solidFill>
              <a:latin typeface="宋体" pitchFamily="2" charset="-122"/>
            </a:endParaRP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三、人物形象类</a:t>
            </a:r>
          </a:p>
          <a:p>
            <a:r>
              <a:rPr lang="en-US" dirty="0" smtClean="0"/>
              <a:t>(</a:t>
            </a:r>
            <a:r>
              <a:rPr lang="zh-CN" altLang="en-US" dirty="0" smtClean="0"/>
              <a:t>一</a:t>
            </a:r>
            <a:r>
              <a:rPr lang="en-US" dirty="0" smtClean="0"/>
              <a:t>)</a:t>
            </a:r>
            <a:r>
              <a:rPr lang="zh-CN" altLang="en-US" dirty="0" smtClean="0"/>
              <a:t>概括人物形象性格特点题</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6" y="1928801"/>
          <a:ext cx="7858180" cy="4286282"/>
        </p:xfrm>
        <a:graphic>
          <a:graphicData uri="http://schemas.openxmlformats.org/drawingml/2006/table">
            <a:tbl>
              <a:tblPr/>
              <a:tblGrid>
                <a:gridCol w="429719"/>
                <a:gridCol w="7428461"/>
              </a:tblGrid>
              <a:tr h="1237021">
                <a:tc rowSpan="4">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度</a:t>
                      </a:r>
                      <a:endParaRPr lang="zh-CN" sz="2000" b="1" kern="100" dirty="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重视小说中人物的身份、地位、经历、教养、气质等，因为它们直接决定着人物的言行，影响着人物的性格</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7021">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通过人物的外貌描写、语言描写、动作描写、心理描写等揭示人物的思想感情和性格特征</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7021">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小说里的人物都是在一定的历史背景下活动的，所以分析人物时应把他们放在一定的社会历史背景下去理解</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19">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注意作者或作者借文中其他人之口对人物所做的介绍和评价</a:t>
                      </a:r>
                      <a:r>
                        <a:rPr lang="zh-CN" sz="2000" b="1" kern="100" dirty="0">
                          <a:latin typeface="宋体"/>
                          <a:ea typeface="Times New Roman"/>
                          <a:cs typeface="Courier New"/>
                        </a:rPr>
                        <a:t> </a:t>
                      </a:r>
                      <a:endParaRPr lang="zh-CN" sz="2000" b="1" kern="100" dirty="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14348" y="1928801"/>
          <a:ext cx="7929618" cy="3500463"/>
        </p:xfrm>
        <a:graphic>
          <a:graphicData uri="http://schemas.openxmlformats.org/drawingml/2006/table">
            <a:tbl>
              <a:tblPr/>
              <a:tblGrid>
                <a:gridCol w="1071570"/>
                <a:gridCol w="6858048"/>
              </a:tblGrid>
              <a:tr h="1633944">
                <a:tc>
                  <a:txBody>
                    <a:bodyPr/>
                    <a:lstStyle/>
                    <a:p>
                      <a:pPr algn="ctr">
                        <a:lnSpc>
                          <a:spcPct val="118000"/>
                        </a:lnSpc>
                        <a:spcAft>
                          <a:spcPts val="0"/>
                        </a:spcAft>
                      </a:pPr>
                      <a:r>
                        <a:rPr lang="zh-CN" sz="2000" b="1" kern="100" dirty="0" smtClean="0">
                          <a:latin typeface="Times New Roman"/>
                          <a:cs typeface="Times New Roman"/>
                        </a:rPr>
                        <a:t>答题</a:t>
                      </a:r>
                      <a:endParaRPr lang="en-US" altLang="zh-CN" sz="2000" b="1" kern="100" dirty="0" smtClean="0">
                        <a:latin typeface="Times New Roman"/>
                        <a:cs typeface="Times New Roman"/>
                      </a:endParaRPr>
                    </a:p>
                    <a:p>
                      <a:pPr algn="ctr">
                        <a:lnSpc>
                          <a:spcPct val="118000"/>
                        </a:lnSpc>
                        <a:spcAft>
                          <a:spcPts val="0"/>
                        </a:spcAft>
                      </a:pPr>
                      <a:r>
                        <a:rPr lang="zh-CN" sz="2000" b="1" kern="100" dirty="0" smtClean="0">
                          <a:latin typeface="Times New Roman"/>
                          <a:cs typeface="Times New Roman"/>
                        </a:rPr>
                        <a:t>角度</a:t>
                      </a:r>
                      <a:endParaRPr lang="zh-CN" sz="2000" b="1" kern="100" dirty="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注意题干要求，如果题干中有</a:t>
                      </a:r>
                      <a:r>
                        <a:rPr lang="en-US" sz="2000" b="1" kern="100">
                          <a:latin typeface="宋体"/>
                          <a:cs typeface="Times New Roman"/>
                        </a:rPr>
                        <a:t>“</a:t>
                      </a:r>
                      <a:r>
                        <a:rPr lang="zh-CN" sz="2000" b="1" kern="100">
                          <a:latin typeface="Times New Roman"/>
                          <a:cs typeface="Times New Roman"/>
                        </a:rPr>
                        <a:t>概括</a:t>
                      </a:r>
                      <a:r>
                        <a:rPr lang="en-US" sz="2000" b="1" kern="100">
                          <a:latin typeface="宋体"/>
                          <a:cs typeface="Times New Roman"/>
                        </a:rPr>
                        <a:t>”“</a:t>
                      </a:r>
                      <a:r>
                        <a:rPr lang="zh-CN" sz="2000" b="1" kern="100">
                          <a:latin typeface="Times New Roman"/>
                          <a:cs typeface="Times New Roman"/>
                        </a:rPr>
                        <a:t>分析</a:t>
                      </a:r>
                      <a:r>
                        <a:rPr lang="en-US" sz="2000" b="1" kern="100">
                          <a:latin typeface="宋体"/>
                          <a:cs typeface="Times New Roman"/>
                        </a:rPr>
                        <a:t>”</a:t>
                      </a:r>
                      <a:r>
                        <a:rPr lang="zh-CN" sz="2000" b="1" kern="100">
                          <a:latin typeface="Times New Roman"/>
                          <a:cs typeface="Times New Roman"/>
                        </a:rPr>
                        <a:t>之类的字眼，则要求用</a:t>
                      </a:r>
                      <a:r>
                        <a:rPr lang="en-US" sz="2000" b="1" kern="100">
                          <a:latin typeface="宋体"/>
                          <a:cs typeface="Times New Roman"/>
                        </a:rPr>
                        <a:t>“</a:t>
                      </a:r>
                      <a:r>
                        <a:rPr lang="zh-CN" sz="2000" b="1" kern="100">
                          <a:latin typeface="Times New Roman"/>
                          <a:cs typeface="Times New Roman"/>
                        </a:rPr>
                        <a:t>性格特点＋佐证材料</a:t>
                      </a:r>
                      <a:r>
                        <a:rPr lang="en-US" sz="2000" b="1" kern="100">
                          <a:latin typeface="Times New Roman"/>
                          <a:cs typeface="Courier New"/>
                        </a:rPr>
                        <a:t>(</a:t>
                      </a:r>
                      <a:r>
                        <a:rPr lang="zh-CN" sz="2000" b="1" kern="100">
                          <a:latin typeface="Times New Roman"/>
                          <a:cs typeface="Times New Roman"/>
                        </a:rPr>
                        <a:t>概括人物的事例或行为</a:t>
                      </a:r>
                      <a:r>
                        <a:rPr lang="en-US" sz="2000" b="1" kern="100">
                          <a:latin typeface="Times New Roman"/>
                          <a:cs typeface="Courier New"/>
                        </a:rPr>
                        <a:t>)</a:t>
                      </a:r>
                      <a:r>
                        <a:rPr lang="zh-CN" sz="2000" b="1" kern="100">
                          <a:latin typeface="宋体"/>
                          <a:cs typeface="Times New Roman"/>
                        </a:rPr>
                        <a:t>”</a:t>
                      </a:r>
                      <a:r>
                        <a:rPr lang="zh-CN" sz="2000" b="1" kern="100">
                          <a:latin typeface="Times New Roman"/>
                          <a:cs typeface="Times New Roman"/>
                        </a:rPr>
                        <a:t>的形式作答；如果题干只要求</a:t>
                      </a:r>
                      <a:r>
                        <a:rPr lang="zh-CN" sz="2000" b="1" kern="100">
                          <a:latin typeface="宋体"/>
                          <a:cs typeface="Times New Roman"/>
                        </a:rPr>
                        <a:t>“</a:t>
                      </a:r>
                      <a:r>
                        <a:rPr lang="zh-CN" sz="2000" b="1" kern="100">
                          <a:latin typeface="Times New Roman"/>
                          <a:cs typeface="Times New Roman"/>
                        </a:rPr>
                        <a:t>概括</a:t>
                      </a:r>
                      <a:r>
                        <a:rPr lang="zh-CN" sz="2000" b="1" kern="100">
                          <a:latin typeface="宋体"/>
                          <a:cs typeface="Times New Roman"/>
                        </a:rPr>
                        <a:t>”</a:t>
                      </a:r>
                      <a:r>
                        <a:rPr lang="zh-CN" sz="2000" b="1" kern="100">
                          <a:latin typeface="Times New Roman"/>
                          <a:cs typeface="Times New Roman"/>
                        </a:rPr>
                        <a:t>，则只回答性格特点即可</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6519">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宋体"/>
                          <a:cs typeface="Times New Roman"/>
                        </a:rPr>
                        <a:t>①</a:t>
                      </a:r>
                      <a:r>
                        <a:rPr lang="zh-CN" sz="2000" b="1" kern="100" dirty="0">
                          <a:latin typeface="Times New Roman"/>
                          <a:cs typeface="Times New Roman"/>
                        </a:rPr>
                        <a:t>性格特点＋体现这种性格的事件；</a:t>
                      </a:r>
                      <a:r>
                        <a:rPr lang="en-US" sz="2000" b="1" kern="100" dirty="0">
                          <a:latin typeface="宋体"/>
                          <a:cs typeface="Times New Roman"/>
                        </a:rPr>
                        <a:t>②</a:t>
                      </a:r>
                      <a:r>
                        <a:rPr lang="zh-CN" sz="2000" b="1" kern="100" dirty="0">
                          <a:latin typeface="Times New Roman"/>
                          <a:cs typeface="Times New Roman"/>
                        </a:rPr>
                        <a:t>性格特点＋体现这种性格的事件</a:t>
                      </a:r>
                      <a:r>
                        <a:rPr lang="en-US" sz="2000" b="1" kern="100" dirty="0">
                          <a:latin typeface="宋体"/>
                          <a:cs typeface="Times New Roman"/>
                        </a:rPr>
                        <a:t>……</a:t>
                      </a:r>
                      <a:endParaRPr lang="zh-CN" sz="2000" b="1" kern="100" dirty="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83568" y="908720"/>
            <a:ext cx="8215370" cy="5399088"/>
          </a:xfrm>
        </p:spPr>
        <p:txBody>
          <a:bodyPr>
            <a:noAutofit/>
          </a:bodyPr>
          <a:lstStyle/>
          <a:p>
            <a:r>
              <a:rPr lang="zh-CN" altLang="en-US" dirty="0" smtClean="0">
                <a:latin typeface="黑体" pitchFamily="2" charset="-122"/>
                <a:ea typeface="黑体" pitchFamily="2" charset="-122"/>
              </a:rPr>
              <a:t>例</a:t>
            </a:r>
            <a:r>
              <a:rPr lang="en-US" altLang="zh-CN" dirty="0" smtClean="0"/>
              <a:t> </a:t>
            </a:r>
            <a:r>
              <a:rPr lang="en-US" altLang="zh-CN" dirty="0" smtClean="0">
                <a:latin typeface="黑体" pitchFamily="2" charset="-122"/>
                <a:ea typeface="黑体" pitchFamily="2" charset="-122"/>
              </a:rPr>
              <a:t>5 </a:t>
            </a:r>
            <a:r>
              <a:rPr lang="en-US" altLang="zh-CN" dirty="0" smtClean="0"/>
              <a:t> </a:t>
            </a:r>
            <a:r>
              <a:rPr lang="zh-CN" altLang="zh-CN" dirty="0" smtClean="0"/>
              <a:t>【</a:t>
            </a:r>
            <a:r>
              <a:rPr lang="en-US" altLang="zh-CN" dirty="0" smtClean="0"/>
              <a:t>2016·</a:t>
            </a:r>
            <a:r>
              <a:rPr lang="zh-CN" altLang="zh-CN" dirty="0" smtClean="0"/>
              <a:t>全国卷</a:t>
            </a:r>
            <a:r>
              <a:rPr lang="en-US" altLang="zh-CN" dirty="0" smtClean="0"/>
              <a:t>Ⅲ</a:t>
            </a:r>
            <a:r>
              <a:rPr lang="zh-CN" altLang="zh-CN" dirty="0" smtClean="0"/>
              <a:t>】阅读下面的文字，完成题目。</a:t>
            </a:r>
          </a:p>
          <a:p>
            <a:pPr algn="ctr"/>
            <a:r>
              <a:rPr lang="zh-CN" altLang="zh-CN" dirty="0" smtClean="0"/>
              <a:t>玻　璃</a:t>
            </a:r>
          </a:p>
          <a:p>
            <a:pPr algn="ctr"/>
            <a:r>
              <a:rPr lang="zh-CN" altLang="zh-CN" b="0" dirty="0" smtClean="0"/>
              <a:t>贾平凹</a:t>
            </a:r>
          </a:p>
          <a:p>
            <a:r>
              <a:rPr lang="en-US" altLang="zh-CN" dirty="0" smtClean="0"/>
              <a:t>       </a:t>
            </a:r>
            <a:r>
              <a:rPr lang="zh-CN" altLang="zh-CN" sz="2000" dirty="0" smtClean="0"/>
              <a:t>约好在德巴街路南第十个电杆下会面，去了却没看到他。我决意再等一阵，踅进一家小茶馆里一边吃茶一边盯着电杆。旁边新盖了一家酒店，玻璃装嵌，还未完工，正有人用白粉写“注意玻璃”的字样。</a:t>
            </a:r>
          </a:p>
          <a:p>
            <a:r>
              <a:rPr lang="en-US" altLang="zh-CN" sz="2000" dirty="0" smtClean="0"/>
              <a:t>      </a:t>
            </a:r>
            <a:r>
              <a:rPr lang="zh-CN" altLang="zh-CN" sz="2000" dirty="0" smtClean="0"/>
              <a:t>吃过一壶茶后，我回到了家。妻子说王有福来电话了，反复解释他是病了，不能赴约，能否明日上午在德巴街后边的德比街再见，仍是路南第十个电杆下。第二天我赶到德比街，电杆下果然坐着一个老头，额头上包着一块纱布。我说你是王得贵的爹吗，他立即弯下腰，说：我叫王有福。</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2" y="1547533"/>
          <a:ext cx="7786741" cy="4238921"/>
        </p:xfrm>
        <a:graphic>
          <a:graphicData uri="http://schemas.openxmlformats.org/drawingml/2006/table">
            <a:tbl>
              <a:tblPr/>
              <a:tblGrid>
                <a:gridCol w="642942"/>
                <a:gridCol w="714380"/>
                <a:gridCol w="500066"/>
                <a:gridCol w="571504"/>
                <a:gridCol w="857256"/>
                <a:gridCol w="4143404"/>
                <a:gridCol w="357189"/>
              </a:tblGrid>
              <a:tr h="1926352">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步</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第二重</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示</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及</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果</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en-US" sz="2000" b="1" kern="100">
                          <a:latin typeface="Times New Roman"/>
                          <a:cs typeface="Courier New"/>
                        </a:rPr>
                        <a:t>A</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选项句</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sz="2000" b="1" kern="100" dirty="0" smtClean="0">
                          <a:latin typeface="Times New Roman"/>
                          <a:ea typeface="黑体"/>
                          <a:cs typeface="Courier New"/>
                        </a:rPr>
                        <a:t>    [</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zh-CN" sz="2000" b="1" kern="100" dirty="0">
                          <a:latin typeface="Times New Roman"/>
                          <a:cs typeface="Times New Roman"/>
                        </a:rPr>
                        <a:t>在</a:t>
                      </a:r>
                      <a:r>
                        <a:rPr lang="en-US" sz="2000" b="1" kern="100" dirty="0">
                          <a:latin typeface="Times New Roman"/>
                          <a:cs typeface="Courier New"/>
                        </a:rPr>
                        <a:t>20</a:t>
                      </a:r>
                      <a:r>
                        <a:rPr lang="zh-CN" sz="2000" b="1" kern="100" dirty="0">
                          <a:latin typeface="Times New Roman"/>
                          <a:cs typeface="Times New Roman"/>
                        </a:rPr>
                        <a:t>世纪</a:t>
                      </a:r>
                      <a:r>
                        <a:rPr lang="en-US" sz="2000" b="1" kern="100" dirty="0">
                          <a:latin typeface="Times New Roman"/>
                          <a:cs typeface="Courier New"/>
                        </a:rPr>
                        <a:t>20</a:t>
                      </a:r>
                      <a:r>
                        <a:rPr lang="zh-CN" sz="2000" b="1" kern="100" dirty="0">
                          <a:latin typeface="Times New Roman"/>
                          <a:cs typeface="Times New Roman"/>
                        </a:rPr>
                        <a:t>年代疑古思潮流行时期，一些历史学家对《世本》的可靠性将信将疑，认为其中记载的一些内容恐怕是虚构的</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符合原文</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25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对应句</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特</a:t>
                      </a:r>
                      <a:r>
                        <a:rPr lang="zh-CN" sz="2000" b="1" kern="100" dirty="0">
                          <a:latin typeface="Times New Roman"/>
                          <a:cs typeface="Times New Roman"/>
                        </a:rPr>
                        <a:t>别是在</a:t>
                      </a:r>
                      <a:r>
                        <a:rPr lang="en-US" sz="2000" b="1" kern="100" dirty="0">
                          <a:latin typeface="Times New Roman"/>
                          <a:cs typeface="Courier New"/>
                        </a:rPr>
                        <a:t>20</a:t>
                      </a:r>
                      <a:r>
                        <a:rPr lang="zh-CN" sz="2000" b="1" kern="100" dirty="0">
                          <a:latin typeface="Times New Roman"/>
                          <a:cs typeface="Times New Roman"/>
                        </a:rPr>
                        <a:t>世纪</a:t>
                      </a:r>
                      <a:r>
                        <a:rPr lang="en-US" sz="2000" b="1" kern="100" dirty="0">
                          <a:latin typeface="Times New Roman"/>
                          <a:cs typeface="Courier New"/>
                        </a:rPr>
                        <a:t>20</a:t>
                      </a:r>
                      <a:r>
                        <a:rPr lang="zh-CN" sz="2000" b="1" kern="100" dirty="0">
                          <a:latin typeface="Times New Roman"/>
                          <a:cs typeface="Times New Roman"/>
                        </a:rPr>
                        <a:t>年代疑古思潮流行时期，甲骨文资料证实了《殷本纪》与《世本》的可靠程度，也使历史学家开始摆脱困惑，对古典文献的可靠性恢复了信心</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215370" cy="4906976"/>
          </a:xfrm>
        </p:spPr>
        <p:txBody>
          <a:bodyPr>
            <a:noAutofit/>
          </a:bodyPr>
          <a:lstStyle/>
          <a:p>
            <a:r>
              <a:rPr lang="en-US" altLang="zh-CN" sz="2000" dirty="0" smtClean="0"/>
              <a:t>     </a:t>
            </a:r>
            <a:r>
              <a:rPr lang="zh-CN" altLang="zh-CN" sz="2000" dirty="0" smtClean="0"/>
              <a:t>我把得贵捎的钱交给他，让给娘好好治病。他看四周没人，就解开裤带将钱装进裤衩上的兜里，说：“我请你去喝烧酒！” </a:t>
            </a:r>
          </a:p>
          <a:p>
            <a:r>
              <a:rPr lang="en-US" altLang="zh-CN" sz="2000" dirty="0" smtClean="0"/>
              <a:t>      </a:t>
            </a:r>
            <a:r>
              <a:rPr lang="zh-CN" altLang="zh-CN" sz="2000" dirty="0" smtClean="0"/>
              <a:t>我谢绝了。他转身往街的西头走去，又回过头来给我鞠了个躬。我问他家离这儿远吗，他说不远，就在德巴街紧南的胡同里。我说从这里过去不是更近吗，老头笑了一下，说：“我不走德巴街。”</a:t>
            </a:r>
          </a:p>
          <a:p>
            <a:r>
              <a:rPr lang="en-US" altLang="zh-CN" sz="2000" dirty="0" smtClean="0"/>
              <a:t>      </a:t>
            </a:r>
            <a:r>
              <a:rPr lang="zh-CN" altLang="zh-CN" sz="2000" dirty="0" smtClean="0"/>
              <a:t>他不去德巴街，我却要去，昨日那家茶馆不错。走过那家酒店，玻璃墙上却贴出了一张布告——</a:t>
            </a:r>
          </a:p>
          <a:p>
            <a:r>
              <a:rPr lang="en-US" altLang="zh-CN" sz="2000" dirty="0" smtClean="0"/>
              <a:t>       </a:t>
            </a:r>
            <a:r>
              <a:rPr lang="zh-CN" altLang="zh-CN" sz="2000" dirty="0" smtClean="0"/>
              <a:t>昨天因装修的玻璃上未作标志，致使一过路人误撞受伤。</a:t>
            </a:r>
          </a:p>
          <a:p>
            <a:r>
              <a:rPr lang="en-US" altLang="zh-CN" sz="2000" dirty="0" smtClean="0"/>
              <a:t>      </a:t>
            </a:r>
            <a:r>
              <a:rPr lang="zh-CN" altLang="zh-CN" sz="2000" dirty="0" smtClean="0"/>
              <a:t>敬请受伤者速来我店接受我们的歉意并领取赔偿费。</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r>
              <a:rPr lang="en-US" altLang="zh-CN" sz="2000" dirty="0" smtClean="0"/>
              <a:t>      </a:t>
            </a:r>
            <a:r>
              <a:rPr lang="zh-CN" altLang="zh-CN" sz="2000" dirty="0" smtClean="0"/>
              <a:t>我被酒店此举感动，很快想到王有福是不是撞了玻璃受的伤呢，突然萌生了一个念头：既然肯赔偿，那就是他们理屈，何不去法院上告，趁机索赔更大一笔钱呢？我为我的聪明得意，第二天便给王有福打电话，约他下午到红星饭店边吃边谈。</a:t>
            </a:r>
          </a:p>
          <a:p>
            <a:r>
              <a:rPr lang="en-US" altLang="zh-CN" sz="2000" dirty="0" smtClean="0"/>
              <a:t>      </a:t>
            </a:r>
            <a:r>
              <a:rPr lang="zh-CN" altLang="zh-CN" sz="2000" dirty="0" smtClean="0"/>
              <a:t>红星饭店也是玻璃装修。我选择这家饭店，是要证实他是不是真的在酒店撞伤的。他见了我，肿胀的脸上泛了笑容，步履却小心翼翼，到了门口还用手摸，证实是门口了，一倾一倾地摇晃着小脑袋走进来。</a:t>
            </a:r>
          </a:p>
          <a:p>
            <a:r>
              <a:rPr lang="en-US" altLang="zh-CN" sz="2000" dirty="0" smtClean="0"/>
              <a:t>     </a:t>
            </a:r>
            <a:r>
              <a:rPr lang="zh-CN" altLang="zh-CN" sz="2000" dirty="0" smtClean="0"/>
              <a:t>“我没请你，你倒请我了！”他说。</a:t>
            </a:r>
          </a:p>
          <a:p>
            <a:r>
              <a:rPr lang="en-US" altLang="zh-CN" sz="2000" dirty="0" smtClean="0"/>
              <a:t>     </a:t>
            </a:r>
            <a:r>
              <a:rPr lang="zh-CN" altLang="zh-CN" sz="2000" dirty="0" smtClean="0"/>
              <a:t>“一顿饭算什么！”我给他倒了一杯酒，他赶忙说：“我不敢喝的，我有伤。”</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r>
              <a:rPr lang="en-US" altLang="zh-CN" sz="2000" dirty="0" smtClean="0"/>
              <a:t>     </a:t>
            </a:r>
            <a:r>
              <a:rPr lang="zh-CN" altLang="zh-CN" sz="2000" dirty="0" smtClean="0"/>
              <a:t>“大伯，你是在德巴街酒店撞伤的吗？”</a:t>
            </a:r>
          </a:p>
          <a:p>
            <a:r>
              <a:rPr lang="en-US" altLang="zh-CN" sz="2000" dirty="0" smtClean="0"/>
              <a:t>     </a:t>
            </a:r>
            <a:r>
              <a:rPr lang="zh-CN" altLang="zh-CN" sz="2000" dirty="0" smtClean="0"/>
              <a:t>“你……那酒店怎么啦？”</a:t>
            </a:r>
          </a:p>
          <a:p>
            <a:r>
              <a:rPr lang="en-US" altLang="zh-CN" sz="2000" dirty="0" smtClean="0"/>
              <a:t>       </a:t>
            </a:r>
            <a:r>
              <a:rPr lang="zh-CN" altLang="zh-CN" sz="2000" dirty="0" smtClean="0"/>
              <a:t>“这么说，你真的在那儿撞的！”</a:t>
            </a:r>
          </a:p>
          <a:p>
            <a:r>
              <a:rPr lang="en-US" altLang="zh-CN" sz="2000" dirty="0" smtClean="0"/>
              <a:t>      </a:t>
            </a:r>
            <a:r>
              <a:rPr lang="zh-CN" altLang="zh-CN" sz="2000" dirty="0" smtClean="0"/>
              <a:t>“这……”</a:t>
            </a:r>
          </a:p>
          <a:p>
            <a:r>
              <a:rPr lang="en-US" altLang="zh-CN" sz="2000" dirty="0" smtClean="0"/>
              <a:t>     </a:t>
            </a:r>
            <a:r>
              <a:rPr lang="zh-CN" altLang="zh-CN" sz="2000" dirty="0" smtClean="0"/>
              <a:t>老头瓷在那里，似乎要抵赖，但脸色立即赤红，压低了声音说：“是在那儿撞的。”一下子人蔫了许多，可怜得像个做错事的孩子。</a:t>
            </a:r>
          </a:p>
          <a:p>
            <a:r>
              <a:rPr lang="en-US" altLang="zh-CN" sz="2000" dirty="0" smtClean="0"/>
              <a:t>     </a:t>
            </a:r>
            <a:r>
              <a:rPr lang="zh-CN" altLang="zh-CN" sz="2000" dirty="0" smtClean="0"/>
              <a:t>“这就好。”我说。</a:t>
            </a:r>
          </a:p>
          <a:p>
            <a:r>
              <a:rPr lang="en-US" altLang="zh-CN" sz="2000" dirty="0" smtClean="0"/>
              <a:t>     </a:t>
            </a:r>
            <a:r>
              <a:rPr lang="zh-CN" altLang="zh-CN" sz="2000" dirty="0" smtClean="0"/>
              <a:t>“我不是故意的。”老头急起来。“我那日感冒，头晕晕的，接到你的电话出来，经过那里，明明看着没有什么，走过去，咚，便撞上了。” </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r>
              <a:rPr lang="en-US" altLang="zh-CN" sz="2000" dirty="0" smtClean="0"/>
              <a:t>     </a:t>
            </a:r>
            <a:r>
              <a:rPr lang="zh-CN" altLang="zh-CN" sz="2000" dirty="0" smtClean="0"/>
              <a:t>“你撞伤了，怎么就走了？</a:t>
            </a:r>
            <a:r>
              <a:rPr lang="en-US" altLang="zh-CN" sz="2000" dirty="0" smtClean="0"/>
              <a:t>”</a:t>
            </a:r>
            <a:endParaRPr lang="zh-CN" altLang="zh-CN" sz="2000" dirty="0" smtClean="0"/>
          </a:p>
          <a:p>
            <a:r>
              <a:rPr lang="en-US" altLang="zh-CN" sz="2000" dirty="0" smtClean="0"/>
              <a:t>     </a:t>
            </a:r>
            <a:r>
              <a:rPr lang="zh-CN" altLang="zh-CN" sz="2000" dirty="0" smtClean="0"/>
              <a:t>“哗啦一声，我才知道是撞上玻璃了。三个姑娘出来扶我，血流了一脸，把她们倒吓坏了，要给我包扎伤口，我爬起来跑了。我赔不起那玻璃呀！</a:t>
            </a:r>
            <a:r>
              <a:rPr lang="en-US" altLang="zh-CN" sz="2000" dirty="0" smtClean="0"/>
              <a:t>”</a:t>
            </a:r>
            <a:endParaRPr lang="zh-CN" altLang="zh-CN" sz="2000" dirty="0" smtClean="0"/>
          </a:p>
          <a:p>
            <a:r>
              <a:rPr lang="en-US" altLang="zh-CN" sz="2000" dirty="0" smtClean="0"/>
              <a:t>      </a:t>
            </a:r>
            <a:r>
              <a:rPr lang="zh-CN" altLang="zh-CN" sz="2000" dirty="0" smtClean="0"/>
              <a:t>“他们到处找你哩。</a:t>
            </a:r>
            <a:r>
              <a:rPr lang="en-US" altLang="zh-CN" sz="2000" dirty="0" smtClean="0"/>
              <a:t>”</a:t>
            </a:r>
            <a:endParaRPr lang="zh-CN" altLang="zh-CN" sz="2000" dirty="0" smtClean="0"/>
          </a:p>
          <a:p>
            <a:r>
              <a:rPr lang="en-US" altLang="zh-CN" sz="2000" dirty="0" smtClean="0"/>
              <a:t>     </a:t>
            </a:r>
            <a:r>
              <a:rPr lang="zh-CN" altLang="zh-CN" sz="2000" dirty="0" smtClean="0"/>
              <a:t>“是吗？我已经几天没敢去德巴街了，他们是在街口认人吗？</a:t>
            </a:r>
            <a:r>
              <a:rPr lang="en-US" altLang="zh-CN" sz="2000" dirty="0" smtClean="0"/>
              <a:t>”</a:t>
            </a:r>
            <a:endParaRPr lang="zh-CN" altLang="zh-CN" sz="2000" dirty="0" smtClean="0"/>
          </a:p>
          <a:p>
            <a:r>
              <a:rPr lang="en-US" altLang="zh-CN" sz="2000" dirty="0" smtClean="0"/>
              <a:t>      </a:t>
            </a:r>
            <a:r>
              <a:rPr lang="zh-CN" altLang="zh-CN" sz="2000" dirty="0" smtClean="0"/>
              <a:t>“他们贴了布告</a:t>
            </a:r>
            <a:r>
              <a:rPr lang="en-US" altLang="zh-CN" sz="2000" dirty="0" smtClean="0"/>
              <a:t>……”</a:t>
            </a:r>
            <a:endParaRPr lang="zh-CN" altLang="zh-CN" sz="2000" dirty="0" smtClean="0"/>
          </a:p>
          <a:p>
            <a:r>
              <a:rPr lang="en-US" altLang="zh-CN" sz="2000" dirty="0" smtClean="0"/>
              <a:t>      </a:t>
            </a:r>
            <a:r>
              <a:rPr lang="zh-CN" altLang="zh-CN" sz="2000" dirty="0" smtClean="0"/>
              <a:t>老头哭丧下脸来，在腰里掏钱，问我一块玻璃多少钱。</a:t>
            </a:r>
          </a:p>
          <a:p>
            <a:r>
              <a:rPr lang="en-US" altLang="zh-CN" sz="2000" dirty="0" smtClean="0"/>
              <a:t>      </a:t>
            </a:r>
            <a:r>
              <a:rPr lang="zh-CN" altLang="zh-CN" sz="2000" dirty="0" smtClean="0"/>
              <a:t>我嘿嘿笑起来。</a:t>
            </a:r>
          </a:p>
          <a:p>
            <a:r>
              <a:rPr lang="en-US" altLang="zh-CN" sz="2000" dirty="0" smtClean="0"/>
              <a:t>     </a:t>
            </a:r>
            <a:r>
              <a:rPr lang="zh-CN" altLang="zh-CN" sz="2000" dirty="0" smtClean="0"/>
              <a:t>“不是你给他们赔，是他们要给你赔！”</a:t>
            </a:r>
          </a:p>
          <a:p>
            <a:r>
              <a:rPr lang="en-US" altLang="zh-CN" sz="2000" dirty="0" smtClean="0"/>
              <a:t>    </a:t>
            </a:r>
            <a:r>
              <a:rPr lang="zh-CN" altLang="zh-CN" sz="2000" dirty="0" smtClean="0"/>
              <a:t>“赔我？”</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11560" y="1412776"/>
            <a:ext cx="8215370" cy="4835538"/>
          </a:xfrm>
        </p:spPr>
        <p:txBody>
          <a:bodyPr>
            <a:noAutofit/>
          </a:bodyPr>
          <a:lstStyle/>
          <a:p>
            <a:r>
              <a:rPr lang="en-US" altLang="zh-CN" sz="2000" dirty="0" smtClean="0"/>
              <a:t>       “</a:t>
            </a:r>
            <a:r>
              <a:rPr lang="zh-CN" altLang="zh-CN" sz="2000" dirty="0" smtClean="0"/>
              <a:t>是赔你。</a:t>
            </a:r>
            <a:r>
              <a:rPr lang="en-US" altLang="zh-CN" sz="2000" dirty="0" smtClean="0"/>
              <a:t>”</a:t>
            </a:r>
            <a:r>
              <a:rPr lang="zh-CN" altLang="zh-CN" sz="2000" dirty="0" smtClean="0"/>
              <a:t>我说，</a:t>
            </a:r>
            <a:r>
              <a:rPr lang="en-US" altLang="zh-CN" sz="2000" dirty="0" smtClean="0"/>
              <a:t>“</a:t>
            </a:r>
            <a:r>
              <a:rPr lang="zh-CN" altLang="zh-CN" sz="2000" dirty="0" smtClean="0"/>
              <a:t>但你不要接受他们的赔偿，他们能赔多少钱？上法院告他们，索赔的就不是几百元几千元了！</a:t>
            </a:r>
            <a:r>
              <a:rPr lang="en-US" altLang="zh-CN" sz="2000" dirty="0" smtClean="0"/>
              <a:t>”</a:t>
            </a:r>
            <a:endParaRPr lang="zh-CN" altLang="zh-CN" sz="2000" dirty="0" smtClean="0"/>
          </a:p>
          <a:p>
            <a:r>
              <a:rPr lang="en-US" altLang="zh-CN" sz="2000" dirty="0" smtClean="0"/>
              <a:t>         </a:t>
            </a:r>
            <a:r>
              <a:rPr lang="zh-CN" altLang="zh-CN" sz="2000" dirty="0" smtClean="0"/>
              <a:t>老头愣在那里，一条线的眼里极力努出那黑珠来盯我，说：</a:t>
            </a:r>
            <a:r>
              <a:rPr lang="en-US" altLang="zh-CN" sz="2000" dirty="0" smtClean="0"/>
              <a:t>“</a:t>
            </a:r>
            <a:r>
              <a:rPr lang="zh-CN" altLang="zh-CN" sz="2000" dirty="0" smtClean="0"/>
              <a:t>你大伯是有私心，害怕赔偿才溜掉的，可我也经了一辈子世事，再也不受骗了！</a:t>
            </a:r>
            <a:r>
              <a:rPr lang="en-US" altLang="zh-CN" sz="2000" dirty="0" smtClean="0"/>
              <a:t>” </a:t>
            </a:r>
            <a:endParaRPr lang="zh-CN" altLang="zh-CN" sz="2000" dirty="0" smtClean="0"/>
          </a:p>
          <a:p>
            <a:r>
              <a:rPr lang="en-US" altLang="zh-CN" sz="2000" dirty="0" smtClean="0"/>
              <a:t>     </a:t>
            </a:r>
            <a:r>
              <a:rPr lang="zh-CN" altLang="zh-CN" sz="2000" dirty="0" smtClean="0"/>
              <a:t>“没骗你，你去看布告嘛！</a:t>
            </a:r>
            <a:r>
              <a:rPr lang="en-US" altLang="zh-CN" sz="2000" dirty="0" smtClean="0"/>
              <a:t>”</a:t>
            </a:r>
            <a:endParaRPr lang="zh-CN" altLang="zh-CN" sz="2000" dirty="0" smtClean="0"/>
          </a:p>
          <a:p>
            <a:r>
              <a:rPr lang="en-US" altLang="zh-CN" sz="2000" dirty="0" smtClean="0"/>
              <a:t>      </a:t>
            </a:r>
            <a:r>
              <a:rPr lang="zh-CN" altLang="zh-CN" sz="2000" dirty="0" smtClean="0"/>
              <a:t>“你不骗我，那酒店也骗我哩，我一去那不是投案自首了吗？</a:t>
            </a:r>
            <a:r>
              <a:rPr lang="en-US" altLang="zh-CN" sz="2000" dirty="0" smtClean="0"/>
              <a:t>”</a:t>
            </a:r>
            <a:endParaRPr lang="zh-CN" altLang="zh-CN" sz="2000" dirty="0" smtClean="0"/>
          </a:p>
          <a:p>
            <a:r>
              <a:rPr lang="en-US" altLang="zh-CN" sz="2000" dirty="0" smtClean="0"/>
              <a:t>         </a:t>
            </a:r>
            <a:r>
              <a:rPr lang="zh-CN" altLang="zh-CN" sz="2000" dirty="0" smtClean="0"/>
              <a:t>“大伯，你听我说</a:t>
            </a:r>
            <a:r>
              <a:rPr lang="en-US" altLang="zh-CN" sz="2000" dirty="0" smtClean="0"/>
              <a:t>……”</a:t>
            </a:r>
            <a:endParaRPr lang="zh-CN" altLang="zh-CN" sz="2000" dirty="0" smtClean="0"/>
          </a:p>
          <a:p>
            <a:r>
              <a:rPr lang="en-US" altLang="zh-CN" sz="2000" dirty="0" smtClean="0"/>
              <a:t> </a:t>
            </a:r>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11560" y="1412776"/>
            <a:ext cx="8215370" cy="4835538"/>
          </a:xfrm>
        </p:spPr>
        <p:txBody>
          <a:bodyPr>
            <a:noAutofit/>
          </a:bodyPr>
          <a:lstStyle/>
          <a:p>
            <a:r>
              <a:rPr lang="en-US" altLang="zh-CN" sz="2000" dirty="0" smtClean="0"/>
              <a:t>        </a:t>
            </a:r>
            <a:r>
              <a:rPr lang="zh-CN" altLang="zh-CN" sz="2000" dirty="0" smtClean="0"/>
              <a:t>老头从怀里掏出一卷软沓沓的钱来，放在桌上：</a:t>
            </a:r>
            <a:r>
              <a:rPr lang="en-US" altLang="zh-CN" sz="2000" dirty="0" smtClean="0"/>
              <a:t>“</a:t>
            </a:r>
            <a:r>
              <a:rPr lang="zh-CN" altLang="zh-CN" sz="2000" dirty="0" smtClean="0"/>
              <a:t>你要肯认我是大伯，那我求你把这些钱交给人家。不够的话，让得贵补齐。我不是有意的，真是看着什么也没有的，谁知道就有玻璃。你能答应我，这事不要再给外人说，你答应吗？” </a:t>
            </a:r>
            <a:endParaRPr lang="en-US" altLang="zh-CN" sz="2000" dirty="0" smtClean="0"/>
          </a:p>
          <a:p>
            <a:r>
              <a:rPr lang="en-US" altLang="zh-CN" sz="2000" dirty="0" smtClean="0"/>
              <a:t>       </a:t>
            </a:r>
            <a:r>
              <a:rPr lang="zh-CN" altLang="zh-CN" sz="2000" dirty="0" smtClean="0"/>
              <a:t>“答应。</a:t>
            </a:r>
            <a:r>
              <a:rPr lang="en-US" altLang="zh-CN" sz="2000" dirty="0" smtClean="0"/>
              <a:t>” </a:t>
            </a:r>
            <a:endParaRPr lang="zh-CN" altLang="zh-CN" sz="2000" dirty="0" smtClean="0"/>
          </a:p>
          <a:p>
            <a:r>
              <a:rPr lang="en-US" altLang="zh-CN" sz="2000" dirty="0" smtClean="0"/>
              <a:t>         </a:t>
            </a:r>
            <a:r>
              <a:rPr lang="zh-CN" altLang="zh-CN" sz="2000" dirty="0" smtClean="0"/>
              <a:t>老头眼泪花花的，给我又鞠了下躬，扭身离开了饭桌。</a:t>
            </a:r>
          </a:p>
          <a:p>
            <a:r>
              <a:rPr lang="en-US" altLang="zh-CN" sz="2000" dirty="0" smtClean="0"/>
              <a:t>        </a:t>
            </a:r>
            <a:r>
              <a:rPr lang="zh-CN" altLang="zh-CN" sz="2000" dirty="0" smtClean="0"/>
              <a:t>我怎么叫他，他也不回头。</a:t>
            </a:r>
          </a:p>
          <a:p>
            <a:r>
              <a:rPr lang="en-US" altLang="zh-CN" sz="2000" dirty="0" smtClean="0"/>
              <a:t>       </a:t>
            </a:r>
            <a:r>
              <a:rPr lang="zh-CN" altLang="zh-CN" sz="2000" dirty="0" smtClean="0"/>
              <a:t>他走到玻璃墙边，看着玻璃上有个门，伸手摸了摸，没有玻璃，走了出去。</a:t>
            </a:r>
          </a:p>
          <a:p>
            <a:r>
              <a:rPr lang="en-US" altLang="zh-CN" sz="2000" dirty="0" smtClean="0"/>
              <a:t> </a:t>
            </a:r>
            <a:endParaRPr lang="zh-CN" altLang="zh-CN" sz="2000" dirty="0" smtClean="0"/>
          </a:p>
          <a:p>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11560" y="1412776"/>
            <a:ext cx="8215370" cy="4835538"/>
          </a:xfrm>
        </p:spPr>
        <p:txBody>
          <a:bodyPr>
            <a:noAutofit/>
          </a:bodyPr>
          <a:lstStyle/>
          <a:p>
            <a:r>
              <a:rPr lang="en-US" altLang="zh-CN" sz="2000" dirty="0" smtClean="0"/>
              <a:t>       </a:t>
            </a:r>
            <a:r>
              <a:rPr lang="zh-CN" altLang="zh-CN" sz="2000" dirty="0" smtClean="0"/>
              <a:t>我坐在那里喝完了一壶酒，一口菜也没吃，从饭馆出来往德巴街去。趁无人理会，我揭下了那张布告：布告继续贴着，只能使他活得不安生。顺街往东走，照相馆的橱窗下又是一堆碎玻璃，经理在大声骂：谁撞的，眼睛瞎了吗？！ </a:t>
            </a:r>
          </a:p>
          <a:p>
            <a:r>
              <a:rPr lang="en-US" altLang="zh-CN" sz="2000" dirty="0" smtClean="0"/>
              <a:t>         </a:t>
            </a:r>
            <a:r>
              <a:rPr lang="zh-CN" altLang="zh-CN" sz="2000" dirty="0" smtClean="0"/>
              <a:t>我走出了狭窄的德巴街。</a:t>
            </a:r>
          </a:p>
          <a:p>
            <a:pPr algn="r"/>
            <a:r>
              <a:rPr lang="en-US" altLang="zh-CN" sz="2000" dirty="0" smtClean="0"/>
              <a:t>(</a:t>
            </a:r>
            <a:r>
              <a:rPr lang="zh-CN" altLang="zh-CN" sz="2000" dirty="0" smtClean="0"/>
              <a:t>有删改</a:t>
            </a:r>
            <a:r>
              <a:rPr lang="en-US" altLang="zh-CN" sz="2000" dirty="0" smtClean="0"/>
              <a:t>)</a:t>
            </a:r>
            <a:endParaRPr lang="zh-CN" altLang="zh-CN" sz="2000" dirty="0" smtClean="0"/>
          </a:p>
          <a:p>
            <a:endParaRPr lang="zh-CN" altLang="zh-CN" sz="2000"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285860"/>
            <a:ext cx="8072494" cy="1785950"/>
          </a:xfrm>
          <a:prstGeom prst="rect">
            <a:avLst/>
          </a:prstGeom>
          <a:noFill/>
          <a:ln w="9525">
            <a:noFill/>
            <a:miter lim="800000"/>
            <a:headEnd/>
            <a:tailEnd/>
          </a:ln>
        </p:spPr>
        <p:txBody>
          <a:bodyPr/>
          <a:lstStyle/>
          <a:p>
            <a:pPr>
              <a:lnSpc>
                <a:spcPts val="3500"/>
              </a:lnSpc>
            </a:pPr>
            <a:r>
              <a:rPr lang="zh-CN" altLang="zh-CN" sz="2400" b="1" dirty="0" smtClean="0"/>
              <a:t>小说中的王有福有哪些性格特点？请简要分析。</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429000"/>
            <a:ext cx="7848599" cy="2428892"/>
          </a:xfrm>
        </p:spPr>
        <p:txBody>
          <a:bodyPr/>
          <a:lstStyle/>
          <a:p>
            <a:pPr>
              <a:buNone/>
            </a:pPr>
            <a:r>
              <a:rPr lang="zh-CN" altLang="zh-CN" sz="2400" b="1" dirty="0" smtClean="0">
                <a:solidFill>
                  <a:srgbClr val="990033"/>
                </a:solidFill>
              </a:rPr>
              <a:t>　</a:t>
            </a:r>
            <a:endParaRPr lang="zh-CN" altLang="zh-CN" sz="2400" b="1" dirty="0">
              <a:solidFill>
                <a:srgbClr val="990033"/>
              </a:solidFill>
            </a:endParaRP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827584" y="1268760"/>
            <a:ext cx="7848599" cy="4896544"/>
          </a:xfrm>
        </p:spPr>
        <p:txBody>
          <a:bodyPr/>
          <a:lstStyle/>
          <a:p>
            <a:pPr>
              <a:buNone/>
            </a:pPr>
            <a:r>
              <a:rPr lang="zh-CN" altLang="zh-CN" sz="2400" b="1" dirty="0" smtClean="0">
                <a:solidFill>
                  <a:srgbClr val="990033"/>
                </a:solidFill>
              </a:rPr>
              <a:t>　</a:t>
            </a:r>
            <a:r>
              <a:rPr lang="en-US" altLang="zh-CN" sz="2400" b="1" dirty="0" smtClean="0">
                <a:solidFill>
                  <a:srgbClr val="990033"/>
                </a:solidFill>
              </a:rPr>
              <a:t>[</a:t>
            </a:r>
            <a:r>
              <a:rPr lang="zh-CN" altLang="zh-CN" sz="2400" b="1" dirty="0" smtClean="0">
                <a:solidFill>
                  <a:srgbClr val="990033"/>
                </a:solidFill>
              </a:rPr>
              <a:t>答案</a:t>
            </a:r>
            <a:r>
              <a:rPr lang="en-US" altLang="zh-CN" sz="2400" b="1" dirty="0" smtClean="0">
                <a:solidFill>
                  <a:srgbClr val="990033"/>
                </a:solidFill>
              </a:rPr>
              <a:t>] ①</a:t>
            </a:r>
            <a:r>
              <a:rPr lang="zh-CN" altLang="zh-CN" sz="2400" b="1" dirty="0" smtClean="0">
                <a:solidFill>
                  <a:srgbClr val="990033"/>
                </a:solidFill>
              </a:rPr>
              <a:t>性情谦卑，甚至有点窝囊：见了晚辈，也弯腰鞠躬，说话谦和。</a:t>
            </a:r>
            <a:r>
              <a:rPr lang="en-US" altLang="zh-CN" sz="2400" b="1" dirty="0" smtClean="0">
                <a:solidFill>
                  <a:srgbClr val="990033"/>
                </a:solidFill>
              </a:rPr>
              <a:t>②</a:t>
            </a:r>
            <a:r>
              <a:rPr lang="zh-CN" altLang="zh-CN" sz="2400" b="1" dirty="0" smtClean="0">
                <a:solidFill>
                  <a:srgbClr val="990033"/>
                </a:solidFill>
              </a:rPr>
              <a:t>胆小怕事，有些狡黠：撞了玻璃偷偷溜掉，别人问起也不敢承认。</a:t>
            </a:r>
            <a:r>
              <a:rPr lang="en-US" altLang="zh-CN" sz="2400" b="1" dirty="0" smtClean="0">
                <a:solidFill>
                  <a:srgbClr val="990033"/>
                </a:solidFill>
              </a:rPr>
              <a:t>③</a:t>
            </a:r>
            <a:r>
              <a:rPr lang="zh-CN" altLang="zh-CN" sz="2400" b="1" dirty="0" smtClean="0">
                <a:solidFill>
                  <a:srgbClr val="990033"/>
                </a:solidFill>
              </a:rPr>
              <a:t>有点固执，但不失本分善良：怀疑酒店诚意，承认自己责任，不愿借机发财。</a:t>
            </a:r>
          </a:p>
          <a:p>
            <a:pPr>
              <a:buNone/>
            </a:pPr>
            <a:r>
              <a:rPr lang="en-US" altLang="zh-CN" sz="2400" b="1" dirty="0" smtClean="0">
                <a:solidFill>
                  <a:srgbClr val="990033"/>
                </a:solidFill>
              </a:rPr>
              <a:t>    [</a:t>
            </a:r>
            <a:r>
              <a:rPr lang="zh-CN" altLang="zh-CN" sz="2400" b="1" dirty="0" smtClean="0">
                <a:solidFill>
                  <a:srgbClr val="990033"/>
                </a:solidFill>
              </a:rPr>
              <a:t>解析</a:t>
            </a:r>
            <a:r>
              <a:rPr lang="en-US" altLang="zh-CN" sz="2400" b="1" dirty="0" smtClean="0">
                <a:solidFill>
                  <a:srgbClr val="990033"/>
                </a:solidFill>
              </a:rPr>
              <a:t>] </a:t>
            </a:r>
            <a:r>
              <a:rPr lang="zh-CN" altLang="zh-CN" sz="2400" b="1" dirty="0" smtClean="0">
                <a:solidFill>
                  <a:srgbClr val="990033"/>
                </a:solidFill>
              </a:rPr>
              <a:t>分析人物的性格特点，必须要在理解文本的基础上，选择十分准确的语言加以概括。一般可以从以下几个方面概括：</a:t>
            </a:r>
            <a:r>
              <a:rPr lang="en-US" altLang="zh-CN" sz="2400" b="1" dirty="0" smtClean="0">
                <a:solidFill>
                  <a:srgbClr val="990033"/>
                </a:solidFill>
              </a:rPr>
              <a:t>①</a:t>
            </a:r>
            <a:r>
              <a:rPr lang="zh-CN" altLang="zh-CN" sz="2400" b="1" dirty="0" smtClean="0">
                <a:solidFill>
                  <a:srgbClr val="990033"/>
                </a:solidFill>
              </a:rPr>
              <a:t>人物的身份、地位、经历、教养、气质等。</a:t>
            </a:r>
            <a:r>
              <a:rPr lang="en-US" altLang="zh-CN" sz="2400" b="1" dirty="0" smtClean="0">
                <a:solidFill>
                  <a:srgbClr val="990033"/>
                </a:solidFill>
              </a:rPr>
              <a:t>②</a:t>
            </a:r>
            <a:r>
              <a:rPr lang="zh-CN" altLang="zh-CN" sz="2400" b="1" dirty="0" smtClean="0">
                <a:solidFill>
                  <a:srgbClr val="990033"/>
                </a:solidFill>
              </a:rPr>
              <a:t>人物的外貌、语言、动作和心理。</a:t>
            </a:r>
            <a:r>
              <a:rPr lang="en-US" altLang="zh-CN" sz="2400" b="1" dirty="0" smtClean="0">
                <a:solidFill>
                  <a:srgbClr val="990033"/>
                </a:solidFill>
              </a:rPr>
              <a:t>③</a:t>
            </a:r>
            <a:r>
              <a:rPr lang="zh-CN" altLang="zh-CN" sz="2400" b="1" dirty="0" smtClean="0">
                <a:solidFill>
                  <a:srgbClr val="990033"/>
                </a:solidFill>
              </a:rPr>
              <a:t>人物的社会历史背景。</a:t>
            </a:r>
            <a:r>
              <a:rPr lang="en-US" altLang="zh-CN" sz="2400" b="1" dirty="0" smtClean="0">
                <a:solidFill>
                  <a:srgbClr val="990033"/>
                </a:solidFill>
              </a:rPr>
              <a:t>④</a:t>
            </a:r>
            <a:r>
              <a:rPr lang="zh-CN" altLang="zh-CN" sz="2400" b="1" dirty="0" smtClean="0">
                <a:solidFill>
                  <a:srgbClr val="990033"/>
                </a:solidFill>
              </a:rPr>
              <a:t>文中作者或其他人物的介绍和评价。本题中王有福的形象主要从他与“我”见面说话和对待撞碎玻璃这件事情的态度上来进行概括，注意要多角度，不能单一、重复。</a:t>
            </a:r>
            <a:endParaRPr lang="zh-CN" altLang="zh-CN" sz="2400" b="1" dirty="0">
              <a:solidFill>
                <a:srgbClr val="990033"/>
              </a:solidFill>
            </a:endParaRPr>
          </a:p>
        </p:txBody>
      </p:sp>
      <p:grpSp>
        <p:nvGrpSpPr>
          <p:cNvPr id="3"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en-US" altLang="zh-CN" dirty="0" smtClean="0"/>
              <a:t>(</a:t>
            </a:r>
            <a:r>
              <a:rPr lang="zh-CN" altLang="en-US" dirty="0" smtClean="0"/>
              <a:t>二</a:t>
            </a:r>
            <a:r>
              <a:rPr lang="en-US" altLang="zh-CN" dirty="0" smtClean="0"/>
              <a:t>)</a:t>
            </a:r>
            <a:r>
              <a:rPr lang="zh-CN" altLang="en-US" dirty="0" smtClean="0"/>
              <a:t>人物形象作用题</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85786" y="1588771"/>
          <a:ext cx="7858179" cy="4626313"/>
        </p:xfrm>
        <a:graphic>
          <a:graphicData uri="http://schemas.openxmlformats.org/drawingml/2006/table">
            <a:tbl>
              <a:tblPr/>
              <a:tblGrid>
                <a:gridCol w="684865"/>
                <a:gridCol w="648845"/>
                <a:gridCol w="6524469"/>
              </a:tblGrid>
              <a:tr h="792634">
                <a:tc rowSpan="4">
                  <a:txBody>
                    <a:bodyPr/>
                    <a:lstStyle/>
                    <a:p>
                      <a:pPr algn="ctr">
                        <a:lnSpc>
                          <a:spcPct val="118000"/>
                        </a:lnSpc>
                        <a:spcAft>
                          <a:spcPts val="0"/>
                        </a:spcAft>
                      </a:pPr>
                      <a:r>
                        <a:rPr lang="zh-CN" sz="2000" b="1" kern="100">
                          <a:latin typeface="Times New Roman"/>
                          <a:cs typeface="Times New Roman"/>
                        </a:rPr>
                        <a:t>主</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要</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人</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物</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的</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作</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用</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角度</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从对情节的作用考虑。要考虑其对情节的推进作用。看人物性格发生变化时，情节是否也发生了变化</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0553">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从对主题的作用考虑。要考虑对文章主题的作用，也就是作者塑造人物的用意：反映社会现实和寄托情感</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1563">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从对社会的作用考虑。结合社会现实，深切理解人物对当代社会的思想指导等方面的作用，以及分析人物形象的艺术价值给人们带来的某种启示，这也是作品的真正写作意图</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1563">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小说中</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人物形象</a:t>
                      </a:r>
                      <a:r>
                        <a:rPr lang="en-US" sz="2000" b="1" kern="100" dirty="0">
                          <a:latin typeface="Times New Roman"/>
                          <a:cs typeface="Courier New"/>
                        </a:rPr>
                        <a:t>)</a:t>
                      </a:r>
                      <a:r>
                        <a:rPr lang="zh-CN" sz="2000" b="1" kern="100" dirty="0">
                          <a:latin typeface="Times New Roman"/>
                          <a:cs typeface="Times New Roman"/>
                        </a:rPr>
                        <a:t>，</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文中具体表现</a:t>
                      </a:r>
                      <a:r>
                        <a:rPr lang="en-US" sz="2000" b="1" kern="100" dirty="0">
                          <a:latin typeface="Times New Roman"/>
                          <a:cs typeface="Courier New"/>
                        </a:rPr>
                        <a:t>)</a:t>
                      </a:r>
                      <a:r>
                        <a:rPr lang="zh-CN" sz="2000" b="1" kern="100" dirty="0">
                          <a:latin typeface="Times New Roman"/>
                          <a:cs typeface="Times New Roman"/>
                        </a:rPr>
                        <a:t>，体现了他</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性格特征</a:t>
                      </a:r>
                      <a:r>
                        <a:rPr lang="en-US" sz="2000" b="1" kern="100" dirty="0">
                          <a:latin typeface="Times New Roman"/>
                          <a:cs typeface="Courier New"/>
                        </a:rPr>
                        <a:t>)</a:t>
                      </a:r>
                      <a:r>
                        <a:rPr lang="zh-CN" sz="2000" b="1" kern="100" dirty="0">
                          <a:latin typeface="Times New Roman"/>
                          <a:cs typeface="Times New Roman"/>
                        </a:rPr>
                        <a:t>，反映出</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社会现象</a:t>
                      </a:r>
                      <a:r>
                        <a:rPr lang="en-US" sz="2000" b="1" kern="100" dirty="0">
                          <a:latin typeface="Times New Roman"/>
                          <a:cs typeface="Courier New"/>
                        </a:rPr>
                        <a:t>)</a:t>
                      </a:r>
                      <a:r>
                        <a:rPr lang="zh-CN" sz="2000" b="1" kern="100" dirty="0">
                          <a:latin typeface="Times New Roman"/>
                          <a:cs typeface="Times New Roman"/>
                        </a:rPr>
                        <a:t>，表现出作者对</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社会现象</a:t>
                      </a:r>
                      <a:r>
                        <a:rPr lang="en-US" sz="2000" b="1" kern="100" dirty="0">
                          <a:latin typeface="Times New Roman"/>
                          <a:cs typeface="Courier New"/>
                        </a:rPr>
                        <a:t>)</a:t>
                      </a:r>
                      <a:r>
                        <a:rPr lang="zh-CN" sz="2000" b="1" kern="100" dirty="0">
                          <a:latin typeface="Times New Roman"/>
                          <a:cs typeface="Times New Roman"/>
                        </a:rPr>
                        <a:t>的</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态度、观点</a:t>
                      </a:r>
                      <a:r>
                        <a:rPr lang="en-US" sz="2000" b="1" kern="100" dirty="0">
                          <a:latin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85784" y="1476095"/>
          <a:ext cx="7929620" cy="4453235"/>
        </p:xfrm>
        <a:graphic>
          <a:graphicData uri="http://schemas.openxmlformats.org/drawingml/2006/table">
            <a:tbl>
              <a:tblPr/>
              <a:tblGrid>
                <a:gridCol w="450154"/>
                <a:gridCol w="433436"/>
                <a:gridCol w="515426"/>
                <a:gridCol w="441794"/>
                <a:gridCol w="515426"/>
                <a:gridCol w="5221359"/>
                <a:gridCol w="352025"/>
              </a:tblGrid>
              <a:tr h="1418625">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步</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第二重</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dirty="0">
                          <a:latin typeface="Times New Roman"/>
                          <a:cs typeface="Times New Roman"/>
                        </a:rPr>
                        <a:t>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对</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及</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结</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果</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en-US" sz="2000" b="1" kern="100">
                          <a:latin typeface="Times New Roman"/>
                          <a:cs typeface="Courier New"/>
                        </a:rPr>
                        <a:t>B</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选项句</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sz="2000" b="1" kern="100" dirty="0" smtClean="0">
                          <a:latin typeface="Times New Roman"/>
                          <a:ea typeface="黑体"/>
                          <a:cs typeface="Courier New"/>
                        </a:rPr>
                        <a:t>    [</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zh-CN" sz="2000" b="1" kern="100" dirty="0">
                          <a:latin typeface="Times New Roman"/>
                          <a:cs typeface="Times New Roman"/>
                        </a:rPr>
                        <a:t>旧史学的研究既缺少实事求是的科学态度，又缺乏科学的考古资料，因而它受到古史辨派的无情批判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不符合原文</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1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对应句</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甲</a:t>
                      </a:r>
                      <a:r>
                        <a:rPr lang="zh-CN" sz="2000" b="1" kern="100" dirty="0">
                          <a:latin typeface="Times New Roman"/>
                          <a:cs typeface="Times New Roman"/>
                        </a:rPr>
                        <a:t>骨文的发现同时引发了震撼中外学术界的殷墟发掘。</a:t>
                      </a:r>
                      <a:r>
                        <a:rPr lang="en-US" sz="2000" b="1" kern="100" dirty="0">
                          <a:latin typeface="宋体"/>
                          <a:cs typeface="Times New Roman"/>
                        </a:rPr>
                        <a:t>“</a:t>
                      </a:r>
                      <a:r>
                        <a:rPr lang="zh-CN" sz="2000" b="1" kern="100" dirty="0">
                          <a:latin typeface="Times New Roman"/>
                          <a:cs typeface="Times New Roman"/>
                        </a:rPr>
                        <a:t>五四运动</a:t>
                      </a:r>
                      <a:r>
                        <a:rPr lang="en-US" sz="2000" b="1" kern="100" dirty="0">
                          <a:latin typeface="宋体"/>
                          <a:cs typeface="Times New Roman"/>
                        </a:rPr>
                        <a:t>”</a:t>
                      </a:r>
                      <a:r>
                        <a:rPr lang="zh-CN" sz="2000" b="1" kern="100" dirty="0">
                          <a:latin typeface="Times New Roman"/>
                          <a:cs typeface="Times New Roman"/>
                        </a:rPr>
                        <a:t>促使中国的历史学界发生两大变化：一是提倡实事求是的科学态度，古史辨派对一切经不住史证的旧史学的无情批判，使人痛感中国古史上科学的考古资料的极端贫乏；二是历史唯物主义在史学界产生了巨大影响</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14346" y="1529716"/>
          <a:ext cx="8001057" cy="4756804"/>
        </p:xfrm>
        <a:graphic>
          <a:graphicData uri="http://schemas.openxmlformats.org/drawingml/2006/table">
            <a:tbl>
              <a:tblPr/>
              <a:tblGrid>
                <a:gridCol w="500068"/>
                <a:gridCol w="500066"/>
                <a:gridCol w="7000923"/>
              </a:tblGrid>
              <a:tr h="2162184">
                <a:tc rowSpan="3">
                  <a:txBody>
                    <a:bodyPr/>
                    <a:lstStyle/>
                    <a:p>
                      <a:pPr algn="ctr">
                        <a:lnSpc>
                          <a:spcPct val="118000"/>
                        </a:lnSpc>
                        <a:spcAft>
                          <a:spcPts val="0"/>
                        </a:spcAft>
                      </a:pPr>
                      <a:r>
                        <a:rPr lang="zh-CN" sz="2000" b="1" kern="100" dirty="0">
                          <a:latin typeface="Times New Roman"/>
                          <a:cs typeface="Times New Roman"/>
                        </a:rPr>
                        <a:t>次</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要</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物</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的</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作</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用</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角度</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牵线搭桥，推动情节。在一些小说中，主要人物的一举一动、一颦一笑，往往从次要人物的眼睛里看出来；</a:t>
                      </a:r>
                      <a:r>
                        <a:rPr lang="zh-CN" sz="2000" b="1" kern="100" dirty="0">
                          <a:latin typeface="宋体"/>
                          <a:ea typeface="Times New Roman"/>
                          <a:cs typeface="Courier New"/>
                        </a:rPr>
                        <a:t> </a:t>
                      </a:r>
                      <a:r>
                        <a:rPr lang="zh-CN" sz="2000" b="1" kern="100" dirty="0">
                          <a:latin typeface="Times New Roman"/>
                          <a:cs typeface="Times New Roman"/>
                        </a:rPr>
                        <a:t>对主要人物的感受、评论，往往从次要人物的嘴里说出来。通过次要人物的见闻，把故事相关的情节自然地融合在一起，推动情节发展，他们的出现主要担当特定的角色，完成一定的叙事任务</a:t>
                      </a:r>
                      <a:r>
                        <a:rPr lang="zh-CN" sz="2000" b="1" kern="100" dirty="0">
                          <a:latin typeface="宋体"/>
                          <a:ea typeface="Times New Roman"/>
                          <a:cs typeface="Courier New"/>
                        </a:rPr>
                        <a:t> </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7310">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侧面衬托，个性鲜明。侧面衬托，就是通过对其他人物、事件的叙述和描写来衬托主要人物。通过次要人物的活动来衬托主要人物的活动和形象，从而达到塑造人物形象的目的</a:t>
                      </a:r>
                      <a:r>
                        <a:rPr lang="zh-CN" sz="2000" b="1" kern="100" dirty="0">
                          <a:latin typeface="宋体"/>
                          <a:ea typeface="Times New Roman"/>
                          <a:cs typeface="Courier New"/>
                        </a:rPr>
                        <a:t> </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7310">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渲染气氛，奠定基调。很多小说中次要人物的出现为主要人物的活动提供了具体环境，起到了渲染气氛、奠定感情基调的作用</a:t>
                      </a:r>
                      <a:r>
                        <a:rPr lang="zh-CN" sz="2000" b="1" kern="100" dirty="0">
                          <a:latin typeface="宋体"/>
                          <a:ea typeface="Times New Roman"/>
                          <a:cs typeface="Courier New"/>
                        </a:rPr>
                        <a:t> </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14346" y="1601154"/>
          <a:ext cx="8001057" cy="4399614"/>
        </p:xfrm>
        <a:graphic>
          <a:graphicData uri="http://schemas.openxmlformats.org/drawingml/2006/table">
            <a:tbl>
              <a:tblPr/>
              <a:tblGrid>
                <a:gridCol w="500068"/>
                <a:gridCol w="928694"/>
                <a:gridCol w="6572295"/>
              </a:tblGrid>
              <a:tr h="2199807">
                <a:tc rowSpan="2">
                  <a:txBody>
                    <a:bodyPr/>
                    <a:lstStyle/>
                    <a:p>
                      <a:pPr algn="ctr">
                        <a:lnSpc>
                          <a:spcPct val="118000"/>
                        </a:lnSpc>
                        <a:spcAft>
                          <a:spcPts val="0"/>
                        </a:spcAft>
                      </a:pPr>
                      <a:r>
                        <a:rPr lang="zh-CN" sz="2000" b="1" kern="100" dirty="0">
                          <a:latin typeface="Times New Roman"/>
                          <a:cs typeface="Times New Roman"/>
                        </a:rPr>
                        <a:t>次</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要</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物</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的</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作</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用</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角度</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揭示主题，增添魅力。小说中的次要人物不只和主要人物息息相关，也和作品的主题思想血肉相连。也就是说，次要人物的设置是为塑造主要人物服务的，更是为揭示小说主题服务的</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9807">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文中</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人物形象</a:t>
                      </a:r>
                      <a:r>
                        <a:rPr lang="en-US" sz="2000" b="1" kern="100" dirty="0">
                          <a:latin typeface="Times New Roman"/>
                          <a:cs typeface="Courier New"/>
                        </a:rPr>
                        <a:t>)</a:t>
                      </a:r>
                      <a:r>
                        <a:rPr lang="zh-CN" sz="2000" b="1" kern="100" dirty="0">
                          <a:latin typeface="Times New Roman"/>
                          <a:cs typeface="Times New Roman"/>
                        </a:rPr>
                        <a:t>，</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文中具体表现</a:t>
                      </a:r>
                      <a:r>
                        <a:rPr lang="en-US" sz="2000" b="1" kern="100" dirty="0">
                          <a:latin typeface="Times New Roman"/>
                          <a:cs typeface="Courier New"/>
                        </a:rPr>
                        <a:t>)</a:t>
                      </a:r>
                      <a:r>
                        <a:rPr lang="zh-CN" sz="2000" b="1" kern="100" dirty="0">
                          <a:latin typeface="Times New Roman"/>
                          <a:cs typeface="Times New Roman"/>
                        </a:rPr>
                        <a:t>所表现出的</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性格特征</a:t>
                      </a:r>
                      <a:r>
                        <a:rPr lang="en-US" sz="2000" b="1" kern="100" dirty="0">
                          <a:latin typeface="Times New Roman"/>
                          <a:cs typeface="Courier New"/>
                        </a:rPr>
                        <a:t>)</a:t>
                      </a:r>
                      <a:r>
                        <a:rPr lang="zh-CN" sz="2000" b="1" kern="100" dirty="0">
                          <a:latin typeface="Times New Roman"/>
                          <a:cs typeface="Times New Roman"/>
                        </a:rPr>
                        <a:t>，有力地衬托、突出了主人公的</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性格特征、社会作用</a:t>
                      </a:r>
                      <a:r>
                        <a:rPr lang="en-US" sz="2000" b="1" kern="100" dirty="0">
                          <a:latin typeface="Times New Roman"/>
                          <a:cs typeface="Courier New"/>
                        </a:rPr>
                        <a:t>)</a:t>
                      </a:r>
                      <a:r>
                        <a:rPr lang="zh-CN" sz="2000" b="1" kern="100" dirty="0">
                          <a:latin typeface="Times New Roman"/>
                          <a:cs typeface="Times New Roman"/>
                        </a:rPr>
                        <a:t>，或推动了故事情节的发展，或渲染了</a:t>
                      </a:r>
                      <a:r>
                        <a:rPr lang="en-US" sz="2000" b="1" kern="100" dirty="0">
                          <a:latin typeface="宋体"/>
                          <a:cs typeface="Times New Roman"/>
                        </a:rPr>
                        <a:t>……</a:t>
                      </a:r>
                      <a:r>
                        <a:rPr lang="zh-CN" sz="2000" b="1" kern="100" dirty="0">
                          <a:latin typeface="Times New Roman"/>
                          <a:cs typeface="Times New Roman"/>
                        </a:rPr>
                        <a:t>的气氛</a:t>
                      </a:r>
                      <a:r>
                        <a:rPr lang="zh-CN" sz="2000" b="1" kern="100" dirty="0">
                          <a:latin typeface="宋体"/>
                          <a:ea typeface="Times New Roman"/>
                          <a:cs typeface="Courier New"/>
                        </a:rPr>
                        <a:t> </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14346" y="1071546"/>
          <a:ext cx="8001057" cy="5000661"/>
        </p:xfrm>
        <a:graphic>
          <a:graphicData uri="http://schemas.openxmlformats.org/drawingml/2006/table">
            <a:tbl>
              <a:tblPr/>
              <a:tblGrid>
                <a:gridCol w="500068"/>
                <a:gridCol w="500066"/>
                <a:gridCol w="7000923"/>
              </a:tblGrid>
              <a:tr h="1666887">
                <a:tc rowSpan="3">
                  <a:txBody>
                    <a:bodyPr/>
                    <a:lstStyle/>
                    <a:p>
                      <a:pPr algn="ctr">
                        <a:lnSpc>
                          <a:spcPct val="118000"/>
                        </a:lnSpc>
                        <a:spcAft>
                          <a:spcPts val="0"/>
                        </a:spcAft>
                      </a:pPr>
                      <a:r>
                        <a:rPr lang="zh-CN" sz="2000" b="1" kern="100" dirty="0">
                          <a:latin typeface="Times New Roman"/>
                          <a:cs typeface="Times New Roman"/>
                        </a:rPr>
                        <a:t>物</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象</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的</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作</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用</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角度</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要注意物象的类别与特征。像</a:t>
                      </a:r>
                      <a:r>
                        <a:rPr lang="en-US" sz="2000" b="1" kern="100">
                          <a:latin typeface="宋体"/>
                          <a:cs typeface="Times New Roman"/>
                        </a:rPr>
                        <a:t>“</a:t>
                      </a:r>
                      <a:r>
                        <a:rPr lang="zh-CN" sz="2000" b="1" kern="100">
                          <a:latin typeface="Times New Roman"/>
                          <a:cs typeface="Times New Roman"/>
                        </a:rPr>
                        <a:t>太阳</a:t>
                      </a:r>
                      <a:r>
                        <a:rPr lang="en-US" sz="2000" b="1" kern="100">
                          <a:latin typeface="宋体"/>
                          <a:cs typeface="Times New Roman"/>
                        </a:rPr>
                        <a:t>”“</a:t>
                      </a:r>
                      <a:r>
                        <a:rPr lang="zh-CN" sz="2000" b="1" kern="100">
                          <a:latin typeface="Times New Roman"/>
                          <a:cs typeface="Times New Roman"/>
                        </a:rPr>
                        <a:t>雪</a:t>
                      </a:r>
                      <a:r>
                        <a:rPr lang="en-US" sz="2000" b="1" kern="100">
                          <a:latin typeface="宋体"/>
                          <a:cs typeface="Times New Roman"/>
                        </a:rPr>
                        <a:t>”“</a:t>
                      </a:r>
                      <a:r>
                        <a:rPr lang="zh-CN" sz="2000" b="1" kern="100">
                          <a:latin typeface="Times New Roman"/>
                          <a:cs typeface="Times New Roman"/>
                        </a:rPr>
                        <a:t>竹</a:t>
                      </a:r>
                      <a:r>
                        <a:rPr lang="en-US" sz="2000" b="1" kern="100">
                          <a:latin typeface="宋体"/>
                          <a:cs typeface="Times New Roman"/>
                        </a:rPr>
                        <a:t>”“</a:t>
                      </a:r>
                      <a:r>
                        <a:rPr lang="zh-CN" sz="2000" b="1" kern="100">
                          <a:latin typeface="Times New Roman"/>
                          <a:cs typeface="Times New Roman"/>
                        </a:rPr>
                        <a:t>梅</a:t>
                      </a:r>
                      <a:r>
                        <a:rPr lang="en-US" sz="2000" b="1" kern="100">
                          <a:latin typeface="宋体"/>
                          <a:cs typeface="Times New Roman"/>
                        </a:rPr>
                        <a:t>”</a:t>
                      </a:r>
                      <a:r>
                        <a:rPr lang="zh-CN" sz="2000" b="1" kern="100">
                          <a:latin typeface="Times New Roman"/>
                          <a:cs typeface="Times New Roman"/>
                        </a:rPr>
                        <a:t>等物象属自然环境中的一部分，本身就具有环境描写的作用，特别注意其在渲染气氛、铺设背景中的作用。与人物密切相关的物象，要特别注意其在表现人物方面的作用</a:t>
                      </a:r>
                      <a:r>
                        <a:rPr lang="zh-CN" sz="2000" b="1" kern="100">
                          <a:latin typeface="宋体"/>
                          <a:ea typeface="Times New Roman"/>
                          <a:cs typeface="Courier New"/>
                        </a:rPr>
                        <a:t> </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6887">
                <a:tc vMerge="1">
                  <a:txBody>
                    <a:bodyPr/>
                    <a:lstStyle/>
                    <a:p>
                      <a:endParaRPr lang="zh-CN" altLang="en-US"/>
                    </a:p>
                  </a:txBody>
                  <a:tcPr/>
                </a:tc>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要注意物象出现的位置，尤其是反复出现的位置，要紧紧结合上下文分析。并不是所有小说中的物象都具有三方面的基本作用，也不是只要考物象题就考三个方面的作用，有时只考一个方面</a:t>
                      </a:r>
                      <a:r>
                        <a:rPr lang="zh-CN" sz="2000" b="1" kern="100" dirty="0">
                          <a:latin typeface="宋体"/>
                          <a:ea typeface="Times New Roman"/>
                          <a:cs typeface="Courier New"/>
                        </a:rPr>
                        <a:t> </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6887">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文中</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物象</a:t>
                      </a:r>
                      <a:r>
                        <a:rPr lang="en-US" sz="2000" b="1" kern="100" dirty="0">
                          <a:latin typeface="Times New Roman"/>
                          <a:cs typeface="Courier New"/>
                        </a:rPr>
                        <a:t>)</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具体描述</a:t>
                      </a:r>
                      <a:r>
                        <a:rPr lang="en-US" sz="2000" b="1" kern="100" dirty="0">
                          <a:latin typeface="Times New Roman"/>
                          <a:cs typeface="Courier New"/>
                        </a:rPr>
                        <a:t>)</a:t>
                      </a:r>
                      <a:r>
                        <a:rPr lang="zh-CN" sz="2000" b="1" kern="100" dirty="0">
                          <a:latin typeface="Times New Roman"/>
                          <a:cs typeface="Times New Roman"/>
                        </a:rPr>
                        <a:t>，渲染了</a:t>
                      </a:r>
                      <a:r>
                        <a:rPr lang="en-US" sz="2000" b="1" kern="100" dirty="0">
                          <a:latin typeface="宋体"/>
                          <a:cs typeface="Times New Roman"/>
                        </a:rPr>
                        <a:t>××</a:t>
                      </a:r>
                      <a:r>
                        <a:rPr lang="zh-CN" sz="2000" b="1" kern="100" dirty="0">
                          <a:latin typeface="Times New Roman"/>
                          <a:cs typeface="Times New Roman"/>
                        </a:rPr>
                        <a:t>的气氛，暗示主人公</a:t>
                      </a:r>
                      <a:r>
                        <a:rPr lang="en-US" sz="2000" b="1" kern="100" dirty="0">
                          <a:latin typeface="宋体"/>
                          <a:cs typeface="Times New Roman"/>
                        </a:rPr>
                        <a:t>××</a:t>
                      </a:r>
                      <a:r>
                        <a:rPr lang="zh-CN" sz="2000" b="1" kern="100" dirty="0">
                          <a:latin typeface="Times New Roman"/>
                          <a:cs typeface="Times New Roman"/>
                        </a:rPr>
                        <a:t>的心情</a:t>
                      </a:r>
                      <a:r>
                        <a:rPr lang="en-US" sz="2000" b="1" kern="100" dirty="0">
                          <a:latin typeface="Times New Roman"/>
                          <a:cs typeface="Courier New"/>
                        </a:rPr>
                        <a:t>(</a:t>
                      </a:r>
                      <a:r>
                        <a:rPr lang="zh-CN" sz="2000" b="1" kern="100" dirty="0">
                          <a:latin typeface="Times New Roman"/>
                          <a:cs typeface="Times New Roman"/>
                        </a:rPr>
                        <a:t>情绪</a:t>
                      </a:r>
                      <a:r>
                        <a:rPr lang="en-US" sz="2000" b="1" kern="100" dirty="0">
                          <a:latin typeface="Times New Roman"/>
                          <a:cs typeface="Courier New"/>
                        </a:rPr>
                        <a:t>)</a:t>
                      </a:r>
                      <a:r>
                        <a:rPr lang="zh-CN" sz="2000" b="1" kern="100" dirty="0">
                          <a:latin typeface="Times New Roman"/>
                          <a:cs typeface="Times New Roman"/>
                        </a:rPr>
                        <a:t>，或暗示了故事是发生在</a:t>
                      </a:r>
                      <a:r>
                        <a:rPr lang="en-US" sz="2000" b="1" kern="100" dirty="0">
                          <a:latin typeface="宋体"/>
                          <a:cs typeface="Times New Roman"/>
                        </a:rPr>
                        <a:t>××</a:t>
                      </a:r>
                      <a:r>
                        <a:rPr lang="zh-CN" sz="2000" b="1" kern="100" dirty="0">
                          <a:latin typeface="Times New Roman"/>
                          <a:cs typeface="Times New Roman"/>
                        </a:rPr>
                        <a:t>的背景之下，深化了文章的主题，增强了小说的典型性</a:t>
                      </a:r>
                      <a:endParaRPr lang="zh-CN" sz="2000" b="1" kern="100" dirty="0">
                        <a:latin typeface="宋体"/>
                        <a:cs typeface="Courier New"/>
                      </a:endParaRPr>
                    </a:p>
                  </a:txBody>
                  <a:tcPr marL="25996" marR="25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899592" y="1340768"/>
            <a:ext cx="8072494" cy="4714908"/>
          </a:xfrm>
        </p:spPr>
        <p:txBody>
          <a:bodyPr>
            <a:noAutofit/>
          </a:bodyPr>
          <a:lstStyle/>
          <a:p>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6 </a:t>
            </a:r>
            <a:r>
              <a:rPr lang="en-US" altLang="zh-CN" dirty="0" smtClean="0"/>
              <a:t>  </a:t>
            </a:r>
            <a:r>
              <a:rPr lang="zh-CN" altLang="zh-CN" dirty="0" smtClean="0"/>
              <a:t>阅读下面的文字，完成题目。</a:t>
            </a:r>
            <a:r>
              <a:rPr lang="en-US" altLang="zh-CN" dirty="0" smtClean="0"/>
              <a:t>(</a:t>
            </a:r>
            <a:r>
              <a:rPr lang="zh-CN" altLang="zh-CN" dirty="0" smtClean="0"/>
              <a:t>原文见本讲</a:t>
            </a:r>
            <a:r>
              <a:rPr lang="en-US" altLang="zh-CN" dirty="0" smtClean="0"/>
              <a:t>“</a:t>
            </a:r>
            <a:r>
              <a:rPr lang="zh-CN" altLang="zh-CN" dirty="0" smtClean="0"/>
              <a:t>例</a:t>
            </a:r>
            <a:r>
              <a:rPr lang="en-US" altLang="zh-CN" dirty="0" smtClean="0"/>
              <a:t>5”)</a:t>
            </a:r>
            <a:endParaRPr lang="zh-CN" altLang="zh-CN" dirty="0" smtClean="0"/>
          </a:p>
          <a:p>
            <a:r>
              <a:rPr lang="en-US" altLang="zh-CN" dirty="0" smtClean="0"/>
              <a:t>(1)(</a:t>
            </a:r>
            <a:r>
              <a:rPr lang="zh-CN" altLang="zh-CN" dirty="0" smtClean="0"/>
              <a:t>主要人物作用</a:t>
            </a:r>
            <a:r>
              <a:rPr lang="en-US" altLang="zh-CN" dirty="0" smtClean="0"/>
              <a:t>)</a:t>
            </a:r>
            <a:r>
              <a:rPr lang="zh-CN" altLang="zh-CN" dirty="0" smtClean="0"/>
              <a:t>小说塑造王有福这一形象有什么作用？试结合文本简要分析。</a:t>
            </a:r>
          </a:p>
          <a:p>
            <a:r>
              <a:rPr lang="en-US" altLang="zh-CN" dirty="0" smtClean="0"/>
              <a:t>[</a:t>
            </a:r>
            <a:r>
              <a:rPr lang="zh-CN" altLang="zh-CN" dirty="0" smtClean="0"/>
              <a:t>依法答题</a:t>
            </a:r>
            <a:r>
              <a:rPr lang="en-US" altLang="zh-CN" dirty="0" smtClean="0"/>
              <a:t>] </a:t>
            </a:r>
            <a:r>
              <a:rPr lang="en-US" altLang="zh-CN" dirty="0" smtClean="0"/>
              <a:t>____________________________</a:t>
            </a:r>
            <a:endParaRPr lang="en-US"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
        <p:nvSpPr>
          <p:cNvPr id="11" name="TextBox 10"/>
          <p:cNvSpPr txBox="1"/>
          <p:nvPr/>
        </p:nvSpPr>
        <p:spPr>
          <a:xfrm>
            <a:off x="575048" y="3573016"/>
            <a:ext cx="8568952" cy="2585323"/>
          </a:xfrm>
          <a:prstGeom prst="rect">
            <a:avLst/>
          </a:prstGeom>
          <a:noFill/>
        </p:spPr>
        <p:txBody>
          <a:bodyPr wrap="square" rtlCol="0">
            <a:spAutoFit/>
          </a:bodyPr>
          <a:lstStyle/>
          <a:p>
            <a:r>
              <a:rPr lang="en-US" altLang="zh-CN" sz="2400" b="1" dirty="0" smtClean="0">
                <a:solidFill>
                  <a:srgbClr val="990033"/>
                </a:solidFill>
              </a:rPr>
              <a:t>[</a:t>
            </a:r>
            <a:r>
              <a:rPr lang="zh-CN" altLang="zh-CN" sz="2400" b="1" dirty="0" smtClean="0">
                <a:solidFill>
                  <a:srgbClr val="990033"/>
                </a:solidFill>
              </a:rPr>
              <a:t>答案</a:t>
            </a:r>
            <a:r>
              <a:rPr lang="en-US" altLang="zh-CN" sz="2400" b="1" dirty="0" smtClean="0">
                <a:solidFill>
                  <a:srgbClr val="990033"/>
                </a:solidFill>
              </a:rPr>
              <a:t>] ①</a:t>
            </a:r>
            <a:r>
              <a:rPr lang="zh-CN" altLang="zh-CN" sz="2400" b="1" dirty="0" smtClean="0">
                <a:solidFill>
                  <a:srgbClr val="990033"/>
                </a:solidFill>
              </a:rPr>
              <a:t>推动情节发展。小说通过塑造王有福这一形象与</a:t>
            </a:r>
            <a:r>
              <a:rPr lang="en-US" altLang="zh-CN" sz="2400" b="1" dirty="0" smtClean="0">
                <a:solidFill>
                  <a:srgbClr val="990033"/>
                </a:solidFill>
              </a:rPr>
              <a:t>“</a:t>
            </a:r>
            <a:r>
              <a:rPr lang="zh-CN" altLang="zh-CN" sz="2400" b="1" dirty="0" smtClean="0">
                <a:solidFill>
                  <a:srgbClr val="990033"/>
                </a:solidFill>
              </a:rPr>
              <a:t>我</a:t>
            </a:r>
            <a:r>
              <a:rPr lang="en-US" altLang="zh-CN" sz="2400" b="1" dirty="0" smtClean="0">
                <a:solidFill>
                  <a:srgbClr val="990033"/>
                </a:solidFill>
              </a:rPr>
              <a:t>”</a:t>
            </a:r>
            <a:r>
              <a:rPr lang="zh-CN" altLang="zh-CN" sz="2400" b="1" dirty="0" smtClean="0">
                <a:solidFill>
                  <a:srgbClr val="990033"/>
                </a:solidFill>
              </a:rPr>
              <a:t>的接触、交谈，使</a:t>
            </a:r>
            <a:r>
              <a:rPr lang="en-US" altLang="zh-CN" sz="2400" b="1" dirty="0" smtClean="0">
                <a:solidFill>
                  <a:srgbClr val="990033"/>
                </a:solidFill>
              </a:rPr>
              <a:t>“</a:t>
            </a:r>
            <a:r>
              <a:rPr lang="zh-CN" altLang="zh-CN" sz="2400" b="1" dirty="0" smtClean="0">
                <a:solidFill>
                  <a:srgbClr val="990033"/>
                </a:solidFill>
              </a:rPr>
              <a:t>我</a:t>
            </a:r>
            <a:r>
              <a:rPr lang="en-US" altLang="zh-CN" sz="2400" b="1" dirty="0" smtClean="0">
                <a:solidFill>
                  <a:srgbClr val="990033"/>
                </a:solidFill>
              </a:rPr>
              <a:t>”</a:t>
            </a:r>
            <a:r>
              <a:rPr lang="zh-CN" altLang="zh-CN" sz="2400" b="1" dirty="0" smtClean="0">
                <a:solidFill>
                  <a:srgbClr val="990033"/>
                </a:solidFill>
              </a:rPr>
              <a:t>产生了一些想法，也改变了</a:t>
            </a:r>
            <a:r>
              <a:rPr lang="en-US" altLang="zh-CN" sz="2400" b="1" dirty="0" smtClean="0">
                <a:solidFill>
                  <a:srgbClr val="990033"/>
                </a:solidFill>
              </a:rPr>
              <a:t>“</a:t>
            </a:r>
            <a:r>
              <a:rPr lang="zh-CN" altLang="zh-CN" sz="2400" b="1" dirty="0" smtClean="0">
                <a:solidFill>
                  <a:srgbClr val="990033"/>
                </a:solidFill>
              </a:rPr>
              <a:t>我</a:t>
            </a:r>
            <a:r>
              <a:rPr lang="en-US" altLang="zh-CN" sz="2400" b="1" dirty="0" smtClean="0">
                <a:solidFill>
                  <a:srgbClr val="990033"/>
                </a:solidFill>
              </a:rPr>
              <a:t>”</a:t>
            </a:r>
            <a:r>
              <a:rPr lang="zh-CN" altLang="zh-CN" sz="2400" b="1" dirty="0" smtClean="0">
                <a:solidFill>
                  <a:srgbClr val="990033"/>
                </a:solidFill>
              </a:rPr>
              <a:t>的一些想法，直接推进了主要情节向高潮、结局发展。</a:t>
            </a:r>
            <a:r>
              <a:rPr lang="en-US" altLang="zh-CN" sz="2400" b="1" dirty="0" smtClean="0">
                <a:solidFill>
                  <a:srgbClr val="990033"/>
                </a:solidFill>
              </a:rPr>
              <a:t>②</a:t>
            </a:r>
            <a:r>
              <a:rPr lang="zh-CN" altLang="zh-CN" sz="2400" b="1" dirty="0" smtClean="0">
                <a:solidFill>
                  <a:srgbClr val="990033"/>
                </a:solidFill>
              </a:rPr>
              <a:t>揭示小说的主题，即借助形象透露出作者对社会生活的感受和体会。这篇小说通过王有福的故事深刻揭示了底层百姓的生活贫困、胆小怕事、本分善良，表达了作者的</a:t>
            </a:r>
            <a:r>
              <a:rPr lang="zh-CN" altLang="zh-CN" sz="2400" b="1" dirty="0" smtClean="0">
                <a:solidFill>
                  <a:srgbClr val="990033"/>
                </a:solidFill>
              </a:rPr>
              <a:t>深切</a:t>
            </a:r>
            <a:r>
              <a:rPr lang="zh-CN" altLang="zh-CN" sz="2400" b="1" dirty="0" smtClean="0">
                <a:solidFill>
                  <a:srgbClr val="990033"/>
                </a:solidFill>
              </a:rPr>
              <a:t>同情</a:t>
            </a:r>
            <a:r>
              <a:rPr lang="zh-CN" altLang="zh-CN" sz="2400" b="1" dirty="0" smtClean="0">
                <a:solidFill>
                  <a:srgbClr val="990033"/>
                </a:solidFill>
              </a:rPr>
              <a:t>。</a:t>
            </a:r>
            <a:endParaRPr lang="en-US" altLang="zh-CN" sz="2400" b="1" dirty="0" smtClean="0">
              <a:solidFill>
                <a:srgbClr val="990033"/>
              </a:solidFill>
              <a:latin typeface="Times New Roman" pitchFamily="18" charset="0"/>
              <a:cs typeface="Times New Roman" pitchFamily="18" charset="0"/>
            </a:endParaRPr>
          </a:p>
          <a:p>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899592" y="1340768"/>
            <a:ext cx="8072494" cy="4714908"/>
          </a:xfrm>
        </p:spPr>
        <p:txBody>
          <a:bodyPr>
            <a:noAutofit/>
          </a:bodyPr>
          <a:lstStyle/>
          <a:p>
            <a:r>
              <a:rPr lang="zh-CN" altLang="zh-CN" dirty="0" smtClean="0">
                <a:solidFill>
                  <a:srgbClr val="990033"/>
                </a:solidFill>
              </a:rPr>
              <a:t>③折射出社会现象，带给人们启示。</a:t>
            </a:r>
            <a:r>
              <a:rPr lang="zh-CN" altLang="zh-CN" dirty="0" smtClean="0">
                <a:solidFill>
                  <a:srgbClr val="990033"/>
                </a:solidFill>
              </a:rPr>
              <a:t>通过</a:t>
            </a:r>
            <a:r>
              <a:rPr lang="zh-CN" altLang="zh-CN" dirty="0" smtClean="0">
                <a:solidFill>
                  <a:srgbClr val="990033"/>
                </a:solidFill>
              </a:rPr>
              <a:t>王有福的形象，折射出社会上有些违反操作规定的工程造成人身伤害后仅靠操作方凭借良心道歉、赔偿的社会现象，折射出社会上存在遇事逃避责任的社会现象，折射出社会上存在放弃赔偿担心被骗的社会现象，折射出社会上存在宽容肇事者不良行为的社会现象等，启示人们要同情弱小者，普及法律常识，弘扬社会正能量，坚决与不良行为做斗争等。</a:t>
            </a:r>
          </a:p>
          <a:p>
            <a:r>
              <a:rPr lang="en-US" altLang="zh-CN" dirty="0" smtClean="0">
                <a:solidFill>
                  <a:srgbClr val="990033"/>
                </a:solidFill>
              </a:rPr>
              <a:t>[</a:t>
            </a:r>
            <a:r>
              <a:rPr lang="zh-CN" altLang="zh-CN" dirty="0" smtClean="0">
                <a:solidFill>
                  <a:srgbClr val="990033"/>
                </a:solidFill>
              </a:rPr>
              <a:t>解析</a:t>
            </a:r>
            <a:r>
              <a:rPr lang="en-US" altLang="zh-CN" dirty="0" smtClean="0">
                <a:solidFill>
                  <a:srgbClr val="990033"/>
                </a:solidFill>
              </a:rPr>
              <a:t>] </a:t>
            </a:r>
            <a:r>
              <a:rPr lang="zh-CN" altLang="zh-CN" dirty="0" smtClean="0">
                <a:solidFill>
                  <a:srgbClr val="990033"/>
                </a:solidFill>
              </a:rPr>
              <a:t>主要有三个方面的考虑，对情节的作用、对主题的作用和对社会的作用。</a:t>
            </a:r>
            <a:endParaRPr lang="en-US" altLang="zh-CN" dirty="0" smtClean="0">
              <a:solidFill>
                <a:srgbClr val="990033"/>
              </a:solidFill>
              <a:latin typeface="Times New Roman" pitchFamily="18" charset="0"/>
              <a:cs typeface="Times New Roman" pitchFamily="18" charset="0"/>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2060327"/>
          </a:xfrm>
        </p:spPr>
        <p:txBody>
          <a:bodyPr>
            <a:noAutofit/>
          </a:bodyPr>
          <a:lstStyle/>
          <a:p>
            <a:endParaRPr lang="zh-CN" altLang="zh-CN" dirty="0" smtClean="0"/>
          </a:p>
          <a:p>
            <a:r>
              <a:rPr lang="en-US" altLang="zh-CN" dirty="0" smtClean="0"/>
              <a:t>(2)(</a:t>
            </a:r>
            <a:r>
              <a:rPr lang="zh-CN" altLang="zh-CN" dirty="0" smtClean="0"/>
              <a:t>次要人物作用</a:t>
            </a:r>
            <a:r>
              <a:rPr lang="en-US" altLang="zh-CN" dirty="0" smtClean="0"/>
              <a:t>)“</a:t>
            </a:r>
            <a:r>
              <a:rPr lang="zh-CN" altLang="zh-CN" dirty="0" smtClean="0"/>
              <a:t>我</a:t>
            </a:r>
            <a:r>
              <a:rPr lang="en-US" altLang="zh-CN" dirty="0" smtClean="0"/>
              <a:t>”</a:t>
            </a:r>
            <a:r>
              <a:rPr lang="zh-CN" altLang="zh-CN" dirty="0" smtClean="0"/>
              <a:t>在小说中的主要作用是什么？请简要分析。</a:t>
            </a:r>
          </a:p>
          <a:p>
            <a:r>
              <a:rPr lang="en-US" altLang="zh-CN" dirty="0" smtClean="0"/>
              <a:t>[</a:t>
            </a:r>
            <a:r>
              <a:rPr lang="zh-CN" altLang="zh-CN" dirty="0" smtClean="0"/>
              <a:t>依法答题</a:t>
            </a:r>
            <a:r>
              <a:rPr lang="en-US" altLang="zh-CN" dirty="0" smtClean="0"/>
              <a:t>] __________________________________________</a:t>
            </a:r>
          </a:p>
          <a:p>
            <a:endParaRPr lang="zh-CN"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
        <p:nvSpPr>
          <p:cNvPr id="14" name="TextBox 13"/>
          <p:cNvSpPr txBox="1"/>
          <p:nvPr/>
        </p:nvSpPr>
        <p:spPr>
          <a:xfrm>
            <a:off x="899592" y="3140968"/>
            <a:ext cx="7776864" cy="3416320"/>
          </a:xfrm>
          <a:prstGeom prst="rect">
            <a:avLst/>
          </a:prstGeom>
          <a:noFill/>
        </p:spPr>
        <p:txBody>
          <a:bodyPr wrap="square" rtlCol="0">
            <a:spAutoFit/>
          </a:bodyPr>
          <a:lstStyle/>
          <a:p>
            <a:r>
              <a:rPr lang="en-US" altLang="zh-CN" sz="2400" b="1" dirty="0" smtClean="0">
                <a:solidFill>
                  <a:srgbClr val="990033"/>
                </a:solidFill>
              </a:rPr>
              <a:t>[</a:t>
            </a:r>
            <a:r>
              <a:rPr lang="zh-CN" altLang="zh-CN" sz="2400" b="1" dirty="0" smtClean="0">
                <a:solidFill>
                  <a:srgbClr val="990033"/>
                </a:solidFill>
              </a:rPr>
              <a:t>答案</a:t>
            </a:r>
            <a:r>
              <a:rPr lang="en-US" altLang="zh-CN" sz="2400" b="1" dirty="0" smtClean="0">
                <a:solidFill>
                  <a:srgbClr val="990033"/>
                </a:solidFill>
              </a:rPr>
              <a:t>] ①</a:t>
            </a:r>
            <a:r>
              <a:rPr lang="zh-CN" altLang="zh-CN" sz="2400" b="1" dirty="0" smtClean="0">
                <a:solidFill>
                  <a:srgbClr val="990033"/>
                </a:solidFill>
              </a:rPr>
              <a:t>讲述故事：小说故事是由“我”叙述出来的，真实可信。②推进情节：“我”是事件的参与者，由于“我”的提议，情节得以发展变化。③衬托人物：小说主人公王有福的性格，由于“我”的存在而更加鲜明。</a:t>
            </a:r>
          </a:p>
          <a:p>
            <a:r>
              <a:rPr lang="en-US" altLang="zh-CN" sz="2400" b="1" dirty="0" smtClean="0">
                <a:solidFill>
                  <a:srgbClr val="990033"/>
                </a:solidFill>
              </a:rPr>
              <a:t>[</a:t>
            </a:r>
            <a:r>
              <a:rPr lang="zh-CN" altLang="zh-CN" sz="2400" b="1" dirty="0" smtClean="0">
                <a:solidFill>
                  <a:srgbClr val="990033"/>
                </a:solidFill>
              </a:rPr>
              <a:t>解析</a:t>
            </a:r>
            <a:r>
              <a:rPr lang="en-US" altLang="zh-CN" sz="2400" b="1" dirty="0" smtClean="0">
                <a:solidFill>
                  <a:srgbClr val="990033"/>
                </a:solidFill>
              </a:rPr>
              <a:t>] </a:t>
            </a:r>
            <a:r>
              <a:rPr lang="zh-CN" altLang="zh-CN" sz="2400" b="1" dirty="0" smtClean="0">
                <a:solidFill>
                  <a:srgbClr val="990033"/>
                </a:solidFill>
              </a:rPr>
              <a:t>此题为分析第一人称在小说中的作用。解答此类题目可以从叙述视角方面、推动情节发展方面、衬托人物形象方面、表达思想感情方面、留给读者印象方面等切入。本题可以从前几个方面作答。</a:t>
            </a:r>
          </a:p>
          <a:p>
            <a:endParaRPr lang="zh-CN" altLang="en-US" sz="24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1999694"/>
          </a:xfrm>
        </p:spPr>
        <p:txBody>
          <a:bodyPr>
            <a:noAutofit/>
          </a:bodyPr>
          <a:lstStyle/>
          <a:p>
            <a:r>
              <a:rPr lang="en-US" altLang="zh-CN" dirty="0" smtClean="0"/>
              <a:t>(3)(</a:t>
            </a:r>
            <a:r>
              <a:rPr lang="zh-CN" altLang="zh-CN" dirty="0" smtClean="0"/>
              <a:t>物象作用</a:t>
            </a:r>
            <a:r>
              <a:rPr lang="en-US" altLang="zh-CN" dirty="0" smtClean="0"/>
              <a:t>)</a:t>
            </a:r>
            <a:r>
              <a:rPr lang="zh-CN" altLang="zh-CN" dirty="0" smtClean="0"/>
              <a:t>小说的题目是《玻璃》，请结合文本说说这一物象在小说中的作用。</a:t>
            </a:r>
          </a:p>
          <a:p>
            <a:r>
              <a:rPr lang="en-US" altLang="zh-CN" dirty="0" smtClean="0"/>
              <a:t>[</a:t>
            </a:r>
            <a:r>
              <a:rPr lang="zh-CN" altLang="zh-CN" dirty="0" smtClean="0"/>
              <a:t>依法答题</a:t>
            </a:r>
            <a:r>
              <a:rPr lang="en-US" altLang="zh-CN" dirty="0" smtClean="0"/>
              <a:t>] </a:t>
            </a:r>
            <a:r>
              <a:rPr lang="en-US" altLang="zh-CN" dirty="0" smtClean="0"/>
              <a:t>________________________________________</a:t>
            </a:r>
            <a:endParaRPr lang="zh-CN"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
        <p:nvSpPr>
          <p:cNvPr id="11" name="TextBox 10"/>
          <p:cNvSpPr txBox="1"/>
          <p:nvPr/>
        </p:nvSpPr>
        <p:spPr>
          <a:xfrm>
            <a:off x="827584" y="3356992"/>
            <a:ext cx="7776864" cy="3046988"/>
          </a:xfrm>
          <a:prstGeom prst="rect">
            <a:avLst/>
          </a:prstGeom>
          <a:noFill/>
        </p:spPr>
        <p:txBody>
          <a:bodyPr wrap="square" rtlCol="0">
            <a:spAutoFit/>
          </a:bodyPr>
          <a:lstStyle/>
          <a:p>
            <a:r>
              <a:rPr lang="en-US" altLang="zh-CN" sz="2400" b="1" dirty="0" smtClean="0">
                <a:solidFill>
                  <a:srgbClr val="990033"/>
                </a:solidFill>
              </a:rPr>
              <a:t>[</a:t>
            </a:r>
            <a:r>
              <a:rPr lang="zh-CN" altLang="zh-CN" sz="2400" b="1" dirty="0" smtClean="0">
                <a:solidFill>
                  <a:srgbClr val="990033"/>
                </a:solidFill>
              </a:rPr>
              <a:t>答案</a:t>
            </a:r>
            <a:r>
              <a:rPr lang="en-US" altLang="zh-CN" sz="2400" b="1" dirty="0" smtClean="0">
                <a:solidFill>
                  <a:srgbClr val="990033"/>
                </a:solidFill>
              </a:rPr>
              <a:t>] ①</a:t>
            </a:r>
            <a:r>
              <a:rPr lang="zh-CN" altLang="zh-CN" sz="2400" b="1" dirty="0" smtClean="0">
                <a:solidFill>
                  <a:srgbClr val="990033"/>
                </a:solidFill>
              </a:rPr>
              <a:t>被打碎的玻璃反复出现，</a:t>
            </a:r>
            <a:r>
              <a:rPr lang="en-US" altLang="zh-CN" sz="2400" b="1" dirty="0" smtClean="0">
                <a:solidFill>
                  <a:srgbClr val="990033"/>
                </a:solidFill>
              </a:rPr>
              <a:t>“</a:t>
            </a:r>
            <a:r>
              <a:rPr lang="zh-CN" altLang="zh-CN" sz="2400" b="1" dirty="0" smtClean="0">
                <a:solidFill>
                  <a:srgbClr val="990033"/>
                </a:solidFill>
              </a:rPr>
              <a:t>玻璃</a:t>
            </a:r>
            <a:r>
              <a:rPr lang="en-US" altLang="zh-CN" sz="2400" b="1" dirty="0" smtClean="0">
                <a:solidFill>
                  <a:srgbClr val="990033"/>
                </a:solidFill>
              </a:rPr>
              <a:t>”</a:t>
            </a:r>
            <a:r>
              <a:rPr lang="zh-CN" altLang="zh-CN" sz="2400" b="1" dirty="0" smtClean="0">
                <a:solidFill>
                  <a:srgbClr val="990033"/>
                </a:solidFill>
              </a:rPr>
              <a:t>这一物象，串起了人物或躲避或希望得到更多赔偿的情节，成为小说的线索，使结构更加严谨。②推动情节发展。因为王有福撞碎了玻璃致伤才不能如约，因为“我”看到酒店玻璃墙上贴出的布告萌生了索赔的想法才请王有福吃饭，因为提及撞碎玻璃的事才有王有福后来的一系列言行、心理。“玻璃”</a:t>
            </a:r>
            <a:endParaRPr lang="en-US" altLang="zh-CN" sz="2400" b="1" dirty="0" smtClean="0">
              <a:solidFill>
                <a:srgbClr val="990033"/>
              </a:solidFill>
              <a:latin typeface="Times New Roman" pitchFamily="18" charset="0"/>
              <a:cs typeface="Times New Roman" pitchFamily="18" charset="0"/>
            </a:endParaRPr>
          </a:p>
          <a:p>
            <a:endParaRPr lang="zh-CN" altLang="en-US" sz="24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4714908"/>
          </a:xfrm>
        </p:spPr>
        <p:txBody>
          <a:bodyPr>
            <a:noAutofit/>
          </a:bodyPr>
          <a:lstStyle/>
          <a:p>
            <a:r>
              <a:rPr lang="zh-CN" altLang="zh-CN" dirty="0" smtClean="0">
                <a:solidFill>
                  <a:srgbClr val="990033"/>
                </a:solidFill>
              </a:rPr>
              <a:t>这一物象推动了情节的逐渐发展。③突出人物性格，揭示、深化主题。所有人物的性格，都因玻璃事件而表现出来，包括王有福、“我”、</a:t>
            </a:r>
            <a:r>
              <a:rPr lang="en-US" altLang="zh-CN" dirty="0" smtClean="0">
                <a:solidFill>
                  <a:srgbClr val="990033"/>
                </a:solidFill>
              </a:rPr>
              <a:t>(</a:t>
            </a:r>
            <a:r>
              <a:rPr lang="zh-CN" altLang="zh-CN" dirty="0" smtClean="0">
                <a:solidFill>
                  <a:srgbClr val="990033"/>
                </a:solidFill>
              </a:rPr>
              <a:t>大骂的</a:t>
            </a:r>
            <a:r>
              <a:rPr lang="en-US" altLang="zh-CN" dirty="0" smtClean="0">
                <a:solidFill>
                  <a:srgbClr val="990033"/>
                </a:solidFill>
              </a:rPr>
              <a:t>)</a:t>
            </a:r>
            <a:r>
              <a:rPr lang="zh-CN" altLang="zh-CN" dirty="0" smtClean="0">
                <a:solidFill>
                  <a:srgbClr val="990033"/>
                </a:solidFill>
              </a:rPr>
              <a:t>经理等；同时，揭示并深化了主题。④具有象征意义。“玻璃”象征了社会上一切容易诱发、导致纠纷的事物、事件，从中能照得见人们的伦理、法治、诚信等观念。</a:t>
            </a:r>
          </a:p>
          <a:p>
            <a:r>
              <a:rPr lang="en-US" altLang="zh-CN" dirty="0" smtClean="0">
                <a:solidFill>
                  <a:srgbClr val="990033"/>
                </a:solidFill>
              </a:rPr>
              <a:t>[</a:t>
            </a:r>
            <a:r>
              <a:rPr lang="zh-CN" altLang="zh-CN" dirty="0" smtClean="0">
                <a:solidFill>
                  <a:srgbClr val="990033"/>
                </a:solidFill>
              </a:rPr>
              <a:t>解析</a:t>
            </a:r>
            <a:r>
              <a:rPr lang="en-US" altLang="zh-CN" dirty="0" smtClean="0">
                <a:solidFill>
                  <a:srgbClr val="990033"/>
                </a:solidFill>
              </a:rPr>
              <a:t>] </a:t>
            </a:r>
            <a:r>
              <a:rPr lang="zh-CN" altLang="zh-CN" dirty="0" smtClean="0">
                <a:solidFill>
                  <a:srgbClr val="990033"/>
                </a:solidFill>
              </a:rPr>
              <a:t>可以从环境、人物、情节结构、主题、象征意义等方面思考。</a:t>
            </a:r>
          </a:p>
          <a:p>
            <a:pPr indent="622300"/>
            <a:endParaRPr lang="en-US" altLang="zh-CN" dirty="0" smtClean="0">
              <a:solidFill>
                <a:srgbClr val="990033"/>
              </a:solidFill>
              <a:latin typeface="Times New Roman" pitchFamily="18" charset="0"/>
              <a:cs typeface="Times New Roman" pitchFamily="18" charset="0"/>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四、情感、主旨类</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857224" y="1571612"/>
          <a:ext cx="7786742" cy="4675632"/>
        </p:xfrm>
        <a:graphic>
          <a:graphicData uri="http://schemas.openxmlformats.org/drawingml/2006/table">
            <a:tbl>
              <a:tblPr/>
              <a:tblGrid>
                <a:gridCol w="608316"/>
                <a:gridCol w="7178426"/>
              </a:tblGrid>
              <a:tr h="200626">
                <a:tc rowSpan="3">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角度</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从小说的情节和人物形象入手。情节的起落、人物形象的塑造都是为了突出主题，反映社会生活，因此，分析时要注意适当地</a:t>
                      </a:r>
                      <a:r>
                        <a:rPr lang="en-US" sz="2000" b="1" kern="100">
                          <a:latin typeface="宋体"/>
                          <a:cs typeface="Times New Roman"/>
                        </a:rPr>
                        <a:t>“</a:t>
                      </a:r>
                      <a:r>
                        <a:rPr lang="zh-CN" sz="2000" b="1" kern="100">
                          <a:latin typeface="Times New Roman"/>
                          <a:cs typeface="Times New Roman"/>
                        </a:rPr>
                        <a:t>拔高</a:t>
                      </a:r>
                      <a:r>
                        <a:rPr lang="en-US" sz="2000" b="1" kern="100">
                          <a:latin typeface="宋体"/>
                          <a:cs typeface="Times New Roman"/>
                        </a:rPr>
                        <a:t>”</a:t>
                      </a:r>
                      <a:r>
                        <a:rPr lang="en-US" sz="2000" b="1" kern="100">
                          <a:latin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26">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联系作品的时代背景及典型的环境描写，认识人物在思想性格上的时代烙印，把握住人物形象所折射出的时代特征，以达到揭示小说主题的目的</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26">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从小说语言的情感倾向来把握。作者想要表达什么意思，都是通过语言来实现的，不同情感倾向的语言必然暗含着小说的写作意向</a:t>
                      </a:r>
                      <a:r>
                        <a:rPr lang="zh-CN" sz="2000" b="1" kern="100">
                          <a:latin typeface="宋体"/>
                          <a:ea typeface="Times New Roman"/>
                          <a:cs typeface="Courier New"/>
                        </a:rPr>
                        <a:t> </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39">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小说通过</a:t>
                      </a:r>
                      <a:r>
                        <a:rPr lang="en-US" sz="2000" b="1" kern="100" dirty="0">
                          <a:latin typeface="宋体"/>
                          <a:cs typeface="Times New Roman"/>
                        </a:rPr>
                        <a:t>……</a:t>
                      </a:r>
                      <a:r>
                        <a:rPr lang="zh-CN" sz="2000" b="1" kern="100" dirty="0">
                          <a:latin typeface="Times New Roman"/>
                          <a:cs typeface="Times New Roman"/>
                        </a:rPr>
                        <a:t>情节，刻画了</a:t>
                      </a:r>
                      <a:r>
                        <a:rPr lang="en-US" sz="2000" b="1" kern="100" dirty="0">
                          <a:latin typeface="宋体"/>
                          <a:cs typeface="Times New Roman"/>
                        </a:rPr>
                        <a:t>……</a:t>
                      </a:r>
                      <a:r>
                        <a:rPr lang="zh-CN" sz="2000" b="1" kern="100" dirty="0">
                          <a:latin typeface="Times New Roman"/>
                          <a:cs typeface="Times New Roman"/>
                        </a:rPr>
                        <a:t>形象，反映了</a:t>
                      </a:r>
                      <a:r>
                        <a:rPr lang="en-US" sz="2000" b="1" kern="100" dirty="0">
                          <a:latin typeface="宋体"/>
                          <a:cs typeface="Times New Roman"/>
                        </a:rPr>
                        <a:t>……</a:t>
                      </a:r>
                      <a:r>
                        <a:rPr lang="zh-CN" sz="2000" b="1" kern="100" dirty="0">
                          <a:latin typeface="Times New Roman"/>
                          <a:cs typeface="Times New Roman"/>
                        </a:rPr>
                        <a:t>社会现实</a:t>
                      </a:r>
                      <a:r>
                        <a:rPr lang="en-US" sz="2000" b="1" kern="100" dirty="0">
                          <a:latin typeface="Times New Roman"/>
                          <a:cs typeface="Courier New"/>
                        </a:rPr>
                        <a:t>(</a:t>
                      </a:r>
                      <a:r>
                        <a:rPr lang="zh-CN" sz="2000" b="1" kern="100" dirty="0">
                          <a:latin typeface="Times New Roman"/>
                          <a:cs typeface="Times New Roman"/>
                        </a:rPr>
                        <a:t>歌颂赞美了</a:t>
                      </a:r>
                      <a:r>
                        <a:rPr lang="en-US" sz="2000" b="1" kern="100" dirty="0">
                          <a:latin typeface="宋体"/>
                          <a:cs typeface="Times New Roman"/>
                        </a:rPr>
                        <a:t>……</a:t>
                      </a:r>
                      <a:r>
                        <a:rPr lang="zh-CN" sz="2000" b="1" kern="100" dirty="0">
                          <a:latin typeface="Times New Roman"/>
                          <a:cs typeface="Times New Roman"/>
                        </a:rPr>
                        <a:t>精神</a:t>
                      </a:r>
                      <a:r>
                        <a:rPr lang="en-US" sz="2000" b="1" kern="100" dirty="0">
                          <a:latin typeface="Times New Roman"/>
                          <a:cs typeface="Courier New"/>
                        </a:rPr>
                        <a:t>/</a:t>
                      </a:r>
                      <a:r>
                        <a:rPr lang="zh-CN" sz="2000" b="1" kern="100" dirty="0">
                          <a:latin typeface="Times New Roman"/>
                          <a:cs typeface="Times New Roman"/>
                        </a:rPr>
                        <a:t>讽刺批判了</a:t>
                      </a:r>
                      <a:r>
                        <a:rPr lang="en-US" sz="2000" b="1" kern="100" dirty="0">
                          <a:latin typeface="宋体"/>
                          <a:cs typeface="Times New Roman"/>
                        </a:rPr>
                        <a:t>……</a:t>
                      </a:r>
                      <a:r>
                        <a:rPr lang="zh-CN" sz="2000" b="1" kern="100" dirty="0">
                          <a:latin typeface="Times New Roman"/>
                          <a:cs typeface="Times New Roman"/>
                        </a:rPr>
                        <a:t>社会现象</a:t>
                      </a:r>
                      <a:r>
                        <a:rPr lang="en-US" sz="2000" b="1" kern="100" dirty="0">
                          <a:latin typeface="Times New Roman"/>
                          <a:cs typeface="Courier New"/>
                        </a:rPr>
                        <a:t>/</a:t>
                      </a:r>
                      <a:r>
                        <a:rPr lang="zh-CN" sz="2000" b="1" kern="100" dirty="0">
                          <a:latin typeface="Times New Roman"/>
                          <a:cs typeface="Times New Roman"/>
                        </a:rPr>
                        <a:t>控诉了</a:t>
                      </a:r>
                      <a:r>
                        <a:rPr lang="en-US" sz="2000" b="1" kern="100" dirty="0">
                          <a:latin typeface="宋体"/>
                          <a:cs typeface="Times New Roman"/>
                        </a:rPr>
                        <a:t>……</a:t>
                      </a:r>
                      <a:r>
                        <a:rPr lang="zh-CN" sz="2000" b="1" kern="100" dirty="0">
                          <a:latin typeface="Times New Roman"/>
                          <a:cs typeface="Times New Roman"/>
                        </a:rPr>
                        <a:t>制度的罪恶</a:t>
                      </a:r>
                      <a:r>
                        <a:rPr lang="en-US" sz="2000" b="1" kern="100" dirty="0">
                          <a:latin typeface="Times New Roman"/>
                          <a:cs typeface="Courier New"/>
                        </a:rPr>
                        <a:t>)</a:t>
                      </a:r>
                      <a:r>
                        <a:rPr lang="zh-CN" sz="2000" b="1" kern="100" dirty="0">
                          <a:latin typeface="Times New Roman"/>
                          <a:cs typeface="Times New Roman"/>
                        </a:rPr>
                        <a:t>，揭示了</a:t>
                      </a:r>
                      <a:r>
                        <a:rPr lang="en-US" sz="2000" b="1" kern="100" dirty="0">
                          <a:latin typeface="宋体"/>
                          <a:cs typeface="Times New Roman"/>
                        </a:rPr>
                        <a:t>……</a:t>
                      </a:r>
                      <a:r>
                        <a:rPr lang="zh-CN" sz="2000" b="1" kern="100" dirty="0">
                          <a:latin typeface="Times New Roman"/>
                          <a:cs typeface="Times New Roman"/>
                        </a:rPr>
                        <a:t>人生道理</a:t>
                      </a:r>
                      <a:r>
                        <a:rPr lang="en-US" sz="2000" b="1" kern="100" dirty="0">
                          <a:latin typeface="Times New Roman"/>
                          <a:cs typeface="Courier New"/>
                        </a:rPr>
                        <a:t>(</a:t>
                      </a:r>
                      <a:r>
                        <a:rPr lang="zh-CN" sz="2000" b="1" kern="100" dirty="0">
                          <a:latin typeface="Times New Roman"/>
                          <a:cs typeface="Times New Roman"/>
                        </a:rPr>
                        <a:t>对</a:t>
                      </a:r>
                      <a:r>
                        <a:rPr lang="en-US" sz="2000" b="1" kern="100" dirty="0">
                          <a:latin typeface="宋体"/>
                          <a:cs typeface="Times New Roman"/>
                        </a:rPr>
                        <a:t>……</a:t>
                      </a:r>
                      <a:r>
                        <a:rPr lang="zh-CN" sz="2000" b="1" kern="100" dirty="0">
                          <a:latin typeface="Times New Roman"/>
                          <a:cs typeface="Times New Roman"/>
                        </a:rPr>
                        <a:t>现象进行了反思，表达了</a:t>
                      </a:r>
                      <a:r>
                        <a:rPr lang="en-US" sz="2000" b="1" kern="100" dirty="0">
                          <a:latin typeface="宋体"/>
                          <a:cs typeface="Times New Roman"/>
                        </a:rPr>
                        <a:t>……</a:t>
                      </a:r>
                      <a:r>
                        <a:rPr lang="zh-CN" sz="2000" b="1" kern="100" dirty="0">
                          <a:latin typeface="Times New Roman"/>
                          <a:cs typeface="Times New Roman"/>
                        </a:rPr>
                        <a:t>思想感情，寄寓了</a:t>
                      </a:r>
                      <a:r>
                        <a:rPr lang="en-US" sz="2000" b="1" kern="100" dirty="0">
                          <a:latin typeface="宋体"/>
                          <a:cs typeface="Times New Roman"/>
                        </a:rPr>
                        <a:t>……</a:t>
                      </a:r>
                      <a:r>
                        <a:rPr lang="zh-CN" sz="2000" b="1" kern="100" dirty="0">
                          <a:latin typeface="Times New Roman"/>
                          <a:cs typeface="Times New Roman"/>
                        </a:rPr>
                        <a:t>希望，呼吁人们</a:t>
                      </a:r>
                      <a:r>
                        <a:rPr lang="en-US" sz="2000" b="1" kern="100" dirty="0">
                          <a:latin typeface="宋体"/>
                          <a:cs typeface="Times New Roman"/>
                        </a:rPr>
                        <a:t>……</a:t>
                      </a:r>
                      <a:r>
                        <a:rPr lang="en-US" sz="2000" b="1" kern="100" dirty="0">
                          <a:latin typeface="Times New Roman"/>
                          <a:cs typeface="Courier New"/>
                        </a:rPr>
                        <a:t>)</a:t>
                      </a:r>
                      <a:endParaRPr lang="zh-CN" sz="2000" b="1" kern="100" dirty="0">
                        <a:latin typeface="宋体"/>
                        <a:cs typeface="Courier New"/>
                      </a:endParaRPr>
                    </a:p>
                  </a:txBody>
                  <a:tcPr marL="42991" marR="429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dirty="0" smtClean="0">
                <a:latin typeface="黑体" pitchFamily="2" charset="-122"/>
                <a:ea typeface="黑体" pitchFamily="2" charset="-122"/>
              </a:rPr>
              <a:t>7</a:t>
            </a:r>
            <a:r>
              <a:rPr lang="en-US" dirty="0" smtClean="0"/>
              <a:t>  </a:t>
            </a:r>
            <a:r>
              <a:rPr lang="zh-CN" altLang="en-US" dirty="0" smtClean="0"/>
              <a:t>阅读下面的小说，回答问题。</a:t>
            </a:r>
            <a:endParaRPr lang="en-US" altLang="zh-CN" dirty="0" smtClean="0"/>
          </a:p>
          <a:p>
            <a:pPr algn="ctr"/>
            <a:r>
              <a:rPr lang="zh-CN" altLang="en-US" dirty="0" smtClean="0">
                <a:latin typeface="黑体" pitchFamily="2" charset="-122"/>
                <a:ea typeface="黑体" pitchFamily="2" charset="-122"/>
              </a:rPr>
              <a:t>白菜汤</a:t>
            </a:r>
          </a:p>
          <a:p>
            <a:pPr algn="ctr"/>
            <a:r>
              <a:rPr lang="zh-CN" altLang="en-US" dirty="0" smtClean="0">
                <a:latin typeface="仿宋_GB2312" pitchFamily="49" charset="-122"/>
                <a:ea typeface="仿宋_GB2312" pitchFamily="49" charset="-122"/>
              </a:rPr>
              <a:t>屠格涅夫</a:t>
            </a:r>
          </a:p>
          <a:p>
            <a:pPr indent="622300"/>
            <a:r>
              <a:rPr lang="zh-CN" altLang="en-US" dirty="0" smtClean="0">
                <a:latin typeface="楷体_GB2312" pitchFamily="49" charset="-122"/>
                <a:ea typeface="楷体_GB2312" pitchFamily="49" charset="-122"/>
              </a:rPr>
              <a:t>一个农家的寡妇死掉了她的独子，这个二十岁的青年是全村庄里最好的工人。</a:t>
            </a:r>
          </a:p>
          <a:p>
            <a:pPr indent="622300"/>
            <a:r>
              <a:rPr lang="zh-CN" altLang="en-US" dirty="0" smtClean="0">
                <a:latin typeface="楷体_GB2312" pitchFamily="49" charset="-122"/>
                <a:ea typeface="楷体_GB2312" pitchFamily="49" charset="-122"/>
              </a:rPr>
              <a:t>农妇的不幸遭遇被地主太太知道了。太太便在儿子下葬的那一天去探问他的母亲。</a:t>
            </a:r>
          </a:p>
          <a:p>
            <a:pPr indent="622300"/>
            <a:r>
              <a:rPr lang="zh-CN" altLang="en-US" dirty="0" smtClean="0">
                <a:latin typeface="楷体_GB2312" pitchFamily="49" charset="-122"/>
                <a:ea typeface="楷体_GB2312" pitchFamily="49" charset="-122"/>
              </a:rPr>
              <a:t>那母亲在家里。</a:t>
            </a:r>
          </a:p>
          <a:p>
            <a:pPr indent="622300"/>
            <a:r>
              <a:rPr lang="zh-CN" altLang="en-US" dirty="0" smtClean="0">
                <a:latin typeface="楷体_GB2312" pitchFamily="49" charset="-122"/>
                <a:ea typeface="楷体_GB2312" pitchFamily="49" charset="-122"/>
              </a:rPr>
              <a:t>她站在小屋的中央，在一张桌子前面，伸着右手，不慌不忙地从一只漆黑的锅底舀起稀薄的白菜汤来，一调羹一调羹地吞下肚，她的左手无力地垂在腰间。</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2" y="1511273"/>
          <a:ext cx="7786741" cy="3846553"/>
        </p:xfrm>
        <a:graphic>
          <a:graphicData uri="http://schemas.openxmlformats.org/drawingml/2006/table">
            <a:tbl>
              <a:tblPr/>
              <a:tblGrid>
                <a:gridCol w="500066"/>
                <a:gridCol w="428628"/>
                <a:gridCol w="571504"/>
                <a:gridCol w="500066"/>
                <a:gridCol w="785818"/>
                <a:gridCol w="4477166"/>
                <a:gridCol w="523493"/>
              </a:tblGrid>
              <a:tr h="2102380">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步</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第二重</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dirty="0">
                          <a:latin typeface="Times New Roman"/>
                          <a:cs typeface="Times New Roman"/>
                        </a:rPr>
                        <a:t>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对</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及</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结</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果</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en-US" sz="2000" b="1" kern="100">
                          <a:latin typeface="Times New Roman"/>
                          <a:cs typeface="Courier New"/>
                        </a:rPr>
                        <a:t>C</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选项句</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Times New Roman"/>
                          <a:ea typeface="黑体"/>
                          <a:cs typeface="Courier New"/>
                        </a:rPr>
                        <a:t>[</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zh-CN" sz="2000" b="1" kern="100" dirty="0">
                          <a:latin typeface="Times New Roman"/>
                          <a:cs typeface="Times New Roman"/>
                        </a:rPr>
                        <a:t>王国维的</a:t>
                      </a:r>
                      <a:r>
                        <a:rPr lang="en-US" sz="2000" b="1" kern="100" dirty="0">
                          <a:latin typeface="宋体"/>
                          <a:cs typeface="Times New Roman"/>
                        </a:rPr>
                        <a:t>“</a:t>
                      </a:r>
                      <a:r>
                        <a:rPr lang="zh-CN" sz="2000" b="1" kern="100" dirty="0">
                          <a:latin typeface="Times New Roman"/>
                          <a:cs typeface="Times New Roman"/>
                        </a:rPr>
                        <a:t>二重证据法</a:t>
                      </a:r>
                      <a:r>
                        <a:rPr lang="en-US" sz="2000" b="1" kern="100" dirty="0">
                          <a:latin typeface="宋体"/>
                          <a:cs typeface="Times New Roman"/>
                        </a:rPr>
                        <a:t>”</a:t>
                      </a:r>
                      <a:r>
                        <a:rPr lang="zh-CN" sz="2000" b="1" kern="100" dirty="0">
                          <a:latin typeface="Times New Roman"/>
                          <a:cs typeface="Times New Roman"/>
                        </a:rPr>
                        <a:t>让中国历史学研究者认识到，在考证古史时不仅要注重历史文献的记载，也要重视地下出土的新材料</a:t>
                      </a:r>
                      <a:r>
                        <a:rPr lang="zh-CN" sz="2000" b="1" kern="100" dirty="0">
                          <a:latin typeface="宋体"/>
                          <a:ea typeface="Times New Roman"/>
                          <a:cs typeface="Courier New"/>
                        </a:rPr>
                        <a:t> </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符合原文</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417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对应句</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Times New Roman"/>
                          <a:cs typeface="Courier New"/>
                        </a:rPr>
                        <a:t>1925</a:t>
                      </a:r>
                      <a:r>
                        <a:rPr lang="zh-CN" sz="2000" b="1" kern="100" dirty="0">
                          <a:latin typeface="Times New Roman"/>
                          <a:cs typeface="Times New Roman"/>
                        </a:rPr>
                        <a:t>年王国维在清华国学研究院讲授《古史新证》，力倡</a:t>
                      </a:r>
                      <a:r>
                        <a:rPr lang="en-US" sz="2000" b="1" kern="100" dirty="0">
                          <a:latin typeface="宋体"/>
                          <a:cs typeface="Times New Roman"/>
                        </a:rPr>
                        <a:t>“</a:t>
                      </a:r>
                      <a:r>
                        <a:rPr lang="zh-CN" sz="2000" b="1" kern="100" dirty="0">
                          <a:latin typeface="Times New Roman"/>
                          <a:cs typeface="Times New Roman"/>
                        </a:rPr>
                        <a:t>二重证据法</a:t>
                      </a:r>
                      <a:r>
                        <a:rPr lang="en-US" sz="2000" b="1" kern="100" dirty="0">
                          <a:latin typeface="宋体"/>
                          <a:cs typeface="Times New Roman"/>
                        </a:rPr>
                        <a:t>”</a:t>
                      </a:r>
                      <a:r>
                        <a:rPr lang="zh-CN" sz="2000" b="1" kern="100" dirty="0">
                          <a:latin typeface="Times New Roman"/>
                          <a:cs typeface="Times New Roman"/>
                        </a:rPr>
                        <a:t>，亦使中国历史学研究者开始注重地下出土的新材料</a:t>
                      </a:r>
                      <a:r>
                        <a:rPr lang="zh-CN" sz="2000" b="1" kern="100" dirty="0">
                          <a:latin typeface="宋体"/>
                          <a:ea typeface="Times New Roman"/>
                          <a:cs typeface="Courier New"/>
                        </a:rPr>
                        <a:t> </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r>
              <a:rPr lang="zh-CN" altLang="en-US" dirty="0" smtClean="0">
                <a:latin typeface="楷体_GB2312" pitchFamily="49" charset="-122"/>
                <a:ea typeface="楷体_GB2312" pitchFamily="49" charset="-122"/>
              </a:rPr>
              <a:t>她的脸颊很消瘦，颜色也阴暗，眼睛红肿着。</a:t>
            </a:r>
            <a:r>
              <a:rPr lang="en-US" altLang="zh-CN" dirty="0" smtClean="0">
                <a:latin typeface="+mn-ea"/>
              </a:rPr>
              <a:t>……</a:t>
            </a:r>
            <a:r>
              <a:rPr lang="zh-CN" altLang="en-US" dirty="0" smtClean="0">
                <a:latin typeface="楷体_GB2312" pitchFamily="49" charset="-122"/>
                <a:ea typeface="楷体_GB2312" pitchFamily="49" charset="-122"/>
              </a:rPr>
              <a:t>然而她的身子却挺得笔直，像在教堂里一样。“呵，天呀！”太太想道，“她在这种时候还能够吃东西！</a:t>
            </a:r>
            <a:r>
              <a:rPr lang="en-US" altLang="zh-CN" dirty="0" smtClean="0">
                <a:latin typeface="+mn-ea"/>
              </a:rPr>
              <a:t>……</a:t>
            </a:r>
            <a:r>
              <a:rPr lang="zh-CN" altLang="en-US" dirty="0" smtClean="0">
                <a:latin typeface="楷体_GB2312" pitchFamily="49" charset="-122"/>
                <a:ea typeface="楷体_GB2312" pitchFamily="49" charset="-122"/>
              </a:rPr>
              <a:t>她们这种人真是心肠硬，全都是一样！”这时候太太记起来了：几年前她死掉了九岁的小女儿之后，她很悲痛，不肯住到彼得堡郊外美丽的别墅去，她宁愿在城里度过整个夏天。然而这个女人却还继续在喝她的白菜汤。</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71612"/>
            <a:ext cx="8215370" cy="4764100"/>
          </a:xfrm>
        </p:spPr>
        <p:txBody>
          <a:bodyPr>
            <a:noAutofit/>
          </a:bodyPr>
          <a:lstStyle/>
          <a:p>
            <a:pPr indent="622300"/>
            <a:r>
              <a:rPr lang="zh-CN" altLang="en-US" dirty="0" smtClean="0">
                <a:latin typeface="楷体_GB2312" pitchFamily="49" charset="-122"/>
                <a:ea typeface="楷体_GB2312" pitchFamily="49" charset="-122"/>
              </a:rPr>
              <a:t>太太到底忍不住了。“达地安娜，”她说，“啊呀，你真叫我吃惊！难道你真的不喜欢你儿子吗？你怎么还有这样好的胃口？你怎么还能够喝这白菜汤？”“我的瓦西亚死了，”妇人安静地说，悲哀的眼泪又沿着她憔悴的脸颊流下来，“自然我的日子也完了，我活活地给人把心挖了去。然而汤是不应该糟蹋的，里面还放着盐呢。”</a:t>
            </a:r>
          </a:p>
          <a:p>
            <a:pPr indent="622300"/>
            <a:r>
              <a:rPr lang="zh-CN" altLang="en-US" dirty="0" smtClean="0">
                <a:latin typeface="楷体_GB2312" pitchFamily="49" charset="-122"/>
                <a:ea typeface="楷体_GB2312" pitchFamily="49" charset="-122"/>
              </a:rPr>
              <a:t>太太只是耸了耸肩，就走开了。在她看来，盐是不值钱的东西。</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000108"/>
            <a:ext cx="8072494" cy="1714512"/>
          </a:xfrm>
        </p:spPr>
        <p:txBody>
          <a:bodyPr>
            <a:noAutofit/>
          </a:bodyPr>
          <a:lstStyle/>
          <a:p>
            <a:r>
              <a:rPr lang="zh-CN" altLang="en-US" dirty="0" smtClean="0">
                <a:latin typeface="Times New Roman" pitchFamily="18" charset="0"/>
                <a:cs typeface="Times New Roman" pitchFamily="18" charset="0"/>
              </a:rPr>
              <a:t>这篇小说的主题是什么？</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txBox="1">
            <a:spLocks/>
          </p:cNvSpPr>
          <p:nvPr/>
        </p:nvSpPr>
        <p:spPr bwMode="auto">
          <a:xfrm>
            <a:off x="785786" y="2786058"/>
            <a:ext cx="7848599" cy="1857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22000"/>
              </a:lnSpc>
              <a:spcBef>
                <a:spcPct val="20000"/>
              </a:spcBef>
              <a:spcAft>
                <a:spcPct val="0"/>
              </a:spcAft>
              <a:buClrTx/>
              <a:buSzTx/>
              <a:buFont typeface="Arial" pitchFamily="34" charset="0"/>
              <a:buNone/>
              <a:tabLst/>
              <a:defRPr/>
            </a:pPr>
            <a:r>
              <a:rPr kumimoji="0" lang="zh-CN" altLang="en-US" sz="2400" b="1" i="0" u="none" strike="noStrike" kern="1200" cap="none" spc="0" normalizeH="0" baseline="0" noProof="0" smtClean="0">
                <a:ln>
                  <a:noFill/>
                </a:ln>
                <a:solidFill>
                  <a:srgbClr val="990033"/>
                </a:solidFill>
                <a:effectLst/>
                <a:uLnTx/>
                <a:uFillTx/>
                <a:latin typeface="宋体" pitchFamily="2" charset="-122"/>
                <a:ea typeface="+mn-ea"/>
                <a:cs typeface="+mn-cs"/>
              </a:rPr>
              <a:t>①本文通过记叙一个农家寡妇死了儿子后还一调羹一调羹地吞下“白菜汤”这件事，生动形象地写出了农妇失去独子后内心的惨痛，深刻地揭示了农民的穷困和苦难的主题。</a:t>
            </a:r>
            <a:r>
              <a:rPr kumimoji="0" lang="en-US" altLang="zh-CN" sz="2400" b="1" i="0" u="none" strike="noStrike" kern="1200" cap="none" spc="0" normalizeH="0" baseline="0" noProof="0" smtClean="0">
                <a:ln>
                  <a:noFill/>
                </a:ln>
                <a:solidFill>
                  <a:srgbClr val="990033"/>
                </a:solidFill>
                <a:effectLst/>
                <a:uLnTx/>
                <a:uFillTx/>
                <a:latin typeface="宋体" pitchFamily="2" charset="-122"/>
                <a:ea typeface="+mn-ea"/>
                <a:cs typeface="+mn-cs"/>
              </a:rPr>
              <a:t>(</a:t>
            </a:r>
            <a:r>
              <a:rPr kumimoji="0" lang="zh-CN" altLang="en-US" sz="2400" b="1" i="0" u="none" strike="noStrike" kern="1200" cap="none" spc="0" normalizeH="0" baseline="0" noProof="0" smtClean="0">
                <a:ln>
                  <a:noFill/>
                </a:ln>
                <a:solidFill>
                  <a:srgbClr val="990033"/>
                </a:solidFill>
                <a:effectLst/>
                <a:uLnTx/>
                <a:uFillTx/>
                <a:latin typeface="宋体" pitchFamily="2" charset="-122"/>
                <a:ea typeface="+mn-ea"/>
                <a:cs typeface="+mn-cs"/>
              </a:rPr>
              <a:t>如答“贫富悬殊”“母爱”或“对儿子的爱”也可</a:t>
            </a:r>
            <a:r>
              <a:rPr kumimoji="0" lang="en-US" altLang="zh-CN" sz="2400" b="1" i="0" u="none" strike="noStrike" kern="1200" cap="none" spc="0" normalizeH="0" baseline="0" noProof="0" smtClean="0">
                <a:ln>
                  <a:noFill/>
                </a:ln>
                <a:solidFill>
                  <a:srgbClr val="990033"/>
                </a:solidFill>
                <a:effectLst/>
                <a:uLnTx/>
                <a:uFillTx/>
                <a:latin typeface="宋体" pitchFamily="2" charset="-122"/>
                <a:ea typeface="+mn-ea"/>
                <a:cs typeface="+mn-cs"/>
              </a:rPr>
              <a:t>)</a:t>
            </a:r>
            <a:endParaRPr kumimoji="0" lang="en-US" altLang="zh-CN" sz="2400" b="1" i="0" u="none" strike="noStrike" kern="1200" cap="none" spc="0" normalizeH="0" baseline="0" noProof="0" dirty="0" smtClean="0">
              <a:ln>
                <a:noFill/>
              </a:ln>
              <a:solidFill>
                <a:srgbClr val="990033"/>
              </a:solidFill>
              <a:effectLst/>
              <a:uLnTx/>
              <a:uFillTx/>
              <a:latin typeface="宋体" pitchFamily="2" charset="-122"/>
              <a:ea typeface="+mn-ea"/>
              <a:cs typeface="+mn-cs"/>
            </a:endParaRP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五、品味语言类</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928662" y="1571611"/>
          <a:ext cx="7715304" cy="4701619"/>
        </p:xfrm>
        <a:graphic>
          <a:graphicData uri="http://schemas.openxmlformats.org/drawingml/2006/table">
            <a:tbl>
              <a:tblPr/>
              <a:tblGrid>
                <a:gridCol w="928694"/>
                <a:gridCol w="6786610"/>
              </a:tblGrid>
              <a:tr h="1214447">
                <a:tc rowSpan="3">
                  <a:txBody>
                    <a:bodyPr/>
                    <a:lstStyle/>
                    <a:p>
                      <a:pPr algn="ctr">
                        <a:lnSpc>
                          <a:spcPct val="118000"/>
                        </a:lnSpc>
                        <a:spcAft>
                          <a:spcPts val="0"/>
                        </a:spcAft>
                      </a:pPr>
                      <a:r>
                        <a:rPr lang="zh-CN" sz="2000" b="1" kern="100" dirty="0">
                          <a:latin typeface="Times New Roman"/>
                          <a:cs typeface="Times New Roman"/>
                        </a:rPr>
                        <a:t>答题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角度</a:t>
                      </a:r>
                      <a:endParaRPr lang="zh-CN" sz="2000" b="1" kern="100" dirty="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从描写技巧角度判定分析。分析语言在简洁传神、细腻逼真、生动形象地描摹人物动作、神态与内心世界，表现的独特个性特征方面的魅力</a:t>
                      </a:r>
                      <a:endParaRPr lang="zh-CN" sz="2000" b="1" kern="10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8402">
                <a:tc vMerge="1">
                  <a:txBody>
                    <a:bodyPr/>
                    <a:lstStyle/>
                    <a:p>
                      <a:endParaRPr lang="zh-CN" altLang="en-US"/>
                    </a:p>
                  </a:txBody>
                  <a:tcPr/>
                </a:tc>
                <a:tc>
                  <a:txBody>
                    <a:bodyPr/>
                    <a:lstStyle/>
                    <a:p>
                      <a:pPr algn="l">
                        <a:lnSpc>
                          <a:spcPct val="118000"/>
                        </a:lnSpc>
                        <a:spcAft>
                          <a:spcPts val="0"/>
                        </a:spcAft>
                      </a:pPr>
                      <a:r>
                        <a:rPr lang="zh-CN" sz="2000" b="1" kern="100">
                          <a:latin typeface="Times New Roman"/>
                          <a:cs typeface="Times New Roman"/>
                        </a:rPr>
                        <a:t>　从语言运用的手法角度判定分析。分析语言运用的修辞手法及作用；分析词语</a:t>
                      </a:r>
                      <a:r>
                        <a:rPr lang="en-US" sz="2000" b="1" kern="100">
                          <a:latin typeface="Times New Roman"/>
                          <a:cs typeface="Courier New"/>
                        </a:rPr>
                        <a:t>(</a:t>
                      </a:r>
                      <a:r>
                        <a:rPr lang="zh-CN" sz="2000" b="1" kern="100">
                          <a:latin typeface="Times New Roman"/>
                          <a:cs typeface="Times New Roman"/>
                        </a:rPr>
                        <a:t>动词、形容词、副词等</a:t>
                      </a:r>
                      <a:r>
                        <a:rPr lang="en-US" sz="2000" b="1" kern="100">
                          <a:latin typeface="Times New Roman"/>
                          <a:cs typeface="Courier New"/>
                        </a:rPr>
                        <a:t>)</a:t>
                      </a:r>
                      <a:r>
                        <a:rPr lang="zh-CN" sz="2000" b="1" kern="100">
                          <a:latin typeface="Times New Roman"/>
                          <a:cs typeface="Times New Roman"/>
                        </a:rPr>
                        <a:t>的锤炼、句式</a:t>
                      </a:r>
                      <a:r>
                        <a:rPr lang="en-US" sz="2000" b="1" kern="100">
                          <a:latin typeface="Times New Roman"/>
                          <a:cs typeface="Courier New"/>
                        </a:rPr>
                        <a:t>(</a:t>
                      </a:r>
                      <a:r>
                        <a:rPr lang="zh-CN" sz="2000" b="1" kern="100">
                          <a:latin typeface="Times New Roman"/>
                          <a:cs typeface="Times New Roman"/>
                        </a:rPr>
                        <a:t>长短句的交错运用、整句与散句的运用等</a:t>
                      </a:r>
                      <a:r>
                        <a:rPr lang="en-US" sz="2000" b="1" kern="100">
                          <a:latin typeface="Times New Roman"/>
                          <a:cs typeface="Courier New"/>
                        </a:rPr>
                        <a:t>)</a:t>
                      </a:r>
                      <a:r>
                        <a:rPr lang="zh-CN" sz="2000" b="1" kern="100">
                          <a:latin typeface="Times New Roman"/>
                          <a:cs typeface="Times New Roman"/>
                        </a:rPr>
                        <a:t>特点及效果</a:t>
                      </a:r>
                      <a:endParaRPr lang="zh-CN" sz="2000" b="1" kern="10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5168">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从语言风格角度判定分析。分析语言的幽默风趣、典雅庄重、含蓄蕴藉、清新明快、自然质朴、绚丽华美等特点</a:t>
                      </a:r>
                      <a:endParaRPr lang="zh-CN" sz="2000" b="1" kern="100" dirty="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3602">
                <a:tc>
                  <a:txBody>
                    <a:bodyPr/>
                    <a:lstStyle/>
                    <a:p>
                      <a:pPr algn="ctr">
                        <a:lnSpc>
                          <a:spcPct val="118000"/>
                        </a:lnSpc>
                        <a:spcAft>
                          <a:spcPts val="0"/>
                        </a:spcAft>
                      </a:pPr>
                      <a:r>
                        <a:rPr lang="zh-CN" sz="2000" b="1" kern="100">
                          <a:latin typeface="Times New Roman"/>
                          <a:cs typeface="Times New Roman"/>
                        </a:rPr>
                        <a:t>答题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模板</a:t>
                      </a:r>
                      <a:endParaRPr lang="zh-CN" sz="2000" b="1" kern="10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手法</a:t>
                      </a:r>
                      <a:r>
                        <a:rPr lang="en-US" sz="2000" b="1" kern="100" dirty="0">
                          <a:latin typeface="Times New Roman"/>
                          <a:cs typeface="Courier New"/>
                        </a:rPr>
                        <a:t>(</a:t>
                      </a:r>
                      <a:r>
                        <a:rPr lang="zh-CN" sz="2000" b="1" kern="100" dirty="0">
                          <a:latin typeface="Times New Roman"/>
                          <a:cs typeface="Times New Roman"/>
                        </a:rPr>
                        <a:t>如果没有则省略</a:t>
                      </a:r>
                      <a:r>
                        <a:rPr lang="en-US" sz="2000" b="1" kern="100" dirty="0">
                          <a:latin typeface="Times New Roman"/>
                          <a:cs typeface="Courier New"/>
                        </a:rPr>
                        <a:t>)</a:t>
                      </a:r>
                      <a:r>
                        <a:rPr lang="zh-CN" sz="2000" b="1" kern="100" dirty="0">
                          <a:latin typeface="Times New Roman"/>
                          <a:cs typeface="Times New Roman"/>
                        </a:rPr>
                        <a:t>＋表层语意＋深层含义</a:t>
                      </a:r>
                      <a:r>
                        <a:rPr lang="en-US" sz="2000" b="1" kern="100" dirty="0">
                          <a:latin typeface="Times New Roman"/>
                          <a:cs typeface="Courier New"/>
                        </a:rPr>
                        <a:t>(</a:t>
                      </a:r>
                      <a:r>
                        <a:rPr lang="zh-CN" sz="2000" b="1" kern="100" dirty="0">
                          <a:latin typeface="Times New Roman"/>
                          <a:cs typeface="Times New Roman"/>
                        </a:rPr>
                        <a:t>情节内容作用的分析</a:t>
                      </a:r>
                      <a:r>
                        <a:rPr lang="en-US" sz="2000" b="1" kern="100" dirty="0">
                          <a:latin typeface="Times New Roman"/>
                          <a:cs typeface="Courier New"/>
                        </a:rPr>
                        <a:t>)</a:t>
                      </a:r>
                      <a:endParaRPr lang="zh-CN" sz="2000" b="1" kern="100" dirty="0">
                        <a:latin typeface="宋体"/>
                        <a:cs typeface="Courier New"/>
                      </a:endParaRPr>
                    </a:p>
                  </a:txBody>
                  <a:tcPr marL="46318" marR="46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dirty="0" smtClean="0">
                <a:latin typeface="黑体" pitchFamily="2" charset="-122"/>
                <a:ea typeface="黑体" pitchFamily="2" charset="-122"/>
              </a:rPr>
              <a:t>8</a:t>
            </a:r>
            <a:r>
              <a:rPr lang="en-US" dirty="0" smtClean="0"/>
              <a:t>  </a:t>
            </a:r>
            <a:r>
              <a:rPr lang="zh-CN" altLang="en-US" dirty="0" smtClean="0"/>
              <a:t>阅读下面的文字，完成后面的题目。</a:t>
            </a:r>
            <a:endParaRPr lang="en-US" altLang="zh-CN" dirty="0" smtClean="0"/>
          </a:p>
          <a:p>
            <a:pPr algn="ctr"/>
            <a:r>
              <a:rPr lang="zh-CN" altLang="en-US" dirty="0" smtClean="0">
                <a:latin typeface="黑体" pitchFamily="2" charset="-122"/>
                <a:ea typeface="黑体" pitchFamily="2" charset="-122"/>
              </a:rPr>
              <a:t>灯塔看守人</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节选</a:t>
            </a:r>
            <a:r>
              <a:rPr lang="en-US" altLang="zh-CN" dirty="0" smtClean="0">
                <a:latin typeface="黑体" pitchFamily="2" charset="-122"/>
                <a:ea typeface="黑体" pitchFamily="2" charset="-122"/>
              </a:rPr>
              <a:t>)</a:t>
            </a:r>
          </a:p>
          <a:p>
            <a:pPr algn="ct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波兰</a:t>
            </a:r>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显克维支</a:t>
            </a:r>
            <a:endParaRPr lang="en-US" altLang="zh-CN" dirty="0" smtClean="0">
              <a:latin typeface="楷体_GB2312" pitchFamily="49" charset="-122"/>
              <a:ea typeface="楷体_GB2312" pitchFamily="49" charset="-122"/>
            </a:endParaRPr>
          </a:p>
          <a:p>
            <a:pPr indent="622300"/>
            <a:r>
              <a:rPr lang="zh-CN" altLang="en-US" u="sng" dirty="0" smtClean="0">
                <a:latin typeface="楷体_GB2312" pitchFamily="49" charset="-122"/>
                <a:ea typeface="楷体_GB2312" pitchFamily="49" charset="-122"/>
              </a:rPr>
              <a:t>长列的浪头一个接一个地从黑暗中翻滚出来，咆哮着一直扑奔到岛脚下，于是喷溅着泡沫的浪脊，在灯光中闪耀着红光，也看得清了。潮水愈涨愈高，淹没了沙礁。大洋的神秘语声，清晰地传来，愈加响朗，有时像大炮轰发，有时像森林呼啸，有时又像远处人声嘈杂，有时又完全寂静；既而老人的耳朵里，听到了长叹的声音，或者也像一种呜咽，再后来又是一阵猛厉的大声，惊心动魄。终于海风大起，吹散了浓雾，却带来了许多破碎的黑云，把月亮都遮没了。西风越吹越紧，海涛怒立，冲击着灯塔下的石矶，水花直舐着基</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285860"/>
            <a:ext cx="8215370" cy="5049852"/>
          </a:xfrm>
        </p:spPr>
        <p:txBody>
          <a:bodyPr>
            <a:noAutofit/>
          </a:bodyPr>
          <a:lstStyle/>
          <a:p>
            <a:r>
              <a:rPr lang="zh-CN" altLang="en-US" u="sng" dirty="0" smtClean="0">
                <a:latin typeface="楷体_GB2312" pitchFamily="49" charset="-122"/>
                <a:ea typeface="楷体_GB2312" pitchFamily="49" charset="-122"/>
              </a:rPr>
              <a:t>墙。这是有一场风暴在远处开始发作了。</a:t>
            </a:r>
            <a:r>
              <a:rPr lang="zh-CN" altLang="en-US" dirty="0" smtClean="0">
                <a:latin typeface="楷体_GB2312" pitchFamily="49" charset="-122"/>
                <a:ea typeface="楷体_GB2312" pitchFamily="49" charset="-122"/>
              </a:rPr>
              <a:t>昏黑而纷乱的海面上，有几点绿色的灯光正在船桅上闪烁。这些绿点儿正在忽上忽下，忽左忽右，飘摇不定。史卡汶思基走下塔顶，回到自己的卧室里。</a:t>
            </a:r>
          </a:p>
          <a:p>
            <a:pPr indent="622300"/>
            <a:r>
              <a:rPr lang="zh-CN" altLang="en-US" dirty="0" smtClean="0">
                <a:latin typeface="楷体_GB2312" pitchFamily="49" charset="-122"/>
                <a:ea typeface="楷体_GB2312" pitchFamily="49" charset="-122"/>
              </a:rPr>
              <a:t>风暴开始咆哮了。在塔外，船里的人正在与夜、黑暗及浪涛相斗争，而塔内却是安逸与平静。即便是风暴的吼声也不能侵入这坚厚的墙壁，只有单调划一的时钟嘀嗒声，在诱使这个疲倦的老人颓然入梦。 </a:t>
            </a:r>
          </a:p>
          <a:p>
            <a:r>
              <a:rPr lang="en-US" altLang="zh-CN" dirty="0" smtClean="0">
                <a:latin typeface="楷体_GB2312" pitchFamily="49" charset="-122"/>
                <a:ea typeface="楷体_GB2312" pitchFamily="49" charset="-122"/>
              </a:rPr>
              <a:t>[</a:t>
            </a:r>
            <a:r>
              <a:rPr lang="zh-CN" altLang="en-US" dirty="0" smtClean="0">
                <a:latin typeface="+mn-ea"/>
              </a:rPr>
              <a:t>注</a:t>
            </a:r>
            <a:r>
              <a:rPr lang="en-US" altLang="zh-CN" dirty="0" smtClean="0">
                <a:latin typeface="楷体_GB2312" pitchFamily="49" charset="-122"/>
                <a:ea typeface="楷体_GB2312" pitchFamily="49" charset="-122"/>
              </a:rPr>
              <a:t>] </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灯塔看守人</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讲述的是一个波兰籍老兵史卡汶思基的故事。他年轻时当雇佣兵，得到过几个国家的勋章。退役后，在世界各地流浪</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在澳洲淘过金，在非洲挖过钻石，</a:t>
            </a:r>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71612"/>
            <a:ext cx="8215370" cy="4764100"/>
          </a:xfrm>
        </p:spPr>
        <p:txBody>
          <a:bodyPr>
            <a:noAutofit/>
          </a:bodyPr>
          <a:lstStyle/>
          <a:p>
            <a:r>
              <a:rPr lang="zh-CN" altLang="en-US" dirty="0" smtClean="0">
                <a:latin typeface="仿宋_GB2312" pitchFamily="49" charset="-122"/>
                <a:ea typeface="仿宋_GB2312" pitchFamily="49" charset="-122"/>
              </a:rPr>
              <a:t>在美国经营过农场，在巴西与土著做过生意，还做过水手，当过渔师，开过雪茄烟厂。他刚毅正直、肯于吃苦，但命运仿佛时时都在和他作对，他从来没有成功过，没有赚到安度晚年的资本。他实在是太累了，需要找一个停泊的港湾。灯塔看守人这一差使，在别人看来，“差不多就等于一个囚犯”的工作，却强烈地吸引了他。</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285860"/>
            <a:ext cx="8072494" cy="1643074"/>
          </a:xfrm>
          <a:prstGeom prst="rect">
            <a:avLst/>
          </a:prstGeom>
          <a:noFill/>
          <a:ln w="9525">
            <a:noFill/>
            <a:miter lim="800000"/>
            <a:headEnd/>
            <a:tailEnd/>
          </a:ln>
        </p:spPr>
        <p:txBody>
          <a:bodyPr/>
          <a:lstStyle/>
          <a:p>
            <a:pPr>
              <a:lnSpc>
                <a:spcPct val="122000"/>
              </a:lnSpc>
            </a:pPr>
            <a:r>
              <a:rPr lang="zh-CN" altLang="en-US" sz="2400" b="1" dirty="0" smtClean="0">
                <a:latin typeface="Times New Roman" pitchFamily="18" charset="0"/>
                <a:cs typeface="Times New Roman" pitchFamily="18" charset="0"/>
              </a:rPr>
              <a:t>请概要赏析文中的画线部分。</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85786" y="2857496"/>
            <a:ext cx="7848599" cy="1785950"/>
          </a:xfrm>
        </p:spPr>
        <p:txBody>
          <a:bodyPr/>
          <a:lstStyle/>
          <a:p>
            <a:pPr marL="0" indent="0">
              <a:lnSpc>
                <a:spcPct val="122000"/>
              </a:lnSpc>
              <a:buNone/>
            </a:pPr>
            <a:r>
              <a:rPr lang="zh-CN" altLang="en-US" sz="2400" b="1" dirty="0" smtClean="0">
                <a:solidFill>
                  <a:srgbClr val="990033"/>
                </a:solidFill>
                <a:latin typeface="宋体" pitchFamily="2" charset="-122"/>
              </a:rPr>
              <a:t>这是一段精彩的场面描写，作者按时间顺序，从形态、动作、声音等角度，大胆想象，运用拟人、比喻等修辞手法，形象生动地描写出暗夜里海上风暴的形成过程和情形。</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六、表达技巧类</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6" y="1939100"/>
          <a:ext cx="7929618" cy="3132974"/>
        </p:xfrm>
        <a:graphic>
          <a:graphicData uri="http://schemas.openxmlformats.org/drawingml/2006/table">
            <a:tbl>
              <a:tblPr/>
              <a:tblGrid>
                <a:gridCol w="688764"/>
                <a:gridCol w="7240854"/>
              </a:tblGrid>
              <a:tr h="1897085">
                <a:tc>
                  <a:txBody>
                    <a:bodyPr/>
                    <a:lstStyle/>
                    <a:p>
                      <a:pPr algn="ctr">
                        <a:lnSpc>
                          <a:spcPct val="118000"/>
                        </a:lnSpc>
                        <a:spcAft>
                          <a:spcPts val="0"/>
                        </a:spcAft>
                      </a:pPr>
                      <a:r>
                        <a:rPr lang="zh-CN" sz="2000" b="1" kern="100">
                          <a:latin typeface="Times New Roman"/>
                          <a:cs typeface="Times New Roman"/>
                        </a:rPr>
                        <a:t>答题角度</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a:t>
                      </a:r>
                      <a:r>
                        <a:rPr lang="en-US" sz="2000" b="1" kern="100">
                          <a:latin typeface="宋体"/>
                          <a:cs typeface="Times New Roman"/>
                        </a:rPr>
                        <a:t>①</a:t>
                      </a:r>
                      <a:r>
                        <a:rPr lang="zh-CN" sz="2000" b="1" kern="100">
                          <a:latin typeface="Times New Roman"/>
                          <a:cs typeface="Times New Roman"/>
                        </a:rPr>
                        <a:t>运用了哪些具体的表达技巧。</a:t>
                      </a:r>
                      <a:r>
                        <a:rPr lang="en-US" sz="2000" b="1" kern="100">
                          <a:latin typeface="宋体"/>
                          <a:cs typeface="Times New Roman"/>
                        </a:rPr>
                        <a:t>②</a:t>
                      </a:r>
                      <a:r>
                        <a:rPr lang="zh-CN" sz="2000" b="1" kern="100">
                          <a:latin typeface="Times New Roman"/>
                          <a:cs typeface="Times New Roman"/>
                        </a:rPr>
                        <a:t>这种艺术手法是怎样运用的，要联系文章的具体内容作答。</a:t>
                      </a:r>
                      <a:r>
                        <a:rPr lang="en-US" sz="2000" b="1" kern="100">
                          <a:latin typeface="宋体"/>
                          <a:cs typeface="Times New Roman"/>
                        </a:rPr>
                        <a:t>③</a:t>
                      </a:r>
                      <a:r>
                        <a:rPr lang="zh-CN" sz="2000" b="1" kern="100">
                          <a:latin typeface="Times New Roman"/>
                          <a:cs typeface="Times New Roman"/>
                        </a:rPr>
                        <a:t>有什么表达效果。注意用自己的话来评价鉴赏</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5889">
                <a:tc>
                  <a:txBody>
                    <a:bodyPr/>
                    <a:lstStyle/>
                    <a:p>
                      <a:pPr algn="ctr">
                        <a:lnSpc>
                          <a:spcPct val="118000"/>
                        </a:lnSpc>
                        <a:spcAft>
                          <a:spcPts val="0"/>
                        </a:spcAft>
                      </a:pPr>
                      <a:r>
                        <a:rPr lang="zh-CN" sz="2000" b="1" kern="100">
                          <a:latin typeface="Times New Roman"/>
                          <a:cs typeface="Times New Roman"/>
                        </a:rPr>
                        <a:t>答题模板</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艺术手法＋具体内容＋作用</a:t>
                      </a:r>
                      <a:r>
                        <a:rPr lang="en-US" sz="2000" b="1" kern="100" dirty="0">
                          <a:latin typeface="Times New Roman"/>
                          <a:cs typeface="Courier New"/>
                        </a:rPr>
                        <a:t>(</a:t>
                      </a:r>
                      <a:r>
                        <a:rPr lang="zh-CN" sz="2000" b="1" kern="100" dirty="0">
                          <a:latin typeface="Times New Roman"/>
                          <a:cs typeface="Times New Roman"/>
                        </a:rPr>
                        <a:t>效果</a:t>
                      </a:r>
                      <a:r>
                        <a:rPr lang="en-US" sz="2000" b="1" kern="100" dirty="0">
                          <a:latin typeface="Times New Roman"/>
                          <a:cs typeface="Courier New"/>
                        </a:rPr>
                        <a:t>)</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dirty="0" smtClean="0">
                <a:latin typeface="黑体" pitchFamily="2" charset="-122"/>
                <a:ea typeface="黑体" pitchFamily="2" charset="-122"/>
              </a:rPr>
              <a:t>9</a:t>
            </a:r>
            <a:r>
              <a:rPr lang="en-US" dirty="0" smtClean="0"/>
              <a:t>  </a:t>
            </a:r>
            <a:r>
              <a:rPr lang="zh-CN" altLang="en-US" dirty="0" smtClean="0"/>
              <a:t>阅读下面的文字，完成题目。</a:t>
            </a:r>
            <a:endParaRPr lang="en-US" altLang="zh-CN" dirty="0" smtClean="0"/>
          </a:p>
          <a:p>
            <a:pPr algn="ctr"/>
            <a:r>
              <a:rPr lang="zh-CN" altLang="en-US" dirty="0" smtClean="0">
                <a:latin typeface="黑体" pitchFamily="2" charset="-122"/>
                <a:ea typeface="黑体" pitchFamily="2" charset="-122"/>
              </a:rPr>
              <a:t>墙头枇杷</a:t>
            </a:r>
            <a:endParaRPr lang="en-US" altLang="zh-CN" dirty="0" smtClean="0">
              <a:latin typeface="黑体" pitchFamily="2" charset="-122"/>
              <a:ea typeface="黑体" pitchFamily="2" charset="-122"/>
            </a:endParaRPr>
          </a:p>
          <a:p>
            <a:pPr indent="622300" algn="just"/>
            <a:r>
              <a:rPr lang="zh-CN" altLang="en-US" dirty="0" smtClean="0">
                <a:latin typeface="楷体_GB2312" pitchFamily="49" charset="-122"/>
                <a:ea typeface="楷体_GB2312" pitchFamily="49" charset="-122"/>
              </a:rPr>
              <a:t>五月的枇杷，缀满枝头，金黄，连片成云；硕大，状如蜜桃。枇杷压过红墙，诱人垂涎。</a:t>
            </a:r>
          </a:p>
          <a:p>
            <a:pPr indent="622300" algn="just"/>
            <a:r>
              <a:rPr lang="zh-CN" altLang="en-US" dirty="0" smtClean="0">
                <a:latin typeface="楷体_GB2312" pitchFamily="49" charset="-122"/>
                <a:ea typeface="楷体_GB2312" pitchFamily="49" charset="-122"/>
              </a:rPr>
              <a:t>杜老师如莲花般灿烂的脸抵不过那片金黄，课室里，一个个小脑袋扭向了窗外。</a:t>
            </a:r>
          </a:p>
          <a:p>
            <a:pPr indent="622300" algn="just"/>
            <a:r>
              <a:rPr lang="zh-CN" altLang="en-US" dirty="0" smtClean="0">
                <a:latin typeface="楷体_GB2312" pitchFamily="49" charset="-122"/>
                <a:ea typeface="楷体_GB2312" pitchFamily="49" charset="-122"/>
              </a:rPr>
              <a:t>洪仁想起外婆年年送来的枇杷，清甜、可口、鲜嫩，不觉舌根生津，喉头滚动不停。</a:t>
            </a:r>
          </a:p>
          <a:p>
            <a:pPr indent="622300" algn="just"/>
            <a:r>
              <a:rPr lang="zh-CN" altLang="en-US" dirty="0" smtClean="0">
                <a:latin typeface="楷体_GB2312" pitchFamily="49" charset="-122"/>
                <a:ea typeface="楷体_GB2312" pitchFamily="49" charset="-122"/>
              </a:rPr>
              <a:t>啪！一本书扇在了洪仁左脸上，火辣，生痛。转头，杜老师莲花般的脸如霜打的荷叶。</a:t>
            </a:r>
          </a:p>
          <a:p>
            <a:pPr indent="622300" algn="just"/>
            <a:r>
              <a:rPr lang="zh-CN" altLang="en-US" dirty="0" smtClean="0">
                <a:latin typeface="楷体_GB2312" pitchFamily="49" charset="-122"/>
                <a:ea typeface="楷体_GB2312" pitchFamily="49" charset="-122"/>
              </a:rPr>
              <a:t>洪仁被罚面壁，同学们的脸集体左转，目不转睛地盯着</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2" y="1476094"/>
          <a:ext cx="7786741" cy="4167483"/>
        </p:xfrm>
        <a:graphic>
          <a:graphicData uri="http://schemas.openxmlformats.org/drawingml/2006/table">
            <a:tbl>
              <a:tblPr/>
              <a:tblGrid>
                <a:gridCol w="357190"/>
                <a:gridCol w="428628"/>
                <a:gridCol w="428628"/>
                <a:gridCol w="357190"/>
                <a:gridCol w="357190"/>
                <a:gridCol w="5429288"/>
                <a:gridCol w="428627"/>
              </a:tblGrid>
              <a:tr h="1389161">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步</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骤</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第二重</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dirty="0">
                          <a:latin typeface="Times New Roman"/>
                          <a:cs typeface="Times New Roman"/>
                        </a:rPr>
                        <a:t>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对</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及</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结</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果</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en-US" sz="2000" b="1" kern="100" dirty="0">
                          <a:latin typeface="Times New Roman"/>
                          <a:cs typeface="Courier New"/>
                        </a:rPr>
                        <a:t>D</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选项句</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dirty="0">
                          <a:latin typeface="Times New Roman"/>
                          <a:cs typeface="Times New Roman"/>
                        </a:rPr>
                        <a:t>　</a:t>
                      </a:r>
                      <a:r>
                        <a:rPr lang="en-US" sz="2000" b="1" kern="100" dirty="0">
                          <a:latin typeface="Times New Roman"/>
                          <a:ea typeface="黑体"/>
                          <a:cs typeface="Courier New"/>
                        </a:rPr>
                        <a:t>[</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zh-CN" sz="2000" b="1" kern="100" dirty="0">
                          <a:latin typeface="Times New Roman"/>
                          <a:cs typeface="Times New Roman"/>
                        </a:rPr>
                        <a:t>许慎的《说文解字》没有利用汉字的早期形式，而主要依据小篆来研究古文字，这使它在解释字源方面存在着一定的不足</a:t>
                      </a:r>
                      <a:r>
                        <a:rPr lang="zh-CN" sz="2000" b="1" kern="100" dirty="0">
                          <a:latin typeface="宋体"/>
                          <a:ea typeface="Times New Roman"/>
                          <a:cs typeface="Courier New"/>
                        </a:rPr>
                        <a:t> </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2000" b="1" kern="100">
                          <a:latin typeface="Times New Roman"/>
                          <a:cs typeface="Times New Roman"/>
                        </a:rPr>
                        <a:t>符合原文</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32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对应句</a:t>
                      </a:r>
                      <a:endParaRPr lang="zh-CN" sz="2000" b="1" kern="10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dirty="0">
                          <a:latin typeface="Times New Roman"/>
                          <a:cs typeface="Times New Roman"/>
                        </a:rPr>
                        <a:t>　汉代以后中国的文字学家崇尚许慎的《说文解字》，传统的文字学主要是《说文》学</a:t>
                      </a:r>
                      <a:r>
                        <a:rPr lang="en-US" sz="2000" b="1" kern="100" dirty="0">
                          <a:latin typeface="宋体"/>
                          <a:cs typeface="Times New Roman"/>
                        </a:rPr>
                        <a:t>……</a:t>
                      </a:r>
                      <a:r>
                        <a:rPr lang="zh-CN" sz="2000" b="1" kern="100" dirty="0">
                          <a:latin typeface="Times New Roman"/>
                          <a:cs typeface="Times New Roman"/>
                        </a:rPr>
                        <a:t>甲骨文的发现提供了汉字的早期形式，其构成离小篆甚远，多有象形、会意文字，令当时学者眼界大开。《说文》以小篆为本解释字源的理论难以维持</a:t>
                      </a:r>
                      <a:r>
                        <a:rPr lang="en-US" sz="2000" b="1" kern="100" dirty="0">
                          <a:latin typeface="宋体"/>
                          <a:cs typeface="Times New Roman"/>
                        </a:rPr>
                        <a:t>……</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428736"/>
            <a:ext cx="7929618" cy="4906976"/>
          </a:xfrm>
        </p:spPr>
        <p:txBody>
          <a:bodyPr>
            <a:noAutofit/>
          </a:bodyPr>
          <a:lstStyle/>
          <a:p>
            <a:pPr algn="just"/>
            <a:r>
              <a:rPr lang="zh-CN" altLang="en-US" dirty="0" smtClean="0">
                <a:latin typeface="楷体_GB2312" pitchFamily="49" charset="-122"/>
                <a:ea typeface="楷体_GB2312" pitchFamily="49" charset="-122"/>
              </a:rPr>
              <a:t>黑板，杜老师的脸，得意如莲花盛开，可黑板上那一个个生字全成了一颗颗金灿灿的枇杷。</a:t>
            </a:r>
            <a:endParaRPr lang="en-US" altLang="zh-CN" dirty="0" smtClean="0">
              <a:latin typeface="楷体_GB2312" pitchFamily="49" charset="-122"/>
              <a:ea typeface="楷体_GB2312" pitchFamily="49" charset="-122"/>
            </a:endParaRPr>
          </a:p>
          <a:p>
            <a:pPr indent="622300" algn="just"/>
            <a:r>
              <a:rPr lang="zh-CN" altLang="en-US" dirty="0" smtClean="0">
                <a:latin typeface="楷体_GB2312" pitchFamily="49" charset="-122"/>
                <a:ea typeface="楷体_GB2312" pitchFamily="49" charset="-122"/>
              </a:rPr>
              <a:t>入夜，天上一轮新月，黄灿灿，在洪仁眼里，它远没有那片枇杷生动、明亮。</a:t>
            </a:r>
          </a:p>
          <a:p>
            <a:pPr indent="622300" algn="just"/>
            <a:r>
              <a:rPr lang="zh-CN" altLang="en-US" dirty="0" smtClean="0">
                <a:latin typeface="楷体_GB2312" pitchFamily="49" charset="-122"/>
                <a:ea typeface="楷体_GB2312" pitchFamily="49" charset="-122"/>
              </a:rPr>
              <a:t>洪仁找得一根长凳，爬上去，仰头，伸手，还够不着。一个小跳，差点坠落，心，如鼓敲。</a:t>
            </a:r>
          </a:p>
          <a:p>
            <a:pPr indent="622300" algn="just"/>
            <a:r>
              <a:rPr lang="zh-CN" altLang="en-US" dirty="0" smtClean="0">
                <a:latin typeface="楷体_GB2312" pitchFamily="49" charset="-122"/>
                <a:ea typeface="楷体_GB2312" pitchFamily="49" charset="-122"/>
              </a:rPr>
              <a:t>突然，只觉身子一轻，他陡然长高了半尺。他惊喜，他贪婪猛吃，甜甜的，幸福迅即布满全身。</a:t>
            </a:r>
          </a:p>
          <a:p>
            <a:pPr indent="622300" algn="just"/>
            <a:r>
              <a:rPr lang="zh-CN" altLang="en-US" dirty="0" smtClean="0">
                <a:latin typeface="楷体_GB2312" pitchFamily="49" charset="-122"/>
                <a:ea typeface="楷体_GB2312" pitchFamily="49" charset="-122"/>
              </a:rPr>
              <a:t>好吃吗？洪仁扭头，眼睛睁圆，惊惶惨叫，杜老师！</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1857388"/>
          </a:xfrm>
          <a:prstGeom prst="rect">
            <a:avLst/>
          </a:prstGeom>
          <a:noFill/>
          <a:ln w="9525">
            <a:noFill/>
            <a:miter lim="800000"/>
            <a:headEnd/>
            <a:tailEnd/>
          </a:ln>
        </p:spPr>
        <p:txBody>
          <a:bodyPr/>
          <a:lstStyle/>
          <a:p>
            <a:pPr>
              <a:lnSpc>
                <a:spcPct val="122000"/>
              </a:lnSpc>
            </a:pPr>
            <a:r>
              <a:rPr lang="zh-CN" altLang="en-US" sz="2400" b="1" dirty="0" smtClean="0">
                <a:latin typeface="Times New Roman" pitchFamily="18" charset="0"/>
                <a:cs typeface="Times New Roman" pitchFamily="18" charset="0"/>
              </a:rPr>
              <a:t>这篇小说是运用怎样的手法来塑造杜老师这个人物形象的？</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85786" y="2928934"/>
            <a:ext cx="7848599" cy="1428760"/>
          </a:xfrm>
        </p:spPr>
        <p:txBody>
          <a:bodyPr/>
          <a:lstStyle/>
          <a:p>
            <a:pPr marL="0" indent="0">
              <a:lnSpc>
                <a:spcPct val="122000"/>
              </a:lnSpc>
              <a:buNone/>
            </a:pPr>
            <a:r>
              <a:rPr lang="zh-CN" altLang="en-US" sz="2400" b="1" dirty="0" smtClean="0">
                <a:solidFill>
                  <a:srgbClr val="990033"/>
                </a:solidFill>
                <a:latin typeface="宋体" pitchFamily="2" charset="-122"/>
              </a:rPr>
              <a:t>先抑后扬。先写洪仁因为课堂上走神而被杜老师惩罚，写出了杜老师的严厉；又写洪仁夜晚摘枇杷而不得，被杜老师托举，写出了杜老师的和善亲切。</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七、标题理解类</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928662" y="2000241"/>
          <a:ext cx="7500990" cy="2928958"/>
        </p:xfrm>
        <a:graphic>
          <a:graphicData uri="http://schemas.openxmlformats.org/drawingml/2006/table">
            <a:tbl>
              <a:tblPr/>
              <a:tblGrid>
                <a:gridCol w="651533"/>
                <a:gridCol w="6849457"/>
              </a:tblGrid>
              <a:tr h="2928958">
                <a:tc>
                  <a:txBody>
                    <a:bodyPr/>
                    <a:lstStyle/>
                    <a:p>
                      <a:pPr algn="ctr">
                        <a:lnSpc>
                          <a:spcPct val="118000"/>
                        </a:lnSpc>
                        <a:spcAft>
                          <a:spcPts val="0"/>
                        </a:spcAft>
                      </a:pPr>
                      <a:r>
                        <a:rPr lang="zh-CN" sz="2000" b="1" kern="100">
                          <a:latin typeface="Times New Roman"/>
                          <a:cs typeface="Times New Roman"/>
                        </a:rPr>
                        <a:t>答题角度</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宋体"/>
                          <a:cs typeface="Times New Roman"/>
                        </a:rPr>
                        <a:t>①</a:t>
                      </a:r>
                      <a:r>
                        <a:rPr lang="zh-CN" sz="2000" b="1" kern="100" dirty="0">
                          <a:latin typeface="Times New Roman"/>
                          <a:cs typeface="Times New Roman"/>
                        </a:rPr>
                        <a:t>标题是否交代时间、地点、环境，创设了故事背景，渲染环境氛围；</a:t>
                      </a:r>
                      <a:r>
                        <a:rPr lang="en-US" sz="2000" b="1" kern="100" dirty="0">
                          <a:latin typeface="宋体"/>
                          <a:cs typeface="Times New Roman"/>
                        </a:rPr>
                        <a:t>②</a:t>
                      </a:r>
                      <a:r>
                        <a:rPr lang="zh-CN" sz="2000" b="1" kern="100" dirty="0">
                          <a:latin typeface="Times New Roman"/>
                          <a:cs typeface="Times New Roman"/>
                        </a:rPr>
                        <a:t>标题是否是小说的线索，组织全文，寄托情感，深化主题；</a:t>
                      </a:r>
                      <a:r>
                        <a:rPr lang="en-US" sz="2000" b="1" kern="100" dirty="0">
                          <a:latin typeface="宋体"/>
                          <a:cs typeface="Times New Roman"/>
                        </a:rPr>
                        <a:t>③</a:t>
                      </a:r>
                      <a:r>
                        <a:rPr lang="zh-CN" sz="2000" b="1" kern="100" dirty="0">
                          <a:latin typeface="Times New Roman"/>
                          <a:cs typeface="Times New Roman"/>
                        </a:rPr>
                        <a:t>标题是否为塑造和突出人物形象服务；</a:t>
                      </a:r>
                      <a:r>
                        <a:rPr lang="en-US" sz="2000" b="1" kern="100" dirty="0">
                          <a:latin typeface="宋体"/>
                          <a:cs typeface="Times New Roman"/>
                        </a:rPr>
                        <a:t>④</a:t>
                      </a:r>
                      <a:r>
                        <a:rPr lang="zh-CN" sz="2000" b="1" kern="100" dirty="0">
                          <a:latin typeface="Times New Roman"/>
                          <a:cs typeface="Times New Roman"/>
                        </a:rPr>
                        <a:t>标题是否暗示了情节的发展或铺开情节，呼应细节；</a:t>
                      </a:r>
                      <a:r>
                        <a:rPr lang="en-US" sz="2000" b="1" kern="100" dirty="0">
                          <a:latin typeface="宋体"/>
                          <a:cs typeface="Times New Roman"/>
                        </a:rPr>
                        <a:t>⑤</a:t>
                      </a:r>
                      <a:r>
                        <a:rPr lang="zh-CN" sz="2000" b="1" kern="100" dirty="0">
                          <a:latin typeface="Times New Roman"/>
                          <a:cs typeface="Times New Roman"/>
                        </a:rPr>
                        <a:t>标题是否一语双关，是否对主题的表现起画龙点睛的作用；</a:t>
                      </a:r>
                      <a:r>
                        <a:rPr lang="en-US" sz="2000" b="1" kern="100" dirty="0">
                          <a:latin typeface="宋体"/>
                          <a:cs typeface="Times New Roman"/>
                        </a:rPr>
                        <a:t>⑥</a:t>
                      </a:r>
                      <a:r>
                        <a:rPr lang="zh-CN" sz="2000" b="1" kern="100" dirty="0">
                          <a:latin typeface="Times New Roman"/>
                          <a:cs typeface="Times New Roman"/>
                        </a:rPr>
                        <a:t>标题是否设置悬念，吸引读者</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3" name="表格 12"/>
          <p:cNvGraphicFramePr>
            <a:graphicFrameLocks noGrp="1"/>
          </p:cNvGraphicFramePr>
          <p:nvPr/>
        </p:nvGraphicFramePr>
        <p:xfrm>
          <a:off x="928661" y="1711959"/>
          <a:ext cx="7500990" cy="3860181"/>
        </p:xfrm>
        <a:graphic>
          <a:graphicData uri="http://schemas.openxmlformats.org/drawingml/2006/table">
            <a:tbl>
              <a:tblPr/>
              <a:tblGrid>
                <a:gridCol w="439218"/>
                <a:gridCol w="560915"/>
                <a:gridCol w="6500857"/>
              </a:tblGrid>
              <a:tr h="1656016">
                <a:tc rowSpan="2">
                  <a:txBody>
                    <a:bodyPr/>
                    <a:lstStyle/>
                    <a:p>
                      <a:pPr algn="ctr">
                        <a:lnSpc>
                          <a:spcPct val="118000"/>
                        </a:lnSpc>
                        <a:spcAft>
                          <a:spcPts val="0"/>
                        </a:spcAft>
                      </a:pPr>
                      <a:r>
                        <a:rPr lang="zh-CN" sz="2000" b="1" kern="100" dirty="0">
                          <a:latin typeface="Times New Roman"/>
                          <a:cs typeface="Times New Roman"/>
                        </a:rPr>
                        <a:t>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模</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板</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线索类</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本文以</a:t>
                      </a:r>
                      <a:r>
                        <a:rPr lang="en-US" sz="2000" b="1" kern="100">
                          <a:latin typeface="宋体"/>
                          <a:cs typeface="Times New Roman"/>
                        </a:rPr>
                        <a:t>……</a:t>
                      </a:r>
                      <a:r>
                        <a:rPr lang="zh-CN" sz="2000" b="1" kern="100">
                          <a:latin typeface="Times New Roman"/>
                          <a:cs typeface="Times New Roman"/>
                        </a:rPr>
                        <a:t>为题，而</a:t>
                      </a:r>
                      <a:r>
                        <a:rPr lang="en-US" sz="2000" b="1" kern="100">
                          <a:latin typeface="宋体"/>
                          <a:cs typeface="Times New Roman"/>
                        </a:rPr>
                        <a:t>……</a:t>
                      </a:r>
                      <a:r>
                        <a:rPr lang="zh-CN" sz="2000" b="1" kern="100">
                          <a:latin typeface="Times New Roman"/>
                          <a:cs typeface="Times New Roman"/>
                        </a:rPr>
                        <a:t>又是文章的线索，不仅突出了小说的中心内容，又使情节脉络清晰，同时引发人们对</a:t>
                      </a:r>
                      <a:r>
                        <a:rPr lang="en-US" sz="2000" b="1" kern="100">
                          <a:latin typeface="宋体"/>
                          <a:cs typeface="Times New Roman"/>
                        </a:rPr>
                        <a:t>……</a:t>
                      </a:r>
                      <a:r>
                        <a:rPr lang="en-US" sz="2000" b="1" kern="100">
                          <a:latin typeface="Times New Roman"/>
                          <a:cs typeface="Courier New"/>
                        </a:rPr>
                        <a:t>(</a:t>
                      </a:r>
                      <a:r>
                        <a:rPr lang="zh-CN" sz="2000" b="1" kern="100">
                          <a:latin typeface="Times New Roman"/>
                          <a:cs typeface="Times New Roman"/>
                        </a:rPr>
                        <a:t>线索负载内容</a:t>
                      </a:r>
                      <a:r>
                        <a:rPr lang="en-US" sz="2000" b="1" kern="100">
                          <a:latin typeface="Times New Roman"/>
                          <a:cs typeface="Courier New"/>
                        </a:rPr>
                        <a:t>)</a:t>
                      </a:r>
                      <a:r>
                        <a:rPr lang="zh-CN" sz="2000" b="1" kern="100">
                          <a:latin typeface="Times New Roman"/>
                          <a:cs typeface="Times New Roman"/>
                        </a:rPr>
                        <a:t>问题的思考，深化主题</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165">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其他类</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本文以</a:t>
                      </a:r>
                      <a:r>
                        <a:rPr lang="en-US" sz="2000" b="1" kern="100" dirty="0">
                          <a:latin typeface="宋体"/>
                          <a:cs typeface="Times New Roman"/>
                        </a:rPr>
                        <a:t>……</a:t>
                      </a:r>
                      <a:r>
                        <a:rPr lang="zh-CN" sz="2000" b="1" kern="100" dirty="0">
                          <a:latin typeface="Times New Roman"/>
                          <a:cs typeface="Times New Roman"/>
                        </a:rPr>
                        <a:t>为题，其巧妙之处在于：</a:t>
                      </a:r>
                      <a:r>
                        <a:rPr lang="en-US" sz="2000" b="1" kern="100" dirty="0">
                          <a:latin typeface="宋体"/>
                          <a:cs typeface="Times New Roman"/>
                        </a:rPr>
                        <a:t>①</a:t>
                      </a:r>
                      <a:r>
                        <a:rPr lang="zh-CN" sz="2000" b="1" kern="100" dirty="0">
                          <a:latin typeface="Times New Roman"/>
                          <a:cs typeface="Times New Roman"/>
                        </a:rPr>
                        <a:t>表面起了</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交代时间、地点、特定意境等</a:t>
                      </a:r>
                      <a:r>
                        <a:rPr lang="en-US" sz="2000" b="1" kern="100" dirty="0">
                          <a:latin typeface="Times New Roman"/>
                          <a:cs typeface="Courier New"/>
                        </a:rPr>
                        <a:t>)</a:t>
                      </a:r>
                      <a:r>
                        <a:rPr lang="zh-CN" sz="2000" b="1" kern="100" dirty="0">
                          <a:latin typeface="Times New Roman"/>
                          <a:cs typeface="Times New Roman"/>
                        </a:rPr>
                        <a:t>的作用；</a:t>
                      </a:r>
                      <a:r>
                        <a:rPr lang="en-US" sz="2000" b="1" kern="100" dirty="0">
                          <a:latin typeface="宋体"/>
                          <a:cs typeface="Times New Roman"/>
                        </a:rPr>
                        <a:t>②</a:t>
                      </a:r>
                      <a:r>
                        <a:rPr lang="zh-CN" sz="2000" b="1" kern="100" dirty="0">
                          <a:latin typeface="Times New Roman"/>
                          <a:cs typeface="Times New Roman"/>
                        </a:rPr>
                        <a:t>又寓有</a:t>
                      </a:r>
                      <a:r>
                        <a:rPr lang="en-US" sz="2000" b="1" kern="100" dirty="0">
                          <a:latin typeface="宋体"/>
                          <a:cs typeface="Times New Roman"/>
                        </a:rPr>
                        <a:t>……</a:t>
                      </a:r>
                      <a:r>
                        <a:rPr lang="en-US" sz="2000" b="1" kern="100" dirty="0">
                          <a:latin typeface="Times New Roman"/>
                          <a:cs typeface="Courier New"/>
                        </a:rPr>
                        <a:t>(</a:t>
                      </a:r>
                      <a:r>
                        <a:rPr lang="zh-CN" sz="2000" b="1" kern="100" dirty="0">
                          <a:latin typeface="Times New Roman"/>
                          <a:cs typeface="Times New Roman"/>
                        </a:rPr>
                        <a:t>深层含义，结合具体内容分析</a:t>
                      </a:r>
                      <a:r>
                        <a:rPr lang="en-US" sz="2000" b="1" kern="100" dirty="0">
                          <a:latin typeface="Times New Roman"/>
                          <a:cs typeface="Courier New"/>
                        </a:rPr>
                        <a:t>)</a:t>
                      </a:r>
                      <a:r>
                        <a:rPr lang="zh-CN" sz="2000" b="1" kern="100" dirty="0">
                          <a:latin typeface="Times New Roman"/>
                          <a:cs typeface="Times New Roman"/>
                        </a:rPr>
                        <a:t>的意蕴；</a:t>
                      </a:r>
                      <a:r>
                        <a:rPr lang="en-US" sz="2000" b="1" kern="100" dirty="0">
                          <a:latin typeface="宋体"/>
                          <a:cs typeface="Times New Roman"/>
                        </a:rPr>
                        <a:t>③</a:t>
                      </a:r>
                      <a:r>
                        <a:rPr lang="zh-CN" sz="2000" b="1" kern="100" dirty="0">
                          <a:latin typeface="Times New Roman"/>
                          <a:cs typeface="Times New Roman"/>
                        </a:rPr>
                        <a:t>含蓄、深邃，令人回味，具有</a:t>
                      </a:r>
                      <a:r>
                        <a:rPr lang="en-US" sz="2000" b="1" kern="100" dirty="0">
                          <a:latin typeface="宋体"/>
                          <a:cs typeface="Times New Roman"/>
                        </a:rPr>
                        <a:t>……</a:t>
                      </a:r>
                      <a:r>
                        <a:rPr lang="zh-CN" sz="2000" b="1" kern="100" dirty="0">
                          <a:latin typeface="Times New Roman"/>
                          <a:cs typeface="Times New Roman"/>
                        </a:rPr>
                        <a:t>的表达效果</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dirty="0" smtClean="0">
                <a:latin typeface="黑体" pitchFamily="2" charset="-122"/>
                <a:ea typeface="黑体" pitchFamily="2" charset="-122"/>
              </a:rPr>
              <a:t>10</a:t>
            </a:r>
            <a:r>
              <a:rPr lang="en-US" dirty="0" smtClean="0"/>
              <a:t>  </a:t>
            </a:r>
            <a:r>
              <a:rPr lang="zh-CN" altLang="en-US" dirty="0" smtClean="0"/>
              <a:t>阅读下面文字，完成题目。</a:t>
            </a:r>
            <a:endParaRPr lang="en-US" altLang="zh-CN" dirty="0" smtClean="0"/>
          </a:p>
          <a:p>
            <a:pPr algn="ctr"/>
            <a:r>
              <a:rPr lang="zh-CN" altLang="en-US" dirty="0" smtClean="0">
                <a:latin typeface="黑体" pitchFamily="2" charset="-122"/>
                <a:ea typeface="黑体" pitchFamily="2" charset="-122"/>
              </a:rPr>
              <a:t>冤　家</a:t>
            </a:r>
          </a:p>
          <a:p>
            <a:pPr indent="622300" algn="just"/>
            <a:r>
              <a:rPr lang="zh-CN" altLang="en-US" dirty="0" smtClean="0">
                <a:latin typeface="楷体_GB2312" pitchFamily="49" charset="-122"/>
                <a:ea typeface="楷体_GB2312" pitchFamily="49" charset="-122"/>
              </a:rPr>
              <a:t>现在，他们兄弟俩终于都过世了。一个画家和一个医生。画家一直自以为有绘画的天才。他自大、骄傲而且易怒，向来看不起他兄弟那副庸俗、多愁善感的德性。然而，他实际上并没有什么才气，如果不是他兄弟的接济，他早就要三餐不济了。奇怪的是，尽管他的画从技巧、内涵各方面看来都是极粗俗、拙劣的作品，他还是持续地画着。偶尔举办几次画展，总是刚好卖出两幅画，每次都是如此，一幅不多一幅不少。终于，医生也绝望地认清他兄弟的“天分”了。在</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571612"/>
            <a:ext cx="7929618" cy="4764100"/>
          </a:xfrm>
        </p:spPr>
        <p:txBody>
          <a:bodyPr>
            <a:noAutofit/>
          </a:bodyPr>
          <a:lstStyle/>
          <a:p>
            <a:pPr algn="just"/>
            <a:r>
              <a:rPr lang="zh-CN" altLang="en-US" dirty="0" smtClean="0">
                <a:latin typeface="楷体_GB2312" pitchFamily="49" charset="-122"/>
                <a:ea typeface="楷体_GB2312" pitchFamily="49" charset="-122"/>
              </a:rPr>
              <a:t>不断地接济和支持之后，医生发现自己的兄弟天生就只能当个二流的画家，心里着实难过。可是他一直隐埋在心里。医生去世的时候留下所有的财产给他的兄弟。画家在医生的房子里发现了二十五年来他卖给那个匿名者的所有作品。起初他疑惑不解，最后他给自己找到了解释</a:t>
            </a:r>
            <a:r>
              <a:rPr lang="en-US" altLang="zh-CN" dirty="0" smtClean="0">
                <a:latin typeface="+mn-ea"/>
              </a:rPr>
              <a:t>——</a:t>
            </a:r>
            <a:r>
              <a:rPr lang="zh-CN" altLang="en-US" dirty="0" smtClean="0">
                <a:latin typeface="楷体_GB2312" pitchFamily="49" charset="-122"/>
                <a:ea typeface="楷体_GB2312" pitchFamily="49" charset="-122"/>
              </a:rPr>
              <a:t>这狡猾的家伙终于做了一次正确的投资。</a:t>
            </a:r>
            <a:endParaRPr lang="en-US" altLang="zh-CN" dirty="0" smtClean="0">
              <a:latin typeface="+mn-ea"/>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143140"/>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这篇小说的标题，有的写作“兄弟”，你认为哪个标题更好？请说说你的理由。</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14348" y="3286124"/>
            <a:ext cx="7848599" cy="2714644"/>
          </a:xfrm>
        </p:spPr>
        <p:txBody>
          <a:bodyPr/>
          <a:lstStyle/>
          <a:p>
            <a:pPr marL="0" indent="0">
              <a:lnSpc>
                <a:spcPct val="122000"/>
              </a:lnSpc>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示例一</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冤家”好。①“冤家”是站在医生的角度，表达了医生对画家兄弟给自己带来的痛苦、怨恨、难过却又不忍抛弃的手足深情；②“冤家”揭示了兄弟之间爱恨交织的情感，意蕴深沉丰富；③“冤家”照应了小说的结尾，画家狂妄地认为医生购买自己的画是一次正确的投资，令人啼笑皆非。</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785786" y="1643050"/>
            <a:ext cx="7848599" cy="2143140"/>
          </a:xfrm>
        </p:spPr>
        <p:txBody>
          <a:bodyPr/>
          <a:lstStyle/>
          <a:p>
            <a:pPr marL="0" indent="0">
              <a:lnSpc>
                <a:spcPct val="122000"/>
              </a:lnSpc>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示例二</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兄弟”好。①“兄弟”准确地指明了两者的关系，而“冤家”多指伴侣情人，用于兄弟的较少；②“兄弟”二字贯串全篇，是作者一再强调的；③“兄弟”用在此篇中带有反讽的意味，而“冤家”反显得温情了。</a:t>
            </a:r>
          </a:p>
        </p:txBody>
      </p:sp>
      <p:grpSp>
        <p:nvGrpSpPr>
          <p:cNvPr id="7" name="Group 46"/>
          <p:cNvGrpSpPr>
            <a:grpSpLocks/>
          </p:cNvGrpSpPr>
          <p:nvPr/>
        </p:nvGrpSpPr>
        <p:grpSpPr bwMode="auto">
          <a:xfrm>
            <a:off x="0" y="371475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八、探究类</a:t>
            </a:r>
          </a:p>
          <a:p>
            <a:r>
              <a:rPr lang="en-US" altLang="zh-CN" dirty="0" smtClean="0"/>
              <a:t>(</a:t>
            </a:r>
            <a:r>
              <a:rPr lang="zh-CN" altLang="en-US" dirty="0" smtClean="0"/>
              <a:t>一</a:t>
            </a:r>
            <a:r>
              <a:rPr lang="en-US" altLang="zh-CN" dirty="0" smtClean="0"/>
              <a:t>)</a:t>
            </a:r>
            <a:r>
              <a:rPr lang="zh-CN" altLang="en-US" dirty="0" smtClean="0"/>
              <a:t>选择观点式</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857224" y="2259140"/>
          <a:ext cx="7643866" cy="2884372"/>
        </p:xfrm>
        <a:graphic>
          <a:graphicData uri="http://schemas.openxmlformats.org/drawingml/2006/table">
            <a:tbl>
              <a:tblPr/>
              <a:tblGrid>
                <a:gridCol w="663943"/>
                <a:gridCol w="6979923"/>
              </a:tblGrid>
              <a:tr h="1746551">
                <a:tc>
                  <a:txBody>
                    <a:bodyPr/>
                    <a:lstStyle/>
                    <a:p>
                      <a:pPr algn="ctr">
                        <a:lnSpc>
                          <a:spcPct val="118000"/>
                        </a:lnSpc>
                        <a:spcAft>
                          <a:spcPts val="0"/>
                        </a:spcAft>
                      </a:pPr>
                      <a:r>
                        <a:rPr lang="zh-CN" sz="2000" b="1" kern="100">
                          <a:latin typeface="Times New Roman"/>
                          <a:cs typeface="Times New Roman"/>
                        </a:rPr>
                        <a:t>答题角度</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a:t>
                      </a:r>
                      <a:r>
                        <a:rPr lang="en-US" sz="2000" b="1" kern="100">
                          <a:latin typeface="宋体"/>
                          <a:cs typeface="Times New Roman"/>
                        </a:rPr>
                        <a:t>①</a:t>
                      </a:r>
                      <a:r>
                        <a:rPr lang="zh-CN" sz="2000" b="1" kern="100">
                          <a:latin typeface="Times New Roman"/>
                          <a:cs typeface="Times New Roman"/>
                        </a:rPr>
                        <a:t>表明自己的观点，是同意还是反对。</a:t>
                      </a:r>
                      <a:r>
                        <a:rPr lang="en-US" sz="2000" b="1" kern="100">
                          <a:latin typeface="宋体"/>
                          <a:cs typeface="Times New Roman"/>
                        </a:rPr>
                        <a:t>②</a:t>
                      </a:r>
                      <a:r>
                        <a:rPr lang="zh-CN" sz="2000" b="1" kern="100">
                          <a:latin typeface="Times New Roman"/>
                          <a:cs typeface="Times New Roman"/>
                        </a:rPr>
                        <a:t>结合文本，分要点陈述理由并进行具体、合理的分析。</a:t>
                      </a:r>
                      <a:r>
                        <a:rPr lang="en-US" sz="2000" b="1" kern="100">
                          <a:latin typeface="宋体"/>
                          <a:cs typeface="Times New Roman"/>
                        </a:rPr>
                        <a:t>③</a:t>
                      </a:r>
                      <a:r>
                        <a:rPr lang="zh-CN" sz="2000" b="1" kern="100">
                          <a:latin typeface="Times New Roman"/>
                          <a:cs typeface="Times New Roman"/>
                        </a:rPr>
                        <a:t>联系所学知识、生活实际，进行合理解释</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7821">
                <a:tc>
                  <a:txBody>
                    <a:bodyPr/>
                    <a:lstStyle/>
                    <a:p>
                      <a:pPr algn="ctr">
                        <a:lnSpc>
                          <a:spcPct val="118000"/>
                        </a:lnSpc>
                        <a:spcAft>
                          <a:spcPts val="0"/>
                        </a:spcAft>
                      </a:pPr>
                      <a:r>
                        <a:rPr lang="zh-CN" sz="2000" b="1" kern="100">
                          <a:latin typeface="Times New Roman"/>
                          <a:cs typeface="Times New Roman"/>
                        </a:rPr>
                        <a:t>答题模板</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摆出观点＋说明理由</a:t>
                      </a:r>
                      <a:r>
                        <a:rPr lang="en-US" sz="2000" b="1" kern="100" dirty="0">
                          <a:latin typeface="Times New Roman"/>
                          <a:cs typeface="Courier New"/>
                        </a:rPr>
                        <a:t>(</a:t>
                      </a:r>
                      <a:r>
                        <a:rPr lang="zh-CN" sz="2000" b="1" kern="100" dirty="0">
                          <a:latin typeface="Times New Roman"/>
                          <a:cs typeface="Times New Roman"/>
                        </a:rPr>
                        <a:t>依据文本分析＋联系实际</a:t>
                      </a:r>
                      <a:r>
                        <a:rPr lang="en-US" sz="2000" b="1" kern="100" dirty="0">
                          <a:latin typeface="Times New Roman"/>
                          <a:cs typeface="Courier New"/>
                        </a:rPr>
                        <a:t>)</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dirty="0" smtClean="0">
                <a:latin typeface="黑体" pitchFamily="2" charset="-122"/>
                <a:ea typeface="黑体" pitchFamily="2" charset="-122"/>
              </a:rPr>
              <a:t>11 </a:t>
            </a:r>
            <a:r>
              <a:rPr lang="en-US" dirty="0" smtClean="0"/>
              <a:t>  </a:t>
            </a:r>
            <a:r>
              <a:rPr lang="zh-CN" altLang="en-US" dirty="0" smtClean="0"/>
              <a:t>阅读下面的文字，完成题目。</a:t>
            </a:r>
            <a:endParaRPr lang="en-US" altLang="zh-CN" dirty="0" smtClean="0"/>
          </a:p>
          <a:p>
            <a:pPr algn="ctr"/>
            <a:r>
              <a:rPr lang="zh-CN" altLang="en-US" dirty="0" smtClean="0">
                <a:latin typeface="黑体" pitchFamily="2" charset="-122"/>
                <a:ea typeface="黑体" pitchFamily="2" charset="-122"/>
              </a:rPr>
              <a:t>心　障</a:t>
            </a:r>
          </a:p>
          <a:p>
            <a:pPr indent="622300" algn="just"/>
            <a:r>
              <a:rPr lang="zh-CN" altLang="en-US" dirty="0" smtClean="0">
                <a:latin typeface="楷体_GB2312" pitchFamily="49" charset="-122"/>
                <a:ea typeface="楷体_GB2312" pitchFamily="49" charset="-122"/>
              </a:rPr>
              <a:t>瘟疫袭击了山寨。三天内，夺去十几条人命。寨人纷纷出逃。除几个走不动的老人外，只有健壮的阿罗留在寨里。</a:t>
            </a:r>
          </a:p>
          <a:p>
            <a:pPr indent="622300" algn="just"/>
            <a:r>
              <a:rPr lang="zh-CN" altLang="en-US" dirty="0" smtClean="0">
                <a:latin typeface="楷体_GB2312" pitchFamily="49" charset="-122"/>
                <a:ea typeface="楷体_GB2312" pitchFamily="49" charset="-122"/>
              </a:rPr>
              <a:t>老人们听天由命，每天靠在墙脚晒太阳。</a:t>
            </a:r>
          </a:p>
          <a:p>
            <a:pPr indent="622300" algn="just"/>
            <a:r>
              <a:rPr lang="zh-CN" altLang="en-US" dirty="0" smtClean="0">
                <a:latin typeface="楷体_GB2312" pitchFamily="49" charset="-122"/>
                <a:ea typeface="楷体_GB2312" pitchFamily="49" charset="-122"/>
              </a:rPr>
              <a:t>阿罗储备了足够一个月用的粮食及饮用水，便将自己房子的门窗反锁上，过起与外界隔绝的生活。</a:t>
            </a:r>
          </a:p>
          <a:p>
            <a:pPr indent="622300" algn="just"/>
            <a:r>
              <a:rPr lang="zh-CN" altLang="en-US" dirty="0" smtClean="0">
                <a:latin typeface="楷体_GB2312" pitchFamily="49" charset="-122"/>
                <a:ea typeface="楷体_GB2312" pitchFamily="49" charset="-122"/>
              </a:rPr>
              <a:t>阿罗每天吃了便睡，但噩梦频频。四天前一起饮酒的死了的二狗，五天前一起打猎的死了的胡三</a:t>
            </a:r>
            <a:r>
              <a:rPr lang="en-US" altLang="zh-CN" dirty="0" smtClean="0">
                <a:latin typeface="+mn-ea"/>
              </a:rPr>
              <a:t>……</a:t>
            </a:r>
            <a:r>
              <a:rPr lang="zh-CN" altLang="en-US" dirty="0" smtClean="0">
                <a:latin typeface="楷体_GB2312" pitchFamily="49" charset="-122"/>
                <a:ea typeface="楷体_GB2312" pitchFamily="49" charset="-122"/>
              </a:rPr>
              <a:t>他屡屡惊醒。</a:t>
            </a:r>
          </a:p>
          <a:p>
            <a:pPr indent="622300" algn="just"/>
            <a:r>
              <a:rPr lang="zh-CN" altLang="en-US" dirty="0" smtClean="0">
                <a:latin typeface="楷体_GB2312" pitchFamily="49" charset="-122"/>
                <a:ea typeface="楷体_GB2312" pitchFamily="49" charset="-122"/>
              </a:rPr>
              <a:t>山外救援队十天后来了，几个老人居然还活着，阿罗却已死在床上，医检报告显示，阿罗并未感染瘟疫。</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10"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2" y="2095246"/>
          <a:ext cx="7786741" cy="1438656"/>
        </p:xfrm>
        <a:graphic>
          <a:graphicData uri="http://schemas.openxmlformats.org/drawingml/2006/table">
            <a:tbl>
              <a:tblPr/>
              <a:tblGrid>
                <a:gridCol w="714380"/>
                <a:gridCol w="857256"/>
                <a:gridCol w="6215105"/>
              </a:tblGrid>
              <a:tr h="1238237">
                <a:tc>
                  <a:txBody>
                    <a:bodyPr/>
                    <a:lstStyle/>
                    <a:p>
                      <a:pPr algn="ctr">
                        <a:lnSpc>
                          <a:spcPct val="118000"/>
                        </a:lnSpc>
                        <a:spcAft>
                          <a:spcPts val="0"/>
                        </a:spcAft>
                      </a:pPr>
                      <a:r>
                        <a:rPr lang="zh-CN" altLang="en-US" sz="2000" b="1" kern="100" dirty="0" smtClean="0">
                          <a:latin typeface="Times New Roman"/>
                          <a:cs typeface="Times New Roman"/>
                        </a:rPr>
                        <a:t>答</a:t>
                      </a:r>
                      <a:endParaRPr lang="zh-CN" altLang="en-US" sz="2000" b="1" kern="100" dirty="0" smtClean="0">
                        <a:latin typeface="宋体"/>
                        <a:cs typeface="Courier New"/>
                      </a:endParaRPr>
                    </a:p>
                    <a:p>
                      <a:pPr algn="ctr">
                        <a:lnSpc>
                          <a:spcPct val="118000"/>
                        </a:lnSpc>
                        <a:spcAft>
                          <a:spcPts val="0"/>
                        </a:spcAft>
                      </a:pPr>
                      <a:r>
                        <a:rPr lang="zh-CN" altLang="en-US" sz="2000" b="1" kern="100" dirty="0" smtClean="0">
                          <a:latin typeface="Times New Roman"/>
                          <a:cs typeface="Times New Roman"/>
                        </a:rPr>
                        <a:t>题</a:t>
                      </a:r>
                      <a:endParaRPr lang="zh-CN" altLang="en-US" sz="2000" b="1" kern="100" dirty="0" smtClean="0">
                        <a:latin typeface="宋体"/>
                        <a:cs typeface="Courier New"/>
                      </a:endParaRPr>
                    </a:p>
                    <a:p>
                      <a:pPr algn="ctr">
                        <a:lnSpc>
                          <a:spcPct val="118000"/>
                        </a:lnSpc>
                        <a:spcAft>
                          <a:spcPts val="0"/>
                        </a:spcAft>
                      </a:pPr>
                      <a:r>
                        <a:rPr lang="zh-CN" altLang="en-US" sz="2000" b="1" kern="100" dirty="0" smtClean="0">
                          <a:latin typeface="Times New Roman"/>
                          <a:cs typeface="Times New Roman"/>
                        </a:rPr>
                        <a:t>步</a:t>
                      </a:r>
                      <a:endParaRPr lang="zh-CN" altLang="en-US" sz="2000" b="1" kern="100" dirty="0" smtClean="0">
                        <a:latin typeface="宋体"/>
                        <a:cs typeface="Courier New"/>
                      </a:endParaRPr>
                    </a:p>
                    <a:p>
                      <a:pPr algn="ctr">
                        <a:lnSpc>
                          <a:spcPct val="118000"/>
                        </a:lnSpc>
                        <a:spcAft>
                          <a:spcPts val="0"/>
                        </a:spcAft>
                      </a:pPr>
                      <a:r>
                        <a:rPr lang="zh-CN" altLang="en-US" sz="2000" b="1" kern="100" dirty="0" smtClean="0">
                          <a:latin typeface="Times New Roman"/>
                          <a:cs typeface="Times New Roman"/>
                        </a:rPr>
                        <a:t>骤</a:t>
                      </a:r>
                      <a:endParaRPr lang="en-US" sz="2000" b="1" kern="100" dirty="0">
                        <a:latin typeface="Times New Roman"/>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第三重</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比对</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　选项与选项进行比较，选出错的或对的一项</a:t>
                      </a:r>
                      <a:endParaRPr lang="zh-CN" sz="2000" b="1" kern="100" dirty="0">
                        <a:latin typeface="宋体"/>
                        <a:cs typeface="Courier New"/>
                      </a:endParaRPr>
                    </a:p>
                  </a:txBody>
                  <a:tcPr marL="5673" marR="56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143140"/>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可能感染瘟疫的老人居然活着，而未被感染的健壮的阿罗却死了，这个结尾合理吗？请说说你的理由。</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714752"/>
            <a:ext cx="7848599" cy="1928826"/>
          </a:xfrm>
        </p:spPr>
        <p:txBody>
          <a:bodyPr/>
          <a:lstStyle/>
          <a:p>
            <a:pPr marL="0" indent="0">
              <a:lnSpc>
                <a:spcPct val="122000"/>
              </a:lnSpc>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示例一</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合理。①因为阿罗与世隔绝导致噩梦频频，心理崩溃；②这种看似不合理的情节给读者强烈的刺激，进而促使读者探究阿罗的死因；③强化了心理障碍的可怕，能置人于死地，给读者以警醒。</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795367" y="1571612"/>
            <a:ext cx="7848599" cy="3214710"/>
          </a:xfrm>
        </p:spPr>
        <p:txBody>
          <a:bodyPr/>
          <a:lstStyle/>
          <a:p>
            <a:pPr marL="0" indent="0">
              <a:lnSpc>
                <a:spcPct val="122000"/>
              </a:lnSpc>
              <a:buNone/>
            </a:pP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示例二</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不合理。①阿罗虽有心理障碍，但健壮的他还不至于死；②可能感染瘟疫的老人居然活着，这夸大了所谓自然、健康生活方式的作用，不符合医学常识；③小说为强调心理障碍的可怕，不惜违背科学常识，是一种耸人听闻的写法。</a:t>
            </a:r>
          </a:p>
        </p:txBody>
      </p:sp>
      <p:grpSp>
        <p:nvGrpSpPr>
          <p:cNvPr id="7" name="Group 46"/>
          <p:cNvGrpSpPr>
            <a:grpSpLocks/>
          </p:cNvGrpSpPr>
          <p:nvPr/>
        </p:nvGrpSpPr>
        <p:grpSpPr bwMode="auto">
          <a:xfrm>
            <a:off x="0" y="371475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en-US" dirty="0" smtClean="0"/>
              <a:t>(</a:t>
            </a:r>
            <a:r>
              <a:rPr lang="zh-CN" altLang="en-US" dirty="0" smtClean="0"/>
              <a:t>二</a:t>
            </a:r>
            <a:r>
              <a:rPr lang="en-US" dirty="0" smtClean="0"/>
              <a:t>)</a:t>
            </a:r>
            <a:r>
              <a:rPr lang="zh-CN" altLang="en-US" dirty="0" smtClean="0"/>
              <a:t>思考、启示、理解式</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928662" y="1785926"/>
          <a:ext cx="7572427" cy="2428892"/>
        </p:xfrm>
        <a:graphic>
          <a:graphicData uri="http://schemas.openxmlformats.org/drawingml/2006/table">
            <a:tbl>
              <a:tblPr/>
              <a:tblGrid>
                <a:gridCol w="1425235"/>
                <a:gridCol w="6147192"/>
              </a:tblGrid>
              <a:tr h="1188612">
                <a:tc>
                  <a:txBody>
                    <a:bodyPr/>
                    <a:lstStyle/>
                    <a:p>
                      <a:pPr algn="ctr">
                        <a:lnSpc>
                          <a:spcPct val="118000"/>
                        </a:lnSpc>
                        <a:spcAft>
                          <a:spcPts val="0"/>
                        </a:spcAft>
                      </a:pPr>
                      <a:r>
                        <a:rPr lang="zh-CN" sz="2000" b="1" kern="100">
                          <a:latin typeface="Times New Roman"/>
                          <a:cs typeface="Times New Roman"/>
                        </a:rPr>
                        <a:t>答题角度</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　从人物、情节、环境和主旨等角度组织答案</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0280">
                <a:tc>
                  <a:txBody>
                    <a:bodyPr/>
                    <a:lstStyle/>
                    <a:p>
                      <a:pPr algn="ctr">
                        <a:lnSpc>
                          <a:spcPct val="118000"/>
                        </a:lnSpc>
                        <a:spcAft>
                          <a:spcPts val="0"/>
                        </a:spcAft>
                      </a:pPr>
                      <a:r>
                        <a:rPr lang="zh-CN" sz="2000" b="1" kern="100">
                          <a:latin typeface="Times New Roman"/>
                          <a:cs typeface="Times New Roman"/>
                        </a:rPr>
                        <a:t>答题模板</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　要点</a:t>
                      </a:r>
                      <a:r>
                        <a:rPr lang="en-US" sz="2000" b="1" kern="100" dirty="0">
                          <a:latin typeface="Times New Roman"/>
                          <a:cs typeface="Courier New"/>
                        </a:rPr>
                        <a:t>1(</a:t>
                      </a:r>
                      <a:r>
                        <a:rPr lang="zh-CN" sz="2000" b="1" kern="100" dirty="0">
                          <a:latin typeface="Times New Roman"/>
                          <a:cs typeface="Times New Roman"/>
                        </a:rPr>
                        <a:t>概括和分析</a:t>
                      </a:r>
                      <a:r>
                        <a:rPr lang="en-US" sz="2000" b="1" kern="100" dirty="0">
                          <a:latin typeface="Times New Roman"/>
                          <a:cs typeface="Courier New"/>
                        </a:rPr>
                        <a:t>)</a:t>
                      </a:r>
                      <a:r>
                        <a:rPr lang="zh-CN" sz="2000" b="1" kern="100" dirty="0">
                          <a:latin typeface="Times New Roman"/>
                          <a:cs typeface="Times New Roman"/>
                        </a:rPr>
                        <a:t>＋要点</a:t>
                      </a:r>
                      <a:r>
                        <a:rPr lang="en-US" sz="2000" b="1" kern="100" dirty="0">
                          <a:latin typeface="Times New Roman"/>
                          <a:cs typeface="Courier New"/>
                        </a:rPr>
                        <a:t>2(</a:t>
                      </a:r>
                      <a:r>
                        <a:rPr lang="zh-CN" sz="2000" b="1" kern="100" dirty="0">
                          <a:latin typeface="Times New Roman"/>
                          <a:cs typeface="Times New Roman"/>
                        </a:rPr>
                        <a:t>概括和分析</a:t>
                      </a:r>
                      <a:r>
                        <a:rPr lang="en-US" sz="2000" b="1" kern="100" dirty="0">
                          <a:latin typeface="Times New Roman"/>
                          <a:cs typeface="Courier New"/>
                        </a:rPr>
                        <a:t>)</a:t>
                      </a:r>
                      <a:r>
                        <a:rPr lang="en-US" sz="2000" b="1" kern="100" dirty="0">
                          <a:latin typeface="宋体"/>
                          <a:cs typeface="Times New Roman"/>
                        </a:rPr>
                        <a:t>……</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dirty="0" smtClean="0">
                <a:latin typeface="黑体" pitchFamily="2" charset="-122"/>
                <a:ea typeface="黑体" pitchFamily="2" charset="-122"/>
              </a:rPr>
              <a:t>12  </a:t>
            </a:r>
            <a:r>
              <a:rPr lang="zh-CN" altLang="en-US" dirty="0" smtClean="0"/>
              <a:t>阅读下面的文字，完成题目。</a:t>
            </a:r>
            <a:endParaRPr lang="en-US" altLang="zh-CN" dirty="0" smtClean="0"/>
          </a:p>
          <a:p>
            <a:pPr algn="ctr"/>
            <a:r>
              <a:rPr lang="zh-CN" altLang="en-US" dirty="0" smtClean="0">
                <a:latin typeface="黑体" pitchFamily="2" charset="-122"/>
                <a:ea typeface="黑体" pitchFamily="2" charset="-122"/>
              </a:rPr>
              <a:t>一辆开往春天的汽车</a:t>
            </a:r>
          </a:p>
          <a:p>
            <a:pPr indent="622300" algn="just"/>
            <a:r>
              <a:rPr lang="zh-CN" altLang="en-US" dirty="0" smtClean="0">
                <a:latin typeface="楷体_GB2312" pitchFamily="49" charset="-122"/>
                <a:ea typeface="楷体_GB2312" pitchFamily="49" charset="-122"/>
              </a:rPr>
              <a:t>一辆开往春天的汽车，坐满了乘客。他们都喜形于色，要到远山远水，去亲近那些生命的新面孔，期盼今年交上好运。</a:t>
            </a:r>
          </a:p>
          <a:p>
            <a:pPr indent="622300" algn="just"/>
            <a:r>
              <a:rPr lang="zh-CN" altLang="en-US" dirty="0" smtClean="0">
                <a:latin typeface="楷体_GB2312" pitchFamily="49" charset="-122"/>
                <a:ea typeface="楷体_GB2312" pitchFamily="49" charset="-122"/>
              </a:rPr>
              <a:t>一路跑来，上车者愈来愈多，汽车明显已经超载；必须要有一个下去，大家你看我，我看你，目光不约而同地对准了一个老农。尽管他拼命地挣扎，还是被淘汰下去。</a:t>
            </a:r>
          </a:p>
          <a:p>
            <a:pPr indent="622300" algn="just"/>
            <a:r>
              <a:rPr lang="zh-CN" altLang="en-US" dirty="0" smtClean="0">
                <a:latin typeface="楷体_GB2312" pitchFamily="49" charset="-122"/>
                <a:ea typeface="楷体_GB2312" pitchFamily="49" charset="-122"/>
              </a:rPr>
              <a:t>无可奈何，他只好背起这袋种子，朝家乡的方向猛磕了一个头。</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专题十一　文学类文本阅读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285860"/>
            <a:ext cx="8072494" cy="2143140"/>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请探究这篇小说具有的思想内涵。</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714752"/>
            <a:ext cx="7848599" cy="1928826"/>
          </a:xfrm>
        </p:spPr>
        <p:txBody>
          <a:bodyPr/>
          <a:lstStyle/>
          <a:p>
            <a:pPr marL="0" indent="0">
              <a:lnSpc>
                <a:spcPct val="122000"/>
              </a:lnSpc>
              <a:buNone/>
              <a:tabLst>
                <a:tab pos="6548438" algn="l"/>
              </a:tabLst>
            </a:pPr>
            <a:r>
              <a:rPr lang="zh-CN" altLang="en-US" sz="2400" b="1" dirty="0" smtClean="0">
                <a:solidFill>
                  <a:srgbClr val="990033"/>
                </a:solidFill>
                <a:latin typeface="宋体" pitchFamily="2" charset="-122"/>
              </a:rPr>
              <a:t>①我们追求美好的生活，却常常鄙视创造美好生活的劳动者，这其实是忘本。②社会应给予弱者多一份关爱，这样才能构建一个美好和谐的社会。③人类应该患难与共、同舟共济，不能相互孤立或抛弃一方。</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85786" y="936625"/>
            <a:ext cx="7929618" cy="5399088"/>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Times New Roman"/>
                <a:cs typeface="Courier New"/>
              </a:rPr>
              <a:t>阅读下面的文字，完成题目。</a:t>
            </a:r>
            <a:r>
              <a:rPr lang="en-US" altLang="zh-CN" sz="2400" b="1" kern="100" dirty="0" smtClean="0">
                <a:latin typeface="Times New Roman"/>
                <a:cs typeface="Courier New"/>
              </a:rPr>
              <a:t>(18</a:t>
            </a:r>
            <a:r>
              <a:rPr lang="zh-CN" altLang="en-US" sz="2400" b="1" kern="100" dirty="0" smtClean="0">
                <a:latin typeface="Times New Roman"/>
                <a:cs typeface="Courier New"/>
              </a:rPr>
              <a:t>分</a:t>
            </a:r>
            <a:r>
              <a:rPr lang="en-US" altLang="zh-CN" sz="2400" b="1" kern="100" dirty="0" smtClean="0">
                <a:latin typeface="Times New Roman"/>
                <a:cs typeface="Courier New"/>
              </a:rPr>
              <a:t>)</a:t>
            </a:r>
          </a:p>
          <a:p>
            <a:pPr algn="ctr">
              <a:lnSpc>
                <a:spcPts val="3500"/>
              </a:lnSpc>
              <a:spcAft>
                <a:spcPts val="0"/>
              </a:spcAft>
            </a:pPr>
            <a:r>
              <a:rPr lang="zh-CN" altLang="en-US" sz="2400" b="1" kern="100" dirty="0" smtClean="0">
                <a:latin typeface="黑体" pitchFamily="2" charset="-122"/>
                <a:ea typeface="黑体" pitchFamily="2" charset="-122"/>
                <a:cs typeface="Courier New"/>
              </a:rPr>
              <a:t>麦　地</a:t>
            </a:r>
          </a:p>
          <a:p>
            <a:pPr algn="ctr">
              <a:lnSpc>
                <a:spcPts val="3500"/>
              </a:lnSpc>
              <a:spcAft>
                <a:spcPts val="0"/>
              </a:spcAft>
            </a:pPr>
            <a:r>
              <a:rPr lang="zh-CN" altLang="en-US" sz="2400" b="1" kern="100" dirty="0" smtClean="0">
                <a:latin typeface="仿宋_GB2312" pitchFamily="49" charset="-122"/>
                <a:ea typeface="仿宋_GB2312" pitchFamily="49" charset="-122"/>
                <a:cs typeface="Courier New"/>
              </a:rPr>
              <a:t>袁有江</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老人披一件脏兮兮、蓝白相间的校服，站在雨棚下盯着他。老人脚边放着一个瘪下去的尿素袋子。稍远处有个小化粪池。</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临近家门时，他发现走错了路。在离前面村庄百米左右的地方，窄窄的水泥路，突然齐崭崭地断了。没腿肚子的麦苗，隔断了归途。</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他沿着麦地间的小径，深一脚浅一脚地朝老人走去。</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大叔你好，在忙着给麦子撒肥料呢？</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乖乖，我看你那车怕是过不来了。这边路没修通。</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0-#ppt_w/2"/>
                                          </p:val>
                                        </p:tav>
                                        <p:tav tm="100000">
                                          <p:val>
                                            <p:strVal val="#ppt_x"/>
                                          </p:val>
                                        </p:tav>
                                      </p:tavLst>
                                    </p:anim>
                                    <p:anim calcmode="lin" valueType="num">
                                      <p:cBhvr additive="base">
                                        <p:cTn id="8" dur="500" fill="hold"/>
                                        <p:tgtEl>
                                          <p:spTgt spid="117767"/>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7767" grpId="0"/>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835538"/>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这块小麦是你家的吧？长得真好。大叔是好把式啊。</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听口音，你就是我们这的人吧？刚从外地回来？</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后天清明了。很久没回来，我不知道这路不通。</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你是哪庄上的？</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袁家湾的。</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哦，那就在我们庄后头。老人掖了掖披在身上的衣服问，清明回来上坟？</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是啊。大叔，我记得以前这庄上有条跑客车的石子路，还在吗？他朝庄上望去。一条灰白的路梢，隐没在不远处一栋平房的后面。</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97841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在倒是在，就是被拉沙车轧坏了，烂得不像样。</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应该也还能过车吧？他目测着路的宽度。大叔，我急着要赶回家吃饭。想从你家麦地借过行不？轧掉的麦子，我补你钱。</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车开不过来吧？麦子深，地又潮，会陷在里面。老人看看麦地，你只有倒回去了。</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大叔，我的是越野车，底盘能升高的。要是陷在里面，我自己负责。</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要是陷在里面，这块地就祸害了。</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弄坏的麦子我全赔。好不好？</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老人看看麦子，又看看他，一脸的为难。</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071546"/>
            <a:ext cx="7929618" cy="5121291"/>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你不能倒回去从那边路走吗？</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路窄，也怕遇到车。估计倒回去就下午了。就算您老帮个忙，钱我先给您。反正您种麦子也是为了卖钱嘛。</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老人目测着车到他跟前的距离，走到麦地边，抓了一把泥土，在手心里碾磨着。你看，土都是湿的。车会陷在里面的。</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稀薄的雾纱渐渐散去，阳光普照下来。娘该在家等急了，本来说好回家赶午饭的。兄弟姐妹们今天都来家里，专等着和他一起吃午饭。他正想着，娘的电话就打来了。娘说一桌人都在等他开饭。他跟娘说，我马上就到。</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接完电话，他看着老人说，大叔，损坏你多少麦子我赔多少。他掏出钱包，数了一千元钱往老人手里塞。老人像对着一个烫手的山芋，迟迟不伸手。他将钱硬塞进老人的口袋。</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大叔你穿校服啊？</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小孙女的。老人尴尬地笑笑，丢了可惜，挡挡寒。</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大叔，你的孩子们清明没回来？</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呵呵，等我死了，他们就回来给我上坟喽。</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您小孩都在外干大事，忙着呢。他捏着车钥匙，开始心急火燎起来。</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大叔，您就行个好吧。我娘打电话催我了。</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1 </a:t>
            </a:r>
            <a:r>
              <a:rPr lang="zh-CN" altLang="en-US" dirty="0" smtClean="0"/>
              <a:t>阅读下面的文字，完成题目。  </a:t>
            </a:r>
            <a:endParaRPr lang="en-US" altLang="zh-CN" dirty="0" smtClean="0"/>
          </a:p>
          <a:p>
            <a:pPr indent="622300"/>
            <a:r>
              <a:rPr lang="zh-CN" altLang="en-US" dirty="0" smtClean="0">
                <a:latin typeface="楷体_GB2312" pitchFamily="49" charset="-122"/>
                <a:ea typeface="楷体_GB2312" pitchFamily="49" charset="-122"/>
              </a:rPr>
              <a:t>当今世界，各国各地区的经济、政治、文化、社会联系空前紧密，不同文明的对话与交流日益频繁。同时，在经济全球化的推动下，今天的人类社会无论物质文明还是精神文明都取得了巨大进步，特别是物质文明的进步达到了古代世界完全不可想象的繁荣境地。这些都为人类命运共同体的形成创造了前所未有的有利条件。但是，经济全球化也像其他事物一样，有利也有弊，是利弊共存的对立统一体。它在给人类带来巨大利益与进步的同时，也带来了不少弊端与难题。例如，贫富差距持续扩大，物欲追求奢华无度，个人主义</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857232"/>
            <a:ext cx="7929618" cy="5429288"/>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唉。你去开吧。老人摸摸口袋里的一沓钱，想着孙女一学期的生活费够了。他又看看那些水绿葱嫩的麦苗说，你尽量走直点，不要轧掉多了。</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他启动车子，升高底盘。眼前的麦地，让他突然有种莫名的兴奋。自打买了这辆越野车，他还从来没越过野地。他打到四驱模式，一挡，将轰鸣着的路虎开进了麦地。厚重宽大的轮胎，摧枯拉朽地压倒麦苗。车后现出两条轨道般的辙。</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他穿越麦地时，老人赤着脚也下了麦地，跟在他车旁边，不停地冲他喊，慢一点，轻一点。那手足无措的样子，好像在呵斥一头闯进麦地的野猪。</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总算过来了。他停下车，拿出一包烟，想送给老人。</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老人出神地看他刚刚压过的车辙，突然喊住他，你不能走！轧掉太多了。</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老人快步走进麦地，蹲在车辙前。他颤抖着青筋暴突的手，从泥土里扶起一根压扁的麦苗。接着又扶起另一根</a:t>
            </a:r>
            <a:r>
              <a:rPr lang="en-US" altLang="zh-CN" sz="2400" b="1" kern="100" dirty="0" smtClean="0">
                <a:latin typeface="+mn-ea"/>
                <a:ea typeface="+mn-ea"/>
                <a:cs typeface="Courier New"/>
              </a:rPr>
              <a:t>……</a:t>
            </a:r>
            <a:r>
              <a:rPr lang="zh-CN" altLang="en-US" sz="2400" b="1" kern="100" dirty="0" smtClean="0">
                <a:latin typeface="楷体_GB2312" pitchFamily="49" charset="-122"/>
                <a:ea typeface="楷体_GB2312" pitchFamily="49" charset="-122"/>
                <a:cs typeface="Courier New"/>
              </a:rPr>
              <a:t>那小心翼翼的样子，像是在扶起一个个刚被车撞倒的娃娃。</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大叔，我们不是事先说好的吗？他递过烟。</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老人没接他的烟，自顾自地咕叽着，不兴这样祸害庄稼的，你赔我麦子</a:t>
            </a:r>
            <a:r>
              <a:rPr lang="en-US" altLang="zh-CN" sz="2400" b="1" kern="100" dirty="0" smtClean="0">
                <a:latin typeface="+mn-ea"/>
                <a:ea typeface="+mn-ea"/>
                <a:cs typeface="Courier New"/>
              </a:rPr>
              <a:t>……</a:t>
            </a:r>
            <a:r>
              <a:rPr lang="zh-CN" altLang="en-US" sz="2400" b="1" kern="100" dirty="0" smtClean="0">
                <a:latin typeface="楷体_GB2312" pitchFamily="49" charset="-122"/>
                <a:ea typeface="楷体_GB2312" pitchFamily="49" charset="-122"/>
                <a:cs typeface="Courier New"/>
              </a:rPr>
              <a:t>老人干瘪的眼窝里，慢慢蓄满了泪水。他扶着几根压扁的麦苗，半晌不语。</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要不然，我再多给你点钱。反正你种麦子是要卖钱的。</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老人终于哆嗦着站起来说，我伺候了一冬一春的麦子，糟蹋了。真心疼啊。老人抹了一把鼻涕，干笑着说，是我答应的。不怪你。你回家吧。都怪我自己。我真浑。</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清明节的下午。细雨迷蒙。一位披着雨衣的老人，循着车辙，找到了他家门口。他出门一看，正是前天轧过他麦地的老人。老人是来还他钱的。老人说，那些麦子，我一棵棵扶起。一大半都能在这场雨里活过来。小孙女的生活费儿子寄来了。这钱我不能收你的。老人说完。将一沓包在塑料纸里的钱，小心翼翼地递到他的手心，转身走了出去。</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有改动</a:t>
            </a:r>
            <a:r>
              <a:rPr lang="en-US" altLang="zh-CN" sz="2400" b="1" kern="100" dirty="0" smtClean="0">
                <a:latin typeface="仿宋_GB2312" pitchFamily="49" charset="-122"/>
                <a:ea typeface="仿宋_GB2312" pitchFamily="49" charset="-122"/>
                <a:cs typeface="Courier New"/>
              </a:rPr>
              <a:t>)</a:t>
            </a:r>
          </a:p>
          <a:p>
            <a:pPr indent="622300" algn="r">
              <a:lnSpc>
                <a:spcPts val="3500"/>
              </a:lnSpc>
              <a:spcAft>
                <a:spcPts val="0"/>
              </a:spcAft>
            </a:pPr>
            <a:endParaRPr lang="en-US" altLang="zh-CN" sz="2400" b="1" kern="100" dirty="0" smtClean="0">
              <a:latin typeface="仿宋_GB2312" pitchFamily="49" charset="-122"/>
              <a:ea typeface="仿宋_GB2312" pitchFamily="49" charset="-122"/>
              <a:cs typeface="Courier New"/>
            </a:endParaRPr>
          </a:p>
          <a:p>
            <a:pPr indent="622300" algn="just">
              <a:lnSpc>
                <a:spcPts val="3500"/>
              </a:lnSpc>
              <a:spcAft>
                <a:spcPts val="0"/>
              </a:spcAft>
            </a:pPr>
            <a:endParaRPr lang="zh-CN" altLang="en-US" sz="2400" b="1" kern="100" dirty="0" smtClean="0">
              <a:latin typeface="楷体_GB2312" pitchFamily="49" charset="-122"/>
              <a:ea typeface="楷体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285860"/>
            <a:ext cx="7786742" cy="5072098"/>
          </a:xfrm>
        </p:spPr>
        <p:txBody>
          <a:bodyPr>
            <a:noAutofit/>
          </a:bodyPr>
          <a:lstStyle/>
          <a:p>
            <a:pPr marL="355600" indent="-355600" algn="just"/>
            <a:r>
              <a:rPr lang="en-US" altLang="zh-CN" dirty="0" smtClean="0">
                <a:latin typeface="Times New Roman" pitchFamily="18" charset="0"/>
                <a:cs typeface="Times New Roman" pitchFamily="18" charset="0"/>
              </a:rPr>
              <a:t>1. </a:t>
            </a:r>
            <a:r>
              <a:rPr lang="zh-CN" altLang="en-US" dirty="0" smtClean="0">
                <a:latin typeface="Times New Roman" pitchFamily="18" charset="0"/>
                <a:cs typeface="Times New Roman" pitchFamily="18" charset="0"/>
              </a:rPr>
              <a:t>下列对这篇小说思想内容与艺术特色的分析和鉴赏，最正确的两项是</a:t>
            </a:r>
            <a:r>
              <a:rPr lang="en-US" altLang="zh-CN"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marL="355600" algn="just"/>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．小说开头写老人的衣着，表现了老人的贫穷和节俭；写老人“盯着他”，说明“他”的行为引起了老人的注意。这为故事发展做了铺垫。</a:t>
            </a:r>
          </a:p>
          <a:p>
            <a:pPr marL="355600" algn="just"/>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．老人的儿子得知麦地的事后就急忙寄来女儿的生活费，使老人得以返还人家的一千元，维护了尊严，说明他很了解父亲，对父亲很孝顺。</a:t>
            </a:r>
          </a:p>
          <a:p>
            <a:pPr marL="355600" algn="just"/>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．小说以“麦地”作为标题，点明了故事发生的地点，为人物创设了特定的活动背景；“麦地”也象征故园，以此激发读者对家乡的思念。</a:t>
            </a:r>
          </a:p>
        </p:txBody>
      </p:sp>
      <p:grpSp>
        <p:nvGrpSpPr>
          <p:cNvPr id="7"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00174"/>
            <a:ext cx="7786742" cy="2857520"/>
          </a:xfrm>
        </p:spPr>
        <p:txBody>
          <a:bodyPr>
            <a:noAutofit/>
          </a:bodyPr>
          <a:lstStyle/>
          <a:p>
            <a:pPr marL="355600" algn="just"/>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．小说注重于细微处写人，从老人扶起被压扁的麦苗的细节可以看出，老人把对孩子的爱完全寄托在麦苗上，因而痛恨祸害麦苗的“他”。</a:t>
            </a:r>
          </a:p>
          <a:p>
            <a:pPr marL="355600" algn="just"/>
            <a:r>
              <a:rPr lang="en-US" altLang="zh-CN" dirty="0"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．老人和“他”之间的故事，表现了两辈人对待庄稼不同的情感观念和行为方式，从一个侧面反映了农村生活现状，耐人寻味，引人深思。</a:t>
            </a:r>
          </a:p>
        </p:txBody>
      </p:sp>
      <p:grpSp>
        <p:nvGrpSpPr>
          <p:cNvPr id="7"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285859"/>
            <a:ext cx="7715304" cy="5049853"/>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答</a:t>
            </a:r>
            <a:r>
              <a:rPr lang="en-US" altLang="zh-CN" sz="2400" b="1" dirty="0" smtClean="0">
                <a:solidFill>
                  <a:srgbClr val="990033"/>
                </a:solidFill>
                <a:latin typeface="宋体" pitchFamily="2" charset="-122"/>
                <a:ea typeface="+mn-ea"/>
              </a:rPr>
              <a:t>E</a:t>
            </a:r>
            <a:r>
              <a:rPr lang="zh-CN" altLang="en-US" sz="2400" b="1" dirty="0" smtClean="0">
                <a:solidFill>
                  <a:srgbClr val="990033"/>
                </a:solidFill>
                <a:latin typeface="宋体" pitchFamily="2" charset="-122"/>
                <a:ea typeface="+mn-ea"/>
              </a:rPr>
              <a:t>项给</a:t>
            </a:r>
            <a:r>
              <a:rPr lang="en-US" altLang="zh-CN" sz="2400" b="1" dirty="0" smtClean="0">
                <a:solidFill>
                  <a:srgbClr val="990033"/>
                </a:solidFill>
                <a:latin typeface="宋体" pitchFamily="2" charset="-122"/>
                <a:ea typeface="+mn-ea"/>
              </a:rPr>
              <a:t>3</a:t>
            </a:r>
            <a:r>
              <a:rPr lang="zh-CN" altLang="en-US" sz="2400" b="1" dirty="0" smtClean="0">
                <a:solidFill>
                  <a:srgbClr val="990033"/>
                </a:solidFill>
                <a:latin typeface="宋体" pitchFamily="2" charset="-122"/>
                <a:ea typeface="+mn-ea"/>
              </a:rPr>
              <a:t>分，答</a:t>
            </a:r>
            <a:r>
              <a:rPr lang="en-US" altLang="zh-CN" sz="2400" b="1" dirty="0" smtClean="0">
                <a:solidFill>
                  <a:srgbClr val="990033"/>
                </a:solidFill>
                <a:latin typeface="宋体" pitchFamily="2" charset="-122"/>
                <a:ea typeface="+mn-ea"/>
              </a:rPr>
              <a:t>A</a:t>
            </a:r>
            <a:r>
              <a:rPr lang="zh-CN" altLang="en-US" sz="2400" b="1" dirty="0" smtClean="0">
                <a:solidFill>
                  <a:srgbClr val="990033"/>
                </a:solidFill>
                <a:latin typeface="宋体" pitchFamily="2" charset="-122"/>
                <a:ea typeface="+mn-ea"/>
              </a:rPr>
              <a:t>项给</a:t>
            </a:r>
            <a:r>
              <a:rPr lang="en-US" altLang="zh-CN" sz="2400" b="1" dirty="0" smtClean="0">
                <a:solidFill>
                  <a:srgbClr val="990033"/>
                </a:solidFill>
                <a:latin typeface="宋体" pitchFamily="2" charset="-122"/>
                <a:ea typeface="+mn-ea"/>
              </a:rPr>
              <a:t>2</a:t>
            </a:r>
            <a:r>
              <a:rPr lang="zh-CN" altLang="en-US" sz="2400" b="1" dirty="0" smtClean="0">
                <a:solidFill>
                  <a:srgbClr val="990033"/>
                </a:solidFill>
                <a:latin typeface="宋体" pitchFamily="2" charset="-122"/>
                <a:ea typeface="+mn-ea"/>
              </a:rPr>
              <a:t>分，答</a:t>
            </a:r>
            <a:r>
              <a:rPr lang="en-US" altLang="zh-CN" sz="2400" b="1" dirty="0" smtClean="0">
                <a:solidFill>
                  <a:srgbClr val="990033"/>
                </a:solidFill>
                <a:latin typeface="宋体" pitchFamily="2" charset="-122"/>
                <a:ea typeface="+mn-ea"/>
              </a:rPr>
              <a:t>C</a:t>
            </a:r>
            <a:r>
              <a:rPr lang="zh-CN" altLang="en-US" sz="2400" b="1" dirty="0" smtClean="0">
                <a:solidFill>
                  <a:srgbClr val="990033"/>
                </a:solidFill>
                <a:latin typeface="宋体" pitchFamily="2" charset="-122"/>
                <a:ea typeface="+mn-ea"/>
              </a:rPr>
              <a:t>项给</a:t>
            </a:r>
            <a:r>
              <a:rPr lang="en-US" altLang="zh-CN" sz="2400" b="1" dirty="0" smtClean="0">
                <a:solidFill>
                  <a:srgbClr val="990033"/>
                </a:solidFill>
                <a:latin typeface="宋体" pitchFamily="2" charset="-122"/>
                <a:ea typeface="+mn-ea"/>
              </a:rPr>
              <a:t>1</a:t>
            </a:r>
            <a:r>
              <a:rPr lang="zh-CN" altLang="en-US" sz="2400" b="1" dirty="0" smtClean="0">
                <a:solidFill>
                  <a:srgbClr val="990033"/>
                </a:solidFill>
                <a:latin typeface="宋体" pitchFamily="2" charset="-122"/>
                <a:ea typeface="+mn-ea"/>
              </a:rPr>
              <a:t>分；答</a:t>
            </a:r>
            <a:r>
              <a:rPr lang="en-US" altLang="zh-CN" sz="2400" b="1" dirty="0" smtClean="0">
                <a:solidFill>
                  <a:srgbClr val="990033"/>
                </a:solidFill>
                <a:latin typeface="宋体" pitchFamily="2" charset="-122"/>
                <a:ea typeface="+mn-ea"/>
              </a:rPr>
              <a:t>B</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D</a:t>
            </a:r>
            <a:r>
              <a:rPr lang="zh-CN" altLang="en-US" sz="2400" b="1" dirty="0" smtClean="0">
                <a:solidFill>
                  <a:srgbClr val="990033"/>
                </a:solidFill>
                <a:latin typeface="宋体" pitchFamily="2" charset="-122"/>
                <a:ea typeface="+mn-ea"/>
              </a:rPr>
              <a:t>项不给分。</a:t>
            </a:r>
          </a:p>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本题考查理解文章内容的能力。</a:t>
            </a:r>
            <a:r>
              <a:rPr lang="en-US" altLang="zh-CN" sz="2400" b="1" dirty="0" smtClean="0">
                <a:solidFill>
                  <a:srgbClr val="990033"/>
                </a:solidFill>
                <a:latin typeface="宋体" pitchFamily="2" charset="-122"/>
                <a:ea typeface="+mn-ea"/>
              </a:rPr>
              <a:t>B</a:t>
            </a:r>
            <a:r>
              <a:rPr lang="zh-CN" altLang="en-US" sz="2400" b="1" dirty="0" smtClean="0">
                <a:solidFill>
                  <a:srgbClr val="990033"/>
                </a:solidFill>
                <a:latin typeface="宋体" pitchFamily="2" charset="-122"/>
                <a:ea typeface="+mn-ea"/>
              </a:rPr>
              <a:t>项，“老人的儿子得知麦地的事后就急忙寄来女儿的生活费</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说明他很了解父亲，对父亲很孝顺”在文中没有根据。</a:t>
            </a:r>
            <a:r>
              <a:rPr lang="en-US" altLang="zh-CN" sz="2400" b="1" dirty="0" smtClean="0">
                <a:solidFill>
                  <a:srgbClr val="990033"/>
                </a:solidFill>
                <a:latin typeface="宋体" pitchFamily="2" charset="-122"/>
                <a:ea typeface="+mn-ea"/>
              </a:rPr>
              <a:t>C</a:t>
            </a:r>
            <a:r>
              <a:rPr lang="zh-CN" altLang="en-US" sz="2400" b="1" dirty="0" smtClean="0">
                <a:solidFill>
                  <a:srgbClr val="990033"/>
                </a:solidFill>
                <a:latin typeface="宋体" pitchFamily="2" charset="-122"/>
                <a:ea typeface="+mn-ea"/>
              </a:rPr>
              <a:t>项，“‘麦地’也象征故园，以此激发读者对家乡的思念”有误，文章以“麦地”为题的一个重要原因是说明老人和“他”对待麦子的不同态度。</a:t>
            </a:r>
            <a:r>
              <a:rPr lang="en-US" altLang="zh-CN" sz="2400" b="1" dirty="0" smtClean="0">
                <a:solidFill>
                  <a:srgbClr val="990033"/>
                </a:solidFill>
                <a:latin typeface="宋体" pitchFamily="2" charset="-122"/>
                <a:ea typeface="+mn-ea"/>
              </a:rPr>
              <a:t>D</a:t>
            </a:r>
            <a:r>
              <a:rPr lang="zh-CN" altLang="en-US" sz="2400" b="1" dirty="0" smtClean="0">
                <a:solidFill>
                  <a:srgbClr val="990033"/>
                </a:solidFill>
                <a:latin typeface="宋体" pitchFamily="2" charset="-122"/>
                <a:ea typeface="+mn-ea"/>
              </a:rPr>
              <a:t>项，“老人把对孩子的爱完全寄托在麦苗上”错误，老人这样对待被压倒的麦苗，主要表现的是对自己劳动的尊重，对粮食的珍惜。</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428736"/>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2. </a:t>
            </a:r>
            <a:r>
              <a:rPr lang="zh-CN" altLang="en-US" dirty="0" smtClean="0">
                <a:latin typeface="Times New Roman" pitchFamily="18" charset="0"/>
                <a:cs typeface="Times New Roman" pitchFamily="18" charset="0"/>
              </a:rPr>
              <a:t>小说在刻画“他”这一形象时，突出了“他”的哪些性格特征？请简要分析。</a:t>
            </a:r>
            <a:r>
              <a:rPr lang="en-US" altLang="zh-CN" dirty="0" smtClean="0">
                <a:latin typeface="Times New Roman" pitchFamily="18" charset="0"/>
                <a:cs typeface="Times New Roman" pitchFamily="18" charset="0"/>
              </a:rPr>
              <a:t>( 4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857224" y="2500305"/>
            <a:ext cx="7715304" cy="2428893"/>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有故园之情。清明记得回家上坟，还记得从前的路。②习惯按交易规则处理事情。给一千元钱要求老人让“他”的车通过麦地，把庄稼简单地视同商品。③漠视庄稼，不理解老人对庄稼的感情。把越野车开进麦地而感到兴奋，碾过麦地不顾老人的感受。</a:t>
            </a: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571611"/>
            <a:ext cx="7715304" cy="4500595"/>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欣赏作品的形象的能力。概括人物形象时，要注重把握人物的具体做法、语言、心理等。文中的“他”是一位开越野车的人，清明节回家扫墓，因为路的问题，与老人商量从老人的麦地里轧过去，并给了老人一千元钱，体现出“他”是一个孝顺的人，有着故园情感，同时也是一个按照规则行事的人。在碾轧老人麦地时，“他”利用越野车的性能，毫不怜惜地碾轧老人的麦子，说明“他”对麦地、麦苗的不珍惜，不理解老人对麦地、麦苗的情感等。</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428736"/>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3. </a:t>
            </a:r>
            <a:r>
              <a:rPr lang="zh-CN" altLang="en-US" dirty="0" smtClean="0">
                <a:latin typeface="Times New Roman" pitchFamily="18" charset="0"/>
                <a:cs typeface="Times New Roman" pitchFamily="18" charset="0"/>
              </a:rPr>
              <a:t>小说中写“他”驱车从麦地通过，老人的心理前后有哪些变化？请结合小说内容进行具体分析。</a:t>
            </a:r>
            <a:r>
              <a:rPr lang="en-US" altLang="zh-CN" dirty="0" smtClean="0">
                <a:latin typeface="Times New Roman" pitchFamily="18" charset="0"/>
                <a:cs typeface="Times New Roman" pitchFamily="18" charset="0"/>
              </a:rPr>
              <a:t>( 5</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857224" y="2500305"/>
            <a:ext cx="7715304" cy="4000529"/>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不愿意。担心“他”的车陷在麦地祸害麦苗，表现了老人对麦地的爱惜。②犹豫不决。在收取赔偿与护住庄稼两者之间难以抉择，表现了老人对庄稼被损害的不舍情感。③同意。为了让“他”早点回家和凑足孙女的生活费答应了“他”的要求，表现了老人经不起别人的反复请求而成全别人的心理。④后悔自责。看到“他”的车子轧倒麦苗太多，老人难过，骂自己真浑，表现了老人的悔恨自责。</a:t>
            </a:r>
          </a:p>
        </p:txBody>
      </p:sp>
      <p:grpSp>
        <p:nvGrpSpPr>
          <p:cNvPr id="2"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785926"/>
            <a:ext cx="7715304" cy="4549786"/>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对作品进行个性化阅读和有创意的解读的能力。解答本题时，要注重把握“他”开车轧倒麦苗后老人的相关描写，以此把握老人的心理。比如开始时，老人不愿意让“他”开车轧过麦地，后来经“他”苦苦哀求，最终才同意，但要求“他”尽可能地少轧麦苗；后来，看到车轧倒的麦子比自己想象的多时，老人不住地责怪自己等。由此可以看出，老人的心理变化为：不愿意</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犹豫不决</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同意</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后悔自责等。</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2"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7"/>
            <a:ext cx="8215370" cy="4978415"/>
          </a:xfrm>
        </p:spPr>
        <p:txBody>
          <a:bodyPr>
            <a:noAutofit/>
          </a:bodyPr>
          <a:lstStyle/>
          <a:p>
            <a:r>
              <a:rPr lang="zh-CN" altLang="en-US" dirty="0" smtClean="0">
                <a:latin typeface="楷体_GB2312" pitchFamily="49" charset="-122"/>
                <a:ea typeface="楷体_GB2312" pitchFamily="49" charset="-122"/>
              </a:rPr>
              <a:t>恶性膨胀，社会诚信不断消减，伦理道德每况愈下，人与自然关系日趋紧张，等。要消除和解决这些弊端与难题，不仅需要运用人类社会今天创造和发展的各种智慧与力量，而且需要运用世界各种文明以往所积累和储存的一切智慧与力量。在中国西汉时期，著名儒学思想家董仲舒提出“罢黜百家，独尊儒术”的方针，为汉武帝所采纳。实行这一方针的目的和实质，就是要把儒家学说确立为治国理政的主导思想。毫无疑义，对于具有悠久历史的儒学文化，应充分挖掘其蕴集的丰富思想价值，结合经济全球化、社会现代化的实际，实现其新的创造性转化和发展，使之为改进全球治理，为消除和解决经济全球化、社会现代化中存在的弊端与难题做出</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00174"/>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（拓展备用题）</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小说以老人还钱作为结局，有什么好处？请简要分析。</a:t>
            </a:r>
            <a:r>
              <a:rPr lang="en-US" altLang="zh-CN" dirty="0" smtClean="0">
                <a:latin typeface="Times New Roman" pitchFamily="18" charset="0"/>
                <a:cs typeface="Times New Roman" pitchFamily="18" charset="0"/>
              </a:rPr>
              <a:t>( 4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857224" y="2500305"/>
            <a:ext cx="7715304" cy="3571901"/>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出乎读者的意料，但又在情理之中。老人的还钱行为改变了事情的结局，能引发读者对老人迟迟不伸手接钱等细节的回忆，品味情节艺术的巧妙。②强化老人的宽厚淳朴的性格。老人在清明节下午就急切地冒雨把钱当面送还给“他”，并做解释。③深化了小说的主题。还钱说明了老人让“他”的车开过麦地不是为了钱，深化了小说“在商品化的进程中，生活在农村的老人身上的传统优秀品质更显珍贵”的主题。</a:t>
            </a: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571612"/>
            <a:ext cx="7715304" cy="4764100"/>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分析作品结构的能力。注重把握这样的结尾对人物塑造、情节结构、表达主题等方面的作用。从人物塑造方面来说，体现了老人的淳朴、善良，解释了老人当初收“他”的钱不是贪财，而是当作孙女上学的生活费，当自己的儿子寄来孙女的生活费后，老人就把钱还给了“他”；从情节结构方面来说，这样的结尾出乎人的意料之外但又在情理之中；从小说表达主题方面来说，这样的结尾主要表现老人对麦子的珍爱而不只是为了钱，以此体现出老人淳朴、善良的品格等。</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专题十一　文学类文本阅读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715304" cy="5000660"/>
          </a:xfrm>
          <a:prstGeom prst="rect">
            <a:avLst/>
          </a:prstGeom>
          <a:noFill/>
          <a:ln w="9525">
            <a:noFill/>
            <a:miter lim="800000"/>
            <a:headEnd/>
            <a:tailEnd/>
          </a:ln>
        </p:spPr>
        <p:txBody>
          <a:bodyPr/>
          <a:lstStyle/>
          <a:p>
            <a:pPr marL="457200" indent="-457200">
              <a:lnSpc>
                <a:spcPts val="3500"/>
              </a:lnSpc>
              <a:spcAft>
                <a:spcPts val="0"/>
              </a:spcAft>
            </a:pPr>
            <a:r>
              <a:rPr lang="zh-CN" altLang="en-US" sz="2400" b="1" dirty="0" smtClean="0">
                <a:latin typeface="Times New Roman"/>
                <a:ea typeface="宋体"/>
                <a:cs typeface="Times New Roman"/>
              </a:rPr>
              <a:t>一、阅读下面的文字，完成题目。</a:t>
            </a:r>
            <a:r>
              <a:rPr lang="en-US" altLang="zh-CN" sz="2400" b="1" dirty="0" smtClean="0">
                <a:latin typeface="Times New Roman"/>
                <a:ea typeface="宋体"/>
                <a:cs typeface="Times New Roman"/>
              </a:rPr>
              <a:t>(18</a:t>
            </a:r>
            <a:r>
              <a:rPr lang="zh-CN" altLang="en-US" sz="2400" b="1" dirty="0" smtClean="0">
                <a:latin typeface="Times New Roman"/>
                <a:ea typeface="宋体"/>
                <a:cs typeface="Times New Roman"/>
              </a:rPr>
              <a:t>分</a:t>
            </a:r>
            <a:r>
              <a:rPr lang="en-US" altLang="zh-CN" sz="2400" b="1" dirty="0" smtClean="0">
                <a:latin typeface="Times New Roman"/>
                <a:ea typeface="宋体"/>
                <a:cs typeface="Times New Roman"/>
              </a:rPr>
              <a:t>)</a:t>
            </a:r>
          </a:p>
          <a:p>
            <a:pPr algn="ctr">
              <a:lnSpc>
                <a:spcPts val="3500"/>
              </a:lnSpc>
              <a:spcAft>
                <a:spcPts val="0"/>
              </a:spcAft>
            </a:pPr>
            <a:r>
              <a:rPr lang="zh-CN" altLang="en-US" sz="2400" b="1" dirty="0" smtClean="0">
                <a:latin typeface="黑体" pitchFamily="2" charset="-122"/>
                <a:ea typeface="黑体" pitchFamily="2" charset="-122"/>
                <a:cs typeface="Times New Roman"/>
              </a:rPr>
              <a:t>锄　奸</a:t>
            </a:r>
          </a:p>
          <a:p>
            <a:pPr algn="ctr">
              <a:lnSpc>
                <a:spcPts val="3500"/>
              </a:lnSpc>
              <a:spcAft>
                <a:spcPts val="0"/>
              </a:spcAft>
            </a:pPr>
            <a:r>
              <a:rPr lang="zh-CN" altLang="en-US" sz="2400" b="1" dirty="0" smtClean="0">
                <a:latin typeface="楷体_GB2312" pitchFamily="49" charset="-122"/>
                <a:ea typeface="楷体_GB2312" pitchFamily="49" charset="-122"/>
                <a:cs typeface="Times New Roman"/>
              </a:rPr>
              <a:t>赵明宇</a:t>
            </a:r>
          </a:p>
          <a:p>
            <a:pPr indent="620713" algn="just">
              <a:lnSpc>
                <a:spcPts val="3500"/>
              </a:lnSpc>
              <a:spcAft>
                <a:spcPts val="0"/>
              </a:spcAft>
            </a:pPr>
            <a:r>
              <a:rPr lang="zh-CN" altLang="en-US" sz="2400" b="1" dirty="0" smtClean="0">
                <a:latin typeface="楷体_GB2312" pitchFamily="49" charset="-122"/>
                <a:ea typeface="楷体_GB2312" pitchFamily="49" charset="-122"/>
                <a:cs typeface="Times New Roman"/>
              </a:rPr>
              <a:t>凤敏蹲在门槛上纳鞋底，不时地重复着一个动作：把针在头发中间钢一下，然后用力扎进鞋底，再扬起胳膊，抽动绳子，把绳子勒紧。</a:t>
            </a:r>
          </a:p>
          <a:p>
            <a:pPr indent="620713" algn="just">
              <a:lnSpc>
                <a:spcPts val="3500"/>
              </a:lnSpc>
              <a:spcAft>
                <a:spcPts val="0"/>
              </a:spcAft>
            </a:pPr>
            <a:r>
              <a:rPr lang="zh-CN" altLang="en-US" sz="2400" b="1" dirty="0" smtClean="0">
                <a:latin typeface="楷体_GB2312" pitchFamily="49" charset="-122"/>
                <a:ea typeface="楷体_GB2312" pitchFamily="49" charset="-122"/>
                <a:cs typeface="Times New Roman"/>
              </a:rPr>
              <a:t>凤敏一边纳鞋底，一边警觉地观望着远方，侧耳细听附近的风吹草动。其实，她是给元城县抗日游击大队站岗。她男人田大壮是大队长，今天在家里开会。隔着一层薄薄的门板，能听到田大壮的声音，让大家一起想办法，如何除掉汉奸臭火。</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臭火曾经是田大壮的朋友，抗日游击大队的队员。前些天，臭火被元城的皇协军抓去，经不住拷打就叛变了，带着二狗子到处抓捕抗日游击队队员。为了避免更大的牺牲，田大壮专门召开这次锄奸会议。</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隔着门缝看看屋里，一群汉子们都低着头。有个人把手里的旱烟甩掉，拍一下桌子说，俺进城去找那狗日的！下手晚了咱也保不住了。田大壮拦住他说，臭火认识你，说不定已经在城门口摆好了布袋阵，等着你去钻呢。</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一听这话，那个人的脑袋耷拉下来。</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凤敏绾绾手里的纳底绳子，推门进去说，锄奸的事情包在俺身上。田大壮一见，挥挥手说，你这娘们儿，出去站岗去！</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凤敏瞪了田大壮一眼说，俺能除掉臭火。</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大家你看我，我看你，然后问她，嫂子，你有啥办法？</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凤敏说，别管啥办法，三天内保证让臭火消失。</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田大壮咂巴着嘴说，臭火认识你，你可得当心。</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凤敏笑笑说，你把心放到肚里吧。</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643050"/>
            <a:ext cx="7858180"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凤敏曾经跟臭火假扮夫妻给军区送信，路过杨桥村时，臭火指着村子口的两间房说，那就是他的家。他还说他弄了好吃的，总会留下来给老娘送去。臭火是遗腹子，是他爹死了以后出生的，所以他对老娘很孝顺。</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天黑下来，凤敏收拾一下，在腰里藏了一把枪，化装成讨饭的，直奔杨桥村。</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进了村，凤敏故意惨叫一声，倒在臭火家的门口。从家里出来一个老太婆，把凤敏扶起来，搀到屋里，倒一碗水让凤敏喝。凤敏喝了水，千恩万谢，说：“俺是从河南逃荒过来的，您如果不嫌弃，俺认您做干娘吧。”老太婆长叹一声，拿出一个窝头、一盘咸菜，看着她狼吞虎咽地吃。</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在老太婆家里住下来，凤敏帮着老太婆做饭，洗衣，收拾院子。三天了，臭火还没露面。凤敏有些等不及了，问老太婆，干娘，家里没有别人了？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老太婆说，还有个儿子，在县里做事，估计今晚该回来了。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凤敏一听，心中暗喜：“今晚要杀了臭火，还要杀了你这助纣为虐、纵子作恶的老妖婆。”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晚上，她躺在里屋的土炕上，闭着眼睛等待时机。街上传来几声狗叫、几声鸡鸣，却没了动静。老太婆起来了，拨亮油灯开始做饭。凤敏故意揉着眼睛问她，您咋三更半夜做饭？</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老太婆说，儿子要回来了，给他做面汤呢。</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凤敏听了，黑暗中摸了摸腰间的手枪。</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过一阵子，果然有敲门声，她的心一阵发紧。</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老太婆开了门，就听臭火说，娘，快收拾一下，跟儿子进城享福去吧。</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凤敏的手捂紧了枪，心里咯噔一下，这狗汉奸还有一片孝心，倒是让她有些同情。可是一想到被臭火出卖而牺牲的抗日游击队队员，她又一次攥紧了枪。</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臭火说，娘，咱家里有生人？老太婆说，是个讨饭的河南女人，别打扰她睡觉，俺把饭给你做好了，先吃饭。臭火说，娘，咱到了元城，吃香的喝辣的，让您好好享福。老太婆微笑着说，儿啊，你也出息了，快点儿把面汤喝了，这可是俺连夜给你做的。</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凤敏扳动扳机的手迟疑了一下。看在你有孝心的份儿上，先让你这个狗汉奸多活一会儿，反正你已经死定了。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臭火说，娘，您赶快收拾一下，跟俺进城。接下来，是一阵喝面汤的声音。</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36691"/>
            <a:ext cx="8072494" cy="4635515"/>
          </a:xfrm>
        </p:spPr>
        <p:txBody>
          <a:bodyPr>
            <a:noAutofit/>
          </a:bodyPr>
          <a:lstStyle/>
          <a:p>
            <a:r>
              <a:rPr lang="zh-CN" altLang="en-US" dirty="0" smtClean="0">
                <a:latin typeface="楷体_GB2312" pitchFamily="49" charset="-122"/>
                <a:ea typeface="楷体_GB2312" pitchFamily="49" charset="-122"/>
              </a:rPr>
              <a:t>更大贡献。儒学文化的应用与发展前景是光明的。</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关于儒学和以儒学为主干的中国传统文化所蕴集的思想价值，习近平同志在纪念孔子诞辰</a:t>
            </a:r>
            <a:r>
              <a:rPr lang="en-US" altLang="zh-CN" dirty="0" smtClean="0">
                <a:latin typeface="楷体_GB2312" pitchFamily="49" charset="-122"/>
                <a:ea typeface="楷体_GB2312" pitchFamily="49" charset="-122"/>
              </a:rPr>
              <a:t>2565</a:t>
            </a:r>
            <a:r>
              <a:rPr lang="zh-CN" altLang="en-US" dirty="0" smtClean="0">
                <a:latin typeface="楷体_GB2312" pitchFamily="49" charset="-122"/>
                <a:ea typeface="楷体_GB2312" pitchFamily="49" charset="-122"/>
              </a:rPr>
              <a:t>周年国际学术研讨会暨国际儒学联合会第五届会员大会开幕会上的讲话中做了重要概述，他指出：“包括儒家思想在内的中国优秀传统文化中蕴藏着解决当代人类面临的难题的重要启示。中国优秀传统文化的丰富哲学思想、人文精神、教化思想、道德理念等，可以为人们认识和改造世界提供有益启迪，可以为治国理政提供有益启示，也可以为道德建设提供有益启发。”同样，世界上其他各种历史文化中蕴含的各</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凤敏正要透过门帘瞄准臭火，就听臭火一声惨叫，娘，您做的什么饭？莫不是要杀了儿子吧？</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老太婆说，孩子啊，你不死，要有多少人去死啊！我不失去儿子，要有多少老人失去儿子啊！老太婆说完，掀开门帘，对凤敏说，闺女，我替你锄奸了。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凤敏一愣，望着倒在地上的臭火，说，干娘，您认识俺？</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老太婆说，我扶你的时候，就摸到你腰里的枪了。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凤敏惊愕地望着老太婆，不由自主地叫了一声：“干娘！”</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小说略有改动</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1. </a:t>
            </a:r>
            <a:r>
              <a:rPr lang="zh-CN" altLang="en-US" sz="2400" b="1" dirty="0" smtClean="0">
                <a:latin typeface="宋体" pitchFamily="2" charset="-122"/>
                <a:cs typeface="Times New Roman"/>
              </a:rPr>
              <a:t>下列对这篇小说思想内容与艺术特色的分析和鉴赏，最正确的两项是</a:t>
            </a:r>
            <a:r>
              <a:rPr lang="en-US" altLang="zh-CN" sz="2400" b="1" dirty="0" smtClean="0">
                <a:latin typeface="宋体" pitchFamily="2" charset="-122"/>
                <a:cs typeface="Times New Roman"/>
              </a:rPr>
              <a:t>(5</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由于叛徒凶残狡猾，游击队队员们对完成锄奸任务感到信心不足，“低着头”“脑袋耷拉下来”等细节描写表现了会议现场气氛沉闷，大家情绪不高。</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小说开头交代凤敏为抗日游击大队站岗放哨，说明她不是普通的农村妇女。这也是凤敏后来主动请战，要求承担艰巨的锄奸任务的前提条件。</a:t>
            </a:r>
          </a:p>
          <a:p>
            <a:pPr marL="457200" indent="-7938">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凤敏曾经跟臭火假扮夫妻给军区送信”一段插叙，既交代了凤敏有着实际斗争的经验，同时点明她了解臭火的家庭情况，为情节的进一步发展埋下了伏笔。</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化装成乞丐的凤敏在臭火家住了下来，她主动帮着老太婆做家务，从而赢得了老太婆的信任，最终得以顺利完成锄奸任务。</a:t>
            </a:r>
          </a:p>
          <a:p>
            <a:pPr marL="441325">
              <a:lnSpc>
                <a:spcPts val="3500"/>
              </a:lnSpc>
              <a:spcAft>
                <a:spcPts val="0"/>
              </a:spcAft>
            </a:pPr>
            <a:r>
              <a:rPr lang="en-US" altLang="zh-CN" sz="2400" b="1" dirty="0" smtClean="0">
                <a:latin typeface="宋体" pitchFamily="2" charset="-122"/>
                <a:cs typeface="Times New Roman"/>
              </a:rPr>
              <a:t>E. </a:t>
            </a:r>
            <a:r>
              <a:rPr lang="zh-CN" altLang="en-US" sz="2400" b="1" dirty="0" smtClean="0">
                <a:latin typeface="宋体" pitchFamily="2" charset="-122"/>
                <a:cs typeface="Times New Roman"/>
              </a:rPr>
              <a:t>执行锄奸任务的人本来是凤敏，但最后却是老太婆亲手除掉了叛徒臭火。这样的结局既出人意料，又在情理之中，同时能给读者带来更大的震撼。</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857224" y="1571612"/>
            <a:ext cx="7786742" cy="4786346"/>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答 </a:t>
            </a:r>
            <a:r>
              <a:rPr lang="en-US" altLang="zh-CN" sz="2400" b="1" dirty="0" smtClean="0">
                <a:solidFill>
                  <a:srgbClr val="990033"/>
                </a:solidFill>
                <a:latin typeface="+mj-ea"/>
                <a:ea typeface="+mj-ea"/>
                <a:cs typeface="Times New Roman"/>
              </a:rPr>
              <a:t>C</a:t>
            </a:r>
            <a:r>
              <a:rPr lang="zh-CN" altLang="en-US" sz="2400" b="1" dirty="0" smtClean="0">
                <a:solidFill>
                  <a:srgbClr val="990033"/>
                </a:solidFill>
                <a:latin typeface="+mj-ea"/>
                <a:ea typeface="+mj-ea"/>
                <a:cs typeface="Times New Roman"/>
              </a:rPr>
              <a:t>项给 </a:t>
            </a:r>
            <a:r>
              <a:rPr lang="en-US" altLang="zh-CN" sz="2400" b="1" dirty="0" smtClean="0">
                <a:solidFill>
                  <a:srgbClr val="990033"/>
                </a:solidFill>
                <a:latin typeface="+mj-ea"/>
                <a:ea typeface="+mj-ea"/>
                <a:cs typeface="Times New Roman"/>
              </a:rPr>
              <a:t>3</a:t>
            </a:r>
            <a:r>
              <a:rPr lang="zh-CN" altLang="en-US" sz="2400" b="1" dirty="0" smtClean="0">
                <a:solidFill>
                  <a:srgbClr val="990033"/>
                </a:solidFill>
                <a:latin typeface="+mj-ea"/>
                <a:ea typeface="+mj-ea"/>
                <a:cs typeface="Times New Roman"/>
              </a:rPr>
              <a:t>分，答 </a:t>
            </a:r>
            <a:r>
              <a:rPr lang="en-US" altLang="zh-CN" sz="2400" b="1" dirty="0" smtClean="0">
                <a:solidFill>
                  <a:srgbClr val="990033"/>
                </a:solidFill>
                <a:latin typeface="+mj-ea"/>
                <a:ea typeface="+mj-ea"/>
                <a:cs typeface="Times New Roman"/>
              </a:rPr>
              <a:t>E</a:t>
            </a:r>
            <a:r>
              <a:rPr lang="zh-CN" altLang="en-US" sz="2400" b="1" dirty="0" smtClean="0">
                <a:solidFill>
                  <a:srgbClr val="990033"/>
                </a:solidFill>
                <a:latin typeface="+mj-ea"/>
                <a:ea typeface="+mj-ea"/>
                <a:cs typeface="Times New Roman"/>
              </a:rPr>
              <a:t>项给 </a:t>
            </a:r>
            <a:r>
              <a:rPr lang="en-US" altLang="zh-CN" sz="2400" b="1" dirty="0" smtClean="0">
                <a:solidFill>
                  <a:srgbClr val="990033"/>
                </a:solidFill>
                <a:latin typeface="+mj-ea"/>
                <a:ea typeface="+mj-ea"/>
                <a:cs typeface="Times New Roman"/>
              </a:rPr>
              <a:t>2</a:t>
            </a:r>
            <a:r>
              <a:rPr lang="zh-CN" altLang="en-US" sz="2400" b="1" dirty="0" smtClean="0">
                <a:solidFill>
                  <a:srgbClr val="990033"/>
                </a:solidFill>
                <a:latin typeface="+mj-ea"/>
                <a:ea typeface="+mj-ea"/>
                <a:cs typeface="Times New Roman"/>
              </a:rPr>
              <a:t>分，答 </a:t>
            </a:r>
            <a:r>
              <a:rPr lang="en-US" altLang="zh-CN" sz="2400" b="1" dirty="0" smtClean="0">
                <a:solidFill>
                  <a:srgbClr val="990033"/>
                </a:solidFill>
                <a:latin typeface="+mj-ea"/>
                <a:ea typeface="+mj-ea"/>
                <a:cs typeface="Times New Roman"/>
              </a:rPr>
              <a:t>B</a:t>
            </a:r>
            <a:r>
              <a:rPr lang="zh-CN" altLang="en-US" sz="2400" b="1" dirty="0" smtClean="0">
                <a:solidFill>
                  <a:srgbClr val="990033"/>
                </a:solidFill>
                <a:latin typeface="+mj-ea"/>
                <a:ea typeface="+mj-ea"/>
                <a:cs typeface="Times New Roman"/>
              </a:rPr>
              <a:t>项给 </a:t>
            </a:r>
            <a:r>
              <a:rPr lang="en-US" altLang="zh-CN" sz="2400" b="1" dirty="0" smtClean="0">
                <a:solidFill>
                  <a:srgbClr val="990033"/>
                </a:solidFill>
                <a:latin typeface="+mj-ea"/>
                <a:ea typeface="+mj-ea"/>
                <a:cs typeface="Times New Roman"/>
              </a:rPr>
              <a:t>1</a:t>
            </a:r>
            <a:r>
              <a:rPr lang="zh-CN" altLang="en-US" sz="2400" b="1" dirty="0" smtClean="0">
                <a:solidFill>
                  <a:srgbClr val="990033"/>
                </a:solidFill>
                <a:latin typeface="+mj-ea"/>
                <a:ea typeface="+mj-ea"/>
                <a:cs typeface="Times New Roman"/>
              </a:rPr>
              <a:t>分；答 </a:t>
            </a:r>
            <a:r>
              <a:rPr lang="en-US" altLang="zh-CN" sz="2400" b="1" dirty="0" smtClean="0">
                <a:solidFill>
                  <a:srgbClr val="990033"/>
                </a:solidFill>
                <a:latin typeface="+mj-ea"/>
                <a:ea typeface="+mj-ea"/>
                <a:cs typeface="Times New Roman"/>
              </a:rPr>
              <a:t>A</a:t>
            </a:r>
            <a:r>
              <a:rPr lang="zh-CN" altLang="en-US" sz="2400" b="1" dirty="0" smtClean="0">
                <a:solidFill>
                  <a:srgbClr val="990033"/>
                </a:solidFill>
                <a:latin typeface="+mj-ea"/>
                <a:ea typeface="+mj-ea"/>
                <a:cs typeface="Times New Roman"/>
              </a:rPr>
              <a:t>、</a:t>
            </a:r>
            <a:r>
              <a:rPr lang="en-US" altLang="zh-CN" sz="2400" b="1" dirty="0" smtClean="0">
                <a:solidFill>
                  <a:srgbClr val="990033"/>
                </a:solidFill>
                <a:latin typeface="+mj-ea"/>
                <a:ea typeface="+mj-ea"/>
                <a:cs typeface="Times New Roman"/>
              </a:rPr>
              <a:t>D</a:t>
            </a:r>
            <a:r>
              <a:rPr lang="zh-CN" altLang="en-US" sz="2400" b="1" dirty="0" smtClean="0">
                <a:solidFill>
                  <a:srgbClr val="990033"/>
                </a:solidFill>
                <a:latin typeface="+mj-ea"/>
                <a:ea typeface="+mj-ea"/>
                <a:cs typeface="Times New Roman"/>
              </a:rPr>
              <a:t>项不给分。回答三项或三项以上，不给分。</a:t>
            </a:r>
          </a:p>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本题考查理解文章内容的能力。</a:t>
            </a:r>
            <a:r>
              <a:rPr lang="en-US" altLang="zh-CN" sz="2400" b="1" dirty="0" smtClean="0">
                <a:solidFill>
                  <a:srgbClr val="990033"/>
                </a:solidFill>
                <a:latin typeface="+mj-ea"/>
                <a:ea typeface="+mj-ea"/>
                <a:cs typeface="Times New Roman"/>
              </a:rPr>
              <a:t>A</a:t>
            </a:r>
            <a:r>
              <a:rPr lang="zh-CN" altLang="en-US" sz="2400" b="1" dirty="0" smtClean="0">
                <a:solidFill>
                  <a:srgbClr val="990033"/>
                </a:solidFill>
                <a:latin typeface="+mj-ea"/>
                <a:ea typeface="+mj-ea"/>
                <a:cs typeface="Times New Roman"/>
              </a:rPr>
              <a:t>项，“会议现场气氛沉闷，大家情绪不高”不正确，“低着头”“脑袋耷拉下来”表明任务艰巨，众人在积极研究对策。</a:t>
            </a:r>
            <a:r>
              <a:rPr lang="en-US" altLang="zh-CN" sz="2400" b="1" dirty="0" smtClean="0">
                <a:solidFill>
                  <a:srgbClr val="990033"/>
                </a:solidFill>
                <a:latin typeface="+mj-ea"/>
                <a:ea typeface="+mj-ea"/>
                <a:cs typeface="Times New Roman"/>
              </a:rPr>
              <a:t>B</a:t>
            </a:r>
            <a:r>
              <a:rPr lang="zh-CN" altLang="en-US" sz="2400" b="1" dirty="0" smtClean="0">
                <a:solidFill>
                  <a:srgbClr val="990033"/>
                </a:solidFill>
                <a:latin typeface="+mj-ea"/>
                <a:ea typeface="+mj-ea"/>
                <a:cs typeface="Times New Roman"/>
              </a:rPr>
              <a:t>项，“说明她不是普通的农村妇女”说服力不足，能“站岗放哨”也不能完全说明这一点。</a:t>
            </a:r>
            <a:r>
              <a:rPr lang="en-US" altLang="zh-CN" sz="2400" b="1" dirty="0" smtClean="0">
                <a:solidFill>
                  <a:srgbClr val="990033"/>
                </a:solidFill>
                <a:latin typeface="+mj-ea"/>
                <a:ea typeface="+mj-ea"/>
                <a:cs typeface="Times New Roman"/>
              </a:rPr>
              <a:t>D</a:t>
            </a:r>
            <a:r>
              <a:rPr lang="zh-CN" altLang="en-US" sz="2400" b="1" dirty="0" smtClean="0">
                <a:solidFill>
                  <a:srgbClr val="990033"/>
                </a:solidFill>
                <a:latin typeface="+mj-ea"/>
                <a:ea typeface="+mj-ea"/>
                <a:cs typeface="Times New Roman"/>
              </a:rPr>
              <a:t>项，“从而赢得了老太婆的信任</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完成锄奸任务”不正确。根据文中“我扶你的时候，就摸到你腰里的枪了”可知，臭火娘早已知道凤敏的身份，所以谈不上“信任”。</a:t>
            </a:r>
          </a:p>
        </p:txBody>
      </p:sp>
    </p:spTree>
  </p:cSld>
  <p:clrMapOvr>
    <a:masterClrMapping/>
  </p:clrMapOvr>
  <p:transition spd="med">
    <p:fade/>
  </p:transition>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2. </a:t>
            </a:r>
            <a:r>
              <a:rPr lang="zh-CN" altLang="en-US" sz="2400" b="1" dirty="0" smtClean="0">
                <a:latin typeface="宋体" pitchFamily="2" charset="-122"/>
                <a:cs typeface="Times New Roman"/>
              </a:rPr>
              <a:t>小说中的老太婆有哪些性格特征？请简要分析。</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214414" y="2000240"/>
            <a:ext cx="7358114" cy="3929090"/>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心地善良。她发现倒在家门口的凤敏后，马上将凤敏搀扶进屋，给凤敏倒水端饭，并让凤敏住了下来。</a:t>
            </a:r>
            <a:r>
              <a:rPr lang="en-US" altLang="zh-CN" sz="2400" b="1" dirty="0" smtClean="0">
                <a:solidFill>
                  <a:srgbClr val="990033"/>
                </a:solidFill>
                <a:latin typeface="+mj-ea"/>
                <a:ea typeface="+mj-ea"/>
                <a:cs typeface="Times New Roman"/>
              </a:rPr>
              <a:t>②</a:t>
            </a:r>
            <a:r>
              <a:rPr lang="zh-CN" altLang="en-US" sz="2400" b="1" dirty="0" smtClean="0">
                <a:solidFill>
                  <a:srgbClr val="990033"/>
                </a:solidFill>
                <a:latin typeface="+mj-ea"/>
                <a:ea typeface="+mj-ea"/>
                <a:cs typeface="Times New Roman"/>
              </a:rPr>
              <a:t>机智沉稳。她知道凤敏带着枪时，便马上明白了凤敏的身份和来家的目的，但她一直不动声色；当臭火发现家中来了生人后，她机智地岔开话题，不让臭火与凤敏碰面；她施计处死臭火时非常镇静沉着。</a:t>
            </a:r>
            <a:r>
              <a:rPr lang="en-US" altLang="zh-CN" sz="2400" b="1" dirty="0" smtClean="0">
                <a:solidFill>
                  <a:srgbClr val="990033"/>
                </a:solidFill>
                <a:latin typeface="+mj-ea"/>
                <a:ea typeface="+mj-ea"/>
                <a:cs typeface="Times New Roman"/>
              </a:rPr>
              <a:t>③</a:t>
            </a:r>
            <a:r>
              <a:rPr lang="zh-CN" altLang="en-US" sz="2400" b="1" dirty="0" smtClean="0">
                <a:solidFill>
                  <a:srgbClr val="990033"/>
                </a:solidFill>
                <a:latin typeface="+mj-ea"/>
                <a:ea typeface="+mj-ea"/>
                <a:cs typeface="Times New Roman"/>
              </a:rPr>
              <a:t>深明大义。她明辨是非，为了拯救更多的抗日战士而大义灭亲。</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意思答对即可</a:t>
            </a:r>
            <a:r>
              <a:rPr lang="en-US" altLang="zh-CN" sz="2400" b="1" dirty="0" smtClean="0">
                <a:solidFill>
                  <a:srgbClr val="990033"/>
                </a:solidFill>
                <a:latin typeface="+mj-ea"/>
                <a:ea typeface="+mj-ea"/>
                <a:cs typeface="Times New Roman"/>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鉴赏人物形象的能力。题目要求对臭火娘这一形象的性格特征进行分析，答题时，要找出对她进行描写的内容，重点分析其语言与行动。如她搀扶凤敏进屋时，已经摸到枪，知道了对方身份，但不动声色；为了挽救更多的战士，她狠下心，除掉了自己当汉奸的儿子；她救助假装昏倒的凤敏；等等。稍加分析即可得出人物的性格特点。</a:t>
            </a:r>
          </a:p>
        </p:txBody>
      </p:sp>
    </p:spTree>
  </p:cSld>
  <p:clrMapOvr>
    <a:masterClrMapping/>
  </p:clrMapOvr>
  <p:transition spd="med">
    <p:fade/>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3. </a:t>
            </a:r>
            <a:r>
              <a:rPr lang="zh-CN" altLang="en-US" sz="2400" b="1" dirty="0" smtClean="0">
                <a:latin typeface="宋体" pitchFamily="2" charset="-122"/>
                <a:cs typeface="Times New Roman"/>
              </a:rPr>
              <a:t>小说中，凤敏先后四次称呼老太婆为“干娘”，每次的内涵都不一样。请结合全文加以探究。</a:t>
            </a:r>
            <a:r>
              <a:rPr lang="en-US" altLang="zh-CN" sz="2400" b="1" dirty="0" smtClean="0">
                <a:latin typeface="宋体" pitchFamily="2" charset="-122"/>
                <a:cs typeface="Times New Roman"/>
              </a:rPr>
              <a:t>(6</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714620"/>
            <a:ext cx="7429552" cy="3500462"/>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第一次，“俺认您做干娘吧”。凤敏此时主动攀亲，认老太婆为“干娘”，并不是完全出于感激之情，而是希望借此进一步接近老太婆，最终完成锄奸任务。</a:t>
            </a:r>
            <a:r>
              <a:rPr lang="en-US" altLang="zh-CN" sz="2400" b="1" dirty="0" smtClean="0">
                <a:solidFill>
                  <a:srgbClr val="990033"/>
                </a:solidFill>
                <a:latin typeface="+mj-ea"/>
                <a:ea typeface="+mj-ea"/>
                <a:cs typeface="Times New Roman"/>
              </a:rPr>
              <a:t> </a:t>
            </a:r>
          </a:p>
          <a:p>
            <a:pPr>
              <a:lnSpc>
                <a:spcPts val="3500"/>
              </a:lnSpc>
              <a:spcAft>
                <a:spcPts val="0"/>
              </a:spcAft>
            </a:pPr>
            <a:r>
              <a:rPr lang="en-US" altLang="zh-CN" sz="2400" b="1" dirty="0" smtClean="0">
                <a:solidFill>
                  <a:srgbClr val="990033"/>
                </a:solidFill>
                <a:latin typeface="+mj-ea"/>
                <a:ea typeface="+mj-ea"/>
                <a:cs typeface="Times New Roman"/>
              </a:rPr>
              <a:t>②</a:t>
            </a:r>
            <a:r>
              <a:rPr lang="zh-CN" altLang="en-US" sz="2400" b="1" dirty="0" smtClean="0">
                <a:solidFill>
                  <a:srgbClr val="990033"/>
                </a:solidFill>
                <a:latin typeface="+mj-ea"/>
                <a:ea typeface="+mj-ea"/>
                <a:cs typeface="Times New Roman"/>
              </a:rPr>
              <a:t>第二次，“干娘，家里没有别人了”。这次称老太婆为“干娘”，是为了摸清臭火的行踪。此时的凤敏对老太婆并没有多少亲近感，相反还有误会。</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③</a:t>
            </a:r>
            <a:r>
              <a:rPr lang="zh-CN" altLang="en-US" sz="2400" b="1" dirty="0" smtClean="0">
                <a:solidFill>
                  <a:srgbClr val="990033"/>
                </a:solidFill>
                <a:latin typeface="+mj-ea"/>
                <a:ea typeface="+mj-ea"/>
                <a:cs typeface="Times New Roman"/>
              </a:rPr>
              <a:t>第三次，“干娘，您认识俺”。老太婆的言行让凤敏感到十分意外，她此时称老太婆为“干娘”，是要表达内心的惊讶、不解，以及急于了解真相的迫切。</a:t>
            </a:r>
            <a:r>
              <a:rPr lang="en-US" altLang="zh-CN" sz="2400" b="1" dirty="0" smtClean="0">
                <a:solidFill>
                  <a:srgbClr val="990033"/>
                </a:solidFill>
                <a:latin typeface="+mj-ea"/>
                <a:ea typeface="+mj-ea"/>
                <a:cs typeface="Times New Roman"/>
              </a:rPr>
              <a:t> </a:t>
            </a:r>
          </a:p>
          <a:p>
            <a:pPr>
              <a:lnSpc>
                <a:spcPts val="3500"/>
              </a:lnSpc>
              <a:spcAft>
                <a:spcPts val="0"/>
              </a:spcAft>
            </a:pPr>
            <a:r>
              <a:rPr lang="en-US" altLang="zh-CN" sz="2400" b="1" dirty="0" smtClean="0">
                <a:solidFill>
                  <a:srgbClr val="990033"/>
                </a:solidFill>
                <a:latin typeface="+mj-ea"/>
                <a:ea typeface="+mj-ea"/>
                <a:cs typeface="Times New Roman"/>
              </a:rPr>
              <a:t>④</a:t>
            </a:r>
            <a:r>
              <a:rPr lang="zh-CN" altLang="en-US" sz="2400" b="1" dirty="0" smtClean="0">
                <a:solidFill>
                  <a:srgbClr val="990033"/>
                </a:solidFill>
                <a:latin typeface="+mj-ea"/>
                <a:ea typeface="+mj-ea"/>
                <a:cs typeface="Times New Roman"/>
              </a:rPr>
              <a:t>第四次，“凤敏惊愕地望着老太婆，不由自主地叫了一声：‘干娘！’”。与前面三次相比，这一声“干娘”完全发自内心，由衷地表达了凤敏对老太婆的愧疚、感激和敬佩之情。</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意思答对即可</a:t>
            </a:r>
            <a:r>
              <a:rPr lang="en-US" altLang="zh-CN" sz="2400" b="1" dirty="0" smtClean="0">
                <a:solidFill>
                  <a:srgbClr val="990033"/>
                </a:solidFill>
                <a:latin typeface="+mj-ea"/>
                <a:ea typeface="+mj-ea"/>
                <a:cs typeface="Times New Roman"/>
              </a:rPr>
              <a:t>)</a:t>
            </a:r>
          </a:p>
        </p:txBody>
      </p:sp>
    </p:spTree>
  </p:cSld>
  <p:clrMapOvr>
    <a:masterClrMapping/>
  </p:clrMapOvr>
  <p:transition spd="med">
    <p:fade/>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本题考查探究的能力。本题要求对凤敏四次称呼臭火娘“干娘”的内涵进行分析。具体分析时，要先从文中找到凤敏四次称呼“干娘”的情节，再结合上下文来分析凤敏的心理活动。</a:t>
            </a:r>
          </a:p>
        </p:txBody>
      </p:sp>
    </p:spTree>
  </p:cSld>
  <p:clrMapOvr>
    <a:masterClrMapping/>
  </p:clrMapOvr>
  <p:transition spd="med">
    <p:fade/>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（拓展备用题）</a:t>
            </a:r>
            <a:r>
              <a:rPr lang="en-US" altLang="zh-CN" sz="2400" b="1" dirty="0" smtClean="0">
                <a:latin typeface="宋体" pitchFamily="2" charset="-122"/>
                <a:cs typeface="Times New Roman"/>
              </a:rPr>
              <a:t> </a:t>
            </a:r>
            <a:r>
              <a:rPr lang="zh-CN" altLang="en-US" sz="2400" b="1" dirty="0" smtClean="0">
                <a:latin typeface="宋体" pitchFamily="2" charset="-122"/>
                <a:cs typeface="Times New Roman"/>
              </a:rPr>
              <a:t>小说有明暗两条线索，分别是什么？这样安排有什么好处？请简要分析。</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357430"/>
            <a:ext cx="7429552" cy="3929090"/>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第一问： </a:t>
            </a:r>
          </a:p>
          <a:p>
            <a:pPr>
              <a:lnSpc>
                <a:spcPts val="3500"/>
              </a:lnSpc>
              <a:spcAft>
                <a:spcPts val="0"/>
              </a:spcAft>
            </a:pPr>
            <a:r>
              <a:rPr lang="zh-CN" altLang="en-US" sz="2400" b="1" dirty="0" smtClean="0">
                <a:solidFill>
                  <a:srgbClr val="990033"/>
                </a:solidFill>
                <a:latin typeface="+mj-ea"/>
                <a:ea typeface="+mj-ea"/>
                <a:cs typeface="Times New Roman"/>
              </a:rPr>
              <a:t>明线：凤敏设法住进老太婆家，打算伺机除掉叛徒臭火。</a:t>
            </a:r>
            <a:r>
              <a:rPr lang="en-US" altLang="zh-CN" sz="2400" b="1" dirty="0" smtClean="0">
                <a:solidFill>
                  <a:srgbClr val="990033"/>
                </a:solidFill>
                <a:latin typeface="+mj-ea"/>
                <a:ea typeface="+mj-ea"/>
                <a:cs typeface="Times New Roman"/>
              </a:rPr>
              <a:t> </a:t>
            </a:r>
          </a:p>
          <a:p>
            <a:pPr>
              <a:lnSpc>
                <a:spcPts val="3500"/>
              </a:lnSpc>
              <a:spcAft>
                <a:spcPts val="0"/>
              </a:spcAft>
            </a:pPr>
            <a:r>
              <a:rPr lang="zh-CN" altLang="en-US" sz="2400" b="1" dirty="0" smtClean="0">
                <a:solidFill>
                  <a:srgbClr val="990033"/>
                </a:solidFill>
                <a:latin typeface="+mj-ea"/>
                <a:ea typeface="+mj-ea"/>
                <a:cs typeface="Times New Roman"/>
              </a:rPr>
              <a:t>暗线：臭火娘让凤敏住下来，设计除掉了当汉奸的儿子。</a:t>
            </a:r>
            <a:r>
              <a:rPr lang="en-US" altLang="zh-CN" sz="2400" b="1" dirty="0" smtClean="0">
                <a:solidFill>
                  <a:srgbClr val="990033"/>
                </a:solidFill>
                <a:latin typeface="+mj-ea"/>
                <a:ea typeface="+mj-ea"/>
                <a:cs typeface="Times New Roman"/>
              </a:rPr>
              <a:t> </a:t>
            </a:r>
          </a:p>
          <a:p>
            <a:pPr>
              <a:lnSpc>
                <a:spcPts val="3500"/>
              </a:lnSpc>
              <a:spcAft>
                <a:spcPts val="0"/>
              </a:spcAft>
            </a:pPr>
            <a:r>
              <a:rPr lang="zh-CN" altLang="en-US" sz="2400" b="1" dirty="0" smtClean="0">
                <a:solidFill>
                  <a:srgbClr val="990033"/>
                </a:solidFill>
                <a:latin typeface="+mj-ea"/>
                <a:ea typeface="+mj-ea"/>
                <a:cs typeface="Times New Roman"/>
              </a:rPr>
              <a:t>第二问：①暗线的设置进一步深化了小说的主题；</a:t>
            </a:r>
            <a:r>
              <a:rPr lang="en-US" altLang="zh-CN" sz="2400" b="1" dirty="0" smtClean="0">
                <a:solidFill>
                  <a:srgbClr val="990033"/>
                </a:solidFill>
                <a:latin typeface="+mj-ea"/>
                <a:ea typeface="+mj-ea"/>
                <a:cs typeface="Times New Roman"/>
              </a:rPr>
              <a:t>②</a:t>
            </a:r>
            <a:r>
              <a:rPr lang="zh-CN" altLang="en-US" sz="2400" b="1" dirty="0" smtClean="0">
                <a:solidFill>
                  <a:srgbClr val="990033"/>
                </a:solidFill>
                <a:latin typeface="+mj-ea"/>
                <a:ea typeface="+mj-ea"/>
                <a:cs typeface="Times New Roman"/>
              </a:rPr>
              <a:t>明暗两条线索交织，使小说情节更加集中，人物形象更加突出。</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36691"/>
            <a:ext cx="8215370" cy="4849829"/>
          </a:xfrm>
        </p:spPr>
        <p:txBody>
          <a:bodyPr>
            <a:noAutofit/>
          </a:bodyPr>
          <a:lstStyle/>
          <a:p>
            <a:r>
              <a:rPr lang="zh-CN" altLang="en-US" dirty="0" smtClean="0">
                <a:latin typeface="楷体_GB2312" pitchFamily="49" charset="-122"/>
                <a:ea typeface="楷体_GB2312" pitchFamily="49" charset="-122"/>
              </a:rPr>
              <a:t>具特色的思想价值，也都应结合当今的时代条件加以继承和弘扬，使之共同为消除经济全球化、社会现代化中存在的弊端，为解决经济全球化、社会现代化带来的难题，促进世界和平与各国共同发展，造福于人类的现在与未来服务。</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新中国成立后，经过对传统儒学去粗取精、去伪存真的改造，弘扬和发展儒学所蕴含的思想精华，使之为社会主义事业服务，成为社会主义精神文明的组成部分。只有不断发掘、利用人类已经积累和正在创造的一切优秀的思想文化成果，特别是其中蕴含的启示、智慧与经验，我们才能更好地认识世界、认识社会、认识自己，才能推动经济全球化和社</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把握文章思路、分析文章结构的能力。题目要求对小说的两条线索及其作用进行分析。这篇小说情节并不复杂，具体思考时，可以抓住小说中的人物进行分析，小说中贯串情节首尾的两个人物，一是凤敏，二是臭火娘，那么可以思考围绕她们二人分别发生了什么事情。抓住主要人物以及围绕人物发生的事件，可以明显看出一明一暗两条线索。作用方面，可以从对主题、情节、人物等方面的作用来思考。</a:t>
            </a:r>
          </a:p>
        </p:txBody>
      </p:sp>
    </p:spTree>
  </p:cSld>
  <p:clrMapOvr>
    <a:masterClrMapping/>
  </p:clrMapOvr>
  <p:transition spd="med">
    <p:fade/>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宋体" pitchFamily="2" charset="-122"/>
                <a:cs typeface="Times New Roman"/>
              </a:rPr>
              <a:t>二、阅读下面的文字，完成题目。</a:t>
            </a:r>
            <a:r>
              <a:rPr lang="en-US" altLang="zh-CN" sz="2400" b="1" dirty="0" smtClean="0">
                <a:latin typeface="宋体" pitchFamily="2" charset="-122"/>
                <a:cs typeface="Times New Roman"/>
              </a:rPr>
              <a:t>(18</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a:p>
            <a:pPr indent="620713">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这几天，霍夫曼的心情就如同街道上空随风飘飞、不知方向的落叶一样纷乱复杂。</a:t>
            </a:r>
          </a:p>
          <a:p>
            <a:pPr indent="620713">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霍夫曼名义上是驻某国大使馆的武官，实际上是一名双重间谍，不仅为自己国家工作，也给敌国提供情报。当然，他也获得了他人无法想象的利益。为了方便自己“工作”，他娶了一个驻在国的姑娘，这样才有借口每天回家。</a:t>
            </a:r>
          </a:p>
          <a:p>
            <a:pPr indent="620713">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这天早上，霍夫曼刚进使馆，大使就要他去办公室。</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3888">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霍夫曼下意识地摸了摸腰边的手枪。他看到二等秘书伯朗正用一种异样的眼光盯着他，顿时意识到失态了，连忙笑笑，问：“有什么事吗？”伯朗耸耸肩，说：“我怎么知道。”</a:t>
            </a:r>
          </a:p>
          <a:p>
            <a:pPr indent="623888">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大使眯着眼睛吸烟斗，慢悠悠地问霍夫曼：“我亲爱的上校武官，你知道吗，在我们中间出现了一个可恶的家伙，他享受着我国纳税人为他提供的金钱，却在为我们的敌人效劳！”说完，他用一双深邃的眼睛定定地看着霍夫曼。</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357298"/>
            <a:ext cx="7858180" cy="4857784"/>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霍夫曼站得笔直，一副洗耳恭听的样子，心里却在紧张地琢磨：看来我已经暴露了，怎么办？是鱼死网破，还是</a:t>
            </a:r>
            <a:r>
              <a:rPr lang="en-US" altLang="zh-CN" sz="2400" b="1" dirty="0" smtClean="0">
                <a:latin typeface="+mn-ea"/>
                <a:ea typeface="+mn-ea"/>
                <a:cs typeface="Times New Roman"/>
              </a:rPr>
              <a:t>……</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也不知过了多长时间，霍夫曼听到一声“坐”。他一个激灵。大使离开座位，朝霍夫曼走来。霍夫曼暗暗捏紧了拳头</a:t>
            </a:r>
            <a:r>
              <a:rPr lang="en-US" altLang="zh-CN" sz="2400" b="1" dirty="0" smtClean="0">
                <a:latin typeface="+mn-ea"/>
                <a:ea typeface="+mn-ea"/>
                <a:cs typeface="Times New Roman"/>
              </a:rPr>
              <a:t>……</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大使绕过霍夫曼，走到门边，将门轻轻关好，然后回过身，说：“有个重要的任务要你去执行，秘密押解这只狼回祖国，而且不能让他有所察觉，就像平常回国述职一样。当然，一回到祖国，我们就会对他进行正义的审判，让这个该死的家伙受到应有的惩罚！”</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霍夫曼这才轻轻地舒了一口气。他挺了挺腰，问：“大使先生，能告诉我这个家伙是谁吗？”大使说：“我们的二等秘书伯朗。”</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他？”霍夫曼做梦也没想到伯朗竟然也是双重间谍。他看到大使正用一种说不出的目光看着自己，突然浑身一颤，心中恨恨地骂道：“你这只老狐狸，我差点儿上了你的当。你这是用特殊的方法考验我呢。浑蛋！”</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大使拉开抽屉，从里面拿出两张机票，扬了扬，说：“喏，今天下午的。要记住，千万不能让伯朗有所发现，更不能让他溜掉。”</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大使拍拍霍夫曼的肩头。</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下午，霍夫曼和伯朗按时登上了飞机。今天的任务到底是什么他还是摸不清。不过，看来自己暴露的可能性不大。退一步说，就算这伯朗是自己的战友，既然已经暴露，为了长远的利益，也只能让他做出牺牲来保全自己了。</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霍夫曼看看伯朗，伯朗一路上嘴巴闭得紧紧的，什么也不说。</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在法兰克福转机要等待三个小时。两人无所事事，就在候机大厅里到处转。突然，伯朗对霍夫曼说：“上校，你替我看会儿包，我去趟卫生间。”说罢，也不等霍夫曼答应，就匆匆向卫生间走去。</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事情发生得太突然，霍夫曼的大脑竟一片空白，好一会儿没有反应过来。难道他发觉了，准备脱身？想到这儿，霍夫曼不由得冒出冷汗。霍夫曼一个箭步冲到卫生间里，没人。他喊道：“伯朗先生！伯朗先生！”没人应声。霍夫曼真的慌了，他抬头看看天花板，有一块似乎有点儿松动，于是他一个打挺蹿上竖着的隔板，准备钻进天棚里。</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就在这时，下面传来一个低沉的声音：“霍夫曼上校，您在干什么呢？”</a:t>
            </a:r>
            <a:endParaRPr lang="en-US" altLang="zh-CN" sz="2400" b="1" dirty="0" smtClean="0">
              <a:latin typeface="楷体_GB2312" pitchFamily="49" charset="-122"/>
              <a:ea typeface="楷体_GB2312" pitchFamily="49" charset="-122"/>
              <a:cs typeface="Times New Roman"/>
            </a:endParaRP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伯朗像变魔术般地又出现在霍夫曼的面前，以至于霍夫曼都不敢相信自己的眼睛了，他问：“你刚才</a:t>
            </a:r>
            <a:r>
              <a:rPr lang="en-US" altLang="zh-CN" sz="2400" b="1" dirty="0" smtClean="0">
                <a:latin typeface="+mn-ea"/>
                <a:ea typeface="+mn-ea"/>
                <a:cs typeface="Times New Roman"/>
              </a:rPr>
              <a:t>……</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噢，一位女士摔倒了，我帮了她一下。”伯朗若无其事地说，“你进来干什么，也解手？”</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“噢，是的。”霍夫曼忙跳了下来。</a:t>
            </a:r>
          </a:p>
          <a:p>
            <a:pPr indent="620713">
              <a:lnSpc>
                <a:spcPts val="3500"/>
              </a:lnSpc>
              <a:spcAft>
                <a:spcPts val="0"/>
              </a:spcAft>
            </a:pPr>
            <a:endParaRPr lang="zh-CN" altLang="en-US" sz="2400" b="1" dirty="0" smtClean="0">
              <a:latin typeface="楷体_GB2312" pitchFamily="49" charset="-122"/>
              <a:ea typeface="楷体_GB2312" pitchFamily="49" charset="-122"/>
              <a:cs typeface="Times New Roman"/>
            </a:endParaRP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霍夫曼再不敢有一丝的大意了，</a:t>
            </a:r>
            <a:r>
              <a:rPr lang="en-US" altLang="zh-CN" sz="2400" b="1" dirty="0" smtClean="0">
                <a:latin typeface="楷体_GB2312" pitchFamily="49" charset="-122"/>
                <a:ea typeface="楷体_GB2312" pitchFamily="49" charset="-122"/>
                <a:cs typeface="Times New Roman"/>
              </a:rPr>
              <a:t>19</a:t>
            </a:r>
            <a:r>
              <a:rPr lang="zh-CN" altLang="en-US" sz="2400" b="1" dirty="0" smtClean="0">
                <a:latin typeface="楷体_GB2312" pitchFamily="49" charset="-122"/>
                <a:ea typeface="楷体_GB2312" pitchFamily="49" charset="-122"/>
                <a:cs typeface="Times New Roman"/>
              </a:rPr>
              <a:t>个小时的旅程他强打精神，不敢合眼。那伯朗好像也正在等机会，所以整个旅程中虽是哈欠连天，却一刻也不睡。</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终于到了，两辆高级轿车将他们分别接到了外交部和国防部。</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霍夫曼对国防部部长敬了一个礼，然后报告：“上校霍夫曼执行完毕祖国交给我的任务。”</a:t>
            </a:r>
          </a:p>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部长点点头，然后冲门外一挥手，立时进来两个全副武装的军人，一下子将霍夫曼按倒在地上，给他戴上了手铐。</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霍夫曼高声抗议：“部长先生，您误会了。我是奉命将伯朗押解回国的功臣！”</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部长微笑着说：“不错，伯朗是你押回来的。但你不知道，伯朗的任务就是秘密押解你回国。我们早已调查清了，你一直在为德意轴心国效劳，将我们的大量情报出卖给敌国！为了避免引起你的疑心，我们才给了你一项假任务。谢谢你的全力配合。”</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霍夫曼听罢，目瞪口呆。</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6"/>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TextBox 7"/>
          <p:cNvSpPr txBox="1">
            <a:spLocks noChangeArrowheads="1"/>
          </p:cNvSpPr>
          <p:nvPr/>
        </p:nvSpPr>
        <p:spPr bwMode="auto">
          <a:xfrm>
            <a:off x="827584" y="2132856"/>
            <a:ext cx="7500990" cy="4339650"/>
          </a:xfrm>
          <a:prstGeom prst="rect">
            <a:avLst/>
          </a:prstGeom>
          <a:noFill/>
          <a:ln w="9525">
            <a:noFill/>
            <a:miter lim="800000"/>
            <a:headEnd/>
            <a:tailEnd/>
          </a:ln>
        </p:spPr>
        <p:txBody>
          <a:bodyPr wrap="square">
            <a:spAutoFit/>
          </a:bodyPr>
          <a:lstStyle/>
          <a:p>
            <a:pPr>
              <a:lnSpc>
                <a:spcPct val="150000"/>
              </a:lnSpc>
            </a:pPr>
            <a:r>
              <a:rPr lang="zh-CN" altLang="en-US" b="1" u="sng" dirty="0" smtClean="0">
                <a:solidFill>
                  <a:schemeClr val="hlink"/>
                </a:solidFill>
                <a:latin typeface="宋体" pitchFamily="2" charset="-122"/>
                <a:hlinkClick r:id="rId2" action="ppaction://hlinksldjump"/>
              </a:rPr>
              <a:t>专题十　一般论述类文章阅读</a:t>
            </a:r>
            <a:endParaRPr lang="en-US" altLang="zh-CN" b="1" u="sng" dirty="0" smtClean="0">
              <a:solidFill>
                <a:schemeClr val="hlink"/>
              </a:solidFill>
              <a:latin typeface="宋体" pitchFamily="2" charset="-122"/>
            </a:endParaRPr>
          </a:p>
          <a:p>
            <a:pPr>
              <a:lnSpc>
                <a:spcPct val="150000"/>
              </a:lnSpc>
            </a:pPr>
            <a:r>
              <a:rPr lang="zh-CN" altLang="en-US" sz="1600" b="1" dirty="0" smtClean="0">
                <a:solidFill>
                  <a:srgbClr val="C00000"/>
                </a:solidFill>
                <a:latin typeface="仿宋_GB2312" pitchFamily="49" charset="-122"/>
                <a:ea typeface="仿宋_GB2312" pitchFamily="49" charset="-122"/>
                <a:hlinkClick r:id="rId3" action="ppaction://hlinksldjump"/>
              </a:rPr>
              <a:t>技法一　“三重比对”，做好论述类文章阅读题</a:t>
            </a:r>
            <a:endParaRPr lang="zh-CN" altLang="en-US" sz="1600" b="1" dirty="0" smtClean="0">
              <a:solidFill>
                <a:srgbClr val="C00000"/>
              </a:solidFill>
              <a:latin typeface="仿宋_GB2312" pitchFamily="49" charset="-122"/>
              <a:ea typeface="仿宋_GB2312" pitchFamily="49" charset="-122"/>
              <a:hlinkClick r:id="rId4" action="ppaction://hlinksldjump"/>
            </a:endParaRPr>
          </a:p>
          <a:p>
            <a:pPr>
              <a:lnSpc>
                <a:spcPct val="150000"/>
              </a:lnSpc>
            </a:pPr>
            <a:r>
              <a:rPr lang="zh-CN" altLang="en-US" sz="1600" b="1" dirty="0" smtClean="0">
                <a:solidFill>
                  <a:srgbClr val="C00000"/>
                </a:solidFill>
                <a:latin typeface="仿宋_GB2312" pitchFamily="49" charset="-122"/>
                <a:ea typeface="仿宋_GB2312" pitchFamily="49" charset="-122"/>
                <a:hlinkClick r:id="rId5" action="ppaction://hlinksldjump"/>
              </a:rPr>
              <a:t>技法二　窥探命题九陷阱，解决论述类文章阅读</a:t>
            </a:r>
            <a:r>
              <a:rPr lang="zh-CN" altLang="en-US" b="1" dirty="0">
                <a:solidFill>
                  <a:srgbClr val="C00000"/>
                </a:solidFill>
                <a:latin typeface="宋体" pitchFamily="2" charset="-122"/>
                <a:hlinkClick r:id="rId4" action="ppaction://hlinksldjump"/>
              </a:rPr>
              <a:t>　</a:t>
            </a:r>
            <a:endParaRPr lang="zh-CN" altLang="en-US" b="1" dirty="0">
              <a:solidFill>
                <a:srgbClr val="C00000"/>
              </a:solidFill>
              <a:latin typeface="宋体" pitchFamily="2" charset="-122"/>
            </a:endParaRPr>
          </a:p>
          <a:p>
            <a:pPr>
              <a:lnSpc>
                <a:spcPct val="150000"/>
              </a:lnSpc>
            </a:pPr>
            <a:r>
              <a:rPr lang="zh-CN" altLang="en-US" b="1" u="sng" dirty="0" smtClean="0">
                <a:solidFill>
                  <a:schemeClr val="hlink"/>
                </a:solidFill>
                <a:latin typeface="宋体" pitchFamily="2" charset="-122"/>
                <a:hlinkClick r:id="rId6" action="ppaction://hlinksldjump"/>
              </a:rPr>
              <a:t>专题十一　文学类文本阅读</a:t>
            </a:r>
            <a:endParaRPr lang="en-US" altLang="zh-CN" b="1" u="sng" dirty="0" smtClean="0">
              <a:solidFill>
                <a:schemeClr val="hlink"/>
              </a:solidFill>
              <a:latin typeface="宋体" pitchFamily="2" charset="-122"/>
            </a:endParaRPr>
          </a:p>
          <a:p>
            <a:pPr>
              <a:lnSpc>
                <a:spcPct val="150000"/>
              </a:lnSpc>
            </a:pPr>
            <a:r>
              <a:rPr lang="zh-CN" altLang="en-US" sz="1600" b="1" u="sng" dirty="0" smtClean="0">
                <a:solidFill>
                  <a:schemeClr val="hlink"/>
                </a:solidFill>
                <a:latin typeface="仿宋_GB2312" pitchFamily="49" charset="-122"/>
                <a:ea typeface="仿宋_GB2312" pitchFamily="49" charset="-122"/>
                <a:hlinkClick r:id="rId7" action="ppaction://hlinksldjump"/>
              </a:rPr>
              <a:t>技法一   </a:t>
            </a:r>
            <a:r>
              <a:rPr lang="zh-CN" altLang="zh-CN" sz="1600" b="1" u="sng" dirty="0" smtClean="0">
                <a:solidFill>
                  <a:schemeClr val="hlink"/>
                </a:solidFill>
                <a:latin typeface="仿宋_GB2312" pitchFamily="49" charset="-122"/>
                <a:ea typeface="仿宋_GB2312" pitchFamily="49" charset="-122"/>
                <a:hlinkClick r:id="rId7" action="ppaction://hlinksldjump"/>
              </a:rPr>
              <a:t>三步骤，解答小说选择题</a:t>
            </a:r>
            <a:endParaRPr lang="en-US" altLang="zh-CN" sz="1600" b="1" u="sng" dirty="0" smtClean="0">
              <a:solidFill>
                <a:schemeClr val="hlink"/>
              </a:solidFill>
              <a:latin typeface="仿宋_GB2312" pitchFamily="49" charset="-122"/>
              <a:ea typeface="仿宋_GB2312" pitchFamily="49" charset="-122"/>
              <a:hlinkClick r:id="rId7" action="ppaction://hlinksldjump"/>
            </a:endParaRPr>
          </a:p>
          <a:p>
            <a:pPr>
              <a:lnSpc>
                <a:spcPct val="150000"/>
              </a:lnSpc>
            </a:pPr>
            <a:r>
              <a:rPr lang="zh-CN" altLang="en-US" sz="1600" b="1" u="sng" dirty="0" smtClean="0">
                <a:solidFill>
                  <a:schemeClr val="hlink"/>
                </a:solidFill>
                <a:latin typeface="仿宋_GB2312" pitchFamily="49" charset="-122"/>
                <a:ea typeface="仿宋_GB2312" pitchFamily="49" charset="-122"/>
                <a:hlinkClick r:id="rId8" action="ppaction://hlinksldjump"/>
              </a:rPr>
              <a:t>技法二 　明角度，清模板，破解小说八大题型</a:t>
            </a:r>
            <a:endParaRPr lang="en-US" altLang="zh-CN" sz="1600" b="1" u="sng" dirty="0" smtClean="0">
              <a:solidFill>
                <a:schemeClr val="hlink"/>
              </a:solidFill>
              <a:latin typeface="仿宋_GB2312" pitchFamily="49" charset="-122"/>
              <a:ea typeface="仿宋_GB2312" pitchFamily="49" charset="-122"/>
              <a:hlinkClick r:id="" action="ppaction://noaction"/>
            </a:endParaRPr>
          </a:p>
          <a:p>
            <a:pPr>
              <a:lnSpc>
                <a:spcPct val="150000"/>
              </a:lnSpc>
            </a:pPr>
            <a:r>
              <a:rPr lang="zh-CN" altLang="en-US" b="1" u="sng" dirty="0" smtClean="0">
                <a:solidFill>
                  <a:schemeClr val="hlink"/>
                </a:solidFill>
                <a:latin typeface="宋体" pitchFamily="2" charset="-122"/>
                <a:hlinkClick r:id="rId9" action="ppaction://hlinksldjump"/>
              </a:rPr>
              <a:t>专题十二　实用类文本阅读</a:t>
            </a:r>
            <a:endParaRPr lang="en-US" altLang="zh-CN" b="1" u="sng" dirty="0" smtClean="0">
              <a:solidFill>
                <a:schemeClr val="hlink"/>
              </a:solidFill>
              <a:latin typeface="宋体" pitchFamily="2" charset="-122"/>
            </a:endParaRPr>
          </a:p>
          <a:p>
            <a:pPr>
              <a:lnSpc>
                <a:spcPct val="150000"/>
              </a:lnSpc>
            </a:pPr>
            <a:r>
              <a:rPr lang="zh-CN" altLang="en-US" sz="1600" b="1" u="sng" dirty="0" smtClean="0">
                <a:solidFill>
                  <a:schemeClr val="hlink"/>
                </a:solidFill>
                <a:latin typeface="仿宋_GB2312" pitchFamily="49" charset="-122"/>
                <a:ea typeface="仿宋_GB2312" pitchFamily="49" charset="-122"/>
                <a:hlinkClick r:id="rId10" action="ppaction://hlinksldjump"/>
              </a:rPr>
              <a:t>技法一</a:t>
            </a:r>
            <a:r>
              <a:rPr lang="zh-CN" altLang="en-US" sz="1600" b="1" u="sng" dirty="0" smtClean="0">
                <a:solidFill>
                  <a:schemeClr val="hlink"/>
                </a:solidFill>
                <a:latin typeface="仿宋_GB2312" pitchFamily="49" charset="-122"/>
                <a:ea typeface="仿宋_GB2312" pitchFamily="49" charset="-122"/>
                <a:hlinkClick r:id="rId7" action="ppaction://hlinksldjump"/>
              </a:rPr>
              <a:t>    </a:t>
            </a:r>
            <a:r>
              <a:rPr lang="zh-CN" altLang="zh-CN" sz="1600" b="1" u="sng" dirty="0" smtClean="0">
                <a:solidFill>
                  <a:schemeClr val="hlink"/>
                </a:solidFill>
                <a:latin typeface="仿宋_GB2312" pitchFamily="49" charset="-122"/>
                <a:ea typeface="仿宋_GB2312" pitchFamily="49" charset="-122"/>
                <a:hlinkClick r:id="rId7" action="ppaction://hlinksldjump"/>
              </a:rPr>
              <a:t>切开比对法，做对选择题 </a:t>
            </a:r>
            <a:r>
              <a:rPr lang="zh-CN" altLang="en-US" sz="1600" b="1" dirty="0" smtClean="0">
                <a:solidFill>
                  <a:schemeClr val="hlink"/>
                </a:solidFill>
                <a:latin typeface="仿宋_GB2312" pitchFamily="49" charset="-122"/>
                <a:ea typeface="仿宋_GB2312" pitchFamily="49" charset="-122"/>
                <a:hlinkClick r:id="rId10" action="ppaction://hlinksldjump"/>
              </a:rPr>
              <a:t>　  </a:t>
            </a:r>
            <a:r>
              <a:rPr lang="zh-CN" altLang="en-US" sz="1600" b="1" u="sng" dirty="0" smtClean="0">
                <a:solidFill>
                  <a:schemeClr val="hlink"/>
                </a:solidFill>
                <a:latin typeface="仿宋_GB2312" pitchFamily="49" charset="-122"/>
                <a:ea typeface="仿宋_GB2312" pitchFamily="49" charset="-122"/>
                <a:hlinkClick r:id="rId11" action="ppaction://hlinksldjump"/>
              </a:rPr>
              <a:t>技法二  筛选信息题答题</a:t>
            </a:r>
            <a:r>
              <a:rPr lang="en-US" altLang="en-US" sz="1600" b="1" u="sng" dirty="0" smtClean="0">
                <a:solidFill>
                  <a:schemeClr val="hlink"/>
                </a:solidFill>
                <a:latin typeface="仿宋_GB2312" pitchFamily="49" charset="-122"/>
                <a:ea typeface="仿宋_GB2312" pitchFamily="49" charset="-122"/>
                <a:hlinkClick r:id="rId11" action="ppaction://hlinksldjump"/>
              </a:rPr>
              <a:t>“</a:t>
            </a:r>
            <a:r>
              <a:rPr lang="zh-CN" altLang="en-US" sz="1600" b="1" u="sng" dirty="0" smtClean="0">
                <a:solidFill>
                  <a:schemeClr val="hlink"/>
                </a:solidFill>
                <a:latin typeface="仿宋_GB2312" pitchFamily="49" charset="-122"/>
                <a:ea typeface="仿宋_GB2312" pitchFamily="49" charset="-122"/>
                <a:hlinkClick r:id="rId11" action="ppaction://hlinksldjump"/>
              </a:rPr>
              <a:t>三原则</a:t>
            </a:r>
            <a:r>
              <a:rPr lang="en-US" altLang="en-US" sz="1600" b="1" u="sng" dirty="0" smtClean="0">
                <a:solidFill>
                  <a:schemeClr val="hlink"/>
                </a:solidFill>
                <a:latin typeface="仿宋_GB2312" pitchFamily="49" charset="-122"/>
                <a:ea typeface="仿宋_GB2312" pitchFamily="49" charset="-122"/>
                <a:hlinkClick r:id="rId11" action="ppaction://hlinksldjump"/>
              </a:rPr>
              <a:t>”</a:t>
            </a:r>
            <a:r>
              <a:rPr lang="en-US" sz="1600" dirty="0" smtClean="0"/>
              <a:t> </a:t>
            </a:r>
          </a:p>
          <a:p>
            <a:pPr>
              <a:lnSpc>
                <a:spcPct val="150000"/>
              </a:lnSpc>
            </a:pPr>
            <a:r>
              <a:rPr lang="zh-CN" altLang="en-US" sz="1600" b="1" u="sng" dirty="0" smtClean="0">
                <a:solidFill>
                  <a:schemeClr val="hlink"/>
                </a:solidFill>
                <a:latin typeface="仿宋_GB2312" pitchFamily="49" charset="-122"/>
                <a:ea typeface="仿宋_GB2312" pitchFamily="49" charset="-122"/>
                <a:hlinkClick r:id="rId12" action="ppaction://hlinksldjump"/>
              </a:rPr>
              <a:t>技法三　结构作用题答题</a:t>
            </a:r>
            <a:r>
              <a:rPr lang="en-US" altLang="en-US" sz="1600" b="1" u="sng" dirty="0" smtClean="0">
                <a:solidFill>
                  <a:schemeClr val="hlink"/>
                </a:solidFill>
                <a:latin typeface="仿宋_GB2312" pitchFamily="49" charset="-122"/>
                <a:ea typeface="仿宋_GB2312" pitchFamily="49" charset="-122"/>
                <a:hlinkClick r:id="rId12" action="ppaction://hlinksldjump"/>
              </a:rPr>
              <a:t>“</a:t>
            </a:r>
            <a:r>
              <a:rPr lang="zh-CN" altLang="en-US" sz="1600" b="1" u="sng" dirty="0" smtClean="0">
                <a:solidFill>
                  <a:schemeClr val="hlink"/>
                </a:solidFill>
                <a:latin typeface="仿宋_GB2312" pitchFamily="49" charset="-122"/>
                <a:ea typeface="仿宋_GB2312" pitchFamily="49" charset="-122"/>
                <a:hlinkClick r:id="rId12" action="ppaction://hlinksldjump"/>
              </a:rPr>
              <a:t>五角度</a:t>
            </a:r>
            <a:r>
              <a:rPr lang="en-US" altLang="en-US" sz="1600" b="1" u="sng" dirty="0" smtClean="0">
                <a:solidFill>
                  <a:schemeClr val="hlink"/>
                </a:solidFill>
                <a:latin typeface="仿宋_GB2312" pitchFamily="49" charset="-122"/>
                <a:ea typeface="仿宋_GB2312" pitchFamily="49" charset="-122"/>
                <a:hlinkClick r:id="rId12" action="ppaction://hlinksldjump"/>
              </a:rPr>
              <a:t>”</a:t>
            </a:r>
            <a:r>
              <a:rPr lang="en-US" altLang="en-US" sz="1600" b="1" u="sng" dirty="0" smtClean="0">
                <a:solidFill>
                  <a:schemeClr val="hlink"/>
                </a:solidFill>
                <a:latin typeface="仿宋_GB2312" pitchFamily="49" charset="-122"/>
                <a:ea typeface="仿宋_GB2312" pitchFamily="49" charset="-122"/>
              </a:rPr>
              <a:t>     </a:t>
            </a:r>
            <a:r>
              <a:rPr lang="zh-CN" altLang="en-US" sz="1600" b="1" u="sng" dirty="0" smtClean="0">
                <a:solidFill>
                  <a:schemeClr val="hlink"/>
                </a:solidFill>
                <a:latin typeface="仿宋_GB2312" pitchFamily="49" charset="-122"/>
                <a:ea typeface="仿宋_GB2312" pitchFamily="49" charset="-122"/>
                <a:hlinkClick r:id="rId13" action="ppaction://hlinksldjump"/>
              </a:rPr>
              <a:t>技法四　概括传主品质特点</a:t>
            </a:r>
            <a:r>
              <a:rPr lang="en-US" altLang="en-US" sz="1600" b="1" u="sng" dirty="0" smtClean="0">
                <a:solidFill>
                  <a:schemeClr val="hlink"/>
                </a:solidFill>
                <a:latin typeface="仿宋_GB2312" pitchFamily="49" charset="-122"/>
                <a:ea typeface="仿宋_GB2312" pitchFamily="49" charset="-122"/>
                <a:hlinkClick r:id="rId13" action="ppaction://hlinksldjump"/>
              </a:rPr>
              <a:t>“</a:t>
            </a:r>
            <a:r>
              <a:rPr lang="zh-CN" altLang="en-US" sz="1600" b="1" u="sng" dirty="0" smtClean="0">
                <a:solidFill>
                  <a:schemeClr val="hlink"/>
                </a:solidFill>
                <a:latin typeface="仿宋_GB2312" pitchFamily="49" charset="-122"/>
                <a:ea typeface="仿宋_GB2312" pitchFamily="49" charset="-122"/>
                <a:hlinkClick r:id="rId13" action="ppaction://hlinksldjump"/>
              </a:rPr>
              <a:t>五抓</a:t>
            </a:r>
            <a:r>
              <a:rPr lang="en-US" altLang="en-US" sz="1600" b="1" u="sng" dirty="0" smtClean="0">
                <a:solidFill>
                  <a:schemeClr val="hlink"/>
                </a:solidFill>
                <a:latin typeface="仿宋_GB2312" pitchFamily="49" charset="-122"/>
                <a:ea typeface="仿宋_GB2312" pitchFamily="49" charset="-122"/>
                <a:hlinkClick r:id="rId13" action="ppaction://hlinksldjump"/>
              </a:rPr>
              <a:t>”</a:t>
            </a:r>
            <a:r>
              <a:rPr lang="en-US" sz="1600" dirty="0" smtClean="0"/>
              <a:t>   </a:t>
            </a:r>
          </a:p>
          <a:p>
            <a:pPr>
              <a:lnSpc>
                <a:spcPct val="150000"/>
              </a:lnSpc>
            </a:pPr>
            <a:r>
              <a:rPr lang="zh-CN" altLang="en-US" sz="1600" b="1" u="sng" dirty="0" smtClean="0">
                <a:solidFill>
                  <a:schemeClr val="hlink"/>
                </a:solidFill>
                <a:latin typeface="仿宋_GB2312" pitchFamily="49" charset="-122"/>
                <a:ea typeface="仿宋_GB2312" pitchFamily="49" charset="-122"/>
                <a:hlinkClick r:id="rId14" action="ppaction://hlinksldjump"/>
              </a:rPr>
              <a:t>技法五　概括传主成就</a:t>
            </a:r>
            <a:r>
              <a:rPr lang="en-US" altLang="en-US" sz="1600" b="1" u="sng" dirty="0" smtClean="0">
                <a:solidFill>
                  <a:schemeClr val="hlink"/>
                </a:solidFill>
                <a:latin typeface="仿宋_GB2312" pitchFamily="49" charset="-122"/>
                <a:ea typeface="仿宋_GB2312" pitchFamily="49" charset="-122"/>
                <a:hlinkClick r:id="rId14" action="ppaction://hlinksldjump"/>
              </a:rPr>
              <a:t>“</a:t>
            </a:r>
            <a:r>
              <a:rPr lang="zh-CN" altLang="en-US" sz="1600" b="1" u="sng" dirty="0" smtClean="0">
                <a:solidFill>
                  <a:schemeClr val="hlink"/>
                </a:solidFill>
                <a:latin typeface="仿宋_GB2312" pitchFamily="49" charset="-122"/>
                <a:ea typeface="仿宋_GB2312" pitchFamily="49" charset="-122"/>
                <a:hlinkClick r:id="rId14" action="ppaction://hlinksldjump"/>
              </a:rPr>
              <a:t>四出</a:t>
            </a:r>
            <a:r>
              <a:rPr lang="en-US" altLang="en-US" sz="1600" b="1" u="sng" dirty="0" smtClean="0">
                <a:solidFill>
                  <a:schemeClr val="hlink"/>
                </a:solidFill>
                <a:latin typeface="仿宋_GB2312" pitchFamily="49" charset="-122"/>
                <a:ea typeface="仿宋_GB2312" pitchFamily="49" charset="-122"/>
                <a:hlinkClick r:id="rId14" action="ppaction://hlinksldjump"/>
              </a:rPr>
              <a:t>”“</a:t>
            </a:r>
            <a:r>
              <a:rPr lang="zh-CN" altLang="en-US" sz="1600" b="1" u="sng" dirty="0" smtClean="0">
                <a:solidFill>
                  <a:schemeClr val="hlink"/>
                </a:solidFill>
                <a:latin typeface="仿宋_GB2312" pitchFamily="49" charset="-122"/>
                <a:ea typeface="仿宋_GB2312" pitchFamily="49" charset="-122"/>
                <a:hlinkClick r:id="rId14" action="ppaction://hlinksldjump"/>
              </a:rPr>
              <a:t>两注意</a:t>
            </a:r>
            <a:r>
              <a:rPr lang="en-US" altLang="en-US" sz="1600" b="1" u="sng" dirty="0" smtClean="0">
                <a:solidFill>
                  <a:schemeClr val="hlink"/>
                </a:solidFill>
                <a:latin typeface="仿宋_GB2312" pitchFamily="49" charset="-122"/>
                <a:ea typeface="仿宋_GB2312" pitchFamily="49" charset="-122"/>
                <a:hlinkClick r:id="rId14" action="ppaction://hlinksldjump"/>
              </a:rPr>
              <a:t>”</a:t>
            </a:r>
            <a:r>
              <a:rPr lang="en-US" altLang="en-US" sz="1600" b="1" u="sng" dirty="0" smtClean="0">
                <a:solidFill>
                  <a:schemeClr val="hlink"/>
                </a:solidFill>
                <a:latin typeface="仿宋_GB2312" pitchFamily="49" charset="-122"/>
                <a:ea typeface="仿宋_GB2312" pitchFamily="49" charset="-122"/>
              </a:rPr>
              <a:t>  </a:t>
            </a:r>
          </a:p>
          <a:p>
            <a:pPr>
              <a:lnSpc>
                <a:spcPct val="150000"/>
              </a:lnSpc>
            </a:pPr>
            <a:r>
              <a:rPr lang="zh-CN" altLang="en-US" sz="1600" b="1" u="sng" dirty="0" smtClean="0">
                <a:solidFill>
                  <a:schemeClr val="hlink"/>
                </a:solidFill>
                <a:latin typeface="仿宋_GB2312" pitchFamily="49" charset="-122"/>
                <a:ea typeface="仿宋_GB2312" pitchFamily="49" charset="-122"/>
                <a:hlinkClick r:id="rId15" action="ppaction://hlinksldjump"/>
              </a:rPr>
              <a:t>技法六　手法特色题答题</a:t>
            </a:r>
            <a:r>
              <a:rPr lang="en-US" altLang="en-US" sz="1600" b="1" u="sng" dirty="0" smtClean="0">
                <a:solidFill>
                  <a:schemeClr val="hlink"/>
                </a:solidFill>
                <a:latin typeface="仿宋_GB2312" pitchFamily="49" charset="-122"/>
                <a:ea typeface="仿宋_GB2312" pitchFamily="49" charset="-122"/>
                <a:hlinkClick r:id="rId15" action="ppaction://hlinksldjump"/>
              </a:rPr>
              <a:t>“</a:t>
            </a:r>
            <a:r>
              <a:rPr lang="zh-CN" altLang="en-US" sz="1600" b="1" u="sng" dirty="0" smtClean="0">
                <a:solidFill>
                  <a:schemeClr val="hlink"/>
                </a:solidFill>
                <a:latin typeface="仿宋_GB2312" pitchFamily="49" charset="-122"/>
                <a:ea typeface="仿宋_GB2312" pitchFamily="49" charset="-122"/>
                <a:hlinkClick r:id="rId15" action="ppaction://hlinksldjump"/>
              </a:rPr>
              <a:t>两辨别</a:t>
            </a:r>
            <a:r>
              <a:rPr lang="en-US" altLang="en-US" sz="1600" b="1" u="sng" dirty="0" smtClean="0">
                <a:solidFill>
                  <a:schemeClr val="hlink"/>
                </a:solidFill>
                <a:latin typeface="仿宋_GB2312" pitchFamily="49" charset="-122"/>
                <a:ea typeface="仿宋_GB2312" pitchFamily="49" charset="-122"/>
                <a:hlinkClick r:id="rId15" action="ppaction://hlinksldjump"/>
              </a:rPr>
              <a:t>”</a:t>
            </a:r>
            <a:r>
              <a:rPr lang="en-US" sz="1600" dirty="0" smtClean="0"/>
              <a:t>             </a:t>
            </a:r>
            <a:r>
              <a:rPr lang="zh-CN" altLang="en-US" sz="1600" b="1" u="sng" dirty="0" smtClean="0">
                <a:solidFill>
                  <a:schemeClr val="hlink"/>
                </a:solidFill>
                <a:latin typeface="仿宋_GB2312" pitchFamily="49" charset="-122"/>
                <a:ea typeface="仿宋_GB2312" pitchFamily="49" charset="-122"/>
                <a:hlinkClick r:id="rId16" action="ppaction://hlinksldjump"/>
              </a:rPr>
              <a:t>技法七　探究题答题</a:t>
            </a:r>
            <a:r>
              <a:rPr lang="en-US" altLang="en-US" sz="1600" b="1" u="sng" dirty="0" smtClean="0">
                <a:solidFill>
                  <a:schemeClr val="hlink"/>
                </a:solidFill>
                <a:latin typeface="仿宋_GB2312" pitchFamily="49" charset="-122"/>
                <a:ea typeface="仿宋_GB2312" pitchFamily="49" charset="-122"/>
                <a:hlinkClick r:id="rId16" action="ppaction://hlinksldjump"/>
              </a:rPr>
              <a:t>“</a:t>
            </a:r>
            <a:r>
              <a:rPr lang="zh-CN" altLang="en-US" sz="1600" b="1" u="sng" dirty="0" smtClean="0">
                <a:solidFill>
                  <a:schemeClr val="hlink"/>
                </a:solidFill>
                <a:latin typeface="仿宋_GB2312" pitchFamily="49" charset="-122"/>
                <a:ea typeface="仿宋_GB2312" pitchFamily="49" charset="-122"/>
                <a:hlinkClick r:id="rId16" action="ppaction://hlinksldjump"/>
              </a:rPr>
              <a:t>四步骤</a:t>
            </a:r>
            <a:r>
              <a:rPr lang="en-US" altLang="en-US" sz="1600" b="1" u="sng" dirty="0" smtClean="0">
                <a:solidFill>
                  <a:schemeClr val="hlink"/>
                </a:solidFill>
                <a:latin typeface="仿宋_GB2312" pitchFamily="49" charset="-122"/>
                <a:ea typeface="仿宋_GB2312" pitchFamily="49" charset="-122"/>
                <a:hlinkClick r:id="rId16" action="ppaction://hlinksldjump"/>
              </a:rPr>
              <a:t>”</a:t>
            </a:r>
            <a:endParaRPr lang="zh-CN" altLang="en-US" sz="1600" b="1" u="sng" dirty="0" smtClean="0">
              <a:solidFill>
                <a:schemeClr val="hlink"/>
              </a:solidFill>
              <a:latin typeface="仿宋_GB2312" pitchFamily="49" charset="-122"/>
              <a:ea typeface="仿宋_GB2312" pitchFamily="49" charset="-122"/>
              <a:hlinkClick r:id="rId7" action="ppaction://hlinksldjump"/>
            </a:endParaRPr>
          </a:p>
        </p:txBody>
      </p:sp>
      <p:sp>
        <p:nvSpPr>
          <p:cNvPr id="9" name="TextBox 8"/>
          <p:cNvSpPr txBox="1"/>
          <p:nvPr/>
        </p:nvSpPr>
        <p:spPr>
          <a:xfrm>
            <a:off x="971600" y="1412776"/>
            <a:ext cx="2092588" cy="830997"/>
          </a:xfrm>
          <a:prstGeom prst="rect">
            <a:avLst/>
          </a:prstGeom>
          <a:noFill/>
        </p:spPr>
        <p:txBody>
          <a:bodyPr>
            <a:spAutoFit/>
          </a:bodyPr>
          <a:lstStyle/>
          <a:p>
            <a:pPr fontAlgn="auto">
              <a:spcBef>
                <a:spcPts val="0"/>
              </a:spcBef>
              <a:spcAft>
                <a:spcPts val="0"/>
              </a:spcAft>
              <a:defRPr/>
            </a:pPr>
            <a:r>
              <a:rPr lang="zh-CN" altLang="en-US" sz="3000" b="1" cap="all" dirty="0">
                <a:ln w="9000" cmpd="sng">
                  <a:solidFill>
                    <a:schemeClr val="accent4">
                      <a:shade val="50000"/>
                      <a:satMod val="120000"/>
                    </a:schemeClr>
                  </a:solidFill>
                  <a:prstDash val="solid"/>
                </a:ln>
                <a:solidFill>
                  <a:schemeClr val="bg1">
                    <a:lumMod val="50000"/>
                  </a:schemeClr>
                </a:solidFill>
                <a:effectLst>
                  <a:reflection blurRad="12700" stA="28000" endPos="45000" dist="1000" dir="5400000" sy="-100000" algn="bl" rotWithShape="0"/>
                </a:effectLst>
                <a:latin typeface="幼圆" pitchFamily="49" charset="-122"/>
                <a:ea typeface="幼圆" pitchFamily="49" charset="-122"/>
              </a:rPr>
              <a:t>目 录</a:t>
            </a:r>
          </a:p>
          <a:p>
            <a:pPr fontAlgn="auto">
              <a:spcBef>
                <a:spcPts val="0"/>
              </a:spcBef>
              <a:spcAft>
                <a:spcPts val="0"/>
              </a:spcAft>
              <a:defRPr/>
            </a:pP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endParaRPr>
          </a:p>
        </p:txBody>
      </p:sp>
      <p:cxnSp>
        <p:nvCxnSpPr>
          <p:cNvPr id="10" name="直接连接符 9"/>
          <p:cNvCxnSpPr/>
          <p:nvPr/>
        </p:nvCxnSpPr>
        <p:spPr>
          <a:xfrm>
            <a:off x="971600" y="1988840"/>
            <a:ext cx="6480175" cy="0"/>
          </a:xfrm>
          <a:prstGeom prst="line">
            <a:avLst/>
          </a:prstGeom>
        </p:spPr>
        <p:style>
          <a:lnRef idx="2">
            <a:schemeClr val="accent6"/>
          </a:lnRef>
          <a:fillRef idx="0">
            <a:schemeClr val="accent6"/>
          </a:fillRef>
          <a:effectRef idx="1">
            <a:schemeClr val="accent6"/>
          </a:effectRef>
          <a:fontRef idx="minor">
            <a:schemeClr val="tx1"/>
          </a:fontRef>
        </p:style>
      </p:cxnSp>
      <p:sp>
        <p:nvSpPr>
          <p:cNvPr id="83974" name="Text Box 6"/>
          <p:cNvSpPr txBox="1">
            <a:spLocks noChangeArrowheads="1"/>
          </p:cNvSpPr>
          <p:nvPr/>
        </p:nvSpPr>
        <p:spPr bwMode="auto">
          <a:xfrm>
            <a:off x="179512" y="836712"/>
            <a:ext cx="8135937" cy="830997"/>
          </a:xfrm>
          <a:prstGeom prst="rect">
            <a:avLst/>
          </a:prstGeom>
          <a:noFill/>
          <a:ln w="9525">
            <a:noFill/>
            <a:miter lim="800000"/>
            <a:headEnd/>
            <a:tailEnd/>
          </a:ln>
          <a:effec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20000"/>
              </a:lnSpc>
              <a:defRPr/>
            </a:pPr>
            <a:r>
              <a:rPr lang="zh-CN" altLang="en-US" sz="4000" b="1" dirty="0" smtClean="0">
                <a:solidFill>
                  <a:srgbClr val="FF6600"/>
                </a:solidFill>
                <a:effectLst>
                  <a:outerShdw blurRad="38100" dist="38100" dir="2700000" algn="tl">
                    <a:srgbClr val="C0C0C0"/>
                  </a:outerShdw>
                </a:effectLst>
                <a:latin typeface="黑体" pitchFamily="2" charset="-122"/>
                <a:ea typeface="黑体" pitchFamily="2" charset="-122"/>
              </a:rPr>
              <a:t>第三部分　现代文阅读 </a:t>
            </a:r>
          </a:p>
        </p:txBody>
      </p:sp>
      <p:pic>
        <p:nvPicPr>
          <p:cNvPr id="4098" name="Picture 2" descr="C:\Documents and Settings\Administrator\桌面\全品文教.jpg"/>
          <p:cNvPicPr>
            <a:picLocks noChangeAspect="1" noChangeArrowheads="1"/>
          </p:cNvPicPr>
          <p:nvPr/>
        </p:nvPicPr>
        <p:blipFill>
          <a:blip r:embed="rId17" cstate="print"/>
          <a:srcRect/>
          <a:stretch>
            <a:fillRect/>
          </a:stretch>
        </p:blipFill>
        <p:spPr bwMode="auto">
          <a:xfrm>
            <a:off x="7000892" y="800085"/>
            <a:ext cx="1676400" cy="557213"/>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21"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4)">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39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285860"/>
            <a:ext cx="8215370" cy="5049852"/>
          </a:xfrm>
        </p:spPr>
        <p:txBody>
          <a:bodyPr>
            <a:noAutofit/>
          </a:bodyPr>
          <a:lstStyle/>
          <a:p>
            <a:r>
              <a:rPr lang="zh-CN" altLang="en-US" dirty="0" smtClean="0">
                <a:latin typeface="楷体_GB2312" pitchFamily="49" charset="-122"/>
                <a:ea typeface="楷体_GB2312" pitchFamily="49" charset="-122"/>
              </a:rPr>
              <a:t>会现代化健康地向前发展，才能更好地开创人类社会和人类文明的美好未来。</a:t>
            </a:r>
          </a:p>
          <a:p>
            <a:pPr indent="622300" algn="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节选自滕文生</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儒学文化的特性与前途</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，有删改</a:t>
            </a:r>
            <a:r>
              <a:rPr lang="en-US" altLang="zh-CN" dirty="0" smtClean="0">
                <a:latin typeface="仿宋_GB2312" pitchFamily="49" charset="-122"/>
                <a:ea typeface="仿宋_GB2312" pitchFamily="49" charset="-122"/>
              </a:rPr>
              <a:t>)</a:t>
            </a:r>
          </a:p>
          <a:p>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下列关于“实现儒学文化新的创造性转化和发展”原因的表述，不正确的一项是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．各国各地区的经济、政治、文化、社会联系空前紧密，不同文明的对话与交流日益频繁，为人类命运共同体的形成创造了有利的条件。</a:t>
            </a:r>
          </a:p>
          <a:p>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．人类社会的物质文明和精神文明都取得了巨大进步，尤其是物质文明的进步达到了古代世界完全不可想象的繁荣境地。</a:t>
            </a:r>
          </a:p>
          <a:p>
            <a:endParaRPr lang="en-US" altLang="zh-CN" dirty="0" smtClean="0">
              <a:latin typeface="仿宋_GB2312" pitchFamily="49" charset="-122"/>
              <a:ea typeface="仿宋_GB2312" pitchFamily="49" charset="-122"/>
            </a:endParaRPr>
          </a:p>
          <a:p>
            <a:pPr indent="622300"/>
            <a:endParaRPr lang="en-US" altLang="zh-CN" dirty="0" smtClean="0">
              <a:latin typeface="仿宋_GB2312" pitchFamily="49" charset="-122"/>
              <a:ea typeface="仿宋_GB2312" pitchFamily="49" charset="-122"/>
            </a:endParaRP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虽然霍夫曼没有供出什么，但军事法庭还是判处了他死刑。当行刑车停下来后，霍夫曼看到刑场上还停有一辆行刑车，一个人被推下车来。霍夫曼看到他，顿时惊讶得张大了嘴，因为那人不是别人，正是伯朗。伯朗看到了霍夫曼，同样也露出惊讶的神情。</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行刑官将二人推到一起，冷笑了一声，说：“互相认识一下吧，这位是</a:t>
            </a:r>
            <a:r>
              <a:rPr lang="en-US" altLang="zh-CN" sz="2400" b="1" dirty="0" smtClean="0">
                <a:latin typeface="楷体_GB2312" pitchFamily="49" charset="-122"/>
                <a:ea typeface="楷体_GB2312" pitchFamily="49" charset="-122"/>
                <a:cs typeface="Times New Roman"/>
              </a:rPr>
              <a:t>012</a:t>
            </a:r>
            <a:r>
              <a:rPr lang="zh-CN" altLang="en-US" sz="2400" b="1" dirty="0" smtClean="0">
                <a:latin typeface="楷体_GB2312" pitchFamily="49" charset="-122"/>
                <a:ea typeface="楷体_GB2312" pitchFamily="49" charset="-122"/>
                <a:cs typeface="Times New Roman"/>
              </a:rPr>
              <a:t>号霍夫曼，这位是</a:t>
            </a:r>
            <a:r>
              <a:rPr lang="en-US" altLang="zh-CN" sz="2400" b="1" dirty="0" smtClean="0">
                <a:latin typeface="楷体_GB2312" pitchFamily="49" charset="-122"/>
                <a:ea typeface="楷体_GB2312" pitchFamily="49" charset="-122"/>
                <a:cs typeface="Times New Roman"/>
              </a:rPr>
              <a:t>009</a:t>
            </a:r>
            <a:r>
              <a:rPr lang="zh-CN" altLang="en-US" sz="2400" b="1" dirty="0" smtClean="0">
                <a:latin typeface="楷体_GB2312" pitchFamily="49" charset="-122"/>
                <a:ea typeface="楷体_GB2312" pitchFamily="49" charset="-122"/>
                <a:cs typeface="Times New Roman"/>
              </a:rPr>
              <a:t>号伯朗。你们这对儿人民的败类。”</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霍夫曼不由仰头长叹。蔚蓝的天空没有一丝云彩。</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5. </a:t>
            </a:r>
            <a:r>
              <a:rPr lang="zh-CN" altLang="en-US" sz="2400" b="1" dirty="0" smtClean="0">
                <a:latin typeface="宋体" pitchFamily="2" charset="-122"/>
                <a:cs typeface="Times New Roman"/>
              </a:rPr>
              <a:t>下列对这篇小说有关内容的分析和概括，正确的两项是</a:t>
            </a:r>
            <a:r>
              <a:rPr lang="en-US" altLang="zh-CN" sz="2400" b="1" dirty="0" smtClean="0">
                <a:latin typeface="宋体" pitchFamily="2" charset="-122"/>
                <a:cs typeface="Times New Roman"/>
              </a:rPr>
              <a:t>(5</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小说开篇对落叶的描写和结尾对天空的描写都对人物有烘托作用，前者烘托出人物烦乱不安的心理，后者烘托出人物惊讶恐惧的心理。</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小说擅长运用细节描写塑造人物形象，比如写伯朗“异样的眼光”“嘴巴闭得紧紧的”“一刻也不睡”等细节就透露出人物的谨慎和警觉。</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当大使说出霍夫曼要押解的对象是伯朗时，霍夫曼看到了大使那“说不出的目光”，说明霍夫曼已经察觉到大使在怀疑自己了。</a:t>
            </a:r>
          </a:p>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小说以二战时的西方战场为背景，描写了一个充满悬念的谍战故事，看起来是在写两个间谍，暗中却是在写正义力量的谋划，构思巧妙。</a:t>
            </a:r>
          </a:p>
          <a:p>
            <a:pPr marL="441325">
              <a:lnSpc>
                <a:spcPts val="3500"/>
              </a:lnSpc>
              <a:spcAft>
                <a:spcPts val="0"/>
              </a:spcAft>
            </a:pPr>
            <a:r>
              <a:rPr lang="en-US" altLang="zh-CN" sz="2400" b="1" dirty="0" smtClean="0">
                <a:latin typeface="宋体" pitchFamily="2" charset="-122"/>
                <a:cs typeface="Times New Roman"/>
              </a:rPr>
              <a:t>E. </a:t>
            </a:r>
            <a:r>
              <a:rPr lang="zh-CN" altLang="en-US" sz="2400" b="1" dirty="0" smtClean="0">
                <a:latin typeface="宋体" pitchFamily="2" charset="-122"/>
                <a:cs typeface="Times New Roman"/>
              </a:rPr>
              <a:t>小说在语言上不追求华丽辞藻，以近乎白描的手法来写情节；在人物描写上注重行为描写和心理描写，不使用修辞手法，文笔简洁明快。</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1643050"/>
            <a:ext cx="7500990" cy="342902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答</a:t>
            </a:r>
            <a:r>
              <a:rPr lang="en-US" altLang="zh-CN" sz="2400" b="1" dirty="0" smtClean="0">
                <a:solidFill>
                  <a:srgbClr val="990033"/>
                </a:solidFill>
                <a:latin typeface="+mj-ea"/>
                <a:ea typeface="+mj-ea"/>
                <a:cs typeface="Times New Roman"/>
              </a:rPr>
              <a:t>D</a:t>
            </a:r>
            <a:r>
              <a:rPr lang="zh-CN" altLang="en-US" sz="2400" b="1" dirty="0" smtClean="0">
                <a:solidFill>
                  <a:srgbClr val="990033"/>
                </a:solidFill>
                <a:latin typeface="+mj-ea"/>
                <a:ea typeface="+mj-ea"/>
                <a:cs typeface="Times New Roman"/>
              </a:rPr>
              <a:t>项给</a:t>
            </a:r>
            <a:r>
              <a:rPr lang="en-US" altLang="zh-CN" sz="2400" b="1" dirty="0" smtClean="0">
                <a:solidFill>
                  <a:srgbClr val="990033"/>
                </a:solidFill>
                <a:latin typeface="+mj-ea"/>
                <a:ea typeface="+mj-ea"/>
                <a:cs typeface="Times New Roman"/>
              </a:rPr>
              <a:t>3</a:t>
            </a:r>
            <a:r>
              <a:rPr lang="zh-CN" altLang="en-US" sz="2400" b="1" dirty="0" smtClean="0">
                <a:solidFill>
                  <a:srgbClr val="990033"/>
                </a:solidFill>
                <a:latin typeface="+mj-ea"/>
                <a:ea typeface="+mj-ea"/>
                <a:cs typeface="Times New Roman"/>
              </a:rPr>
              <a:t>分，答</a:t>
            </a:r>
            <a:r>
              <a:rPr lang="en-US" altLang="zh-CN" sz="2400" b="1" dirty="0" smtClean="0">
                <a:solidFill>
                  <a:srgbClr val="990033"/>
                </a:solidFill>
                <a:latin typeface="+mj-ea"/>
                <a:ea typeface="+mj-ea"/>
                <a:cs typeface="Times New Roman"/>
              </a:rPr>
              <a:t>B</a:t>
            </a:r>
            <a:r>
              <a:rPr lang="zh-CN" altLang="en-US" sz="2400" b="1" dirty="0" smtClean="0">
                <a:solidFill>
                  <a:srgbClr val="990033"/>
                </a:solidFill>
                <a:latin typeface="+mj-ea"/>
                <a:ea typeface="+mj-ea"/>
                <a:cs typeface="Times New Roman"/>
              </a:rPr>
              <a:t>项给</a:t>
            </a:r>
            <a:r>
              <a:rPr lang="en-US" altLang="zh-CN" sz="2400" b="1" dirty="0" smtClean="0">
                <a:solidFill>
                  <a:srgbClr val="990033"/>
                </a:solidFill>
                <a:latin typeface="+mj-ea"/>
                <a:ea typeface="+mj-ea"/>
                <a:cs typeface="Times New Roman"/>
              </a:rPr>
              <a:t>2</a:t>
            </a:r>
            <a:r>
              <a:rPr lang="zh-CN" altLang="en-US" sz="2400" b="1" dirty="0" smtClean="0">
                <a:solidFill>
                  <a:srgbClr val="990033"/>
                </a:solidFill>
                <a:latin typeface="+mj-ea"/>
                <a:ea typeface="+mj-ea"/>
                <a:cs typeface="Times New Roman"/>
              </a:rPr>
              <a:t>分，答</a:t>
            </a:r>
            <a:r>
              <a:rPr lang="en-US" altLang="zh-CN" sz="2400" b="1" dirty="0" smtClean="0">
                <a:solidFill>
                  <a:srgbClr val="990033"/>
                </a:solidFill>
                <a:latin typeface="+mj-ea"/>
                <a:ea typeface="+mj-ea"/>
                <a:cs typeface="Times New Roman"/>
              </a:rPr>
              <a:t>E</a:t>
            </a:r>
            <a:r>
              <a:rPr lang="zh-CN" altLang="en-US" sz="2400" b="1" dirty="0" smtClean="0">
                <a:solidFill>
                  <a:srgbClr val="990033"/>
                </a:solidFill>
                <a:latin typeface="+mj-ea"/>
                <a:ea typeface="+mj-ea"/>
                <a:cs typeface="Times New Roman"/>
              </a:rPr>
              <a:t>项给</a:t>
            </a:r>
            <a:r>
              <a:rPr lang="en-US" altLang="zh-CN" sz="2400" b="1" dirty="0" smtClean="0">
                <a:solidFill>
                  <a:srgbClr val="990033"/>
                </a:solidFill>
                <a:latin typeface="+mj-ea"/>
                <a:ea typeface="+mj-ea"/>
                <a:cs typeface="Times New Roman"/>
              </a:rPr>
              <a:t>1</a:t>
            </a:r>
            <a:r>
              <a:rPr lang="zh-CN" altLang="en-US" sz="2400" b="1" dirty="0" smtClean="0">
                <a:solidFill>
                  <a:srgbClr val="990033"/>
                </a:solidFill>
                <a:latin typeface="+mj-ea"/>
                <a:ea typeface="+mj-ea"/>
                <a:cs typeface="Times New Roman"/>
              </a:rPr>
              <a:t>分；答</a:t>
            </a:r>
            <a:r>
              <a:rPr lang="en-US" altLang="zh-CN" sz="2400" b="1" dirty="0" smtClean="0">
                <a:solidFill>
                  <a:srgbClr val="990033"/>
                </a:solidFill>
                <a:latin typeface="+mj-ea"/>
                <a:ea typeface="+mj-ea"/>
                <a:cs typeface="Times New Roman"/>
              </a:rPr>
              <a:t>A</a:t>
            </a:r>
            <a:r>
              <a:rPr lang="zh-CN" altLang="en-US" sz="2400" b="1" dirty="0" smtClean="0">
                <a:solidFill>
                  <a:srgbClr val="990033"/>
                </a:solidFill>
                <a:latin typeface="+mj-ea"/>
                <a:ea typeface="+mj-ea"/>
                <a:cs typeface="Times New Roman"/>
              </a:rPr>
              <a:t>、</a:t>
            </a:r>
            <a:r>
              <a:rPr lang="en-US" altLang="zh-CN" sz="2400" b="1" dirty="0" smtClean="0">
                <a:solidFill>
                  <a:srgbClr val="990033"/>
                </a:solidFill>
                <a:latin typeface="+mj-ea"/>
                <a:ea typeface="+mj-ea"/>
                <a:cs typeface="Times New Roman"/>
              </a:rPr>
              <a:t>C</a:t>
            </a:r>
            <a:r>
              <a:rPr lang="zh-CN" altLang="en-US" sz="2400" b="1" dirty="0" smtClean="0">
                <a:solidFill>
                  <a:srgbClr val="990033"/>
                </a:solidFill>
                <a:latin typeface="+mj-ea"/>
                <a:ea typeface="+mj-ea"/>
                <a:cs typeface="Times New Roman"/>
              </a:rPr>
              <a:t>项不给分。回答三项或三项以上，不给分。</a:t>
            </a:r>
          </a:p>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a:t>
            </a:r>
            <a:r>
              <a:rPr lang="zh-CN" altLang="en-US" sz="2400" b="1" dirty="0" smtClean="0">
                <a:solidFill>
                  <a:srgbClr val="990033"/>
                </a:solidFill>
                <a:latin typeface="+mj-ea"/>
                <a:ea typeface="+mj-ea"/>
                <a:cs typeface="Times New Roman"/>
              </a:rPr>
              <a:t>项，“惊讶恐惧的心理”不合理；</a:t>
            </a:r>
            <a:r>
              <a:rPr lang="en-US" altLang="zh-CN" sz="2400" b="1" dirty="0" smtClean="0">
                <a:solidFill>
                  <a:srgbClr val="990033"/>
                </a:solidFill>
                <a:latin typeface="+mj-ea"/>
                <a:ea typeface="+mj-ea"/>
                <a:cs typeface="Times New Roman"/>
              </a:rPr>
              <a:t>C</a:t>
            </a:r>
            <a:r>
              <a:rPr lang="zh-CN" altLang="en-US" sz="2400" b="1" dirty="0" smtClean="0">
                <a:solidFill>
                  <a:srgbClr val="990033"/>
                </a:solidFill>
                <a:latin typeface="+mj-ea"/>
                <a:ea typeface="+mj-ea"/>
                <a:cs typeface="Times New Roman"/>
              </a:rPr>
              <a:t>项，有怀疑但并未“察觉到”；</a:t>
            </a:r>
            <a:r>
              <a:rPr lang="en-US" altLang="zh-CN" sz="2400" b="1" dirty="0" smtClean="0">
                <a:solidFill>
                  <a:srgbClr val="990033"/>
                </a:solidFill>
                <a:latin typeface="+mj-ea"/>
                <a:ea typeface="+mj-ea"/>
                <a:cs typeface="Times New Roman"/>
              </a:rPr>
              <a:t>E</a:t>
            </a:r>
            <a:r>
              <a:rPr lang="zh-CN" altLang="en-US" sz="2400" b="1" dirty="0" smtClean="0">
                <a:solidFill>
                  <a:srgbClr val="990033"/>
                </a:solidFill>
                <a:latin typeface="+mj-ea"/>
                <a:ea typeface="+mj-ea"/>
                <a:cs typeface="Times New Roman"/>
              </a:rPr>
              <a:t>项，“不使用修辞方法”表述不当，开篇的心情描写、“伯朗像变魔术般地又出现”等就运用了修辞手法。</a:t>
            </a:r>
          </a:p>
        </p:txBody>
      </p:sp>
    </p:spTree>
  </p:cSld>
  <p:clrMapOvr>
    <a:masterClrMapping/>
  </p:clrMapOvr>
  <p:transition spd="med">
    <p:fade/>
  </p:transition>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000132"/>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6. </a:t>
            </a:r>
            <a:r>
              <a:rPr lang="zh-CN" altLang="en-US" sz="2400" b="1" dirty="0" smtClean="0">
                <a:latin typeface="宋体" pitchFamily="2" charset="-122"/>
                <a:cs typeface="Times New Roman"/>
              </a:rPr>
              <a:t>小说在刻画霍夫曼的人物形象时，重点突出了他的哪些特征？</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500306"/>
            <a:ext cx="7358114" cy="3286148"/>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背信弃义，唯利是图：为了获取利益，他背叛祖国，但又不完全“忠于”敌国，甚至还娶了一位无辜的姑娘为妻作为掩护；为保全自己而牺牲“战友”。②经验丰富，做事谨慎：在大使面前故作镇静，押解伯朗的路上不敢合眼。③感觉敏锐，警惕性高：下意识摸枪、暗暗捏紧拳头等。</a:t>
            </a:r>
            <a:endParaRPr lang="en-US" altLang="zh-CN" sz="2400" b="1" dirty="0" smtClean="0">
              <a:solidFill>
                <a:srgbClr val="990033"/>
              </a:solidFill>
              <a:latin typeface="+mj-ea"/>
              <a:ea typeface="+mj-ea"/>
              <a:cs typeface="Times New Roman"/>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鉴赏人物形象的能力。分析概括人物形象的特点要注意以下几点：通过肖像、行为、语言、心理、细节等各方面的描写分析人物形象；通过小说精心设置的故事情节来分析人物形象；通过典型环境的具体描写来分析人物形象。本题主要是分析文中对霍夫曼的语言、动作、细节等的描写。注意分条列点，从不同的角度来分析概括。在概括时，一般要着眼于人物的内在特点，即精神品质、性格情感、个性特点等。</a:t>
            </a:r>
          </a:p>
        </p:txBody>
      </p:sp>
    </p:spTree>
  </p:cSld>
  <p:clrMapOvr>
    <a:masterClrMapping/>
  </p:clrMapOvr>
  <p:transition spd="med">
    <p:fade/>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500198"/>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7. </a:t>
            </a:r>
            <a:r>
              <a:rPr lang="zh-CN" altLang="en-US" sz="2400" b="1" dirty="0" smtClean="0">
                <a:latin typeface="宋体" pitchFamily="2" charset="-122"/>
                <a:cs typeface="Times New Roman"/>
              </a:rPr>
              <a:t>有人认为这篇小说的题目是“秘密押解”，有人认为这篇小说的题目是“谍影重重”，你认为哪个更好一些？你还另有更好的题目吗？为什么？</a:t>
            </a:r>
            <a:r>
              <a:rPr lang="en-US" altLang="zh-CN" sz="2400" b="1" dirty="0" smtClean="0">
                <a:latin typeface="宋体" pitchFamily="2" charset="-122"/>
                <a:cs typeface="Times New Roman"/>
              </a:rPr>
              <a:t>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214414" y="3143248"/>
            <a:ext cx="7358114" cy="2928958"/>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示例一：“秘密押解”好。</a:t>
            </a:r>
            <a:r>
              <a:rPr lang="en-US" altLang="zh-CN" sz="2400" b="1" dirty="0" smtClean="0">
                <a:solidFill>
                  <a:srgbClr val="990033"/>
                </a:solidFill>
                <a:latin typeface="+mj-ea"/>
                <a:ea typeface="+mj-ea"/>
                <a:cs typeface="Times New Roman"/>
              </a:rPr>
              <a:t>①“</a:t>
            </a:r>
            <a:r>
              <a:rPr lang="zh-CN" altLang="en-US" sz="2400" b="1" dirty="0" smtClean="0">
                <a:solidFill>
                  <a:srgbClr val="990033"/>
                </a:solidFill>
                <a:latin typeface="+mj-ea"/>
                <a:ea typeface="+mj-ea"/>
                <a:cs typeface="Times New Roman"/>
              </a:rPr>
              <a:t>秘密押解”未交代押送者和押送对象，为小说设置了悬念，可以激发读者的阅读兴趣；</a:t>
            </a:r>
            <a:r>
              <a:rPr lang="en-US" altLang="zh-CN" sz="2400" b="1" dirty="0" smtClean="0">
                <a:solidFill>
                  <a:srgbClr val="990033"/>
                </a:solidFill>
                <a:latin typeface="+mj-ea"/>
                <a:ea typeface="+mj-ea"/>
                <a:cs typeface="Times New Roman"/>
              </a:rPr>
              <a:t>②“</a:t>
            </a:r>
            <a:r>
              <a:rPr lang="zh-CN" altLang="en-US" sz="2400" b="1" dirty="0" smtClean="0">
                <a:solidFill>
                  <a:srgbClr val="990033"/>
                </a:solidFill>
                <a:latin typeface="+mj-ea"/>
                <a:ea typeface="+mj-ea"/>
                <a:cs typeface="Times New Roman"/>
              </a:rPr>
              <a:t>秘密押解”是对小说主要事件的概括，是小说冲突集中展现的情节；</a:t>
            </a:r>
            <a:r>
              <a:rPr lang="en-US" altLang="zh-CN" sz="2400" b="1" dirty="0" smtClean="0">
                <a:solidFill>
                  <a:srgbClr val="990033"/>
                </a:solidFill>
                <a:latin typeface="+mj-ea"/>
                <a:ea typeface="+mj-ea"/>
                <a:cs typeface="Times New Roman"/>
              </a:rPr>
              <a:t>③</a:t>
            </a:r>
            <a:r>
              <a:rPr lang="zh-CN" altLang="en-US" sz="2400" b="1" dirty="0" smtClean="0">
                <a:solidFill>
                  <a:srgbClr val="990033"/>
                </a:solidFill>
                <a:latin typeface="+mj-ea"/>
                <a:ea typeface="+mj-ea"/>
                <a:cs typeface="Times New Roman"/>
              </a:rPr>
              <a:t>以“秘密押解”为题表现了部长计策的巧妙，突出了正义的一方，彰显了主题。</a:t>
            </a:r>
            <a:endParaRPr lang="en-US" altLang="zh-CN" sz="2400" b="1" dirty="0" smtClean="0">
              <a:solidFill>
                <a:srgbClr val="990033"/>
              </a:solidFill>
              <a:latin typeface="+mj-ea"/>
              <a:ea typeface="+mj-ea"/>
              <a:cs typeface="Times New Roman"/>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zh-CN" altLang="en-US" sz="2400" b="1" dirty="0" smtClean="0">
                <a:solidFill>
                  <a:srgbClr val="990033"/>
                </a:solidFill>
                <a:latin typeface="+mj-ea"/>
                <a:ea typeface="+mj-ea"/>
                <a:cs typeface="Times New Roman"/>
              </a:rPr>
              <a:t>示例二：“谍影重重”好。</a:t>
            </a:r>
            <a:r>
              <a:rPr lang="en-US" altLang="zh-CN" sz="2400" b="1" dirty="0" smtClean="0">
                <a:solidFill>
                  <a:srgbClr val="990033"/>
                </a:solidFill>
                <a:latin typeface="+mj-ea"/>
                <a:ea typeface="+mj-ea"/>
                <a:cs typeface="Times New Roman"/>
              </a:rPr>
              <a:t>①“</a:t>
            </a:r>
            <a:r>
              <a:rPr lang="zh-CN" altLang="en-US" sz="2400" b="1" dirty="0" smtClean="0">
                <a:solidFill>
                  <a:srgbClr val="990033"/>
                </a:solidFill>
                <a:latin typeface="+mj-ea"/>
                <a:ea typeface="+mj-ea"/>
                <a:cs typeface="Times New Roman"/>
              </a:rPr>
              <a:t>谍影重重”制造了一种神秘氛围， 为小说设置了悬念，可以激发读者的阅读兴趣；</a:t>
            </a:r>
            <a:r>
              <a:rPr lang="en-US" altLang="zh-CN" sz="2400" b="1" dirty="0" smtClean="0">
                <a:solidFill>
                  <a:srgbClr val="990033"/>
                </a:solidFill>
                <a:latin typeface="+mj-ea"/>
                <a:ea typeface="+mj-ea"/>
                <a:cs typeface="Times New Roman"/>
              </a:rPr>
              <a:t>②</a:t>
            </a:r>
            <a:r>
              <a:rPr lang="zh-CN" altLang="en-US" sz="2400" b="1" dirty="0" smtClean="0">
                <a:solidFill>
                  <a:srgbClr val="990033"/>
                </a:solidFill>
                <a:latin typeface="+mj-ea"/>
                <a:ea typeface="+mj-ea"/>
                <a:cs typeface="Times New Roman"/>
              </a:rPr>
              <a:t>交代了主要人物的身份，暗示了情节的复杂；</a:t>
            </a:r>
            <a:r>
              <a:rPr lang="en-US" altLang="zh-CN" sz="2400" b="1" dirty="0" smtClean="0">
                <a:solidFill>
                  <a:srgbClr val="990033"/>
                </a:solidFill>
                <a:latin typeface="+mj-ea"/>
                <a:ea typeface="+mj-ea"/>
                <a:cs typeface="Times New Roman"/>
              </a:rPr>
              <a:t>③“</a:t>
            </a:r>
            <a:r>
              <a:rPr lang="zh-CN" altLang="en-US" sz="2400" b="1" dirty="0" smtClean="0">
                <a:solidFill>
                  <a:srgbClr val="990033"/>
                </a:solidFill>
                <a:latin typeface="+mj-ea"/>
                <a:ea typeface="+mj-ea"/>
                <a:cs typeface="Times New Roman"/>
              </a:rPr>
              <a:t>谍影重重”暗示了押解任务的艰巨，侧面表现出正义力量的智慧，有助于突出主题。</a:t>
            </a:r>
            <a:endParaRPr lang="en-US" altLang="zh-CN" sz="2400" b="1" dirty="0" smtClean="0">
              <a:solidFill>
                <a:srgbClr val="990033"/>
              </a:solidFill>
              <a:latin typeface="+mj-ea"/>
              <a:ea typeface="+mj-ea"/>
              <a:cs typeface="Times New Roman"/>
            </a:endParaRPr>
          </a:p>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有其他题目， 分析合理者亦可。赋分应侧重在题目对情节设计、人物设置、主题表现等方面的作用上</a:t>
            </a:r>
            <a:r>
              <a:rPr lang="en-US" altLang="zh-CN" sz="2400" b="1" dirty="0" smtClean="0">
                <a:solidFill>
                  <a:srgbClr val="990033"/>
                </a:solidFill>
                <a:latin typeface="+mj-ea"/>
                <a:ea typeface="+mj-ea"/>
                <a:cs typeface="Times New Roman"/>
              </a:rPr>
              <a:t>)</a:t>
            </a:r>
          </a:p>
        </p:txBody>
      </p:sp>
    </p:spTree>
  </p:cSld>
  <p:clrMapOvr>
    <a:masterClrMapping/>
  </p:clrMapOvr>
  <p:transition spd="med">
    <p:fade/>
  </p:transition>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对作品进行个性化阅读和有创意的解读的能力。本题问哪一个题目更好，不管认为哪一个题目更好，我们都要从多个角度分析其“为什么好”，实际上，我们也可以把它看作赏析标题的作用类题目。通常来说，标题的作用有：①交代主要人物形象；②交代故事发生环境；③概括主要事件；④设悬念，引起读者阅读兴趣；⑤贯串全文，起线索作用；⑥具有象征意义，揭示小说主题，画龙点睛。我们也可以总结几个角度：对人物的作用、对情节结构的作用、对表现主题的作用、对读者的阅读效果的作用。</a:t>
            </a:r>
          </a:p>
        </p:txBody>
      </p:sp>
    </p:spTree>
  </p:cSld>
  <p:clrMapOvr>
    <a:masterClrMapping/>
  </p:clrMapOvr>
  <p:transition spd="med">
    <p:fade/>
  </p:transition>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928694"/>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8. </a:t>
            </a:r>
            <a:r>
              <a:rPr lang="zh-CN" altLang="en-US" sz="2400" b="1" dirty="0" smtClean="0">
                <a:latin typeface="宋体" pitchFamily="2" charset="-122"/>
                <a:cs typeface="Times New Roman"/>
              </a:rPr>
              <a:t>（拓展备用题）小说情节跌宕起伏，一波三折，请结合小说简要分析。</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214414" y="2428868"/>
            <a:ext cx="7358114" cy="3929090"/>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小说开篇霍夫曼敏锐地感觉到了异样，然而大使交付他任务，化解了这个悬念；②在转机时，伯朗突然消失，霍夫曼极为紧张，伯朗又突然出现，冲突化解；③结尾霍夫曼被押赴刑场，突然发现伯朗也被押赴刑场，又出现了新的波折。</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428736"/>
            <a:ext cx="8072494" cy="4857784"/>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．经济全球化在给人类带来巨大利益的同时，也带来了贫富差距持续扩大、伦理道德每况愈下、人与自然关系日趋紧张等弊病与难题。</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．儒家文化历史悠久，我们应该充分挖掘其蕴集的丰富思想价值，结合经济全球化的实际，使之为改进全球治理做出更大贡献。</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a:p>
            <a:pPr eaLnBrk="0" hangingPunct="0">
              <a:lnSpc>
                <a:spcPts val="3500"/>
              </a:lnSpc>
              <a:buFont typeface="Arial" pitchFamily="34" charset="0"/>
              <a:buNone/>
            </a:pPr>
            <a:endParaRPr lang="zh-CN" altLang="en-US" sz="2400" b="1" dirty="0" smtClean="0">
              <a:latin typeface="Times New Roman" pitchFamily="18" charset="0"/>
              <a:cs typeface="Times New Roman" pitchFamily="18" charset="0"/>
            </a:endParaRPr>
          </a:p>
        </p:txBody>
      </p:sp>
      <p:sp>
        <p:nvSpPr>
          <p:cNvPr id="9" name="内容占位符 2"/>
          <p:cNvSpPr>
            <a:spLocks noGrp="1"/>
          </p:cNvSpPr>
          <p:nvPr>
            <p:ph idx="4294967295"/>
          </p:nvPr>
        </p:nvSpPr>
        <p:spPr>
          <a:xfrm>
            <a:off x="795367" y="5143512"/>
            <a:ext cx="7920037" cy="1285884"/>
          </a:xfrm>
        </p:spPr>
        <p:txBody>
          <a:bodyPr/>
          <a:lstStyle/>
          <a:p>
            <a:pPr marL="0" indent="0">
              <a:lnSpc>
                <a:spcPts val="3500"/>
              </a:lnSpc>
              <a:spcBef>
                <a:spcPct val="0"/>
              </a:spcBef>
              <a:buNone/>
            </a:pPr>
            <a:r>
              <a:rPr lang="en-US" altLang="zh-CN" sz="2400" b="1" dirty="0" smtClean="0">
                <a:solidFill>
                  <a:srgbClr val="990033"/>
                </a:solidFill>
                <a:latin typeface="宋体" pitchFamily="2" charset="-122"/>
              </a:rPr>
              <a:t>D</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D</a:t>
            </a:r>
            <a:r>
              <a:rPr lang="zh-CN" altLang="en-US" sz="2400" b="1" dirty="0" smtClean="0">
                <a:solidFill>
                  <a:srgbClr val="990033"/>
                </a:solidFill>
                <a:latin typeface="宋体" pitchFamily="2" charset="-122"/>
              </a:rPr>
              <a:t>项表述不是“实现儒学文化新的创造性转化和发展”的原因。</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鉴赏文学作品的行文思路的能力。本题要求分析小说情节如何“跌宕起伏，一波三折”，实际上是要求梳理这篇小说的情节脉络。只要把情节脉络梳理清楚，我们就容易看出其“波澜”。按照时间顺序去寻找，特别要抓住小说中那些令人意料不到的“包袱”及矛盾冲突。</a:t>
            </a:r>
          </a:p>
        </p:txBody>
      </p:sp>
    </p:spTree>
  </p:cSld>
  <p:clrMapOvr>
    <a:masterClrMapping/>
  </p:clrMapOvr>
  <p:transition spd="med">
    <p:fade/>
  </p:transition>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00113" y="2708275"/>
            <a:ext cx="7704137" cy="769441"/>
          </a:xfrm>
          <a:prstGeom prst="rect">
            <a:avLst/>
          </a:prstGeom>
          <a:noFill/>
          <a:ln w="9525">
            <a:noFill/>
            <a:miter lim="800000"/>
            <a:headEnd/>
            <a:tailEnd/>
          </a:ln>
        </p:spPr>
        <p:txBody>
          <a:bodyPr>
            <a:spAutoFit/>
          </a:bodyPr>
          <a:lstStyle/>
          <a:p>
            <a:pPr algn="ctr"/>
            <a:r>
              <a:rPr lang="zh-CN" altLang="en-US" sz="4400" b="1" dirty="0" smtClean="0">
                <a:solidFill>
                  <a:srgbClr val="FF6600"/>
                </a:solidFill>
                <a:latin typeface="黑体" pitchFamily="2" charset="-122"/>
                <a:ea typeface="黑体" pitchFamily="2" charset="-122"/>
              </a:rPr>
              <a:t>专题十二　实用类文本阅读</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6392" name="内容占位符 2">
            <a:hlinkClick r:id="rId3" action="ppaction://hlinksldjump"/>
          </p:cNvPr>
          <p:cNvSpPr>
            <a:spLocks/>
          </p:cNvSpPr>
          <p:nvPr/>
        </p:nvSpPr>
        <p:spPr bwMode="auto">
          <a:xfrm>
            <a:off x="71438" y="4856383"/>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22" name="Group 45"/>
          <p:cNvGrpSpPr>
            <a:grpSpLocks/>
          </p:cNvGrpSpPr>
          <p:nvPr/>
        </p:nvGrpSpPr>
        <p:grpSpPr bwMode="auto">
          <a:xfrm>
            <a:off x="0" y="908050"/>
            <a:ext cx="609600" cy="1376363"/>
            <a:chOff x="1" y="490"/>
            <a:chExt cx="384" cy="1199"/>
          </a:xfrm>
        </p:grpSpPr>
        <p:pic>
          <p:nvPicPr>
            <p:cNvPr id="23" name="Picture 31"/>
            <p:cNvPicPr>
              <a:picLocks noChangeAspect="1" noChangeArrowheads="1"/>
            </p:cNvPicPr>
            <p:nvPr/>
          </p:nvPicPr>
          <p:blipFill>
            <a:blip r:embed="rId4" cstate="print"/>
            <a:srcRect/>
            <a:stretch>
              <a:fillRect/>
            </a:stretch>
          </p:blipFill>
          <p:spPr bwMode="auto">
            <a:xfrm>
              <a:off x="1" y="490"/>
              <a:ext cx="384" cy="1171"/>
            </a:xfrm>
            <a:prstGeom prst="rect">
              <a:avLst/>
            </a:prstGeom>
            <a:noFill/>
            <a:ln w="9525">
              <a:noFill/>
              <a:miter lim="800000"/>
              <a:headEnd/>
              <a:tailEnd/>
            </a:ln>
          </p:spPr>
        </p:pic>
        <p:sp>
          <p:nvSpPr>
            <p:cNvPr id="24" name="内容占位符 2">
              <a:hlinkClick r:id="rId5"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真题体验</a:t>
              </a:r>
            </a:p>
          </p:txBody>
        </p:sp>
      </p:grpSp>
      <p:grpSp>
        <p:nvGrpSpPr>
          <p:cNvPr id="25" name="Group 46"/>
          <p:cNvGrpSpPr>
            <a:grpSpLocks/>
          </p:cNvGrpSpPr>
          <p:nvPr/>
        </p:nvGrpSpPr>
        <p:grpSpPr bwMode="auto">
          <a:xfrm>
            <a:off x="0" y="3714752"/>
            <a:ext cx="609600" cy="1489075"/>
            <a:chOff x="1" y="1685"/>
            <a:chExt cx="384" cy="1246"/>
          </a:xfrm>
        </p:grpSpPr>
        <p:pic>
          <p:nvPicPr>
            <p:cNvPr id="26" name="Picture 32"/>
            <p:cNvPicPr>
              <a:picLocks noChangeAspect="1" noChangeArrowheads="1"/>
            </p:cNvPicPr>
            <p:nvPr/>
          </p:nvPicPr>
          <p:blipFill>
            <a:blip r:embed="rId6" cstate="print"/>
            <a:srcRect/>
            <a:stretch>
              <a:fillRect/>
            </a:stretch>
          </p:blipFill>
          <p:spPr bwMode="auto">
            <a:xfrm>
              <a:off x="1" y="1685"/>
              <a:ext cx="384" cy="1171"/>
            </a:xfrm>
            <a:prstGeom prst="rect">
              <a:avLst/>
            </a:prstGeom>
            <a:noFill/>
            <a:ln w="9525">
              <a:noFill/>
              <a:miter lim="800000"/>
              <a:headEnd/>
              <a:tailEnd/>
            </a:ln>
          </p:spPr>
        </p:pic>
        <p:sp>
          <p:nvSpPr>
            <p:cNvPr id="27" name="内容占位符 2">
              <a:hlinkClick r:id="rId7"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grpSp>
        <p:nvGrpSpPr>
          <p:cNvPr id="28" name="Group 48"/>
          <p:cNvGrpSpPr>
            <a:grpSpLocks/>
          </p:cNvGrpSpPr>
          <p:nvPr/>
        </p:nvGrpSpPr>
        <p:grpSpPr bwMode="auto">
          <a:xfrm>
            <a:off x="0" y="5143512"/>
            <a:ext cx="609600" cy="1287463"/>
            <a:chOff x="1" y="2886"/>
            <a:chExt cx="384" cy="1179"/>
          </a:xfrm>
        </p:grpSpPr>
        <p:pic>
          <p:nvPicPr>
            <p:cNvPr id="29" name="Picture 49"/>
            <p:cNvPicPr>
              <a:picLocks noChangeAspect="1" noChangeArrowheads="1"/>
            </p:cNvPicPr>
            <p:nvPr/>
          </p:nvPicPr>
          <p:blipFill>
            <a:blip r:embed="rId8" cstate="print"/>
            <a:srcRect/>
            <a:stretch>
              <a:fillRect/>
            </a:stretch>
          </p:blipFill>
          <p:spPr bwMode="auto">
            <a:xfrm>
              <a:off x="1" y="2886"/>
              <a:ext cx="384" cy="1171"/>
            </a:xfrm>
            <a:prstGeom prst="rect">
              <a:avLst/>
            </a:prstGeom>
            <a:noFill/>
            <a:ln w="9525">
              <a:noFill/>
              <a:miter lim="800000"/>
              <a:headEnd/>
              <a:tailEnd/>
            </a:ln>
          </p:spPr>
        </p:pic>
        <p:sp>
          <p:nvSpPr>
            <p:cNvPr id="30" name="内容占位符 2">
              <a:hlinkClick r:id="rId9"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专题对练</a:t>
              </a:r>
            </a:p>
          </p:txBody>
        </p:sp>
      </p:grpSp>
      <p:grpSp>
        <p:nvGrpSpPr>
          <p:cNvPr id="31" name="Group 46"/>
          <p:cNvGrpSpPr>
            <a:grpSpLocks/>
          </p:cNvGrpSpPr>
          <p:nvPr/>
        </p:nvGrpSpPr>
        <p:grpSpPr bwMode="auto">
          <a:xfrm>
            <a:off x="0" y="2285992"/>
            <a:ext cx="609600" cy="1489075"/>
            <a:chOff x="1" y="1685"/>
            <a:chExt cx="384" cy="1246"/>
          </a:xfrm>
        </p:grpSpPr>
        <p:pic>
          <p:nvPicPr>
            <p:cNvPr id="32" name="Picture 32"/>
            <p:cNvPicPr>
              <a:picLocks noChangeAspect="1" noChangeArrowheads="1"/>
            </p:cNvPicPr>
            <p:nvPr/>
          </p:nvPicPr>
          <p:blipFill>
            <a:blip r:embed="rId6" cstate="print"/>
            <a:srcRect/>
            <a:stretch>
              <a:fillRect/>
            </a:stretch>
          </p:blipFill>
          <p:spPr bwMode="auto">
            <a:xfrm>
              <a:off x="1" y="1685"/>
              <a:ext cx="384" cy="1171"/>
            </a:xfrm>
            <a:prstGeom prst="rect">
              <a:avLst/>
            </a:prstGeom>
            <a:noFill/>
            <a:ln w="9525">
              <a:noFill/>
              <a:miter lim="800000"/>
              <a:headEnd/>
              <a:tailEnd/>
            </a:ln>
          </p:spPr>
        </p:pic>
        <p:sp>
          <p:nvSpPr>
            <p:cNvPr id="33" name="内容占位符 2">
              <a:hlinkClick r:id="rId10"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2"/>
                                        </p:tgtEl>
                                      </p:cBhvr>
                                    </p:animEffect>
                                    <p:animScale>
                                      <p:cBhvr>
                                        <p:cTn id="13" dur="250" autoRev="1" fill="hold"/>
                                        <p:tgtEl>
                                          <p:spTgt spid="22"/>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1"/>
                                        </p:tgtEl>
                                      </p:cBhvr>
                                    </p:animEffect>
                                    <p:animScale>
                                      <p:cBhvr>
                                        <p:cTn id="17" dur="250" autoRev="1" fill="hold"/>
                                        <p:tgtEl>
                                          <p:spTgt spid="31"/>
                                        </p:tgtEl>
                                      </p:cBhvr>
                                      <p:by x="105000" y="105000"/>
                                    </p:animScale>
                                  </p:childTnLst>
                                </p:cTn>
                              </p:par>
                            </p:childTnLst>
                          </p:cTn>
                        </p:par>
                        <p:par>
                          <p:cTn id="18" fill="hold">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25"/>
                                        </p:tgtEl>
                                      </p:cBhvr>
                                    </p:animEffect>
                                    <p:animScale>
                                      <p:cBhvr>
                                        <p:cTn id="21" dur="250" autoRev="1" fill="hold"/>
                                        <p:tgtEl>
                                          <p:spTgt spid="25"/>
                                        </p:tgtEl>
                                      </p:cBhvr>
                                      <p:by x="105000" y="105000"/>
                                    </p:animScale>
                                  </p:childTnLst>
                                </p:cTn>
                              </p:par>
                            </p:childTnLst>
                          </p:cTn>
                        </p:par>
                        <p:par>
                          <p:cTn id="22" fill="hold">
                            <p:stCondLst>
                              <p:cond delay="2000"/>
                            </p:stCondLst>
                            <p:childTnLst>
                              <p:par>
                                <p:cTn id="23" presetID="26" presetClass="emph" presetSubtype="0" fill="hold" nodeType="afterEffect">
                                  <p:stCondLst>
                                    <p:cond delay="0"/>
                                  </p:st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sp>
        <p:nvSpPr>
          <p:cNvPr id="6149" name="Line 669"/>
          <p:cNvSpPr>
            <a:spLocks noChangeShapeType="1"/>
          </p:cNvSpPr>
          <p:nvPr/>
        </p:nvSpPr>
        <p:spPr bwMode="auto">
          <a:xfrm>
            <a:off x="3700463" y="-1576388"/>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6" name="表格 5"/>
          <p:cNvGraphicFramePr>
            <a:graphicFrameLocks noGrp="1"/>
          </p:cNvGraphicFramePr>
          <p:nvPr/>
        </p:nvGraphicFramePr>
        <p:xfrm>
          <a:off x="714350" y="1044641"/>
          <a:ext cx="8001053" cy="5486400"/>
        </p:xfrm>
        <a:graphic>
          <a:graphicData uri="http://schemas.openxmlformats.org/drawingml/2006/table">
            <a:tbl>
              <a:tblPr/>
              <a:tblGrid>
                <a:gridCol w="285750"/>
                <a:gridCol w="428628"/>
                <a:gridCol w="428628"/>
                <a:gridCol w="2141776"/>
                <a:gridCol w="329096"/>
                <a:gridCol w="546950"/>
                <a:gridCol w="440339"/>
                <a:gridCol w="547721"/>
                <a:gridCol w="547721"/>
                <a:gridCol w="547721"/>
                <a:gridCol w="657419"/>
                <a:gridCol w="657419"/>
                <a:gridCol w="441885"/>
              </a:tblGrid>
              <a:tr h="275505">
                <a:tc rowSpan="2">
                  <a:txBody>
                    <a:bodyPr/>
                    <a:lstStyle/>
                    <a:p>
                      <a:pPr algn="ctr">
                        <a:lnSpc>
                          <a:spcPts val="2400"/>
                        </a:lnSpc>
                        <a:spcAft>
                          <a:spcPts val="0"/>
                        </a:spcAft>
                      </a:pPr>
                      <a:r>
                        <a:rPr lang="zh-CN" sz="1600" b="1" kern="100" dirty="0">
                          <a:latin typeface="Times New Roman"/>
                          <a:cs typeface="Times New Roman"/>
                        </a:rPr>
                        <a:t>卷别</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lnSpc>
                          <a:spcPts val="2400"/>
                        </a:lnSpc>
                        <a:spcAft>
                          <a:spcPts val="0"/>
                        </a:spcAft>
                      </a:pPr>
                      <a:r>
                        <a:rPr lang="zh-CN" sz="1600" b="1" kern="100">
                          <a:latin typeface="Times New Roman"/>
                          <a:cs typeface="Times New Roman"/>
                        </a:rPr>
                        <a:t>年份</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a:txBody>
                    <a:bodyPr/>
                    <a:lstStyle/>
                    <a:p>
                      <a:pPr algn="ctr">
                        <a:lnSpc>
                          <a:spcPts val="2400"/>
                        </a:lnSpc>
                        <a:spcAft>
                          <a:spcPts val="0"/>
                        </a:spcAft>
                      </a:pPr>
                      <a:r>
                        <a:rPr lang="zh-CN" sz="1600" b="1" kern="100" dirty="0">
                          <a:latin typeface="Times New Roman"/>
                          <a:cs typeface="Times New Roman"/>
                        </a:rPr>
                        <a:t>选文出处</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400"/>
                        </a:lnSpc>
                        <a:spcAft>
                          <a:spcPts val="0"/>
                        </a:spcAft>
                      </a:pPr>
                      <a:r>
                        <a:rPr lang="zh-CN" sz="1600" b="1" kern="100" dirty="0">
                          <a:latin typeface="Times New Roman"/>
                          <a:cs typeface="Times New Roman"/>
                        </a:rPr>
                        <a:t>题型</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400"/>
                        </a:lnSpc>
                        <a:spcAft>
                          <a:spcPts val="0"/>
                        </a:spcAft>
                      </a:pPr>
                      <a:r>
                        <a:rPr lang="zh-CN" sz="1600" b="1" kern="100">
                          <a:latin typeface="Times New Roman"/>
                          <a:cs typeface="Times New Roman"/>
                        </a:rPr>
                        <a:t>题量</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400"/>
                        </a:lnSpc>
                        <a:spcAft>
                          <a:spcPts val="0"/>
                        </a:spcAft>
                      </a:pPr>
                      <a:r>
                        <a:rPr lang="zh-CN" sz="1600" b="1" kern="100">
                          <a:latin typeface="Times New Roman"/>
                          <a:cs typeface="Times New Roman"/>
                        </a:rPr>
                        <a:t>分值</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ts val="2400"/>
                        </a:lnSpc>
                        <a:spcAft>
                          <a:spcPts val="0"/>
                        </a:spcAft>
                      </a:pPr>
                      <a:r>
                        <a:rPr lang="zh-CN" sz="1600" b="1" kern="100">
                          <a:latin typeface="Times New Roman"/>
                          <a:cs typeface="Times New Roman"/>
                        </a:rPr>
                        <a:t>考查角度</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1010">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zh-CN" sz="1600" b="1" kern="100">
                          <a:latin typeface="Times New Roman"/>
                          <a:cs typeface="Times New Roman"/>
                        </a:rPr>
                        <a:t>筛选</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概括</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分析</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综合</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文体</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特征</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鉴赏</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评价</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主题</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思想</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探究</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683">
                <a:tc rowSpan="7">
                  <a:txBody>
                    <a:bodyPr/>
                    <a:lstStyle/>
                    <a:p>
                      <a:pPr algn="ctr">
                        <a:lnSpc>
                          <a:spcPts val="2400"/>
                        </a:lnSpc>
                        <a:spcAft>
                          <a:spcPts val="0"/>
                        </a:spcAft>
                      </a:pPr>
                      <a:r>
                        <a:rPr lang="zh-CN" sz="1600" b="1" kern="100">
                          <a:latin typeface="Times New Roman"/>
                          <a:cs typeface="Times New Roman"/>
                        </a:rPr>
                        <a:t>新课标</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全国卷</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2400"/>
                        </a:lnSpc>
                        <a:spcAft>
                          <a:spcPts val="0"/>
                        </a:spcAft>
                      </a:pPr>
                      <a:r>
                        <a:rPr lang="en-US" sz="1600" b="1" kern="100">
                          <a:latin typeface="Times New Roman"/>
                          <a:cs typeface="Courier New"/>
                        </a:rPr>
                        <a:t>2016</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dirty="0">
                          <a:latin typeface="Times New Roman"/>
                          <a:cs typeface="Times New Roman"/>
                        </a:rPr>
                        <a:t>陈忠实《寻找属于自己的句子》、李清霞《陈忠实年表》</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400"/>
                        </a:lnSpc>
                        <a:spcAft>
                          <a:spcPts val="0"/>
                        </a:spcAft>
                      </a:pPr>
                      <a:r>
                        <a:rPr lang="zh-CN" sz="1600" b="1" kern="100">
                          <a:latin typeface="Times New Roman"/>
                          <a:cs typeface="Times New Roman"/>
                        </a:rPr>
                        <a:t>客观题</a:t>
                      </a:r>
                      <a:endParaRPr lang="zh-CN" sz="1600" b="1" kern="100">
                        <a:latin typeface="宋体"/>
                        <a:cs typeface="Courier New"/>
                      </a:endParaRPr>
                    </a:p>
                    <a:p>
                      <a:pPr algn="ctr">
                        <a:lnSpc>
                          <a:spcPts val="2400"/>
                        </a:lnSpc>
                        <a:spcAft>
                          <a:spcPts val="0"/>
                        </a:spcAft>
                      </a:pPr>
                      <a:r>
                        <a:rPr lang="zh-CN" sz="1600" b="1" kern="100">
                          <a:latin typeface="Times New Roman"/>
                          <a:cs typeface="Times New Roman"/>
                        </a:rPr>
                        <a:t>主观题</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400"/>
                        </a:lnSpc>
                        <a:spcAft>
                          <a:spcPts val="0"/>
                        </a:spcAft>
                      </a:pPr>
                      <a:r>
                        <a:rPr lang="en-US" sz="1600" b="1" kern="100" dirty="0">
                          <a:latin typeface="Times New Roman"/>
                          <a:cs typeface="Courier New"/>
                        </a:rPr>
                        <a:t>1</a:t>
                      </a:r>
                      <a:r>
                        <a:rPr lang="zh-CN" sz="1600" b="1" kern="100" dirty="0">
                          <a:latin typeface="Times New Roman"/>
                          <a:cs typeface="Times New Roman"/>
                        </a:rPr>
                        <a:t>＋</a:t>
                      </a:r>
                      <a:r>
                        <a:rPr lang="en-US" sz="1600" b="1" kern="100" dirty="0">
                          <a:latin typeface="Times New Roman"/>
                          <a:cs typeface="Courier New"/>
                        </a:rPr>
                        <a:t>3</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ts val="2400"/>
                        </a:lnSpc>
                        <a:spcAft>
                          <a:spcPts val="0"/>
                        </a:spcAft>
                      </a:pPr>
                      <a:r>
                        <a:rPr lang="en-US" sz="1600" b="1" kern="100" dirty="0">
                          <a:latin typeface="Times New Roman"/>
                          <a:cs typeface="Courier New"/>
                        </a:rPr>
                        <a:t>25</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dirty="0">
                          <a:latin typeface="宋体"/>
                          <a:cs typeface="Times New Roman"/>
                        </a:rPr>
                        <a:t>√</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600" b="1" kern="10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10">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柯琳娟《吴文俊传》</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600" b="1" kern="10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10">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Ⅲ</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陈祖武《顾炎武评传》</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600" b="1" kern="10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49">
                <a:tc vMerge="1">
                  <a:txBody>
                    <a:bodyPr/>
                    <a:lstStyle/>
                    <a:p>
                      <a:endParaRPr lang="zh-CN" altLang="en-US"/>
                    </a:p>
                  </a:txBody>
                  <a:tcPr/>
                </a:tc>
                <a:tc rowSpan="2">
                  <a:txBody>
                    <a:bodyPr/>
                    <a:lstStyle/>
                    <a:p>
                      <a:pPr algn="ctr">
                        <a:lnSpc>
                          <a:spcPts val="2400"/>
                        </a:lnSpc>
                        <a:spcAft>
                          <a:spcPts val="0"/>
                        </a:spcAft>
                      </a:pPr>
                      <a:r>
                        <a:rPr lang="en-US" sz="1600" b="1" kern="100">
                          <a:latin typeface="Times New Roman"/>
                          <a:cs typeface="Courier New"/>
                        </a:rPr>
                        <a:t>2015</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《朱东润自传》</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ts val="2400"/>
                        </a:lnSpc>
                        <a:spcBef>
                          <a:spcPts val="0"/>
                        </a:spcBef>
                        <a:spcAft>
                          <a:spcPts val="0"/>
                        </a:spcAft>
                        <a:buClrTx/>
                        <a:buSzTx/>
                        <a:buFontTx/>
                        <a:buNone/>
                        <a:tabLst/>
                        <a:defRPr/>
                      </a:pPr>
                      <a:r>
                        <a:rPr lang="en-US" sz="1600" b="1" kern="100" dirty="0" smtClean="0">
                          <a:latin typeface="宋体"/>
                          <a:cs typeface="Times New Roman"/>
                        </a:rPr>
                        <a:t>√</a:t>
                      </a:r>
                      <a:endParaRPr lang="zh-CN" altLang="en-US" sz="1600" b="1" kern="100" dirty="0" smtClean="0">
                        <a:latin typeface="宋体"/>
                        <a:cs typeface="Courier New"/>
                      </a:endParaRPr>
                    </a:p>
                    <a:p>
                      <a:pPr algn="ctr">
                        <a:lnSpc>
                          <a:spcPts val="2400"/>
                        </a:lnSpc>
                        <a:spcAft>
                          <a:spcPts val="0"/>
                        </a:spcAft>
                      </a:pPr>
                      <a:endParaRPr lang="en-US" sz="1600" b="1" kern="100" dirty="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10">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《国民党抗战殉国将领》</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dirty="0">
                          <a:latin typeface="宋体"/>
                          <a:cs typeface="Times New Roman"/>
                        </a:rPr>
                        <a:t>√</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10">
                <a:tc vMerge="1">
                  <a:txBody>
                    <a:bodyPr/>
                    <a:lstStyle/>
                    <a:p>
                      <a:endParaRPr lang="zh-CN" altLang="en-US"/>
                    </a:p>
                  </a:txBody>
                  <a:tcPr/>
                </a:tc>
                <a:tc rowSpan="2">
                  <a:txBody>
                    <a:bodyPr/>
                    <a:lstStyle/>
                    <a:p>
                      <a:pPr algn="ctr">
                        <a:lnSpc>
                          <a:spcPts val="2400"/>
                        </a:lnSpc>
                        <a:spcAft>
                          <a:spcPts val="0"/>
                        </a:spcAft>
                      </a:pPr>
                      <a:r>
                        <a:rPr lang="en-US" sz="1600" b="1" kern="100">
                          <a:latin typeface="Times New Roman"/>
                          <a:cs typeface="Courier New"/>
                        </a:rPr>
                        <a:t>2014</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邹丽焱《玻尔传》</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600" b="1" kern="10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978">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b="1" kern="100">
                          <a:latin typeface="Times New Roman"/>
                          <a:cs typeface="Times New Roman"/>
                        </a:rPr>
                        <a:t>《中国真菌学先驱</a:t>
                      </a:r>
                      <a:r>
                        <a:rPr lang="en-US" sz="1600" b="1" kern="100">
                          <a:latin typeface="Times New Roman"/>
                          <a:cs typeface="Courier New"/>
                        </a:rPr>
                        <a:t>——</a:t>
                      </a:r>
                      <a:r>
                        <a:rPr lang="zh-CN" sz="1600" b="1" kern="100">
                          <a:latin typeface="Times New Roman"/>
                          <a:cs typeface="Times New Roman"/>
                        </a:rPr>
                        <a:t>邓叔群院士</a:t>
                      </a:r>
                      <a:r>
                        <a:rPr lang="zh-CN" sz="1600" b="1" kern="100">
                          <a:latin typeface="宋体"/>
                          <a:ea typeface="Times New Roman"/>
                          <a:cs typeface="Courier New"/>
                        </a:rPr>
                        <a:t> </a:t>
                      </a:r>
                      <a:r>
                        <a:rPr lang="zh-CN" sz="1600" b="1" kern="100">
                          <a:latin typeface="Times New Roman"/>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600" b="1" kern="100">
                        <a:latin typeface="Times New Roman"/>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a:latin typeface="宋体"/>
                          <a:cs typeface="Times New Roman"/>
                        </a:rPr>
                        <a:t>√</a:t>
                      </a:r>
                      <a:endParaRPr lang="zh-CN" sz="1600" b="1" kern="10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b="1" kern="100" dirty="0">
                          <a:latin typeface="宋体"/>
                          <a:cs typeface="Times New Roman"/>
                        </a:rPr>
                        <a:t>√</a:t>
                      </a:r>
                      <a:endParaRPr lang="zh-CN" sz="1600" b="1" kern="100" dirty="0">
                        <a:latin typeface="宋体"/>
                        <a:cs typeface="Courier New"/>
                      </a:endParaRPr>
                    </a:p>
                  </a:txBody>
                  <a:tcPr marL="60059" marR="600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285860"/>
            <a:ext cx="7916862" cy="5095890"/>
          </a:xfrm>
          <a:prstGeom prst="rect">
            <a:avLst/>
          </a:prstGeom>
          <a:noFill/>
          <a:ln w="9525">
            <a:noFill/>
            <a:miter lim="800000"/>
            <a:headEnd/>
            <a:tailEnd/>
          </a:ln>
        </p:spPr>
        <p:txBody>
          <a:bodyPr/>
          <a:lstStyle/>
          <a:p>
            <a:pPr>
              <a:lnSpc>
                <a:spcPts val="3500"/>
              </a:lnSpc>
            </a:pPr>
            <a:r>
              <a:rPr lang="zh-CN" altLang="en-US" sz="2400" b="1" dirty="0" smtClean="0">
                <a:latin typeface="黑体" pitchFamily="2" charset="-122"/>
                <a:ea typeface="黑体" pitchFamily="2" charset="-122"/>
                <a:cs typeface="Times New Roman" pitchFamily="18" charset="0"/>
              </a:rPr>
              <a:t>本考点是选考内容，从上表中可以看出如下特点：</a:t>
            </a:r>
          </a:p>
          <a:p>
            <a:pPr marL="444500" indent="-444500">
              <a:lnSpc>
                <a:spcPts val="3500"/>
              </a:lnSpc>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．新课标全国卷的实用类文本阅读试题的选材一般锁定在人物传记这一题材上。这些人物都在某一方面做出过重要贡献，有过卓越成就，产生过重大影响，等等。阅读篇幅一般控制在</a:t>
            </a:r>
            <a:r>
              <a:rPr lang="en-US" altLang="zh-CN" sz="2400" b="1" dirty="0" smtClean="0">
                <a:latin typeface="Times New Roman" pitchFamily="18" charset="0"/>
                <a:cs typeface="Times New Roman" pitchFamily="18" charset="0"/>
              </a:rPr>
              <a:t>1400</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1700</a:t>
            </a:r>
            <a:r>
              <a:rPr lang="zh-CN" altLang="en-US" sz="2400" b="1" dirty="0" smtClean="0">
                <a:latin typeface="Times New Roman" pitchFamily="18" charset="0"/>
                <a:cs typeface="Times New Roman" pitchFamily="18" charset="0"/>
              </a:rPr>
              <a:t>字左右。中外人物都有涉及，如</a:t>
            </a:r>
            <a:r>
              <a:rPr lang="en-US" altLang="zh-CN" sz="2400" b="1" dirty="0" smtClean="0">
                <a:latin typeface="Times New Roman" pitchFamily="18" charset="0"/>
                <a:cs typeface="Times New Roman" pitchFamily="18" charset="0"/>
              </a:rPr>
              <a:t>2014</a:t>
            </a:r>
            <a:r>
              <a:rPr lang="zh-CN" altLang="en-US" sz="2400" b="1" dirty="0" smtClean="0">
                <a:latin typeface="Times New Roman" pitchFamily="18" charset="0"/>
                <a:cs typeface="Times New Roman" pitchFamily="18" charset="0"/>
              </a:rPr>
              <a:t>年新课标全国卷</a:t>
            </a:r>
            <a:r>
              <a:rPr lang="en-US" altLang="zh-CN" sz="2400" b="1" dirty="0" smtClean="0">
                <a:latin typeface="Times New Roman" pitchFamily="18" charset="0"/>
                <a:cs typeface="Times New Roman" pitchFamily="18" charset="0"/>
              </a:rPr>
              <a:t>Ⅰ</a:t>
            </a:r>
            <a:r>
              <a:rPr lang="zh-CN" altLang="en-US" sz="2400" b="1" dirty="0" smtClean="0">
                <a:latin typeface="Times New Roman" pitchFamily="18" charset="0"/>
                <a:cs typeface="Times New Roman" pitchFamily="18" charset="0"/>
              </a:rPr>
              <a:t>是外国人物，其余的是中国人物，中外人物的比例为</a:t>
            </a:r>
            <a:r>
              <a:rPr lang="en-US" altLang="zh-CN" sz="2400" b="1" dirty="0" smtClean="0">
                <a:latin typeface="Times New Roman" pitchFamily="18" charset="0"/>
                <a:cs typeface="Times New Roman" pitchFamily="18" charset="0"/>
              </a:rPr>
              <a:t>6∶1</a:t>
            </a:r>
            <a:r>
              <a:rPr lang="zh-CN" altLang="en-US" sz="2400" b="1" dirty="0" smtClean="0">
                <a:latin typeface="Times New Roman" pitchFamily="18" charset="0"/>
                <a:cs typeface="Times New Roman" pitchFamily="18" charset="0"/>
              </a:rPr>
              <a:t>。这说明在备考时我们要关注中外人物传记，其中，中国人物传记又是备考的重中之重。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8"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800085"/>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pic>
        <p:nvPicPr>
          <p:cNvPr id="8" name="Picture 2" descr="C:\Documents and Settings\Administrator\桌面\全品文教.jpg"/>
          <p:cNvPicPr>
            <a:picLocks noChangeAspect="1" noChangeArrowheads="1"/>
          </p:cNvPicPr>
          <p:nvPr/>
        </p:nvPicPr>
        <p:blipFill>
          <a:blip r:embed="rId2" cstate="print"/>
          <a:srcRect/>
          <a:stretch>
            <a:fillRect/>
          </a:stretch>
        </p:blipFill>
        <p:spPr bwMode="auto">
          <a:xfrm>
            <a:off x="7000892" y="800085"/>
            <a:ext cx="1676400" cy="557213"/>
          </a:xfrm>
          <a:prstGeom prst="rect">
            <a:avLst/>
          </a:prstGeom>
          <a:noFill/>
        </p:spPr>
      </p:pic>
      <p:sp>
        <p:nvSpPr>
          <p:cNvPr id="9" name="动作按钮: 自定义 8">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071546"/>
            <a:ext cx="7916862" cy="5286412"/>
          </a:xfrm>
          <a:prstGeom prst="rect">
            <a:avLst/>
          </a:prstGeom>
          <a:noFill/>
          <a:ln w="9525">
            <a:noFill/>
            <a:miter lim="800000"/>
            <a:headEnd/>
            <a:tailEnd/>
          </a:ln>
        </p:spPr>
        <p:txBody>
          <a:bodyPr/>
          <a:lstStyle/>
          <a:p>
            <a:pPr marL="444500" indent="-444500">
              <a:lnSpc>
                <a:spcPts val="3500"/>
              </a:lnSpc>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．实用类文本阅读主观题大多从筛选并整合文中信息和探究两个大方面设题。但</a:t>
            </a:r>
            <a:r>
              <a:rPr lang="en-US" altLang="zh-CN" sz="2400" b="1" dirty="0" smtClean="0">
                <a:latin typeface="Times New Roman" pitchFamily="18" charset="0"/>
                <a:cs typeface="Times New Roman" pitchFamily="18" charset="0"/>
              </a:rPr>
              <a:t>2015</a:t>
            </a:r>
            <a:r>
              <a:rPr lang="zh-CN" altLang="en-US" sz="2400" b="1" dirty="0" smtClean="0">
                <a:latin typeface="Times New Roman" pitchFamily="18" charset="0"/>
                <a:cs typeface="Times New Roman" pitchFamily="18" charset="0"/>
              </a:rPr>
              <a:t>年新课标全国卷</a:t>
            </a:r>
            <a:r>
              <a:rPr lang="en-US" altLang="zh-CN" sz="2400" b="1" dirty="0" smtClean="0">
                <a:latin typeface="Times New Roman" pitchFamily="18" charset="0"/>
                <a:cs typeface="Times New Roman" pitchFamily="18" charset="0"/>
              </a:rPr>
              <a:t>Ⅰ</a:t>
            </a:r>
            <a:r>
              <a:rPr lang="zh-CN" altLang="en-US" sz="2400" b="1" dirty="0" smtClean="0">
                <a:latin typeface="Times New Roman" pitchFamily="18" charset="0"/>
                <a:cs typeface="Times New Roman" pitchFamily="18" charset="0"/>
              </a:rPr>
              <a:t>考查了文体特征，这也提示考生对实用类文本阅读的复习要全面，不能只停留在几个常考考点上，别的考点也要复习。同时，要重视探究性试题的考查。探究题的考查内容与文学类文本一样，表现出灵活性和多样性的特点，主要涉及人物性格、精神、人生与社会价值取向等。在作答时既要立足文本，又要从文本提升到理论高度，内容上做到从不同角度进行恰当的概括，并有理有据；形式上做到看分答题，分条列点。</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spTree>
  </p:cSld>
  <p:clrMapOvr>
    <a:masterClrMapping/>
  </p:clrMapOvr>
  <p:transition spd="med">
    <p:fade/>
  </p:transition>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800085"/>
            <a:ext cx="1676400" cy="557213"/>
          </a:xfrm>
          <a:prstGeom prst="rect">
            <a:avLst/>
          </a:prstGeom>
          <a:noFill/>
        </p:spPr>
      </p:pic>
      <p:sp>
        <p:nvSpPr>
          <p:cNvPr id="6148" name="矩形 23"/>
          <p:cNvSpPr>
            <a:spLocks noChangeArrowheads="1"/>
          </p:cNvSpPr>
          <p:nvPr/>
        </p:nvSpPr>
        <p:spPr bwMode="auto">
          <a:xfrm>
            <a:off x="649288" y="1071546"/>
            <a:ext cx="7916862" cy="5286412"/>
          </a:xfrm>
          <a:prstGeom prst="rect">
            <a:avLst/>
          </a:prstGeom>
          <a:noFill/>
          <a:ln w="9525">
            <a:noFill/>
            <a:miter lim="800000"/>
            <a:headEnd/>
            <a:tailEnd/>
          </a:ln>
        </p:spPr>
        <p:txBody>
          <a:bodyPr/>
          <a:lstStyle/>
          <a:p>
            <a:pPr marL="444500" indent="-444500">
              <a:lnSpc>
                <a:spcPts val="3500"/>
              </a:lnSpc>
            </a:pPr>
            <a:r>
              <a:rPr lang="en-US" altLang="zh-CN" sz="2400" b="1"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考试说明</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增添了新闻文体的试题，所以在高考中，本考点有可能考查新闻文体，但也可能还是考查人物传记。无论考查哪种文体，都应突出考查考生把握文章结构、概括中心内容、筛选信息和探究的能力。所以考生在复习时，一定要选取和新课标全国卷题型一致的练习题，文体以人物传记为主，兼顾新闻文体，以增强备考的针对性。考生备考时，应该注重培养全面把握作品的能力和良好的归纳能力；培养语言表达能力，能从文中筛选出有用信息，并对其进行提炼、加工，且能用自己的语言准确、流畅地表达出来；培养准确、深入审题的能力，避免审题不清、答非所问。</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spTree>
  </p:cSld>
  <p:clrMapOvr>
    <a:masterClrMapping/>
  </p:clrMapOvr>
  <p:transition spd="med">
    <p:fade/>
  </p:transition>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357298"/>
            <a:ext cx="8001056" cy="4978414"/>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[2016·</a:t>
            </a:r>
            <a:r>
              <a:rPr lang="zh-CN" altLang="en-US" sz="2400" b="1" dirty="0" smtClean="0">
                <a:latin typeface="Times New Roman" pitchFamily="18" charset="0"/>
                <a:cs typeface="Times New Roman" pitchFamily="18" charset="0"/>
              </a:rPr>
              <a:t>全国卷</a:t>
            </a:r>
            <a:r>
              <a:rPr lang="en-US" altLang="zh-CN" sz="2400" b="1" dirty="0" smtClean="0">
                <a:latin typeface="Times New Roman" pitchFamily="18" charset="0"/>
                <a:cs typeface="Times New Roman" pitchFamily="18" charset="0"/>
              </a:rPr>
              <a:t>Ⅲ] </a:t>
            </a:r>
            <a:r>
              <a:rPr lang="zh-CN" altLang="en-US" sz="2400" b="1" dirty="0" smtClean="0">
                <a:latin typeface="Times New Roman" pitchFamily="18" charset="0"/>
                <a:cs typeface="Times New Roman" pitchFamily="18" charset="0"/>
              </a:rPr>
              <a:t>阅读下面的文字，完成</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题。</a:t>
            </a:r>
            <a:r>
              <a:rPr lang="en-US" altLang="zh-CN" sz="2400" b="1" dirty="0" smtClean="0">
                <a:latin typeface="Times New Roman" pitchFamily="18" charset="0"/>
                <a:cs typeface="Times New Roman" pitchFamily="18" charset="0"/>
              </a:rPr>
              <a:t>(25</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a:p>
            <a:pPr algn="ctr"/>
            <a:r>
              <a:rPr lang="zh-CN" altLang="en-US" sz="2400" b="1" dirty="0" smtClean="0">
                <a:latin typeface="黑体" pitchFamily="2" charset="-122"/>
                <a:ea typeface="黑体" pitchFamily="2" charset="-122"/>
              </a:rPr>
              <a:t>一代通儒顾炎武</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顾炎武从科举制度桎梏中挣脱出来后，便一改旧习，自誓“能文不为文人，能讲不为讲师”，力倡“君子之为学，以明道也，以救世也”。为了一抒山河壮怀、广交天下贤哲，也为了摆脱纠缠，躲避豪绅叶方恒的陷害，他以游为隐，将家事稍作安排，便只身出游。最初往来于山东、北京、江苏、浙江之间，自康熙元年起，其游踪扩至河北、河南、山西、陕西。以友人所赠二马二骡载书自随，南北往返，风尘仆仆，行万里路，读万卷书，把自己的后半生献给了著述事业。顾炎武每到一处，必考察当地风土</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92163" y="1500173"/>
            <a:ext cx="7920037" cy="4835539"/>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人情、山川地理，如与平日所闻不符，便打开书卷验证。旅途中则在鞍上默诵诸经注疏，偶有遗忘，就翻书温习。据他在</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书为顾宁人征天下书籍启后</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回忆，自己曾临泰山，谒十三陵，登恒山，抵太原，“往来曲折二三万里，所览书又得万余卷”。他把所搜集到的地理文献资料一分为二，将有关水利、贡赋、经济、军事部分，编为</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天下郡国利病书</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；有关地理沿革、建制、山川、名胜部分，则编为</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肇域志</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a:t>
            </a:r>
            <a:endParaRPr lang="en-US" altLang="zh-CN" sz="2400" b="1" dirty="0" smtClean="0">
              <a:latin typeface="楷体_GB2312" pitchFamily="49" charset="-122"/>
              <a:ea typeface="楷体_GB2312" pitchFamily="49" charset="-122"/>
              <a:cs typeface="Times New Roman" pitchFamily="18" charset="0"/>
            </a:endParaRPr>
          </a:p>
          <a:p>
            <a:pPr indent="622300"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642910" y="1571611"/>
            <a:ext cx="8215369" cy="4764101"/>
          </a:xfrm>
          <a:prstGeom prst="rect">
            <a:avLst/>
          </a:prstGeom>
          <a:noFill/>
          <a:ln w="9525">
            <a:noFill/>
            <a:miter lim="800000"/>
            <a:headEnd/>
            <a:tailEnd/>
          </a:ln>
        </p:spPr>
        <p:txBody>
          <a:bodyPr/>
          <a:lstStyle/>
          <a:p>
            <a:pPr indent="622300" algn="just" eaLnBrk="0" hangingPunct="0">
              <a:lnSpc>
                <a:spcPts val="3500"/>
              </a:lnSpc>
            </a:pP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日知录</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是顾炎武的一部读书札记，最能代表他的严谨笃实与学术创新，也反映了他一贯不愿“速于成书，躁于求名”的治学品格。全书共三十二卷，以“明学术，正人心，拨乱世，以兴太平之事”为宗旨，体现了他的学术、政治思想。康熙九年初刻八卷本刊行后，他又不断增改，至康熙十五年，已得手稿二十余卷。顾炎武在该书的题记中说，他从小读书，“每有所得，辄记之。其有不合，时复改定”。一旦发现前人著述中已有类似论说，一律删去。积三十余年，编成此书。取</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论语</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子夏之言，命名为</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日知录</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，供后人研讨。</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428736"/>
            <a:ext cx="7858180" cy="4286280"/>
          </a:xfrm>
          <a:prstGeom prst="rect">
            <a:avLst/>
          </a:prstGeom>
          <a:noFill/>
          <a:ln w="9525">
            <a:noFill/>
            <a:miter lim="800000"/>
            <a:headEnd/>
            <a:tailEnd/>
          </a:ln>
        </p:spPr>
        <p:txBody>
          <a:bodyPr/>
          <a:lstStyle/>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顾炎武把</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论语</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中的“博学于文”“行己有耻”作为自己的治学宗旨和处世之道，虚怀若谷，严于律己，注重友情。在他看来，为学不日进则日退，独学无友则孤陋难成。交友是益学进道的重要途径，古人学有所得，未尝不求同志之人，所以，寻友交友构成他为学生涯的重要组成部分。在为学交友过程中，他始终推友之长，虚己待人，以友为师，其高尚品格足为后世楷模。他晚年所撰</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广师</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，从学术视野、学术贡献、博闻强记、文风雅正、治学态度等方面，对同时代的十位“同学之士”加以称许。其弟子潘耒在</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日知录</a:t>
            </a:r>
            <a:r>
              <a:rPr lang="en-US" altLang="zh-CN" sz="2400" b="1" dirty="0" smtClean="0">
                <a:latin typeface="楷体_GB2312" pitchFamily="49" charset="-122"/>
                <a:ea typeface="楷体_GB2312" pitchFamily="49" charset="-122"/>
                <a:cs typeface="Times New Roman" pitchFamily="18" charset="0"/>
              </a:rPr>
              <a:t>》</a:t>
            </a:r>
            <a:r>
              <a:rPr lang="zh-CN" altLang="en-US" sz="2400" b="1" dirty="0" smtClean="0">
                <a:latin typeface="楷体_GB2312" pitchFamily="49" charset="-122"/>
                <a:ea typeface="楷体_GB2312" pitchFamily="49" charset="-122"/>
                <a:cs typeface="Times New Roman" pitchFamily="18" charset="0"/>
              </a:rPr>
              <a:t>序中，盛赞其师足迹半天下，所至交其天下贤豪长者。天下无贤不肖，皆知先生为通儒。</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7"/>
            <a:ext cx="8215370" cy="4929223"/>
          </a:xfrm>
        </p:spPr>
        <p:txBody>
          <a:bodyPr>
            <a:noAutofit/>
          </a:bodyPr>
          <a:lstStyle/>
          <a:p>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根据原文内容，下列理解和分析不正确的一项是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．儒家思想为治国理政提供了有益的启示。比如：汉武帝实行“罢黜百家，独尊儒术”的方针，就是要把儒家学说确立为治国理政的主导思想。</a:t>
            </a:r>
          </a:p>
          <a:p>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．新中国成立后，我们经过对传统儒学的改造，弘扬和发展儒学所蕴含的思想精华，使之与时俱进，成为社会主义精神文明的应有之义。</a:t>
            </a:r>
          </a:p>
          <a:p>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．包括儒家思想在内的中国优秀传统文化，蕴藏着解决当代人类面临的难题的重要启示，可以为人们认识和改造世界提供有益启迪。</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428736"/>
            <a:ext cx="7858180" cy="4929222"/>
          </a:xfrm>
          <a:prstGeom prst="rect">
            <a:avLst/>
          </a:prstGeom>
          <a:noFill/>
          <a:ln w="9525">
            <a:noFill/>
            <a:miter lim="800000"/>
            <a:headEnd/>
            <a:tailEnd/>
          </a:ln>
        </p:spPr>
        <p:txBody>
          <a:bodyPr/>
          <a:lstStyle/>
          <a:p>
            <a:pPr indent="622300"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顾炎武一生，始终关注“国家治乱之源，生民根本之计”，早年奔走国事，中年谋求匡复，即使暮年独居北方，依旧念念不忘“东土饥荒”“江南水旱”。直到逝世前，病魔缠身，他仍然以“救民水火”为己任。他主张，天生豪杰必有所任，“拯斯人于涂炭，为万世开太平”，正是自己的责任。顾炎武对国家民族前途命运的关注，有其特定的原因，今天看来固然有一定的局限性，但是对于一个旧时代的思想家和学者来说，却是难能可贵的。面对明清交替的现实，顾炎武从历史反思中得出结论：“保天下者，匹夫之贱与有责焉。”后世学者将他的这一思想归纳为“天下兴亡，匹夫有责”，成为我们中华民族爱国主义</a:t>
            </a:r>
            <a:endParaRPr lang="en-US" altLang="zh-CN" sz="2400" b="1" dirty="0" smtClean="0">
              <a:latin typeface="仿宋_GB2312" pitchFamily="49" charset="-122"/>
              <a:ea typeface="仿宋_GB2312" pitchFamily="49" charset="-122"/>
              <a:cs typeface="Times New Roman" pitchFamily="18" charset="0"/>
            </a:endParaRPr>
          </a:p>
        </p:txBody>
      </p:sp>
      <p:sp>
        <p:nvSpPr>
          <p:cNvPr id="17" name="内容占位符 2">
            <a:hlinkClick r:id="rId3" action="ppaction://hlinksldjump"/>
          </p:cNvPr>
          <p:cNvSpPr>
            <a:spLocks/>
          </p:cNvSpPr>
          <p:nvPr/>
        </p:nvSpPr>
        <p:spPr bwMode="auto">
          <a:xfrm>
            <a:off x="71438" y="999884"/>
            <a:ext cx="431800" cy="1353405"/>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4"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5"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958870"/>
            <a:ext cx="7858180" cy="5399088"/>
          </a:xfrm>
          <a:prstGeom prst="rect">
            <a:avLst/>
          </a:prstGeom>
          <a:noFill/>
          <a:ln w="9525">
            <a:noFill/>
            <a:miter lim="800000"/>
            <a:headEnd/>
            <a:tailEnd/>
          </a:ln>
        </p:spPr>
        <p:txBody>
          <a:bodyPr/>
          <a:lstStyle/>
          <a:p>
            <a:pPr algn="just"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传统的一个重要组成部分，是颇有道理的。</a:t>
            </a:r>
          </a:p>
          <a:p>
            <a:pPr indent="622300" algn="r"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摘编自陈祖武</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顾炎武评传</a:t>
            </a:r>
            <a:r>
              <a:rPr lang="en-US" altLang="zh-CN" sz="2400" b="1" dirty="0" smtClean="0">
                <a:latin typeface="仿宋_GB2312" pitchFamily="49" charset="-122"/>
                <a:ea typeface="仿宋_GB2312" pitchFamily="49" charset="-122"/>
                <a:cs typeface="Times New Roman" pitchFamily="18" charset="0"/>
              </a:rPr>
              <a:t>》)</a:t>
            </a:r>
          </a:p>
          <a:p>
            <a:pPr eaLnBrk="0" hangingPunct="0">
              <a:lnSpc>
                <a:spcPts val="3500"/>
              </a:lnSpc>
              <a:buFont typeface="Arial" pitchFamily="34" charset="0"/>
              <a:buNone/>
            </a:pPr>
            <a:r>
              <a:rPr lang="en-US" altLang="zh-CN" sz="2400" b="1" dirty="0" smtClean="0">
                <a:latin typeface="黑体" pitchFamily="2" charset="-122"/>
                <a:ea typeface="黑体" pitchFamily="2" charset="-122"/>
                <a:cs typeface="Times New Roman" pitchFamily="18" charset="0"/>
              </a:rPr>
              <a:t>[</a:t>
            </a:r>
            <a:r>
              <a:rPr lang="zh-CN" altLang="en-US" sz="2400" b="1" dirty="0" smtClean="0">
                <a:latin typeface="黑体" pitchFamily="2" charset="-122"/>
                <a:ea typeface="黑体" pitchFamily="2" charset="-122"/>
                <a:cs typeface="Times New Roman" pitchFamily="18" charset="0"/>
              </a:rPr>
              <a:t>相关链接</a:t>
            </a:r>
            <a:r>
              <a:rPr lang="en-US" altLang="zh-CN" sz="2400" b="1" dirty="0" smtClean="0">
                <a:latin typeface="黑体" pitchFamily="2" charset="-122"/>
                <a:ea typeface="黑体" pitchFamily="2" charset="-122"/>
                <a:cs typeface="Times New Roman" pitchFamily="18" charset="0"/>
              </a:rPr>
              <a:t>]</a:t>
            </a:r>
            <a:endParaRPr lang="zh-CN" altLang="en-US" sz="2400" b="1" dirty="0" smtClean="0">
              <a:latin typeface="黑体" pitchFamily="2" charset="-122"/>
              <a:ea typeface="黑体" pitchFamily="2" charset="-122"/>
              <a:cs typeface="Times New Roman" pitchFamily="18" charset="0"/>
            </a:endParaRPr>
          </a:p>
          <a:p>
            <a:pPr indent="622300" eaLnBrk="0" hangingPunct="0">
              <a:lnSpc>
                <a:spcPts val="3500"/>
              </a:lnSpc>
              <a:buFont typeface="Arial" pitchFamily="34" charset="0"/>
              <a:buNone/>
            </a:pPr>
            <a:r>
              <a:rPr lang="zh-CN" altLang="en-US" sz="2400" b="1" dirty="0" smtClean="0">
                <a:latin typeface="仿宋_GB2312" pitchFamily="49" charset="-122"/>
                <a:ea typeface="仿宋_GB2312" pitchFamily="49" charset="-122"/>
                <a:cs typeface="Times New Roman" pitchFamily="18" charset="0"/>
              </a:rPr>
              <a:t>①顾炎武</a:t>
            </a:r>
            <a:r>
              <a:rPr lang="en-US" altLang="zh-CN" sz="2400" b="1" dirty="0" smtClean="0">
                <a:latin typeface="仿宋_GB2312" pitchFamily="49" charset="-122"/>
                <a:ea typeface="仿宋_GB2312" pitchFamily="49" charset="-122"/>
                <a:cs typeface="Times New Roman" pitchFamily="18" charset="0"/>
              </a:rPr>
              <a:t>(1613—1682)</a:t>
            </a:r>
            <a:r>
              <a:rPr lang="zh-CN" altLang="en-US" sz="2400" b="1" dirty="0" smtClean="0">
                <a:latin typeface="仿宋_GB2312" pitchFamily="49" charset="-122"/>
                <a:ea typeface="仿宋_GB2312" pitchFamily="49" charset="-122"/>
                <a:cs typeface="Times New Roman" pitchFamily="18" charset="0"/>
              </a:rPr>
              <a:t>，明清之际思想家、学者。初名绛，字宁人，学者称亭林先生。江苏昆山人。</a:t>
            </a:r>
            <a:r>
              <a:rPr lang="en-US" altLang="zh-CN" sz="2400" b="1" dirty="0" smtClean="0">
                <a:latin typeface="+mn-ea"/>
                <a:ea typeface="+mn-ea"/>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遍游华北，所至访问风俗，搜集材料，学问广博，于国家典制、郡邑掌故、天文仪象、河漕、兵农以及经史百家、音韵训诂之学，都有研究。晚年治经侧重考证，开清代朴学风气。反对空谈“心、理、性、命”，提倡“经世致用”的实际学问。著作有</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日知录</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天下郡国利病书</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肇域志</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音学五书</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顾亭林诗文集</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等。</a:t>
            </a:r>
            <a:endParaRPr lang="en-US" altLang="zh-CN" sz="2400" b="1" dirty="0" smtClean="0">
              <a:latin typeface="仿宋_GB2312" pitchFamily="49" charset="-122"/>
              <a:ea typeface="仿宋_GB2312" pitchFamily="49" charset="-122"/>
              <a:cs typeface="Times New Roman" pitchFamily="18" charset="0"/>
            </a:endParaRPr>
          </a:p>
          <a:p>
            <a:pPr indent="622300" algn="r"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摘自</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辞海</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第六版</a:t>
            </a:r>
            <a:r>
              <a:rPr lang="en-US" altLang="zh-CN" sz="2400" b="1" dirty="0" smtClean="0">
                <a:latin typeface="仿宋_GB2312" pitchFamily="49" charset="-122"/>
                <a:ea typeface="仿宋_GB2312" pitchFamily="49" charset="-122"/>
                <a:cs typeface="Times New Roman" pitchFamily="18" charset="0"/>
              </a:rPr>
              <a:t>)</a:t>
            </a:r>
          </a:p>
          <a:p>
            <a:pPr indent="622300" algn="just" eaLnBrk="0" hangingPunct="0">
              <a:lnSpc>
                <a:spcPts val="3500"/>
              </a:lnSpc>
              <a:buFont typeface="Arial" pitchFamily="34" charset="0"/>
              <a:buNone/>
            </a:pPr>
            <a:endParaRPr lang="zh-CN" altLang="en-US" sz="2400" b="1" dirty="0" smtClean="0">
              <a:latin typeface="楷体_GB2312" pitchFamily="49" charset="-122"/>
              <a:ea typeface="楷体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85786" y="1428736"/>
            <a:ext cx="7858180" cy="4929222"/>
          </a:xfrm>
          <a:prstGeom prst="rect">
            <a:avLst/>
          </a:prstGeom>
          <a:noFill/>
          <a:ln w="9525">
            <a:noFill/>
            <a:miter lim="800000"/>
            <a:headEnd/>
            <a:tailEnd/>
          </a:ln>
        </p:spPr>
        <p:txBody>
          <a:bodyPr/>
          <a:lstStyle/>
          <a:p>
            <a:pPr indent="622300"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②</a:t>
            </a:r>
            <a:r>
              <a:rPr lang="zh-CN" altLang="en-US" sz="2400" b="1" dirty="0" smtClean="0">
                <a:latin typeface="仿宋_GB2312" pitchFamily="49" charset="-122"/>
                <a:ea typeface="仿宋_GB2312" pitchFamily="49" charset="-122"/>
                <a:cs typeface="Times New Roman" pitchFamily="18" charset="0"/>
              </a:rPr>
              <a:t>我生平最敬慕亭林先生为人</a:t>
            </a:r>
            <a:r>
              <a:rPr lang="en-US" altLang="zh-CN" sz="2400" b="1" dirty="0" smtClean="0">
                <a:latin typeface="+mn-ea"/>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深信他不但是经师，而且是人师。</a:t>
            </a:r>
            <a:endParaRPr lang="en-US" altLang="zh-CN" sz="2400" b="1" dirty="0" smtClean="0">
              <a:latin typeface="仿宋_GB2312" pitchFamily="49" charset="-122"/>
              <a:ea typeface="仿宋_GB2312" pitchFamily="49" charset="-122"/>
              <a:cs typeface="Times New Roman" pitchFamily="18" charset="0"/>
            </a:endParaRPr>
          </a:p>
          <a:p>
            <a:pPr indent="622300" algn="r" eaLnBrk="0" hangingPunct="0">
              <a:lnSpc>
                <a:spcPts val="3500"/>
              </a:lnSpc>
              <a:buFont typeface="Arial" pitchFamily="34" charset="0"/>
              <a:buNone/>
            </a:pP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梁启超</a:t>
            </a:r>
            <a:r>
              <a:rPr lang="en-US" altLang="zh-CN" sz="2400" b="1" dirty="0" smtClean="0">
                <a:latin typeface="仿宋_GB2312" pitchFamily="49" charset="-122"/>
                <a:ea typeface="仿宋_GB2312" pitchFamily="49" charset="-122"/>
                <a:cs typeface="Times New Roman" pitchFamily="18" charset="0"/>
              </a:rPr>
              <a:t>《</a:t>
            </a:r>
            <a:r>
              <a:rPr lang="zh-CN" altLang="en-US" sz="2400" b="1" dirty="0" smtClean="0">
                <a:latin typeface="仿宋_GB2312" pitchFamily="49" charset="-122"/>
                <a:ea typeface="仿宋_GB2312" pitchFamily="49" charset="-122"/>
                <a:cs typeface="Times New Roman" pitchFamily="18" charset="0"/>
              </a:rPr>
              <a:t>中国近三百年学术史</a:t>
            </a:r>
            <a:r>
              <a:rPr lang="en-US" altLang="zh-CN" sz="2400" b="1" dirty="0" smtClean="0">
                <a:latin typeface="仿宋_GB2312" pitchFamily="49" charset="-122"/>
                <a:ea typeface="仿宋_GB2312" pitchFamily="49" charset="-122"/>
                <a:cs typeface="Times New Roman" pitchFamily="18" charset="0"/>
              </a:rPr>
              <a:t>》)</a:t>
            </a:r>
          </a:p>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．下列对材料有关内容的分析和概括，最恰当的两项是</a:t>
            </a:r>
            <a:r>
              <a:rPr lang="en-US" altLang="zh-CN" sz="2400" b="1" dirty="0" smtClean="0">
                <a:latin typeface="Times New Roman" pitchFamily="18" charset="0"/>
                <a:cs typeface="Times New Roman" pitchFamily="18" charset="0"/>
              </a:rPr>
              <a:t>(5</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a:t>
            </a:r>
            <a:r>
              <a:rPr lang="zh-CN" altLang="en-US" sz="2400" b="1" dirty="0" smtClean="0">
                <a:latin typeface="Times New Roman" pitchFamily="18" charset="0"/>
                <a:cs typeface="Times New Roman" pitchFamily="18" charset="0"/>
              </a:rPr>
              <a:t>．顾炎武之所以不顾家庭，离家出游，固然有躲避豪绅陷害、以游为隐的因素，但更重要的还是为了实现他一抒山河壮怀、广交天下贤哲的理想。</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．顾炎武以二马二骡载书自随，沿途考察人文地理，验证文献记载，搜集著述材料，把行万里路与读万卷书结合在一起，大大开阔了他的学术视野。</a:t>
            </a:r>
          </a:p>
          <a:p>
            <a:pPr indent="622300" eaLnBrk="0" hangingPunct="0">
              <a:lnSpc>
                <a:spcPts val="3500"/>
              </a:lnSpc>
              <a:buFont typeface="Arial" pitchFamily="34" charset="0"/>
              <a:buNone/>
            </a:pPr>
            <a:endParaRPr lang="en-US" altLang="zh-CN" sz="2400" b="1" dirty="0" smtClean="0">
              <a:latin typeface="仿宋_GB2312" pitchFamily="49" charset="-122"/>
              <a:ea typeface="仿宋_GB2312" pitchFamily="49" charset="-122"/>
              <a:cs typeface="Times New Roman" pitchFamily="18" charset="0"/>
            </a:endParaRPr>
          </a:p>
          <a:p>
            <a:pPr indent="622300" eaLnBrk="0" hangingPunct="0">
              <a:lnSpc>
                <a:spcPts val="3500"/>
              </a:lnSpc>
              <a:buFont typeface="Arial" pitchFamily="34" charset="0"/>
              <a:buNone/>
            </a:pPr>
            <a:endParaRPr lang="en-US" altLang="zh-CN" sz="2400" b="1" dirty="0" smtClean="0">
              <a:latin typeface="仿宋_GB2312" pitchFamily="49" charset="-122"/>
              <a:ea typeface="仿宋_GB2312" pitchFamily="49" charset="-122"/>
              <a:cs typeface="Times New Roman" pitchFamily="18" charset="0"/>
            </a:endParaRPr>
          </a:p>
        </p:txBody>
      </p:sp>
      <p:grpSp>
        <p:nvGrpSpPr>
          <p:cNvPr id="8" name="Group 45"/>
          <p:cNvGrpSpPr>
            <a:grpSpLocks/>
          </p:cNvGrpSpPr>
          <p:nvPr/>
        </p:nvGrpSpPr>
        <p:grpSpPr bwMode="auto">
          <a:xfrm>
            <a:off x="0" y="908050"/>
            <a:ext cx="609600" cy="1376363"/>
            <a:chOff x="1" y="490"/>
            <a:chExt cx="384" cy="1199"/>
          </a:xfrm>
        </p:grpSpPr>
        <p:pic>
          <p:nvPicPr>
            <p:cNvPr id="9"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3" name="内容占位符 2"/>
          <p:cNvSpPr>
            <a:spLocks/>
          </p:cNvSpPr>
          <p:nvPr/>
        </p:nvSpPr>
        <p:spPr bwMode="auto">
          <a:xfrm>
            <a:off x="714348" y="1428736"/>
            <a:ext cx="8072494" cy="4857784"/>
          </a:xfrm>
          <a:prstGeom prst="rect">
            <a:avLst/>
          </a:prstGeom>
          <a:noFill/>
          <a:ln w="9525">
            <a:noFill/>
            <a:miter lim="800000"/>
            <a:headEnd/>
            <a:tailEnd/>
          </a:ln>
        </p:spPr>
        <p:txBody>
          <a:bodyPr/>
          <a:lstStyle/>
          <a:p>
            <a:pPr marL="355600" eaLnBrk="0" hangingPunct="0">
              <a:lnSpc>
                <a:spcPts val="3500"/>
              </a:lnSpc>
            </a:pP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．顾炎武南北往返，在二三万里的旅途中，览书万余卷，写成</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日知录</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天下郡国利病书</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肇域志</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音学五书</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等著作，终成一代大家。</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．顾炎武足迹半天下，广交贤豪长者，又在</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广师</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中对十位“同学之士”推崇备至。他的弟子潘耒称赞他，天下无贤不肖，无不知道顾炎武为通儒。</a:t>
            </a:r>
          </a:p>
          <a:p>
            <a:pPr marL="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E</a:t>
            </a:r>
            <a:r>
              <a:rPr lang="zh-CN" altLang="en-US" sz="2400" b="1" dirty="0" smtClean="0">
                <a:latin typeface="Times New Roman" pitchFamily="18" charset="0"/>
                <a:cs typeface="Times New Roman" pitchFamily="18" charset="0"/>
              </a:rPr>
              <a:t>．顾炎武一生奔走，始终以豪杰自视，虽没有完全实现他“救民水火”“兴太平之事”的雄心壮志，但唯其如此，才成就了他的著述事业。</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2"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3"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86019" name="内容占位符 2"/>
          <p:cNvSpPr>
            <a:spLocks noGrp="1"/>
          </p:cNvSpPr>
          <p:nvPr>
            <p:ph idx="4294967295"/>
          </p:nvPr>
        </p:nvSpPr>
        <p:spPr>
          <a:xfrm>
            <a:off x="785786" y="1571612"/>
            <a:ext cx="7929618" cy="4786345"/>
          </a:xfrm>
        </p:spPr>
        <p:txBody>
          <a:bodyPr/>
          <a:lstStyle/>
          <a:p>
            <a:pPr marL="0" indent="0" algn="just">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答</a:t>
            </a:r>
            <a:r>
              <a:rPr lang="en-US" altLang="zh-CN" sz="2400" b="1" kern="100" dirty="0" smtClean="0">
                <a:solidFill>
                  <a:srgbClr val="990033"/>
                </a:solidFill>
                <a:latin typeface="+mn-ea"/>
                <a:cs typeface="Courier New"/>
              </a:rPr>
              <a:t>B</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3</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D</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2</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A</a:t>
            </a:r>
            <a:r>
              <a:rPr lang="zh-CN" altLang="en-US" sz="2400" b="1" kern="100" dirty="0" smtClean="0">
                <a:solidFill>
                  <a:srgbClr val="990033"/>
                </a:solidFill>
                <a:latin typeface="+mn-ea"/>
                <a:cs typeface="Courier New"/>
              </a:rPr>
              <a:t>给</a:t>
            </a:r>
            <a:r>
              <a:rPr lang="en-US" altLang="zh-CN" sz="2400" b="1" kern="100" dirty="0" smtClean="0">
                <a:solidFill>
                  <a:srgbClr val="990033"/>
                </a:solidFill>
                <a:latin typeface="+mn-ea"/>
                <a:cs typeface="Courier New"/>
              </a:rPr>
              <a:t>1</a:t>
            </a:r>
            <a:r>
              <a:rPr lang="zh-CN" altLang="en-US" sz="2400" b="1" kern="100" dirty="0" smtClean="0">
                <a:solidFill>
                  <a:srgbClr val="990033"/>
                </a:solidFill>
                <a:latin typeface="+mn-ea"/>
                <a:cs typeface="Courier New"/>
              </a:rPr>
              <a:t>分；答</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a:t>
            </a:r>
            <a:r>
              <a:rPr lang="en-US" altLang="zh-CN" sz="2400" b="1" kern="100" dirty="0" smtClean="0">
                <a:solidFill>
                  <a:srgbClr val="990033"/>
                </a:solidFill>
                <a:latin typeface="+mn-ea"/>
                <a:cs typeface="Courier New"/>
              </a:rPr>
              <a:t>E</a:t>
            </a:r>
            <a:r>
              <a:rPr lang="zh-CN" altLang="en-US" sz="2400" b="1" kern="100" dirty="0" smtClean="0">
                <a:solidFill>
                  <a:srgbClr val="990033"/>
                </a:solidFill>
                <a:latin typeface="+mn-ea"/>
                <a:cs typeface="Courier New"/>
              </a:rPr>
              <a:t>项不给分。</a:t>
            </a:r>
          </a:p>
          <a:p>
            <a:pPr marL="0" indent="0" algn="just">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本题考查筛选并整合文中的信息，能力层级为</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a:t>
            </a:r>
            <a:r>
              <a:rPr lang="en-US" altLang="zh-CN" sz="2400" b="1" kern="100" dirty="0" smtClean="0">
                <a:solidFill>
                  <a:srgbClr val="990033"/>
                </a:solidFill>
                <a:latin typeface="+mn-ea"/>
                <a:cs typeface="Courier New"/>
              </a:rPr>
              <a:t>A</a:t>
            </a:r>
            <a:r>
              <a:rPr lang="zh-CN" altLang="en-US" sz="2400" b="1" kern="100" dirty="0" smtClean="0">
                <a:solidFill>
                  <a:srgbClr val="990033"/>
                </a:solidFill>
                <a:latin typeface="+mn-ea"/>
                <a:cs typeface="Courier New"/>
              </a:rPr>
              <a:t>项，“不顾家庭”说法偏颇，文章说他“将家事稍作安排”。</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项，“览书万余卷”不合文意，原文是“所览书又得万余卷”，可见览书远远不止万余卷；写成“</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天下郡国利病书</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肇域志</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不合文意，原文是“编为”。</a:t>
            </a:r>
            <a:r>
              <a:rPr lang="en-US" altLang="zh-CN" sz="2400" b="1" kern="100" dirty="0" smtClean="0">
                <a:solidFill>
                  <a:srgbClr val="990033"/>
                </a:solidFill>
                <a:latin typeface="+mn-ea"/>
                <a:cs typeface="Courier New"/>
              </a:rPr>
              <a:t>E</a:t>
            </a:r>
            <a:r>
              <a:rPr lang="zh-CN" altLang="en-US" sz="2400" b="1" kern="100" dirty="0" smtClean="0">
                <a:solidFill>
                  <a:srgbClr val="990033"/>
                </a:solidFill>
                <a:latin typeface="+mn-ea"/>
                <a:cs typeface="Courier New"/>
              </a:rPr>
              <a:t>项，“始终以豪杰自视”曲解文意，原文只是说“他主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86019" name="内容占位符 2"/>
          <p:cNvSpPr>
            <a:spLocks noGrp="1"/>
          </p:cNvSpPr>
          <p:nvPr>
            <p:ph idx="4294967295"/>
          </p:nvPr>
        </p:nvSpPr>
        <p:spPr>
          <a:xfrm>
            <a:off x="785786" y="1571612"/>
            <a:ext cx="7929618" cy="4786345"/>
          </a:xfrm>
        </p:spPr>
        <p:txBody>
          <a:bodyPr/>
          <a:lstStyle/>
          <a:p>
            <a:pPr marL="0" indent="0" algn="just">
              <a:lnSpc>
                <a:spcPts val="3500"/>
              </a:lnSpc>
              <a:spcBef>
                <a:spcPts val="0"/>
              </a:spcBef>
              <a:spcAft>
                <a:spcPts val="0"/>
              </a:spcAft>
              <a:buNone/>
            </a:pPr>
            <a:r>
              <a:rPr lang="zh-CN" altLang="en-US" sz="2400" b="1" kern="100" dirty="0" smtClean="0">
                <a:solidFill>
                  <a:srgbClr val="990033"/>
                </a:solidFill>
                <a:latin typeface="+mn-ea"/>
                <a:cs typeface="Courier New"/>
              </a:rPr>
              <a:t>张，天生豪杰必有所任”；“没有完全实现他‘救民水火’‘兴太平之事’的雄心壮志”系无中生有，强加他“没有完全实现”，原文只是评说他“一生，始终关注‘国家治乱之源，生民根本之计’”“‘拯斯人于涂炭，为万世开太平’，正是自己的责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3" name="内容占位符 2"/>
          <p:cNvSpPr>
            <a:spLocks/>
          </p:cNvSpPr>
          <p:nvPr/>
        </p:nvSpPr>
        <p:spPr bwMode="auto">
          <a:xfrm>
            <a:off x="714348" y="1316060"/>
            <a:ext cx="8072494" cy="1327122"/>
          </a:xfrm>
          <a:prstGeom prst="rect">
            <a:avLst/>
          </a:prstGeom>
          <a:noFill/>
          <a:ln w="9525">
            <a:noFill/>
            <a:miter lim="800000"/>
            <a:headEnd/>
            <a:tailEnd/>
          </a:ln>
        </p:spPr>
        <p:txBody>
          <a:bodyPr/>
          <a:lstStyle/>
          <a:p>
            <a:pPr marL="444500" indent="-4445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．从</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日知录</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的成书过程来看，顾炎武治学有什么特点？请结合材料简要概括。</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285852" y="2285992"/>
            <a:ext cx="7286676" cy="4071966"/>
          </a:xfrm>
        </p:spPr>
        <p:txBody>
          <a:bodyPr/>
          <a:lstStyle/>
          <a:p>
            <a:pPr marL="0" indent="0" algn="just">
              <a:lnSpc>
                <a:spcPts val="3500"/>
              </a:lnSpc>
              <a:spcBef>
                <a:spcPts val="0"/>
              </a:spcBef>
              <a:spcAft>
                <a:spcPts val="0"/>
              </a:spcAft>
              <a:buNone/>
            </a:pPr>
            <a:r>
              <a:rPr lang="en-US" altLang="zh-CN" sz="2400" b="1" kern="100" dirty="0" smtClean="0">
                <a:solidFill>
                  <a:srgbClr val="990033"/>
                </a:solidFill>
                <a:latin typeface="Times New Roman"/>
                <a:cs typeface="Courier New"/>
              </a:rPr>
              <a:t>[</a:t>
            </a:r>
            <a:r>
              <a:rPr lang="zh-CN" altLang="en-US" sz="2400" b="1" kern="100" dirty="0" smtClean="0">
                <a:solidFill>
                  <a:srgbClr val="990033"/>
                </a:solidFill>
                <a:latin typeface="Times New Roman"/>
                <a:cs typeface="Courier New"/>
              </a:rPr>
              <a:t>答案</a:t>
            </a:r>
            <a:r>
              <a:rPr lang="en-US" altLang="zh-CN" sz="2400" b="1" kern="100" dirty="0" smtClean="0">
                <a:solidFill>
                  <a:srgbClr val="990033"/>
                </a:solidFill>
                <a:latin typeface="Times New Roman"/>
                <a:cs typeface="Courier New"/>
              </a:rPr>
              <a:t>] ①</a:t>
            </a:r>
            <a:r>
              <a:rPr lang="zh-CN" altLang="en-US" sz="2400" b="1" kern="100" dirty="0" smtClean="0">
                <a:solidFill>
                  <a:srgbClr val="990033"/>
                </a:solidFill>
                <a:latin typeface="Times New Roman"/>
                <a:cs typeface="Courier New"/>
              </a:rPr>
              <a:t>坚持独立思考，注重学术创新，从不蹈袭前人；②积少成多，不断增改，务本求真；③严谨笃实，勤勉治学，持论公允，留待后人检验。</a:t>
            </a:r>
            <a:r>
              <a:rPr lang="en-US" altLang="zh-CN" sz="2400" b="1" kern="100" dirty="0" smtClean="0">
                <a:solidFill>
                  <a:srgbClr val="990033"/>
                </a:solidFill>
                <a:latin typeface="Times New Roman"/>
                <a:cs typeface="Courier New"/>
              </a:rPr>
              <a:t>(</a:t>
            </a:r>
            <a:r>
              <a:rPr lang="zh-CN" altLang="en-US" sz="2400" b="1" kern="100" dirty="0" smtClean="0">
                <a:solidFill>
                  <a:srgbClr val="990033"/>
                </a:solidFill>
                <a:latin typeface="Times New Roman"/>
                <a:cs typeface="Courier New"/>
              </a:rPr>
              <a:t>每答出一点给</a:t>
            </a:r>
            <a:r>
              <a:rPr lang="en-US" altLang="zh-CN" sz="2400" b="1" kern="100" dirty="0" smtClean="0">
                <a:solidFill>
                  <a:srgbClr val="990033"/>
                </a:solidFill>
                <a:latin typeface="Times New Roman"/>
                <a:cs typeface="Courier New"/>
              </a:rPr>
              <a:t>2</a:t>
            </a:r>
            <a:r>
              <a:rPr lang="zh-CN" altLang="en-US" sz="2400" b="1" kern="100" dirty="0" smtClean="0">
                <a:solidFill>
                  <a:srgbClr val="990033"/>
                </a:solidFill>
                <a:latin typeface="Times New Roman"/>
                <a:cs typeface="Courier New"/>
              </a:rPr>
              <a:t>分。意思答对即可。</a:t>
            </a:r>
            <a:r>
              <a:rPr lang="en-US" altLang="zh-CN" sz="2400" b="1" kern="100" dirty="0" smtClean="0">
                <a:solidFill>
                  <a:srgbClr val="990033"/>
                </a:solidFill>
                <a:latin typeface="Times New Roman"/>
                <a:cs typeface="Courier New"/>
              </a:rPr>
              <a:t>)</a:t>
            </a:r>
          </a:p>
          <a:p>
            <a:pPr marL="0" indent="0" algn="just">
              <a:lnSpc>
                <a:spcPts val="3500"/>
              </a:lnSpc>
              <a:spcBef>
                <a:spcPts val="0"/>
              </a:spcBef>
              <a:spcAft>
                <a:spcPts val="0"/>
              </a:spcAft>
              <a:buNone/>
            </a:pPr>
            <a:r>
              <a:rPr lang="en-US" altLang="zh-CN" sz="2400" b="1" kern="100" dirty="0" smtClean="0">
                <a:solidFill>
                  <a:srgbClr val="990033"/>
                </a:solidFill>
                <a:latin typeface="Times New Roman"/>
                <a:cs typeface="Courier New"/>
              </a:rPr>
              <a:t>[</a:t>
            </a:r>
            <a:r>
              <a:rPr lang="zh-CN" altLang="en-US" sz="2400" b="1" kern="100" dirty="0" smtClean="0">
                <a:solidFill>
                  <a:srgbClr val="990033"/>
                </a:solidFill>
                <a:latin typeface="Times New Roman"/>
                <a:cs typeface="Courier New"/>
              </a:rPr>
              <a:t>解析</a:t>
            </a:r>
            <a:r>
              <a:rPr lang="en-US" altLang="zh-CN" sz="2400" b="1" kern="100" dirty="0" smtClean="0">
                <a:solidFill>
                  <a:srgbClr val="990033"/>
                </a:solidFill>
                <a:latin typeface="Times New Roman"/>
                <a:cs typeface="Courier New"/>
              </a:rPr>
              <a:t>] </a:t>
            </a:r>
            <a:r>
              <a:rPr lang="zh-CN" altLang="en-US" sz="2400" b="1" kern="100" dirty="0" smtClean="0">
                <a:solidFill>
                  <a:srgbClr val="990033"/>
                </a:solidFill>
                <a:latin typeface="Times New Roman"/>
                <a:cs typeface="Courier New"/>
              </a:rPr>
              <a:t>本题考查筛选文中的信息、概括文章内容要点，能力层级为</a:t>
            </a:r>
            <a:r>
              <a:rPr lang="en-US" altLang="zh-CN" sz="2400" b="1" kern="100" dirty="0" smtClean="0">
                <a:solidFill>
                  <a:srgbClr val="990033"/>
                </a:solidFill>
                <a:latin typeface="Times New Roman"/>
                <a:cs typeface="Courier New"/>
              </a:rPr>
              <a:t>C</a:t>
            </a:r>
            <a:r>
              <a:rPr lang="zh-CN" altLang="en-US" sz="2400" b="1" kern="100" dirty="0" smtClean="0">
                <a:solidFill>
                  <a:srgbClr val="990033"/>
                </a:solidFill>
                <a:latin typeface="Times New Roman"/>
                <a:cs typeface="Courier New"/>
              </a:rPr>
              <a:t>。先找到答题的关键区域，再逐条进行概括。概括时，要注意选用原文的关键词，如“严谨笃实”“学术创新”“不愿‘速于成书，躁于求名’”“不断增改”“类似论说，一律删去”等。</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3" name="内容占位符 2"/>
          <p:cNvSpPr>
            <a:spLocks/>
          </p:cNvSpPr>
          <p:nvPr/>
        </p:nvSpPr>
        <p:spPr bwMode="auto">
          <a:xfrm>
            <a:off x="714348" y="1316060"/>
            <a:ext cx="8072494" cy="1684312"/>
          </a:xfrm>
          <a:prstGeom prst="rect">
            <a:avLst/>
          </a:prstGeom>
          <a:noFill/>
          <a:ln w="9525">
            <a:noFill/>
            <a:miter lim="800000"/>
            <a:headEnd/>
            <a:tailEnd/>
          </a:ln>
        </p:spPr>
        <p:txBody>
          <a:bodyPr/>
          <a:lstStyle/>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．梁启超生平最敬慕顾炎武的为人，认为他不但是经学大师，而且是世人楷模。这是为什么？请结合材料简要分析。</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142976" y="2786058"/>
            <a:ext cx="7348533" cy="3714776"/>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①</a:t>
            </a:r>
            <a:r>
              <a:rPr lang="zh-CN" altLang="en-US" sz="2400" b="1" kern="100" dirty="0" smtClean="0">
                <a:solidFill>
                  <a:srgbClr val="990033"/>
                </a:solidFill>
                <a:latin typeface="+mn-ea"/>
                <a:cs typeface="Courier New"/>
              </a:rPr>
              <a:t>推重“博学于文”“行己有耻”的古训，谦虚谨慎，严于律己；②经世致用，学问广博，开一代学术风气；③善于推人之长，以友为师，虚怀若谷，博采众长。</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每答出一点给</a:t>
            </a:r>
            <a:r>
              <a:rPr lang="en-US" altLang="zh-CN" sz="2400" b="1" kern="100" dirty="0" smtClean="0">
                <a:solidFill>
                  <a:srgbClr val="990033"/>
                </a:solidFill>
                <a:latin typeface="+mn-ea"/>
                <a:cs typeface="Courier New"/>
              </a:rPr>
              <a:t>2</a:t>
            </a:r>
            <a:r>
              <a:rPr lang="zh-CN" altLang="en-US" sz="2400" b="1" kern="100" dirty="0" smtClean="0">
                <a:solidFill>
                  <a:srgbClr val="990033"/>
                </a:solidFill>
                <a:latin typeface="+mn-ea"/>
                <a:cs typeface="Courier New"/>
              </a:rPr>
              <a:t>分。意思答对即可。</a:t>
            </a:r>
            <a:r>
              <a:rPr lang="en-US" altLang="zh-CN" sz="2400" b="1" kern="100" dirty="0" smtClean="0">
                <a:solidFill>
                  <a:srgbClr val="990033"/>
                </a:solidFill>
                <a:latin typeface="+mn-ea"/>
                <a:cs typeface="Courier New"/>
              </a:rPr>
              <a:t>)</a:t>
            </a:r>
          </a:p>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本题考查筛选并整合文中的信息，能力层级为</a:t>
            </a:r>
            <a:r>
              <a:rPr lang="en-US" altLang="zh-CN" sz="2400" b="1" kern="100" dirty="0" smtClean="0">
                <a:solidFill>
                  <a:srgbClr val="990033"/>
                </a:solidFill>
                <a:latin typeface="+mn-ea"/>
                <a:cs typeface="Courier New"/>
              </a:rPr>
              <a:t>C</a:t>
            </a:r>
            <a:r>
              <a:rPr lang="zh-CN" altLang="en-US" sz="2400" b="1" kern="100" dirty="0" smtClean="0">
                <a:solidFill>
                  <a:srgbClr val="990033"/>
                </a:solidFill>
                <a:latin typeface="+mn-ea"/>
                <a:cs typeface="Courier New"/>
              </a:rPr>
              <a:t>。可从“为人”“做学问”等方面所表现出来的品格进行思考。具体又由“为学”“治学”“交友”等要点组成。</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3" name="内容占位符 2"/>
          <p:cNvSpPr>
            <a:spLocks/>
          </p:cNvSpPr>
          <p:nvPr/>
        </p:nvSpPr>
        <p:spPr bwMode="auto">
          <a:xfrm>
            <a:off x="714348" y="1387498"/>
            <a:ext cx="8072494" cy="1684312"/>
          </a:xfrm>
          <a:prstGeom prst="rect">
            <a:avLst/>
          </a:prstGeom>
          <a:noFill/>
          <a:ln w="9525">
            <a:noFill/>
            <a:miter lim="800000"/>
            <a:headEnd/>
            <a:tailEnd/>
          </a:ln>
        </p:spPr>
        <p:txBody>
          <a:bodyPr/>
          <a:lstStyle/>
          <a:p>
            <a:pPr marL="355600" indent="-355600"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．后人将顾炎武“保天下者，匹夫之贱与有责焉”归纳为“天下兴亡，匹夫有责”。请结合材料及相关知识，谈谈你对这一观点的看法。</a:t>
            </a:r>
            <a:r>
              <a:rPr lang="en-US" altLang="zh-CN" sz="2400" b="1" dirty="0" smtClean="0">
                <a:latin typeface="Times New Roman" pitchFamily="18" charset="0"/>
                <a:cs typeface="Times New Roman" pitchFamily="18" charset="0"/>
              </a:rPr>
              <a:t>(8</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8" name="内容占位符 2"/>
          <p:cNvSpPr>
            <a:spLocks noGrp="1"/>
          </p:cNvSpPr>
          <p:nvPr>
            <p:ph idx="4294967295"/>
          </p:nvPr>
        </p:nvSpPr>
        <p:spPr>
          <a:xfrm>
            <a:off x="1142976" y="2786058"/>
            <a:ext cx="7348533" cy="3643338"/>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答案</a:t>
            </a:r>
            <a:r>
              <a:rPr lang="en-US" altLang="zh-CN" sz="2400" b="1" kern="100" dirty="0" smtClean="0">
                <a:solidFill>
                  <a:srgbClr val="990033"/>
                </a:solidFill>
                <a:latin typeface="+mn-ea"/>
                <a:cs typeface="Courier New"/>
              </a:rPr>
              <a:t>] ①</a:t>
            </a:r>
            <a:r>
              <a:rPr lang="zh-CN" altLang="en-US" sz="2400" b="1" kern="100" dirty="0" smtClean="0">
                <a:solidFill>
                  <a:srgbClr val="990033"/>
                </a:solidFill>
                <a:latin typeface="+mn-ea"/>
                <a:cs typeface="Courier New"/>
              </a:rPr>
              <a:t>顾炎武具有强烈的家国情怀和忧国忧民意识；②在顾炎武看来，普通人的命运与国家民族的命运是紧密联系在一起的；③“天下兴亡，匹夫有责”是对我国爱国主义传统的自然引申与合理发展；④这一观点具有积极意义，教育后人要有勇于担当、爱国奉献的精神。</a:t>
            </a: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每答出一点给</a:t>
            </a:r>
            <a:r>
              <a:rPr lang="en-US" altLang="zh-CN" sz="2400" b="1" kern="100" dirty="0" smtClean="0">
                <a:solidFill>
                  <a:srgbClr val="990033"/>
                </a:solidFill>
                <a:latin typeface="+mn-ea"/>
                <a:cs typeface="Courier New"/>
              </a:rPr>
              <a:t>2</a:t>
            </a:r>
            <a:r>
              <a:rPr lang="zh-CN" altLang="en-US" sz="2400" b="1" kern="100" dirty="0" smtClean="0">
                <a:solidFill>
                  <a:srgbClr val="990033"/>
                </a:solidFill>
                <a:latin typeface="+mn-ea"/>
                <a:cs typeface="Courier New"/>
              </a:rPr>
              <a:t>分。意思答对即可。如有其他答案，可根据观点明确、理由充分、论述合理的程度，酌情给分。</a:t>
            </a:r>
            <a:r>
              <a:rPr lang="en-US" altLang="zh-CN" sz="2400" b="1" kern="100" dirty="0" smtClean="0">
                <a:solidFill>
                  <a:srgbClr val="990033"/>
                </a:solidFill>
                <a:latin typeface="+mn-ea"/>
                <a:cs typeface="Courier New"/>
              </a:rPr>
              <a:t>)</a:t>
            </a:r>
          </a:p>
        </p:txBody>
      </p:sp>
      <p:grpSp>
        <p:nvGrpSpPr>
          <p:cNvPr id="12" name="Group 45"/>
          <p:cNvGrpSpPr>
            <a:grpSpLocks/>
          </p:cNvGrpSpPr>
          <p:nvPr/>
        </p:nvGrpSpPr>
        <p:grpSpPr bwMode="auto">
          <a:xfrm>
            <a:off x="0" y="908050"/>
            <a:ext cx="609600" cy="1376363"/>
            <a:chOff x="1" y="490"/>
            <a:chExt cx="384" cy="1199"/>
          </a:xfrm>
        </p:grpSpPr>
        <p:pic>
          <p:nvPicPr>
            <p:cNvPr id="13"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4"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86019" name="内容占位符 2"/>
          <p:cNvSpPr>
            <a:spLocks noGrp="1"/>
          </p:cNvSpPr>
          <p:nvPr>
            <p:ph idx="4294967295"/>
          </p:nvPr>
        </p:nvSpPr>
        <p:spPr>
          <a:xfrm>
            <a:off x="1142976" y="1500174"/>
            <a:ext cx="7348533" cy="4143404"/>
          </a:xfrm>
        </p:spPr>
        <p:txBody>
          <a:bodyPr/>
          <a:lstStyle/>
          <a:p>
            <a:pPr marL="0" indent="0">
              <a:lnSpc>
                <a:spcPts val="3500"/>
              </a:lnSpc>
              <a:spcBef>
                <a:spcPts val="0"/>
              </a:spcBef>
              <a:spcAft>
                <a:spcPts val="0"/>
              </a:spcAft>
              <a:buNone/>
            </a:pPr>
            <a:r>
              <a:rPr lang="en-US" altLang="zh-CN" sz="2400" b="1" kern="100" dirty="0" smtClean="0">
                <a:solidFill>
                  <a:srgbClr val="990033"/>
                </a:solidFill>
                <a:latin typeface="+mn-ea"/>
                <a:cs typeface="Courier New"/>
              </a:rPr>
              <a:t>[</a:t>
            </a:r>
            <a:r>
              <a:rPr lang="zh-CN" altLang="en-US" sz="2400" b="1" kern="100" dirty="0" smtClean="0">
                <a:solidFill>
                  <a:srgbClr val="990033"/>
                </a:solidFill>
                <a:latin typeface="+mn-ea"/>
                <a:cs typeface="Courier New"/>
              </a:rPr>
              <a:t>解析</a:t>
            </a:r>
            <a:r>
              <a:rPr lang="en-US" altLang="zh-CN" sz="2400" b="1" kern="100" dirty="0" smtClean="0">
                <a:solidFill>
                  <a:srgbClr val="990033"/>
                </a:solidFill>
                <a:latin typeface="+mn-ea"/>
                <a:cs typeface="Courier New"/>
              </a:rPr>
              <a:t>] </a:t>
            </a:r>
            <a:r>
              <a:rPr lang="zh-CN" altLang="en-US" sz="2400" b="1" kern="100" dirty="0" smtClean="0">
                <a:solidFill>
                  <a:srgbClr val="990033"/>
                </a:solidFill>
                <a:latin typeface="+mn-ea"/>
                <a:cs typeface="Courier New"/>
              </a:rPr>
              <a:t>本题考查探究文本中的某些问题，提出自己的见解，能力层级为</a:t>
            </a:r>
            <a:r>
              <a:rPr lang="en-US" altLang="zh-CN" sz="2400" b="1" kern="100" dirty="0" smtClean="0">
                <a:solidFill>
                  <a:srgbClr val="990033"/>
                </a:solidFill>
                <a:latin typeface="+mn-ea"/>
                <a:cs typeface="Courier New"/>
              </a:rPr>
              <a:t>F</a:t>
            </a:r>
            <a:r>
              <a:rPr lang="zh-CN" altLang="en-US" sz="2400" b="1" kern="100" dirty="0" smtClean="0">
                <a:solidFill>
                  <a:srgbClr val="990033"/>
                </a:solidFill>
                <a:latin typeface="+mn-ea"/>
                <a:cs typeface="Courier New"/>
              </a:rPr>
              <a:t>。首先，必须解释这一观点的内涵；其次，要结合文本解读顾炎武提出这一看法的精神实质；最后，指明这一观点的现实意义所在。</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8" name="Group 45"/>
          <p:cNvGrpSpPr>
            <a:grpSpLocks/>
          </p:cNvGrpSpPr>
          <p:nvPr/>
        </p:nvGrpSpPr>
        <p:grpSpPr bwMode="auto">
          <a:xfrm>
            <a:off x="0" y="908050"/>
            <a:ext cx="609600" cy="1376363"/>
            <a:chOff x="1" y="490"/>
            <a:chExt cx="384" cy="1199"/>
          </a:xfrm>
        </p:grpSpPr>
        <p:pic>
          <p:nvPicPr>
            <p:cNvPr id="11" name="Picture 31"/>
            <p:cNvPicPr>
              <a:picLocks noChangeAspect="1" noChangeArrowheads="1"/>
            </p:cNvPicPr>
            <p:nvPr/>
          </p:nvPicPr>
          <p:blipFill>
            <a:blip r:embed="rId3" cstate="print"/>
            <a:srcRect/>
            <a:stretch>
              <a:fillRect/>
            </a:stretch>
          </p:blipFill>
          <p:spPr bwMode="auto">
            <a:xfrm>
              <a:off x="1" y="490"/>
              <a:ext cx="384" cy="1171"/>
            </a:xfrm>
            <a:prstGeom prst="rect">
              <a:avLst/>
            </a:prstGeom>
            <a:noFill/>
            <a:ln w="9525">
              <a:noFill/>
              <a:miter lim="800000"/>
              <a:headEnd/>
              <a:tailEnd/>
            </a:ln>
          </p:spPr>
        </p:pic>
        <p:sp>
          <p:nvSpPr>
            <p:cNvPr id="12" name="内容占位符 2">
              <a:hlinkClick r:id="rId4" action="ppaction://hlinksldjump"/>
            </p:cNvPr>
            <p:cNvSpPr>
              <a:spLocks/>
            </p:cNvSpPr>
            <p:nvPr/>
          </p:nvSpPr>
          <p:spPr bwMode="auto">
            <a:xfrm>
              <a:off x="62" y="510"/>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357298"/>
            <a:ext cx="8072494" cy="4929222"/>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．只要我们不断发掘、利用人类儒家思想文化成果，特别是其中蕴含的启示、智慧与经验，儒学文化的应用与发展前景就一定是光明的。</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a:p>
            <a:pPr eaLnBrk="0" hangingPunct="0">
              <a:lnSpc>
                <a:spcPts val="3500"/>
              </a:lnSpc>
              <a:buFont typeface="Arial" pitchFamily="34" charset="0"/>
              <a:buNone/>
            </a:pPr>
            <a:endParaRPr lang="zh-CN" altLang="en-US" sz="2400" b="1" dirty="0" smtClean="0">
              <a:latin typeface="Times New Roman" pitchFamily="18" charset="0"/>
              <a:cs typeface="Times New Roman" pitchFamily="18" charset="0"/>
            </a:endParaRPr>
          </a:p>
        </p:txBody>
      </p:sp>
      <p:sp>
        <p:nvSpPr>
          <p:cNvPr id="9" name="内容占位符 2"/>
          <p:cNvSpPr>
            <a:spLocks noGrp="1"/>
          </p:cNvSpPr>
          <p:nvPr>
            <p:ph idx="4294967295"/>
          </p:nvPr>
        </p:nvSpPr>
        <p:spPr>
          <a:xfrm>
            <a:off x="857224" y="3929066"/>
            <a:ext cx="7920037" cy="2071702"/>
          </a:xfrm>
        </p:spPr>
        <p:txBody>
          <a:bodyPr/>
          <a:lstStyle/>
          <a:p>
            <a:pPr marL="0" indent="0">
              <a:lnSpc>
                <a:spcPts val="3500"/>
              </a:lnSpc>
              <a:spcBef>
                <a:spcPct val="0"/>
              </a:spcBef>
              <a:buNone/>
            </a:pPr>
            <a:r>
              <a:rPr lang="en-US" altLang="zh-CN" sz="2400" b="1" dirty="0" smtClean="0">
                <a:solidFill>
                  <a:srgbClr val="990033"/>
                </a:solidFill>
                <a:latin typeface="宋体" pitchFamily="2" charset="-122"/>
              </a:rPr>
              <a:t>D</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说法绝对化，应为“只有</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才</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，另外“发掘、利用人类儒家思想文化成果”缺少了“优秀的”这一限制语，应该是“发掘、利用人类优秀的儒家思想文化成果”。</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571472" y="936625"/>
            <a:ext cx="8358246" cy="5399088"/>
          </a:xfrm>
        </p:spPr>
        <p:txBody>
          <a:bodyPr>
            <a:noAutofit/>
          </a:bodyPr>
          <a:lstStyle/>
          <a:p>
            <a:r>
              <a:rPr lang="en-US" dirty="0" smtClean="0"/>
              <a:t>■ </a:t>
            </a:r>
            <a:r>
              <a:rPr lang="zh-CN" altLang="en-US" dirty="0" smtClean="0"/>
              <a:t>阅卷现场</a:t>
            </a:r>
          </a:p>
          <a:p>
            <a:r>
              <a:rPr lang="en-US" dirty="0" smtClean="0"/>
              <a:t>[2016·</a:t>
            </a:r>
            <a:r>
              <a:rPr lang="zh-CN" altLang="en-US" dirty="0" smtClean="0"/>
              <a:t>全国卷</a:t>
            </a:r>
            <a:r>
              <a:rPr lang="en-US" dirty="0" smtClean="0"/>
              <a:t>Ⅱ] </a:t>
            </a:r>
            <a:r>
              <a:rPr lang="zh-CN" altLang="en-US" dirty="0" smtClean="0"/>
              <a:t>阅读下面的文字，完成</a:t>
            </a:r>
            <a:r>
              <a:rPr lang="en-US" dirty="0" smtClean="0"/>
              <a:t>(1)</a:t>
            </a:r>
            <a:r>
              <a:rPr lang="zh-CN" altLang="en-US" dirty="0" smtClean="0"/>
              <a:t>～</a:t>
            </a:r>
            <a:r>
              <a:rPr lang="en-US" dirty="0" smtClean="0"/>
              <a:t>(4)</a:t>
            </a:r>
            <a:r>
              <a:rPr lang="zh-CN" altLang="en-US" dirty="0" smtClean="0"/>
              <a:t>题。</a:t>
            </a:r>
            <a:r>
              <a:rPr lang="en-US" dirty="0" smtClean="0"/>
              <a:t>(25</a:t>
            </a:r>
            <a:r>
              <a:rPr lang="zh-CN" altLang="en-US" dirty="0" smtClean="0"/>
              <a:t>分</a:t>
            </a:r>
            <a:r>
              <a:rPr lang="en-US" dirty="0" smtClean="0"/>
              <a:t>)</a:t>
            </a:r>
            <a:endParaRPr lang="zh-CN" altLang="en-US" dirty="0" smtClean="0"/>
          </a:p>
          <a:p>
            <a:pPr algn="ctr"/>
            <a:r>
              <a:rPr lang="zh-CN" altLang="en-US" dirty="0" smtClean="0">
                <a:latin typeface="黑体" pitchFamily="2" charset="-122"/>
                <a:ea typeface="黑体" pitchFamily="2" charset="-122"/>
              </a:rPr>
              <a:t>吴文俊的数学世界</a:t>
            </a:r>
          </a:p>
          <a:p>
            <a:pPr indent="622300"/>
            <a:r>
              <a:rPr lang="zh-CN" altLang="en-US" dirty="0" smtClean="0">
                <a:latin typeface="楷体_GB2312" pitchFamily="49" charset="-122"/>
                <a:ea typeface="楷体_GB2312" pitchFamily="49" charset="-122"/>
              </a:rPr>
              <a:t>吴文俊小学时成绩平平，也没有显示出独特的数学才华，初中时数学甚至得过零分，高中时最喜欢的是物理而非数学，但他从小就对读书有浓厚兴趣，初中时国文成绩一直不错。尽管高三时物理得了满分，但教物理的赵贻经老师却看出了他的数学潜力，力荐他入数学系。正始中学决定，吴文俊必须报考数学系，才能得到每年一百块大洋的奖学金，加之他父母又不放心独子离开上海，吴文俊就进了上海交大数学系。所谓“知之不如好之，好之不如乐之”，吴文俊向来</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5602">
                                            <p:txEl>
                                              <p:pRg st="0" end="0"/>
                                            </p:txEl>
                                          </p:spTgt>
                                        </p:tgtEl>
                                        <p:attrNameLst>
                                          <p:attrName>style.visibility</p:attrName>
                                        </p:attrNameLst>
                                      </p:cBhvr>
                                      <p:to>
                                        <p:strVal val="visible"/>
                                      </p:to>
                                    </p:set>
                                    <p:animEffect transition="in" filter="blinds(horizontal)">
                                      <p:cBhvr>
                                        <p:cTn id="16" dur="500"/>
                                        <p:tgtEl>
                                          <p:spTgt spid="25602">
                                            <p:txEl>
                                              <p:pRg st="0" end="0"/>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25602">
                                            <p:txEl>
                                              <p:pRg st="1" end="1"/>
                                            </p:txEl>
                                          </p:spTgt>
                                        </p:tgtEl>
                                        <p:attrNameLst>
                                          <p:attrName>style.visibility</p:attrName>
                                        </p:attrNameLst>
                                      </p:cBhvr>
                                      <p:to>
                                        <p:strVal val="visible"/>
                                      </p:to>
                                    </p:set>
                                    <p:anim calcmode="lin" valueType="num">
                                      <p:cBhvr additive="base">
                                        <p:cTn id="19" dur="5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2">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2">
                                            <p:txEl>
                                              <p:pRg st="2" end="2"/>
                                            </p:txEl>
                                          </p:spTgt>
                                        </p:tgtEl>
                                        <p:attrNameLst>
                                          <p:attrName>style.visibility</p:attrName>
                                        </p:attrNameLst>
                                      </p:cBhvr>
                                      <p:to>
                                        <p:strVal val="visible"/>
                                      </p:to>
                                    </p:set>
                                    <p:anim calcmode="lin" valueType="num">
                                      <p:cBhvr additive="base">
                                        <p:cTn id="23" dur="5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2">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2">
                                            <p:txEl>
                                              <p:pRg st="3" end="3"/>
                                            </p:txEl>
                                          </p:spTgt>
                                        </p:tgtEl>
                                        <p:attrNameLst>
                                          <p:attrName>style.visibility</p:attrName>
                                        </p:attrNameLst>
                                      </p:cBhvr>
                                      <p:to>
                                        <p:strVal val="visible"/>
                                      </p:to>
                                    </p:set>
                                    <p:anim calcmode="lin" valueType="num">
                                      <p:cBhvr additive="base">
                                        <p:cTn id="27" dur="5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3"/>
            <a:ext cx="8215370" cy="4835539"/>
          </a:xfrm>
        </p:spPr>
        <p:txBody>
          <a:bodyPr>
            <a:noAutofit/>
          </a:bodyPr>
          <a:lstStyle/>
          <a:p>
            <a:r>
              <a:rPr lang="zh-CN" altLang="en-US" dirty="0" smtClean="0">
                <a:latin typeface="楷体_GB2312" pitchFamily="49" charset="-122"/>
                <a:ea typeface="楷体_GB2312" pitchFamily="49" charset="-122"/>
              </a:rPr>
              <a:t>是以兴趣为先导来读书的。因为他对物理有兴趣，甚至一度想要转系。是大三时教数学的武崇林老师帮助他摆脱了专业上的困惑，使他认识到数学的巨大魅力。</a:t>
            </a:r>
            <a:endParaRPr lang="en-US" altLang="zh-CN" dirty="0" smtClean="0">
              <a:latin typeface="楷体_GB2312" pitchFamily="49" charset="-122"/>
              <a:ea typeface="楷体_GB2312" pitchFamily="49" charset="-122"/>
            </a:endParaRPr>
          </a:p>
          <a:p>
            <a:pPr indent="622300"/>
            <a:r>
              <a:rPr lang="en-US" altLang="zh-CN" dirty="0" smtClean="0">
                <a:latin typeface="楷体_GB2312" pitchFamily="49" charset="-122"/>
                <a:ea typeface="楷体_GB2312" pitchFamily="49" charset="-122"/>
              </a:rPr>
              <a:t>1940</a:t>
            </a:r>
            <a:r>
              <a:rPr lang="zh-CN" altLang="en-US" dirty="0" smtClean="0">
                <a:latin typeface="楷体_GB2312" pitchFamily="49" charset="-122"/>
                <a:ea typeface="楷体_GB2312" pitchFamily="49" charset="-122"/>
              </a:rPr>
              <a:t>年，吴文俊从交大毕业，先后在育英中学、培真中学担任数学教员，直到</a:t>
            </a:r>
            <a:r>
              <a:rPr lang="en-US" altLang="zh-CN" dirty="0" smtClean="0">
                <a:latin typeface="楷体_GB2312" pitchFamily="49" charset="-122"/>
                <a:ea typeface="楷体_GB2312" pitchFamily="49" charset="-122"/>
              </a:rPr>
              <a:t>1946</a:t>
            </a:r>
            <a:r>
              <a:rPr lang="zh-CN" altLang="en-US" dirty="0" smtClean="0">
                <a:latin typeface="楷体_GB2312" pitchFamily="49" charset="-122"/>
                <a:ea typeface="楷体_GB2312" pitchFamily="49" charset="-122"/>
              </a:rPr>
              <a:t>年见到了影响他一生的恩师陈省身，他才由一个普通的中学数学老师成为数学研究所的专业研究员。对于吴文俊的数学研究，他的学生高小山总结说：“吴先生做拓扑研究，一下子就能抓住核心问题，为代数拓扑学的兴起做出了影响深远的贡献。他从事机器定理证明也是这样，极其敏锐地看出了信息时代数学的发展趋势，他的</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36691"/>
            <a:ext cx="8072494" cy="4635515"/>
          </a:xfrm>
        </p:spPr>
        <p:txBody>
          <a:bodyPr>
            <a:noAutofit/>
          </a:bodyPr>
          <a:lstStyle/>
          <a:p>
            <a:r>
              <a:rPr lang="zh-CN" altLang="en-US" dirty="0" smtClean="0">
                <a:latin typeface="楷体_GB2312" pitchFamily="49" charset="-122"/>
                <a:ea typeface="楷体_GB2312" pitchFamily="49" charset="-122"/>
              </a:rPr>
              <a:t>研究受到中国古代数学的启发，汲取了中国传统数学的养分。使用吴先生的方法，几乎所有数学定理的证明，都可以由计算机来完成，从而让人类把精力放到更加宏观的层面上去思考问题。”</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对吴文俊来说，虽然最初选择数学是被动的，但综观其一生，数学已逐渐成为他生命的一部分。从事数学研究，吴文俊特别强调数学思维。他说：“要创新，就要独立思考，就不能总是跟着人家亦步亦趋，当然开始的时候参考借鉴也是必要的。牛顿就说过，他之所以获得成功，是因为他站在巨人的肩膀上，才能看得远。所以不能忽略学习，可是除了学习之外，还要能够独立思考，这是创新的</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8"/>
            <a:ext cx="8215370" cy="4921267"/>
          </a:xfrm>
        </p:spPr>
        <p:txBody>
          <a:bodyPr>
            <a:noAutofit/>
          </a:bodyPr>
          <a:lstStyle/>
          <a:p>
            <a:r>
              <a:rPr lang="zh-CN" altLang="en-US" dirty="0" smtClean="0">
                <a:latin typeface="楷体_GB2312" pitchFamily="49" charset="-122"/>
                <a:ea typeface="楷体_GB2312" pitchFamily="49" charset="-122"/>
              </a:rPr>
              <a:t>必要条件。现在摆在中国面前的是，数学就要靠下一代、下下代在创新方面取得巨大成功，中华民族才可以得到复兴。”吴文俊自己的经历就是很好的例子。他在数学上的一系列成就，特别是他运用机械化思想来考察数学，发现了数学的不同侧面，并建立了新的模式，这全得益于他的独辟蹊径。</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对我国的数学基础教育，吴文俊也颇有心得。我国中学生多次在国际奥数竞赛中获奖，被当作我国数学教育成功的证明，但吴文俊更赞同丘成桐的观点：“奥数应该是一种建立在兴趣之上的研究性、高层次学习，中国的奥数学习过分关注海量题目，直接与考试、竞赛挂钩，对系统学习数学不利。作为基础学科，应着重引导学习的兴趣，不应当过分追</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8"/>
            <a:ext cx="8215370" cy="4921267"/>
          </a:xfrm>
        </p:spPr>
        <p:txBody>
          <a:bodyPr>
            <a:noAutofit/>
          </a:bodyPr>
          <a:lstStyle/>
          <a:p>
            <a:r>
              <a:rPr lang="zh-CN" altLang="en-US" dirty="0" smtClean="0">
                <a:latin typeface="楷体_GB2312" pitchFamily="49" charset="-122"/>
                <a:ea typeface="楷体_GB2312" pitchFamily="49" charset="-122"/>
              </a:rPr>
              <a:t>求功利。”吴文俊同样清醒地认识到：“竞赛获奖固然可贵，但也不能看得过重。因为它不能代表学生对数学的深度理解，也不能有效地训练数学思维。”他认为，数学教育更重要的是培养数学的思维方式。</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有人曾揶揄数学家迂腐，吴文俊不但不迂腐，而且兴趣广泛，内心充满童趣。他说：“我是个想怎样就怎样的人，想玩就玩，想工作了就会安安静静地工作，从不多想。”他喜欢看电影、读历史小说，也喜欢看围棋比赛。老伴说他“贪玩”，他却说：“读历史书籍、看历史影片，帮助了我的学术研究；看围棋比赛，更培养了我的全局观念和战略眼光。”</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778391"/>
          </a:xfrm>
        </p:spPr>
        <p:txBody>
          <a:bodyPr>
            <a:noAutofit/>
          </a:bodyPr>
          <a:lstStyle/>
          <a:p>
            <a:pPr indent="622300"/>
            <a:r>
              <a:rPr lang="zh-CN" altLang="en-US" dirty="0" smtClean="0">
                <a:latin typeface="楷体_GB2312" pitchFamily="49" charset="-122"/>
                <a:ea typeface="楷体_GB2312" pitchFamily="49" charset="-122"/>
              </a:rPr>
              <a:t>吴文俊</a:t>
            </a:r>
            <a:r>
              <a:rPr lang="en-US" altLang="zh-CN" dirty="0" smtClean="0">
                <a:latin typeface="楷体_GB2312" pitchFamily="49" charset="-122"/>
                <a:ea typeface="楷体_GB2312" pitchFamily="49" charset="-122"/>
              </a:rPr>
              <a:t>37</a:t>
            </a:r>
            <a:r>
              <a:rPr lang="zh-CN" altLang="en-US" dirty="0" smtClean="0">
                <a:latin typeface="楷体_GB2312" pitchFamily="49" charset="-122"/>
                <a:ea typeface="楷体_GB2312" pitchFamily="49" charset="-122"/>
              </a:rPr>
              <a:t>岁时就获得了国家自然科学一等奖，四十多年后，他再次获得国家最高科技奖。如此长的学术生命，在数学界是非常罕见的。当记者提出疑问时，吴文俊反问道：“我为什么不能保持这么长的学术生命？”在他看来，学术生命是能够终生保持的，很多人做不到，那是他们自己的问题，应该自我反省。他特别强调研究数学要下扎实的功夫。他说：“外国许多数学家，尽管有的我非常佩服，可是我并不认同他们靠所谓巧思妙想研究数学的方法。应该根据客观实际具体分析，一切以事实为主。这是我主要的想法。”</a:t>
            </a:r>
          </a:p>
          <a:p>
            <a:pPr indent="622300" algn="r"/>
            <a:r>
              <a:rPr lang="zh-CN" altLang="en-US" dirty="0" smtClean="0">
                <a:latin typeface="楷体_GB2312" pitchFamily="49" charset="-122"/>
                <a:ea typeface="楷体_GB2312" pitchFamily="49" charset="-122"/>
              </a:rPr>
              <a:t>  </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摘编自柯琳娟</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吴文俊传</a:t>
            </a:r>
            <a:r>
              <a:rPr lang="en-US" altLang="zh-CN" dirty="0" smtClean="0">
                <a:latin typeface="仿宋_GB2312" pitchFamily="49" charset="-122"/>
                <a:ea typeface="仿宋_GB2312" pitchFamily="49" charset="-122"/>
              </a:rPr>
              <a:t>》)</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28670"/>
            <a:ext cx="8215370" cy="5286412"/>
          </a:xfrm>
        </p:spPr>
        <p:txBody>
          <a:bodyPr>
            <a:noAutofit/>
          </a:bodyPr>
          <a:lstStyle/>
          <a:p>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相关链接</a:t>
            </a:r>
            <a:r>
              <a:rPr lang="en-US" altLang="zh-CN" dirty="0" smtClean="0">
                <a:latin typeface="黑体" pitchFamily="2" charset="-122"/>
                <a:ea typeface="黑体" pitchFamily="2" charset="-122"/>
              </a:rPr>
              <a:t>]</a:t>
            </a:r>
            <a:endParaRPr lang="zh-CN" altLang="en-US" dirty="0" smtClean="0">
              <a:latin typeface="黑体" pitchFamily="2" charset="-122"/>
              <a:ea typeface="黑体" pitchFamily="2" charset="-122"/>
            </a:endParaRPr>
          </a:p>
          <a:p>
            <a:pPr indent="622300"/>
            <a:r>
              <a:rPr lang="zh-CN" altLang="en-US" dirty="0" smtClean="0">
                <a:latin typeface="仿宋_GB2312" pitchFamily="49" charset="-122"/>
                <a:ea typeface="仿宋_GB2312" pitchFamily="49" charset="-122"/>
              </a:rPr>
              <a:t>①</a:t>
            </a:r>
            <a:r>
              <a:rPr lang="en-US" altLang="zh-CN" dirty="0" smtClean="0">
                <a:latin typeface="仿宋_GB2312" pitchFamily="49" charset="-122"/>
                <a:ea typeface="仿宋_GB2312" pitchFamily="49" charset="-122"/>
              </a:rPr>
              <a:t>1974</a:t>
            </a:r>
            <a:r>
              <a:rPr lang="zh-CN" altLang="en-US" dirty="0" smtClean="0">
                <a:latin typeface="仿宋_GB2312" pitchFamily="49" charset="-122"/>
                <a:ea typeface="仿宋_GB2312" pitchFamily="49" charset="-122"/>
              </a:rPr>
              <a:t>年，吴文俊转向中国数学史研究，从中得到启发，开创了具有中国传统数学特点的数学机械化之路。他提出的“吴方法”，继承和发扬了中国古代数学基于“计算”的传统，与通常基于逻辑的方法根本不同，首次实现了高效的几何定理自动证明。国际机器证明研究领域的权威人物</a:t>
            </a:r>
            <a:r>
              <a:rPr lang="en-US" altLang="zh-CN" dirty="0" smtClean="0">
                <a:latin typeface="仿宋_GB2312" pitchFamily="49" charset="-122"/>
                <a:ea typeface="仿宋_GB2312" pitchFamily="49" charset="-122"/>
              </a:rPr>
              <a:t>S.</a:t>
            </a:r>
            <a:r>
              <a:rPr lang="zh-CN" altLang="en-US" dirty="0" smtClean="0">
                <a:latin typeface="仿宋_GB2312" pitchFamily="49" charset="-122"/>
                <a:ea typeface="仿宋_GB2312" pitchFamily="49" charset="-122"/>
              </a:rPr>
              <a:t>穆尔说：“在吴文俊之前，机械化的几何定理证明处于黑暗时期，而吴的工作给整个领域带来光明。”</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黄婷、邱德胜</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数学大师：华罗庚、陈省身、吴文俊</a:t>
            </a:r>
            <a:r>
              <a:rPr lang="en-US" altLang="zh-CN" dirty="0" smtClean="0">
                <a:latin typeface="仿宋_GB2312" pitchFamily="49" charset="-122"/>
                <a:ea typeface="仿宋_GB2312" pitchFamily="49" charset="-122"/>
              </a:rPr>
              <a:t>》)</a:t>
            </a:r>
          </a:p>
          <a:p>
            <a:pPr indent="622300"/>
            <a:r>
              <a:rPr lang="en-US" altLang="zh-CN" dirty="0" smtClean="0">
                <a:latin typeface="仿宋_GB2312" pitchFamily="49" charset="-122"/>
                <a:ea typeface="仿宋_GB2312" pitchFamily="49" charset="-122"/>
              </a:rPr>
              <a:t>②</a:t>
            </a:r>
            <a:r>
              <a:rPr lang="zh-CN" altLang="en-US" dirty="0" smtClean="0">
                <a:latin typeface="仿宋_GB2312" pitchFamily="49" charset="-122"/>
                <a:ea typeface="仿宋_GB2312" pitchFamily="49" charset="-122"/>
              </a:rPr>
              <a:t>一般说来，吴教授的工作，都是独辟蹊径，不袭前人，富有创造性的。</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陈省身为吴文俊颁发杰出科学家奖时的评语</a:t>
            </a:r>
            <a:r>
              <a:rPr lang="en-US" altLang="zh-CN" dirty="0" smtClean="0">
                <a:latin typeface="仿宋_GB2312" pitchFamily="49" charset="-122"/>
                <a:ea typeface="仿宋_GB2312" pitchFamily="49" charset="-122"/>
              </a:rPr>
              <a:t>)</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285860"/>
            <a:ext cx="8215370" cy="5049852"/>
          </a:xfrm>
        </p:spPr>
        <p:txBody>
          <a:bodyPr>
            <a:noAutofit/>
          </a:bodyPr>
          <a:lstStyle/>
          <a:p>
            <a:r>
              <a:rPr lang="zh-CN" altLang="en-US" dirty="0" smtClean="0">
                <a:latin typeface="Times New Roman" pitchFamily="18" charset="0"/>
                <a:cs typeface="Times New Roman" pitchFamily="18" charset="0"/>
              </a:rPr>
              <a:t>对我国的数学基础教育，吴文俊有哪些心得？请结合材料简要概括。</a:t>
            </a:r>
            <a:r>
              <a:rPr lang="en-US" altLang="zh-CN" dirty="0" smtClean="0">
                <a:latin typeface="Times New Roman" pitchFamily="18" charset="0"/>
                <a:cs typeface="Times New Roman" pitchFamily="18" charset="0"/>
              </a:rPr>
              <a:t>(6</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a:p>
            <a:endParaRPr lang="en-US" altLang="zh-CN" dirty="0" smtClean="0">
              <a:latin typeface="仿宋_GB2312" pitchFamily="49" charset="-122"/>
              <a:ea typeface="仿宋_GB2312" pitchFamily="49" charset="-122"/>
            </a:endParaRPr>
          </a:p>
          <a:p>
            <a:pPr indent="622300"/>
            <a:endParaRPr lang="en-US" altLang="zh-CN" dirty="0" smtClean="0">
              <a:latin typeface="仿宋_GB2312" pitchFamily="49" charset="-122"/>
              <a:ea typeface="仿宋_GB2312" pitchFamily="49" charset="-122"/>
            </a:endParaRP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14348" y="2388870"/>
          <a:ext cx="8001055" cy="3611898"/>
        </p:xfrm>
        <a:graphic>
          <a:graphicData uri="http://schemas.openxmlformats.org/drawingml/2006/table">
            <a:tbl>
              <a:tblPr/>
              <a:tblGrid>
                <a:gridCol w="694696"/>
                <a:gridCol w="7306359"/>
              </a:tblGrid>
              <a:tr h="2257436">
                <a:tc>
                  <a:txBody>
                    <a:bodyPr/>
                    <a:lstStyle/>
                    <a:p>
                      <a:pPr algn="ctr">
                        <a:lnSpc>
                          <a:spcPct val="118000"/>
                        </a:lnSpc>
                        <a:spcAft>
                          <a:spcPts val="0"/>
                        </a:spcAft>
                      </a:pPr>
                      <a:r>
                        <a:rPr lang="zh-CN" sz="2000" b="1" kern="100" dirty="0">
                          <a:latin typeface="Times New Roman"/>
                          <a:cs typeface="Times New Roman"/>
                        </a:rPr>
                        <a:t>试题解析</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首先认真审题，通过题干关键词</a:t>
                      </a:r>
                      <a:r>
                        <a:rPr lang="en-US" sz="2000" b="1" kern="100" dirty="0">
                          <a:latin typeface="宋体"/>
                          <a:cs typeface="Times New Roman"/>
                        </a:rPr>
                        <a:t>“</a:t>
                      </a:r>
                      <a:r>
                        <a:rPr lang="zh-CN" sz="2000" b="1" kern="100" dirty="0">
                          <a:latin typeface="Times New Roman"/>
                          <a:cs typeface="Times New Roman"/>
                        </a:rPr>
                        <a:t>数学基础教育</a:t>
                      </a:r>
                      <a:r>
                        <a:rPr lang="en-US" sz="2000" b="1" kern="100" dirty="0">
                          <a:latin typeface="宋体"/>
                          <a:cs typeface="Times New Roman"/>
                        </a:rPr>
                        <a:t>”</a:t>
                      </a:r>
                      <a:r>
                        <a:rPr lang="zh-CN" sz="2000" b="1" kern="100" dirty="0">
                          <a:latin typeface="Times New Roman"/>
                          <a:cs typeface="Times New Roman"/>
                        </a:rPr>
                        <a:t>来确定答题区间，答题区间为第四段。其次对</a:t>
                      </a:r>
                      <a:r>
                        <a:rPr lang="en-US" sz="2000" b="1" kern="100" dirty="0">
                          <a:latin typeface="宋体"/>
                          <a:cs typeface="Times New Roman"/>
                        </a:rPr>
                        <a:t>“</a:t>
                      </a:r>
                      <a:r>
                        <a:rPr lang="zh-CN" sz="2000" b="1" kern="100" dirty="0">
                          <a:latin typeface="Times New Roman"/>
                          <a:cs typeface="Times New Roman"/>
                        </a:rPr>
                        <a:t>心得</a:t>
                      </a:r>
                      <a:r>
                        <a:rPr lang="en-US" sz="2000" b="1" kern="100" dirty="0">
                          <a:latin typeface="宋体"/>
                          <a:cs typeface="Times New Roman"/>
                        </a:rPr>
                        <a:t>”</a:t>
                      </a:r>
                      <a:r>
                        <a:rPr lang="zh-CN" sz="2000" b="1" kern="100" dirty="0">
                          <a:latin typeface="Times New Roman"/>
                          <a:cs typeface="Times New Roman"/>
                        </a:rPr>
                        <a:t>进行分层概括，第一层是数学学习应该建立在兴趣之上；第二层是现行奥数教学方法过分追求功利，对系统学习数学不利；第三层是数学教育更重要的是培养数学的思维方式</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4462">
                <a:tc>
                  <a:txBody>
                    <a:bodyPr/>
                    <a:lstStyle/>
                    <a:p>
                      <a:pPr algn="ctr">
                        <a:lnSpc>
                          <a:spcPct val="118000"/>
                        </a:lnSpc>
                        <a:spcAft>
                          <a:spcPts val="0"/>
                        </a:spcAft>
                      </a:pPr>
                      <a:r>
                        <a:rPr lang="zh-CN" sz="2000" b="1" kern="100">
                          <a:latin typeface="Times New Roman"/>
                          <a:cs typeface="Times New Roman"/>
                        </a:rPr>
                        <a:t>现场答案</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宋体"/>
                          <a:cs typeface="Times New Roman"/>
                        </a:rPr>
                        <a:t>①</a:t>
                      </a:r>
                      <a:r>
                        <a:rPr lang="zh-CN" sz="2000" b="1" kern="100" dirty="0">
                          <a:latin typeface="Times New Roman"/>
                          <a:cs typeface="Times New Roman"/>
                        </a:rPr>
                        <a:t>着重引导学习的兴趣，不应当过分追求功利；</a:t>
                      </a:r>
                      <a:r>
                        <a:rPr lang="en-US" sz="2000" b="1" kern="100" dirty="0">
                          <a:latin typeface="宋体"/>
                          <a:cs typeface="Times New Roman"/>
                        </a:rPr>
                        <a:t>②</a:t>
                      </a:r>
                      <a:r>
                        <a:rPr lang="zh-CN" sz="2000" b="1" kern="100" dirty="0">
                          <a:latin typeface="Times New Roman"/>
                          <a:cs typeface="Times New Roman"/>
                        </a:rPr>
                        <a:t>竞赛获奖固然可贵，但不能看得过重；</a:t>
                      </a:r>
                      <a:r>
                        <a:rPr lang="en-US" sz="2000" b="1" kern="100" dirty="0">
                          <a:latin typeface="宋体"/>
                          <a:cs typeface="Times New Roman"/>
                        </a:rPr>
                        <a:t>③</a:t>
                      </a:r>
                      <a:r>
                        <a:rPr lang="zh-CN" sz="2000" b="1" kern="100" dirty="0">
                          <a:latin typeface="Times New Roman"/>
                          <a:cs typeface="Times New Roman"/>
                        </a:rPr>
                        <a:t>数学教育更重要的是培养数学的思维方式</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1" name="Group 46"/>
          <p:cNvGrpSpPr>
            <a:grpSpLocks/>
          </p:cNvGrpSpPr>
          <p:nvPr/>
        </p:nvGrpSpPr>
        <p:grpSpPr bwMode="auto">
          <a:xfrm>
            <a:off x="0" y="228599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714348" y="1000107"/>
          <a:ext cx="8001055" cy="5205505"/>
        </p:xfrm>
        <a:graphic>
          <a:graphicData uri="http://schemas.openxmlformats.org/drawingml/2006/table">
            <a:tbl>
              <a:tblPr/>
              <a:tblGrid>
                <a:gridCol w="694696"/>
                <a:gridCol w="591188"/>
                <a:gridCol w="714380"/>
                <a:gridCol w="6000791"/>
              </a:tblGrid>
              <a:tr h="1428761">
                <a:tc>
                  <a:txBody>
                    <a:bodyPr/>
                    <a:lstStyle/>
                    <a:p>
                      <a:pPr algn="ctr">
                        <a:lnSpc>
                          <a:spcPct val="118000"/>
                        </a:lnSpc>
                        <a:spcAft>
                          <a:spcPts val="0"/>
                        </a:spcAft>
                      </a:pPr>
                      <a:r>
                        <a:rPr lang="zh-CN" sz="2000" b="1" kern="100" dirty="0">
                          <a:latin typeface="Times New Roman"/>
                          <a:cs typeface="Times New Roman"/>
                        </a:rPr>
                        <a:t>现场得分</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sz="2000" b="1" kern="100">
                          <a:latin typeface="Times New Roman"/>
                          <a:cs typeface="Courier New"/>
                        </a:rPr>
                        <a:t>3</a:t>
                      </a:r>
                      <a:r>
                        <a:rPr lang="zh-CN" sz="2000" b="1" kern="100">
                          <a:latin typeface="Times New Roman"/>
                          <a:cs typeface="Times New Roman"/>
                        </a:rPr>
                        <a:t>分</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理由</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答出了基本的要点，能得一定的分数，但答案最大的问题就是只摘抄了原文，而没有进行筛选、概括、压缩和整合</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9096">
                <a:tc>
                  <a:txBody>
                    <a:bodyPr/>
                    <a:lstStyle/>
                    <a:p>
                      <a:pPr algn="ctr">
                        <a:lnSpc>
                          <a:spcPct val="118000"/>
                        </a:lnSpc>
                        <a:spcAft>
                          <a:spcPts val="0"/>
                        </a:spcAft>
                      </a:pPr>
                      <a:r>
                        <a:rPr lang="zh-CN" sz="2000" b="1" kern="100">
                          <a:latin typeface="Times New Roman"/>
                          <a:cs typeface="Times New Roman"/>
                        </a:rPr>
                        <a:t>阅卷总结</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8000"/>
                        </a:lnSpc>
                        <a:spcAft>
                          <a:spcPts val="0"/>
                        </a:spcAft>
                      </a:pPr>
                      <a:r>
                        <a:rPr lang="zh-CN" sz="2000" b="1" kern="100">
                          <a:latin typeface="Times New Roman"/>
                          <a:cs typeface="Times New Roman"/>
                        </a:rPr>
                        <a:t>　整合信息应该调整并组合所选信息，用准确的语言把加工过的信息进行描述或总结概述。很显然答案只停留在了</a:t>
                      </a:r>
                      <a:r>
                        <a:rPr lang="en-US" sz="2000" b="1" kern="100">
                          <a:latin typeface="宋体"/>
                          <a:cs typeface="Times New Roman"/>
                        </a:rPr>
                        <a:t>“</a:t>
                      </a:r>
                      <a:r>
                        <a:rPr lang="zh-CN" sz="2000" b="1" kern="100">
                          <a:latin typeface="Times New Roman"/>
                          <a:cs typeface="Times New Roman"/>
                        </a:rPr>
                        <a:t>照抄</a:t>
                      </a:r>
                      <a:r>
                        <a:rPr lang="en-US" sz="2000" b="1" kern="100">
                          <a:latin typeface="宋体"/>
                          <a:cs typeface="Times New Roman"/>
                        </a:rPr>
                        <a:t>”“</a:t>
                      </a:r>
                      <a:r>
                        <a:rPr lang="zh-CN" sz="2000" b="1" kern="100">
                          <a:latin typeface="Times New Roman"/>
                          <a:cs typeface="Times New Roman"/>
                        </a:rPr>
                        <a:t>摘抄</a:t>
                      </a:r>
                      <a:r>
                        <a:rPr lang="en-US" sz="2000" b="1" kern="100">
                          <a:latin typeface="宋体"/>
                          <a:cs typeface="Times New Roman"/>
                        </a:rPr>
                        <a:t>”</a:t>
                      </a:r>
                      <a:r>
                        <a:rPr lang="zh-CN" sz="2000" b="1" kern="100">
                          <a:latin typeface="Times New Roman"/>
                          <a:cs typeface="Times New Roman"/>
                        </a:rPr>
                        <a:t>上，没有结合题干要求进行加工调整</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303744">
                <a:tc>
                  <a:txBody>
                    <a:bodyPr/>
                    <a:lstStyle/>
                    <a:p>
                      <a:pPr algn="ctr">
                        <a:lnSpc>
                          <a:spcPct val="118000"/>
                        </a:lnSpc>
                        <a:spcAft>
                          <a:spcPts val="0"/>
                        </a:spcAft>
                      </a:pPr>
                      <a:r>
                        <a:rPr lang="zh-CN" sz="2000" b="1" kern="100">
                          <a:latin typeface="Times New Roman"/>
                          <a:cs typeface="Times New Roman"/>
                        </a:rPr>
                        <a:t>我来答题</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endParaRPr lang="en-US" sz="2000" b="1" kern="100" dirty="0" smtClean="0">
                        <a:latin typeface="Times New Roman"/>
                        <a:cs typeface="Courier New"/>
                      </a:endParaRPr>
                    </a:p>
                    <a:p>
                      <a:pPr algn="ctr">
                        <a:lnSpc>
                          <a:spcPct val="118000"/>
                        </a:lnSpc>
                        <a:spcAft>
                          <a:spcPts val="0"/>
                        </a:spcAft>
                      </a:pPr>
                      <a:r>
                        <a:rPr lang="en-US" sz="2000" b="1" kern="100" dirty="0" smtClean="0">
                          <a:latin typeface="Times New Roman"/>
                          <a:cs typeface="Courier New"/>
                        </a:rPr>
                        <a:t> </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
        <p:nvSpPr>
          <p:cNvPr id="12" name="内容占位符 2"/>
          <p:cNvSpPr>
            <a:spLocks noGrp="1"/>
          </p:cNvSpPr>
          <p:nvPr>
            <p:ph idx="4294967295"/>
          </p:nvPr>
        </p:nvSpPr>
        <p:spPr>
          <a:xfrm>
            <a:off x="1571604" y="3857628"/>
            <a:ext cx="7000924" cy="2214578"/>
          </a:xfrm>
        </p:spPr>
        <p:txBody>
          <a:bodyPr/>
          <a:lstStyle/>
          <a:p>
            <a:pPr marL="0" indent="0">
              <a:lnSpc>
                <a:spcPts val="3500"/>
              </a:lnSpc>
              <a:spcBef>
                <a:spcPct val="0"/>
              </a:spcBef>
              <a:buNone/>
            </a:pPr>
            <a:r>
              <a:rPr lang="zh-CN" altLang="en-US" sz="2000" b="1" dirty="0" smtClean="0">
                <a:solidFill>
                  <a:srgbClr val="990033"/>
                </a:solidFill>
                <a:latin typeface="宋体" pitchFamily="2" charset="-122"/>
              </a:rPr>
              <a:t>  ①基础教育应着重引导学生深入学习、探究的兴趣；②数学教育要有利于系统学习和深入理解数学，而不是海量题目训练和追求竞赛获奖；③现行奥数教学方法太功利，且无法引导学生深入理解和训练数学思维。</a:t>
            </a:r>
            <a:r>
              <a:rPr lang="en-US" altLang="zh-CN" sz="2000" b="1" dirty="0" smtClean="0">
                <a:solidFill>
                  <a:srgbClr val="990033"/>
                </a:solidFill>
                <a:latin typeface="宋体" pitchFamily="2" charset="-122"/>
              </a:rPr>
              <a:t>(</a:t>
            </a:r>
            <a:r>
              <a:rPr lang="zh-CN" altLang="en-US" sz="2000" b="1" dirty="0" smtClean="0">
                <a:solidFill>
                  <a:srgbClr val="990033"/>
                </a:solidFill>
                <a:latin typeface="宋体" pitchFamily="2" charset="-122"/>
              </a:rPr>
              <a:t>每答出一点给</a:t>
            </a:r>
            <a:r>
              <a:rPr lang="en-US" altLang="zh-CN" sz="2000" b="1" dirty="0" smtClean="0">
                <a:solidFill>
                  <a:srgbClr val="990033"/>
                </a:solidFill>
                <a:latin typeface="宋体" pitchFamily="2" charset="-122"/>
              </a:rPr>
              <a:t>2</a:t>
            </a:r>
            <a:r>
              <a:rPr lang="zh-CN" altLang="en-US" sz="2000" b="1" dirty="0" smtClean="0">
                <a:solidFill>
                  <a:srgbClr val="990033"/>
                </a:solidFill>
                <a:latin typeface="宋体" pitchFamily="2" charset="-122"/>
              </a:rPr>
              <a:t>分。意思答对即可。</a:t>
            </a:r>
            <a:r>
              <a:rPr lang="en-US" altLang="zh-CN" sz="2000" b="1" dirty="0" smtClean="0">
                <a:solidFill>
                  <a:srgbClr val="990033"/>
                </a:solidFill>
                <a:latin typeface="宋体" pitchFamily="2" charset="-122"/>
              </a:rPr>
              <a:t>)</a:t>
            </a:r>
          </a:p>
        </p:txBody>
      </p:sp>
      <p:grpSp>
        <p:nvGrpSpPr>
          <p:cNvPr id="11" name="Group 46"/>
          <p:cNvGrpSpPr>
            <a:grpSpLocks/>
          </p:cNvGrpSpPr>
          <p:nvPr/>
        </p:nvGrpSpPr>
        <p:grpSpPr bwMode="auto">
          <a:xfrm>
            <a:off x="0" y="228599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887432"/>
            <a:ext cx="8072494" cy="5399088"/>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 失分警示</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答题角度单一。实用类文本阅读之所以能更准确地考查考生的语文素养、个性思维和探究能力，主要是因为它在答题的角度上给了我们更多的思维空间。有的考生在答题过程中，往往局限于某一个角度，有的甚至下笔千言，离题万里。</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忽视分值设置。每道问题后面都标有它的分值，对这一点，很多人都容易忽视。然而问题后的分值往往暗示着得分点，忽视这一点，往往造成答案要点不全或答案啰唆。这就是在答题技巧中常提到的“看分值答题”。一般情况下，主观试题的分值都是</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分或</a:t>
            </a:r>
            <a:r>
              <a:rPr lang="en-US" altLang="zh-CN" sz="2400" b="1" dirty="0" smtClean="0">
                <a:latin typeface="Times New Roman" pitchFamily="18" charset="0"/>
                <a:cs typeface="Times New Roman" pitchFamily="18" charset="0"/>
              </a:rPr>
              <a:t>8</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分的试题就要考虑答</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endParaRPr lang="zh-CN" altLang="en-US" sz="2400" b="1" dirty="0" smtClean="0">
              <a:latin typeface="Times New Roman" pitchFamily="18" charset="0"/>
              <a:cs typeface="Times New Roman" pitchFamily="18" charset="0"/>
            </a:endParaRPr>
          </a:p>
        </p:txBody>
      </p:sp>
      <p:grpSp>
        <p:nvGrpSpPr>
          <p:cNvPr id="9" name="Group 46"/>
          <p:cNvGrpSpPr>
            <a:grpSpLocks/>
          </p:cNvGrpSpPr>
          <p:nvPr/>
        </p:nvGrpSpPr>
        <p:grpSpPr bwMode="auto">
          <a:xfrm>
            <a:off x="0" y="228599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7"/>
            <a:ext cx="8215370" cy="4978415"/>
          </a:xfrm>
        </p:spPr>
        <p:txBody>
          <a:bodyPr/>
          <a:lstStyle/>
          <a:p>
            <a:pPr>
              <a:spcBef>
                <a:spcPct val="0"/>
              </a:spcBef>
            </a:pPr>
            <a:r>
              <a:rPr lang="zh-CN" altLang="en-US" dirty="0" smtClean="0">
                <a:latin typeface="黑体" pitchFamily="2" charset="-122"/>
                <a:ea typeface="黑体" pitchFamily="2" charset="-122"/>
              </a:rPr>
              <a:t>►　技法二    窥探命题九陷阱，解决论述类文章阅读</a:t>
            </a:r>
          </a:p>
          <a:p>
            <a:pPr>
              <a:spcAft>
                <a:spcPts val="0"/>
              </a:spcAft>
            </a:pPr>
            <a:r>
              <a:rPr lang="zh-CN" altLang="en-US" dirty="0" smtClean="0"/>
              <a:t>陷阱一：曲解文意</a:t>
            </a:r>
          </a:p>
          <a:p>
            <a:endParaRPr lang="zh-CN" altLang="en-US"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3" y="2475841"/>
          <a:ext cx="7786741" cy="3810679"/>
        </p:xfrm>
        <a:graphic>
          <a:graphicData uri="http://schemas.openxmlformats.org/drawingml/2006/table">
            <a:tbl>
              <a:tblPr/>
              <a:tblGrid>
                <a:gridCol w="785817"/>
                <a:gridCol w="7000924"/>
              </a:tblGrid>
              <a:tr h="1330567">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曲</a:t>
                      </a:r>
                      <a:r>
                        <a:rPr lang="zh-CN" sz="2000" b="1" kern="100" dirty="0">
                          <a:latin typeface="Times New Roman"/>
                          <a:cs typeface="Times New Roman"/>
                        </a:rPr>
                        <a:t>解文意指选项对词句的理解与原文意思发生了偏离，曲解了作者所要阐述的观点或所要表达的意思</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5449">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命</a:t>
                      </a:r>
                      <a:r>
                        <a:rPr lang="zh-CN" sz="2000" b="1" kern="100" dirty="0">
                          <a:latin typeface="Times New Roman"/>
                          <a:cs typeface="Times New Roman"/>
                        </a:rPr>
                        <a:t>题人不结合文段的前后语境，对某些词句的含意故意加以曲解，从而导致了错误的分析和概括</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4663">
                <a:tc>
                  <a:txBody>
                    <a:bodyPr/>
                    <a:lstStyle/>
                    <a:p>
                      <a:pPr algn="ctr">
                        <a:lnSpc>
                          <a:spcPct val="118000"/>
                        </a:lnSpc>
                        <a:spcAft>
                          <a:spcPts val="0"/>
                        </a:spcAft>
                      </a:pPr>
                      <a:r>
                        <a:rPr lang="zh-CN" sz="2000" b="1" kern="100">
                          <a:latin typeface="Times New Roman"/>
                          <a:cs typeface="Times New Roman"/>
                        </a:rPr>
                        <a:t>解题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策略</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整</a:t>
                      </a:r>
                      <a:r>
                        <a:rPr lang="zh-CN" sz="2000" b="1" kern="100" dirty="0">
                          <a:latin typeface="Times New Roman"/>
                          <a:cs typeface="Times New Roman"/>
                        </a:rPr>
                        <a:t>体上把握材料，把题目中所提供的选项，如对词语的解释、对语段的理解等，还原到材料的对应之处，将选项与原文仔细对照，逐句检查，看选项的表述是否与原文一致，就不难得出答案</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572032"/>
          </a:xfrm>
        </p:spPr>
        <p:txBody>
          <a:bodyPr>
            <a:noAutofit/>
          </a:bodyPr>
          <a:lstStyle/>
          <a:p>
            <a:r>
              <a:rPr lang="zh-CN" altLang="en-US" dirty="0" smtClean="0">
                <a:latin typeface="Times New Roman" pitchFamily="18" charset="0"/>
                <a:cs typeface="Times New Roman" pitchFamily="18" charset="0"/>
              </a:rPr>
              <a:t>案是两个要点还是三个要点；</a:t>
            </a:r>
            <a:r>
              <a:rPr lang="en-US" altLang="zh-CN" dirty="0" smtClean="0">
                <a:latin typeface="Times New Roman" pitchFamily="18" charset="0"/>
                <a:cs typeface="Times New Roman" pitchFamily="18" charset="0"/>
              </a:rPr>
              <a:t>8</a:t>
            </a:r>
            <a:r>
              <a:rPr lang="zh-CN" altLang="en-US" dirty="0" smtClean="0">
                <a:latin typeface="Times New Roman" pitchFamily="18" charset="0"/>
                <a:cs typeface="Times New Roman" pitchFamily="18" charset="0"/>
              </a:rPr>
              <a:t>分的探究试题，一般是一个观点，三个分述理由。作答时要有条理。此外，答案要点最好能用序号标出，让阅卷者一目了然。</a:t>
            </a:r>
          </a:p>
          <a:p>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．审题不仔细，信息内容筛选不全，不会在文中找依据。组织答案时只摘抄语句不归纳，或者归纳不准确、概括不到位。</a:t>
            </a:r>
          </a:p>
          <a:p>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．探究题不重视文本材料。不能根据文本中的关键材料或关键细节对作品进行探究，答题脱离文本，或只是断章取义地摘抄语句。</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228599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smtClean="0">
                  <a:solidFill>
                    <a:schemeClr val="bg1"/>
                  </a:solidFill>
                  <a:ea typeface="幼圆" pitchFamily="49" charset="-122"/>
                </a:rPr>
                <a:t>阅卷警示</a:t>
              </a:r>
              <a:endParaRPr lang="zh-CN" altLang="en-US" sz="2000" b="1" dirty="0">
                <a:solidFill>
                  <a:schemeClr val="bg1"/>
                </a:solidFill>
                <a:ea typeface="幼圆" pitchFamily="49" charset="-122"/>
              </a:endParaRPr>
            </a:p>
          </p:txBody>
        </p:sp>
      </p:grpSp>
    </p:spTree>
  </p:cSld>
  <p:clrMapOvr>
    <a:masterClrMapping/>
  </p:clrMapOvr>
  <p:transition spd="med">
    <p:fade/>
  </p:transition>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技法一  </a:t>
            </a:r>
            <a:r>
              <a:rPr lang="zh-CN" altLang="zh-CN" dirty="0" smtClean="0">
                <a:latin typeface="黑体" pitchFamily="2" charset="-122"/>
                <a:ea typeface="黑体" pitchFamily="2" charset="-122"/>
              </a:rPr>
              <a:t>切开比对法，做对选择题</a:t>
            </a:r>
          </a:p>
          <a:p>
            <a:r>
              <a:rPr lang="en-US" altLang="zh-CN" dirty="0" smtClean="0">
                <a:latin typeface="+mj-ea"/>
                <a:ea typeface="+mj-ea"/>
              </a:rPr>
              <a:t>    </a:t>
            </a:r>
            <a:r>
              <a:rPr lang="zh-CN" altLang="zh-CN" dirty="0" smtClean="0">
                <a:latin typeface="+mj-ea"/>
                <a:ea typeface="+mj-ea"/>
              </a:rPr>
              <a:t>所谓</a:t>
            </a:r>
            <a:r>
              <a:rPr lang="en-US" altLang="zh-CN" dirty="0" smtClean="0">
                <a:latin typeface="+mj-ea"/>
                <a:ea typeface="+mj-ea"/>
              </a:rPr>
              <a:t>“</a:t>
            </a:r>
            <a:r>
              <a:rPr lang="zh-CN" altLang="zh-CN" dirty="0" smtClean="0">
                <a:latin typeface="+mj-ea"/>
                <a:ea typeface="+mj-ea"/>
              </a:rPr>
              <a:t>切开比对法</a:t>
            </a:r>
            <a:r>
              <a:rPr lang="en-US" altLang="zh-CN" dirty="0" smtClean="0">
                <a:latin typeface="+mj-ea"/>
                <a:ea typeface="+mj-ea"/>
              </a:rPr>
              <a:t>”</a:t>
            </a:r>
            <a:r>
              <a:rPr lang="zh-CN" altLang="zh-CN" dirty="0" smtClean="0">
                <a:latin typeface="+mj-ea"/>
                <a:ea typeface="+mj-ea"/>
              </a:rPr>
              <a:t>就是以逗号为单位，将选项切开，和对应句进行比对。</a:t>
            </a:r>
          </a:p>
          <a:p>
            <a:r>
              <a:rPr lang="en-US" altLang="zh-CN" dirty="0" smtClean="0"/>
              <a:t>  </a:t>
            </a:r>
            <a:r>
              <a:rPr lang="zh-CN" altLang="en-US" dirty="0" smtClean="0"/>
              <a:t>例</a:t>
            </a:r>
            <a:r>
              <a:rPr lang="en-US" altLang="zh-CN" dirty="0" smtClean="0"/>
              <a:t>1      </a:t>
            </a:r>
            <a:r>
              <a:rPr lang="zh-CN" altLang="zh-CN" dirty="0" smtClean="0"/>
              <a:t>阅读下面的文字，完成题目。</a:t>
            </a:r>
            <a:r>
              <a:rPr lang="en-US" altLang="zh-CN" dirty="0" smtClean="0"/>
              <a:t> </a:t>
            </a:r>
            <a:endParaRPr lang="zh-CN" altLang="zh-CN" dirty="0" smtClean="0"/>
          </a:p>
          <a:p>
            <a:pPr algn="ctr"/>
            <a:r>
              <a:rPr lang="zh-CN" altLang="zh-CN" dirty="0" smtClean="0"/>
              <a:t>裘法祖：献身医学　大爱无疆 </a:t>
            </a:r>
          </a:p>
          <a:p>
            <a:pPr algn="ctr"/>
            <a:r>
              <a:rPr lang="zh-CN" altLang="zh-CN" b="0" dirty="0" smtClean="0"/>
              <a:t>刘志伟</a:t>
            </a:r>
          </a:p>
          <a:p>
            <a:r>
              <a:rPr lang="en-US" altLang="zh-CN" dirty="0" smtClean="0"/>
              <a:t>       </a:t>
            </a:r>
            <a:r>
              <a:rPr lang="zh-CN" altLang="zh-CN" sz="2000" dirty="0" smtClean="0"/>
              <a:t>裘法祖是公认的医学专家。在近一个世纪的人生岁月里，裘法祖以崇高的思想境界、高尚的人格魅力、渊博的学识、精湛的医术、仁厚的爱心、博大的胸怀，致力于祖国的医疗卫生、教育、科研事业，在中国现代外科学创立和发展中所做出的贡献令人仰止。</a:t>
            </a:r>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blinds(horizontal)">
                                      <p:cBhvr>
                                        <p:cTn id="19" dur="500"/>
                                        <p:tgtEl>
                                          <p:spTgt spid="11">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blinds(horizontal)">
                                      <p:cBhvr>
                                        <p:cTn id="25" dur="500"/>
                                        <p:tgtEl>
                                          <p:spTgt spid="1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blinds(horizontal)">
                                      <p:cBhvr>
                                        <p:cTn id="28" dur="500"/>
                                        <p:tgtEl>
                                          <p:spTgt spid="11">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blinds(horizontal)">
                                      <p:cBhvr>
                                        <p:cTn id="3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lgn="ctr"/>
            <a:r>
              <a:rPr lang="zh-CN" altLang="zh-CN" sz="2000" dirty="0" smtClean="0">
                <a:latin typeface="黑体" pitchFamily="2" charset="-122"/>
                <a:ea typeface="黑体" pitchFamily="2" charset="-122"/>
              </a:rPr>
              <a:t>只有弟子做得更好，医学科学家才是成功的</a:t>
            </a:r>
          </a:p>
          <a:p>
            <a:r>
              <a:rPr lang="en-US" altLang="zh-CN" sz="2000" dirty="0" smtClean="0">
                <a:latin typeface="+mj-ea"/>
                <a:ea typeface="+mj-ea"/>
              </a:rPr>
              <a:t>    </a:t>
            </a:r>
            <a:r>
              <a:rPr lang="zh-CN" altLang="zh-CN" sz="2000" dirty="0" smtClean="0">
                <a:latin typeface="+mj-ea"/>
                <a:ea typeface="+mj-ea"/>
              </a:rPr>
              <a:t>同济医院原院长陈安民回忆当年裘老带学生的情景说：“裘老查房时，我们这些负责主诉病情的年轻医生最紧张了。如果对病人病情了解不准，回答不出问题，裘老一定会狠狠批评。”</a:t>
            </a:r>
          </a:p>
          <a:p>
            <a:r>
              <a:rPr lang="en-US" altLang="zh-CN" sz="2000" dirty="0" smtClean="0">
                <a:latin typeface="+mj-ea"/>
                <a:ea typeface="+mj-ea"/>
              </a:rPr>
              <a:t>    </a:t>
            </a:r>
            <a:r>
              <a:rPr lang="zh-CN" altLang="zh-CN" sz="2000" dirty="0" smtClean="0">
                <a:latin typeface="+mj-ea"/>
                <a:ea typeface="+mj-ea"/>
              </a:rPr>
              <a:t>裘法祖说：</a:t>
            </a:r>
            <a:r>
              <a:rPr lang="en-US" altLang="zh-CN" sz="2000" dirty="0" smtClean="0">
                <a:latin typeface="+mj-ea"/>
                <a:ea typeface="+mj-ea"/>
              </a:rPr>
              <a:t>“</a:t>
            </a:r>
            <a:r>
              <a:rPr lang="zh-CN" altLang="zh-CN" sz="2000" dirty="0" smtClean="0">
                <a:latin typeface="+mj-ea"/>
                <a:ea typeface="+mj-ea"/>
              </a:rPr>
              <a:t>只有弟子做得更好，医学科学家才是成功的。</a:t>
            </a:r>
            <a:r>
              <a:rPr lang="en-US" altLang="zh-CN" sz="2000" dirty="0" smtClean="0">
                <a:latin typeface="+mj-ea"/>
                <a:ea typeface="+mj-ea"/>
              </a:rPr>
              <a:t>”</a:t>
            </a:r>
            <a:r>
              <a:rPr lang="zh-CN" altLang="zh-CN" sz="2000" dirty="0" smtClean="0">
                <a:latin typeface="+mj-ea"/>
                <a:ea typeface="+mj-ea"/>
              </a:rPr>
              <a:t>长期以来，他为我国培养了一代又一代的医学人才。仅在同济医院，经裘老培养起来的副教授以上的医学人才就有</a:t>
            </a:r>
            <a:r>
              <a:rPr lang="en-US" altLang="zh-CN" sz="2000" dirty="0" smtClean="0">
                <a:latin typeface="+mj-ea"/>
                <a:ea typeface="+mj-ea"/>
              </a:rPr>
              <a:t>50</a:t>
            </a:r>
            <a:r>
              <a:rPr lang="zh-CN" altLang="zh-CN" sz="2000" dirty="0" smtClean="0">
                <a:latin typeface="+mj-ea"/>
                <a:ea typeface="+mj-ea"/>
              </a:rPr>
              <a:t>多位。国内肝胆外科专家吴孟超、首例断肢再植创始人之一钱允庆、器官移植专家夏穗生都是他的得意门生。</a:t>
            </a:r>
            <a:endParaRPr lang="zh-CN" altLang="zh-CN" sz="20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2000" dirty="0" smtClean="0">
                <a:latin typeface="+mj-ea"/>
                <a:ea typeface="+mj-ea"/>
              </a:rPr>
              <a:t>    </a:t>
            </a:r>
            <a:r>
              <a:rPr lang="zh-CN" altLang="zh-CN" sz="2000" dirty="0" smtClean="0">
                <a:latin typeface="+mj-ea"/>
                <a:ea typeface="+mj-ea"/>
              </a:rPr>
              <a:t>裘法祖是临床医学家，但非常重视科学研究。常常是一边看病，一边科研；白天看病，晚上科研。由他提出并亲自主持或指导的大型外科科研专题包括胆总管十二指肠吻合术、肝门解剖与肝切除术、肝移植等，其科研成果分别获第一届全国科学大会奖、卫生部科技成果奖、中国医学科学奖。</a:t>
            </a:r>
          </a:p>
          <a:p>
            <a:r>
              <a:rPr lang="en-US" altLang="zh-CN" sz="2000" dirty="0" smtClean="0">
                <a:latin typeface="+mj-ea"/>
                <a:ea typeface="+mj-ea"/>
              </a:rPr>
              <a:t>    </a:t>
            </a:r>
            <a:r>
              <a:rPr lang="zh-CN" altLang="zh-CN" sz="2000" dirty="0" smtClean="0">
                <a:latin typeface="+mj-ea"/>
                <a:ea typeface="+mj-ea"/>
              </a:rPr>
              <a:t>他还把大半精力花在了医学教育上，在担任全国高等医学院校医学专业教材编审委员会主任委员的</a:t>
            </a:r>
            <a:r>
              <a:rPr lang="en-US" altLang="zh-CN" sz="2000" dirty="0" smtClean="0">
                <a:latin typeface="+mj-ea"/>
                <a:ea typeface="+mj-ea"/>
              </a:rPr>
              <a:t>22</a:t>
            </a:r>
            <a:r>
              <a:rPr lang="zh-CN" altLang="zh-CN" sz="2000" dirty="0" smtClean="0">
                <a:latin typeface="+mj-ea"/>
                <a:ea typeface="+mj-ea"/>
              </a:rPr>
              <a:t>年中，他主持编写了以</a:t>
            </a:r>
            <a:r>
              <a:rPr lang="en-US" altLang="zh-CN" sz="2000" dirty="0" smtClean="0">
                <a:latin typeface="+mj-ea"/>
                <a:ea typeface="+mj-ea"/>
              </a:rPr>
              <a:t>5</a:t>
            </a:r>
            <a:r>
              <a:rPr lang="zh-CN" altLang="zh-CN" sz="2000" dirty="0" smtClean="0">
                <a:latin typeface="+mj-ea"/>
                <a:ea typeface="+mj-ea"/>
              </a:rPr>
              <a:t>年制医学教材为主体的</a:t>
            </a:r>
            <a:r>
              <a:rPr lang="en-US" altLang="zh-CN" sz="2000" dirty="0" smtClean="0">
                <a:latin typeface="+mj-ea"/>
                <a:ea typeface="+mj-ea"/>
              </a:rPr>
              <a:t>50</a:t>
            </a:r>
            <a:r>
              <a:rPr lang="zh-CN" altLang="zh-CN" sz="2000" dirty="0" smtClean="0">
                <a:latin typeface="+mj-ea"/>
                <a:ea typeface="+mj-ea"/>
              </a:rPr>
              <a:t>多种医学教材。我国现在的外科医学主流教材，都是他一手策划和组织编写的。</a:t>
            </a:r>
          </a:p>
          <a:p>
            <a:r>
              <a:rPr lang="en-US" altLang="zh-CN" sz="2000" dirty="0" smtClean="0">
                <a:latin typeface="+mj-ea"/>
                <a:ea typeface="+mj-ea"/>
              </a:rPr>
              <a:t>    </a:t>
            </a:r>
            <a:endParaRPr lang="zh-CN" altLang="zh-CN" sz="20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lgn="ctr"/>
            <a:r>
              <a:rPr lang="zh-CN" altLang="zh-CN" sz="2000" dirty="0" smtClean="0">
                <a:latin typeface="黑体" pitchFamily="2" charset="-122"/>
                <a:ea typeface="黑体" pitchFamily="2" charset="-122"/>
              </a:rPr>
              <a:t>不多开一刀，不少缝一针</a:t>
            </a:r>
          </a:p>
          <a:p>
            <a:r>
              <a:rPr lang="en-US" altLang="zh-CN" sz="2000" dirty="0" smtClean="0">
                <a:latin typeface="+mj-ea"/>
                <a:ea typeface="+mj-ea"/>
              </a:rPr>
              <a:t>    </a:t>
            </a:r>
            <a:r>
              <a:rPr lang="zh-CN" altLang="zh-CN" sz="2000" dirty="0" smtClean="0">
                <a:latin typeface="+mj-ea"/>
                <a:ea typeface="+mj-ea"/>
              </a:rPr>
              <a:t>近</a:t>
            </a:r>
            <a:r>
              <a:rPr lang="en-US" altLang="zh-CN" sz="2000" dirty="0" smtClean="0">
                <a:latin typeface="+mj-ea"/>
                <a:ea typeface="+mj-ea"/>
              </a:rPr>
              <a:t>70</a:t>
            </a:r>
            <a:r>
              <a:rPr lang="zh-CN" altLang="zh-CN" sz="2000" dirty="0" smtClean="0">
                <a:latin typeface="+mj-ea"/>
                <a:ea typeface="+mj-ea"/>
              </a:rPr>
              <a:t>年的医学生涯，造就了他</a:t>
            </a:r>
            <a:r>
              <a:rPr lang="en-US" altLang="zh-CN" sz="2000" dirty="0" smtClean="0">
                <a:latin typeface="+mj-ea"/>
                <a:ea typeface="+mj-ea"/>
              </a:rPr>
              <a:t>“</a:t>
            </a:r>
            <a:r>
              <a:rPr lang="zh-CN" altLang="zh-CN" sz="2000" dirty="0" smtClean="0">
                <a:latin typeface="+mj-ea"/>
                <a:ea typeface="+mj-ea"/>
              </a:rPr>
              <a:t>不多开一刀，不少缝一针</a:t>
            </a:r>
            <a:r>
              <a:rPr lang="en-US" altLang="zh-CN" sz="2000" dirty="0" smtClean="0">
                <a:latin typeface="+mj-ea"/>
                <a:ea typeface="+mj-ea"/>
              </a:rPr>
              <a:t>”</a:t>
            </a:r>
            <a:r>
              <a:rPr lang="zh-CN" altLang="zh-CN" sz="2000" dirty="0" smtClean="0">
                <a:latin typeface="+mj-ea"/>
                <a:ea typeface="+mj-ea"/>
              </a:rPr>
              <a:t>的</a:t>
            </a:r>
            <a:r>
              <a:rPr lang="en-US" altLang="zh-CN" sz="2000" dirty="0" smtClean="0">
                <a:latin typeface="+mj-ea"/>
                <a:ea typeface="+mj-ea"/>
              </a:rPr>
              <a:t>“</a:t>
            </a:r>
            <a:r>
              <a:rPr lang="zh-CN" altLang="zh-CN" sz="2000" dirty="0" smtClean="0">
                <a:latin typeface="+mj-ea"/>
                <a:ea typeface="+mj-ea"/>
              </a:rPr>
              <a:t>裘氏刀法”。同济医院骨科专家罗永湘说，裘老术前准备认真仔细，术中一丝不苟，整个手术干净利索，一场手术下来，几乎没有废动作，体现了极强的手术驾驭能力。也正因为此，裘法祖施行手术无数，未错一刀。他的手术台被认为是最安全的手术台。</a:t>
            </a:r>
          </a:p>
          <a:p>
            <a:r>
              <a:rPr lang="en-US" altLang="zh-CN" sz="2000" dirty="0" smtClean="0">
                <a:latin typeface="+mj-ea"/>
                <a:ea typeface="+mj-ea"/>
              </a:rPr>
              <a:t>    </a:t>
            </a:r>
            <a:r>
              <a:rPr lang="zh-CN" altLang="zh-CN" sz="2000" dirty="0" smtClean="0">
                <a:latin typeface="+mj-ea"/>
                <a:ea typeface="+mj-ea"/>
              </a:rPr>
              <a:t>除此之外，裘法祖是我国医学界力主器官移植第一人。</a:t>
            </a:r>
            <a:r>
              <a:rPr lang="en-US" altLang="zh-CN" sz="2000" dirty="0" smtClean="0">
                <a:latin typeface="+mj-ea"/>
                <a:ea typeface="+mj-ea"/>
              </a:rPr>
              <a:t>20</a:t>
            </a:r>
            <a:r>
              <a:rPr lang="zh-CN" altLang="zh-CN" sz="2000" dirty="0" smtClean="0">
                <a:latin typeface="+mj-ea"/>
                <a:ea typeface="+mj-ea"/>
              </a:rPr>
              <a:t>世纪</a:t>
            </a:r>
            <a:r>
              <a:rPr lang="en-US" altLang="zh-CN" sz="2000" dirty="0" smtClean="0">
                <a:latin typeface="+mj-ea"/>
                <a:ea typeface="+mj-ea"/>
              </a:rPr>
              <a:t>80</a:t>
            </a:r>
            <a:r>
              <a:rPr lang="zh-CN" altLang="zh-CN" sz="2000" dirty="0" smtClean="0">
                <a:latin typeface="+mj-ea"/>
                <a:ea typeface="+mj-ea"/>
              </a:rPr>
              <a:t>年代，他创建了我国第一个器官移植研究所，创办了我国第一本器官移植杂志。</a:t>
            </a:r>
          </a:p>
          <a:p>
            <a:endParaRPr lang="zh-CN" altLang="zh-CN" sz="20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1800" dirty="0" smtClean="0">
                <a:latin typeface="+mj-ea"/>
                <a:ea typeface="+mj-ea"/>
              </a:rPr>
              <a:t>     </a:t>
            </a:r>
            <a:r>
              <a:rPr lang="zh-CN" altLang="zh-CN" sz="1800" dirty="0" smtClean="0">
                <a:latin typeface="+mj-ea"/>
                <a:ea typeface="+mj-ea"/>
              </a:rPr>
              <a:t>裘法祖深深地爱着医学，酷爱钻研，异常勤奋，即使高龄也从未放松学习。对于医学前沿的手术法，对于疑难杂症治疗的手术法，他往往学习到深夜。在勤奋学习的基础上，他博采众长，改进了不少于</a:t>
            </a:r>
            <a:r>
              <a:rPr lang="en-US" altLang="zh-CN" sz="1800" dirty="0" smtClean="0">
                <a:latin typeface="+mj-ea"/>
                <a:ea typeface="+mj-ea"/>
              </a:rPr>
              <a:t>20</a:t>
            </a:r>
            <a:r>
              <a:rPr lang="zh-CN" altLang="zh-CN" sz="1800" dirty="0" smtClean="0">
                <a:latin typeface="+mj-ea"/>
                <a:ea typeface="+mj-ea"/>
              </a:rPr>
              <a:t>种的手术操作，突出的有局部麻醉下甲状腺大部切除术。此种操作手术视野显露非常清楚，层次分明，定位正确，出血少，避免了对喉返神经和甲状旁腺的损伤。改变国外切除胃体积</a:t>
            </a:r>
            <a:r>
              <a:rPr lang="en-US" altLang="zh-CN" sz="1800" dirty="0" smtClean="0">
                <a:latin typeface="+mj-ea"/>
                <a:ea typeface="+mj-ea"/>
              </a:rPr>
              <a:t>75%</a:t>
            </a:r>
            <a:r>
              <a:rPr lang="zh-CN" altLang="zh-CN" sz="1800" dirty="0" smtClean="0">
                <a:latin typeface="+mj-ea"/>
                <a:ea typeface="+mj-ea"/>
              </a:rPr>
              <a:t>以上的老规则，切除部分仅稍稍超过</a:t>
            </a:r>
            <a:r>
              <a:rPr lang="en-US" altLang="zh-CN" sz="1800" dirty="0" smtClean="0">
                <a:latin typeface="+mj-ea"/>
                <a:ea typeface="+mj-ea"/>
              </a:rPr>
              <a:t>50%</a:t>
            </a:r>
            <a:r>
              <a:rPr lang="zh-CN" altLang="zh-CN" sz="1800" dirty="0" smtClean="0">
                <a:latin typeface="+mj-ea"/>
                <a:ea typeface="+mj-ea"/>
              </a:rPr>
              <a:t>，术后病人不会发生小胃症状，溃疡又不会复发。这些手术操作为广大外科医生提供了及时的帮助。</a:t>
            </a:r>
          </a:p>
          <a:p>
            <a:r>
              <a:rPr lang="en-US" altLang="zh-CN" sz="1800" dirty="0" smtClean="0">
                <a:latin typeface="+mj-ea"/>
                <a:ea typeface="+mj-ea"/>
              </a:rPr>
              <a:t>    </a:t>
            </a:r>
            <a:r>
              <a:rPr lang="zh-CN" altLang="zh-CN" sz="1800" dirty="0" smtClean="0">
                <a:latin typeface="+mj-ea"/>
                <a:ea typeface="+mj-ea"/>
              </a:rPr>
              <a:t>同济医院外科专家吴在德说：</a:t>
            </a:r>
            <a:r>
              <a:rPr lang="en-US" altLang="zh-CN" sz="1800" dirty="0" smtClean="0">
                <a:latin typeface="+mj-ea"/>
                <a:ea typeface="+mj-ea"/>
              </a:rPr>
              <a:t>“</a:t>
            </a:r>
            <a:r>
              <a:rPr lang="zh-CN" altLang="zh-CN" sz="1800" dirty="0" smtClean="0">
                <a:latin typeface="+mj-ea"/>
                <a:ea typeface="+mj-ea"/>
              </a:rPr>
              <a:t>裘老的手术操作和手术风格，对国内普通外科产生了巨大影响，他被称为外科全才，被公认为中国外科界的一把宝刀。他在不少疑难杂症再次手术中独具</a:t>
            </a:r>
            <a:r>
              <a:rPr lang="en-US" altLang="zh-CN" sz="1800" dirty="0" smtClean="0">
                <a:latin typeface="+mj-ea"/>
                <a:ea typeface="+mj-ea"/>
              </a:rPr>
              <a:t>‘</a:t>
            </a:r>
            <a:r>
              <a:rPr lang="zh-CN" altLang="zh-CN" sz="1800" dirty="0" smtClean="0">
                <a:latin typeface="+mj-ea"/>
                <a:ea typeface="+mj-ea"/>
              </a:rPr>
              <a:t>绝招</a:t>
            </a:r>
            <a:r>
              <a:rPr lang="en-US" altLang="zh-CN" sz="1800" dirty="0" smtClean="0">
                <a:latin typeface="+mj-ea"/>
                <a:ea typeface="+mj-ea"/>
              </a:rPr>
              <a:t>’</a:t>
            </a:r>
            <a:r>
              <a:rPr lang="zh-CN" altLang="zh-CN" sz="1800" dirty="0" smtClean="0">
                <a:latin typeface="+mj-ea"/>
                <a:ea typeface="+mj-ea"/>
              </a:rPr>
              <a:t>，在腹部外科、神经外科、泌尿外科、骨科等领域均有很深的造诣。其手术技术之精湛，被誉为‘要划破两张纸，下面的第三张一定完好’。”</a:t>
            </a:r>
          </a:p>
          <a:p>
            <a:endParaRPr lang="zh-CN" altLang="zh-CN" sz="18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lgn="ctr"/>
            <a:r>
              <a:rPr lang="zh-CN" altLang="zh-CN" sz="2000" dirty="0" smtClean="0">
                <a:latin typeface="黑体" pitchFamily="2" charset="-122"/>
                <a:ea typeface="黑体" pitchFamily="2" charset="-122"/>
              </a:rPr>
              <a:t>医术不论高低，医德最是重要</a:t>
            </a:r>
          </a:p>
          <a:p>
            <a:r>
              <a:rPr lang="en-US" altLang="zh-CN" sz="2000" dirty="0" smtClean="0">
                <a:latin typeface="+mj-ea"/>
                <a:ea typeface="+mj-ea"/>
              </a:rPr>
              <a:t>    </a:t>
            </a:r>
            <a:r>
              <a:rPr lang="zh-CN" altLang="zh-CN" sz="2000" dirty="0" smtClean="0">
                <a:latin typeface="+mj-ea"/>
                <a:ea typeface="+mj-ea"/>
              </a:rPr>
              <a:t>裘法祖院士是高尚医德风范的楷模。他主张</a:t>
            </a:r>
            <a:r>
              <a:rPr lang="en-US" altLang="zh-CN" sz="2000" dirty="0" smtClean="0">
                <a:latin typeface="+mj-ea"/>
                <a:ea typeface="+mj-ea"/>
              </a:rPr>
              <a:t>“</a:t>
            </a:r>
            <a:r>
              <a:rPr lang="zh-CN" altLang="zh-CN" sz="2000" dirty="0" smtClean="0">
                <a:latin typeface="+mj-ea"/>
                <a:ea typeface="+mj-ea"/>
              </a:rPr>
              <a:t>医学归于大众</a:t>
            </a:r>
            <a:r>
              <a:rPr lang="en-US" altLang="zh-CN" sz="2000" dirty="0" smtClean="0">
                <a:latin typeface="+mj-ea"/>
                <a:ea typeface="+mj-ea"/>
              </a:rPr>
              <a:t>”</a:t>
            </a:r>
            <a:r>
              <a:rPr lang="zh-CN" altLang="zh-CN" sz="2000" dirty="0" smtClean="0">
                <a:latin typeface="+mj-ea"/>
                <a:ea typeface="+mj-ea"/>
              </a:rPr>
              <a:t>，早在</a:t>
            </a:r>
            <a:r>
              <a:rPr lang="en-US" altLang="zh-CN" sz="2000" dirty="0" smtClean="0">
                <a:latin typeface="+mj-ea"/>
                <a:ea typeface="+mj-ea"/>
              </a:rPr>
              <a:t>1948</a:t>
            </a:r>
            <a:r>
              <a:rPr lang="zh-CN" altLang="zh-CN" sz="2000" dirty="0" smtClean="0">
                <a:latin typeface="+mj-ea"/>
                <a:ea typeface="+mj-ea"/>
              </a:rPr>
              <a:t>年即创办了全国知名的科普杂志《大众医学》。</a:t>
            </a:r>
          </a:p>
          <a:p>
            <a:r>
              <a:rPr lang="en-US" altLang="zh-CN" sz="2000" dirty="0" smtClean="0">
                <a:latin typeface="+mj-ea"/>
                <a:ea typeface="+mj-ea"/>
              </a:rPr>
              <a:t>    </a:t>
            </a:r>
            <a:r>
              <a:rPr lang="zh-CN" altLang="zh-CN" sz="2000" dirty="0" smtClean="0">
                <a:latin typeface="+mj-ea"/>
                <a:ea typeface="+mj-ea"/>
              </a:rPr>
              <a:t>经他创建的</a:t>
            </a:r>
            <a:r>
              <a:rPr lang="en-US" altLang="zh-CN" sz="2000" dirty="0" smtClean="0">
                <a:latin typeface="+mj-ea"/>
                <a:ea typeface="+mj-ea"/>
              </a:rPr>
              <a:t>“</a:t>
            </a:r>
            <a:r>
              <a:rPr lang="zh-CN" altLang="zh-CN" sz="2000" dirty="0" smtClean="0">
                <a:latin typeface="+mj-ea"/>
                <a:ea typeface="+mj-ea"/>
              </a:rPr>
              <a:t>裘氏手术规范</a:t>
            </a:r>
            <a:r>
              <a:rPr lang="en-US" altLang="zh-CN" sz="2000" dirty="0" smtClean="0">
                <a:latin typeface="+mj-ea"/>
                <a:ea typeface="+mj-ea"/>
              </a:rPr>
              <a:t>”</a:t>
            </a:r>
            <a:r>
              <a:rPr lang="zh-CN" altLang="zh-CN" sz="2000" dirty="0" smtClean="0">
                <a:latin typeface="+mj-ea"/>
                <a:ea typeface="+mj-ea"/>
              </a:rPr>
              <a:t>也在全国各地广泛应用，影响了几代外科医生。他强调医生要做到</a:t>
            </a:r>
            <a:r>
              <a:rPr lang="en-US" altLang="zh-CN" sz="2000" dirty="0" smtClean="0">
                <a:latin typeface="+mj-ea"/>
                <a:ea typeface="+mj-ea"/>
              </a:rPr>
              <a:t>“</a:t>
            </a:r>
            <a:r>
              <a:rPr lang="zh-CN" altLang="zh-CN" sz="2000" dirty="0" smtClean="0">
                <a:latin typeface="+mj-ea"/>
                <a:ea typeface="+mj-ea"/>
              </a:rPr>
              <a:t>三会</a:t>
            </a:r>
            <a:r>
              <a:rPr lang="en-US" altLang="zh-CN" sz="2000" dirty="0" smtClean="0">
                <a:latin typeface="+mj-ea"/>
                <a:ea typeface="+mj-ea"/>
              </a:rPr>
              <a:t>”“</a:t>
            </a:r>
            <a:r>
              <a:rPr lang="zh-CN" altLang="zh-CN" sz="2000" dirty="0" smtClean="0">
                <a:latin typeface="+mj-ea"/>
                <a:ea typeface="+mj-ea"/>
              </a:rPr>
              <a:t>三知</a:t>
            </a:r>
            <a:r>
              <a:rPr lang="en-US" altLang="zh-CN" sz="2000" dirty="0" smtClean="0">
                <a:latin typeface="+mj-ea"/>
                <a:ea typeface="+mj-ea"/>
              </a:rPr>
              <a:t>”</a:t>
            </a:r>
            <a:r>
              <a:rPr lang="zh-CN" altLang="zh-CN" sz="2000" dirty="0" smtClean="0">
                <a:latin typeface="+mj-ea"/>
                <a:ea typeface="+mj-ea"/>
              </a:rPr>
              <a:t>，即</a:t>
            </a:r>
            <a:r>
              <a:rPr lang="en-US" altLang="zh-CN" sz="2000" dirty="0" smtClean="0">
                <a:latin typeface="+mj-ea"/>
                <a:ea typeface="+mj-ea"/>
              </a:rPr>
              <a:t>“</a:t>
            </a:r>
            <a:r>
              <a:rPr lang="zh-CN" altLang="zh-CN" sz="2000" dirty="0" smtClean="0">
                <a:latin typeface="+mj-ea"/>
                <a:ea typeface="+mj-ea"/>
              </a:rPr>
              <a:t>手术要会做、经验要会写、上课要会讲</a:t>
            </a:r>
            <a:r>
              <a:rPr lang="en-US" altLang="zh-CN" sz="2000" dirty="0" smtClean="0">
                <a:latin typeface="+mj-ea"/>
                <a:ea typeface="+mj-ea"/>
              </a:rPr>
              <a:t>”“</a:t>
            </a:r>
            <a:r>
              <a:rPr lang="zh-CN" altLang="zh-CN" sz="2000" dirty="0" smtClean="0">
                <a:latin typeface="+mj-ea"/>
                <a:ea typeface="+mj-ea"/>
              </a:rPr>
              <a:t>做人要知足，做事要知不足，做学问要不知足</a:t>
            </a:r>
            <a:r>
              <a:rPr lang="en-US" altLang="zh-CN" sz="2000" dirty="0" smtClean="0">
                <a:latin typeface="+mj-ea"/>
                <a:ea typeface="+mj-ea"/>
              </a:rPr>
              <a:t>”</a:t>
            </a:r>
            <a:r>
              <a:rPr lang="zh-CN" altLang="zh-CN" sz="2000" dirty="0" smtClean="0">
                <a:latin typeface="+mj-ea"/>
                <a:ea typeface="+mj-ea"/>
              </a:rPr>
              <a:t>。</a:t>
            </a:r>
          </a:p>
          <a:p>
            <a:r>
              <a:rPr lang="en-US" altLang="zh-CN" sz="2000" dirty="0" smtClean="0">
                <a:latin typeface="+mj-ea"/>
                <a:ea typeface="+mj-ea"/>
              </a:rPr>
              <a:t>     </a:t>
            </a:r>
            <a:r>
              <a:rPr lang="zh-CN" altLang="zh-CN" sz="2000" dirty="0" smtClean="0">
                <a:latin typeface="+mj-ea"/>
                <a:ea typeface="+mj-ea"/>
              </a:rPr>
              <a:t>他常说：</a:t>
            </a:r>
            <a:r>
              <a:rPr lang="en-US" altLang="zh-CN" sz="2000" dirty="0" smtClean="0">
                <a:latin typeface="+mj-ea"/>
                <a:ea typeface="+mj-ea"/>
              </a:rPr>
              <a:t>“</a:t>
            </a:r>
            <a:r>
              <a:rPr lang="zh-CN" altLang="zh-CN" sz="2000" dirty="0" smtClean="0">
                <a:latin typeface="+mj-ea"/>
                <a:ea typeface="+mj-ea"/>
              </a:rPr>
              <a:t>医术不论高低，医德最是重要。医生在技术上有高下之分，但在医德上必须是高尚的。”</a:t>
            </a:r>
          </a:p>
          <a:p>
            <a:r>
              <a:rPr lang="en-US" altLang="zh-CN" sz="2000" dirty="0" smtClean="0">
                <a:latin typeface="+mj-ea"/>
                <a:ea typeface="+mj-ea"/>
              </a:rPr>
              <a:t>    </a:t>
            </a:r>
            <a:r>
              <a:rPr lang="zh-CN" altLang="zh-CN" sz="2000" dirty="0" smtClean="0">
                <a:latin typeface="+mj-ea"/>
                <a:ea typeface="+mj-ea"/>
              </a:rPr>
              <a:t>裘老的学生、我国著名肝胆外科专家吴孟超曾见过这样一幕：裘老不顾自己的年迈，跪在病床旁边，通过观察病人导尿管中的小便流量，来诊断病情。</a:t>
            </a:r>
          </a:p>
          <a:p>
            <a:r>
              <a:rPr lang="en-US" altLang="zh-CN" sz="1800" dirty="0" smtClean="0">
                <a:latin typeface="+mj-ea"/>
                <a:ea typeface="+mj-ea"/>
              </a:rPr>
              <a:t> </a:t>
            </a:r>
            <a:endParaRPr lang="zh-CN" altLang="zh-CN" sz="1800" dirty="0" smtClean="0">
              <a:latin typeface="+mj-ea"/>
              <a:ea typeface="+mj-ea"/>
            </a:endParaRPr>
          </a:p>
          <a:p>
            <a:endParaRPr lang="zh-CN" altLang="zh-CN" sz="18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2000" dirty="0" smtClean="0">
                <a:latin typeface="+mj-ea"/>
                <a:ea typeface="+mj-ea"/>
              </a:rPr>
              <a:t>    </a:t>
            </a:r>
            <a:r>
              <a:rPr lang="zh-CN" altLang="zh-CN" sz="2000" dirty="0" smtClean="0">
                <a:latin typeface="+mj-ea"/>
                <a:ea typeface="+mj-ea"/>
              </a:rPr>
              <a:t>裘老曾经接待一位来诊的老农妇，病人说她肚子不适已有很长时间了。问过病情后，裘老仔细按、摸她的腹部。临走时，这位农妇拉着他的手激动地哭了：“跑了五六家医院，没有一个医生摸过我的肚子。”当有人问及这件事时，裘老略显凝重地说：“一个好的医生永远要把病人当作自己的亲人，要像关爱亲人一样关爱病人，不和病人交流，不接触病痛点怎么可以医病呢？”</a:t>
            </a:r>
          </a:p>
          <a:p>
            <a:r>
              <a:rPr lang="en-US" altLang="zh-CN" sz="2000" dirty="0" smtClean="0">
                <a:latin typeface="+mj-ea"/>
                <a:ea typeface="+mj-ea"/>
              </a:rPr>
              <a:t>    </a:t>
            </a:r>
            <a:r>
              <a:rPr lang="zh-CN" altLang="zh-CN" sz="2000" dirty="0" smtClean="0">
                <a:latin typeface="+mj-ea"/>
                <a:ea typeface="+mj-ea"/>
              </a:rPr>
              <a:t>裘老对目前有的医生收受红包的行为极为痛恨，“现在的医生给人做手术常收红包，我从不收红包。现在谁收，如果让我看见了，听到了，我是要骂人的。”他认为病人生病已是非常可怜，作为医生，还拿病人红包，实在是不当。</a:t>
            </a:r>
          </a:p>
          <a:p>
            <a:pPr algn="r"/>
            <a:r>
              <a:rPr lang="en-US" altLang="zh-CN" sz="2000" dirty="0" smtClean="0">
                <a:latin typeface="+mj-ea"/>
                <a:ea typeface="+mj-ea"/>
              </a:rPr>
              <a:t>(</a:t>
            </a:r>
            <a:r>
              <a:rPr lang="zh-CN" altLang="zh-CN" sz="2000" dirty="0" smtClean="0">
                <a:latin typeface="+mj-ea"/>
                <a:ea typeface="+mj-ea"/>
              </a:rPr>
              <a:t>有删改</a:t>
            </a:r>
            <a:r>
              <a:rPr lang="en-US" altLang="zh-CN" sz="2000" dirty="0" smtClean="0">
                <a:latin typeface="+mj-ea"/>
                <a:ea typeface="+mj-ea"/>
              </a:rPr>
              <a:t>)</a:t>
            </a:r>
            <a:endParaRPr lang="zh-CN" altLang="zh-CN" sz="2000" dirty="0" smtClean="0">
              <a:latin typeface="+mj-ea"/>
              <a:ea typeface="+mj-ea"/>
            </a:endParaRPr>
          </a:p>
          <a:p>
            <a:r>
              <a:rPr lang="en-US" altLang="zh-CN" sz="1800" dirty="0" smtClean="0">
                <a:latin typeface="+mj-ea"/>
                <a:ea typeface="+mj-ea"/>
              </a:rPr>
              <a:t> </a:t>
            </a:r>
            <a:endParaRPr lang="zh-CN" altLang="zh-CN" sz="1800" dirty="0" smtClean="0">
              <a:latin typeface="+mj-ea"/>
              <a:ea typeface="+mj-ea"/>
            </a:endParaRPr>
          </a:p>
          <a:p>
            <a:endParaRPr lang="zh-CN" altLang="zh-CN" sz="18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zh-CN" altLang="zh-CN" sz="2000" dirty="0" smtClean="0"/>
              <a:t>下列对材料有关内容的分析和概括，正确的一项是</a:t>
            </a:r>
            <a:r>
              <a:rPr lang="en-US" altLang="zh-CN" sz="2000" dirty="0" smtClean="0"/>
              <a:t>(</a:t>
            </a:r>
            <a:r>
              <a:rPr lang="zh-CN" altLang="zh-CN" sz="2000" dirty="0" smtClean="0"/>
              <a:t>　　</a:t>
            </a:r>
            <a:r>
              <a:rPr lang="en-US" altLang="zh-CN" sz="2000" dirty="0" smtClean="0"/>
              <a:t>)</a:t>
            </a:r>
            <a:endParaRPr lang="zh-CN" altLang="zh-CN" sz="2000" dirty="0" smtClean="0"/>
          </a:p>
          <a:p>
            <a:r>
              <a:rPr lang="en-US" altLang="zh-CN" sz="2000" dirty="0" smtClean="0"/>
              <a:t>A</a:t>
            </a:r>
            <a:r>
              <a:rPr lang="zh-CN" altLang="zh-CN" sz="2000" dirty="0" smtClean="0"/>
              <a:t>．裘法祖为我国培养了一代又一代的医学人才，仅在同济医院，经他培养起来的医学人才就有</a:t>
            </a:r>
            <a:r>
              <a:rPr lang="en-US" altLang="zh-CN" sz="2000" dirty="0" smtClean="0"/>
              <a:t>50</a:t>
            </a:r>
            <a:r>
              <a:rPr lang="zh-CN" altLang="zh-CN" sz="2000" dirty="0" smtClean="0"/>
              <a:t>多位。吴孟超就是其中之一。</a:t>
            </a:r>
          </a:p>
          <a:p>
            <a:r>
              <a:rPr lang="en-US" altLang="zh-CN" sz="2000" dirty="0" smtClean="0"/>
              <a:t>B</a:t>
            </a:r>
            <a:r>
              <a:rPr lang="zh-CN" altLang="zh-CN" sz="2000" dirty="0" smtClean="0"/>
              <a:t>．“不多开一刀，不少缝一针</a:t>
            </a:r>
            <a:r>
              <a:rPr lang="en-US" altLang="zh-CN" sz="2000" dirty="0" smtClean="0"/>
              <a:t>”</a:t>
            </a:r>
            <a:r>
              <a:rPr lang="zh-CN" altLang="zh-CN" sz="2000" dirty="0" smtClean="0"/>
              <a:t>的</a:t>
            </a:r>
            <a:r>
              <a:rPr lang="en-US" altLang="zh-CN" sz="2000" dirty="0" smtClean="0"/>
              <a:t>“</a:t>
            </a:r>
            <a:r>
              <a:rPr lang="zh-CN" altLang="zh-CN" sz="2000" dirty="0" smtClean="0"/>
              <a:t>裘氏刀法</a:t>
            </a:r>
            <a:r>
              <a:rPr lang="en-US" altLang="zh-CN" sz="2000" dirty="0" smtClean="0"/>
              <a:t>”</a:t>
            </a:r>
            <a:r>
              <a:rPr lang="zh-CN" altLang="zh-CN" sz="2000" dirty="0" smtClean="0"/>
              <a:t>是裘法祖在近</a:t>
            </a:r>
            <a:r>
              <a:rPr lang="en-US" altLang="zh-CN" sz="2000" dirty="0" smtClean="0"/>
              <a:t>70</a:t>
            </a:r>
            <a:r>
              <a:rPr lang="zh-CN" altLang="zh-CN" sz="2000" dirty="0" smtClean="0"/>
              <a:t>年的医学生涯中形成的，体现了他极强的手术驾驭能力。</a:t>
            </a:r>
          </a:p>
          <a:p>
            <a:r>
              <a:rPr lang="en-US" altLang="zh-CN" sz="2000" dirty="0" smtClean="0"/>
              <a:t>C</a:t>
            </a:r>
            <a:r>
              <a:rPr lang="zh-CN" altLang="zh-CN" sz="2000" dirty="0" smtClean="0"/>
              <a:t>．无论是创办全国知名科普杂志《大众医学》，还是为一名肚子不适的老农妇诊断病情，都说明了裘法祖是高尚医德风范的楷模。</a:t>
            </a:r>
          </a:p>
          <a:p>
            <a:r>
              <a:rPr lang="en-US" altLang="zh-CN" sz="2000" dirty="0" smtClean="0"/>
              <a:t> D</a:t>
            </a:r>
            <a:r>
              <a:rPr lang="zh-CN" altLang="zh-CN" sz="2000" dirty="0" smtClean="0"/>
              <a:t>．面对收受红包的医生，裘法祖说要骂人，这不仅表现了他对医生收受红包行为的痛恨的态度，更体现了他不拘小节的特征。</a:t>
            </a:r>
          </a:p>
          <a:p>
            <a:endParaRPr lang="zh-CN" altLang="zh-CN" sz="18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pic>
        <p:nvPicPr>
          <p:cNvPr id="14" name="内容占位符 13" descr="clip_image002.jpg"/>
          <p:cNvPicPr>
            <a:picLocks noGrp="1" noChangeAspect="1"/>
          </p:cNvPicPr>
          <p:nvPr>
            <p:ph idx="1"/>
          </p:nvPr>
        </p:nvPicPr>
        <p:blipFill>
          <a:blip r:embed="rId4" cstate="print"/>
          <a:stretch>
            <a:fillRect/>
          </a:stretch>
        </p:blipFill>
        <p:spPr>
          <a:xfrm>
            <a:off x="611560" y="1268760"/>
            <a:ext cx="8130174" cy="4550916"/>
          </a:xfrm>
        </p:spPr>
      </p:pic>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5"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6"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7" name="表格 6"/>
          <p:cNvGraphicFramePr>
            <a:graphicFrameLocks noGrp="1"/>
          </p:cNvGraphicFramePr>
          <p:nvPr/>
        </p:nvGraphicFramePr>
        <p:xfrm>
          <a:off x="928663" y="1357299"/>
          <a:ext cx="7786741" cy="4960626"/>
        </p:xfrm>
        <a:graphic>
          <a:graphicData uri="http://schemas.openxmlformats.org/drawingml/2006/table">
            <a:tbl>
              <a:tblPr/>
              <a:tblGrid>
                <a:gridCol w="368371"/>
                <a:gridCol w="917512"/>
                <a:gridCol w="6500858"/>
              </a:tblGrid>
              <a:tr h="1226179">
                <a:tc rowSpan="3">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sz="2000" b="1" kern="100" dirty="0" smtClean="0">
                          <a:latin typeface="Times New Roman"/>
                          <a:ea typeface="黑体"/>
                          <a:cs typeface="Courier New"/>
                        </a:rPr>
                        <a:t>    [</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Ⅲ</a:t>
                      </a:r>
                      <a:r>
                        <a:rPr lang="en-US" sz="2000" b="1" kern="100" dirty="0">
                          <a:latin typeface="Times New Roman"/>
                          <a:ea typeface="黑体"/>
                          <a:cs typeface="Courier New"/>
                        </a:rPr>
                        <a:t>] </a:t>
                      </a:r>
                      <a:r>
                        <a:rPr lang="zh-CN" sz="2000" b="1" kern="100" dirty="0">
                          <a:latin typeface="Times New Roman"/>
                          <a:cs typeface="Times New Roman"/>
                        </a:rPr>
                        <a:t>王国维在《古史新证》中认为，有些历史学家如果能充分利用史料，就不会</a:t>
                      </a:r>
                      <a:r>
                        <a:rPr lang="en-US" sz="2000" b="1" kern="100" dirty="0">
                          <a:latin typeface="宋体"/>
                          <a:cs typeface="Times New Roman"/>
                        </a:rPr>
                        <a:t>“</a:t>
                      </a:r>
                      <a:r>
                        <a:rPr lang="zh-CN" sz="2000" b="1" kern="100" dirty="0">
                          <a:latin typeface="Times New Roman"/>
                          <a:cs typeface="Times New Roman"/>
                        </a:rPr>
                        <a:t>疑古</a:t>
                      </a:r>
                      <a:r>
                        <a:rPr lang="en-US" sz="2000" b="1" kern="100" dirty="0">
                          <a:latin typeface="宋体"/>
                          <a:cs typeface="Times New Roman"/>
                        </a:rPr>
                        <a:t>”</a:t>
                      </a:r>
                      <a:r>
                        <a:rPr lang="zh-CN" sz="2000" b="1" kern="100" dirty="0">
                          <a:latin typeface="Times New Roman"/>
                          <a:cs typeface="Times New Roman"/>
                        </a:rPr>
                        <a:t>，怀疑尧、舜、禹等人物的真实性</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6179">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原文</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王</a:t>
                      </a:r>
                      <a:r>
                        <a:rPr lang="zh-CN" sz="2000" b="1" kern="100" dirty="0">
                          <a:latin typeface="Times New Roman"/>
                          <a:cs typeface="Times New Roman"/>
                        </a:rPr>
                        <a:t>国维《古史新证》说：</a:t>
                      </a:r>
                      <a:r>
                        <a:rPr lang="en-US" sz="2000" b="1" kern="100" dirty="0">
                          <a:latin typeface="宋体"/>
                          <a:cs typeface="Times New Roman"/>
                        </a:rPr>
                        <a:t>“</a:t>
                      </a:r>
                      <a:r>
                        <a:rPr lang="zh-CN" sz="2000" b="1" kern="100" dirty="0">
                          <a:latin typeface="Times New Roman"/>
                          <a:cs typeface="Times New Roman"/>
                        </a:rPr>
                        <a:t>而疑古之过，乃并尧、舜、禹之人物而亦疑之，其于怀疑之态度及批评之精神不无可取，然惜于古史材料未尝为充分之处理也。</a:t>
                      </a:r>
                      <a:r>
                        <a:rPr lang="en-US" sz="2000" b="1" kern="100" dirty="0">
                          <a:latin typeface="宋体"/>
                          <a:cs typeface="Times New Roman"/>
                        </a:rPr>
                        <a:t>”</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68">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en-US" sz="2000" b="1" kern="100" dirty="0" smtClean="0">
                          <a:latin typeface="宋体"/>
                          <a:cs typeface="Times New Roman"/>
                        </a:rPr>
                        <a:t>  “</a:t>
                      </a:r>
                      <a:r>
                        <a:rPr lang="zh-CN" sz="2000" b="1" kern="100" dirty="0">
                          <a:latin typeface="Times New Roman"/>
                          <a:cs typeface="Times New Roman"/>
                        </a:rPr>
                        <a:t>有些历史学家如果能充分利用史料，就不会</a:t>
                      </a:r>
                      <a:r>
                        <a:rPr lang="en-US" sz="2000" b="1" kern="100" dirty="0">
                          <a:latin typeface="宋体"/>
                          <a:cs typeface="Times New Roman"/>
                        </a:rPr>
                        <a:t>‘</a:t>
                      </a:r>
                      <a:r>
                        <a:rPr lang="zh-CN" sz="2000" b="1" kern="100" dirty="0">
                          <a:latin typeface="Times New Roman"/>
                          <a:cs typeface="Times New Roman"/>
                        </a:rPr>
                        <a:t>疑古</a:t>
                      </a:r>
                      <a:r>
                        <a:rPr lang="en-US" sz="2000" b="1" kern="100" dirty="0">
                          <a:latin typeface="宋体"/>
                          <a:cs typeface="Times New Roman"/>
                        </a:rPr>
                        <a:t>’</a:t>
                      </a:r>
                      <a:r>
                        <a:rPr lang="zh-CN" sz="2000" b="1" kern="100" dirty="0">
                          <a:latin typeface="Times New Roman"/>
                          <a:cs typeface="Times New Roman"/>
                        </a:rPr>
                        <a:t>，怀疑尧、舜、禹等人物的真实性</a:t>
                      </a:r>
                      <a:r>
                        <a:rPr lang="en-US" sz="2000" b="1" kern="100" dirty="0">
                          <a:latin typeface="宋体"/>
                          <a:cs typeface="Times New Roman"/>
                        </a:rPr>
                        <a:t>”</a:t>
                      </a:r>
                      <a:r>
                        <a:rPr lang="en-US" sz="2000" b="1" kern="100" dirty="0">
                          <a:latin typeface="Times New Roman"/>
                          <a:cs typeface="Courier New"/>
                        </a:rPr>
                        <a:t> </a:t>
                      </a:r>
                      <a:r>
                        <a:rPr lang="zh-CN" sz="2000" b="1" kern="100" dirty="0">
                          <a:latin typeface="Times New Roman"/>
                          <a:cs typeface="Times New Roman"/>
                        </a:rPr>
                        <a:t>犯了曲解文意的错误，原文为</a:t>
                      </a:r>
                      <a:r>
                        <a:rPr lang="en-US" sz="2000" b="1" kern="100" dirty="0">
                          <a:latin typeface="宋体"/>
                          <a:cs typeface="Times New Roman"/>
                        </a:rPr>
                        <a:t>“</a:t>
                      </a:r>
                      <a:r>
                        <a:rPr lang="zh-CN" sz="2000" b="1" kern="100" dirty="0">
                          <a:latin typeface="Times New Roman"/>
                          <a:cs typeface="Times New Roman"/>
                        </a:rPr>
                        <a:t>而疑古之过，乃并尧、舜、禹之人物而亦疑之</a:t>
                      </a:r>
                      <a:r>
                        <a:rPr lang="zh-CN" sz="2000" b="1" kern="100" dirty="0">
                          <a:latin typeface="宋体"/>
                          <a:cs typeface="Times New Roman"/>
                        </a:rPr>
                        <a:t>”</a:t>
                      </a:r>
                      <a:r>
                        <a:rPr lang="zh-CN" sz="2000" b="1" kern="100" dirty="0">
                          <a:latin typeface="Times New Roman"/>
                          <a:cs typeface="Times New Roman"/>
                        </a:rPr>
                        <a:t>，意思是有些历史学家怀疑古史材料有过错，于是也一并怀疑尧、舜、禹等人物，没有说</a:t>
                      </a:r>
                      <a:r>
                        <a:rPr lang="zh-CN" sz="2000" b="1" kern="100" dirty="0">
                          <a:latin typeface="宋体"/>
                          <a:cs typeface="Times New Roman"/>
                        </a:rPr>
                        <a:t>“</a:t>
                      </a:r>
                      <a:r>
                        <a:rPr lang="zh-CN" sz="2000" b="1" kern="100" dirty="0">
                          <a:latin typeface="Times New Roman"/>
                          <a:cs typeface="Times New Roman"/>
                        </a:rPr>
                        <a:t>就不会</a:t>
                      </a:r>
                      <a:r>
                        <a:rPr lang="zh-CN" sz="2000" b="1" kern="100" dirty="0">
                          <a:latin typeface="宋体"/>
                          <a:cs typeface="Times New Roman"/>
                        </a:rPr>
                        <a:t>‘</a:t>
                      </a:r>
                      <a:r>
                        <a:rPr lang="zh-CN" sz="2000" b="1" kern="100" dirty="0">
                          <a:latin typeface="Times New Roman"/>
                          <a:cs typeface="Times New Roman"/>
                        </a:rPr>
                        <a:t>疑古</a:t>
                      </a:r>
                      <a:r>
                        <a:rPr lang="zh-CN" sz="2000" b="1" kern="100" dirty="0">
                          <a:latin typeface="宋体"/>
                          <a:cs typeface="Times New Roman"/>
                        </a:rPr>
                        <a:t>’”</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83568" y="836712"/>
            <a:ext cx="8143932" cy="5399088"/>
          </a:xfrm>
        </p:spPr>
        <p:txBody>
          <a:bodyPr>
            <a:noAutofit/>
          </a:bodyPr>
          <a:lstStyle/>
          <a:p>
            <a:r>
              <a:rPr lang="zh-CN" altLang="zh-CN" sz="2000" dirty="0" smtClean="0">
                <a:latin typeface="+mj-ea"/>
                <a:ea typeface="+mj-ea"/>
              </a:rPr>
              <a:t>【对点练习】</a:t>
            </a:r>
          </a:p>
          <a:p>
            <a:r>
              <a:rPr lang="en-US" altLang="zh-CN" sz="2000" dirty="0" smtClean="0">
                <a:latin typeface="+mj-ea"/>
                <a:ea typeface="+mj-ea"/>
              </a:rPr>
              <a:t>(1)</a:t>
            </a:r>
            <a:r>
              <a:rPr lang="zh-CN" altLang="zh-CN" sz="2000" dirty="0" smtClean="0">
                <a:latin typeface="+mj-ea"/>
                <a:ea typeface="+mj-ea"/>
              </a:rPr>
              <a:t>下列对材料有关内容的分析和概括，正确的一项是</a:t>
            </a:r>
            <a:r>
              <a:rPr lang="en-US" altLang="zh-CN" sz="2000" dirty="0" smtClean="0">
                <a:latin typeface="+mj-ea"/>
                <a:ea typeface="+mj-ea"/>
              </a:rPr>
              <a:t>(</a:t>
            </a:r>
            <a:r>
              <a:rPr lang="zh-CN" altLang="zh-CN" sz="2000" dirty="0" smtClean="0">
                <a:latin typeface="+mj-ea"/>
                <a:ea typeface="+mj-ea"/>
              </a:rPr>
              <a:t>　　</a:t>
            </a:r>
            <a:r>
              <a:rPr lang="en-US" altLang="zh-CN" sz="2000" dirty="0" smtClean="0">
                <a:latin typeface="+mj-ea"/>
                <a:ea typeface="+mj-ea"/>
              </a:rPr>
              <a:t>)</a:t>
            </a:r>
            <a:endParaRPr lang="zh-CN" altLang="zh-CN" sz="2000" dirty="0" smtClean="0">
              <a:latin typeface="+mj-ea"/>
              <a:ea typeface="+mj-ea"/>
            </a:endParaRPr>
          </a:p>
          <a:p>
            <a:r>
              <a:rPr lang="en-US" altLang="zh-CN" sz="2000" dirty="0" smtClean="0">
                <a:latin typeface="+mj-ea"/>
                <a:ea typeface="+mj-ea"/>
              </a:rPr>
              <a:t>A. </a:t>
            </a:r>
            <a:r>
              <a:rPr lang="zh-CN" altLang="zh-CN" sz="2000" dirty="0" smtClean="0">
                <a:latin typeface="+mj-ea"/>
                <a:ea typeface="+mj-ea"/>
              </a:rPr>
              <a:t>肝胆外科专家吴孟超、首例断肢再植创始人之一钱允庆、器官移植专家夏穗生等，成为医学人才，都能说明裘法祖作为医学科学家，他是成功的。</a:t>
            </a:r>
          </a:p>
          <a:p>
            <a:r>
              <a:rPr lang="en-US" altLang="zh-CN" sz="2000" dirty="0" smtClean="0">
                <a:latin typeface="+mj-ea"/>
                <a:ea typeface="+mj-ea"/>
              </a:rPr>
              <a:t>B</a:t>
            </a:r>
            <a:r>
              <a:rPr lang="zh-CN" altLang="zh-CN" sz="2000" dirty="0" smtClean="0">
                <a:latin typeface="+mj-ea"/>
                <a:ea typeface="+mj-ea"/>
              </a:rPr>
              <a:t>．裘法祖为了提高手术技术，曾苦练基本功，多次采用划破两张纸，下面的第三张一定完好的方法，终于练出了</a:t>
            </a:r>
            <a:r>
              <a:rPr lang="en-US" altLang="zh-CN" sz="2000" dirty="0" smtClean="0">
                <a:latin typeface="+mj-ea"/>
                <a:ea typeface="+mj-ea"/>
              </a:rPr>
              <a:t>“</a:t>
            </a:r>
            <a:r>
              <a:rPr lang="zh-CN" altLang="zh-CN" sz="2000" dirty="0" smtClean="0">
                <a:latin typeface="+mj-ea"/>
                <a:ea typeface="+mj-ea"/>
              </a:rPr>
              <a:t>绝招</a:t>
            </a:r>
            <a:r>
              <a:rPr lang="en-US" altLang="zh-CN" sz="2000" dirty="0" smtClean="0">
                <a:latin typeface="+mj-ea"/>
                <a:ea typeface="+mj-ea"/>
              </a:rPr>
              <a:t>”</a:t>
            </a:r>
            <a:r>
              <a:rPr lang="zh-CN" altLang="zh-CN" sz="2000" dirty="0" smtClean="0">
                <a:latin typeface="+mj-ea"/>
                <a:ea typeface="+mj-ea"/>
              </a:rPr>
              <a:t>。</a:t>
            </a:r>
          </a:p>
          <a:p>
            <a:r>
              <a:rPr lang="en-US" altLang="zh-CN" sz="2000" dirty="0" smtClean="0">
                <a:latin typeface="+mj-ea"/>
                <a:ea typeface="+mj-ea"/>
              </a:rPr>
              <a:t>C. </a:t>
            </a:r>
            <a:r>
              <a:rPr lang="zh-CN" altLang="zh-CN" sz="2000" dirty="0" smtClean="0">
                <a:latin typeface="+mj-ea"/>
                <a:ea typeface="+mj-ea"/>
              </a:rPr>
              <a:t>裘法祖强调医生要做到</a:t>
            </a:r>
            <a:r>
              <a:rPr lang="en-US" altLang="zh-CN" sz="2000" dirty="0" smtClean="0">
                <a:latin typeface="+mj-ea"/>
                <a:ea typeface="+mj-ea"/>
              </a:rPr>
              <a:t>“</a:t>
            </a:r>
            <a:r>
              <a:rPr lang="zh-CN" altLang="zh-CN" sz="2000" dirty="0" smtClean="0">
                <a:latin typeface="+mj-ea"/>
                <a:ea typeface="+mj-ea"/>
              </a:rPr>
              <a:t>三知</a:t>
            </a:r>
            <a:r>
              <a:rPr lang="en-US" altLang="zh-CN" sz="2000" dirty="0" smtClean="0">
                <a:latin typeface="+mj-ea"/>
                <a:ea typeface="+mj-ea"/>
              </a:rPr>
              <a:t>”</a:t>
            </a:r>
            <a:r>
              <a:rPr lang="zh-CN" altLang="zh-CN" sz="2000" dirty="0" smtClean="0">
                <a:latin typeface="+mj-ea"/>
                <a:ea typeface="+mj-ea"/>
              </a:rPr>
              <a:t>，即</a:t>
            </a:r>
            <a:r>
              <a:rPr lang="en-US" altLang="zh-CN" sz="2000" dirty="0" smtClean="0">
                <a:latin typeface="+mj-ea"/>
                <a:ea typeface="+mj-ea"/>
              </a:rPr>
              <a:t>“</a:t>
            </a:r>
            <a:r>
              <a:rPr lang="zh-CN" altLang="zh-CN" sz="2000" dirty="0" smtClean="0">
                <a:latin typeface="+mj-ea"/>
                <a:ea typeface="+mj-ea"/>
              </a:rPr>
              <a:t>做人要知足，做事要知不足，做学问要不知足</a:t>
            </a:r>
            <a:r>
              <a:rPr lang="en-US" altLang="zh-CN" sz="2000" dirty="0" smtClean="0">
                <a:latin typeface="+mj-ea"/>
                <a:ea typeface="+mj-ea"/>
              </a:rPr>
              <a:t>”</a:t>
            </a:r>
            <a:r>
              <a:rPr lang="zh-CN" altLang="zh-CN" sz="2000" dirty="0" smtClean="0">
                <a:latin typeface="+mj-ea"/>
                <a:ea typeface="+mj-ea"/>
              </a:rPr>
              <a:t>，这是裘氏教育后辈注重医德的核心。</a:t>
            </a:r>
          </a:p>
          <a:p>
            <a:r>
              <a:rPr lang="en-US" altLang="zh-CN" sz="2000" dirty="0" smtClean="0">
                <a:latin typeface="+mj-ea"/>
                <a:ea typeface="+mj-ea"/>
              </a:rPr>
              <a:t>D. </a:t>
            </a:r>
            <a:r>
              <a:rPr lang="zh-CN" altLang="zh-CN" sz="2000" dirty="0" smtClean="0">
                <a:latin typeface="+mj-ea"/>
                <a:ea typeface="+mj-ea"/>
              </a:rPr>
              <a:t>裘法祖认为一个医生不和病人交流，不接触病痛点，不把病人当作亲人关爱，病人不会让你医病。</a:t>
            </a:r>
          </a:p>
          <a:p>
            <a:r>
              <a:rPr lang="en-US" altLang="zh-CN" sz="2000" dirty="0" smtClean="0">
                <a:latin typeface="+mj-ea"/>
                <a:ea typeface="+mj-ea"/>
              </a:rPr>
              <a:t>[</a:t>
            </a:r>
            <a:r>
              <a:rPr lang="zh-CN" altLang="zh-CN" sz="2000" dirty="0" smtClean="0">
                <a:latin typeface="+mj-ea"/>
                <a:ea typeface="+mj-ea"/>
              </a:rPr>
              <a:t>依法答题</a:t>
            </a:r>
            <a:r>
              <a:rPr lang="en-US" altLang="zh-CN" sz="2000" dirty="0" smtClean="0">
                <a:latin typeface="+mj-ea"/>
                <a:ea typeface="+mj-ea"/>
              </a:rPr>
              <a:t>]____________________________________________</a:t>
            </a:r>
            <a:endParaRPr lang="zh-CN" altLang="zh-CN" sz="2000" dirty="0">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blinds(horizontal)">
                                      <p:cBhvr>
                                        <p:cTn id="4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2000" dirty="0" smtClean="0">
                <a:solidFill>
                  <a:srgbClr val="990033"/>
                </a:solidFill>
                <a:latin typeface="+mj-ea"/>
                <a:ea typeface="+mj-ea"/>
              </a:rPr>
              <a:t>A</a:t>
            </a:r>
            <a:r>
              <a:rPr lang="zh-CN" altLang="zh-CN" sz="2000" dirty="0" smtClean="0">
                <a:solidFill>
                  <a:srgbClr val="990033"/>
                </a:solidFill>
                <a:latin typeface="+mj-ea"/>
                <a:ea typeface="+mj-ea"/>
              </a:rPr>
              <a:t>　</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解析</a:t>
            </a:r>
            <a:r>
              <a:rPr lang="en-US" altLang="zh-CN" sz="2000" dirty="0" smtClean="0">
                <a:solidFill>
                  <a:srgbClr val="990033"/>
                </a:solidFill>
                <a:latin typeface="+mj-ea"/>
                <a:ea typeface="+mj-ea"/>
              </a:rPr>
              <a:t>] B</a:t>
            </a:r>
            <a:r>
              <a:rPr lang="zh-CN" altLang="zh-CN" sz="2000" dirty="0" smtClean="0">
                <a:solidFill>
                  <a:srgbClr val="990033"/>
                </a:solidFill>
                <a:latin typeface="+mj-ea"/>
                <a:ea typeface="+mj-ea"/>
              </a:rPr>
              <a:t>项，曲解原文，</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多次采用划破两张纸，下面的第三张一定完好的方法，终于练出了‘绝招’”，文中没有说他把这种方法用作苦练的方式，也没有说是他的“绝招”。</a:t>
            </a:r>
            <a:r>
              <a:rPr lang="en-US" altLang="zh-CN" sz="2000" dirty="0" smtClean="0">
                <a:solidFill>
                  <a:srgbClr val="990033"/>
                </a:solidFill>
                <a:latin typeface="+mj-ea"/>
                <a:ea typeface="+mj-ea"/>
              </a:rPr>
              <a:t>C</a:t>
            </a:r>
            <a:r>
              <a:rPr lang="zh-CN" altLang="zh-CN" sz="2000" dirty="0" smtClean="0">
                <a:solidFill>
                  <a:srgbClr val="990033"/>
                </a:solidFill>
                <a:latin typeface="+mj-ea"/>
                <a:ea typeface="+mj-ea"/>
              </a:rPr>
              <a:t>项，概括失当，</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这是裘氏教育后辈注重医德的核心</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于文无据，这是指医德方面的一些规范，没有说是核心。</a:t>
            </a:r>
            <a:r>
              <a:rPr lang="en-US" altLang="zh-CN" sz="2000" dirty="0" smtClean="0">
                <a:solidFill>
                  <a:srgbClr val="990033"/>
                </a:solidFill>
                <a:latin typeface="+mj-ea"/>
                <a:ea typeface="+mj-ea"/>
              </a:rPr>
              <a:t>D</a:t>
            </a:r>
            <a:r>
              <a:rPr lang="zh-CN" altLang="zh-CN" sz="2000" dirty="0" smtClean="0">
                <a:solidFill>
                  <a:srgbClr val="990033"/>
                </a:solidFill>
                <a:latin typeface="+mj-ea"/>
                <a:ea typeface="+mj-ea"/>
              </a:rPr>
              <a:t>项，</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不把病人当作亲人关爱，病人不会让你医病</a:t>
            </a:r>
            <a:r>
              <a:rPr lang="en-US" altLang="zh-CN" sz="2000" dirty="0" smtClean="0">
                <a:solidFill>
                  <a:srgbClr val="990033"/>
                </a:solidFill>
                <a:latin typeface="+mj-ea"/>
                <a:ea typeface="+mj-ea"/>
              </a:rPr>
              <a:t>”</a:t>
            </a:r>
            <a:r>
              <a:rPr lang="zh-CN" altLang="zh-CN" sz="2000" dirty="0" smtClean="0">
                <a:solidFill>
                  <a:srgbClr val="990033"/>
                </a:solidFill>
                <a:latin typeface="+mj-ea"/>
                <a:ea typeface="+mj-ea"/>
              </a:rPr>
              <a:t>，此种表述于文无据，无中生有。</a:t>
            </a:r>
          </a:p>
          <a:p>
            <a:endParaRPr lang="zh-CN" altLang="zh-CN" sz="1800" dirty="0">
              <a:solidFill>
                <a:srgbClr val="990033"/>
              </a:solidFill>
              <a:latin typeface="+mj-ea"/>
              <a:ea typeface="+mj-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1800" dirty="0" smtClean="0">
                <a:latin typeface="Adobe 宋体 Std L" pitchFamily="18" charset="-122"/>
              </a:rPr>
              <a:t>(2)</a:t>
            </a:r>
            <a:r>
              <a:rPr lang="zh-CN" altLang="zh-CN" sz="1800" dirty="0" smtClean="0">
                <a:latin typeface="Adobe 宋体 Std L" pitchFamily="18" charset="-122"/>
              </a:rPr>
              <a:t>下列对材料有关内容的分析和概括，正确的一项是</a:t>
            </a:r>
            <a:r>
              <a:rPr lang="en-US" altLang="zh-CN" sz="1800" dirty="0" smtClean="0">
                <a:latin typeface="Adobe 宋体 Std L" pitchFamily="18" charset="-122"/>
              </a:rPr>
              <a:t>(</a:t>
            </a:r>
            <a:r>
              <a:rPr lang="zh-CN" altLang="zh-CN" sz="1800" dirty="0" smtClean="0">
                <a:latin typeface="Adobe 宋体 Std L" pitchFamily="18" charset="-122"/>
              </a:rPr>
              <a:t>　　</a:t>
            </a:r>
            <a:r>
              <a:rPr lang="en-US" altLang="zh-CN" sz="1800" dirty="0" smtClean="0">
                <a:latin typeface="Adobe 宋体 Std L" pitchFamily="18" charset="-122"/>
              </a:rPr>
              <a:t>)</a:t>
            </a:r>
            <a:endParaRPr lang="zh-CN" altLang="zh-CN" sz="1800" dirty="0" smtClean="0">
              <a:latin typeface="Adobe 宋体 Std L" pitchFamily="18" charset="-122"/>
            </a:endParaRPr>
          </a:p>
          <a:p>
            <a:r>
              <a:rPr lang="en-US" altLang="zh-CN" sz="1800" dirty="0" smtClean="0">
                <a:latin typeface="Adobe 宋体 Std L" pitchFamily="18" charset="-122"/>
              </a:rPr>
              <a:t>A</a:t>
            </a:r>
            <a:r>
              <a:rPr lang="zh-CN" altLang="zh-CN" sz="1800" dirty="0" smtClean="0">
                <a:latin typeface="Adobe 宋体 Std L" pitchFamily="18" charset="-122"/>
              </a:rPr>
              <a:t>．裘法祖常常是一边看病，一边科研；白天看病，晚上科研。他的多项科研成果分别获大奖，这说明裘法祖比周围人热爱医学科学研究。</a:t>
            </a:r>
          </a:p>
          <a:p>
            <a:r>
              <a:rPr lang="en-US" altLang="zh-CN" sz="1800" dirty="0" smtClean="0">
                <a:latin typeface="Adobe 宋体 Std L" pitchFamily="18" charset="-122"/>
              </a:rPr>
              <a:t>B.   </a:t>
            </a:r>
            <a:r>
              <a:rPr lang="zh-CN" altLang="zh-CN" sz="1800" dirty="0" smtClean="0">
                <a:latin typeface="Adobe 宋体 Std L" pitchFamily="18" charset="-122"/>
              </a:rPr>
              <a:t>陈安民回忆当年裘老带学生的情景，说裘法祖查房会狠狠批评年轻医生，弄得年轻医生都很紧张，可见年龄大的医生，裘法祖会给他们面子的。</a:t>
            </a:r>
          </a:p>
          <a:p>
            <a:r>
              <a:rPr lang="en-US" altLang="zh-CN" sz="1800" dirty="0" smtClean="0">
                <a:latin typeface="Adobe 宋体 Std L" pitchFamily="18" charset="-122"/>
              </a:rPr>
              <a:t>C.  </a:t>
            </a:r>
            <a:r>
              <a:rPr lang="zh-CN" altLang="zh-CN" sz="1800" dirty="0" smtClean="0">
                <a:latin typeface="Adobe 宋体 Std L" pitchFamily="18" charset="-122"/>
              </a:rPr>
              <a:t>裘法祖没有考虑自己年迈，跪在病床旁边，通过观察病人导尿管中的小便流量来诊断病人的病情，这一幕被我国肝胆外科专家吴孟超见到，吴也深受感动。</a:t>
            </a:r>
          </a:p>
          <a:p>
            <a:r>
              <a:rPr lang="en-US" altLang="zh-CN" sz="1800" dirty="0" smtClean="0">
                <a:latin typeface="Adobe 宋体 Std L" pitchFamily="18" charset="-122"/>
              </a:rPr>
              <a:t> D. </a:t>
            </a:r>
            <a:r>
              <a:rPr lang="zh-CN" altLang="zh-CN" sz="1800" dirty="0" smtClean="0">
                <a:latin typeface="Adobe 宋体 Std L" pitchFamily="18" charset="-122"/>
              </a:rPr>
              <a:t>这篇传记主要是通过写裘法祖主持编写的</a:t>
            </a:r>
            <a:r>
              <a:rPr lang="en-US" altLang="zh-CN" sz="1800" dirty="0" smtClean="0">
                <a:latin typeface="Adobe 宋体 Std L" pitchFamily="18" charset="-122"/>
              </a:rPr>
              <a:t>50</a:t>
            </a:r>
            <a:r>
              <a:rPr lang="zh-CN" altLang="zh-CN" sz="1800" dirty="0" smtClean="0">
                <a:latin typeface="Adobe 宋体 Std L" pitchFamily="18" charset="-122"/>
              </a:rPr>
              <a:t>多种医学教材成为我国外科医学的主流教材，为我国培养了大批医学优秀人才等来赞扬科学家的。</a:t>
            </a:r>
          </a:p>
          <a:p>
            <a:r>
              <a:rPr lang="en-US" altLang="zh-CN" sz="1800" dirty="0" smtClean="0">
                <a:latin typeface="Adobe 宋体 Std L" pitchFamily="18" charset="-122"/>
              </a:rPr>
              <a:t>[</a:t>
            </a:r>
            <a:r>
              <a:rPr lang="zh-CN" altLang="zh-CN" sz="1800" dirty="0" smtClean="0">
                <a:latin typeface="Adobe 宋体 Std L" pitchFamily="18" charset="-122"/>
              </a:rPr>
              <a:t>依法答题</a:t>
            </a:r>
            <a:r>
              <a:rPr lang="en-US" altLang="zh-CN" sz="1800" dirty="0" smtClean="0">
                <a:latin typeface="Adobe 宋体 Std L" pitchFamily="18" charset="-122"/>
              </a:rPr>
              <a:t>] _______________________________________________________</a:t>
            </a:r>
            <a:endParaRPr lang="zh-CN" altLang="zh-CN" sz="1800" dirty="0" smtClean="0">
              <a:latin typeface="Adobe 宋体 Std L" pitchFamily="18" charset="-122"/>
            </a:endParaRPr>
          </a:p>
          <a:p>
            <a:pPr indent="622300">
              <a:spcBef>
                <a:spcPct val="0"/>
              </a:spcBef>
            </a:pPr>
            <a:endParaRPr lang="zh-CN" altLang="en-US" sz="1800" dirty="0" smtClean="0">
              <a:latin typeface="Adobe 宋体 Std L" pitchFamily="18" charset="-122"/>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blinds(horizontal)">
                                      <p:cBhvr>
                                        <p:cTn id="28" dur="500"/>
                                        <p:tgtEl>
                                          <p:spTgt spid="11">
                                            <p:txEl>
                                              <p:pRg st="3" end="3"/>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blinds(horizontal)">
                                      <p:cBhvr>
                                        <p:cTn id="32" dur="500"/>
                                        <p:tgtEl>
                                          <p:spTgt spid="11">
                                            <p:txEl>
                                              <p:pRg st="4" end="4"/>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blinds(horizontal)">
                                      <p:cBhvr>
                                        <p:cTn id="3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r>
              <a:rPr lang="en-US" altLang="zh-CN" sz="1800" dirty="0" smtClean="0">
                <a:solidFill>
                  <a:srgbClr val="990033"/>
                </a:solidFill>
                <a:latin typeface="+mn-ea"/>
              </a:rPr>
              <a:t>C</a:t>
            </a:r>
            <a:r>
              <a:rPr lang="zh-CN" altLang="zh-CN" sz="1800" dirty="0" smtClean="0">
                <a:solidFill>
                  <a:srgbClr val="990033"/>
                </a:solidFill>
                <a:latin typeface="+mn-ea"/>
              </a:rPr>
              <a:t>　</a:t>
            </a:r>
            <a:r>
              <a:rPr lang="en-US" altLang="zh-CN" sz="1800" dirty="0" smtClean="0">
                <a:solidFill>
                  <a:srgbClr val="990033"/>
                </a:solidFill>
                <a:latin typeface="+mn-ea"/>
              </a:rPr>
              <a:t>[</a:t>
            </a:r>
            <a:r>
              <a:rPr lang="zh-CN" altLang="zh-CN" sz="1800" dirty="0" smtClean="0">
                <a:solidFill>
                  <a:srgbClr val="990033"/>
                </a:solidFill>
                <a:latin typeface="+mn-ea"/>
              </a:rPr>
              <a:t>解析</a:t>
            </a:r>
            <a:r>
              <a:rPr lang="en-US" altLang="zh-CN" sz="1800" dirty="0" smtClean="0">
                <a:solidFill>
                  <a:srgbClr val="990033"/>
                </a:solidFill>
                <a:latin typeface="+mn-ea"/>
              </a:rPr>
              <a:t>] A</a:t>
            </a:r>
            <a:r>
              <a:rPr lang="zh-CN" altLang="zh-CN" sz="1800" dirty="0" smtClean="0">
                <a:solidFill>
                  <a:srgbClr val="990033"/>
                </a:solidFill>
                <a:latin typeface="+mn-ea"/>
              </a:rPr>
              <a:t>项，曲解原文，</a:t>
            </a:r>
            <a:r>
              <a:rPr lang="en-US" altLang="zh-CN" sz="1800" dirty="0" smtClean="0">
                <a:solidFill>
                  <a:srgbClr val="990033"/>
                </a:solidFill>
                <a:latin typeface="+mn-ea"/>
              </a:rPr>
              <a:t>“</a:t>
            </a:r>
            <a:r>
              <a:rPr lang="zh-CN" altLang="zh-CN" sz="1800" dirty="0" smtClean="0">
                <a:solidFill>
                  <a:srgbClr val="990033"/>
                </a:solidFill>
                <a:latin typeface="+mn-ea"/>
              </a:rPr>
              <a:t>说明裘法祖比周围人热爱医学科学研究</a:t>
            </a:r>
            <a:r>
              <a:rPr lang="en-US" altLang="zh-CN" sz="1800" dirty="0" smtClean="0">
                <a:solidFill>
                  <a:srgbClr val="990033"/>
                </a:solidFill>
                <a:latin typeface="+mn-ea"/>
              </a:rPr>
              <a:t>”</a:t>
            </a:r>
            <a:r>
              <a:rPr lang="zh-CN" altLang="zh-CN" sz="1800" dirty="0" smtClean="0">
                <a:solidFill>
                  <a:srgbClr val="990033"/>
                </a:solidFill>
                <a:latin typeface="+mn-ea"/>
              </a:rPr>
              <a:t>归纳概括错误，只能说明裘法祖非常重视科学研究，并且勤奋，终有收获。</a:t>
            </a:r>
            <a:r>
              <a:rPr lang="en-US" altLang="zh-CN" sz="1800" dirty="0" smtClean="0">
                <a:solidFill>
                  <a:srgbClr val="990033"/>
                </a:solidFill>
                <a:latin typeface="+mn-ea"/>
              </a:rPr>
              <a:t>B</a:t>
            </a:r>
            <a:r>
              <a:rPr lang="zh-CN" altLang="zh-CN" sz="1800" dirty="0" smtClean="0">
                <a:solidFill>
                  <a:srgbClr val="990033"/>
                </a:solidFill>
                <a:latin typeface="+mn-ea"/>
              </a:rPr>
              <a:t>项，叙述错误，</a:t>
            </a:r>
            <a:r>
              <a:rPr lang="en-US" altLang="zh-CN" sz="1800" dirty="0" smtClean="0">
                <a:solidFill>
                  <a:srgbClr val="990033"/>
                </a:solidFill>
                <a:latin typeface="+mn-ea"/>
              </a:rPr>
              <a:t>“</a:t>
            </a:r>
            <a:r>
              <a:rPr lang="zh-CN" altLang="zh-CN" sz="1800" dirty="0" smtClean="0">
                <a:solidFill>
                  <a:srgbClr val="990033"/>
                </a:solidFill>
                <a:latin typeface="+mn-ea"/>
              </a:rPr>
              <a:t>裘法祖查房会狠狠批评年轻医生</a:t>
            </a:r>
            <a:r>
              <a:rPr lang="en-US" altLang="zh-CN" sz="1800" dirty="0" smtClean="0">
                <a:solidFill>
                  <a:srgbClr val="990033"/>
                </a:solidFill>
                <a:latin typeface="+mn-ea"/>
              </a:rPr>
              <a:t>”</a:t>
            </a:r>
            <a:r>
              <a:rPr lang="zh-CN" altLang="zh-CN" sz="1800" dirty="0" smtClean="0">
                <a:solidFill>
                  <a:srgbClr val="990033"/>
                </a:solidFill>
                <a:latin typeface="+mn-ea"/>
              </a:rPr>
              <a:t>，省略前提不当，原文有</a:t>
            </a:r>
            <a:r>
              <a:rPr lang="en-US" altLang="zh-CN" sz="1800" dirty="0" smtClean="0">
                <a:solidFill>
                  <a:srgbClr val="990033"/>
                </a:solidFill>
                <a:latin typeface="+mn-ea"/>
              </a:rPr>
              <a:t>“</a:t>
            </a:r>
            <a:r>
              <a:rPr lang="zh-CN" altLang="zh-CN" sz="1800" dirty="0" smtClean="0">
                <a:solidFill>
                  <a:srgbClr val="990033"/>
                </a:solidFill>
                <a:latin typeface="+mn-ea"/>
              </a:rPr>
              <a:t>对病人病情了解不准，回答不出问题”这一限制，“可见年龄大的医生，裘法祖会给他们面子的”于文无据。</a:t>
            </a:r>
            <a:r>
              <a:rPr lang="en-US" altLang="zh-CN" sz="1800" dirty="0" smtClean="0">
                <a:solidFill>
                  <a:srgbClr val="990033"/>
                </a:solidFill>
                <a:latin typeface="+mn-ea"/>
              </a:rPr>
              <a:t>D</a:t>
            </a:r>
            <a:r>
              <a:rPr lang="zh-CN" altLang="zh-CN" sz="1800" dirty="0" smtClean="0">
                <a:solidFill>
                  <a:srgbClr val="990033"/>
                </a:solidFill>
                <a:latin typeface="+mn-ea"/>
              </a:rPr>
              <a:t>项，归纳概括范围小了，不全面。</a:t>
            </a:r>
            <a:r>
              <a:rPr lang="en-US" altLang="zh-CN" sz="1800" dirty="0" smtClean="0">
                <a:solidFill>
                  <a:srgbClr val="990033"/>
                </a:solidFill>
                <a:latin typeface="+mn-ea"/>
              </a:rPr>
              <a:t>“</a:t>
            </a:r>
            <a:r>
              <a:rPr lang="zh-CN" altLang="zh-CN" sz="1800" dirty="0" smtClean="0">
                <a:solidFill>
                  <a:srgbClr val="990033"/>
                </a:solidFill>
                <a:latin typeface="+mn-ea"/>
              </a:rPr>
              <a:t>主要是通过</a:t>
            </a:r>
            <a:r>
              <a:rPr lang="en-US" altLang="zh-CN" sz="1800" dirty="0" smtClean="0">
                <a:solidFill>
                  <a:srgbClr val="990033"/>
                </a:solidFill>
                <a:latin typeface="+mn-ea"/>
              </a:rPr>
              <a:t>”</a:t>
            </a:r>
            <a:r>
              <a:rPr lang="zh-CN" altLang="zh-CN" sz="1800" dirty="0" smtClean="0">
                <a:solidFill>
                  <a:srgbClr val="990033"/>
                </a:solidFill>
                <a:latin typeface="+mn-ea"/>
              </a:rPr>
              <a:t>后面的内容少了，还有</a:t>
            </a:r>
            <a:r>
              <a:rPr lang="en-US" altLang="zh-CN" sz="1800" dirty="0" smtClean="0">
                <a:solidFill>
                  <a:srgbClr val="990033"/>
                </a:solidFill>
                <a:latin typeface="+mn-ea"/>
              </a:rPr>
              <a:t>“</a:t>
            </a:r>
            <a:r>
              <a:rPr lang="zh-CN" altLang="zh-CN" sz="1800" dirty="0" smtClean="0">
                <a:solidFill>
                  <a:srgbClr val="990033"/>
                </a:solidFill>
                <a:latin typeface="+mn-ea"/>
              </a:rPr>
              <a:t>形成了干净利索的</a:t>
            </a:r>
            <a:r>
              <a:rPr lang="en-US" altLang="zh-CN" sz="1800" dirty="0" smtClean="0">
                <a:solidFill>
                  <a:srgbClr val="990033"/>
                </a:solidFill>
                <a:latin typeface="+mn-ea"/>
              </a:rPr>
              <a:t>‘</a:t>
            </a:r>
            <a:r>
              <a:rPr lang="zh-CN" altLang="zh-CN" sz="1800" dirty="0" smtClean="0">
                <a:solidFill>
                  <a:srgbClr val="990033"/>
                </a:solidFill>
                <a:latin typeface="+mn-ea"/>
              </a:rPr>
              <a:t>裘氏刀法</a:t>
            </a:r>
            <a:r>
              <a:rPr lang="en-US" altLang="zh-CN" sz="1800" dirty="0" smtClean="0">
                <a:solidFill>
                  <a:srgbClr val="990033"/>
                </a:solidFill>
                <a:latin typeface="+mn-ea"/>
              </a:rPr>
              <a:t>’</a:t>
            </a:r>
            <a:r>
              <a:rPr lang="zh-CN" altLang="zh-CN" sz="1800" dirty="0" smtClean="0">
                <a:solidFill>
                  <a:srgbClr val="990033"/>
                </a:solidFill>
                <a:latin typeface="+mn-ea"/>
              </a:rPr>
              <a:t>，改进了</a:t>
            </a:r>
            <a:r>
              <a:rPr lang="en-US" altLang="zh-CN" sz="1800" dirty="0" smtClean="0">
                <a:solidFill>
                  <a:srgbClr val="990033"/>
                </a:solidFill>
                <a:latin typeface="+mn-ea"/>
              </a:rPr>
              <a:t>20</a:t>
            </a:r>
            <a:r>
              <a:rPr lang="zh-CN" altLang="zh-CN" sz="1800" dirty="0" smtClean="0">
                <a:solidFill>
                  <a:srgbClr val="990033"/>
                </a:solidFill>
                <a:latin typeface="+mn-ea"/>
              </a:rPr>
              <a:t>余种手术操作；创建了我国第一个器官移植研究所，创办了我国第一本器官移植杂志；创办了全国知名的科普杂志《大众医学》；创建的</a:t>
            </a:r>
            <a:r>
              <a:rPr lang="en-US" altLang="zh-CN" sz="1800" dirty="0" smtClean="0">
                <a:solidFill>
                  <a:srgbClr val="990033"/>
                </a:solidFill>
                <a:latin typeface="+mn-ea"/>
              </a:rPr>
              <a:t>‘</a:t>
            </a:r>
            <a:r>
              <a:rPr lang="zh-CN" altLang="zh-CN" sz="1800" dirty="0" smtClean="0">
                <a:solidFill>
                  <a:srgbClr val="990033"/>
                </a:solidFill>
                <a:latin typeface="+mn-ea"/>
              </a:rPr>
              <a:t>裘氏手术规范</a:t>
            </a:r>
            <a:r>
              <a:rPr lang="en-US" altLang="zh-CN" sz="1800" dirty="0" smtClean="0">
                <a:solidFill>
                  <a:srgbClr val="990033"/>
                </a:solidFill>
                <a:latin typeface="+mn-ea"/>
              </a:rPr>
              <a:t>’</a:t>
            </a:r>
            <a:r>
              <a:rPr lang="zh-CN" altLang="zh-CN" sz="1800" dirty="0" smtClean="0">
                <a:solidFill>
                  <a:srgbClr val="990033"/>
                </a:solidFill>
                <a:latin typeface="+mn-ea"/>
              </a:rPr>
              <a:t>，在全国各地广泛应用，影响了几代外科医生</a:t>
            </a:r>
            <a:r>
              <a:rPr lang="en-US" altLang="zh-CN" sz="1800" dirty="0" smtClean="0">
                <a:solidFill>
                  <a:srgbClr val="990033"/>
                </a:solidFill>
                <a:latin typeface="+mn-ea"/>
              </a:rPr>
              <a:t>”</a:t>
            </a:r>
            <a:r>
              <a:rPr lang="zh-CN" altLang="zh-CN" sz="1800" dirty="0" smtClean="0">
                <a:solidFill>
                  <a:srgbClr val="990033"/>
                </a:solidFill>
                <a:latin typeface="+mn-ea"/>
              </a:rPr>
              <a:t>等贡献。</a:t>
            </a:r>
            <a:endParaRPr lang="zh-CN" altLang="zh-CN" sz="1800" dirty="0">
              <a:solidFill>
                <a:srgbClr val="990033"/>
              </a:solidFill>
              <a:latin typeface="+mn-ea"/>
            </a:endParaRP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技法二  筛选信息题答题“三原则” </a:t>
            </a:r>
            <a:endParaRPr lang="en-US" altLang="zh-CN" dirty="0" smtClean="0">
              <a:latin typeface="黑体" pitchFamily="2" charset="-122"/>
              <a:ea typeface="黑体" pitchFamily="2" charset="-122"/>
            </a:endParaRPr>
          </a:p>
          <a:p>
            <a:pPr indent="622300">
              <a:spcBef>
                <a:spcPct val="0"/>
              </a:spcBef>
            </a:pPr>
            <a:r>
              <a:rPr lang="zh-CN" altLang="en-US" dirty="0" smtClean="0"/>
              <a:t>原则一　舍与取：舍去无用、次要信息，提取有用、主要信息，尤其要把最符合题干要求的关键词语摘取出来。只要能把关键信息提取出来，其他都可舍去。</a:t>
            </a:r>
          </a:p>
          <a:p>
            <a:pPr indent="622300">
              <a:spcBef>
                <a:spcPct val="0"/>
              </a:spcBef>
            </a:pPr>
            <a:r>
              <a:rPr lang="zh-CN" altLang="en-US" dirty="0" smtClean="0"/>
              <a:t>原则二　分与合：对于信息最集中的段落，采取分层提取的方法；对于同一类较分散的信息采取合并、归类的办法。如题干中出现了“表现在哪些方面”“哪些方面体现了”等用语，一般都要求将信息归类到某一方面上去。</a:t>
            </a:r>
          </a:p>
        </p:txBody>
      </p:sp>
      <p:grpSp>
        <p:nvGrpSpPr>
          <p:cNvPr id="2"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blinds(horizontal)">
                                      <p:cBhvr>
                                        <p:cTn id="16" dur="500"/>
                                        <p:tgtEl>
                                          <p:spTgt spid="11">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blinds(horizontal)">
                                      <p:cBhvr>
                                        <p:cTn id="19" dur="500"/>
                                        <p:tgtEl>
                                          <p:spTgt spid="11">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500173"/>
            <a:ext cx="8143932" cy="4835539"/>
          </a:xfrm>
        </p:spPr>
        <p:txBody>
          <a:bodyPr>
            <a:noAutofit/>
          </a:bodyPr>
          <a:lstStyle/>
          <a:p>
            <a:pPr indent="622300">
              <a:spcBef>
                <a:spcPct val="0"/>
              </a:spcBef>
            </a:pPr>
            <a:r>
              <a:rPr lang="zh-CN" altLang="en-US" dirty="0" smtClean="0"/>
              <a:t>原则三　添与转：在保留关键信息</a:t>
            </a:r>
            <a:r>
              <a:rPr lang="en-US" altLang="zh-CN" dirty="0" smtClean="0"/>
              <a:t>(</a:t>
            </a:r>
            <a:r>
              <a:rPr lang="zh-CN" altLang="en-US" dirty="0" smtClean="0"/>
              <a:t>关键词语</a:t>
            </a:r>
            <a:r>
              <a:rPr lang="en-US" altLang="zh-CN" dirty="0" smtClean="0"/>
              <a:t>)</a:t>
            </a:r>
            <a:r>
              <a:rPr lang="zh-CN" altLang="en-US" dirty="0" smtClean="0"/>
              <a:t>的前提下适当“添”</a:t>
            </a:r>
            <a:r>
              <a:rPr lang="en-US" altLang="zh-CN" dirty="0" smtClean="0"/>
              <a:t>(</a:t>
            </a:r>
            <a:r>
              <a:rPr lang="zh-CN" altLang="en-US" dirty="0" smtClean="0"/>
              <a:t>换</a:t>
            </a:r>
            <a:r>
              <a:rPr lang="en-US" altLang="zh-CN" dirty="0" smtClean="0"/>
              <a:t>)</a:t>
            </a:r>
            <a:r>
              <a:rPr lang="zh-CN" altLang="en-US" dirty="0" smtClean="0"/>
              <a:t>一些词语，使信息转为合乎答案要求的文字。“转”，指有时要将否定性信息转为肯定性信息，将侧面信息转为正面信息。这一原则在答题时很重要，在答题过程中要用心体会和应用。</a:t>
            </a:r>
          </a:p>
          <a:p>
            <a:endParaRPr lang="zh-CN" altLang="en-US" dirty="0" smtClean="0"/>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altLang="zh-CN" dirty="0" smtClean="0">
                <a:latin typeface="黑体" pitchFamily="2" charset="-122"/>
                <a:ea typeface="黑体" pitchFamily="2" charset="-122"/>
              </a:rPr>
              <a:t>2</a:t>
            </a:r>
            <a:r>
              <a:rPr lang="en-US" altLang="zh-CN" dirty="0" smtClean="0"/>
              <a:t>  </a:t>
            </a:r>
            <a:r>
              <a:rPr lang="zh-CN" altLang="en-US" dirty="0" smtClean="0"/>
              <a:t>阅读下面的文字，完成题目。  </a:t>
            </a:r>
            <a:endParaRPr lang="en-US" altLang="zh-CN" dirty="0" smtClean="0"/>
          </a:p>
          <a:p>
            <a:pPr algn="ctr"/>
            <a:r>
              <a:rPr lang="zh-CN" altLang="en-US" dirty="0" smtClean="0">
                <a:latin typeface="黑体" pitchFamily="2" charset="-122"/>
                <a:ea typeface="黑体" pitchFamily="2" charset="-122"/>
              </a:rPr>
              <a:t>爱国科学家邓叔群</a:t>
            </a:r>
          </a:p>
          <a:p>
            <a:pPr indent="622300"/>
            <a:r>
              <a:rPr lang="zh-CN" altLang="en-US" dirty="0" smtClean="0">
                <a:latin typeface="楷体_GB2312" pitchFamily="49" charset="-122"/>
                <a:ea typeface="楷体_GB2312" pitchFamily="49" charset="-122"/>
              </a:rPr>
              <a:t>①正当他博士论文接近完成时，国内岭南大学急需一位植物病理学教授，导师推荐了他，但建议他完成论文后再回去。邓叔群却认为，学到先进知识报效祖国，正是自己求学的真正目的，于是当即回国。 </a:t>
            </a:r>
          </a:p>
          <a:p>
            <a:pPr indent="622300"/>
            <a:r>
              <a:rPr lang="zh-CN" altLang="en-US" dirty="0" smtClean="0">
                <a:latin typeface="楷体_GB2312" pitchFamily="49" charset="-122"/>
                <a:ea typeface="楷体_GB2312" pitchFamily="49" charset="-122"/>
              </a:rPr>
              <a:t>②他早年的学生沈其益受东北解放区领导委托，特地到上海动员他去东北筹建农学院，他欣然接受邀请，并在半年时间内，带病编写出一整套林科大学的教材纲要。作为沈阳农学院</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现为沈阳农业大学</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创建总指挥，他辛勤工作，调度有方，快速、高效地完成了建校任务。</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3"/>
            <a:ext cx="8215370" cy="4835539"/>
          </a:xfrm>
        </p:spPr>
        <p:txBody>
          <a:bodyPr>
            <a:noAutofit/>
          </a:bodyPr>
          <a:lstStyle/>
          <a:p>
            <a:pPr indent="622300">
              <a:spcBef>
                <a:spcPct val="0"/>
              </a:spcBef>
            </a:pPr>
            <a:r>
              <a:rPr lang="zh-CN" altLang="en-US" dirty="0" smtClean="0">
                <a:latin typeface="楷体_GB2312" pitchFamily="49" charset="-122"/>
                <a:ea typeface="楷体_GB2312" pitchFamily="49" charset="-122"/>
              </a:rPr>
              <a:t>③邓叔群生活俭朴，不图物质享受。新中国成立后，他把抗日战争前在南京购建的花园洋房捐献给国家，还三次主动提出减薪。抗美援朝时，他将自己的积蓄捐作军用。</a:t>
            </a:r>
            <a:r>
              <a:rPr lang="en-US" altLang="zh-CN" dirty="0" smtClean="0">
                <a:latin typeface="楷体_GB2312" pitchFamily="49" charset="-122"/>
                <a:ea typeface="楷体_GB2312" pitchFamily="49" charset="-122"/>
              </a:rPr>
              <a:t>1960</a:t>
            </a:r>
            <a:r>
              <a:rPr lang="zh-CN" altLang="en-US" dirty="0" smtClean="0">
                <a:latin typeface="楷体_GB2312" pitchFamily="49" charset="-122"/>
                <a:ea typeface="楷体_GB2312" pitchFamily="49" charset="-122"/>
              </a:rPr>
              <a:t>年，他受林业部委托，举办森林病理学培训班，为各省培训出数十名专业技术骨干。培训结束后，他谢绝巨额酬金，只照一张结业合影留作纪念。</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071702"/>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在国家需要时，邓叔群是如何主动牺牲个人利益、为国分忧的？请结合材料简要分析。</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500438"/>
            <a:ext cx="7705723" cy="2714644"/>
          </a:xfrm>
        </p:spPr>
        <p:txBody>
          <a:bodyPr/>
          <a:lstStyle/>
          <a:p>
            <a:pPr marL="0" indent="0">
              <a:lnSpc>
                <a:spcPts val="3500"/>
              </a:lnSpc>
              <a:spcBef>
                <a:spcPct val="0"/>
              </a:spcBef>
              <a:buNone/>
            </a:pPr>
            <a:r>
              <a:rPr lang="zh-CN" altLang="en-US" sz="2400" b="1" dirty="0" smtClean="0">
                <a:solidFill>
                  <a:srgbClr val="990033"/>
                </a:solidFill>
                <a:latin typeface="宋体" pitchFamily="2" charset="-122"/>
              </a:rPr>
              <a:t>①因为岭南大学的需要，中断学业，提前回国效力；②把自家的花园洋房和积蓄捐献给国家，并主动提出减薪；③带病编写教材纲要，为筹建沈阳农学院辛勤工作；④为各省培训出专业技术骨干，并谢绝巨额酬金。</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答出三点即可</a:t>
            </a:r>
            <a:r>
              <a:rPr lang="en-US" altLang="zh-CN" sz="2400" b="1" dirty="0" smtClean="0">
                <a:solidFill>
                  <a:srgbClr val="990033"/>
                </a:solidFill>
                <a:latin typeface="宋体" pitchFamily="2" charset="-122"/>
              </a:rPr>
              <a:t>)</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技法三  结构作用题答题“五角度” </a:t>
            </a:r>
            <a:endParaRPr lang="en-US" altLang="zh-CN" dirty="0" smtClean="0">
              <a:latin typeface="黑体" pitchFamily="2" charset="-122"/>
              <a:ea typeface="黑体" pitchFamily="2" charset="-122"/>
            </a:endParaRPr>
          </a:p>
        </p:txBody>
      </p:sp>
      <p:pic>
        <p:nvPicPr>
          <p:cNvPr id="424962"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56915" y="2143116"/>
            <a:ext cx="6844109" cy="2862274"/>
          </a:xfrm>
          <a:prstGeom prst="rect">
            <a:avLst/>
          </a:prstGeom>
          <a:noFill/>
          <a:ln w="9525">
            <a:noFill/>
            <a:miter lim="800000"/>
            <a:headEnd/>
            <a:tailEnd/>
          </a:ln>
          <a:effectLst/>
        </p:spPr>
      </p:pic>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5"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6"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2 </a:t>
            </a:r>
            <a:r>
              <a:rPr lang="zh-CN" altLang="en-US" dirty="0" smtClean="0"/>
              <a:t>阅读下面的文字，完成题目。  </a:t>
            </a:r>
            <a:endParaRPr lang="en-US" altLang="zh-CN" dirty="0" smtClean="0"/>
          </a:p>
          <a:p>
            <a:pPr indent="622300"/>
            <a:r>
              <a:rPr lang="zh-CN" altLang="en-US" dirty="0" smtClean="0">
                <a:latin typeface="楷体_GB2312" pitchFamily="49" charset="-122"/>
                <a:ea typeface="楷体_GB2312" pitchFamily="49" charset="-122"/>
              </a:rPr>
              <a:t>知道格律和模仿对于创造的关系，我们就可以知道天才和人力的关系了。 “天才”究竟是怎么一回事呢？它自然有一部分得诸遗传，也有一部分成于环境。文艺批评家常欢喜说，伟大的人物都是他们的时代的骄子，艺术是时代和环境的产物。这话也有不尽然。伟大的时代不一定能产生伟大的艺术。美国的独立，法国的大革命，在近代都是极重大的事件，而当时艺术却卑卑不足高论。我承认遗传和环境的影响非常重大，但是我相信它们都不能完全解释天才。在固定的遗传和环境之下，个人还有努力的余地。遗传和环境对于人只是一个机会，一种本钱，至于能否利用这个机会，能否</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857224" y="1428736"/>
            <a:ext cx="8001056" cy="4929222"/>
          </a:xfrm>
        </p:spPr>
        <p:txBody>
          <a:bodyPr>
            <a:noAutofit/>
          </a:bodyPr>
          <a:lstStyle/>
          <a:p>
            <a:r>
              <a:rPr lang="zh-CN" altLang="en-US" dirty="0" smtClean="0">
                <a:latin typeface="Times New Roman" pitchFamily="18" charset="0"/>
                <a:cs typeface="Times New Roman" pitchFamily="18" charset="0"/>
              </a:rPr>
              <a:t>请联系作者的写作意图，简要分析第一段的作用。</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原文见本专题“例</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p>
          <a:p>
            <a:pPr indent="622300"/>
            <a:endParaRPr lang="en-US" altLang="zh-CN" dirty="0" smtClean="0">
              <a:latin typeface="仿宋_GB2312" pitchFamily="49" charset="-122"/>
              <a:ea typeface="仿宋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928662" y="1500174"/>
            <a:ext cx="7643866" cy="3500462"/>
          </a:xfrm>
        </p:spPr>
        <p:txBody>
          <a:bodyPr/>
          <a:lstStyle/>
          <a:p>
            <a:pPr marL="0" indent="0">
              <a:lnSpc>
                <a:spcPts val="3500"/>
              </a:lnSpc>
              <a:spcBef>
                <a:spcPct val="0"/>
              </a:spcBef>
              <a:buNone/>
            </a:pPr>
            <a:r>
              <a:rPr lang="zh-CN" altLang="en-US" sz="2400" b="1" dirty="0" smtClean="0">
                <a:solidFill>
                  <a:srgbClr val="990033"/>
                </a:solidFill>
                <a:latin typeface="宋体" pitchFamily="2" charset="-122"/>
              </a:rPr>
              <a:t>①总领全文，引出本文献身医学、大爱无疆的传主裘法祖；②概括了裘法祖一生对医学众多领域所做出的突出贡献；③表达了作者对裘法祖取得众多成就的崇敬和赞美之情。</a:t>
            </a:r>
          </a:p>
        </p:txBody>
      </p:sp>
      <p:grpSp>
        <p:nvGrpSpPr>
          <p:cNvPr id="7" name="Group 46"/>
          <p:cNvGrpSpPr>
            <a:grpSpLocks/>
          </p:cNvGrpSpPr>
          <p:nvPr/>
        </p:nvGrpSpPr>
        <p:grpSpPr bwMode="auto">
          <a:xfrm>
            <a:off x="0" y="371475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技法四  概括传主品质特点“五抓” </a:t>
            </a:r>
            <a:endParaRPr lang="en-US" altLang="zh-CN" dirty="0" smtClean="0">
              <a:latin typeface="黑体" pitchFamily="2" charset="-122"/>
              <a:ea typeface="黑体" pitchFamily="2" charset="-122"/>
            </a:endParaRPr>
          </a:p>
        </p:txBody>
      </p:sp>
      <p:pic>
        <p:nvPicPr>
          <p:cNvPr id="425986" name="Picture 2" descr="T2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00099" y="1571612"/>
            <a:ext cx="7358115" cy="4508389"/>
          </a:xfrm>
          <a:prstGeom prst="rect">
            <a:avLst/>
          </a:prstGeom>
          <a:noFill/>
          <a:ln w="9525">
            <a:noFill/>
            <a:miter lim="800000"/>
            <a:headEnd/>
            <a:tailEnd/>
          </a:ln>
        </p:spPr>
      </p:pic>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5"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6"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4</a:t>
            </a:r>
            <a:r>
              <a:rPr lang="en-US" altLang="zh-CN" dirty="0" smtClean="0"/>
              <a:t>  </a:t>
            </a:r>
            <a:r>
              <a:rPr lang="zh-CN" altLang="en-US" dirty="0" smtClean="0"/>
              <a:t>阅读下面的文字，完成题目。</a:t>
            </a:r>
            <a:endParaRPr lang="en-US" altLang="zh-CN" dirty="0" smtClean="0"/>
          </a:p>
          <a:p>
            <a:pPr algn="ctr"/>
            <a:r>
              <a:rPr lang="zh-CN" altLang="en-US" dirty="0" smtClean="0">
                <a:latin typeface="黑体" pitchFamily="2" charset="-122"/>
                <a:ea typeface="黑体" pitchFamily="2" charset="-122"/>
              </a:rPr>
              <a:t>星斗其人蔡元培</a:t>
            </a:r>
          </a:p>
          <a:p>
            <a:pPr indent="622300"/>
            <a:r>
              <a:rPr lang="zh-CN" altLang="en-US" dirty="0" smtClean="0">
                <a:latin typeface="楷体_GB2312" pitchFamily="49" charset="-122"/>
                <a:ea typeface="楷体_GB2312" pitchFamily="49" charset="-122"/>
              </a:rPr>
              <a:t>在蔡元培身上，有着学者的风度、君子的雅量和“好好先生”的恬淡平易。平素，他总是表情凝重而和善，举止缓慢而沉毅，语调不高，却透出清朗和睿智。蔡元培兼有东西方两大文化之长，“一是中国传统圣贤之修养，一是法兰西革命中标揭自由平等博爱之理想”。他对西方理性精神的执着追求和对中国读书人刻意修身养性传统的诚心恪守，是造就其高尚人格的基本元素。</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lgn="just"/>
            <a:r>
              <a:rPr lang="zh-CN" altLang="en-US" dirty="0" smtClean="0">
                <a:latin typeface="楷体_GB2312" pitchFamily="49" charset="-122"/>
                <a:ea typeface="楷体_GB2312" pitchFamily="49" charset="-122"/>
              </a:rPr>
              <a:t>蔡元培的许多朋友和学生用“无所不容”来说明他兼容并包的思想和仁人君子的雅量。在主政北大期间，蔡元培聘任了新文化运动的干将，又选贤任能地留任守旧派学问大家。在社会活动中，蔡元培恬淡为怀，胸襟豁达。“五四”前夕，他与林纾论战。林纾用刻毒的语言攻击新文化，诋毁北京大学和蔡元培本人，而蔡元培在答复林纾的公开信中，却是平情论理。两相比较，其境界之高低不言自明。围绕</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石头记索隐</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，蔡元培曾与胡适展开学术争论，这是一场“君子之争”，但年轻气盛的胡适对包括蔡元培所著</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石头记索隐</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在内的旧红学放言贬损，谓为“猜笨谜”“大笨伯”，</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8"/>
            <a:ext cx="8215370" cy="4978414"/>
          </a:xfrm>
        </p:spPr>
        <p:txBody>
          <a:bodyPr>
            <a:noAutofit/>
          </a:bodyPr>
          <a:lstStyle/>
          <a:p>
            <a:pPr algn="just"/>
            <a:r>
              <a:rPr lang="zh-CN" altLang="en-US" dirty="0" smtClean="0">
                <a:latin typeface="楷体_GB2312" pitchFamily="49" charset="-122"/>
                <a:ea typeface="楷体_GB2312" pitchFamily="49" charset="-122"/>
              </a:rPr>
              <a:t>语气颇为尖刻。蔡元培不同意胡适的观点，撰文反驳，但仅仅申述己意，未尝有为此生气之意。蔡元培作为晚清翰林，在书法方面却不甚讲求，这使得一些学界后辈疑惑不解。在北京大学的一次宴会上，率直的钱玄同几杯酒落肚，忽然向蔡元培提出了这个问题：“你的字写得这么蹩脚，为什么可以点翰林？”此话出口，席间同人颇感此举未免太使蔡元培难堪。岂料，蔡元培不以为忤，反而笑答道：“因为那年主考官最喜欢黄庭坚的字，我少年时刚巧学过黄体，所以能中试。”本来可能出现的尴尬场面竟在不经意的舒言缓语中化解了，蔡元培的性格和涵养于此可见一斑。出世恬淡，待人平易，非有超脱的气质和博爱的胸怀，是不易做到的。</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22420"/>
            <a:ext cx="8215370" cy="4978414"/>
          </a:xfrm>
        </p:spPr>
        <p:txBody>
          <a:bodyPr>
            <a:noAutofit/>
          </a:bodyPr>
          <a:lstStyle/>
          <a:p>
            <a:pPr indent="622300" algn="just"/>
            <a:r>
              <a:rPr lang="zh-CN" altLang="en-US" dirty="0" smtClean="0">
                <a:latin typeface="楷体_GB2312" pitchFamily="49" charset="-122"/>
                <a:ea typeface="楷体_GB2312" pitchFamily="49" charset="-122"/>
              </a:rPr>
              <a:t>大概因为这平易淡然，蔡元培“好好先生”的形象在不知不觉中被放大了。有人以为他待人接物“太滥”，有人觉得他临事无可无不可，有人甚至说他参政理事易受别人影响和操纵，等等。但是，蔡元培“一遇大事，则刚强之性立见”。这一特点较集中地表现于他主持北京大学那一时期。北京大学实行“思想自由、兼容并包”的办学方针，当时社会上守旧势力与军阀政客集团联手，诋毁北大和蔡元培的办学方向，一时间“黑云压城”。曾经为蔡元培改革北大出谋划策的汤尔和等人转而力劝他解聘陈独秀、制约胡适，以缓和外界压力。蔡元培长时间沉默着，听着汤尔和等人的劝解，</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643050"/>
            <a:ext cx="8215370" cy="4692662"/>
          </a:xfrm>
        </p:spPr>
        <p:txBody>
          <a:bodyPr>
            <a:noAutofit/>
          </a:bodyPr>
          <a:lstStyle/>
          <a:p>
            <a:pPr algn="just"/>
            <a:r>
              <a:rPr lang="zh-CN" altLang="en-US" dirty="0" smtClean="0">
                <a:latin typeface="楷体_GB2312" pitchFamily="49" charset="-122"/>
                <a:ea typeface="楷体_GB2312" pitchFamily="49" charset="-122"/>
              </a:rPr>
              <a:t>最后他站起来决然说道：“北京大学一切的事，都在我蔡元培一人身上，与这些人毫不相干！”他后来发表</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洪水与猛兽</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文痛斥军阀，再次表现了“临大节凛然不可犯”的风骨。“五四”前后的北京大学，倘没有蔡元培的如此“担当”，恐怕早为守旧势力所摧垮也未可知。有人概论他的这种性格为“内和外介，守正不阿”，确是颇为切合的。</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lgn="just"/>
            <a:r>
              <a:rPr lang="zh-CN" altLang="en-US" dirty="0" smtClean="0">
                <a:latin typeface="楷体_GB2312" pitchFamily="49" charset="-122"/>
                <a:ea typeface="楷体_GB2312" pitchFamily="49" charset="-122"/>
              </a:rPr>
              <a:t>无论是从事教育还是参与政治，蔡元培始终不失书生本色。人们注意到，蔡元培一生中的辞职次数非常之多，其中引起社会反响的“辞职事件”就有数起。他抱着“合则留，不合则引去”的自由信条，合与不合的尺度是他所信守的价值观，至于高官厚禄则并不足惜。每次辞职后，他便重操旧业，以老学生身份向欧洲的大学注册入学，进行自己心爱的学术研究。他自述的“一生难进易退，性近于学术而不宜于政治”，正是其书生本色的最好体现。在蔡元培看来，学人参政，应力谋为公众做事，而不可以权谋私。他鄙薄那些利欲熏心的官吏，虽曾置身官场，却清廉奉公，洁身自好。每</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643050"/>
            <a:ext cx="8215370" cy="4692662"/>
          </a:xfrm>
        </p:spPr>
        <p:txBody>
          <a:bodyPr>
            <a:noAutofit/>
          </a:bodyPr>
          <a:lstStyle/>
          <a:p>
            <a:pPr algn="just"/>
            <a:r>
              <a:rPr lang="zh-CN" altLang="en-US" dirty="0" smtClean="0">
                <a:latin typeface="楷体_GB2312" pitchFamily="49" charset="-122"/>
                <a:ea typeface="楷体_GB2312" pitchFamily="49" charset="-122"/>
              </a:rPr>
              <a:t>当见到那些做大官的人购田置产常不胜叹息，以为与其留给子孙金钱华屋良田，莫如策励晚辈求得真才实学，在人世间有所作为。本着此观念，他一生两袖清风，生活俭朴，直至晚年仍赁屋居住，以至引来他的学生和朋友“赠屋祝寿”的那段佳话。为了他认定的人生价值，蔡元培几十年如一日，毫不苟且。</a:t>
            </a:r>
            <a:endParaRPr lang="en-US" altLang="zh-CN" dirty="0" smtClean="0">
              <a:latin typeface="楷体_GB2312" pitchFamily="49" charset="-122"/>
              <a:ea typeface="楷体_GB2312" pitchFamily="49" charset="-122"/>
            </a:endParaRPr>
          </a:p>
          <a:p>
            <a:pPr indent="622300" algn="just"/>
            <a:r>
              <a:rPr lang="zh-CN" altLang="en-US" dirty="0" smtClean="0">
                <a:latin typeface="楷体_GB2312" pitchFamily="49" charset="-122"/>
                <a:ea typeface="楷体_GB2312" pitchFamily="49" charset="-122"/>
              </a:rPr>
              <a:t>蔡元培的人格修养在其一生的主要社会活动中被自然地流露和表现出来，构成其复杂文化品性的最为基本的部分。</a:t>
            </a:r>
          </a:p>
          <a:p>
            <a:pPr indent="622300" algn="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摘编自张晓唯</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蔡元培传</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，有删改</a:t>
            </a:r>
            <a:r>
              <a:rPr lang="en-US" altLang="zh-CN" dirty="0" smtClean="0">
                <a:latin typeface="仿宋_GB2312" pitchFamily="49" charset="-122"/>
                <a:ea typeface="仿宋_GB2312" pitchFamily="49" charset="-122"/>
              </a:rPr>
              <a:t>)</a:t>
            </a:r>
          </a:p>
          <a:p>
            <a:pPr indent="622300" algn="just"/>
            <a:endParaRPr lang="zh-CN" altLang="en-US" dirty="0" smtClean="0">
              <a:latin typeface="仿宋_GB2312" pitchFamily="49" charset="-122"/>
              <a:ea typeface="仿宋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85786" y="1673250"/>
            <a:ext cx="7858180" cy="3756014"/>
          </a:xfrm>
        </p:spPr>
        <p:txBody>
          <a:bodyPr>
            <a:noAutofit/>
          </a:bodyPr>
          <a:lstStyle/>
          <a:p>
            <a:r>
              <a:rPr lang="zh-CN" altLang="en-US" dirty="0" smtClean="0">
                <a:latin typeface="楷体_GB2312" pitchFamily="49" charset="-122"/>
                <a:ea typeface="楷体_GB2312" pitchFamily="49" charset="-122"/>
              </a:rPr>
              <a:t>拿这笔本钱去做出生意来，则所谓“神而明之，存乎其人”。有些人天资颇高而成就则平凡，也有些人天资并不特异而成就则斐然可观。这中间的差别就在努力与不努力了。只有死功夫固然不尽能发明或创造，但是能发明创造者却大半是下过死功夫的。</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最容易显出天才的地方是灵感。我们只需就灵感研究一番，就可以见出天才的完成不可无人力了。杜甫常自道经验说：“读书破万卷，下笔如有神。”所谓“灵感”就</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285860"/>
            <a:ext cx="8072494" cy="1785950"/>
          </a:xfrm>
          <a:prstGeom prst="rect">
            <a:avLst/>
          </a:prstGeom>
          <a:noFill/>
          <a:ln w="9525">
            <a:noFill/>
            <a:miter lim="800000"/>
            <a:headEnd/>
            <a:tailEnd/>
          </a:ln>
        </p:spPr>
        <p:txBody>
          <a:bodyPr/>
          <a:lstStyle/>
          <a:p>
            <a:pPr eaLnBrk="0" hangingPunct="0">
              <a:lnSpc>
                <a:spcPts val="3500"/>
              </a:lnSpc>
              <a:buFont typeface="Arial" pitchFamily="34" charset="0"/>
              <a:buNone/>
            </a:pPr>
            <a:r>
              <a:rPr lang="zh-CN" altLang="en-US" sz="2400" b="1" dirty="0" smtClean="0">
                <a:latin typeface="Times New Roman" pitchFamily="18" charset="0"/>
                <a:cs typeface="Times New Roman" pitchFamily="18" charset="0"/>
              </a:rPr>
              <a:t>蔡元培“书生本色”的具体内涵是什么？</a:t>
            </a:r>
            <a:r>
              <a:rPr lang="en-US" altLang="zh-CN" sz="2400" b="1" dirty="0" smtClean="0">
                <a:latin typeface="Times New Roman" pitchFamily="18" charset="0"/>
                <a:cs typeface="Times New Roman" pitchFamily="18" charset="0"/>
              </a:rPr>
              <a:t>(6</a:t>
            </a:r>
            <a:r>
              <a:rPr lang="zh-CN" altLang="en-US" sz="2400" b="1" dirty="0" smtClean="0">
                <a:latin typeface="Times New Roman" pitchFamily="18" charset="0"/>
                <a:cs typeface="Times New Roman" pitchFamily="18" charset="0"/>
              </a:rPr>
              <a:t>分</a:t>
            </a:r>
            <a:r>
              <a:rPr lang="en-US" altLang="zh-CN" sz="2400" b="1" dirty="0" smtClean="0">
                <a:latin typeface="Times New Roman" pitchFamily="18" charset="0"/>
                <a:cs typeface="Times New Roman" pitchFamily="18" charset="0"/>
              </a:rPr>
              <a:t>)</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429000"/>
            <a:ext cx="7848599" cy="2428892"/>
          </a:xfrm>
        </p:spPr>
        <p:txBody>
          <a:bodyPr/>
          <a:lstStyle/>
          <a:p>
            <a:pPr marL="0" indent="0">
              <a:lnSpc>
                <a:spcPct val="122000"/>
              </a:lnSpc>
              <a:buNone/>
            </a:pPr>
            <a:r>
              <a:rPr lang="zh-CN" altLang="en-US" sz="2400" b="1" dirty="0" smtClean="0">
                <a:solidFill>
                  <a:srgbClr val="990033"/>
                </a:solidFill>
                <a:latin typeface="宋体" pitchFamily="2" charset="-122"/>
              </a:rPr>
              <a:t>①坚守个人价值观，对高官厚禄毫不在意；②本性更愿研究学术，不愿为官从政；③清廉奉公，洁身自好。</a:t>
            </a:r>
          </a:p>
        </p:txBody>
      </p:sp>
      <p:grpSp>
        <p:nvGrpSpPr>
          <p:cNvPr id="10"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技法五  概括传主成就“四出”“两注意” </a:t>
            </a:r>
          </a:p>
          <a:p>
            <a:pPr>
              <a:spcBef>
                <a:spcPct val="0"/>
              </a:spcBef>
            </a:pPr>
            <a:r>
              <a:rPr lang="zh-CN" altLang="en-US" dirty="0" smtClean="0">
                <a:latin typeface="黑体" pitchFamily="2" charset="-122"/>
                <a:ea typeface="黑体" pitchFamily="2" charset="-122"/>
              </a:rPr>
              <a:t> </a:t>
            </a:r>
            <a:endParaRPr lang="en-US" altLang="zh-CN" dirty="0" smtClean="0">
              <a:latin typeface="黑体" pitchFamily="2" charset="-122"/>
              <a:ea typeface="黑体" pitchFamily="2" charset="-122"/>
            </a:endParaRPr>
          </a:p>
        </p:txBody>
      </p:sp>
      <p:graphicFrame>
        <p:nvGraphicFramePr>
          <p:cNvPr id="12" name="表格 11"/>
          <p:cNvGraphicFramePr>
            <a:graphicFrameLocks noGrp="1"/>
          </p:cNvGraphicFramePr>
          <p:nvPr/>
        </p:nvGraphicFramePr>
        <p:xfrm>
          <a:off x="857224" y="1643052"/>
          <a:ext cx="7786741" cy="4429152"/>
        </p:xfrm>
        <a:graphic>
          <a:graphicData uri="http://schemas.openxmlformats.org/drawingml/2006/table">
            <a:tbl>
              <a:tblPr/>
              <a:tblGrid>
                <a:gridCol w="1071570"/>
                <a:gridCol w="6715171"/>
              </a:tblGrid>
              <a:tr h="738192">
                <a:tc rowSpan="4">
                  <a:txBody>
                    <a:bodyPr/>
                    <a:lstStyle/>
                    <a:p>
                      <a:pPr algn="ctr">
                        <a:lnSpc>
                          <a:spcPct val="118000"/>
                        </a:lnSpc>
                        <a:spcAft>
                          <a:spcPts val="0"/>
                        </a:spcAft>
                      </a:pPr>
                      <a:r>
                        <a:rPr lang="zh-CN" sz="2000" b="1" kern="100">
                          <a:latin typeface="Times New Roman"/>
                          <a:cs typeface="Times New Roman"/>
                        </a:rPr>
                        <a:t>四出</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2000" b="1" kern="100">
                          <a:latin typeface="宋体"/>
                          <a:cs typeface="Times New Roman"/>
                        </a:rPr>
                        <a:t>“</a:t>
                      </a:r>
                      <a:r>
                        <a:rPr lang="zh-CN" sz="2000" b="1" kern="100">
                          <a:latin typeface="Times New Roman"/>
                          <a:cs typeface="Times New Roman"/>
                        </a:rPr>
                        <a:t>找出</a:t>
                      </a:r>
                      <a:r>
                        <a:rPr lang="en-US" sz="2000" b="1" kern="100">
                          <a:latin typeface="宋体"/>
                          <a:cs typeface="Times New Roman"/>
                        </a:rPr>
                        <a:t>”</a:t>
                      </a:r>
                      <a:r>
                        <a:rPr lang="zh-CN" sz="2000" b="1" kern="100">
                          <a:latin typeface="Times New Roman"/>
                          <a:cs typeface="Times New Roman"/>
                        </a:rPr>
                        <a:t>时间变化的语句</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2">
                <a:tc vMerge="1">
                  <a:txBody>
                    <a:bodyPr/>
                    <a:lstStyle/>
                    <a:p>
                      <a:endParaRPr lang="zh-CN" altLang="en-US"/>
                    </a:p>
                  </a:txBody>
                  <a:tcPr/>
                </a:tc>
                <a:tc>
                  <a:txBody>
                    <a:bodyPr/>
                    <a:lstStyle/>
                    <a:p>
                      <a:pPr algn="ctr">
                        <a:lnSpc>
                          <a:spcPct val="118000"/>
                        </a:lnSpc>
                        <a:spcAft>
                          <a:spcPts val="0"/>
                        </a:spcAft>
                      </a:pPr>
                      <a:r>
                        <a:rPr lang="zh-CN" sz="2000" b="1" kern="100">
                          <a:latin typeface="宋体"/>
                          <a:cs typeface="Times New Roman"/>
                        </a:rPr>
                        <a:t>“</a:t>
                      </a:r>
                      <a:r>
                        <a:rPr lang="zh-CN" sz="2000" b="1" kern="100">
                          <a:latin typeface="Times New Roman"/>
                          <a:cs typeface="Times New Roman"/>
                        </a:rPr>
                        <a:t>画出</a:t>
                      </a:r>
                      <a:r>
                        <a:rPr lang="en-US" sz="2000" b="1" kern="100">
                          <a:latin typeface="宋体"/>
                          <a:cs typeface="Times New Roman"/>
                        </a:rPr>
                        <a:t>”</a:t>
                      </a:r>
                      <a:r>
                        <a:rPr lang="zh-CN" sz="2000" b="1" kern="100">
                          <a:latin typeface="Times New Roman"/>
                          <a:cs typeface="Times New Roman"/>
                        </a:rPr>
                        <a:t>地点变化的语句</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2">
                <a:tc vMerge="1">
                  <a:txBody>
                    <a:bodyPr/>
                    <a:lstStyle/>
                    <a:p>
                      <a:endParaRPr lang="zh-CN" altLang="en-US"/>
                    </a:p>
                  </a:txBody>
                  <a:tcPr/>
                </a:tc>
                <a:tc>
                  <a:txBody>
                    <a:bodyPr/>
                    <a:lstStyle/>
                    <a:p>
                      <a:pPr algn="ctr">
                        <a:lnSpc>
                          <a:spcPct val="118000"/>
                        </a:lnSpc>
                        <a:spcAft>
                          <a:spcPts val="0"/>
                        </a:spcAft>
                      </a:pPr>
                      <a:r>
                        <a:rPr lang="zh-CN" sz="2000" b="1" kern="100">
                          <a:latin typeface="宋体"/>
                          <a:cs typeface="Times New Roman"/>
                        </a:rPr>
                        <a:t>“</a:t>
                      </a:r>
                      <a:r>
                        <a:rPr lang="zh-CN" sz="2000" b="1" kern="100">
                          <a:latin typeface="Times New Roman"/>
                          <a:cs typeface="Times New Roman"/>
                        </a:rPr>
                        <a:t>标出</a:t>
                      </a:r>
                      <a:r>
                        <a:rPr lang="en-US" sz="2000" b="1" kern="100">
                          <a:latin typeface="宋体"/>
                          <a:cs typeface="Times New Roman"/>
                        </a:rPr>
                        <a:t>”</a:t>
                      </a:r>
                      <a:r>
                        <a:rPr lang="zh-CN" sz="2000" b="1" kern="100">
                          <a:latin typeface="Times New Roman"/>
                          <a:cs typeface="Times New Roman"/>
                        </a:rPr>
                        <a:t>职位</a:t>
                      </a:r>
                      <a:r>
                        <a:rPr lang="en-US" sz="2000" b="1" kern="100">
                          <a:latin typeface="Times New Roman"/>
                          <a:cs typeface="Courier New"/>
                        </a:rPr>
                        <a:t>(</a:t>
                      </a:r>
                      <a:r>
                        <a:rPr lang="zh-CN" sz="2000" b="1" kern="100">
                          <a:latin typeface="Times New Roman"/>
                          <a:cs typeface="Times New Roman"/>
                        </a:rPr>
                        <a:t>工作</a:t>
                      </a:r>
                      <a:r>
                        <a:rPr lang="en-US" sz="2000" b="1" kern="100">
                          <a:latin typeface="Times New Roman"/>
                          <a:cs typeface="Courier New"/>
                        </a:rPr>
                        <a:t>)</a:t>
                      </a:r>
                      <a:r>
                        <a:rPr lang="zh-CN" sz="2000" b="1" kern="100">
                          <a:latin typeface="Times New Roman"/>
                          <a:cs typeface="Times New Roman"/>
                        </a:rPr>
                        <a:t>变化的语句</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2">
                <a:tc vMerge="1">
                  <a:txBody>
                    <a:bodyPr/>
                    <a:lstStyle/>
                    <a:p>
                      <a:endParaRPr lang="zh-CN" altLang="en-US"/>
                    </a:p>
                  </a:txBody>
                  <a:tcPr/>
                </a:tc>
                <a:tc>
                  <a:txBody>
                    <a:bodyPr/>
                    <a:lstStyle/>
                    <a:p>
                      <a:pPr algn="ctr">
                        <a:lnSpc>
                          <a:spcPct val="118000"/>
                        </a:lnSpc>
                        <a:spcAft>
                          <a:spcPts val="0"/>
                        </a:spcAft>
                      </a:pPr>
                      <a:r>
                        <a:rPr lang="zh-CN" sz="2000" b="1" kern="100">
                          <a:latin typeface="宋体"/>
                          <a:cs typeface="Times New Roman"/>
                        </a:rPr>
                        <a:t>“</a:t>
                      </a:r>
                      <a:r>
                        <a:rPr lang="zh-CN" sz="2000" b="1" kern="100">
                          <a:latin typeface="Times New Roman"/>
                          <a:cs typeface="Times New Roman"/>
                        </a:rPr>
                        <a:t>品出</a:t>
                      </a:r>
                      <a:r>
                        <a:rPr lang="en-US" sz="2000" b="1" kern="100">
                          <a:latin typeface="宋体"/>
                          <a:cs typeface="Times New Roman"/>
                        </a:rPr>
                        <a:t>”</a:t>
                      </a:r>
                      <a:r>
                        <a:rPr lang="zh-CN" sz="2000" b="1" kern="100">
                          <a:latin typeface="Times New Roman"/>
                          <a:cs typeface="Times New Roman"/>
                        </a:rPr>
                        <a:t>人物在时间、地点、工作等变化时做了什么事</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2">
                <a:tc rowSpan="2">
                  <a:txBody>
                    <a:bodyPr/>
                    <a:lstStyle/>
                    <a:p>
                      <a:pPr algn="ctr">
                        <a:lnSpc>
                          <a:spcPct val="118000"/>
                        </a:lnSpc>
                        <a:spcAft>
                          <a:spcPts val="0"/>
                        </a:spcAft>
                      </a:pPr>
                      <a:r>
                        <a:rPr lang="zh-CN" sz="2000" b="1" kern="100">
                          <a:latin typeface="Times New Roman"/>
                          <a:cs typeface="Times New Roman"/>
                        </a:rPr>
                        <a:t>两注意</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2000" b="1" kern="100">
                          <a:latin typeface="宋体"/>
                          <a:cs typeface="Times New Roman"/>
                        </a:rPr>
                        <a:t>“</a:t>
                      </a:r>
                      <a:r>
                        <a:rPr lang="zh-CN" sz="2000" b="1" kern="100">
                          <a:latin typeface="Times New Roman"/>
                          <a:cs typeface="Times New Roman"/>
                        </a:rPr>
                        <a:t>注意</a:t>
                      </a:r>
                      <a:r>
                        <a:rPr lang="en-US" sz="2000" b="1" kern="100">
                          <a:latin typeface="宋体"/>
                          <a:cs typeface="Times New Roman"/>
                        </a:rPr>
                        <a:t>”</a:t>
                      </a:r>
                      <a:r>
                        <a:rPr lang="zh-CN" sz="2000" b="1" kern="100">
                          <a:latin typeface="Times New Roman"/>
                          <a:cs typeface="Times New Roman"/>
                        </a:rPr>
                        <a:t>关键句子的提示</a:t>
                      </a:r>
                      <a:r>
                        <a:rPr lang="en-US" sz="2000" b="1" kern="100">
                          <a:latin typeface="Times New Roman"/>
                          <a:cs typeface="Courier New"/>
                        </a:rPr>
                        <a:t>(</a:t>
                      </a:r>
                      <a:r>
                        <a:rPr lang="zh-CN" sz="2000" b="1" kern="100">
                          <a:latin typeface="Times New Roman"/>
                          <a:cs typeface="Times New Roman"/>
                        </a:rPr>
                        <a:t>过渡句、总起句、归结句</a:t>
                      </a:r>
                      <a:r>
                        <a:rPr lang="en-US" sz="2000" b="1" kern="100">
                          <a:latin typeface="Times New Roman"/>
                          <a:cs typeface="Courier New"/>
                        </a:rPr>
                        <a:t>)</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2">
                <a:tc vMerge="1">
                  <a:txBody>
                    <a:bodyPr/>
                    <a:lstStyle/>
                    <a:p>
                      <a:endParaRPr lang="zh-CN" altLang="en-US"/>
                    </a:p>
                  </a:txBody>
                  <a:tcPr/>
                </a:tc>
                <a:tc>
                  <a:txBody>
                    <a:bodyPr/>
                    <a:lstStyle/>
                    <a:p>
                      <a:pPr algn="ctr">
                        <a:lnSpc>
                          <a:spcPct val="118000"/>
                        </a:lnSpc>
                        <a:spcAft>
                          <a:spcPts val="0"/>
                        </a:spcAft>
                      </a:pPr>
                      <a:r>
                        <a:rPr lang="zh-CN" sz="2000" b="1" kern="100" dirty="0">
                          <a:latin typeface="宋体"/>
                          <a:cs typeface="Times New Roman"/>
                        </a:rPr>
                        <a:t>“</a:t>
                      </a:r>
                      <a:r>
                        <a:rPr lang="zh-CN" sz="2000" b="1" kern="100" dirty="0">
                          <a:latin typeface="Times New Roman"/>
                          <a:cs typeface="Times New Roman"/>
                        </a:rPr>
                        <a:t>注意</a:t>
                      </a:r>
                      <a:r>
                        <a:rPr lang="en-US" sz="2000" b="1" kern="100" dirty="0">
                          <a:latin typeface="宋体"/>
                          <a:cs typeface="Times New Roman"/>
                        </a:rPr>
                        <a:t>”</a:t>
                      </a:r>
                      <a:r>
                        <a:rPr lang="zh-CN" sz="2000" b="1" kern="100" dirty="0">
                          <a:latin typeface="Times New Roman"/>
                          <a:cs typeface="Times New Roman"/>
                        </a:rPr>
                        <a:t>题目的附加条件</a:t>
                      </a:r>
                      <a:r>
                        <a:rPr lang="en-US" sz="2000" b="1" kern="100" dirty="0">
                          <a:latin typeface="Times New Roman"/>
                          <a:cs typeface="Courier New"/>
                        </a:rPr>
                        <a:t>(</a:t>
                      </a:r>
                      <a:r>
                        <a:rPr lang="zh-CN" sz="2000" b="1" kern="100" dirty="0">
                          <a:latin typeface="Times New Roman"/>
                          <a:cs typeface="Times New Roman"/>
                        </a:rPr>
                        <a:t>对归纳内容的限制</a:t>
                      </a:r>
                      <a:r>
                        <a:rPr lang="en-US" sz="2000" b="1" kern="100" dirty="0">
                          <a:latin typeface="Times New Roman"/>
                          <a:cs typeface="Courier New"/>
                        </a:rPr>
                        <a:t>)</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3" name="Group 46"/>
          <p:cNvGrpSpPr>
            <a:grpSpLocks/>
          </p:cNvGrpSpPr>
          <p:nvPr/>
        </p:nvGrpSpPr>
        <p:grpSpPr bwMode="auto">
          <a:xfrm>
            <a:off x="0" y="3714752"/>
            <a:ext cx="609600" cy="1489075"/>
            <a:chOff x="1" y="1685"/>
            <a:chExt cx="384" cy="1246"/>
          </a:xfrm>
        </p:grpSpPr>
        <p:pic>
          <p:nvPicPr>
            <p:cNvPr id="14"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5"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16060"/>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altLang="zh-CN" dirty="0" smtClean="0">
                <a:latin typeface="黑体" pitchFamily="2" charset="-122"/>
                <a:ea typeface="黑体" pitchFamily="2" charset="-122"/>
              </a:rPr>
              <a:t>5</a:t>
            </a:r>
            <a:r>
              <a:rPr lang="en-US" altLang="zh-CN" dirty="0" smtClean="0"/>
              <a:t>  </a:t>
            </a:r>
            <a:r>
              <a:rPr lang="zh-CN" altLang="en-US" dirty="0" smtClean="0"/>
              <a:t>请结合文本概括裘法祖为我国医学做出的突出贡献有哪些。</a:t>
            </a:r>
            <a:r>
              <a:rPr lang="en-US" altLang="zh-CN" dirty="0" smtClean="0"/>
              <a:t>(6</a:t>
            </a:r>
            <a:r>
              <a:rPr lang="zh-CN" altLang="en-US" dirty="0" smtClean="0"/>
              <a:t>分</a:t>
            </a:r>
            <a:r>
              <a:rPr lang="en-US" altLang="zh-CN" dirty="0" smtClean="0"/>
              <a:t>)(</a:t>
            </a:r>
            <a:r>
              <a:rPr lang="zh-CN" altLang="en-US" dirty="0" smtClean="0"/>
              <a:t>文章见本专题例</a:t>
            </a:r>
            <a:r>
              <a:rPr lang="en-US" altLang="zh-CN" dirty="0" smtClean="0"/>
              <a:t>1)</a:t>
            </a: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txBox="1">
            <a:spLocks/>
          </p:cNvSpPr>
          <p:nvPr/>
        </p:nvSpPr>
        <p:spPr bwMode="auto">
          <a:xfrm>
            <a:off x="714348" y="3214686"/>
            <a:ext cx="7848599" cy="32861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lnSpc>
                <a:spcPct val="122000"/>
              </a:lnSpc>
              <a:spcBef>
                <a:spcPct val="20000"/>
              </a:spcBef>
            </a:pPr>
            <a:r>
              <a:rPr lang="zh-CN" altLang="en-US" sz="2400" b="1" dirty="0" smtClean="0">
                <a:solidFill>
                  <a:srgbClr val="990033"/>
                </a:solidFill>
                <a:latin typeface="宋体" pitchFamily="2" charset="-122"/>
                <a:ea typeface="+mn-ea"/>
              </a:rPr>
              <a:t>①主持编写了</a:t>
            </a:r>
            <a:r>
              <a:rPr lang="en-US" altLang="zh-CN" sz="2400" b="1" dirty="0" smtClean="0">
                <a:solidFill>
                  <a:srgbClr val="990033"/>
                </a:solidFill>
                <a:latin typeface="宋体" pitchFamily="2" charset="-122"/>
                <a:ea typeface="+mn-ea"/>
              </a:rPr>
              <a:t>50</a:t>
            </a:r>
            <a:r>
              <a:rPr lang="zh-CN" altLang="en-US" sz="2400" b="1" dirty="0" smtClean="0">
                <a:solidFill>
                  <a:srgbClr val="990033"/>
                </a:solidFill>
                <a:latin typeface="宋体" pitchFamily="2" charset="-122"/>
                <a:ea typeface="+mn-ea"/>
              </a:rPr>
              <a:t>多种医学教材，策划和组织编写了我国外科医学的主流教材；②为我国培养了大批医学优秀人才；③形成了干净利落的“裘氏刀法”，改进了</a:t>
            </a:r>
            <a:r>
              <a:rPr lang="en-US" altLang="zh-CN" sz="2400" b="1" dirty="0" smtClean="0">
                <a:solidFill>
                  <a:srgbClr val="990033"/>
                </a:solidFill>
                <a:latin typeface="宋体" pitchFamily="2" charset="-122"/>
                <a:ea typeface="+mn-ea"/>
              </a:rPr>
              <a:t>20</a:t>
            </a:r>
            <a:r>
              <a:rPr lang="zh-CN" altLang="en-US" sz="2400" b="1" dirty="0" smtClean="0">
                <a:solidFill>
                  <a:srgbClr val="990033"/>
                </a:solidFill>
                <a:latin typeface="宋体" pitchFamily="2" charset="-122"/>
                <a:ea typeface="+mn-ea"/>
              </a:rPr>
              <a:t>余种手术操作规程；④创建了我国第一所器官移植研究所，创办了我国第一本器官移植杂志；⑤创办了全国知名的科普杂志</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大众医学</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；⑥创建的“裘氏手术规范”在全国各地广泛应用，影响了几代外科医生。</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答出三点即可</a:t>
            </a:r>
            <a:r>
              <a:rPr lang="en-US" altLang="zh-CN" sz="2400" b="1" dirty="0" smtClean="0">
                <a:solidFill>
                  <a:srgbClr val="990033"/>
                </a:solidFill>
                <a:latin typeface="宋体" pitchFamily="2" charset="-122"/>
                <a:ea typeface="+mn-ea"/>
              </a:rPr>
              <a:t>)</a:t>
            </a:r>
          </a:p>
        </p:txBody>
      </p:sp>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技法六  手法特色题答题“两辨别”</a:t>
            </a:r>
            <a:endParaRPr lang="en-US" altLang="zh-CN" dirty="0" smtClean="0">
              <a:latin typeface="黑体" pitchFamily="2" charset="-122"/>
              <a:ea typeface="黑体" pitchFamily="2" charset="-122"/>
            </a:endParaRPr>
          </a:p>
          <a:p>
            <a:pPr>
              <a:spcBef>
                <a:spcPct val="0"/>
              </a:spcBef>
            </a:pPr>
            <a:r>
              <a:rPr lang="zh-CN" altLang="en-US" dirty="0" smtClean="0">
                <a:latin typeface="+mn-ea"/>
              </a:rPr>
              <a:t>一、辨别文本特征</a:t>
            </a:r>
          </a:p>
          <a:p>
            <a:pPr indent="622300" algn="just">
              <a:spcBef>
                <a:spcPct val="0"/>
              </a:spcBef>
            </a:pPr>
            <a:r>
              <a:rPr lang="zh-CN" altLang="en-US" dirty="0" smtClean="0">
                <a:latin typeface="+mn-ea"/>
              </a:rPr>
              <a:t>不同类型的文本有其独有的特征，常用的表现手法及语言特色会存在差异。“文体基本特征”包含两个层面：一是作为传记、新闻、报告、科普文章区别于其他文体的特征，一是具体的文本所具有的富有个性的特征。前者属“类”特征，后者属“篇”特征。一般而言，传记、新闻、报告、科普文章这四类文本都具有真实性和文学性的基本特征，也有自己不同的个性特征。传记：真实性是传记的第一特征，写作时不允许任意虚构。但传记不同于一般的枯燥的历史记录，它具有文学性，它通过作者的选择、</a:t>
            </a:r>
            <a:endParaRPr lang="en-US" altLang="zh-CN" dirty="0" smtClean="0">
              <a:latin typeface="黑体" pitchFamily="2" charset="-122"/>
              <a:ea typeface="黑体" pitchFamily="2" charset="-122"/>
            </a:endParaRPr>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571611"/>
            <a:ext cx="8143932" cy="4764101"/>
          </a:xfrm>
        </p:spPr>
        <p:txBody>
          <a:bodyPr>
            <a:noAutofit/>
          </a:bodyPr>
          <a:lstStyle/>
          <a:p>
            <a:pPr>
              <a:spcBef>
                <a:spcPct val="0"/>
              </a:spcBef>
            </a:pPr>
            <a:r>
              <a:rPr lang="zh-CN" altLang="en-US" dirty="0" smtClean="0">
                <a:latin typeface="+mn-ea"/>
              </a:rPr>
              <a:t>剪辑、组接，被倾注了爱憎的情感；它需要用艺术的手法加以表现，以达到传神的目的。分析传记的文体特征这一题型在高考题中命题形式一般为考查文章结构</a:t>
            </a:r>
            <a:r>
              <a:rPr lang="en-US" altLang="zh-CN" dirty="0" smtClean="0">
                <a:latin typeface="+mn-ea"/>
              </a:rPr>
              <a:t>(</a:t>
            </a:r>
            <a:r>
              <a:rPr lang="zh-CN" altLang="en-US" dirty="0" smtClean="0">
                <a:latin typeface="+mn-ea"/>
              </a:rPr>
              <a:t>句段作用</a:t>
            </a:r>
            <a:r>
              <a:rPr lang="en-US" altLang="zh-CN" dirty="0" smtClean="0">
                <a:latin typeface="+mn-ea"/>
              </a:rPr>
              <a:t>)</a:t>
            </a:r>
            <a:r>
              <a:rPr lang="zh-CN" altLang="en-US" dirty="0" smtClean="0">
                <a:latin typeface="+mn-ea"/>
              </a:rPr>
              <a:t>和选材、组材技巧。而句段作用题，在具体解题时可以等同于解答“小说的情节作用”，因为传记可以被看作“真实的小说”。 新闻：真实性、及时性、文学性。报告：社会性、针对性、真实性、典型性。科普文章：科学性、趣味性。在结合题目具体分析时必须把“类”与“篇”的文体特征结合起来。</a:t>
            </a:r>
          </a:p>
          <a:p>
            <a:pPr>
              <a:spcBef>
                <a:spcPct val="0"/>
              </a:spcBef>
            </a:pPr>
            <a:endParaRPr lang="zh-CN" altLang="en-US" dirty="0" smtClean="0">
              <a:latin typeface="+mn-ea"/>
            </a:endParaRPr>
          </a:p>
          <a:p>
            <a:pPr>
              <a:spcBef>
                <a:spcPct val="0"/>
              </a:spcBef>
            </a:pPr>
            <a:r>
              <a:rPr lang="zh-CN" altLang="en-US" dirty="0" smtClean="0">
                <a:latin typeface="黑体" pitchFamily="2" charset="-122"/>
                <a:ea typeface="黑体" pitchFamily="2" charset="-122"/>
              </a:rPr>
              <a:t> </a:t>
            </a:r>
            <a:endParaRPr lang="en-US" altLang="zh-CN" dirty="0" smtClean="0">
              <a:latin typeface="黑体" pitchFamily="2" charset="-122"/>
              <a:ea typeface="黑体" pitchFamily="2" charset="-122"/>
            </a:endParaRPr>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mn-ea"/>
              </a:rPr>
              <a:t>二、辨别相关概念</a:t>
            </a:r>
          </a:p>
          <a:p>
            <a:pPr indent="622300">
              <a:spcBef>
                <a:spcPct val="0"/>
              </a:spcBef>
            </a:pPr>
            <a:r>
              <a:rPr lang="zh-CN" altLang="en-US" dirty="0" smtClean="0">
                <a:latin typeface="+mn-ea"/>
              </a:rPr>
              <a:t>表现手法指的是为实现写作主旨所采用的再现、表现生活的手段，一般可从叙述、描写、抒情、说明、议论等表达方式，烘托、渲染、铺垫、抑扬、设置悬念等写作方法，以及比喻、比拟、对比等修辞手法几个角度去考虑。语言特色指的是文本在语言上所呈现出的特征，平实朴直、明白晓畅、深奥冷僻、庄重严肃、诙谐幽默等都属于语言特色范畴。</a:t>
            </a:r>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1785925"/>
            <a:ext cx="8143932" cy="4549787"/>
          </a:xfrm>
        </p:spPr>
        <p:txBody>
          <a:bodyPr>
            <a:noAutofit/>
          </a:bodyPr>
          <a:lstStyle/>
          <a:p>
            <a:pPr indent="622300">
              <a:spcBef>
                <a:spcPct val="0"/>
              </a:spcBef>
            </a:pPr>
            <a:r>
              <a:rPr lang="zh-CN" altLang="en-US" dirty="0" smtClean="0">
                <a:latin typeface="+mn-ea"/>
              </a:rPr>
              <a:t>最后，分析文本的主要表现手法，可采用“大中取显”的策略，力求一点突破。分析时可从两个角度考虑：一、表达者的角度，看这种表达能给表达者的表述带来怎样的好处；二、阅读者的角度，看这种表达能给阅读者带来怎样的积极影响。</a:t>
            </a:r>
          </a:p>
        </p:txBody>
      </p:sp>
      <p:grpSp>
        <p:nvGrpSpPr>
          <p:cNvPr id="7"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601812"/>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dirty="0" smtClean="0">
                <a:latin typeface="黑体" pitchFamily="2" charset="-122"/>
                <a:ea typeface="黑体" pitchFamily="2" charset="-122"/>
              </a:rPr>
              <a:t>6</a:t>
            </a:r>
            <a:r>
              <a:rPr lang="en-US" dirty="0" smtClean="0"/>
              <a:t> </a:t>
            </a:r>
            <a:r>
              <a:rPr lang="zh-CN" altLang="en-US" dirty="0" smtClean="0"/>
              <a:t>传记是用什么手法表现蔡元培“仁人君子的雅量”的？请结合具体内容简要分析。</a:t>
            </a:r>
            <a:r>
              <a:rPr lang="en-US" altLang="zh-CN" dirty="0" smtClean="0"/>
              <a:t> (</a:t>
            </a:r>
            <a:r>
              <a:rPr lang="zh-CN" altLang="en-US" dirty="0" smtClean="0"/>
              <a:t>原文见本讲例</a:t>
            </a:r>
            <a:r>
              <a:rPr lang="en-US" altLang="zh-CN" dirty="0" smtClean="0"/>
              <a:t>4)</a:t>
            </a: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endParaRPr lang="en-US" altLang="zh-CN" dirty="0" smtClean="0"/>
          </a:p>
          <a:p>
            <a:pPr>
              <a:spcBef>
                <a:spcPct val="0"/>
              </a:spcBef>
            </a:pPr>
            <a:endParaRPr lang="en-US"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txBox="1">
            <a:spLocks/>
          </p:cNvSpPr>
          <p:nvPr/>
        </p:nvSpPr>
        <p:spPr bwMode="auto">
          <a:xfrm>
            <a:off x="785786" y="3643314"/>
            <a:ext cx="7848599"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lnSpc>
                <a:spcPct val="122000"/>
              </a:lnSpc>
              <a:spcBef>
                <a:spcPct val="20000"/>
              </a:spcBef>
            </a:pPr>
            <a:r>
              <a:rPr lang="zh-CN" altLang="en-US" sz="2400" b="1" dirty="0" smtClean="0">
                <a:solidFill>
                  <a:srgbClr val="990033"/>
                </a:solidFill>
                <a:latin typeface="宋体" pitchFamily="2" charset="-122"/>
                <a:ea typeface="+mn-ea"/>
              </a:rPr>
              <a:t>运用对比的手法。</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与林纾论战，将林纾的刻毒攻击和蔡元培的平情论理进行对比；与胡适争论，将胡适的“放言贬损”与蔡元培的“未尝生气”进行对比；在宴会上，将钱玄同的率直质疑与蔡元培的“舒言缓语”进行对比。</a:t>
            </a:r>
            <a:r>
              <a:rPr lang="en-US" altLang="zh-CN" sz="2400" b="1" dirty="0" smtClean="0">
                <a:solidFill>
                  <a:srgbClr val="990033"/>
                </a:solidFill>
                <a:latin typeface="宋体" pitchFamily="2" charset="-122"/>
                <a:ea typeface="+mn-ea"/>
              </a:rPr>
              <a:t> </a:t>
            </a:r>
          </a:p>
        </p:txBody>
      </p:sp>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a:spLocks noGrp="1"/>
          </p:cNvSpPr>
          <p:nvPr>
            <p:ph idx="1"/>
          </p:nvPr>
        </p:nvSpPr>
        <p:spPr>
          <a:xfrm>
            <a:off x="642910" y="936625"/>
            <a:ext cx="8143932" cy="5399088"/>
          </a:xfrm>
        </p:spPr>
        <p:txBody>
          <a:bodyPr>
            <a:noAutofit/>
          </a:bodyPr>
          <a:lstStyle/>
          <a:p>
            <a:pPr>
              <a:spcBef>
                <a:spcPct val="0"/>
              </a:spcBef>
            </a:pPr>
            <a:r>
              <a:rPr lang="zh-CN" altLang="en-US" dirty="0" smtClean="0">
                <a:latin typeface="黑体" pitchFamily="2" charset="-122"/>
                <a:ea typeface="黑体" pitchFamily="2" charset="-122"/>
              </a:rPr>
              <a:t>►　技法七  探究题答题“四步骤”</a:t>
            </a:r>
            <a:endParaRPr lang="en-US" altLang="zh-CN" dirty="0" smtClean="0">
              <a:latin typeface="黑体" pitchFamily="2" charset="-122"/>
              <a:ea typeface="黑体" pitchFamily="2" charset="-122"/>
            </a:endParaRPr>
          </a:p>
        </p:txBody>
      </p:sp>
      <p:graphicFrame>
        <p:nvGraphicFramePr>
          <p:cNvPr id="7" name="表格 6"/>
          <p:cNvGraphicFramePr>
            <a:graphicFrameLocks noGrp="1"/>
          </p:cNvGraphicFramePr>
          <p:nvPr/>
        </p:nvGraphicFramePr>
        <p:xfrm>
          <a:off x="714348" y="1618684"/>
          <a:ext cx="8001056" cy="4596398"/>
        </p:xfrm>
        <a:graphic>
          <a:graphicData uri="http://schemas.openxmlformats.org/drawingml/2006/table">
            <a:tbl>
              <a:tblPr/>
              <a:tblGrid>
                <a:gridCol w="609625"/>
                <a:gridCol w="710633"/>
                <a:gridCol w="822882"/>
                <a:gridCol w="5857916"/>
              </a:tblGrid>
              <a:tr h="1253563">
                <a:tc rowSpan="4">
                  <a:txBody>
                    <a:bodyPr/>
                    <a:lstStyle/>
                    <a:p>
                      <a:pPr algn="ctr">
                        <a:lnSpc>
                          <a:spcPct val="118000"/>
                        </a:lnSpc>
                        <a:spcAft>
                          <a:spcPts val="0"/>
                        </a:spcAft>
                      </a:pPr>
                      <a:r>
                        <a:rPr lang="zh-CN" sz="2000" b="1" kern="100">
                          <a:latin typeface="Times New Roman"/>
                          <a:cs typeface="Times New Roman"/>
                        </a:rPr>
                        <a:t>观</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择</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类</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探</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究</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题</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步骤一</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明确</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观点</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明白无误地表明观点。即题干已提供了两个或两个以上的观点，只要择其一种</a:t>
                      </a:r>
                      <a:r>
                        <a:rPr lang="zh-CN" sz="2000" b="1" kern="100">
                          <a:latin typeface="宋体"/>
                          <a:cs typeface="Times New Roman"/>
                        </a:rPr>
                        <a:t>“</a:t>
                      </a:r>
                      <a:r>
                        <a:rPr lang="zh-CN" sz="2000" b="1" kern="100">
                          <a:latin typeface="Times New Roman"/>
                          <a:cs typeface="Times New Roman"/>
                        </a:rPr>
                        <a:t>赞同</a:t>
                      </a:r>
                      <a:r>
                        <a:rPr lang="zh-CN" sz="2000" b="1" kern="100">
                          <a:latin typeface="宋体"/>
                          <a:cs typeface="Times New Roman"/>
                        </a:rPr>
                        <a:t>”</a:t>
                      </a:r>
                      <a:r>
                        <a:rPr lang="zh-CN" sz="2000" b="1" kern="100">
                          <a:latin typeface="Times New Roman"/>
                          <a:cs typeface="Times New Roman"/>
                        </a:rPr>
                        <a:t>或</a:t>
                      </a:r>
                      <a:r>
                        <a:rPr lang="zh-CN" sz="2000" b="1" kern="100">
                          <a:latin typeface="宋体"/>
                          <a:cs typeface="Times New Roman"/>
                        </a:rPr>
                        <a:t>“</a:t>
                      </a:r>
                      <a:r>
                        <a:rPr lang="zh-CN" sz="2000" b="1" kern="100">
                          <a:latin typeface="Times New Roman"/>
                          <a:cs typeface="Times New Roman"/>
                        </a:rPr>
                        <a:t>不赞同</a:t>
                      </a:r>
                      <a:r>
                        <a:rPr lang="zh-CN" sz="2000" b="1" kern="100">
                          <a:latin typeface="宋体"/>
                          <a:cs typeface="Times New Roman"/>
                        </a:rPr>
                        <a:t>”</a:t>
                      </a:r>
                      <a:r>
                        <a:rPr lang="zh-CN" sz="2000" b="1" kern="100">
                          <a:latin typeface="Times New Roman"/>
                          <a:cs typeface="Times New Roman"/>
                        </a:rPr>
                        <a:t>即可，要明确地写出自己的观点</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09">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步骤二</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引据</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论述</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充分利用原文信息，恰当引用原文信息作为论据，有条理地陈述。言之有据是得分的关键点</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1417">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步骤三</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联系</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现实</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遵循</a:t>
                      </a:r>
                      <a:r>
                        <a:rPr lang="en-US" sz="2000" b="1" kern="100">
                          <a:latin typeface="宋体"/>
                          <a:cs typeface="Times New Roman"/>
                        </a:rPr>
                        <a:t>“</a:t>
                      </a:r>
                      <a:r>
                        <a:rPr lang="zh-CN" sz="2000" b="1" kern="100">
                          <a:latin typeface="Times New Roman"/>
                          <a:cs typeface="Times New Roman"/>
                        </a:rPr>
                        <a:t>内引外联</a:t>
                      </a:r>
                      <a:r>
                        <a:rPr lang="en-US" sz="2000" b="1" kern="100">
                          <a:latin typeface="宋体"/>
                          <a:cs typeface="Times New Roman"/>
                        </a:rPr>
                        <a:t>”</a:t>
                      </a:r>
                      <a:r>
                        <a:rPr lang="zh-CN" sz="2000" b="1" kern="100">
                          <a:latin typeface="Times New Roman"/>
                          <a:cs typeface="Times New Roman"/>
                        </a:rPr>
                        <a:t>的原则，</a:t>
                      </a:r>
                      <a:r>
                        <a:rPr lang="en-US" sz="2000" b="1" kern="100">
                          <a:latin typeface="宋体"/>
                          <a:cs typeface="Times New Roman"/>
                        </a:rPr>
                        <a:t>“</a:t>
                      </a:r>
                      <a:r>
                        <a:rPr lang="zh-CN" sz="2000" b="1" kern="100">
                          <a:latin typeface="Times New Roman"/>
                          <a:cs typeface="Times New Roman"/>
                        </a:rPr>
                        <a:t>内引</a:t>
                      </a:r>
                      <a:r>
                        <a:rPr lang="en-US" sz="2000" b="1" kern="100">
                          <a:latin typeface="宋体"/>
                          <a:cs typeface="Times New Roman"/>
                        </a:rPr>
                        <a:t>”</a:t>
                      </a:r>
                      <a:r>
                        <a:rPr lang="zh-CN" sz="2000" b="1" kern="100">
                          <a:latin typeface="Times New Roman"/>
                          <a:cs typeface="Times New Roman"/>
                        </a:rPr>
                        <a:t>即不离句、不离段、不离篇；</a:t>
                      </a:r>
                      <a:r>
                        <a:rPr lang="en-US" sz="2000" b="1" kern="100">
                          <a:latin typeface="宋体"/>
                          <a:cs typeface="Times New Roman"/>
                        </a:rPr>
                        <a:t>“</a:t>
                      </a:r>
                      <a:r>
                        <a:rPr lang="zh-CN" sz="2000" b="1" kern="100">
                          <a:latin typeface="Times New Roman"/>
                          <a:cs typeface="Times New Roman"/>
                        </a:rPr>
                        <a:t>外联</a:t>
                      </a:r>
                      <a:r>
                        <a:rPr lang="en-US" sz="2000" b="1" kern="100">
                          <a:latin typeface="宋体"/>
                          <a:cs typeface="Times New Roman"/>
                        </a:rPr>
                        <a:t>”</a:t>
                      </a:r>
                      <a:r>
                        <a:rPr lang="zh-CN" sz="2000" b="1" kern="100">
                          <a:latin typeface="Times New Roman"/>
                          <a:cs typeface="Times New Roman"/>
                        </a:rPr>
                        <a:t>即由阅读的文本联想到与文本密切相关的背景及社会生活知识，进行知识的拓展、迁移</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09">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步骤四</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回扣</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观点</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回扣前面自己提出的观点，写出总结性的句子</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3" name="表格 12"/>
          <p:cNvGraphicFramePr>
            <a:graphicFrameLocks noGrp="1"/>
          </p:cNvGraphicFramePr>
          <p:nvPr/>
        </p:nvGraphicFramePr>
        <p:xfrm>
          <a:off x="857224" y="1857365"/>
          <a:ext cx="7786740" cy="3857651"/>
        </p:xfrm>
        <a:graphic>
          <a:graphicData uri="http://schemas.openxmlformats.org/drawingml/2006/table">
            <a:tbl>
              <a:tblPr/>
              <a:tblGrid>
                <a:gridCol w="500066"/>
                <a:gridCol w="714380"/>
                <a:gridCol w="714379"/>
                <a:gridCol w="5857915"/>
              </a:tblGrid>
              <a:tr h="2204372">
                <a:tc rowSpan="2">
                  <a:txBody>
                    <a:bodyPr/>
                    <a:lstStyle/>
                    <a:p>
                      <a:pPr algn="ctr">
                        <a:lnSpc>
                          <a:spcPct val="118000"/>
                        </a:lnSpc>
                        <a:spcAft>
                          <a:spcPts val="0"/>
                        </a:spcAft>
                      </a:pPr>
                      <a:r>
                        <a:rPr lang="zh-CN" sz="2000" b="1" kern="100" dirty="0">
                          <a:latin typeface="Times New Roman"/>
                          <a:cs typeface="Times New Roman"/>
                        </a:rPr>
                        <a:t>启</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类</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探</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究</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步骤一</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梳理</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全面梳理传主的成长经历，感悟其心路历程。注意分析传主的先天禀赋和后天环境、志向和命运、奋斗和机遇、挫折和成功、事业和爱情等因素对人生发展的意义</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3279">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步骤二</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抓取</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抓取最能反映传主精神实质和人生价值、最能体现时代精神的材料进行分析，看这些典型事实对传主发展的积极作用</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85786" y="1673250"/>
            <a:ext cx="7858180" cy="3756014"/>
          </a:xfrm>
        </p:spPr>
        <p:txBody>
          <a:bodyPr>
            <a:noAutofit/>
          </a:bodyPr>
          <a:lstStyle/>
          <a:p>
            <a:r>
              <a:rPr lang="zh-CN" altLang="en-US" dirty="0" smtClean="0">
                <a:latin typeface="楷体_GB2312" pitchFamily="49" charset="-122"/>
                <a:ea typeface="楷体_GB2312" pitchFamily="49" charset="-122"/>
              </a:rPr>
              <a:t>是杜甫所说的“神”， “读书破万卷”是功夫，“下笔如有神”是灵感。据杜甫的经验看，灵感是从功夫出来的。如果我们借心理学的帮助来分析灵感，也可以得到同样的结论。</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灵感是突如其来，突然而去，不由自主的，那不就无法可以用人力来解释吗？从前人大半以为灵感非人力，以为它是神灵的感动和启示。但是从近代心理学发现潜意识活动之后，这种神秘的解释就不能成立了。 </a:t>
            </a:r>
            <a:endParaRPr lang="en-US" altLang="zh-CN" dirty="0" smtClean="0">
              <a:latin typeface="楷体_GB2312" pitchFamily="49" charset="-122"/>
              <a:ea typeface="楷体_GB2312" pitchFamily="49" charset="-122"/>
            </a:endParaRP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3" name="表格 12"/>
          <p:cNvGraphicFramePr>
            <a:graphicFrameLocks noGrp="1"/>
          </p:cNvGraphicFramePr>
          <p:nvPr/>
        </p:nvGraphicFramePr>
        <p:xfrm>
          <a:off x="857224" y="1714489"/>
          <a:ext cx="7786740" cy="3929089"/>
        </p:xfrm>
        <a:graphic>
          <a:graphicData uri="http://schemas.openxmlformats.org/drawingml/2006/table">
            <a:tbl>
              <a:tblPr/>
              <a:tblGrid>
                <a:gridCol w="500066"/>
                <a:gridCol w="714380"/>
                <a:gridCol w="714379"/>
                <a:gridCol w="5857915"/>
              </a:tblGrid>
              <a:tr h="2930486">
                <a:tc rowSpan="2">
                  <a:txBody>
                    <a:bodyPr/>
                    <a:lstStyle/>
                    <a:p>
                      <a:pPr algn="ctr">
                        <a:lnSpc>
                          <a:spcPct val="118000"/>
                        </a:lnSpc>
                        <a:spcAft>
                          <a:spcPts val="0"/>
                        </a:spcAft>
                      </a:pPr>
                      <a:r>
                        <a:rPr lang="zh-CN" sz="2000" b="1" kern="100" dirty="0">
                          <a:latin typeface="Times New Roman"/>
                          <a:cs typeface="Times New Roman"/>
                        </a:rPr>
                        <a:t>启</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示</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类</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探</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究</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题</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步骤三</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归纳</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由对传主的特点和事实材料的分析，归纳出能够体现人生价值和时代精神的关键词语。对传主其人其事进行抽象化概括，提取人生哲理；联系自己的生活经历和体验，获得个性化理解；联系时代背景，分析历史意义；联系现实生活实际，分析其现实意义</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8603">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步骤四</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结合</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根据题干要求，结合文本，联系社会分析这种品质对他人、时代、社会的意义及影响</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 name="Group 46"/>
          <p:cNvGrpSpPr>
            <a:grpSpLocks/>
          </p:cNvGrpSpPr>
          <p:nvPr/>
        </p:nvGrpSpPr>
        <p:grpSpPr bwMode="auto">
          <a:xfrm>
            <a:off x="0" y="3714752"/>
            <a:ext cx="609600" cy="1489075"/>
            <a:chOff x="1" y="1685"/>
            <a:chExt cx="384" cy="1246"/>
          </a:xfrm>
        </p:grpSpPr>
        <p:pic>
          <p:nvPicPr>
            <p:cNvPr id="11"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714487"/>
            <a:ext cx="8215370" cy="4621225"/>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dirty="0" smtClean="0">
                <a:latin typeface="黑体" pitchFamily="2" charset="-122"/>
                <a:ea typeface="黑体" pitchFamily="2" charset="-122"/>
              </a:rPr>
              <a:t>7 </a:t>
            </a:r>
            <a:r>
              <a:rPr lang="zh-CN" altLang="en-US" dirty="0" smtClean="0"/>
              <a:t>有人认为蔡元培是“好好先生”，有人认为蔡元培“守正不阿”，请结合全文，谈谈你的看法。</a:t>
            </a:r>
            <a:r>
              <a:rPr lang="en-US" altLang="zh-CN" dirty="0" smtClean="0"/>
              <a:t>(8</a:t>
            </a:r>
            <a:r>
              <a:rPr lang="zh-CN" altLang="en-US" dirty="0" smtClean="0"/>
              <a:t>分</a:t>
            </a:r>
            <a:r>
              <a:rPr lang="en-US" altLang="zh-CN" dirty="0" smtClean="0"/>
              <a:t>) (</a:t>
            </a:r>
            <a:r>
              <a:rPr lang="zh-CN" altLang="en-US" dirty="0" smtClean="0"/>
              <a:t>原文见本讲例</a:t>
            </a:r>
            <a:r>
              <a:rPr lang="en-US" altLang="zh-CN" dirty="0" smtClean="0"/>
              <a:t>4)</a:t>
            </a: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endParaRPr lang="en-US" altLang="zh-CN" dirty="0" smtClean="0"/>
          </a:p>
          <a:p>
            <a:pPr>
              <a:spcBef>
                <a:spcPct val="0"/>
              </a:spcBef>
            </a:pPr>
            <a:endParaRPr lang="en-US"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nvGrpSpPr>
          <p:cNvPr id="11" name="Group 46"/>
          <p:cNvGrpSpPr>
            <a:grpSpLocks/>
          </p:cNvGrpSpPr>
          <p:nvPr/>
        </p:nvGrpSpPr>
        <p:grpSpPr bwMode="auto">
          <a:xfrm>
            <a:off x="0" y="3714752"/>
            <a:ext cx="609600" cy="1489075"/>
            <a:chOff x="1" y="1685"/>
            <a:chExt cx="384" cy="1246"/>
          </a:xfrm>
        </p:grpSpPr>
        <p:pic>
          <p:nvPicPr>
            <p:cNvPr id="12"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785786" y="1571612"/>
            <a:ext cx="7848599" cy="4857784"/>
          </a:xfrm>
        </p:spPr>
        <p:txBody>
          <a:bodyPr/>
          <a:lstStyle/>
          <a:p>
            <a:pPr marL="0" indent="0">
              <a:lnSpc>
                <a:spcPct val="122000"/>
              </a:lnSpc>
              <a:buNone/>
            </a:pPr>
            <a:r>
              <a:rPr lang="zh-CN" altLang="en-US" sz="2400" b="1" dirty="0" smtClean="0">
                <a:solidFill>
                  <a:srgbClr val="990033"/>
                </a:solidFill>
                <a:latin typeface="宋体" pitchFamily="2" charset="-122"/>
              </a:rPr>
              <a:t> 观点一：蔡元培是“好好先生”。①思想上兼容并包，聘任新文化运动干将，又留任守旧派学问大家；②处世恬淡，待人平易，胸襟豁达。</a:t>
            </a:r>
          </a:p>
          <a:p>
            <a:pPr marL="0" indent="0">
              <a:lnSpc>
                <a:spcPct val="122000"/>
              </a:lnSpc>
              <a:buNone/>
            </a:pPr>
            <a:r>
              <a:rPr lang="zh-CN" altLang="en-US" sz="2400" b="1" dirty="0" smtClean="0">
                <a:solidFill>
                  <a:srgbClr val="990033"/>
                </a:solidFill>
                <a:latin typeface="宋体" pitchFamily="2" charset="-122"/>
              </a:rPr>
              <a:t>观点二：蔡元培“守正不阿”。①遇大事，刚强有主见，抵制外界压力，敢于担当；②发表文章，痛斥军阀。</a:t>
            </a:r>
          </a:p>
          <a:p>
            <a:pPr marL="0" indent="0">
              <a:lnSpc>
                <a:spcPct val="122000"/>
              </a:lnSpc>
              <a:buNone/>
            </a:pPr>
            <a:r>
              <a:rPr lang="zh-CN" altLang="en-US" sz="2400" b="1" dirty="0" smtClean="0">
                <a:solidFill>
                  <a:srgbClr val="990033"/>
                </a:solidFill>
                <a:latin typeface="宋体" pitchFamily="2" charset="-122"/>
              </a:rPr>
              <a:t>观点三：蔡元培既是“好好先生”，又“守正不阿”。①兼容并包，胸襟豁达；②遇大事坚持立场，刚强有主见。</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观点明确</a:t>
            </a:r>
            <a:r>
              <a:rPr lang="en-US" altLang="zh-CN" sz="2400" b="1" dirty="0" smtClean="0">
                <a:solidFill>
                  <a:srgbClr val="990033"/>
                </a:solidFill>
                <a:latin typeface="宋体" pitchFamily="2" charset="-122"/>
              </a:rPr>
              <a:t>2</a:t>
            </a:r>
            <a:r>
              <a:rPr lang="zh-CN" altLang="en-US" sz="2400" b="1" dirty="0" smtClean="0">
                <a:solidFill>
                  <a:srgbClr val="990033"/>
                </a:solidFill>
                <a:latin typeface="宋体" pitchFamily="2" charset="-122"/>
              </a:rPr>
              <a:t>分，分析充分</a:t>
            </a:r>
            <a:r>
              <a:rPr lang="en-US" altLang="zh-CN" sz="2400" b="1" dirty="0" smtClean="0">
                <a:solidFill>
                  <a:srgbClr val="990033"/>
                </a:solidFill>
                <a:latin typeface="宋体" pitchFamily="2" charset="-122"/>
              </a:rPr>
              <a:t>6</a:t>
            </a:r>
            <a:r>
              <a:rPr lang="zh-CN" altLang="en-US" sz="2400" b="1" dirty="0" smtClean="0">
                <a:solidFill>
                  <a:srgbClr val="990033"/>
                </a:solidFill>
                <a:latin typeface="宋体" pitchFamily="2" charset="-122"/>
              </a:rPr>
              <a:t>分</a:t>
            </a:r>
            <a:r>
              <a:rPr lang="en-US" altLang="zh-CN" sz="2400" b="1" dirty="0" smtClean="0">
                <a:solidFill>
                  <a:srgbClr val="990033"/>
                </a:solidFill>
                <a:latin typeface="宋体" pitchFamily="2" charset="-122"/>
              </a:rPr>
              <a:t>)</a:t>
            </a:r>
          </a:p>
        </p:txBody>
      </p:sp>
      <p:grpSp>
        <p:nvGrpSpPr>
          <p:cNvPr id="7" name="Group 46"/>
          <p:cNvGrpSpPr>
            <a:grpSpLocks/>
          </p:cNvGrpSpPr>
          <p:nvPr/>
        </p:nvGrpSpPr>
        <p:grpSpPr bwMode="auto">
          <a:xfrm>
            <a:off x="0" y="371475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36691"/>
            <a:ext cx="8215370" cy="2135185"/>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t> </a:t>
            </a:r>
            <a:r>
              <a:rPr lang="en-US" dirty="0" smtClean="0">
                <a:latin typeface="黑体" pitchFamily="2" charset="-122"/>
                <a:ea typeface="黑体" pitchFamily="2" charset="-122"/>
              </a:rPr>
              <a:t>8 </a:t>
            </a:r>
            <a:r>
              <a:rPr lang="zh-CN" altLang="en-US" dirty="0" smtClean="0"/>
              <a:t>裘法祖是公认的医学专家，请结合材料具体分析其取得巨大医学成就的内在原因。</a:t>
            </a:r>
            <a:r>
              <a:rPr lang="en-US" altLang="zh-CN" dirty="0" smtClean="0"/>
              <a:t>(8</a:t>
            </a:r>
            <a:r>
              <a:rPr lang="zh-CN" altLang="en-US" dirty="0" smtClean="0"/>
              <a:t>分</a:t>
            </a:r>
            <a:r>
              <a:rPr lang="en-US" altLang="zh-CN" dirty="0" smtClean="0"/>
              <a:t>)(</a:t>
            </a:r>
            <a:r>
              <a:rPr lang="zh-CN" altLang="en-US" dirty="0" smtClean="0"/>
              <a:t>原文见本讲例</a:t>
            </a:r>
            <a:r>
              <a:rPr lang="en-US" altLang="zh-CN" dirty="0" smtClean="0"/>
              <a:t>1)</a:t>
            </a:r>
          </a:p>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依法答题</a:t>
            </a:r>
            <a:r>
              <a:rPr lang="en-US" altLang="zh-CN" dirty="0" smtClean="0">
                <a:latin typeface="Times New Roman" pitchFamily="18" charset="0"/>
                <a:cs typeface="Times New Roman" pitchFamily="18" charset="0"/>
              </a:rPr>
              <a:t>] _________________________________________</a:t>
            </a:r>
          </a:p>
          <a:p>
            <a:r>
              <a:rPr lang="en-US" altLang="zh-CN" dirty="0" smtClean="0">
                <a:latin typeface="Times New Roman" pitchFamily="18" charset="0"/>
                <a:cs typeface="Times New Roman" pitchFamily="18" charset="0"/>
              </a:rPr>
              <a:t>___________________________________________________</a:t>
            </a:r>
            <a:endParaRPr lang="en-US" altLang="zh-CN" dirty="0" smtClean="0"/>
          </a:p>
          <a:p>
            <a:pPr>
              <a:spcBef>
                <a:spcPct val="0"/>
              </a:spcBef>
            </a:pPr>
            <a:endParaRPr lang="en-US" altLang="zh-CN" dirty="0" smtClean="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0"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11" name="内容占位符 2"/>
          <p:cNvSpPr txBox="1">
            <a:spLocks/>
          </p:cNvSpPr>
          <p:nvPr/>
        </p:nvSpPr>
        <p:spPr bwMode="auto">
          <a:xfrm>
            <a:off x="785786" y="3214686"/>
            <a:ext cx="7848599" cy="3000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22000"/>
              </a:lnSpc>
              <a:spcBef>
                <a:spcPct val="20000"/>
              </a:spcBef>
              <a:spcAft>
                <a:spcPct val="0"/>
              </a:spcAft>
              <a:buClrTx/>
              <a:buSzTx/>
              <a:buFont typeface="Arial" pitchFamily="34" charset="0"/>
              <a:buNone/>
              <a:tabLst/>
              <a:defRPr/>
            </a:pPr>
            <a:r>
              <a:rPr kumimoji="0" lang="zh-CN" altLang="en-US" sz="2400" b="1" i="0" u="none" strike="noStrike" kern="1200" cap="none" spc="0" normalizeH="0" baseline="0" noProof="0" dirty="0" smtClean="0">
                <a:ln>
                  <a:noFill/>
                </a:ln>
                <a:solidFill>
                  <a:srgbClr val="990033"/>
                </a:solidFill>
                <a:effectLst/>
                <a:uLnTx/>
                <a:uFillTx/>
                <a:latin typeface="宋体" pitchFamily="2" charset="-122"/>
                <a:ea typeface="+mn-ea"/>
                <a:cs typeface="+mn-cs"/>
              </a:rPr>
              <a:t>①重视科研。他常常是一边看病，一边科研；白天看病，晚上科研。由他提出并亲自主持或指导的大型外科科研专题多次获医学大奖。②热爱医学，勤奋钻研。他对于医学前沿的手术方法，对于疑难杂症治疗的手术方法，往往学习到深夜，并在勤奋学习的基础上博采众长，改进了不少于</a:t>
            </a:r>
            <a:r>
              <a:rPr kumimoji="0" lang="en-US" altLang="zh-CN" sz="2400" b="1" i="0" u="none" strike="noStrike" kern="1200" cap="none" spc="0" normalizeH="0" baseline="0" noProof="0" dirty="0" smtClean="0">
                <a:ln>
                  <a:noFill/>
                </a:ln>
                <a:solidFill>
                  <a:srgbClr val="990033"/>
                </a:solidFill>
                <a:effectLst/>
                <a:uLnTx/>
                <a:uFillTx/>
                <a:latin typeface="宋体" pitchFamily="2" charset="-122"/>
                <a:ea typeface="+mn-ea"/>
                <a:cs typeface="+mn-cs"/>
              </a:rPr>
              <a:t>20</a:t>
            </a:r>
            <a:r>
              <a:rPr kumimoji="0" lang="zh-CN" altLang="en-US" sz="2400" b="1" i="0" u="none" strike="noStrike" kern="1200" cap="none" spc="0" normalizeH="0" baseline="0" noProof="0" dirty="0" smtClean="0">
                <a:ln>
                  <a:noFill/>
                </a:ln>
                <a:solidFill>
                  <a:srgbClr val="990033"/>
                </a:solidFill>
                <a:effectLst/>
                <a:uLnTx/>
                <a:uFillTx/>
                <a:latin typeface="宋体" pitchFamily="2" charset="-122"/>
                <a:ea typeface="+mn-ea"/>
                <a:cs typeface="+mn-cs"/>
              </a:rPr>
              <a:t>种手术操作规程。③医术高超。裘法祖从医近</a:t>
            </a:r>
            <a:r>
              <a:rPr kumimoji="0" lang="en-US" altLang="zh-CN" sz="2400" b="1" i="0" u="none" strike="noStrike" kern="1200" cap="none" spc="0" normalizeH="0" baseline="0" noProof="0" dirty="0" smtClean="0">
                <a:ln>
                  <a:noFill/>
                </a:ln>
                <a:solidFill>
                  <a:srgbClr val="990033"/>
                </a:solidFill>
                <a:effectLst/>
                <a:uLnTx/>
                <a:uFillTx/>
                <a:latin typeface="宋体" pitchFamily="2" charset="-122"/>
                <a:ea typeface="+mn-ea"/>
                <a:cs typeface="+mn-cs"/>
              </a:rPr>
              <a:t>70</a:t>
            </a:r>
            <a:r>
              <a:rPr kumimoji="0" lang="zh-CN" altLang="en-US" sz="2400" b="1" i="0" u="none" strike="noStrike" kern="1200" cap="none" spc="0" normalizeH="0" baseline="0" noProof="0" dirty="0" smtClean="0">
                <a:ln>
                  <a:noFill/>
                </a:ln>
                <a:solidFill>
                  <a:srgbClr val="990033"/>
                </a:solidFill>
                <a:effectLst/>
                <a:uLnTx/>
                <a:uFillTx/>
                <a:latin typeface="宋体" pitchFamily="2" charset="-122"/>
                <a:ea typeface="+mn-ea"/>
                <a:cs typeface="+mn-cs"/>
              </a:rPr>
              <a:t>年，</a:t>
            </a:r>
            <a:endParaRPr kumimoji="0" lang="en-US" altLang="zh-CN" sz="2400" b="1" i="0" u="none" strike="noStrike" kern="1200" cap="none" spc="0" normalizeH="0" baseline="0" noProof="0" dirty="0" smtClean="0">
              <a:ln>
                <a:noFill/>
              </a:ln>
              <a:solidFill>
                <a:srgbClr val="990033"/>
              </a:solidFill>
              <a:effectLst/>
              <a:uLnTx/>
              <a:uFillTx/>
              <a:latin typeface="宋体" pitchFamily="2" charset="-122"/>
              <a:ea typeface="+mn-ea"/>
              <a:cs typeface="+mn-cs"/>
            </a:endParaRPr>
          </a:p>
        </p:txBody>
      </p:sp>
      <p:grpSp>
        <p:nvGrpSpPr>
          <p:cNvPr id="12" name="Group 46"/>
          <p:cNvGrpSpPr>
            <a:grpSpLocks/>
          </p:cNvGrpSpPr>
          <p:nvPr/>
        </p:nvGrpSpPr>
        <p:grpSpPr bwMode="auto">
          <a:xfrm>
            <a:off x="0" y="3714752"/>
            <a:ext cx="609600" cy="1489075"/>
            <a:chOff x="1" y="1685"/>
            <a:chExt cx="384" cy="1246"/>
          </a:xfrm>
        </p:grpSpPr>
        <p:pic>
          <p:nvPicPr>
            <p:cNvPr id="13"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4"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专题十二　实用类文本阅读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 name="内容占位符 2">
            <a:hlinkClick r:id="rId3"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9" name="内容占位符 2"/>
          <p:cNvSpPr>
            <a:spLocks noGrp="1"/>
          </p:cNvSpPr>
          <p:nvPr>
            <p:ph idx="4294967295"/>
          </p:nvPr>
        </p:nvSpPr>
        <p:spPr>
          <a:xfrm>
            <a:off x="785786" y="1714488"/>
            <a:ext cx="7848599" cy="4714908"/>
          </a:xfrm>
        </p:spPr>
        <p:txBody>
          <a:bodyPr/>
          <a:lstStyle/>
          <a:p>
            <a:pPr marL="0" indent="0">
              <a:lnSpc>
                <a:spcPct val="122000"/>
              </a:lnSpc>
              <a:buNone/>
            </a:pPr>
            <a:r>
              <a:rPr lang="zh-CN" altLang="en-US" sz="2400" b="1" dirty="0" smtClean="0">
                <a:solidFill>
                  <a:srgbClr val="990033"/>
                </a:solidFill>
                <a:latin typeface="宋体" pitchFamily="2" charset="-122"/>
              </a:rPr>
              <a:t>施行手术无数，他的 “不多开一刀，不少缝一针”的“裘氏刀法”，使他未错一刀，被称为“外科全才”，被公认为中国外科界的一把宝刀。他的手术台被认为是最安全的手术台。④医德高尚。他对待病人认真负责，不顾年迈的身体，跪地观察病人小便流量以诊断病情；他关爱病人，从病人病情实际出发，按、摸病人的肚子得出诊断结果；他痛恨医生收受红包，认为作为医生，拿病人红包，实属不当。</a:t>
            </a:r>
            <a:r>
              <a:rPr lang="en-US" altLang="zh-CN" sz="2400" b="1" dirty="0" smtClean="0">
                <a:solidFill>
                  <a:srgbClr val="990033"/>
                </a:solidFill>
                <a:latin typeface="宋体" pitchFamily="2" charset="-122"/>
              </a:rPr>
              <a:t>(8</a:t>
            </a:r>
            <a:r>
              <a:rPr lang="zh-CN" altLang="en-US" sz="2400" b="1" dirty="0" smtClean="0">
                <a:solidFill>
                  <a:srgbClr val="990033"/>
                </a:solidFill>
                <a:latin typeface="宋体" pitchFamily="2" charset="-122"/>
              </a:rPr>
              <a:t>分</a:t>
            </a:r>
            <a:r>
              <a:rPr lang="en-US" altLang="zh-CN" sz="2400" b="1" dirty="0" smtClean="0">
                <a:solidFill>
                  <a:srgbClr val="990033"/>
                </a:solidFill>
                <a:latin typeface="宋体" pitchFamily="2" charset="-122"/>
              </a:rPr>
              <a:t>)</a:t>
            </a:r>
          </a:p>
        </p:txBody>
      </p:sp>
      <p:grpSp>
        <p:nvGrpSpPr>
          <p:cNvPr id="7" name="Group 46"/>
          <p:cNvGrpSpPr>
            <a:grpSpLocks/>
          </p:cNvGrpSpPr>
          <p:nvPr/>
        </p:nvGrpSpPr>
        <p:grpSpPr bwMode="auto">
          <a:xfrm>
            <a:off x="0" y="3714752"/>
            <a:ext cx="609600" cy="1489075"/>
            <a:chOff x="1" y="1685"/>
            <a:chExt cx="384" cy="1246"/>
          </a:xfrm>
        </p:grpSpPr>
        <p:pic>
          <p:nvPicPr>
            <p:cNvPr id="10" name="Picture 32"/>
            <p:cNvPicPr>
              <a:picLocks noChangeAspect="1" noChangeArrowheads="1"/>
            </p:cNvPicPr>
            <p:nvPr/>
          </p:nvPicPr>
          <p:blipFill>
            <a:blip r:embed="rId4" cstate="print"/>
            <a:srcRect/>
            <a:stretch>
              <a:fillRect/>
            </a:stretch>
          </p:blipFill>
          <p:spPr bwMode="auto">
            <a:xfrm>
              <a:off x="1" y="1685"/>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68" y="1752"/>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dirty="0">
                  <a:solidFill>
                    <a:schemeClr val="bg1"/>
                  </a:solidFill>
                  <a:ea typeface="幼圆" pitchFamily="49" charset="-122"/>
                </a:rPr>
                <a:t>答题指津</a:t>
              </a:r>
            </a:p>
          </p:txBody>
        </p:sp>
      </p:grpSp>
    </p:spTree>
  </p:cSld>
  <p:clrMapOvr>
    <a:masterClrMapping/>
  </p:clrMapOvr>
  <p:transition spd="med">
    <p:fade/>
  </p:transition>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85786" y="936625"/>
            <a:ext cx="7929618" cy="5399088"/>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Times New Roman"/>
                <a:cs typeface="Courier New"/>
              </a:rPr>
              <a:t>一、阅读下面的文字，完成题目。</a:t>
            </a:r>
            <a:r>
              <a:rPr lang="en-US" altLang="zh-CN" sz="2400" b="1" kern="100" dirty="0" smtClean="0">
                <a:latin typeface="Times New Roman"/>
                <a:cs typeface="Courier New"/>
              </a:rPr>
              <a:t>( 16</a:t>
            </a:r>
            <a:r>
              <a:rPr lang="zh-CN" altLang="en-US" sz="2400" b="1" kern="100" dirty="0" smtClean="0">
                <a:latin typeface="Times New Roman"/>
                <a:cs typeface="Courier New"/>
              </a:rPr>
              <a:t>分</a:t>
            </a:r>
            <a:r>
              <a:rPr lang="en-US" altLang="zh-CN" sz="2400" b="1" kern="100" dirty="0" smtClean="0">
                <a:latin typeface="Times New Roman"/>
                <a:cs typeface="Courier New"/>
              </a:rPr>
              <a:t>)</a:t>
            </a:r>
          </a:p>
          <a:p>
            <a:pPr algn="ctr">
              <a:lnSpc>
                <a:spcPts val="3500"/>
              </a:lnSpc>
              <a:spcAft>
                <a:spcPts val="0"/>
              </a:spcAft>
            </a:pPr>
            <a:r>
              <a:rPr lang="zh-CN" altLang="en-US" sz="2400" b="1" kern="100" dirty="0" smtClean="0">
                <a:latin typeface="黑体" pitchFamily="2" charset="-122"/>
                <a:ea typeface="黑体" pitchFamily="2" charset="-122"/>
                <a:cs typeface="Courier New"/>
              </a:rPr>
              <a:t>永远的丰碑</a:t>
            </a:r>
          </a:p>
          <a:p>
            <a:pPr algn="ctr">
              <a:lnSpc>
                <a:spcPts val="3500"/>
              </a:lnSpc>
              <a:spcAft>
                <a:spcPts val="0"/>
              </a:spcAft>
            </a:pPr>
            <a:r>
              <a:rPr lang="zh-CN" altLang="en-US" sz="2400" b="1" kern="100" dirty="0" smtClean="0">
                <a:latin typeface="仿宋_GB2312" pitchFamily="49" charset="-122"/>
                <a:ea typeface="仿宋_GB2312" pitchFamily="49" charset="-122"/>
                <a:cs typeface="Courier New"/>
              </a:rPr>
              <a:t>金　涛</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“人们不得不对人类中居然有以这般坚强意志追求终极真理的灵魂，从内心产生深深的敬意。”这番对史蒂芬</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霍金的评价，用在高士其身上也是恰如其分的。</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a:t>
            </a:r>
            <a:r>
              <a:rPr lang="en-US" altLang="zh-CN" sz="2400" b="1" kern="100" dirty="0" smtClean="0">
                <a:latin typeface="楷体_GB2312" pitchFamily="49" charset="-122"/>
                <a:ea typeface="楷体_GB2312" pitchFamily="49" charset="-122"/>
                <a:cs typeface="Courier New"/>
              </a:rPr>
              <a:t>1925</a:t>
            </a:r>
            <a:r>
              <a:rPr lang="zh-CN" altLang="en-US" sz="2400" b="1" kern="100" dirty="0" smtClean="0">
                <a:latin typeface="楷体_GB2312" pitchFamily="49" charset="-122"/>
                <a:ea typeface="楷体_GB2312" pitchFamily="49" charset="-122"/>
                <a:cs typeface="Courier New"/>
              </a:rPr>
              <a:t>年进入美国威斯康星大学化学系。翌年夏天，转入芝加哥大学化学系。</a:t>
            </a:r>
            <a:r>
              <a:rPr lang="en-US" altLang="zh-CN" sz="2400" b="1" kern="100" dirty="0" smtClean="0">
                <a:latin typeface="楷体_GB2312" pitchFamily="49" charset="-122"/>
                <a:ea typeface="楷体_GB2312" pitchFamily="49" charset="-122"/>
                <a:cs typeface="Courier New"/>
              </a:rPr>
              <a:t>1927</a:t>
            </a:r>
            <a:r>
              <a:rPr lang="zh-CN" altLang="en-US" sz="2400" b="1" kern="100" dirty="0" smtClean="0">
                <a:latin typeface="楷体_GB2312" pitchFamily="49" charset="-122"/>
                <a:ea typeface="楷体_GB2312" pitchFamily="49" charset="-122"/>
                <a:cs typeface="Courier New"/>
              </a:rPr>
              <a:t>年入芝加哥大学医学院细菌学系。</a:t>
            </a:r>
            <a:r>
              <a:rPr lang="en-US" altLang="zh-CN" sz="2400" b="1" kern="100" dirty="0" smtClean="0">
                <a:latin typeface="楷体_GB2312" pitchFamily="49" charset="-122"/>
                <a:ea typeface="楷体_GB2312" pitchFamily="49" charset="-122"/>
                <a:cs typeface="Courier New"/>
              </a:rPr>
              <a:t>1928</a:t>
            </a:r>
            <a:r>
              <a:rPr lang="zh-CN" altLang="en-US" sz="2400" b="1" kern="100" dirty="0" smtClean="0">
                <a:latin typeface="楷体_GB2312" pitchFamily="49" charset="-122"/>
                <a:ea typeface="楷体_GB2312" pitchFamily="49" charset="-122"/>
                <a:cs typeface="Courier New"/>
              </a:rPr>
              <a:t>年，高士其在实验时不慎受甲型脑炎病毒感染，留下严重后遗症，但他仍以惊人的毅力完成了医学博士课程，并加入美国化学学会和美国公共卫生学会。</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0-#ppt_w/2"/>
                                          </p:val>
                                        </p:tav>
                                        <p:tav tm="100000">
                                          <p:val>
                                            <p:strVal val="#ppt_x"/>
                                          </p:val>
                                        </p:tav>
                                      </p:tavLst>
                                    </p:anim>
                                    <p:anim calcmode="lin" valueType="num">
                                      <p:cBhvr additive="base">
                                        <p:cTn id="8" dur="500" fill="hold"/>
                                        <p:tgtEl>
                                          <p:spTgt spid="117767"/>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7767" grpId="0"/>
    </p:bld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285859"/>
            <a:ext cx="7929618" cy="5049853"/>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高士其于</a:t>
            </a:r>
            <a:r>
              <a:rPr lang="en-US" altLang="zh-CN" sz="2400" b="1" kern="100" dirty="0" smtClean="0">
                <a:latin typeface="楷体_GB2312" pitchFamily="49" charset="-122"/>
                <a:ea typeface="楷体_GB2312" pitchFamily="49" charset="-122"/>
                <a:cs typeface="Courier New"/>
              </a:rPr>
              <a:t>1930</a:t>
            </a:r>
            <a:r>
              <a:rPr lang="zh-CN" altLang="en-US" sz="2400" b="1" kern="100" dirty="0" smtClean="0">
                <a:latin typeface="楷体_GB2312" pitchFamily="49" charset="-122"/>
                <a:ea typeface="楷体_GB2312" pitchFamily="49" charset="-122"/>
                <a:cs typeface="Courier New"/>
              </a:rPr>
              <a:t>年秋学成归国，但他已无法像正常人一样从事科学研究了。于是，这位细菌学家从此离开了实验室，用手中的笔与读者交流，开始了科普创作的生涯。</a:t>
            </a:r>
            <a:endParaRPr lang="en-US" altLang="zh-CN" sz="2400" b="1" kern="100" dirty="0" smtClean="0">
              <a:latin typeface="楷体_GB2312" pitchFamily="49" charset="-122"/>
              <a:ea typeface="楷体_GB2312" pitchFamily="49" charset="-122"/>
              <a:cs typeface="Courier New"/>
            </a:endParaRP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自</a:t>
            </a:r>
            <a:r>
              <a:rPr lang="en-US" altLang="zh-CN" sz="2400" b="1" kern="100" dirty="0" smtClean="0">
                <a:latin typeface="楷体_GB2312" pitchFamily="49" charset="-122"/>
                <a:ea typeface="楷体_GB2312" pitchFamily="49" charset="-122"/>
                <a:cs typeface="Courier New"/>
              </a:rPr>
              <a:t>1935</a:t>
            </a:r>
            <a:r>
              <a:rPr lang="zh-CN" altLang="en-US" sz="2400" b="1" kern="100" dirty="0" smtClean="0">
                <a:latin typeface="楷体_GB2312" pitchFamily="49" charset="-122"/>
                <a:ea typeface="楷体_GB2312" pitchFamily="49" charset="-122"/>
                <a:cs typeface="Courier New"/>
              </a:rPr>
              <a:t>年发表第一篇科学小品</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细菌的衣食住行</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以来，高士其进入了创作的旺盛期，</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我们的抗敌英雄</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抗战与防疫</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等科学小品集相继出版。高士其认为：“好的科学小品能给人以智慧和力量，点燃理想的灯和希望的火花；培养读者的观察力和想象力，开阔眼界，启发思想，引导他们幻想未来，激励他们向科学技术进军。”他以自己的创作实践，奠定了科学小品在科学文艺中的地</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978414"/>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楷体_GB2312" pitchFamily="49" charset="-122"/>
                <a:ea typeface="楷体_GB2312" pitchFamily="49" charset="-122"/>
                <a:cs typeface="Courier New"/>
              </a:rPr>
              <a:t>位。这种小巧玲珑、随笔式的文章，以其独特的视角，融科学知识与社会人文于一体，深入浅出地普及科学知识，传播科学精神与科学方法论，受到公众的普遍欢迎。</a:t>
            </a:r>
            <a:endParaRPr lang="en-US" altLang="zh-CN" sz="2400" b="1" kern="100" dirty="0" smtClean="0">
              <a:latin typeface="楷体_GB2312" pitchFamily="49" charset="-122"/>
              <a:ea typeface="楷体_GB2312" pitchFamily="49" charset="-122"/>
              <a:cs typeface="Courier New"/>
            </a:endParaRP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高士其对科普创作特别是科学文艺的巨大贡献之一，是率先倡导了科学与艺术相结合的理念，开创了科学诗这一独特的艺术形式。这是一种突破传统的创新。</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对科学诗的探索，对于广大的科普作家来说，一个很重要的启示是，科普创作也如艺术创作一样，贵在创新。这里最重要的是科普形式的创新，切忌故步自封，因循守旧。诸如科幻小说、科学童话、科学诗等，都需要跟上时代步伐，善于从其他文学艺术中汲取营养，创造出</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692663"/>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楷体_GB2312" pitchFamily="49" charset="-122"/>
                <a:ea typeface="楷体_GB2312" pitchFamily="49" charset="-122"/>
                <a:cs typeface="Courier New"/>
              </a:rPr>
              <a:t>别开生面的作品。科普创作往往因科学技术的迅猛发展，出现内容的陈旧而需要不断更新，这是所有的科普作家不得不面对的现实，高士其的科普作品也不例外。但是，高士其的有些作品却有着长久的生命力，这也是客观的事实。当“非典”肆虐之时，他早期的作品如</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菌儿自传</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，以极为生动的笔调揭露这些危害人类的“小魔王”的真面目，引起人们对于病菌、病毒的高度警惕，使很多初次接触其作品的年轻读者感到亲切。</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785926"/>
            <a:ext cx="7929618" cy="2928958"/>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抗战时期，高士其以笔为武器，写出了许多脍炙人口的佳作。高士其曾说过：“我写这些科学小品，以抗战救亡为主题。一方面，向读者普及科学知识；一方面，唤起民众保卫祖国，保卫民族。”</a:t>
            </a:r>
            <a:r>
              <a:rPr lang="en-US" altLang="zh-CN" sz="2400" b="1" kern="100" dirty="0" smtClean="0">
                <a:latin typeface="楷体_GB2312" pitchFamily="49" charset="-122"/>
                <a:ea typeface="楷体_GB2312" pitchFamily="49" charset="-122"/>
                <a:cs typeface="Courier New"/>
              </a:rPr>
              <a:t>1937</a:t>
            </a:r>
            <a:r>
              <a:rPr lang="zh-CN" altLang="en-US" sz="2400" b="1" kern="100" dirty="0" smtClean="0">
                <a:latin typeface="楷体_GB2312" pitchFamily="49" charset="-122"/>
                <a:ea typeface="楷体_GB2312" pitchFamily="49" charset="-122"/>
                <a:cs typeface="Courier New"/>
              </a:rPr>
              <a:t>年高士其克服常人难以想象的困难，奔赴延安投入革命的洪流。</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785926"/>
            <a:ext cx="8143932" cy="4492639"/>
          </a:xfrm>
        </p:spPr>
        <p:txBody>
          <a:bodyPr>
            <a:noAutofit/>
          </a:bodyPr>
          <a:lstStyle/>
          <a:p>
            <a:pPr indent="622300"/>
            <a:r>
              <a:rPr lang="zh-CN" altLang="en-US" dirty="0" smtClean="0">
                <a:latin typeface="楷体_GB2312" pitchFamily="49" charset="-122"/>
                <a:ea typeface="楷体_GB2312" pitchFamily="49" charset="-122"/>
              </a:rPr>
              <a:t>什么叫作“潜意识”呢？我们的心理活动不尽是自己所能觉到的。自己的意识所不能察觉到的心理活动就属于潜意识。灵感就是在潜意识中酝酿成的情思猛然涌现于意识。它虽是突如其来，却不是毫无准备。法国大数学家潘嘉贵，常说他的关于数学的发明，大半是在街头闲逛时无意中得来的。但是我们从来没有听过有一个人向来没有在数学上用功夫，猛然在街头闲逛时发明数学上的重要原则。从此我们可以知道“读书破万卷，下笔如有神”两句诗是至理名言了。  </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对中国科普界的重大影响，还在于他的人格魅力。他的坚强意志和对生活的热爱，他对祖国和人民的赤诚，支撑着他数十年如一日地献身于向大众传播科学的事业。我有幸多次见过高老，他永远是那样和蔼可亲，眸子里闪动着慈爱的光芒，尽管他无法用语言表达自己的想法，但他却用文字，用他的行动，关爱中国的科普事业，关心年轻一代科普作家的成长。</a:t>
            </a: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胸襟广阔，热情似火，善于团结所有热心科普事业的人，也宽待与自己学术观点不同的人。他深知中国的科普事业的发展，需要建立一支强大的科普队伍，他向党中央建言成立中国科普研究所。他的一切努力，绝不是以科普之名谋个人之私利，都是出自发展壮大中国科普事业的公心。</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不论是文学家还是科普作家，都是以作品奉献社会，以作品与读者心灵沟通，而不是像鲁迅当年批评的那种拿不出一本像样的作品，却像奴隶总管那样作威作福、鞭笞他人的空头文学家。高士其是科普作家的领头人，也是这支队伍中的一员。</a:t>
            </a:r>
            <a:endParaRPr lang="en-US" altLang="zh-CN" sz="2400" b="1" kern="100" dirty="0" smtClean="0">
              <a:latin typeface="楷体_GB2312" pitchFamily="49" charset="-122"/>
              <a:ea typeface="楷体_GB2312" pitchFamily="49" charset="-122"/>
              <a:cs typeface="Courier New"/>
            </a:endParaRPr>
          </a:p>
          <a:p>
            <a:pPr indent="628650" algn="just">
              <a:lnSpc>
                <a:spcPts val="3500"/>
              </a:lnSpc>
              <a:spcAft>
                <a:spcPts val="0"/>
              </a:spcAft>
            </a:pPr>
            <a:r>
              <a:rPr lang="zh-CN" altLang="en-US" sz="2400" b="1" kern="100" dirty="0" smtClean="0">
                <a:latin typeface="楷体_GB2312" pitchFamily="49" charset="-122"/>
                <a:ea typeface="楷体_GB2312" pitchFamily="49" charset="-122"/>
                <a:cs typeface="Courier New"/>
              </a:rPr>
              <a:t>高士其在我的心目中是永远的丰碑，是中国科普界的一面光辉的旗帜。</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有删改</a:t>
            </a:r>
            <a:r>
              <a:rPr lang="en-US" altLang="zh-CN" sz="2400" b="1" kern="100" dirty="0" smtClean="0">
                <a:latin typeface="仿宋_GB2312" pitchFamily="49" charset="-122"/>
                <a:ea typeface="仿宋_GB2312" pitchFamily="49" charset="-122"/>
                <a:cs typeface="Courier New"/>
              </a:rPr>
              <a:t>)</a:t>
            </a:r>
          </a:p>
          <a:p>
            <a:pPr indent="622300" algn="just">
              <a:lnSpc>
                <a:spcPts val="3500"/>
              </a:lnSpc>
              <a:spcAft>
                <a:spcPts val="0"/>
              </a:spcAft>
            </a:pPr>
            <a:endParaRPr lang="zh-CN" altLang="en-US" sz="2400" b="1" kern="100" dirty="0" smtClean="0">
              <a:latin typeface="楷体_GB2312" pitchFamily="49" charset="-122"/>
              <a:ea typeface="楷体_GB2312" pitchFamily="49" charset="-122"/>
              <a:cs typeface="Courier New"/>
            </a:endParaRP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3"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4"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142984"/>
            <a:ext cx="7929618" cy="5143536"/>
          </a:xfrm>
          <a:prstGeom prst="rect">
            <a:avLst/>
          </a:prstGeom>
          <a:noFill/>
          <a:ln w="9525">
            <a:noFill/>
            <a:miter lim="800000"/>
            <a:headEnd/>
            <a:tailEnd/>
          </a:ln>
        </p:spPr>
        <p:txBody>
          <a:bodyPr/>
          <a:lstStyle/>
          <a:p>
            <a:pPr>
              <a:lnSpc>
                <a:spcPts val="3500"/>
              </a:lnSpc>
              <a:spcAft>
                <a:spcPts val="0"/>
              </a:spcAft>
            </a:pPr>
            <a:r>
              <a:rPr lang="en-US" altLang="zh-CN" sz="2400" b="1" kern="100" dirty="0" smtClean="0">
                <a:latin typeface="黑体" pitchFamily="2" charset="-122"/>
                <a:ea typeface="黑体" pitchFamily="2" charset="-122"/>
                <a:cs typeface="Courier New"/>
              </a:rPr>
              <a:t>[</a:t>
            </a:r>
            <a:r>
              <a:rPr lang="zh-CN" altLang="en-US" sz="2400" b="1" kern="100" dirty="0" smtClean="0">
                <a:latin typeface="黑体" pitchFamily="2" charset="-122"/>
                <a:ea typeface="黑体" pitchFamily="2" charset="-122"/>
                <a:cs typeface="Courier New"/>
              </a:rPr>
              <a:t>相关链接</a:t>
            </a:r>
            <a:r>
              <a:rPr lang="en-US" altLang="zh-CN" sz="2400" b="1" kern="100" dirty="0" smtClean="0">
                <a:latin typeface="黑体" pitchFamily="2" charset="-122"/>
                <a:ea typeface="黑体" pitchFamily="2" charset="-122"/>
                <a:cs typeface="Courier New"/>
              </a:rPr>
              <a:t>]</a:t>
            </a:r>
            <a:endParaRPr lang="zh-CN" altLang="en-US" sz="2400" b="1" kern="100" dirty="0" smtClean="0">
              <a:latin typeface="黑体" pitchFamily="2" charset="-122"/>
              <a:ea typeface="黑体" pitchFamily="2" charset="-122"/>
              <a:cs typeface="Courier New"/>
            </a:endParaRPr>
          </a:p>
          <a:p>
            <a:pPr indent="622300">
              <a:lnSpc>
                <a:spcPts val="3500"/>
              </a:lnSpc>
              <a:spcAft>
                <a:spcPts val="0"/>
              </a:spcAft>
            </a:pPr>
            <a:r>
              <a:rPr lang="zh-CN" altLang="en-US" sz="2400" b="1" kern="100" dirty="0" smtClean="0">
                <a:latin typeface="仿宋_GB2312" pitchFamily="49" charset="-122"/>
                <a:ea typeface="仿宋_GB2312" pitchFamily="49" charset="-122"/>
                <a:cs typeface="Courier New"/>
              </a:rPr>
              <a:t>①他由美国留学回来，在上海贫病交加时，发表的第一篇著名的科学小品</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细菌的衣食住行</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，没有用真实姓名“高仕锜”，而是用了一个新的笔名“高士其”。他说道：“去掉人旁不做官，去掉金旁不要钱。”</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李宗浩</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永远的高士其</a:t>
            </a:r>
            <a:r>
              <a:rPr lang="en-US" altLang="zh-CN" sz="2400" b="1" kern="100" dirty="0" smtClean="0">
                <a:latin typeface="仿宋_GB2312" pitchFamily="49" charset="-122"/>
                <a:ea typeface="仿宋_GB2312" pitchFamily="49" charset="-122"/>
                <a:cs typeface="Courier New"/>
              </a:rPr>
              <a:t>》)</a:t>
            </a:r>
          </a:p>
          <a:p>
            <a:pPr indent="622300">
              <a:lnSpc>
                <a:spcPts val="3500"/>
              </a:lnSpc>
              <a:spcAft>
                <a:spcPts val="0"/>
              </a:spcAft>
            </a:pPr>
            <a:r>
              <a:rPr lang="en-US" altLang="zh-CN" sz="2400" b="1" kern="100" dirty="0" smtClean="0">
                <a:latin typeface="仿宋_GB2312" pitchFamily="49" charset="-122"/>
                <a:ea typeface="仿宋_GB2312" pitchFamily="49" charset="-122"/>
                <a:cs typeface="Courier New"/>
              </a:rPr>
              <a:t>②</a:t>
            </a:r>
            <a:r>
              <a:rPr lang="zh-CN" altLang="en-US" sz="2400" b="1" kern="100" dirty="0" smtClean="0">
                <a:latin typeface="仿宋_GB2312" pitchFamily="49" charset="-122"/>
                <a:ea typeface="仿宋_GB2312" pitchFamily="49" charset="-122"/>
                <a:cs typeface="Courier New"/>
              </a:rPr>
              <a:t>进入到科普信息化时代，加强受众的研究并有针对性地采取满足不同受众需求的科普方式应该成为一种必然选择。   </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王大鹏</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为受众量体裁衣的科普</a:t>
            </a:r>
            <a:r>
              <a:rPr lang="en-US" altLang="zh-CN" sz="2400" b="1" kern="100" dirty="0" smtClean="0">
                <a:latin typeface="仿宋_GB2312" pitchFamily="49" charset="-122"/>
                <a:ea typeface="仿宋_GB2312" pitchFamily="49" charset="-122"/>
                <a:cs typeface="Courier New"/>
              </a:rPr>
              <a:t>》)</a:t>
            </a:r>
          </a:p>
          <a:p>
            <a:pPr indent="622300">
              <a:lnSpc>
                <a:spcPts val="3500"/>
              </a:lnSpc>
              <a:spcAft>
                <a:spcPts val="0"/>
              </a:spcAft>
            </a:pPr>
            <a:endParaRPr lang="en-US" altLang="zh-CN" sz="2400" b="1" kern="100" dirty="0" smtClean="0">
              <a:latin typeface="仿宋_GB2312" pitchFamily="49" charset="-122"/>
              <a:ea typeface="仿宋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5"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6"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827584" y="1196752"/>
            <a:ext cx="7786742" cy="4643470"/>
          </a:xfrm>
        </p:spPr>
        <p:txBody>
          <a:bodyPr>
            <a:noAutofit/>
          </a:bodyPr>
          <a:lstStyle/>
          <a:p>
            <a:r>
              <a:rPr lang="en-US" altLang="zh-CN" dirty="0" smtClean="0">
                <a:latin typeface="+mj-ea"/>
                <a:ea typeface="+mj-ea"/>
              </a:rPr>
              <a:t>1. </a:t>
            </a:r>
            <a:r>
              <a:rPr lang="zh-CN" altLang="zh-CN" dirty="0" smtClean="0">
                <a:latin typeface="+mj-ea"/>
                <a:ea typeface="+mj-ea"/>
              </a:rPr>
              <a:t>下列对材料有关内容的分析和概括，正确的一项是</a:t>
            </a:r>
            <a:r>
              <a:rPr lang="en-US" altLang="zh-CN" dirty="0" smtClean="0">
                <a:latin typeface="+mj-ea"/>
                <a:ea typeface="+mj-ea"/>
              </a:rPr>
              <a:t>(3</a:t>
            </a:r>
            <a:r>
              <a:rPr lang="zh-CN" altLang="zh-CN" dirty="0" smtClean="0">
                <a:latin typeface="+mj-ea"/>
                <a:ea typeface="+mj-ea"/>
              </a:rPr>
              <a:t>分</a:t>
            </a:r>
            <a:r>
              <a:rPr lang="en-US" altLang="zh-CN" dirty="0" smtClean="0">
                <a:latin typeface="+mj-ea"/>
                <a:ea typeface="+mj-ea"/>
              </a:rPr>
              <a:t>)(</a:t>
            </a:r>
            <a:r>
              <a:rPr lang="zh-CN" altLang="zh-CN" dirty="0" smtClean="0">
                <a:latin typeface="+mj-ea"/>
                <a:ea typeface="+mj-ea"/>
              </a:rPr>
              <a:t>　　</a:t>
            </a:r>
            <a:r>
              <a:rPr lang="en-US" altLang="zh-CN" dirty="0" smtClean="0">
                <a:latin typeface="+mj-ea"/>
                <a:ea typeface="+mj-ea"/>
              </a:rPr>
              <a:t>)</a:t>
            </a:r>
            <a:endParaRPr lang="zh-CN" altLang="zh-CN" dirty="0" smtClean="0">
              <a:latin typeface="+mj-ea"/>
              <a:ea typeface="+mj-ea"/>
            </a:endParaRPr>
          </a:p>
          <a:p>
            <a:r>
              <a:rPr lang="en-US" altLang="zh-CN" dirty="0" smtClean="0">
                <a:latin typeface="+mj-ea"/>
                <a:ea typeface="+mj-ea"/>
              </a:rPr>
              <a:t>A. </a:t>
            </a:r>
            <a:r>
              <a:rPr lang="zh-CN" altLang="zh-CN" dirty="0" smtClean="0">
                <a:latin typeface="+mj-ea"/>
                <a:ea typeface="+mj-ea"/>
              </a:rPr>
              <a:t>高士其在芝加哥大学医学院细菌学系学习期间，因实验时不慎感染甲型脑炎病毒，无法正常从事科学研究，于是开始了科普创作生涯。</a:t>
            </a:r>
          </a:p>
          <a:p>
            <a:r>
              <a:rPr lang="en-US" altLang="zh-CN" dirty="0" smtClean="0">
                <a:latin typeface="+mj-ea"/>
                <a:ea typeface="+mj-ea"/>
              </a:rPr>
              <a:t>B. </a:t>
            </a:r>
            <a:r>
              <a:rPr lang="zh-CN" altLang="zh-CN" dirty="0" smtClean="0">
                <a:latin typeface="+mj-ea"/>
                <a:ea typeface="+mj-ea"/>
              </a:rPr>
              <a:t>高士其早期的作品《菌儿自传》至今仍能赢得很多年轻读者的喜欢，就是因为它以生动的笔调揭示了</a:t>
            </a:r>
            <a:r>
              <a:rPr lang="en-US" altLang="zh-CN" dirty="0" smtClean="0">
                <a:latin typeface="+mj-ea"/>
                <a:ea typeface="+mj-ea"/>
              </a:rPr>
              <a:t>“</a:t>
            </a:r>
            <a:r>
              <a:rPr lang="zh-CN" altLang="zh-CN" dirty="0" smtClean="0">
                <a:latin typeface="+mj-ea"/>
                <a:ea typeface="+mj-ea"/>
              </a:rPr>
              <a:t>非典</a:t>
            </a:r>
            <a:r>
              <a:rPr lang="en-US" altLang="zh-CN" dirty="0" smtClean="0">
                <a:latin typeface="+mj-ea"/>
                <a:ea typeface="+mj-ea"/>
              </a:rPr>
              <a:t>”</a:t>
            </a:r>
            <a:r>
              <a:rPr lang="zh-CN" altLang="zh-CN" dirty="0" smtClean="0">
                <a:latin typeface="+mj-ea"/>
                <a:ea typeface="+mj-ea"/>
              </a:rPr>
              <a:t>病毒危害人类的真面目。</a:t>
            </a: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827584" y="1196752"/>
            <a:ext cx="7786742" cy="4643470"/>
          </a:xfrm>
        </p:spPr>
        <p:txBody>
          <a:bodyPr>
            <a:noAutofit/>
          </a:bodyPr>
          <a:lstStyle/>
          <a:p>
            <a:r>
              <a:rPr lang="en-US" altLang="zh-CN" dirty="0" smtClean="0">
                <a:latin typeface="+mj-ea"/>
                <a:ea typeface="+mj-ea"/>
              </a:rPr>
              <a:t>C. </a:t>
            </a:r>
            <a:r>
              <a:rPr lang="zh-CN" altLang="zh-CN" dirty="0" smtClean="0">
                <a:latin typeface="+mj-ea"/>
                <a:ea typeface="+mj-ea"/>
              </a:rPr>
              <a:t>作者引述当年鲁迅对作威作福、鞭笞他人的空头文学家的批评，反衬出高士其作为一名科普作家的谦逊品质，这样写丰富了文章的内容。</a:t>
            </a:r>
          </a:p>
          <a:p>
            <a:r>
              <a:rPr lang="en-US" altLang="zh-CN" dirty="0" smtClean="0">
                <a:latin typeface="+mj-ea"/>
                <a:ea typeface="+mj-ea"/>
              </a:rPr>
              <a:t>D</a:t>
            </a:r>
            <a:r>
              <a:rPr lang="zh-CN" altLang="zh-CN" dirty="0" smtClean="0">
                <a:latin typeface="+mj-ea"/>
                <a:ea typeface="+mj-ea"/>
              </a:rPr>
              <a:t>．本文评价高士其有三种方式：一是借用对其他人的评论从正反两面来评价，二是结合他的言论来评价，三是直接评价其作品和品行。</a:t>
            </a:r>
            <a:endParaRPr lang="zh-CN" altLang="zh-CN" dirty="0">
              <a:latin typeface="+mj-ea"/>
              <a:ea typeface="+mj-ea"/>
            </a:endParaRP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71612"/>
            <a:ext cx="7786742" cy="3071834"/>
          </a:xfrm>
        </p:spPr>
        <p:txBody>
          <a:bodyPr>
            <a:noAutofit/>
          </a:bodyPr>
          <a:lstStyle/>
          <a:p>
            <a:pPr marL="355600" algn="just"/>
            <a:r>
              <a:rPr lang="en-US" altLang="zh-CN" dirty="0" smtClean="0">
                <a:solidFill>
                  <a:srgbClr val="990033"/>
                </a:solidFill>
                <a:latin typeface="Times New Roman" pitchFamily="18" charset="0"/>
                <a:cs typeface="Times New Roman" pitchFamily="18" charset="0"/>
              </a:rPr>
              <a:t>D</a:t>
            </a:r>
            <a:r>
              <a:rPr lang="zh-CN" altLang="zh-CN" dirty="0" smtClean="0">
                <a:solidFill>
                  <a:srgbClr val="990033"/>
                </a:solidFill>
                <a:latin typeface="Times New Roman" pitchFamily="18" charset="0"/>
                <a:cs typeface="Times New Roman" pitchFamily="18" charset="0"/>
              </a:rPr>
              <a:t>　</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解析</a:t>
            </a:r>
            <a:r>
              <a:rPr lang="en-US" altLang="zh-CN" dirty="0" smtClean="0">
                <a:solidFill>
                  <a:srgbClr val="990033"/>
                </a:solidFill>
                <a:latin typeface="Times New Roman" pitchFamily="18" charset="0"/>
                <a:cs typeface="Times New Roman" pitchFamily="18" charset="0"/>
              </a:rPr>
              <a:t>] </a:t>
            </a:r>
            <a:r>
              <a:rPr lang="zh-CN" altLang="zh-CN" dirty="0" smtClean="0">
                <a:solidFill>
                  <a:srgbClr val="990033"/>
                </a:solidFill>
                <a:latin typeface="Times New Roman" pitchFamily="18" charset="0"/>
                <a:cs typeface="Times New Roman" pitchFamily="18" charset="0"/>
              </a:rPr>
              <a:t>本题考查理解文章内容的能力。</a:t>
            </a:r>
            <a:r>
              <a:rPr lang="en-US" altLang="zh-CN" dirty="0" smtClean="0">
                <a:solidFill>
                  <a:srgbClr val="990033"/>
                </a:solidFill>
                <a:latin typeface="Times New Roman" pitchFamily="18" charset="0"/>
                <a:cs typeface="Times New Roman" pitchFamily="18" charset="0"/>
              </a:rPr>
              <a:t>A</a:t>
            </a:r>
            <a:r>
              <a:rPr lang="zh-CN" altLang="zh-CN" dirty="0" smtClean="0">
                <a:solidFill>
                  <a:srgbClr val="990033"/>
                </a:solidFill>
                <a:latin typeface="Times New Roman" pitchFamily="18" charset="0"/>
                <a:cs typeface="Times New Roman" pitchFamily="18" charset="0"/>
              </a:rPr>
              <a:t>项，</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在芝加哥大学医学院细菌学系学习期间</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于是开始了科普创作生涯</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错误，文中说高士其完成了博士课程回国后才开始进行科普创作的。</a:t>
            </a:r>
            <a:r>
              <a:rPr lang="en-US" altLang="zh-CN" dirty="0" smtClean="0">
                <a:solidFill>
                  <a:srgbClr val="990033"/>
                </a:solidFill>
                <a:latin typeface="Times New Roman" pitchFamily="18" charset="0"/>
                <a:cs typeface="Times New Roman" pitchFamily="18" charset="0"/>
              </a:rPr>
              <a:t>B</a:t>
            </a:r>
            <a:r>
              <a:rPr lang="zh-CN" altLang="zh-CN" dirty="0" smtClean="0">
                <a:solidFill>
                  <a:srgbClr val="990033"/>
                </a:solidFill>
                <a:latin typeface="Times New Roman" pitchFamily="18" charset="0"/>
                <a:cs typeface="Times New Roman" pitchFamily="18" charset="0"/>
              </a:rPr>
              <a:t>项，</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揭示了</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非典</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病毒危害人类的真面目</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错误，《菌儿自传》是以生动的笔调揭露危害人类的病菌、病毒等的真面目，不是针对</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非典</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病毒的。</a:t>
            </a:r>
            <a:r>
              <a:rPr lang="en-US" altLang="zh-CN" dirty="0" smtClean="0">
                <a:solidFill>
                  <a:srgbClr val="990033"/>
                </a:solidFill>
                <a:latin typeface="Times New Roman" pitchFamily="18" charset="0"/>
                <a:cs typeface="Times New Roman" pitchFamily="18" charset="0"/>
              </a:rPr>
              <a:t>C</a:t>
            </a:r>
            <a:r>
              <a:rPr lang="zh-CN" altLang="zh-CN" dirty="0" smtClean="0">
                <a:solidFill>
                  <a:srgbClr val="990033"/>
                </a:solidFill>
                <a:latin typeface="Times New Roman" pitchFamily="18" charset="0"/>
                <a:cs typeface="Times New Roman" pitchFamily="18" charset="0"/>
              </a:rPr>
              <a:t>项，</a:t>
            </a:r>
            <a:r>
              <a:rPr lang="en-US" altLang="zh-CN" dirty="0" smtClean="0">
                <a:solidFill>
                  <a:srgbClr val="990033"/>
                </a:solidFill>
                <a:latin typeface="Times New Roman" pitchFamily="18" charset="0"/>
                <a:cs typeface="Times New Roman" pitchFamily="18" charset="0"/>
              </a:rPr>
              <a:t>“</a:t>
            </a:r>
            <a:r>
              <a:rPr lang="zh-CN" altLang="zh-CN" dirty="0" smtClean="0">
                <a:solidFill>
                  <a:srgbClr val="990033"/>
                </a:solidFill>
                <a:latin typeface="Times New Roman" pitchFamily="18" charset="0"/>
                <a:cs typeface="Times New Roman" pitchFamily="18" charset="0"/>
              </a:rPr>
              <a:t>反衬出高士其作为一名科普作家的谦逊品质”错误，文章引用鲁迅的话主要是批判空头文学家的，以此表现高士其不是这类人。</a:t>
            </a:r>
            <a:endParaRPr lang="zh-CN" altLang="en-US" dirty="0" smtClean="0">
              <a:solidFill>
                <a:srgbClr val="990033"/>
              </a:solidFill>
              <a:latin typeface="Times New Roman" pitchFamily="18" charset="0"/>
              <a:cs typeface="Times New Roman" pitchFamily="18" charset="0"/>
            </a:endParaRPr>
          </a:p>
        </p:txBody>
      </p:sp>
      <p:grpSp>
        <p:nvGrpSpPr>
          <p:cNvPr id="7"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00174"/>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2. </a:t>
            </a:r>
            <a:r>
              <a:rPr lang="zh-CN" altLang="en-US" dirty="0" smtClean="0">
                <a:latin typeface="Times New Roman" pitchFamily="18" charset="0"/>
                <a:cs typeface="Times New Roman" pitchFamily="18" charset="0"/>
              </a:rPr>
              <a:t>文章说高士其是“中国科普界的一面光辉的旗帜”，请结合材料简要阐述。</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857224" y="2714621"/>
            <a:ext cx="7715304" cy="3643337"/>
          </a:xfrm>
          <a:prstGeom prst="rect">
            <a:avLst/>
          </a:prstGeom>
          <a:noFill/>
          <a:ln w="9525">
            <a:noFill/>
            <a:miter lim="800000"/>
            <a:headEnd/>
            <a:tailEnd/>
          </a:ln>
        </p:spPr>
        <p:txBody>
          <a:bodyPr/>
          <a:lstStyle/>
          <a:p>
            <a:pPr>
              <a:lnSpc>
                <a:spcPts val="3500"/>
              </a:lnSpc>
              <a:spcAft>
                <a:spcPts val="0"/>
              </a:spcAft>
            </a:pPr>
            <a:r>
              <a:rPr lang="zh-CN" altLang="en-US" sz="2400" b="1" dirty="0" smtClean="0">
                <a:solidFill>
                  <a:srgbClr val="990033"/>
                </a:solidFill>
                <a:latin typeface="宋体" pitchFamily="2" charset="-122"/>
                <a:ea typeface="+mn-ea"/>
              </a:rPr>
              <a:t> </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佳作众多，受到公众的普遍欢迎。他创作了大量脍炙人口的科普作品，奠定了科学小品在科学文艺中的历史地位，是科普作家的领头人。②理念先进，影响广大科普作者。他的创作实践和创作主张，勇于突破传统，对广大科普作者产生重大而深远的影响，是科普界的典范。③人格高尚，是科普界的精神楷模。他身残志坚，克服常人难以想象的困难献身科普事业，是其他科普作家学习的榜样。</a:t>
            </a:r>
            <a:endParaRPr lang="en-US" altLang="zh-CN" sz="2400" b="1" dirty="0" smtClean="0">
              <a:solidFill>
                <a:srgbClr val="990033"/>
              </a:solidFill>
              <a:latin typeface="宋体" pitchFamily="2" charset="-122"/>
              <a:ea typeface="+mn-ea"/>
            </a:endParaRP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643050"/>
            <a:ext cx="7715304" cy="4692662"/>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筛选并整合文中信息的能力。解答本题，要注重通过高士其的表现分析“中国科普界的一面光辉的旗帜”的具体含意。“科普界”指向其作为，“一面光辉的旗帜”表明其地位。由此可以看出，回答的内容与高士其在科普上的贡献及其品格等有关。比如他的科普作品受到大众的喜爱，他提出了科学与艺术相结合的理念，有着高尚的人格等。</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928670"/>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3. </a:t>
            </a:r>
            <a:r>
              <a:rPr lang="zh-CN" altLang="en-US" dirty="0" smtClean="0">
                <a:latin typeface="Times New Roman" pitchFamily="18" charset="0"/>
                <a:cs typeface="Times New Roman" pitchFamily="18" charset="0"/>
              </a:rPr>
              <a:t>高士其有些作品具有“长久的生命力”，这对今天的科普创作有哪些启示？请结合材料谈谈你的理解。</a:t>
            </a:r>
            <a:r>
              <a:rPr lang="en-US" altLang="zh-CN"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1071538" y="1928802"/>
            <a:ext cx="7572428" cy="4429156"/>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要创新科普形式，要善于从其他文学艺术中汲取营养，融科学知识与社会人文于一体。②要积极顺应科技发展，更新科普内容；同时，要关注永恒的主题，创作出像</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菌儿自传</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那样的跨越时代的佳作。③要加强对受众的研究，努力满足不同受众的心理期待，创作的形式和内容要能为受众喜闻乐见。④要有扎实的科学素养、雅正的美学品位和高尚的情趣，练就独特的视角、独到的认识和生动的文笔。⑤要胸怀祖国，情系人民，热爱科普事业，创作出更优秀的新作奉献给社会和时代。</a:t>
            </a:r>
            <a:endParaRPr lang="en-US" altLang="zh-CN" sz="2400" b="1" dirty="0" smtClean="0">
              <a:solidFill>
                <a:srgbClr val="990033"/>
              </a:solidFill>
              <a:latin typeface="宋体" pitchFamily="2" charset="-122"/>
              <a:ea typeface="+mn-ea"/>
            </a:endParaRP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900113" y="2708275"/>
            <a:ext cx="7704137" cy="769441"/>
          </a:xfrm>
          <a:prstGeom prst="rect">
            <a:avLst/>
          </a:prstGeom>
          <a:noFill/>
          <a:ln w="9525">
            <a:noFill/>
            <a:miter lim="800000"/>
            <a:headEnd/>
            <a:tailEnd/>
          </a:ln>
        </p:spPr>
        <p:txBody>
          <a:bodyPr>
            <a:spAutoFit/>
          </a:bodyPr>
          <a:lstStyle/>
          <a:p>
            <a:pPr algn="ctr"/>
            <a:r>
              <a:rPr lang="zh-CN" altLang="en-US" sz="4400" b="1" dirty="0" smtClean="0">
                <a:solidFill>
                  <a:srgbClr val="FF6600"/>
                </a:solidFill>
                <a:latin typeface="黑体" pitchFamily="2" charset="-122"/>
                <a:ea typeface="黑体" pitchFamily="2" charset="-122"/>
              </a:rPr>
              <a:t>专题十　一般论述类文章阅读</a:t>
            </a: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grpSp>
        <p:nvGrpSpPr>
          <p:cNvPr id="2" name="Group 45"/>
          <p:cNvGrpSpPr>
            <a:grpSpLocks/>
          </p:cNvGrpSpPr>
          <p:nvPr/>
        </p:nvGrpSpPr>
        <p:grpSpPr bwMode="auto">
          <a:xfrm>
            <a:off x="0" y="785222"/>
            <a:ext cx="609600" cy="1857344"/>
            <a:chOff x="1" y="383"/>
            <a:chExt cx="384" cy="1618"/>
          </a:xfrm>
        </p:grpSpPr>
        <p:pic>
          <p:nvPicPr>
            <p:cNvPr id="16395"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6396"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grpSp>
        <p:nvGrpSpPr>
          <p:cNvPr id="3" name="Group 46"/>
          <p:cNvGrpSpPr>
            <a:grpSpLocks/>
          </p:cNvGrpSpPr>
          <p:nvPr/>
        </p:nvGrpSpPr>
        <p:grpSpPr bwMode="auto">
          <a:xfrm>
            <a:off x="0" y="2715071"/>
            <a:ext cx="609600" cy="1857161"/>
            <a:chOff x="1" y="2052"/>
            <a:chExt cx="384" cy="1554"/>
          </a:xfrm>
        </p:grpSpPr>
        <p:pic>
          <p:nvPicPr>
            <p:cNvPr id="16393" name="Picture 32"/>
            <p:cNvPicPr>
              <a:picLocks noChangeAspect="1" noChangeArrowheads="1"/>
            </p:cNvPicPr>
            <p:nvPr/>
          </p:nvPicPr>
          <p:blipFill>
            <a:blip r:embed="rId5" cstate="print"/>
            <a:srcRect/>
            <a:stretch>
              <a:fillRect/>
            </a:stretch>
          </p:blipFill>
          <p:spPr bwMode="auto">
            <a:xfrm>
              <a:off x="1" y="2052"/>
              <a:ext cx="384" cy="1554"/>
            </a:xfrm>
            <a:prstGeom prst="rect">
              <a:avLst/>
            </a:prstGeom>
            <a:noFill/>
            <a:ln w="9525">
              <a:noFill/>
              <a:miter lim="800000"/>
              <a:headEnd/>
              <a:tailEnd/>
            </a:ln>
          </p:spPr>
        </p:pic>
        <p:sp>
          <p:nvSpPr>
            <p:cNvPr id="16394" name="内容占位符 2">
              <a:hlinkClick r:id="rId6" action="ppaction://hlinksldjump"/>
            </p:cNvPr>
            <p:cNvSpPr>
              <a:spLocks/>
            </p:cNvSpPr>
            <p:nvPr/>
          </p:nvSpPr>
          <p:spPr bwMode="auto">
            <a:xfrm>
              <a:off x="46" y="2231"/>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pSp>
      <p:grpSp>
        <p:nvGrpSpPr>
          <p:cNvPr id="4" name="Group 48"/>
          <p:cNvGrpSpPr>
            <a:grpSpLocks/>
          </p:cNvGrpSpPr>
          <p:nvPr/>
        </p:nvGrpSpPr>
        <p:grpSpPr bwMode="auto">
          <a:xfrm>
            <a:off x="0" y="4643444"/>
            <a:ext cx="609600" cy="1849840"/>
            <a:chOff x="1" y="3735"/>
            <a:chExt cx="384" cy="1694"/>
          </a:xfrm>
        </p:grpSpPr>
        <p:pic>
          <p:nvPicPr>
            <p:cNvPr id="16391" name="Picture 49">
              <a:hlinkClick r:id="rId7" action="ppaction://hlinksldjump"/>
            </p:cNvPr>
            <p:cNvPicPr>
              <a:picLocks noChangeAspect="1" noChangeArrowheads="1"/>
            </p:cNvPicPr>
            <p:nvPr/>
          </p:nvPicPr>
          <p:blipFill>
            <a:blip r:embed="rId8" cstate="print"/>
            <a:srcRect/>
            <a:stretch>
              <a:fillRect/>
            </a:stretch>
          </p:blipFill>
          <p:spPr bwMode="auto">
            <a:xfrm>
              <a:off x="1" y="3735"/>
              <a:ext cx="384" cy="1694"/>
            </a:xfrm>
            <a:prstGeom prst="rect">
              <a:avLst/>
            </a:prstGeom>
            <a:noFill/>
            <a:ln w="9525">
              <a:noFill/>
              <a:miter lim="800000"/>
              <a:headEnd/>
              <a:tailEnd/>
            </a:ln>
          </p:spPr>
        </p:pic>
        <p:sp>
          <p:nvSpPr>
            <p:cNvPr id="16392" name="内容占位符 2">
              <a:hlinkClick r:id="rId9" action="ppaction://hlinksldjump"/>
            </p:cNvPr>
            <p:cNvSpPr>
              <a:spLocks/>
            </p:cNvSpPr>
            <p:nvPr/>
          </p:nvSpPr>
          <p:spPr bwMode="auto">
            <a:xfrm>
              <a:off x="46" y="393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nodeType="afterGroup">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par>
                          <p:cTn id="18" fill="hold" nodeType="afterGroup">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4714908"/>
          </a:xfrm>
        </p:spPr>
        <p:txBody>
          <a:bodyPr>
            <a:noAutofit/>
          </a:bodyPr>
          <a:lstStyle/>
          <a:p>
            <a:r>
              <a:rPr lang="zh-CN" altLang="en-US" dirty="0" smtClean="0">
                <a:latin typeface="Times New Roman" pitchFamily="18" charset="0"/>
                <a:cs typeface="Times New Roman" pitchFamily="18" charset="0"/>
              </a:rPr>
              <a:t>下列关于原文内容的表述，不正确的一项是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algn="just"/>
            <a:r>
              <a:rPr lang="en-US" altLang="zh-CN"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知道格律和模仿对于创造的关系，人们就可以知道天才和人力的关系了。创造不可无格律和模仿，天才的完成也不可无人力。</a:t>
            </a:r>
          </a:p>
          <a:p>
            <a:pPr algn="just"/>
            <a:r>
              <a:rPr lang="en-US" altLang="zh-CN" dirty="0" smtClean="0">
                <a:latin typeface="Times New Roman" pitchFamily="18" charset="0"/>
                <a:cs typeface="Times New Roman" pitchFamily="18" charset="0"/>
              </a:rPr>
              <a:t>B. </a:t>
            </a:r>
            <a:r>
              <a:rPr lang="zh-CN" altLang="en-US" dirty="0" smtClean="0">
                <a:latin typeface="Times New Roman" pitchFamily="18" charset="0"/>
                <a:cs typeface="Times New Roman" pitchFamily="18" charset="0"/>
              </a:rPr>
              <a:t>天才有一部分得诸遗传，也有一部分成于环境，还有一部分源自个人努力。其中，遗传与环境的影响非常重大，足以解释天才的形成。</a:t>
            </a:r>
          </a:p>
          <a:p>
            <a:pPr algn="just"/>
            <a:r>
              <a:rPr lang="en-US" altLang="zh-CN" dirty="0" smtClean="0">
                <a:latin typeface="Times New Roman" pitchFamily="18" charset="0"/>
                <a:cs typeface="Times New Roman" pitchFamily="18" charset="0"/>
              </a:rPr>
              <a:t>C. </a:t>
            </a:r>
            <a:r>
              <a:rPr lang="zh-CN" altLang="en-US" dirty="0" smtClean="0">
                <a:latin typeface="Times New Roman" pitchFamily="18" charset="0"/>
                <a:cs typeface="Times New Roman" pitchFamily="18" charset="0"/>
              </a:rPr>
              <a:t>有些人天资颇高而成就平凡，原因之一就是这些人努力不够。有些人天资并不特异而成就斐然，其中努力起了很重要的作用。</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571612"/>
            <a:ext cx="7715304" cy="4764100"/>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探究文本中的某些问题，提出自己的见解的能力。回答本题，注意分析高士其在科普创作中做了哪些工作使他的科普作品有了“长久的生命力”。结合文章分析可以看出，高士其在科普创作中，注重艺术形式的创新，比如科普诗；能够顺应科技的发展，更新科普的内容；研究读者，写出读者喜闻乐见的作品；胸怀祖国，与祖国同呼吸、共命运等。</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00174"/>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4. (</a:t>
            </a:r>
            <a:r>
              <a:rPr lang="zh-CN" altLang="en-US" dirty="0" smtClean="0">
                <a:latin typeface="Times New Roman" pitchFamily="18" charset="0"/>
                <a:cs typeface="Times New Roman" pitchFamily="18" charset="0"/>
              </a:rPr>
              <a:t>拓展备用题</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高士其科普创作取得成功的主观因素是什么？请结合材料简要分析。</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857224" y="2500305"/>
            <a:ext cx="7715304" cy="2928959"/>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始终对科学葆有热情。因为身体的原因，无法像正常人一样从事科学研究，但对科学的热爱并未消退，主动拿起笔进行科普创作。②勇于创新科普创作。率先倡导并践行科学与艺术相结合的创作理念。③自觉地服务时代和社会。抗战期间，顺应时代和社会的要求，创作出很多科普佳作。</a:t>
            </a:r>
            <a:r>
              <a:rPr lang="en-US" altLang="zh-CN" sz="2400" b="1" dirty="0" smtClean="0">
                <a:solidFill>
                  <a:srgbClr val="990033"/>
                </a:solidFill>
                <a:latin typeface="宋体" pitchFamily="2" charset="-122"/>
                <a:ea typeface="+mn-ea"/>
              </a:rPr>
              <a:t> </a:t>
            </a:r>
          </a:p>
        </p:txBody>
      </p:sp>
      <p:grpSp>
        <p:nvGrpSpPr>
          <p:cNvPr id="2"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571612"/>
            <a:ext cx="7715304" cy="4764100"/>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本题考查筛选并整合文中信息的能力。解答此题，要注重把握高士其在科普创作中的一些想法和做法。比如高士其因为感染病毒，不能像正常人一样从事科学研究，但他对科学没有放弃，开始了科普创作；他在创作科普作品时，倡导了科学与艺术相结合的理念，开创了科学诗的艺术形式等；特别是抗日战争期间，他以笔为武器，写出了许多脍炙人口的佳作：一方面向读者普及科学知识，一方面唤起民众保卫祖国、民族。</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2"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85786" y="936625"/>
            <a:ext cx="7929618" cy="5399088"/>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Times New Roman"/>
                <a:cs typeface="Courier New"/>
              </a:rPr>
              <a:t>二、阅读下面的文字，完成题目。</a:t>
            </a:r>
            <a:r>
              <a:rPr lang="en-US" altLang="zh-CN" sz="2400" b="1" kern="100" dirty="0" smtClean="0">
                <a:latin typeface="Times New Roman"/>
                <a:cs typeface="Courier New"/>
              </a:rPr>
              <a:t>(16</a:t>
            </a:r>
            <a:r>
              <a:rPr lang="zh-CN" altLang="en-US" sz="2400" b="1" kern="100" dirty="0" smtClean="0">
                <a:latin typeface="Times New Roman"/>
                <a:cs typeface="Courier New"/>
              </a:rPr>
              <a:t>分</a:t>
            </a:r>
            <a:r>
              <a:rPr lang="en-US" altLang="zh-CN" sz="2400" b="1" kern="100" dirty="0" smtClean="0">
                <a:latin typeface="Times New Roman"/>
                <a:cs typeface="Courier New"/>
              </a:rPr>
              <a:t>)</a:t>
            </a:r>
          </a:p>
          <a:p>
            <a:pPr>
              <a:lnSpc>
                <a:spcPts val="3500"/>
              </a:lnSpc>
              <a:spcAft>
                <a:spcPts val="0"/>
              </a:spcAft>
            </a:pPr>
            <a:r>
              <a:rPr lang="zh-CN" altLang="en-US" sz="2400" b="1" kern="100" dirty="0" smtClean="0">
                <a:latin typeface="黑体" pitchFamily="2" charset="-122"/>
                <a:ea typeface="黑体" pitchFamily="2" charset="-122"/>
                <a:cs typeface="Courier New"/>
              </a:rPr>
              <a:t>材料一：访谈文字实录</a:t>
            </a:r>
          </a:p>
          <a:p>
            <a:pPr indent="622300" algn="just">
              <a:lnSpc>
                <a:spcPts val="3500"/>
              </a:lnSpc>
              <a:spcAft>
                <a:spcPts val="0"/>
              </a:spcAft>
            </a:pP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编者按</a:t>
            </a:r>
            <a:r>
              <a:rPr lang="en-US" altLang="zh-CN" sz="2400" b="1" kern="100" dirty="0" smtClean="0">
                <a:latin typeface="楷体_GB2312" pitchFamily="49" charset="-122"/>
                <a:ea typeface="楷体_GB2312" pitchFamily="49" charset="-122"/>
                <a:cs typeface="Courier New"/>
              </a:rPr>
              <a:t>】 2014</a:t>
            </a:r>
            <a:r>
              <a:rPr lang="zh-CN" altLang="en-US" sz="2400" b="1" kern="100" dirty="0" smtClean="0">
                <a:latin typeface="楷体_GB2312" pitchFamily="49" charset="-122"/>
                <a:ea typeface="楷体_GB2312" pitchFamily="49" charset="-122"/>
                <a:cs typeface="Courier New"/>
              </a:rPr>
              <a:t>年</a:t>
            </a:r>
            <a:r>
              <a:rPr lang="en-US" altLang="zh-CN" sz="2400" b="1" kern="100" dirty="0" smtClean="0">
                <a:latin typeface="楷体_GB2312" pitchFamily="49" charset="-122"/>
                <a:ea typeface="楷体_GB2312" pitchFamily="49" charset="-122"/>
                <a:cs typeface="Courier New"/>
              </a:rPr>
              <a:t>10</a:t>
            </a:r>
            <a:r>
              <a:rPr lang="zh-CN" altLang="en-US" sz="2400" b="1" kern="100" dirty="0" smtClean="0">
                <a:latin typeface="楷体_GB2312" pitchFamily="49" charset="-122"/>
                <a:ea typeface="楷体_GB2312" pitchFamily="49" charset="-122"/>
                <a:cs typeface="Courier New"/>
              </a:rPr>
              <a:t>月</a:t>
            </a:r>
            <a:r>
              <a:rPr lang="en-US" altLang="zh-CN" sz="2400" b="1" kern="100" dirty="0" smtClean="0">
                <a:latin typeface="楷体_GB2312" pitchFamily="49" charset="-122"/>
                <a:ea typeface="楷体_GB2312" pitchFamily="49" charset="-122"/>
                <a:cs typeface="Courier New"/>
              </a:rPr>
              <a:t>15</a:t>
            </a:r>
            <a:r>
              <a:rPr lang="zh-CN" altLang="en-US" sz="2400" b="1" kern="100" dirty="0" smtClean="0">
                <a:latin typeface="楷体_GB2312" pitchFamily="49" charset="-122"/>
                <a:ea typeface="楷体_GB2312" pitchFamily="49" charset="-122"/>
                <a:cs typeface="Courier New"/>
              </a:rPr>
              <a:t>日，习近平总书记主持召开文艺工作座谈会并发表重要讲话，为我国文艺创作指明了方向。在文艺工作座谈会召开一周年之际，人民网文化频道特别推出了“回望文艺工作座谈会一周年</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文艺名家话‘精神故乡’系列访谈”。近日，著名剧作家、词作家阎肃做客人民网，畅谈座谈会后的感悟。</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764101"/>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我称得上是中国人民解放军文艺战线的一名老兵，到现在依然在心里经常哼唱着‘追上去！追上去！不让敌人喘气’。我们也有风花雪月，但那风是‘铁马秋风’、花是‘战地黄花’、雪是‘楼船夜雪’、月是‘边关冷月’。”在文艺工作座谈会上，阎肃作为军旅文艺工作者的代表进行了发言。当他说起“军人也有‘风花雪月’”时，习近平总书记插话：“我赞同阎肃同志的‘风花雪月’。这是强军的‘风花雪月’，我们的军旅文艺工作者应该主要围绕强军目标做自己该做的事情。”自己的发言得到了习近平总书记的当面肯定，这件事令阎肃分外高兴，受到了极大的鼓舞。</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85778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虽年逾八十，阎肃仍思维敏捷，他透露，自己在文艺工作座谈会上的发言并不拘泥于事先拟好的讲稿，有即兴发挥的成分，“风花雪月”就是他临场直抒胸臆，有感而发的。从军六十余载，阎肃对军旅文艺创作有很深的感悟，“我认为，作为一个部队的文艺工作者，爱憎要分明，因为你是为这个部队服务、为国防事业服务的。我过去写过一首歌叫</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天职</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，其中有这样的词，‘哪有那许多相思眼泪，哪有那许多离别柔肠，当我们勇敢地踏上战场，胸膛里喷涌的是雷是火是钢’，我是老兵，我觉得军人就应该这样”。</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文艺工作座谈会召开一年以来，军旅文艺界变化很大，阎肃看到“大家都在努力”。习近平总书记在会上指出，当前文艺创作“有‘高原’缺‘高峰’”，阎肃感慨：“这句话说进了每个文艺工作者的心里，我们创作一线的很多同志，都在认真思考这句话，积累知识，磨炼自己，想要努力做出一点儿成绩出来，回报时代。”阎肃谈到，一年来，部队里涌现出了不少优秀作品，例如，中国共产党中央军事委员会政治工作部话剧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简称“总政话剧团”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创作的现实军事题材话剧</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兵者</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国之大事</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，中国人民解放军海军政治部歌舞团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原名“海军政治部文工团”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创作的歌舞诗剧</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英雄核潜艇</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，等等。</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习近平总书记在文艺工作座谈会上回顾了自己少年时代和插队时期阅读过的大量书籍，给阎肃留下了极为深刻的印象。对于从小热爱书籍的阎肃来说，阅读给他的艺术创作带来了许多帮助，“多读书，才能使我们站在巨人的肩膀上看世界”。</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为了把书中的知识“吃”进自己的肚子里，阎肃下过苦功夫，“唐诗、宋词我都是一首一首、一堆一堆地背，川剧的唱词是最讲究的，一本一本的川剧唱词我都背。把这些背下来以后，再去创作，就‘下笔如有神’，占大便宜了”。</a:t>
            </a:r>
            <a:endParaRPr lang="en-US" altLang="zh-CN" sz="2400" b="1" kern="100" dirty="0" smtClean="0">
              <a:latin typeface="楷体_GB2312" pitchFamily="49" charset="-122"/>
              <a:ea typeface="楷体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786346"/>
          </a:xfrm>
          <a:prstGeom prst="rect">
            <a:avLst/>
          </a:prstGeom>
          <a:noFill/>
          <a:ln w="9525">
            <a:noFill/>
            <a:miter lim="800000"/>
            <a:headEnd/>
            <a:tailEnd/>
          </a:ln>
        </p:spPr>
        <p:txBody>
          <a:bodyPr/>
          <a:lstStyle/>
          <a:p>
            <a:pPr indent="628650" algn="just">
              <a:lnSpc>
                <a:spcPts val="3500"/>
              </a:lnSpc>
              <a:spcAft>
                <a:spcPts val="0"/>
              </a:spcAft>
            </a:pPr>
            <a:r>
              <a:rPr lang="zh-CN" altLang="en-US" sz="2400" b="1" kern="100" dirty="0" smtClean="0">
                <a:latin typeface="楷体_GB2312" pitchFamily="49" charset="-122"/>
                <a:ea typeface="楷体_GB2312" pitchFamily="49" charset="-122"/>
                <a:cs typeface="Courier New"/>
              </a:rPr>
              <a:t>“读书破万卷，真的很重要。”阎肃创作过</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红梅赞</a:t>
            </a:r>
            <a:r>
              <a:rPr lang="en-US" altLang="zh-CN" sz="2400" b="1" kern="100" dirty="0" smtClean="0">
                <a:latin typeface="楷体_GB2312" pitchFamily="49" charset="-122"/>
                <a:ea typeface="楷体_GB2312" pitchFamily="49" charset="-122"/>
                <a:cs typeface="Courier New"/>
              </a:rPr>
              <a:t>》</a:t>
            </a:r>
            <a:endParaRPr lang="zh-CN" altLang="en-US" sz="2400" b="1" kern="100" dirty="0" smtClean="0">
              <a:latin typeface="楷体_GB2312" pitchFamily="49" charset="-122"/>
              <a:ea typeface="楷体_GB2312" pitchFamily="49" charset="-122"/>
              <a:cs typeface="Courier New"/>
            </a:endParaRPr>
          </a:p>
          <a:p>
            <a:pPr algn="just">
              <a:lnSpc>
                <a:spcPts val="3500"/>
              </a:lnSpc>
              <a:spcAft>
                <a:spcPts val="0"/>
              </a:spcAft>
            </a:pP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敢问路在何方</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说唱脸谱</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雾里看花</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等大量经典歌曲，每次遇到创作“瓶颈”，脑中存储的海量知识就成为他灵感迸发的来源。“灵感的迸发源于自己从各个方面汲取到的营养，不管唐诗还是宋词，好的词句，存在脑子里面，它是不会溜走的，”阎肃形象地比喻说，“平常哪顿饭把我吃壮了，我说不出来，但是身体慢慢越来越好，就是这个道理。”</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786346"/>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书籍不仅为阎肃带来了创作上的帮助，也是他的“精神故乡”。阎肃认为，“心灵上的故乡，都在我们的先贤的笔下。像鲁迅先生、老舍先生、曹禺先生、巴金先生的作品，我从小就读，真是长见识，长知识，长学问，而且长性情。从中，我还学到了做人的道理”。</a:t>
            </a: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428736"/>
            <a:ext cx="8072494" cy="2500330"/>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 </a:t>
            </a:r>
            <a:r>
              <a:rPr lang="zh-CN" altLang="en-US" sz="2400" b="1" dirty="0" smtClean="0">
                <a:latin typeface="Times New Roman" pitchFamily="18" charset="0"/>
                <a:cs typeface="Times New Roman" pitchFamily="18" charset="0"/>
              </a:rPr>
              <a:t>最易显示出天才的地方是灵感，灵感是在潜意识中酝酿成的情思猛然涌现于意识。这种情思的涌现不是毫无准备的。</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643446"/>
            <a:ext cx="7705723" cy="1285884"/>
          </a:xfrm>
        </p:spPr>
        <p:txBody>
          <a:bodyPr/>
          <a:lstStyle/>
          <a:p>
            <a:pPr marL="0" indent="0">
              <a:lnSpc>
                <a:spcPts val="3500"/>
              </a:lnSpc>
              <a:spcBef>
                <a:spcPct val="0"/>
              </a:spcBef>
              <a:buNone/>
            </a:pPr>
            <a:r>
              <a:rPr lang="en-US" altLang="zh-CN" sz="2400" b="1" dirty="0" smtClean="0">
                <a:solidFill>
                  <a:srgbClr val="990033"/>
                </a:solidFill>
                <a:latin typeface="宋体" pitchFamily="2" charset="-122"/>
              </a:rPr>
              <a:t>B</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足以解释天才的形成”错，原文为“但是我相信它们都不能完全解释天才”，本题曲解了原文的意思。</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786346"/>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习近平总书记在文艺工作座谈会上强调，“文艺创作方法有一百条、一千条，但最根本、最关键、最牢靠的办法是扎根人民、扎根生活”。对此，阎肃有着很深的体会，他认为，文艺创作要“接地气”，就是要说百姓听得懂、喜欢听的“大实话”。为了倾听普通百姓的“心声”，阎肃无论走到哪里，都跟各行各业的人迅速打成一片，站岗的、扫地的、修脚的</a:t>
            </a:r>
            <a:r>
              <a:rPr lang="en-US" altLang="zh-CN" sz="2400" b="1" kern="100" dirty="0" smtClean="0">
                <a:latin typeface="+mn-ea"/>
                <a:ea typeface="+mn-ea"/>
                <a:cs typeface="Courier New"/>
              </a:rPr>
              <a:t>……</a:t>
            </a:r>
            <a:r>
              <a:rPr lang="zh-CN" altLang="en-US" sz="2400" b="1" kern="100" dirty="0" smtClean="0">
                <a:latin typeface="楷体_GB2312" pitchFamily="49" charset="-122"/>
                <a:ea typeface="楷体_GB2312" pitchFamily="49" charset="-122"/>
                <a:cs typeface="Courier New"/>
              </a:rPr>
              <a:t>都成了他生活中的朋友。</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357298"/>
            <a:ext cx="7929618" cy="492922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战士们爱听阎肃的歌，曾询问他：“为什么你的歌里面总有那么多我们没听过的新词？”阎肃乐了，他透露，自己的创作能够不断出“新”，除了靠知识的积累，还得熟悉生活，“接地气”，和老百姓心相通。“我看我们的前辈都是这样做的。没有人民群众，没有火热蓬勃的生活，自己坐在屋子里瞎编是没有用的，是编出不来的。”阎肃认为。</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为了写出“接地气”的作品，阎肃也有过担忧，“我老想和时代同步。我今年</a:t>
            </a:r>
            <a:r>
              <a:rPr lang="en-US" altLang="zh-CN" sz="2400" b="1" kern="100" dirty="0" smtClean="0">
                <a:latin typeface="楷体_GB2312" pitchFamily="49" charset="-122"/>
                <a:ea typeface="楷体_GB2312" pitchFamily="49" charset="-122"/>
                <a:cs typeface="Courier New"/>
              </a:rPr>
              <a:t>80</a:t>
            </a:r>
            <a:r>
              <a:rPr lang="zh-CN" altLang="en-US" sz="2400" b="1" kern="100" dirty="0" smtClean="0">
                <a:latin typeface="楷体_GB2312" pitchFamily="49" charset="-122"/>
                <a:ea typeface="楷体_GB2312" pitchFamily="49" charset="-122"/>
                <a:cs typeface="Courier New"/>
              </a:rPr>
              <a:t>多岁了，老觉得自己跟不上飞速发展的‘时代列车’，很怕突然有一天它把我给扔出去”。阎肃谈到，例如“点赞”“吐槽”之类的网络语言，</a:t>
            </a:r>
            <a:endParaRPr lang="en-US" altLang="zh-CN" sz="2400" b="1" kern="100" dirty="0" smtClean="0">
              <a:latin typeface="仿宋_GB2312" pitchFamily="49" charset="-122"/>
              <a:ea typeface="仿宋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虽然一开始他不懂，但他会想办法去尽力“捕捉”这样新鲜的词语。为了跟上时代的步伐，阎肃常常跟年轻人交朋友。“我喜欢和年轻人交朋友，大家有心与心的交流，心与心的共鸣，一交流，我就从他们那得到好多好多语言、思维上的灵感。”阎肃高兴地说。</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来源：</a:t>
            </a:r>
            <a:r>
              <a:rPr lang="en-US" altLang="zh-CN" sz="2400" b="1" kern="100" dirty="0" smtClean="0">
                <a:latin typeface="仿宋_GB2312" pitchFamily="49" charset="-122"/>
                <a:ea typeface="仿宋_GB2312" pitchFamily="49" charset="-122"/>
                <a:cs typeface="Courier New"/>
              </a:rPr>
              <a:t>2015</a:t>
            </a:r>
            <a:r>
              <a:rPr lang="zh-CN" altLang="en-US" sz="2400" b="1" kern="100" dirty="0" smtClean="0">
                <a:latin typeface="仿宋_GB2312" pitchFamily="49" charset="-122"/>
                <a:ea typeface="仿宋_GB2312" pitchFamily="49" charset="-122"/>
                <a:cs typeface="Courier New"/>
              </a:rPr>
              <a:t>年</a:t>
            </a:r>
            <a:r>
              <a:rPr lang="en-US" altLang="zh-CN" sz="2400" b="1" kern="100" dirty="0" smtClean="0">
                <a:latin typeface="仿宋_GB2312" pitchFamily="49" charset="-122"/>
                <a:ea typeface="仿宋_GB2312" pitchFamily="49" charset="-122"/>
                <a:cs typeface="Courier New"/>
              </a:rPr>
              <a:t>10</a:t>
            </a:r>
            <a:r>
              <a:rPr lang="zh-CN" altLang="en-US" sz="2400" b="1" kern="100" dirty="0" smtClean="0">
                <a:latin typeface="仿宋_GB2312" pitchFamily="49" charset="-122"/>
                <a:ea typeface="仿宋_GB2312" pitchFamily="49" charset="-122"/>
                <a:cs typeface="Courier New"/>
              </a:rPr>
              <a:t>月</a:t>
            </a:r>
            <a:r>
              <a:rPr lang="en-US" altLang="zh-CN" sz="2400" b="1" kern="100" dirty="0" smtClean="0">
                <a:latin typeface="仿宋_GB2312" pitchFamily="49" charset="-122"/>
                <a:ea typeface="仿宋_GB2312" pitchFamily="49" charset="-122"/>
                <a:cs typeface="Courier New"/>
              </a:rPr>
              <a:t>14</a:t>
            </a:r>
            <a:r>
              <a:rPr lang="zh-CN" altLang="en-US" sz="2400" b="1" kern="100" dirty="0" smtClean="0">
                <a:latin typeface="仿宋_GB2312" pitchFamily="49" charset="-122"/>
                <a:ea typeface="仿宋_GB2312" pitchFamily="49" charset="-122"/>
                <a:cs typeface="Courier New"/>
              </a:rPr>
              <a:t>日人民网－文化频道　采写：陈苑，有删改</a:t>
            </a:r>
            <a:r>
              <a:rPr lang="en-US" altLang="zh-CN" sz="2400" b="1" kern="100" dirty="0" smtClean="0">
                <a:latin typeface="仿宋_GB2312" pitchFamily="49" charset="-122"/>
                <a:ea typeface="仿宋_GB2312" pitchFamily="49" charset="-122"/>
                <a:cs typeface="Courier New"/>
              </a:rPr>
              <a:t>)</a:t>
            </a:r>
          </a:p>
          <a:p>
            <a:pPr>
              <a:lnSpc>
                <a:spcPts val="3500"/>
              </a:lnSpc>
              <a:spcAft>
                <a:spcPts val="0"/>
              </a:spcAft>
            </a:pPr>
            <a:r>
              <a:rPr lang="zh-CN" altLang="en-US" sz="2400" b="1" kern="100" dirty="0" smtClean="0">
                <a:latin typeface="黑体" pitchFamily="2" charset="-122"/>
                <a:ea typeface="黑体" pitchFamily="2" charset="-122"/>
                <a:cs typeface="Courier New"/>
              </a:rPr>
              <a:t>材料二：采访阎肃夫人李文辉笔录</a:t>
            </a:r>
            <a:endParaRPr lang="en-US" altLang="zh-CN" sz="2400" b="1" kern="100" dirty="0" smtClean="0">
              <a:latin typeface="黑体" pitchFamily="2" charset="-122"/>
              <a:ea typeface="黑体" pitchFamily="2" charset="-122"/>
              <a:cs typeface="Courier New"/>
            </a:endParaRPr>
          </a:p>
          <a:p>
            <a:pPr indent="622300">
              <a:lnSpc>
                <a:spcPts val="3500"/>
              </a:lnSpc>
              <a:spcAft>
                <a:spcPts val="0"/>
              </a:spcAft>
            </a:pPr>
            <a:r>
              <a:rPr lang="zh-CN" altLang="en-US" sz="2400" b="1" kern="100" dirty="0" smtClean="0">
                <a:latin typeface="楷体_GB2312" pitchFamily="49" charset="-122"/>
                <a:ea typeface="楷体_GB2312" pitchFamily="49" charset="-122"/>
                <a:cs typeface="Courier New"/>
              </a:rPr>
              <a:t>我和老阎处对象的时候，由于我在东北，他在北京，只能通过书信交流。在信中，我发现他的文笔很美。后来，我来北京和他见面。见到他后，感觉和书信中的形象反差</a:t>
            </a:r>
          </a:p>
          <a:p>
            <a:pPr indent="622300">
              <a:lnSpc>
                <a:spcPts val="3500"/>
              </a:lnSpc>
              <a:spcAft>
                <a:spcPts val="0"/>
              </a:spcAft>
            </a:pPr>
            <a:endParaRPr lang="en-US" altLang="zh-CN" sz="2400" b="1" kern="100" dirty="0" smtClean="0">
              <a:latin typeface="仿宋_GB2312" pitchFamily="49" charset="-122"/>
              <a:ea typeface="仿宋_GB2312" pitchFamily="49" charset="-122"/>
              <a:cs typeface="Courier New"/>
            </a:endParaRPr>
          </a:p>
          <a:p>
            <a:pPr indent="622300" algn="just">
              <a:lnSpc>
                <a:spcPts val="3500"/>
              </a:lnSpc>
              <a:spcAft>
                <a:spcPts val="0"/>
              </a:spcAft>
            </a:pPr>
            <a:endParaRPr lang="en-US" altLang="zh-CN" sz="2400" b="1" kern="100" dirty="0" smtClean="0">
              <a:latin typeface="仿宋_GB2312" pitchFamily="49" charset="-122"/>
              <a:ea typeface="仿宋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楷体_GB2312" pitchFamily="49" charset="-122"/>
                <a:ea typeface="楷体_GB2312" pitchFamily="49" charset="-122"/>
                <a:cs typeface="Courier New"/>
              </a:rPr>
              <a:t>很大：个头矮、相貌平，还有点儿驼背，衣着也很不讲究，还穿着当时城里人很少穿的线袜子，把穿旧了的军裤穿在里面当衬裤。</a:t>
            </a:r>
            <a:endParaRPr lang="en-US" altLang="zh-CN" sz="2400" b="1" kern="100" dirty="0" smtClean="0">
              <a:latin typeface="楷体_GB2312" pitchFamily="49" charset="-122"/>
              <a:ea typeface="楷体_GB2312" pitchFamily="49" charset="-122"/>
              <a:cs typeface="Courier New"/>
            </a:endParaRP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我看过他中学时代的照片，身板挺直的。</a:t>
            </a:r>
            <a:r>
              <a:rPr lang="en-US" altLang="zh-CN" sz="2400" b="1" kern="100" dirty="0" smtClean="0">
                <a:latin typeface="楷体_GB2312" pitchFamily="49" charset="-122"/>
                <a:ea typeface="楷体_GB2312" pitchFamily="49" charset="-122"/>
                <a:cs typeface="Courier New"/>
              </a:rPr>
              <a:t>30</a:t>
            </a:r>
            <a:r>
              <a:rPr lang="zh-CN" altLang="en-US" sz="2400" b="1" kern="100" dirty="0" smtClean="0">
                <a:latin typeface="楷体_GB2312" pitchFamily="49" charset="-122"/>
                <a:ea typeface="楷体_GB2312" pitchFamily="49" charset="-122"/>
                <a:cs typeface="Courier New"/>
              </a:rPr>
              <a:t>岁前，老阎连一个休息日都没休息过，常常是一杯茶、一支烟，一本书看一天，由于长时间伏案学习，慢慢地老阎就变成了“罗锅儿”。还有很多休息日，老阎是在书店和戏院度过的。他看过很多书、很多戏，这一点，你们也许能从他的作品中感受到。过去，礼拜天老阎常去天桥看戏，坐公交车要</a:t>
            </a:r>
            <a:r>
              <a:rPr lang="en-US" altLang="zh-CN" sz="2400" b="1" kern="100" dirty="0" smtClean="0">
                <a:latin typeface="楷体_GB2312" pitchFamily="49" charset="-122"/>
                <a:ea typeface="楷体_GB2312" pitchFamily="49" charset="-122"/>
                <a:cs typeface="Courier New"/>
              </a:rPr>
              <a:t>5</a:t>
            </a:r>
            <a:r>
              <a:rPr lang="zh-CN" altLang="en-US" sz="2400" b="1" kern="100" dirty="0" smtClean="0">
                <a:latin typeface="楷体_GB2312" pitchFamily="49" charset="-122"/>
                <a:ea typeface="楷体_GB2312" pitchFamily="49" charset="-122"/>
                <a:cs typeface="Courier New"/>
              </a:rPr>
              <a:t>分钱，他舍不得，经常走着去，走着回来，看戏每小时一毛六，他却肯花。</a:t>
            </a:r>
          </a:p>
          <a:p>
            <a:pPr indent="622300" algn="just">
              <a:lnSpc>
                <a:spcPts val="3500"/>
              </a:lnSpc>
              <a:spcAft>
                <a:spcPts val="0"/>
              </a:spcAft>
            </a:pPr>
            <a:endParaRPr lang="zh-CN" altLang="en-US" sz="2400" b="1" kern="100" dirty="0" smtClean="0">
              <a:latin typeface="楷体_GB2312" pitchFamily="49" charset="-122"/>
              <a:ea typeface="楷体_GB2312" pitchFamily="49" charset="-122"/>
              <a:cs typeface="Courier New"/>
            </a:endParaRPr>
          </a:p>
          <a:p>
            <a:pPr indent="622300">
              <a:lnSpc>
                <a:spcPts val="3500"/>
              </a:lnSpc>
              <a:spcAft>
                <a:spcPts val="0"/>
              </a:spcAft>
            </a:pPr>
            <a:endParaRPr lang="zh-CN" altLang="en-US" sz="2400" b="1" kern="100" dirty="0" smtClean="0">
              <a:latin typeface="楷体_GB2312" pitchFamily="49" charset="-122"/>
              <a:ea typeface="楷体_GB2312" pitchFamily="49" charset="-122"/>
              <a:cs typeface="Courier New"/>
            </a:endParaRPr>
          </a:p>
          <a:p>
            <a:pPr indent="622300">
              <a:lnSpc>
                <a:spcPts val="3500"/>
              </a:lnSpc>
              <a:spcAft>
                <a:spcPts val="0"/>
              </a:spcAft>
            </a:pPr>
            <a:endParaRPr lang="en-US" altLang="zh-CN" sz="2400" b="1" kern="100" dirty="0" smtClean="0">
              <a:latin typeface="仿宋_GB2312" pitchFamily="49" charset="-122"/>
              <a:ea typeface="仿宋_GB2312" pitchFamily="49" charset="-122"/>
              <a:cs typeface="Courier New"/>
            </a:endParaRPr>
          </a:p>
          <a:p>
            <a:pPr indent="622300" algn="just">
              <a:lnSpc>
                <a:spcPts val="3500"/>
              </a:lnSpc>
              <a:spcAft>
                <a:spcPts val="0"/>
              </a:spcAft>
            </a:pPr>
            <a:endParaRPr lang="en-US" altLang="zh-CN" sz="2400" b="1" kern="100" dirty="0" smtClean="0">
              <a:latin typeface="仿宋_GB2312" pitchFamily="49" charset="-122"/>
              <a:ea typeface="仿宋_GB2312" pitchFamily="49" charset="-122"/>
              <a:cs typeface="Courier New"/>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714488"/>
            <a:ext cx="7929618" cy="457203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有朋友建议我办个文化公司，我想还真行，一来我喜欢文艺，二来我对自己的组织、沟通能力很自信，三呢，我对文艺界很熟，很多明星大腕儿都是我的好朋友。老阎听说后坚决反对，根本就不允许。别说我办这个文化公司，就连儿子办都不行。他有他的原则，我们拗不过他。</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儿媳妇是中国人民解放军艺术学院毕业的，学唱歌的，一直想进中国人民解放军空军政治部文工团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简称“空政文工团”</a:t>
            </a: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。老阎是空政文工团的元老级人物，儿媳妇希望他能跟团领导说说情，但他一直没开这个口。</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714488"/>
            <a:ext cx="7929618" cy="4572032"/>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有人要帮老阎写自传、出文集，他都拒绝了。人家劝他：“别人都出书了，你怎么不能出？”他说：“出那个有什么用啊？”人家说：“你不出，谁知道你呀？”老阎说：“知道有什么用啊？”</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来源：</a:t>
            </a:r>
            <a:r>
              <a:rPr lang="en-US" altLang="zh-CN" sz="2400" b="1" kern="100" dirty="0" smtClean="0">
                <a:latin typeface="仿宋_GB2312" pitchFamily="49" charset="-122"/>
                <a:ea typeface="仿宋_GB2312" pitchFamily="49" charset="-122"/>
                <a:cs typeface="Courier New"/>
              </a:rPr>
              <a:t>2010</a:t>
            </a:r>
            <a:r>
              <a:rPr lang="zh-CN" altLang="en-US" sz="2400" b="1" kern="100" dirty="0" smtClean="0">
                <a:latin typeface="仿宋_GB2312" pitchFamily="49" charset="-122"/>
                <a:ea typeface="仿宋_GB2312" pitchFamily="49" charset="-122"/>
                <a:cs typeface="Courier New"/>
              </a:rPr>
              <a:t>年</a:t>
            </a:r>
            <a:r>
              <a:rPr lang="en-US" altLang="zh-CN" sz="2400" b="1" kern="100" dirty="0" smtClean="0">
                <a:latin typeface="仿宋_GB2312" pitchFamily="49" charset="-122"/>
                <a:ea typeface="仿宋_GB2312" pitchFamily="49" charset="-122"/>
                <a:cs typeface="Courier New"/>
              </a:rPr>
              <a:t>7</a:t>
            </a:r>
            <a:r>
              <a:rPr lang="zh-CN" altLang="en-US" sz="2400" b="1" kern="100" dirty="0" smtClean="0">
                <a:latin typeface="仿宋_GB2312" pitchFamily="49" charset="-122"/>
                <a:ea typeface="仿宋_GB2312" pitchFamily="49" charset="-122"/>
                <a:cs typeface="Courier New"/>
              </a:rPr>
              <a:t>月</a:t>
            </a:r>
            <a:r>
              <a:rPr lang="en-US" altLang="zh-CN" sz="2400" b="1" kern="100" dirty="0" smtClean="0">
                <a:latin typeface="仿宋_GB2312" pitchFamily="49" charset="-122"/>
                <a:ea typeface="仿宋_GB2312" pitchFamily="49" charset="-122"/>
                <a:cs typeface="Courier New"/>
              </a:rPr>
              <a:t>15</a:t>
            </a:r>
            <a:r>
              <a:rPr lang="zh-CN" altLang="en-US" sz="2400" b="1" kern="100" dirty="0" smtClean="0">
                <a:latin typeface="仿宋_GB2312" pitchFamily="49" charset="-122"/>
                <a:ea typeface="仿宋_GB2312" pitchFamily="49" charset="-122"/>
                <a:cs typeface="Courier New"/>
              </a:rPr>
              <a:t>日人民网</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军事频道，有删改</a:t>
            </a:r>
            <a:r>
              <a:rPr lang="en-US" altLang="zh-CN" sz="2400" b="1" kern="100" dirty="0" smtClean="0">
                <a:latin typeface="仿宋_GB2312" pitchFamily="49" charset="-122"/>
                <a:ea typeface="仿宋_GB2312" pitchFamily="49" charset="-122"/>
                <a:cs typeface="Courier New"/>
              </a:rPr>
              <a:t>)</a:t>
            </a: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786346"/>
          </a:xfrm>
          <a:prstGeom prst="rect">
            <a:avLst/>
          </a:prstGeom>
          <a:noFill/>
          <a:ln w="9525">
            <a:noFill/>
            <a:miter lim="800000"/>
            <a:headEnd/>
            <a:tailEnd/>
          </a:ln>
        </p:spPr>
        <p:txBody>
          <a:bodyPr/>
          <a:lstStyle/>
          <a:p>
            <a:pPr>
              <a:lnSpc>
                <a:spcPts val="3500"/>
              </a:lnSpc>
              <a:spcAft>
                <a:spcPts val="0"/>
              </a:spcAft>
            </a:pPr>
            <a:r>
              <a:rPr lang="zh-CN" altLang="en-US" sz="2400" b="1" kern="100" dirty="0" smtClean="0">
                <a:latin typeface="黑体" pitchFamily="2" charset="-122"/>
                <a:ea typeface="黑体" pitchFamily="2" charset="-122"/>
                <a:cs typeface="Courier New"/>
              </a:rPr>
              <a:t>材料三：“感动中国</a:t>
            </a:r>
            <a:r>
              <a:rPr lang="en-US" altLang="zh-CN" sz="2400" b="1" kern="100" dirty="0" smtClean="0">
                <a:latin typeface="黑体" pitchFamily="2" charset="-122"/>
                <a:ea typeface="黑体" pitchFamily="2" charset="-122"/>
                <a:cs typeface="Courier New"/>
              </a:rPr>
              <a:t>2015</a:t>
            </a:r>
            <a:r>
              <a:rPr lang="zh-CN" altLang="en-US" sz="2400" b="1" kern="100" dirty="0" smtClean="0">
                <a:latin typeface="黑体" pitchFamily="2" charset="-122"/>
                <a:ea typeface="黑体" pitchFamily="2" charset="-122"/>
                <a:cs typeface="Courier New"/>
              </a:rPr>
              <a:t>年度人物”颁奖词：阎肃弦歌感人肠</a:t>
            </a:r>
          </a:p>
          <a:p>
            <a:pPr indent="622300" algn="just">
              <a:lnSpc>
                <a:spcPts val="3500"/>
              </a:lnSpc>
              <a:spcAft>
                <a:spcPts val="0"/>
              </a:spcAft>
            </a:pPr>
            <a:r>
              <a:rPr lang="en-US" altLang="zh-CN" sz="2400" b="1" kern="100" dirty="0" smtClean="0">
                <a:latin typeface="楷体_GB2312" pitchFamily="49" charset="-122"/>
                <a:ea typeface="楷体_GB2312" pitchFamily="49" charset="-122"/>
                <a:cs typeface="Courier New"/>
              </a:rPr>
              <a:t>【</a:t>
            </a:r>
            <a:r>
              <a:rPr lang="zh-CN" altLang="en-US" sz="2400" b="1" kern="100" dirty="0" smtClean="0">
                <a:latin typeface="楷体_GB2312" pitchFamily="49" charset="-122"/>
                <a:ea typeface="楷体_GB2312" pitchFamily="49" charset="-122"/>
                <a:cs typeface="Courier New"/>
              </a:rPr>
              <a:t>颁奖词</a:t>
            </a:r>
            <a:r>
              <a:rPr lang="en-US" altLang="zh-CN" sz="2400" b="1" kern="100" dirty="0" smtClean="0">
                <a:latin typeface="楷体_GB2312" pitchFamily="49" charset="-122"/>
                <a:ea typeface="楷体_GB2312" pitchFamily="49" charset="-122"/>
                <a:cs typeface="Courier New"/>
              </a:rPr>
              <a:t>】 </a:t>
            </a:r>
            <a:r>
              <a:rPr lang="zh-CN" altLang="en-US" sz="2400" b="1" kern="100" dirty="0" smtClean="0">
                <a:latin typeface="楷体_GB2312" pitchFamily="49" charset="-122"/>
                <a:ea typeface="楷体_GB2312" pitchFamily="49" charset="-122"/>
                <a:cs typeface="Courier New"/>
              </a:rPr>
              <a:t>铁马秋风、战地黄花，楼船夜雪，边关冷月，这是一个战士的“风花雪月”。唱红岩，唱蓝天，你一生都在唱，你的心一直和人民相连。是一滴水，你要把自己溶入大海；是一树梅，你要让自己开在悬崖。一个兵，一条路，一颗心，一面旗。</a:t>
            </a:r>
          </a:p>
        </p:txBody>
      </p:sp>
      <p:grpSp>
        <p:nvGrpSpPr>
          <p:cNvPr id="2"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611560" y="1412776"/>
            <a:ext cx="7929618" cy="4929222"/>
          </a:xfrm>
        </p:spPr>
        <p:txBody>
          <a:bodyPr>
            <a:noAutofit/>
          </a:bodyPr>
          <a:lstStyle/>
          <a:p>
            <a:r>
              <a:rPr lang="en-US" altLang="zh-CN" dirty="0" smtClean="0">
                <a:latin typeface="+mn-ea"/>
              </a:rPr>
              <a:t>5</a:t>
            </a:r>
            <a:r>
              <a:rPr lang="zh-CN" altLang="zh-CN" dirty="0" smtClean="0">
                <a:latin typeface="+mn-ea"/>
              </a:rPr>
              <a:t>．下列对两则材料有关内容的分析和概括，正确的一项是</a:t>
            </a:r>
            <a:r>
              <a:rPr lang="en-US" altLang="zh-CN" dirty="0" smtClean="0">
                <a:latin typeface="+mn-ea"/>
              </a:rPr>
              <a:t>(3</a:t>
            </a:r>
            <a:r>
              <a:rPr lang="zh-CN" altLang="zh-CN" dirty="0" smtClean="0">
                <a:latin typeface="+mn-ea"/>
              </a:rPr>
              <a:t>分</a:t>
            </a:r>
            <a:r>
              <a:rPr lang="en-US" altLang="zh-CN" dirty="0" smtClean="0">
                <a:latin typeface="+mn-ea"/>
              </a:rPr>
              <a:t>)(</a:t>
            </a:r>
            <a:r>
              <a:rPr lang="zh-CN" altLang="zh-CN" dirty="0" smtClean="0">
                <a:latin typeface="+mn-ea"/>
              </a:rPr>
              <a:t>　　</a:t>
            </a:r>
            <a:r>
              <a:rPr lang="en-US" altLang="zh-CN" dirty="0" smtClean="0">
                <a:latin typeface="+mn-ea"/>
              </a:rPr>
              <a:t>)</a:t>
            </a:r>
            <a:endParaRPr lang="zh-CN" altLang="zh-CN" dirty="0" smtClean="0">
              <a:latin typeface="+mn-ea"/>
            </a:endParaRPr>
          </a:p>
          <a:p>
            <a:r>
              <a:rPr lang="en-US" altLang="zh-CN" dirty="0" smtClean="0">
                <a:latin typeface="+mn-ea"/>
              </a:rPr>
              <a:t>A</a:t>
            </a:r>
            <a:r>
              <a:rPr lang="zh-CN" altLang="zh-CN" dirty="0" smtClean="0">
                <a:latin typeface="+mn-ea"/>
              </a:rPr>
              <a:t>．材料一的访谈中，阎肃认为，军旅文艺工作者要肩负起时代赋予的任务，创作出更多与时代同步的</a:t>
            </a:r>
            <a:r>
              <a:rPr lang="en-US" altLang="zh-CN" dirty="0" smtClean="0">
                <a:latin typeface="+mn-ea"/>
              </a:rPr>
              <a:t>“</a:t>
            </a:r>
            <a:r>
              <a:rPr lang="zh-CN" altLang="zh-CN" dirty="0" smtClean="0">
                <a:latin typeface="+mn-ea"/>
              </a:rPr>
              <a:t>接地气</a:t>
            </a:r>
            <a:r>
              <a:rPr lang="en-US" altLang="zh-CN" dirty="0" smtClean="0">
                <a:latin typeface="+mn-ea"/>
              </a:rPr>
              <a:t>”</a:t>
            </a:r>
            <a:r>
              <a:rPr lang="zh-CN" altLang="zh-CN" dirty="0" smtClean="0">
                <a:latin typeface="+mn-ea"/>
              </a:rPr>
              <a:t>的作品。</a:t>
            </a:r>
          </a:p>
          <a:p>
            <a:r>
              <a:rPr lang="en-US" altLang="zh-CN" dirty="0" smtClean="0">
                <a:latin typeface="+mn-ea"/>
              </a:rPr>
              <a:t>B</a:t>
            </a:r>
            <a:r>
              <a:rPr lang="zh-CN" altLang="zh-CN" dirty="0" smtClean="0">
                <a:latin typeface="+mn-ea"/>
              </a:rPr>
              <a:t>．材料一的访谈中，习近平总书记说，赞同阎肃同志的</a:t>
            </a:r>
            <a:r>
              <a:rPr lang="en-US" altLang="zh-CN" dirty="0" smtClean="0">
                <a:latin typeface="+mn-ea"/>
              </a:rPr>
              <a:t>“</a:t>
            </a:r>
            <a:r>
              <a:rPr lang="zh-CN" altLang="zh-CN" dirty="0" smtClean="0">
                <a:latin typeface="+mn-ea"/>
              </a:rPr>
              <a:t>风花雪月</a:t>
            </a:r>
            <a:r>
              <a:rPr lang="en-US" altLang="zh-CN" dirty="0" smtClean="0">
                <a:latin typeface="+mn-ea"/>
              </a:rPr>
              <a:t>”</a:t>
            </a:r>
            <a:r>
              <a:rPr lang="zh-CN" altLang="zh-CN" dirty="0" smtClean="0">
                <a:latin typeface="+mn-ea"/>
              </a:rPr>
              <a:t>，正确揭示了文学作品的功能，即应赞美自然景物，表现生活情趣。</a:t>
            </a:r>
            <a:endParaRPr lang="zh-CN" altLang="zh-CN" dirty="0">
              <a:latin typeface="+mn-ea"/>
            </a:endParaRPr>
          </a:p>
        </p:txBody>
      </p:sp>
      <p:grpSp>
        <p:nvGrpSpPr>
          <p:cNvPr id="7"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内容占位符 2"/>
          <p:cNvSpPr>
            <a:spLocks noGrp="1"/>
          </p:cNvSpPr>
          <p:nvPr>
            <p:ph idx="1"/>
          </p:nvPr>
        </p:nvSpPr>
        <p:spPr>
          <a:xfrm>
            <a:off x="714348" y="1643050"/>
            <a:ext cx="7929618" cy="2786082"/>
          </a:xfrm>
        </p:spPr>
        <p:txBody>
          <a:bodyPr>
            <a:noAutofit/>
          </a:bodyPr>
          <a:lstStyle/>
          <a:p>
            <a:r>
              <a:rPr lang="en-US" altLang="zh-CN" dirty="0" smtClean="0">
                <a:latin typeface="+mj-ea"/>
                <a:ea typeface="+mj-ea"/>
              </a:rPr>
              <a:t>C</a:t>
            </a:r>
            <a:r>
              <a:rPr lang="zh-CN" altLang="zh-CN" dirty="0" smtClean="0">
                <a:latin typeface="+mj-ea"/>
                <a:ea typeface="+mj-ea"/>
              </a:rPr>
              <a:t>．材料一和材料二都谈到了阎肃喜爱看书，都突出表现了阎肃善于从平素的阅读中获得创作灵感，从而创作了大量脍炙人口的作品。</a:t>
            </a:r>
          </a:p>
          <a:p>
            <a:r>
              <a:rPr lang="en-US" altLang="zh-CN" dirty="0" smtClean="0">
                <a:latin typeface="+mj-ea"/>
                <a:ea typeface="+mj-ea"/>
              </a:rPr>
              <a:t>D</a:t>
            </a:r>
            <a:r>
              <a:rPr lang="zh-CN" altLang="zh-CN" dirty="0" smtClean="0">
                <a:latin typeface="+mj-ea"/>
                <a:ea typeface="+mj-ea"/>
              </a:rPr>
              <a:t>．阎肃不想出名，有人要帮他写自传、出文集，他都拒绝了，这说明他不愿意接受专访，所以材料二的采访者只能通过采访阎肃的夫人来了解阎肃。</a:t>
            </a:r>
            <a:endParaRPr lang="zh-CN" altLang="zh-CN" dirty="0">
              <a:latin typeface="+mj-ea"/>
              <a:ea typeface="+mj-ea"/>
            </a:endParaRPr>
          </a:p>
        </p:txBody>
      </p:sp>
      <p:grpSp>
        <p:nvGrpSpPr>
          <p:cNvPr id="10" name="Group 48"/>
          <p:cNvGrpSpPr>
            <a:grpSpLocks/>
          </p:cNvGrpSpPr>
          <p:nvPr/>
        </p:nvGrpSpPr>
        <p:grpSpPr bwMode="auto">
          <a:xfrm>
            <a:off x="0" y="5143512"/>
            <a:ext cx="609600" cy="1287463"/>
            <a:chOff x="1" y="2886"/>
            <a:chExt cx="384" cy="1179"/>
          </a:xfrm>
        </p:grpSpPr>
        <p:pic>
          <p:nvPicPr>
            <p:cNvPr id="11"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2"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1071538" y="1428736"/>
            <a:ext cx="7715304" cy="4643470"/>
          </a:xfrm>
          <a:prstGeom prst="rect">
            <a:avLst/>
          </a:prstGeom>
          <a:noFill/>
          <a:ln w="9525">
            <a:solidFill>
              <a:schemeClr val="accent1"/>
            </a:solid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 A</a:t>
            </a:r>
            <a:r>
              <a:rPr lang="zh-CN" altLang="zh-CN" sz="2400" b="1" dirty="0" smtClean="0">
                <a:solidFill>
                  <a:srgbClr val="990033"/>
                </a:solidFill>
                <a:latin typeface="宋体" pitchFamily="2" charset="-122"/>
                <a:ea typeface="+mn-ea"/>
              </a:rPr>
              <a:t>　</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B</a:t>
            </a:r>
            <a:r>
              <a:rPr lang="zh-CN" altLang="zh-CN"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正确揭示了文学作品的功能，即应赞美自然景物，表现生活情趣</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错，材料中习近平总书记说“军旅文艺工作者应该主要围绕强军目标做自己该做的事情”。</a:t>
            </a:r>
            <a:r>
              <a:rPr lang="en-US" altLang="zh-CN" sz="2400" b="1" dirty="0" smtClean="0">
                <a:solidFill>
                  <a:srgbClr val="990033"/>
                </a:solidFill>
                <a:latin typeface="宋体" pitchFamily="2" charset="-122"/>
                <a:ea typeface="+mn-ea"/>
              </a:rPr>
              <a:t>C.“</a:t>
            </a:r>
            <a:r>
              <a:rPr lang="zh-CN" altLang="zh-CN" sz="2400" b="1" dirty="0" smtClean="0">
                <a:solidFill>
                  <a:srgbClr val="990033"/>
                </a:solidFill>
                <a:latin typeface="宋体" pitchFamily="2" charset="-122"/>
                <a:ea typeface="+mn-ea"/>
              </a:rPr>
              <a:t>从平素的阅读中获得创作灵感，从而创作了大量脍炙人口的作品</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这一表述不准确，材料中原意为创作要</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接地气</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，从生活中找灵感。</a:t>
            </a:r>
            <a:r>
              <a:rPr lang="en-US" altLang="zh-CN" sz="2400" b="1" dirty="0" smtClean="0">
                <a:solidFill>
                  <a:srgbClr val="990033"/>
                </a:solidFill>
                <a:latin typeface="宋体" pitchFamily="2" charset="-122"/>
                <a:ea typeface="+mn-ea"/>
              </a:rPr>
              <a:t>D.“</a:t>
            </a:r>
            <a:r>
              <a:rPr lang="zh-CN" altLang="zh-CN" sz="2400" b="1" dirty="0" smtClean="0">
                <a:solidFill>
                  <a:srgbClr val="990033"/>
                </a:solidFill>
                <a:latin typeface="宋体" pitchFamily="2" charset="-122"/>
                <a:ea typeface="+mn-ea"/>
              </a:rPr>
              <a:t>这说明他不愿意接受专访，所以材料二的采访者只能通过采访阎肃的夫人来了解阎肃</a:t>
            </a:r>
            <a:r>
              <a:rPr lang="en-US" altLang="zh-CN" sz="2400" b="1" dirty="0" smtClean="0">
                <a:solidFill>
                  <a:srgbClr val="990033"/>
                </a:solidFill>
                <a:latin typeface="宋体" pitchFamily="2" charset="-122"/>
                <a:ea typeface="+mn-ea"/>
              </a:rPr>
              <a:t>”</a:t>
            </a:r>
            <a:r>
              <a:rPr lang="zh-CN" altLang="zh-CN" sz="2400" b="1" dirty="0" smtClean="0">
                <a:solidFill>
                  <a:srgbClr val="990033"/>
                </a:solidFill>
                <a:latin typeface="宋体" pitchFamily="2" charset="-122"/>
                <a:ea typeface="+mn-ea"/>
              </a:rPr>
              <a:t>强加因果，原文没有相关表述。</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pPr>
              <a:spcAft>
                <a:spcPts val="0"/>
              </a:spcAft>
            </a:pPr>
            <a:r>
              <a:rPr lang="zh-CN" altLang="en-US" dirty="0" smtClean="0"/>
              <a:t>陷阱二：无中生有</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6" y="1857379"/>
          <a:ext cx="7929617" cy="4000513"/>
        </p:xfrm>
        <a:graphic>
          <a:graphicData uri="http://schemas.openxmlformats.org/drawingml/2006/table">
            <a:tbl>
              <a:tblPr/>
              <a:tblGrid>
                <a:gridCol w="1000132"/>
                <a:gridCol w="6929485"/>
              </a:tblGrid>
              <a:tr h="1636563">
                <a:tc>
                  <a:txBody>
                    <a:bodyPr/>
                    <a:lstStyle/>
                    <a:p>
                      <a:pPr algn="ctr">
                        <a:lnSpc>
                          <a:spcPct val="122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22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无</a:t>
                      </a:r>
                      <a:r>
                        <a:rPr lang="zh-CN" sz="2000" b="1" kern="100" dirty="0">
                          <a:latin typeface="Times New Roman"/>
                          <a:cs typeface="Times New Roman"/>
                        </a:rPr>
                        <a:t>中生有是指在解说原文或转述文意时，增添了原文中没有的信息，也就是选项中所说的内容在原文中未涉及，也不能从原文中推断出来</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1975">
                <a:tc>
                  <a:txBody>
                    <a:bodyPr/>
                    <a:lstStyle/>
                    <a:p>
                      <a:pPr algn="ctr">
                        <a:lnSpc>
                          <a:spcPct val="122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22000"/>
                        </a:lnSpc>
                        <a:spcAft>
                          <a:spcPts val="0"/>
                        </a:spcAft>
                      </a:pPr>
                      <a:r>
                        <a:rPr lang="zh-CN" sz="2000" b="1" kern="100">
                          <a:latin typeface="Times New Roman"/>
                          <a:cs typeface="Times New Roman"/>
                        </a:rPr>
                        <a:t>方式</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选</a:t>
                      </a:r>
                      <a:r>
                        <a:rPr lang="zh-CN" sz="2000" b="1" kern="100" dirty="0">
                          <a:latin typeface="Times New Roman"/>
                          <a:cs typeface="Times New Roman"/>
                        </a:rPr>
                        <a:t>项中的内容在原文中找不到根据；原文并无此意，凭空捏造</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1975">
                <a:tc>
                  <a:txBody>
                    <a:bodyPr/>
                    <a:lstStyle/>
                    <a:p>
                      <a:pPr algn="ctr">
                        <a:lnSpc>
                          <a:spcPct val="122000"/>
                        </a:lnSpc>
                        <a:spcAft>
                          <a:spcPts val="0"/>
                        </a:spcAft>
                      </a:pPr>
                      <a:r>
                        <a:rPr lang="zh-CN" sz="2000" b="1" kern="100">
                          <a:latin typeface="Times New Roman"/>
                          <a:cs typeface="Times New Roman"/>
                        </a:rPr>
                        <a:t>解题</a:t>
                      </a:r>
                      <a:endParaRPr lang="zh-CN" sz="2000" b="1" kern="100">
                        <a:latin typeface="宋体"/>
                        <a:cs typeface="Courier New"/>
                      </a:endParaRPr>
                    </a:p>
                    <a:p>
                      <a:pPr algn="ctr">
                        <a:lnSpc>
                          <a:spcPct val="122000"/>
                        </a:lnSpc>
                        <a:spcAft>
                          <a:spcPts val="0"/>
                        </a:spcAft>
                      </a:pPr>
                      <a:r>
                        <a:rPr lang="zh-CN" sz="2000" b="1" kern="100">
                          <a:latin typeface="Times New Roman"/>
                          <a:cs typeface="Times New Roman"/>
                        </a:rPr>
                        <a:t>策略</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在</a:t>
                      </a:r>
                      <a:r>
                        <a:rPr lang="zh-CN" sz="2000" b="1" kern="100" dirty="0">
                          <a:latin typeface="Times New Roman"/>
                          <a:cs typeface="Times New Roman"/>
                        </a:rPr>
                        <a:t>做题时仔细检查所给选项的内容能否在原文中找到依据，或者是否能根据原文合理地推断出来</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500174"/>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6</a:t>
            </a:r>
            <a:r>
              <a:rPr lang="zh-CN" altLang="en-US" dirty="0" smtClean="0">
                <a:latin typeface="Times New Roman" pitchFamily="18" charset="0"/>
                <a:cs typeface="Times New Roman" pitchFamily="18" charset="0"/>
              </a:rPr>
              <a:t>．陈苑在材料一的访谈中对阎肃提出了哪三个主要问题？</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1142976" y="2786058"/>
            <a:ext cx="7429552" cy="3714776"/>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在</a:t>
            </a:r>
            <a:r>
              <a:rPr lang="en-US" altLang="zh-CN" sz="2400" b="1" dirty="0" smtClean="0">
                <a:solidFill>
                  <a:srgbClr val="990033"/>
                </a:solidFill>
                <a:latin typeface="宋体" pitchFamily="2" charset="-122"/>
                <a:ea typeface="+mn-ea"/>
              </a:rPr>
              <a:t>2014</a:t>
            </a:r>
            <a:r>
              <a:rPr lang="zh-CN" altLang="en-US" sz="2400" b="1" dirty="0" smtClean="0">
                <a:solidFill>
                  <a:srgbClr val="990033"/>
                </a:solidFill>
                <a:latin typeface="宋体" pitchFamily="2" charset="-122"/>
                <a:ea typeface="+mn-ea"/>
              </a:rPr>
              <a:t>年的文艺座谈会上，您新解“风花雪月”得到了习近平总书记的肯定，能谈谈具体情况吗？②文艺要有“精神故乡”，您怎么看待这个问题？③您认为文艺创作怎样才能“接地气”？</a:t>
            </a:r>
            <a:r>
              <a:rPr lang="en-US" altLang="zh-CN" sz="2400" b="1" dirty="0" smtClean="0">
                <a:solidFill>
                  <a:srgbClr val="990033"/>
                </a:solidFill>
                <a:latin typeface="宋体" pitchFamily="2" charset="-122"/>
                <a:ea typeface="+mn-ea"/>
              </a:rPr>
              <a:t> </a:t>
            </a: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714488"/>
            <a:ext cx="7715304" cy="462122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根据采访的内容反推记者陈苑在访谈中对阎肃提出的主要问题。材料一第</a:t>
            </a:r>
            <a:r>
              <a:rPr lang="en-US" altLang="zh-CN" sz="2400" b="1" dirty="0" smtClean="0">
                <a:solidFill>
                  <a:srgbClr val="990033"/>
                </a:solidFill>
                <a:latin typeface="宋体" pitchFamily="2" charset="-122"/>
                <a:ea typeface="+mn-ea"/>
              </a:rPr>
              <a:t>1</a:t>
            </a:r>
            <a:r>
              <a:rPr lang="zh-CN" altLang="en-US" sz="2400" b="1" dirty="0" smtClean="0">
                <a:solidFill>
                  <a:srgbClr val="990033"/>
                </a:solidFill>
                <a:latin typeface="宋体" pitchFamily="2" charset="-122"/>
                <a:ea typeface="+mn-ea"/>
              </a:rPr>
              <a:t>段是总起；第</a:t>
            </a:r>
            <a:r>
              <a:rPr lang="en-US" altLang="zh-CN" sz="2400" b="1" dirty="0" smtClean="0">
                <a:solidFill>
                  <a:srgbClr val="990033"/>
                </a:solidFill>
                <a:latin typeface="宋体" pitchFamily="2" charset="-122"/>
                <a:ea typeface="+mn-ea"/>
              </a:rPr>
              <a:t>2</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4</a:t>
            </a:r>
            <a:r>
              <a:rPr lang="zh-CN" altLang="en-US" sz="2400" b="1" dirty="0" smtClean="0">
                <a:solidFill>
                  <a:srgbClr val="990033"/>
                </a:solidFill>
                <a:latin typeface="宋体" pitchFamily="2" charset="-122"/>
                <a:ea typeface="+mn-ea"/>
              </a:rPr>
              <a:t>段，讨论军旅文艺创作问题，阎肃的新解“风花雪月”得到了习近平总书记的肯定；第</a:t>
            </a:r>
            <a:r>
              <a:rPr lang="en-US" altLang="zh-CN" sz="2400" b="1" dirty="0" smtClean="0">
                <a:solidFill>
                  <a:srgbClr val="990033"/>
                </a:solidFill>
                <a:latin typeface="宋体" pitchFamily="2" charset="-122"/>
                <a:ea typeface="+mn-ea"/>
              </a:rPr>
              <a:t>5</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8</a:t>
            </a:r>
            <a:r>
              <a:rPr lang="zh-CN" altLang="en-US" sz="2400" b="1" dirty="0" smtClean="0">
                <a:solidFill>
                  <a:srgbClr val="990033"/>
                </a:solidFill>
                <a:latin typeface="宋体" pitchFamily="2" charset="-122"/>
                <a:ea typeface="+mn-ea"/>
              </a:rPr>
              <a:t>段，讨论读书问题，其中第</a:t>
            </a:r>
            <a:r>
              <a:rPr lang="en-US" altLang="zh-CN" sz="2400" b="1" dirty="0" smtClean="0">
                <a:solidFill>
                  <a:srgbClr val="990033"/>
                </a:solidFill>
                <a:latin typeface="宋体" pitchFamily="2" charset="-122"/>
                <a:ea typeface="+mn-ea"/>
              </a:rPr>
              <a:t>8</a:t>
            </a:r>
            <a:r>
              <a:rPr lang="zh-CN" altLang="en-US" sz="2400" b="1" dirty="0" smtClean="0">
                <a:solidFill>
                  <a:srgbClr val="990033"/>
                </a:solidFill>
                <a:latin typeface="宋体" pitchFamily="2" charset="-122"/>
                <a:ea typeface="+mn-ea"/>
              </a:rPr>
              <a:t>段提及“书籍不仅为阎肃带来了创作上的帮助，也是他的‘精神故乡’”；第</a:t>
            </a:r>
            <a:r>
              <a:rPr lang="en-US" altLang="zh-CN" sz="2400" b="1" dirty="0" smtClean="0">
                <a:solidFill>
                  <a:srgbClr val="990033"/>
                </a:solidFill>
                <a:latin typeface="宋体" pitchFamily="2" charset="-122"/>
                <a:ea typeface="+mn-ea"/>
              </a:rPr>
              <a:t>9</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11</a:t>
            </a:r>
            <a:r>
              <a:rPr lang="zh-CN" altLang="en-US" sz="2400" b="1" dirty="0" smtClean="0">
                <a:solidFill>
                  <a:srgbClr val="990033"/>
                </a:solidFill>
                <a:latin typeface="宋体" pitchFamily="2" charset="-122"/>
                <a:ea typeface="+mn-ea"/>
              </a:rPr>
              <a:t>段，讨论作品创作“接地气”的问题。</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357298"/>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7</a:t>
            </a:r>
            <a:r>
              <a:rPr lang="zh-CN" altLang="en-US" dirty="0" smtClean="0">
                <a:latin typeface="Times New Roman" pitchFamily="18" charset="0"/>
                <a:cs typeface="Times New Roman" pitchFamily="18" charset="0"/>
              </a:rPr>
              <a:t>．结合上述材料，谈谈颁奖词中“一个兵，一条路，一颗心，一面旗”对你人生的启迪。</a:t>
            </a:r>
            <a:r>
              <a:rPr lang="en-US" altLang="zh-CN"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1000100" y="2357429"/>
            <a:ext cx="7572428" cy="4000529"/>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阎肃作为一个战士，始终为实现强国梦、强军梦贡献着自己的力量，肩负历史赋予自己的使命，做一个优秀的人民子弟兵；每个人都应该是“一个兵”，必须融入人民大众才能体现自己的价值。②阎肃从军六十余载，始终坚持军旅文艺创作，始终坚持扎根人民、扎根生活的文艺创作之路，从一名爱好文艺的青年学生，最终成长为一位“忠诚的部队文艺战士，德艺双馨的人民艺术家”；人生的路有千万条，选择了正确的人生道路，执着坚守，才能取得成功。③阎肃和他的作品始终</a:t>
            </a:r>
          </a:p>
        </p:txBody>
      </p:sp>
      <p:grpSp>
        <p:nvGrpSpPr>
          <p:cNvPr id="11"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785926"/>
            <a:ext cx="7715304" cy="4500594"/>
          </a:xfrm>
          <a:prstGeom prst="rect">
            <a:avLst/>
          </a:prstGeom>
          <a:noFill/>
          <a:ln w="9525">
            <a:noFill/>
            <a:miter lim="800000"/>
            <a:headEnd/>
            <a:tailEnd/>
          </a:ln>
        </p:spPr>
        <p:txBody>
          <a:bodyPr/>
          <a:lstStyle/>
          <a:p>
            <a:pPr>
              <a:lnSpc>
                <a:spcPts val="3500"/>
              </a:lnSpc>
              <a:spcAft>
                <a:spcPts val="0"/>
              </a:spcAft>
            </a:pPr>
            <a:r>
              <a:rPr lang="zh-CN" altLang="en-US" sz="2400" b="1" dirty="0" smtClean="0">
                <a:solidFill>
                  <a:srgbClr val="990033"/>
                </a:solidFill>
                <a:latin typeface="宋体" pitchFamily="2" charset="-122"/>
              </a:rPr>
              <a:t>饱含着对兵、对民的深情，对祖国事业的忠诚之心；一生怀着一颗正直之心，不谋私利，怀着淡泊之心，不为名利，方成就灿烂一生。④阎肃用毕生心血绣“一面旗”，坚持党的文艺方针、路线，听召唤，跟党走，紧跟时代的步伐，成为文艺创作的旗子；信仰就是旗子，一个人要坚守崇高信仰，才会有崇高的行为，才会有崇高的人生。</a:t>
            </a:r>
            <a:endParaRPr lang="en-US" altLang="zh-CN" sz="2400" b="1" dirty="0" smtClean="0">
              <a:solidFill>
                <a:srgbClr val="990033"/>
              </a:solidFill>
              <a:latin typeface="宋体" pitchFamily="2" charset="-122"/>
              <a:ea typeface="+mn-ea"/>
            </a:endParaRP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7"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428736"/>
            <a:ext cx="7715304" cy="485778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一个兵，一条路，一颗心，一面旗”是</a:t>
            </a:r>
            <a:r>
              <a:rPr lang="en-US" altLang="zh-CN" sz="2400" b="1" dirty="0" smtClean="0">
                <a:solidFill>
                  <a:srgbClr val="990033"/>
                </a:solidFill>
                <a:latin typeface="宋体" pitchFamily="2" charset="-122"/>
                <a:ea typeface="+mn-ea"/>
              </a:rPr>
              <a:t>2015</a:t>
            </a:r>
            <a:r>
              <a:rPr lang="zh-CN" altLang="en-US" sz="2400" b="1" dirty="0" smtClean="0">
                <a:solidFill>
                  <a:srgbClr val="990033"/>
                </a:solidFill>
                <a:latin typeface="宋体" pitchFamily="2" charset="-122"/>
                <a:ea typeface="+mn-ea"/>
              </a:rPr>
              <a:t>年中央电视台</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感动中国</a:t>
            </a: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栏目组给予阎肃的颁奖词，是对其一生的总结，对当代青少年有着深刻的指导意义。结合所有材料，明确这四个“一”的具体含义，再结合时代精神，明确当代青少年的社会责任。</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2"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428736"/>
            <a:ext cx="7929618" cy="1214446"/>
          </a:xfrm>
        </p:spPr>
        <p:txBody>
          <a:bodyPr>
            <a:noAutofit/>
          </a:bodyPr>
          <a:lstStyle/>
          <a:p>
            <a:pPr marL="355600" indent="-355600" algn="just"/>
            <a:r>
              <a:rPr lang="en-US" altLang="zh-CN" dirty="0" smtClean="0">
                <a:latin typeface="Times New Roman" pitchFamily="18" charset="0"/>
                <a:cs typeface="Times New Roman" pitchFamily="18" charset="0"/>
              </a:rPr>
              <a:t>8</a:t>
            </a:r>
            <a:r>
              <a:rPr lang="zh-CN" altLang="en-US" dirty="0" smtClean="0">
                <a:latin typeface="Times New Roman" pitchFamily="18" charset="0"/>
                <a:cs typeface="Times New Roman" pitchFamily="18" charset="0"/>
              </a:rPr>
              <a:t>．（拓展备用题）从材料一的访谈中，说说你看出的阎肃“座谈会后的感悟”有哪些。</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分</a:t>
            </a:r>
            <a:r>
              <a:rPr lang="en-US" altLang="zh-CN" dirty="0" smtClean="0">
                <a:latin typeface="Times New Roman" pitchFamily="18" charset="0"/>
                <a:cs typeface="Times New Roman" pitchFamily="18" charset="0"/>
              </a:rPr>
              <a:t>)</a:t>
            </a:r>
          </a:p>
        </p:txBody>
      </p:sp>
      <p:sp>
        <p:nvSpPr>
          <p:cNvPr id="7" name="Rectangle 2"/>
          <p:cNvSpPr>
            <a:spLocks noChangeArrowheads="1"/>
          </p:cNvSpPr>
          <p:nvPr/>
        </p:nvSpPr>
        <p:spPr bwMode="auto">
          <a:xfrm>
            <a:off x="1000100" y="2571744"/>
            <a:ext cx="7572428" cy="3500462"/>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答案</a:t>
            </a:r>
            <a:r>
              <a:rPr lang="en-US" altLang="zh-CN" sz="2400" b="1" dirty="0" smtClean="0">
                <a:solidFill>
                  <a:srgbClr val="990033"/>
                </a:solidFill>
                <a:latin typeface="宋体" pitchFamily="2" charset="-122"/>
                <a:ea typeface="+mn-ea"/>
              </a:rPr>
              <a:t>] ①</a:t>
            </a:r>
            <a:r>
              <a:rPr lang="zh-CN" altLang="en-US" sz="2400" b="1" dirty="0" smtClean="0">
                <a:solidFill>
                  <a:srgbClr val="990033"/>
                </a:solidFill>
                <a:latin typeface="宋体" pitchFamily="2" charset="-122"/>
                <a:ea typeface="+mn-ea"/>
              </a:rPr>
              <a:t>军旅文艺工作者应该主要围绕强军目标做自己该做的事情；②作为一个部队的文艺工作者，爱憎要分明；③当前文艺工作者应冲破“高原”，突出“高峰”，要努力做出一点儿成绩出来回报社会；④阅读积累对文艺创作有很大帮助；⑤“精神故乡”在先贤的笔下；⑥要创作出“新”，除了靠知识的积累，还得熟悉生活，“接地气”，和老百姓心相通；⑦要写出“接地</a:t>
            </a:r>
            <a:endParaRPr lang="en-US" altLang="zh-CN" sz="2400" b="1" dirty="0" smtClean="0">
              <a:solidFill>
                <a:srgbClr val="990033"/>
              </a:solidFill>
              <a:latin typeface="宋体" pitchFamily="2" charset="-122"/>
              <a:ea typeface="+mn-ea"/>
            </a:endParaRPr>
          </a:p>
        </p:txBody>
      </p:sp>
      <p:grpSp>
        <p:nvGrpSpPr>
          <p:cNvPr id="2" name="Group 48"/>
          <p:cNvGrpSpPr>
            <a:grpSpLocks/>
          </p:cNvGrpSpPr>
          <p:nvPr/>
        </p:nvGrpSpPr>
        <p:grpSpPr bwMode="auto">
          <a:xfrm>
            <a:off x="0" y="5143512"/>
            <a:ext cx="609600" cy="1287463"/>
            <a:chOff x="1" y="2886"/>
            <a:chExt cx="384" cy="1179"/>
          </a:xfrm>
        </p:grpSpPr>
        <p:pic>
          <p:nvPicPr>
            <p:cNvPr id="12"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3"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857224" y="1357298"/>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solidFill>
                  <a:srgbClr val="990033"/>
                </a:solidFill>
                <a:latin typeface="宋体" pitchFamily="2" charset="-122"/>
              </a:rPr>
              <a:t>气”的作品，就应和时代同步；⑧多跟年轻人交朋友，谈心交流，是跟上时代步伐的好途径。</a:t>
            </a:r>
            <a:r>
              <a:rPr lang="en-US" altLang="zh-CN" sz="2400" b="1" dirty="0" smtClean="0">
                <a:solidFill>
                  <a:srgbClr val="990033"/>
                </a:solidFill>
                <a:latin typeface="宋体" pitchFamily="2" charset="-122"/>
              </a:rPr>
              <a:t> </a:t>
            </a:r>
            <a:endParaRPr lang="en-US" altLang="zh-CN" sz="2400" b="1" dirty="0" smtClean="0">
              <a:solidFill>
                <a:srgbClr val="990033"/>
              </a:solidFill>
              <a:latin typeface="宋体" pitchFamily="2" charset="-122"/>
              <a:ea typeface="+mn-ea"/>
            </a:endParaRPr>
          </a:p>
          <a:p>
            <a:pPr>
              <a:lnSpc>
                <a:spcPts val="3500"/>
              </a:lnSpc>
              <a:spcAft>
                <a:spcPts val="0"/>
              </a:spcAft>
            </a:pPr>
            <a:r>
              <a:rPr lang="en-US" altLang="zh-CN" sz="2400" b="1" dirty="0" smtClean="0">
                <a:solidFill>
                  <a:srgbClr val="990033"/>
                </a:solidFill>
                <a:latin typeface="宋体" pitchFamily="2" charset="-122"/>
                <a:ea typeface="+mn-ea"/>
              </a:rPr>
              <a:t>[</a:t>
            </a:r>
            <a:r>
              <a:rPr lang="zh-CN" altLang="en-US" sz="2400" b="1" dirty="0" smtClean="0">
                <a:solidFill>
                  <a:srgbClr val="990033"/>
                </a:solidFill>
                <a:latin typeface="宋体" pitchFamily="2" charset="-122"/>
                <a:ea typeface="+mn-ea"/>
              </a:rPr>
              <a:t>解析</a:t>
            </a:r>
            <a:r>
              <a:rPr lang="en-US" altLang="zh-CN" sz="2400" b="1" dirty="0" smtClean="0">
                <a:solidFill>
                  <a:srgbClr val="990033"/>
                </a:solidFill>
                <a:latin typeface="宋体" pitchFamily="2" charset="-122"/>
                <a:ea typeface="+mn-ea"/>
              </a:rPr>
              <a:t>] </a:t>
            </a:r>
            <a:r>
              <a:rPr lang="zh-CN" altLang="en-US" sz="2400" b="1" dirty="0" smtClean="0">
                <a:solidFill>
                  <a:srgbClr val="990033"/>
                </a:solidFill>
                <a:latin typeface="宋体" pitchFamily="2" charset="-122"/>
                <a:ea typeface="+mn-ea"/>
              </a:rPr>
              <a:t>答题时可以采用逐段分析法。第</a:t>
            </a:r>
            <a:r>
              <a:rPr lang="en-US" altLang="zh-CN" sz="2400" b="1" dirty="0" smtClean="0">
                <a:solidFill>
                  <a:srgbClr val="990033"/>
                </a:solidFill>
                <a:latin typeface="宋体" pitchFamily="2" charset="-122"/>
                <a:ea typeface="+mn-ea"/>
              </a:rPr>
              <a:t>2</a:t>
            </a:r>
            <a:r>
              <a:rPr lang="zh-CN" altLang="en-US" sz="2400" b="1" dirty="0" smtClean="0">
                <a:solidFill>
                  <a:srgbClr val="990033"/>
                </a:solidFill>
                <a:latin typeface="宋体" pitchFamily="2" charset="-122"/>
                <a:ea typeface="+mn-ea"/>
              </a:rPr>
              <a:t>段，新解“风花雪月”，强调军旅文艺工作者的主要目标；第</a:t>
            </a:r>
            <a:r>
              <a:rPr lang="en-US" altLang="zh-CN" sz="2400" b="1" dirty="0" smtClean="0">
                <a:solidFill>
                  <a:srgbClr val="990033"/>
                </a:solidFill>
                <a:latin typeface="宋体" pitchFamily="2" charset="-122"/>
                <a:ea typeface="+mn-ea"/>
              </a:rPr>
              <a:t>3</a:t>
            </a:r>
            <a:r>
              <a:rPr lang="zh-CN" altLang="en-US" sz="2400" b="1" dirty="0" smtClean="0">
                <a:solidFill>
                  <a:srgbClr val="990033"/>
                </a:solidFill>
                <a:latin typeface="宋体" pitchFamily="2" charset="-122"/>
                <a:ea typeface="+mn-ea"/>
              </a:rPr>
              <a:t>段，部队文艺工作者，爱憎要分明，牢记“天职”；第</a:t>
            </a:r>
            <a:r>
              <a:rPr lang="en-US" altLang="zh-CN" sz="2400" b="1" dirty="0" smtClean="0">
                <a:solidFill>
                  <a:srgbClr val="990033"/>
                </a:solidFill>
                <a:latin typeface="宋体" pitchFamily="2" charset="-122"/>
                <a:ea typeface="+mn-ea"/>
              </a:rPr>
              <a:t>4</a:t>
            </a:r>
            <a:r>
              <a:rPr lang="zh-CN" altLang="en-US" sz="2400" b="1" dirty="0" smtClean="0">
                <a:solidFill>
                  <a:srgbClr val="990033"/>
                </a:solidFill>
                <a:latin typeface="宋体" pitchFamily="2" charset="-122"/>
                <a:ea typeface="+mn-ea"/>
              </a:rPr>
              <a:t>段，冲破“高原”，突出“高峰”，文艺工作者要做出成绩回报社会；第</a:t>
            </a:r>
            <a:r>
              <a:rPr lang="en-US" altLang="zh-CN" sz="2400" b="1" dirty="0" smtClean="0">
                <a:solidFill>
                  <a:srgbClr val="990033"/>
                </a:solidFill>
                <a:latin typeface="宋体" pitchFamily="2" charset="-122"/>
                <a:ea typeface="+mn-ea"/>
              </a:rPr>
              <a:t>5</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7</a:t>
            </a:r>
            <a:r>
              <a:rPr lang="zh-CN" altLang="en-US" sz="2400" b="1" dirty="0" smtClean="0">
                <a:solidFill>
                  <a:srgbClr val="990033"/>
                </a:solidFill>
                <a:latin typeface="宋体" pitchFamily="2" charset="-122"/>
                <a:ea typeface="+mn-ea"/>
              </a:rPr>
              <a:t>段，讨论阅读积累对文艺创作的帮助；第</a:t>
            </a:r>
            <a:r>
              <a:rPr lang="en-US" altLang="zh-CN" sz="2400" b="1" dirty="0" smtClean="0">
                <a:solidFill>
                  <a:srgbClr val="990033"/>
                </a:solidFill>
                <a:latin typeface="宋体" pitchFamily="2" charset="-122"/>
                <a:ea typeface="+mn-ea"/>
              </a:rPr>
              <a:t>8</a:t>
            </a:r>
            <a:r>
              <a:rPr lang="zh-CN" altLang="en-US" sz="2400" b="1" dirty="0" smtClean="0">
                <a:solidFill>
                  <a:srgbClr val="990033"/>
                </a:solidFill>
                <a:latin typeface="宋体" pitchFamily="2" charset="-122"/>
                <a:ea typeface="+mn-ea"/>
              </a:rPr>
              <a:t>段，书籍是“精神故乡”；第</a:t>
            </a:r>
            <a:r>
              <a:rPr lang="en-US" altLang="zh-CN" sz="2400" b="1" dirty="0" smtClean="0">
                <a:solidFill>
                  <a:srgbClr val="990033"/>
                </a:solidFill>
                <a:latin typeface="宋体" pitchFamily="2" charset="-122"/>
                <a:ea typeface="+mn-ea"/>
              </a:rPr>
              <a:t>9</a:t>
            </a:r>
            <a:r>
              <a:rPr lang="zh-CN" altLang="en-US" sz="2400" b="1" dirty="0" smtClean="0">
                <a:solidFill>
                  <a:srgbClr val="990033"/>
                </a:solidFill>
                <a:latin typeface="宋体" pitchFamily="2" charset="-122"/>
                <a:ea typeface="+mn-ea"/>
              </a:rPr>
              <a:t>～</a:t>
            </a:r>
            <a:r>
              <a:rPr lang="en-US" altLang="zh-CN" sz="2400" b="1" dirty="0" smtClean="0">
                <a:solidFill>
                  <a:srgbClr val="990033"/>
                </a:solidFill>
                <a:latin typeface="宋体" pitchFamily="2" charset="-122"/>
                <a:ea typeface="+mn-ea"/>
              </a:rPr>
              <a:t>10</a:t>
            </a:r>
            <a:r>
              <a:rPr lang="zh-CN" altLang="en-US" sz="2400" b="1" dirty="0" smtClean="0">
                <a:solidFill>
                  <a:srgbClr val="990033"/>
                </a:solidFill>
                <a:latin typeface="宋体" pitchFamily="2" charset="-122"/>
                <a:ea typeface="+mn-ea"/>
              </a:rPr>
              <a:t>段，创作要“接地气”；第</a:t>
            </a:r>
            <a:r>
              <a:rPr lang="en-US" altLang="zh-CN" sz="2400" b="1" dirty="0" smtClean="0">
                <a:solidFill>
                  <a:srgbClr val="990033"/>
                </a:solidFill>
                <a:latin typeface="宋体" pitchFamily="2" charset="-122"/>
                <a:ea typeface="+mn-ea"/>
              </a:rPr>
              <a:t>11</a:t>
            </a:r>
            <a:r>
              <a:rPr lang="zh-CN" altLang="en-US" sz="2400" b="1" dirty="0" smtClean="0">
                <a:solidFill>
                  <a:srgbClr val="990033"/>
                </a:solidFill>
                <a:latin typeface="宋体" pitchFamily="2" charset="-122"/>
                <a:ea typeface="+mn-ea"/>
              </a:rPr>
              <a:t>段，“接地气”创作应和时代同步；第</a:t>
            </a:r>
            <a:r>
              <a:rPr lang="en-US" altLang="zh-CN" sz="2400" b="1" dirty="0" smtClean="0">
                <a:solidFill>
                  <a:srgbClr val="990033"/>
                </a:solidFill>
                <a:latin typeface="宋体" pitchFamily="2" charset="-122"/>
                <a:ea typeface="+mn-ea"/>
              </a:rPr>
              <a:t>11</a:t>
            </a:r>
            <a:r>
              <a:rPr lang="zh-CN" altLang="en-US" sz="2400" b="1" dirty="0" smtClean="0">
                <a:solidFill>
                  <a:srgbClr val="990033"/>
                </a:solidFill>
                <a:latin typeface="宋体" pitchFamily="2" charset="-122"/>
                <a:ea typeface="+mn-ea"/>
              </a:rPr>
              <a:t>段，跟上时代的步伐要多跟年轻人交朋友。</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专题十二　实用类文本阅读</a:t>
            </a:r>
            <a:endParaRPr lang="zh-CN" altLang="en-US" sz="2200" b="1" dirty="0">
              <a:solidFill>
                <a:srgbClr val="C00000"/>
              </a:solidFill>
              <a:latin typeface="幼圆" pitchFamily="49" charset="-122"/>
              <a:ea typeface="幼圆" pitchFamily="49" charset="-122"/>
            </a:endParaRPr>
          </a:p>
        </p:txBody>
      </p:sp>
      <p:sp>
        <p:nvSpPr>
          <p:cNvPr id="9" name="内容占位符 2">
            <a:hlinkClick r:id="rId3"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grpSp>
        <p:nvGrpSpPr>
          <p:cNvPr id="2" name="Group 48"/>
          <p:cNvGrpSpPr>
            <a:grpSpLocks/>
          </p:cNvGrpSpPr>
          <p:nvPr/>
        </p:nvGrpSpPr>
        <p:grpSpPr bwMode="auto">
          <a:xfrm>
            <a:off x="0" y="5143512"/>
            <a:ext cx="609600" cy="1287463"/>
            <a:chOff x="1" y="2886"/>
            <a:chExt cx="384" cy="1179"/>
          </a:xfrm>
        </p:grpSpPr>
        <p:pic>
          <p:nvPicPr>
            <p:cNvPr id="10" name="Picture 49"/>
            <p:cNvPicPr>
              <a:picLocks noChangeAspect="1" noChangeArrowheads="1"/>
            </p:cNvPicPr>
            <p:nvPr/>
          </p:nvPicPr>
          <p:blipFill>
            <a:blip r:embed="rId4" cstate="print"/>
            <a:srcRect/>
            <a:stretch>
              <a:fillRect/>
            </a:stretch>
          </p:blipFill>
          <p:spPr bwMode="auto">
            <a:xfrm>
              <a:off x="1" y="2886"/>
              <a:ext cx="384" cy="1171"/>
            </a:xfrm>
            <a:prstGeom prst="rect">
              <a:avLst/>
            </a:prstGeom>
            <a:noFill/>
            <a:ln w="9525">
              <a:noFill/>
              <a:miter lim="800000"/>
              <a:headEnd/>
              <a:tailEnd/>
            </a:ln>
          </p:spPr>
        </p:pic>
        <p:sp>
          <p:nvSpPr>
            <p:cNvPr id="11" name="内容占位符 2">
              <a:hlinkClick r:id="rId5" action="ppaction://hlinksldjump"/>
            </p:cNvPr>
            <p:cNvSpPr>
              <a:spLocks/>
            </p:cNvSpPr>
            <p:nvPr/>
          </p:nvSpPr>
          <p:spPr bwMode="auto">
            <a:xfrm>
              <a:off x="50" y="2886"/>
              <a:ext cx="272" cy="1179"/>
            </a:xfrm>
            <a:prstGeom prst="rect">
              <a:avLst/>
            </a:prstGeom>
            <a:noFill/>
            <a:ln w="9525">
              <a:noFill/>
              <a:miter lim="800000"/>
              <a:headEnd/>
              <a:tailEnd/>
            </a:ln>
          </p:spPr>
          <p:txBody>
            <a:bodyPr/>
            <a:lstStyle/>
            <a:p>
              <a:pPr>
                <a:lnSpc>
                  <a:spcPts val="2300"/>
                </a:lnSpc>
                <a:buFont typeface="Arial" pitchFamily="34" charset="0"/>
                <a:buNone/>
              </a:pPr>
              <a:r>
                <a:rPr lang="zh-CN" altLang="en-US" sz="2000" b="1">
                  <a:solidFill>
                    <a:schemeClr val="bg1"/>
                  </a:solidFill>
                  <a:ea typeface="幼圆" pitchFamily="49" charset="-122"/>
                </a:rPr>
                <a:t>专题对练</a:t>
              </a:r>
            </a:p>
          </p:txBody>
        </p:sp>
      </p:grpSp>
    </p:spTree>
  </p:cSld>
  <p:clrMapOvr>
    <a:masterClrMapping/>
  </p:clrMapOvr>
  <p:transition spd="med">
    <p:fade/>
  </p:transition>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715304" cy="5000660"/>
          </a:xfrm>
          <a:prstGeom prst="rect">
            <a:avLst/>
          </a:prstGeom>
          <a:noFill/>
          <a:ln w="9525">
            <a:noFill/>
            <a:miter lim="800000"/>
            <a:headEnd/>
            <a:tailEnd/>
          </a:ln>
        </p:spPr>
        <p:txBody>
          <a:bodyPr/>
          <a:lstStyle/>
          <a:p>
            <a:pPr marL="457200" indent="-457200">
              <a:lnSpc>
                <a:spcPts val="3500"/>
              </a:lnSpc>
              <a:spcAft>
                <a:spcPts val="0"/>
              </a:spcAft>
            </a:pPr>
            <a:r>
              <a:rPr lang="zh-CN" altLang="en-US" sz="2400" b="1" dirty="0" smtClean="0">
                <a:latin typeface="Times New Roman"/>
                <a:ea typeface="宋体"/>
                <a:cs typeface="Times New Roman"/>
              </a:rPr>
              <a:t>一、阅读下面的文字，完成题目。</a:t>
            </a:r>
            <a:r>
              <a:rPr lang="en-US" altLang="zh-CN" sz="2400" b="1" dirty="0" smtClean="0">
                <a:latin typeface="Times New Roman"/>
                <a:ea typeface="宋体"/>
                <a:cs typeface="Times New Roman"/>
              </a:rPr>
              <a:t>(16</a:t>
            </a:r>
            <a:r>
              <a:rPr lang="zh-CN" altLang="en-US" sz="2400" b="1" dirty="0" smtClean="0">
                <a:latin typeface="Times New Roman"/>
                <a:ea typeface="宋体"/>
                <a:cs typeface="Times New Roman"/>
              </a:rPr>
              <a:t>分</a:t>
            </a:r>
            <a:r>
              <a:rPr lang="en-US" altLang="zh-CN" sz="2400" b="1" dirty="0" smtClean="0">
                <a:latin typeface="Times New Roman"/>
                <a:ea typeface="宋体"/>
                <a:cs typeface="Times New Roman"/>
              </a:rPr>
              <a:t>)</a:t>
            </a:r>
          </a:p>
          <a:p>
            <a:pPr algn="ctr">
              <a:lnSpc>
                <a:spcPts val="3500"/>
              </a:lnSpc>
              <a:spcAft>
                <a:spcPts val="0"/>
              </a:spcAft>
            </a:pPr>
            <a:r>
              <a:rPr lang="zh-CN" altLang="en-US" sz="2400" b="1" dirty="0" smtClean="0">
                <a:latin typeface="黑体" pitchFamily="2" charset="-122"/>
                <a:ea typeface="黑体" pitchFamily="2" charset="-122"/>
                <a:cs typeface="Times New Roman"/>
              </a:rPr>
              <a:t>屠呦呦</a:t>
            </a:r>
            <a:r>
              <a:rPr lang="en-US" altLang="zh-CN" sz="2400" b="1" dirty="0" smtClean="0">
                <a:latin typeface="黑体" pitchFamily="2" charset="-122"/>
                <a:ea typeface="黑体" pitchFamily="2" charset="-122"/>
                <a:cs typeface="Times New Roman"/>
              </a:rPr>
              <a:t>——</a:t>
            </a:r>
            <a:r>
              <a:rPr lang="zh-CN" altLang="en-US" sz="2400" b="1" dirty="0" smtClean="0">
                <a:latin typeface="黑体" pitchFamily="2" charset="-122"/>
                <a:ea typeface="黑体" pitchFamily="2" charset="-122"/>
                <a:cs typeface="Times New Roman"/>
              </a:rPr>
              <a:t>用小草改变世界</a:t>
            </a:r>
          </a:p>
          <a:p>
            <a:pPr indent="620713" algn="just">
              <a:lnSpc>
                <a:spcPts val="3500"/>
              </a:lnSpc>
              <a:spcAft>
                <a:spcPts val="0"/>
              </a:spcAft>
            </a:pPr>
            <a:r>
              <a:rPr lang="zh-CN" altLang="en-US" sz="2400" b="1" dirty="0" smtClean="0">
                <a:latin typeface="楷体_GB2312" pitchFamily="49" charset="-122"/>
                <a:ea typeface="楷体_GB2312" pitchFamily="49" charset="-122"/>
                <a:cs typeface="Times New Roman"/>
              </a:rPr>
              <a:t>屠呦呦，</a:t>
            </a:r>
            <a:r>
              <a:rPr lang="en-US" altLang="zh-CN" sz="2400" b="1" dirty="0" smtClean="0">
                <a:latin typeface="楷体_GB2312" pitchFamily="49" charset="-122"/>
                <a:ea typeface="楷体_GB2312" pitchFamily="49" charset="-122"/>
                <a:cs typeface="Times New Roman"/>
              </a:rPr>
              <a:t>1930</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12</a:t>
            </a:r>
            <a:r>
              <a:rPr lang="zh-CN" altLang="en-US" sz="2400" b="1" dirty="0" smtClean="0">
                <a:latin typeface="楷体_GB2312" pitchFamily="49" charset="-122"/>
                <a:ea typeface="楷体_GB2312" pitchFamily="49" charset="-122"/>
                <a:cs typeface="Times New Roman"/>
              </a:rPr>
              <a:t>月</a:t>
            </a:r>
            <a:r>
              <a:rPr lang="en-US" altLang="zh-CN" sz="2400" b="1" dirty="0" smtClean="0">
                <a:latin typeface="楷体_GB2312" pitchFamily="49" charset="-122"/>
                <a:ea typeface="楷体_GB2312" pitchFamily="49" charset="-122"/>
                <a:cs typeface="Times New Roman"/>
              </a:rPr>
              <a:t>30</a:t>
            </a:r>
            <a:r>
              <a:rPr lang="zh-CN" altLang="en-US" sz="2400" b="1" dirty="0" smtClean="0">
                <a:latin typeface="楷体_GB2312" pitchFamily="49" charset="-122"/>
                <a:ea typeface="楷体_GB2312" pitchFamily="49" charset="-122"/>
                <a:cs typeface="Times New Roman"/>
              </a:rPr>
              <a:t>日出生于浙江省宁波市。屠呦呦的名字出自</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诗经</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呦呦鹿鸣，食野之蒿”。名字是父亲起的，当时，并没人预料到诗句中的那株草会改变女孩儿的一生。宋代朱熹注称，“蒿即青蒿也”，青蒿，南北方都很常见的一种植物，郁郁葱葱地长在山野里，外表朴实无华，却内蕴治病救人的魔力。屠呦呦正是用一株小草改变了世界。</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她自幼耳闻目睹中药治病的奇特疗效，小时候就对中药有了深刻印象，这促使她后来去探索其中的奥秘。考大学时，屠呦呦选择药物学专业为第一志愿，她认为药物是治疗疾病的主要手段与工具。</a:t>
            </a:r>
          </a:p>
          <a:p>
            <a:pPr indent="620713">
              <a:lnSpc>
                <a:spcPts val="3500"/>
              </a:lnSpc>
              <a:spcAft>
                <a:spcPts val="0"/>
              </a:spcAft>
            </a:pPr>
            <a:r>
              <a:rPr lang="en-US" altLang="zh-CN" sz="2400" b="1" dirty="0" smtClean="0">
                <a:latin typeface="楷体_GB2312" pitchFamily="49" charset="-122"/>
                <a:ea typeface="楷体_GB2312" pitchFamily="49" charset="-122"/>
                <a:cs typeface="Times New Roman"/>
              </a:rPr>
              <a:t>1951</a:t>
            </a:r>
            <a:r>
              <a:rPr lang="zh-CN" altLang="en-US" sz="2400" b="1" dirty="0" smtClean="0">
                <a:latin typeface="楷体_GB2312" pitchFamily="49" charset="-122"/>
                <a:ea typeface="楷体_GB2312" pitchFamily="49" charset="-122"/>
                <a:cs typeface="Times New Roman"/>
              </a:rPr>
              <a:t>年，屠呦呦如愿考入北京大学医学院药学系，所选专业正是当时一般人缺乏兴趣的生药学，她觉得生药专业最可能接近具有悠久历史的中医药领域，符合自己的志趣和理想。在大学四年期间，屠呦呦努力学习，取得了优良的成绩。在专业课程中，她尤其对植物化学、本草学和植物分类学有着极大的兴趣。</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indent="620713">
              <a:lnSpc>
                <a:spcPts val="3500"/>
              </a:lnSpc>
              <a:spcAft>
                <a:spcPts val="0"/>
              </a:spcAft>
            </a:pPr>
            <a:r>
              <a:rPr lang="en-US" altLang="zh-CN" sz="2400" b="1" dirty="0" smtClean="0">
                <a:latin typeface="楷体_GB2312" pitchFamily="49" charset="-122"/>
                <a:ea typeface="楷体_GB2312" pitchFamily="49" charset="-122"/>
                <a:cs typeface="Times New Roman"/>
              </a:rPr>
              <a:t>1955</a:t>
            </a:r>
            <a:r>
              <a:rPr lang="zh-CN" altLang="en-US" sz="2400" b="1" dirty="0" smtClean="0">
                <a:latin typeface="楷体_GB2312" pitchFamily="49" charset="-122"/>
                <a:ea typeface="楷体_GB2312" pitchFamily="49" charset="-122"/>
                <a:cs typeface="Times New Roman"/>
              </a:rPr>
              <a:t>年，屠呦呦大学毕业，被分配到卫生部直属的中医研究院工作。当时，正值初创的中医研究院工作条件差，设备简陋，科研人员不足。党的“继承、发扬中医药学宝库，积极发展中医药事业”的政策，遂成为广大中医药工作者的奋斗目标，为刚刚走上工作岗位的屠呦呦增添了力量和信心。</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6" y="1493054"/>
          <a:ext cx="7929617" cy="4722028"/>
        </p:xfrm>
        <a:graphic>
          <a:graphicData uri="http://schemas.openxmlformats.org/drawingml/2006/table">
            <a:tbl>
              <a:tblPr/>
              <a:tblGrid>
                <a:gridCol w="785818"/>
                <a:gridCol w="857256"/>
                <a:gridCol w="6286543"/>
              </a:tblGrid>
              <a:tr h="1571622">
                <a:tc rowSpan="3">
                  <a:txBody>
                    <a:bodyPr/>
                    <a:lstStyle/>
                    <a:p>
                      <a:pPr algn="ctr">
                        <a:lnSpc>
                          <a:spcPct val="122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22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2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22000"/>
                        </a:lnSpc>
                        <a:spcAft>
                          <a:spcPts val="0"/>
                        </a:spcAft>
                      </a:pPr>
                      <a:r>
                        <a:rPr lang="zh-CN" sz="2000" b="1" kern="100">
                          <a:latin typeface="Times New Roman"/>
                          <a:cs typeface="Times New Roman"/>
                        </a:rPr>
                        <a:t>选项</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sz="2000" b="1" kern="100" dirty="0" smtClean="0">
                          <a:latin typeface="Times New Roman"/>
                          <a:ea typeface="黑体"/>
                          <a:cs typeface="Courier New"/>
                        </a:rPr>
                        <a:t>    [</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zh-CN" sz="2000" b="1" kern="100" dirty="0">
                          <a:latin typeface="Times New Roman"/>
                          <a:cs typeface="Times New Roman"/>
                        </a:rPr>
                        <a:t>直至殷墟甲骨文被发现，学者们探究先民的造字之法才有所凭依，从此中国的文字学就进入了一个新的时期</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0290">
                <a:tc vMerge="1">
                  <a:txBody>
                    <a:bodyPr/>
                    <a:lstStyle/>
                    <a:p>
                      <a:endParaRPr lang="zh-CN" altLang="en-US"/>
                    </a:p>
                  </a:txBody>
                  <a:tcPr/>
                </a:tc>
                <a:tc>
                  <a:txBody>
                    <a:bodyPr/>
                    <a:lstStyle/>
                    <a:p>
                      <a:pPr algn="ctr">
                        <a:lnSpc>
                          <a:spcPct val="122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22000"/>
                        </a:lnSpc>
                        <a:spcAft>
                          <a:spcPts val="0"/>
                        </a:spcAft>
                      </a:pPr>
                      <a:r>
                        <a:rPr lang="zh-CN" sz="2000" b="1" kern="100">
                          <a:latin typeface="Times New Roman"/>
                          <a:cs typeface="Times New Roman"/>
                        </a:rPr>
                        <a:t>原文</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altLang="zh-CN" sz="2000" b="1" kern="100" dirty="0" smtClean="0">
                          <a:latin typeface="Times New Roman"/>
                          <a:cs typeface="Times New Roman"/>
                        </a:rPr>
                        <a:t>    </a:t>
                      </a:r>
                      <a:r>
                        <a:rPr lang="zh-CN" sz="2000" b="1" kern="100" dirty="0" smtClean="0">
                          <a:latin typeface="Times New Roman"/>
                          <a:cs typeface="Times New Roman"/>
                        </a:rPr>
                        <a:t>甲</a:t>
                      </a:r>
                      <a:r>
                        <a:rPr lang="zh-CN" sz="2000" b="1" kern="100" dirty="0">
                          <a:latin typeface="Times New Roman"/>
                          <a:cs typeface="Times New Roman"/>
                        </a:rPr>
                        <a:t>骨文的发现还大大加速了对传统的中国文字学的改造。</a:t>
                      </a:r>
                      <a:r>
                        <a:rPr lang="en-US" sz="2000" b="1" kern="100" dirty="0">
                          <a:latin typeface="宋体"/>
                          <a:cs typeface="Times New Roman"/>
                        </a:rPr>
                        <a:t>……</a:t>
                      </a:r>
                      <a:r>
                        <a:rPr lang="zh-CN" sz="2000" b="1" kern="100" dirty="0">
                          <a:latin typeface="Times New Roman"/>
                          <a:cs typeface="Times New Roman"/>
                        </a:rPr>
                        <a:t>甲骨文的发现提供了汉字的早期形式，其构成离小篆甚远，多有象形、会意文字，令当时学者眼界大开。《说文》以小篆为本解释字源的理论难以维持，从此中国文字学就进入了一个新的时期</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0116">
                <a:tc vMerge="1">
                  <a:txBody>
                    <a:bodyPr/>
                    <a:lstStyle/>
                    <a:p>
                      <a:endParaRPr lang="zh-CN" altLang="en-US"/>
                    </a:p>
                  </a:txBody>
                  <a:tcPr/>
                </a:tc>
                <a:tc>
                  <a:txBody>
                    <a:bodyPr/>
                    <a:lstStyle/>
                    <a:p>
                      <a:pPr algn="ctr">
                        <a:lnSpc>
                          <a:spcPct val="122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22000"/>
                        </a:lnSpc>
                        <a:spcAft>
                          <a:spcPts val="0"/>
                        </a:spcAft>
                      </a:pPr>
                      <a:r>
                        <a:rPr lang="zh-CN" sz="2000" b="1" kern="100">
                          <a:latin typeface="Times New Roman"/>
                          <a:cs typeface="Times New Roman"/>
                        </a:rPr>
                        <a:t>结果</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2000"/>
                        </a:lnSpc>
                        <a:spcAft>
                          <a:spcPts val="0"/>
                        </a:spcAft>
                      </a:pPr>
                      <a:r>
                        <a:rPr lang="en-US" sz="2000" b="1" kern="100" dirty="0" smtClean="0">
                          <a:latin typeface="宋体"/>
                          <a:cs typeface="Times New Roman"/>
                        </a:rPr>
                        <a:t>  “</a:t>
                      </a:r>
                      <a:r>
                        <a:rPr lang="zh-CN" sz="2000" b="1" kern="100" dirty="0">
                          <a:latin typeface="Times New Roman"/>
                          <a:cs typeface="Times New Roman"/>
                        </a:rPr>
                        <a:t>学者们探究先民的造字之法才有所凭依</a:t>
                      </a:r>
                      <a:r>
                        <a:rPr lang="en-US" sz="2000" b="1" kern="100" dirty="0">
                          <a:latin typeface="宋体"/>
                          <a:cs typeface="Times New Roman"/>
                        </a:rPr>
                        <a:t>”</a:t>
                      </a:r>
                      <a:r>
                        <a:rPr lang="zh-CN" sz="2000" b="1" kern="100" dirty="0">
                          <a:latin typeface="Times New Roman"/>
                          <a:cs typeface="Times New Roman"/>
                        </a:rPr>
                        <a:t>，文中无此信息</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643050"/>
            <a:ext cx="7858180"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工作伊始，屠呦呦主要从事生药学研究。</a:t>
            </a:r>
            <a:r>
              <a:rPr lang="en-US" altLang="zh-CN" sz="2400" b="1" dirty="0" smtClean="0">
                <a:latin typeface="楷体_GB2312" pitchFamily="49" charset="-122"/>
                <a:ea typeface="楷体_GB2312" pitchFamily="49" charset="-122"/>
                <a:cs typeface="Times New Roman"/>
              </a:rPr>
              <a:t>1956</a:t>
            </a:r>
            <a:r>
              <a:rPr lang="zh-CN" altLang="en-US" sz="2400" b="1" dirty="0" smtClean="0">
                <a:latin typeface="楷体_GB2312" pitchFamily="49" charset="-122"/>
                <a:ea typeface="楷体_GB2312" pitchFamily="49" charset="-122"/>
                <a:cs typeface="Times New Roman"/>
              </a:rPr>
              <a:t>年，全国掀起防治血吸虫病的高潮，她对有效药物半边莲进行了生药学研究；后来，又完成了品种比较复杂的中药银柴胡的生药学研究。这两项成果被相继收入</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中药志</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a:t>
            </a:r>
            <a:r>
              <a:rPr lang="en-US" altLang="zh-CN" sz="2400" b="1" dirty="0" smtClean="0">
                <a:latin typeface="楷体_GB2312" pitchFamily="49" charset="-122"/>
                <a:ea typeface="楷体_GB2312" pitchFamily="49" charset="-122"/>
                <a:cs typeface="Times New Roman"/>
              </a:rPr>
              <a:t>1959</a:t>
            </a:r>
            <a:r>
              <a:rPr lang="zh-CN" altLang="en-US" sz="2400" b="1" dirty="0" smtClean="0">
                <a:latin typeface="楷体_GB2312" pitchFamily="49" charset="-122"/>
                <a:ea typeface="楷体_GB2312" pitchFamily="49" charset="-122"/>
                <a:cs typeface="Times New Roman"/>
              </a:rPr>
              <a:t>年，屠呦呦参加卫生部举办的“全国第三期西医离职学习中医班”，系统地学习了中医药知识，在两年半的学习中，她不但掌握了理论知识，而且参加过临床学习。通过这次学习，屠呦呦深深感受到中医理论与临床实践相结合的重要性。 通过一段时间的生药和炮制研究，屠呦呦体会到，</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中药研究还必须重视中药内含物质与药效之间的关系，而有效成分的研究又是掌握中药疗效规律的必然途径。屠呦呦和同志们经过多年不懈的努力，先后发明和研制了新型抗疟药青蒿素和双氢青蒿素。</a:t>
            </a:r>
            <a:r>
              <a:rPr lang="en-US" altLang="zh-CN" sz="2400" b="1" dirty="0" smtClean="0">
                <a:latin typeface="楷体_GB2312" pitchFamily="49" charset="-122"/>
                <a:ea typeface="楷体_GB2312" pitchFamily="49" charset="-122"/>
                <a:cs typeface="Times New Roman"/>
              </a:rPr>
              <a:t>1979</a:t>
            </a:r>
            <a:r>
              <a:rPr lang="zh-CN" altLang="en-US" sz="2400" b="1" dirty="0" smtClean="0">
                <a:latin typeface="楷体_GB2312" pitchFamily="49" charset="-122"/>
                <a:ea typeface="楷体_GB2312" pitchFamily="49" charset="-122"/>
                <a:cs typeface="Times New Roman"/>
              </a:rPr>
              <a:t>年，屠呦呦获国家科学技术委员会授予的发明奖。</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从</a:t>
            </a:r>
            <a:r>
              <a:rPr lang="en-US" altLang="zh-CN" sz="2400" b="1" dirty="0" smtClean="0">
                <a:latin typeface="楷体_GB2312" pitchFamily="49" charset="-122"/>
                <a:ea typeface="楷体_GB2312" pitchFamily="49" charset="-122"/>
                <a:cs typeface="Times New Roman"/>
              </a:rPr>
              <a:t>1969</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1</a:t>
            </a:r>
            <a:r>
              <a:rPr lang="zh-CN" altLang="en-US" sz="2400" b="1" dirty="0" smtClean="0">
                <a:latin typeface="楷体_GB2312" pitchFamily="49" charset="-122"/>
                <a:ea typeface="楷体_GB2312" pitchFamily="49" charset="-122"/>
                <a:cs typeface="Times New Roman"/>
              </a:rPr>
              <a:t>月开始，历经</a:t>
            </a:r>
            <a:r>
              <a:rPr lang="en-US" altLang="zh-CN" sz="2400" b="1" dirty="0" smtClean="0">
                <a:latin typeface="楷体_GB2312" pitchFamily="49" charset="-122"/>
                <a:ea typeface="楷体_GB2312" pitchFamily="49" charset="-122"/>
                <a:cs typeface="Times New Roman"/>
              </a:rPr>
              <a:t>380</a:t>
            </a:r>
            <a:r>
              <a:rPr lang="zh-CN" altLang="en-US" sz="2400" b="1" dirty="0" smtClean="0">
                <a:latin typeface="楷体_GB2312" pitchFamily="49" charset="-122"/>
                <a:ea typeface="楷体_GB2312" pitchFamily="49" charset="-122"/>
                <a:cs typeface="Times New Roman"/>
              </a:rPr>
              <a:t>多次实验，屠呦呦和课题组以鼠疟原虫为模型，发现青蒿提取物对鼠疟原虫的抑制率非常低。屠呦呦心有不甘，她重新把古代文献搬了出来，细细翻查。有一天，东晋葛洪</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肘后备急方</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中的几句话吸引了屠呦呦的目光：“青蒿一握，以水二升渍，绞取汁，尽服之。”为什么这和中药常用的煎熬法不同？原来里面用的是青蒿鲜汁！</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屠呦呦立即改用沸点低的乙醚进行实验，终于发现了青蒿素，将青蒿提取物对鼠疟原虫的抑制率提高到</a:t>
            </a:r>
            <a:r>
              <a:rPr lang="en-US" altLang="zh-CN" sz="2400" b="1" dirty="0" smtClean="0">
                <a:latin typeface="楷体_GB2312" pitchFamily="49" charset="-122"/>
                <a:ea typeface="楷体_GB2312" pitchFamily="49" charset="-122"/>
                <a:cs typeface="Times New Roman"/>
              </a:rPr>
              <a:t>100%</a:t>
            </a:r>
            <a:r>
              <a:rPr lang="zh-CN" altLang="en-US" sz="2400" b="1" dirty="0" smtClean="0">
                <a:latin typeface="楷体_GB2312" pitchFamily="49" charset="-122"/>
                <a:ea typeface="楷体_GB2312" pitchFamily="49" charset="-122"/>
                <a:cs typeface="Times New Roman"/>
              </a:rPr>
              <a:t>。那一幕，屠呦呦记忆犹新：“太高兴了！千千万万人的生命得以挽救，这是最值得欣慰的事情。青蒿素是属于我们中国的发明成果，而且是从中医药里集成发掘的，是中医药造福人类的体现。我们倍感自豪。”</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屠呦呦并未止步，</a:t>
            </a:r>
            <a:r>
              <a:rPr lang="en-US" altLang="zh-CN" sz="2400" b="1" dirty="0" smtClean="0">
                <a:latin typeface="楷体_GB2312" pitchFamily="49" charset="-122"/>
                <a:ea typeface="楷体_GB2312" pitchFamily="49" charset="-122"/>
                <a:cs typeface="Times New Roman"/>
              </a:rPr>
              <a:t>1992</a:t>
            </a:r>
            <a:r>
              <a:rPr lang="zh-CN" altLang="en-US" sz="2400" b="1" dirty="0" smtClean="0">
                <a:latin typeface="楷体_GB2312" pitchFamily="49" charset="-122"/>
                <a:ea typeface="楷体_GB2312" pitchFamily="49" charset="-122"/>
                <a:cs typeface="Times New Roman"/>
              </a:rPr>
              <a:t>年，针对青蒿成本高、对疟疾难以根治等缺点，她又发明出双氢青蒿素这一抗疟疗效为前者</a:t>
            </a:r>
            <a:r>
              <a:rPr lang="en-US" altLang="zh-CN" sz="2400" b="1" dirty="0" smtClean="0">
                <a:latin typeface="楷体_GB2312" pitchFamily="49" charset="-122"/>
                <a:ea typeface="楷体_GB2312" pitchFamily="49" charset="-122"/>
                <a:cs typeface="Times New Roman"/>
              </a:rPr>
              <a:t>10</a:t>
            </a:r>
            <a:r>
              <a:rPr lang="zh-CN" altLang="en-US" sz="2400" b="1" dirty="0" smtClean="0">
                <a:latin typeface="楷体_GB2312" pitchFamily="49" charset="-122"/>
                <a:ea typeface="楷体_GB2312" pitchFamily="49" charset="-122"/>
                <a:cs typeface="Times New Roman"/>
              </a:rPr>
              <a:t>倍的“升级版”。</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屠呦呦虽身患肺结核等慢性疾病，但仍坚持工作，无论是到野外采集标本，还是在室内进行实验研究，她都积极主动地完成。中国中医科学院中药研究所原所长姜廷良说，在做青蒿素动物实验时，研究人员曾发现有一过性转氨酶升高等现象。屠呦呦和她的两位同事决定亲自试服，证实了药物安全，然后才投入临床给病人服用。当时的科研条件简陋、环境差，盛放乙醚浸泡青蒿的大缸，时时发出刺鼻的气味</a:t>
            </a:r>
            <a:r>
              <a:rPr lang="en-US" altLang="zh-CN" sz="2400" b="1" dirty="0" smtClean="0">
                <a:latin typeface="宋体" pitchFamily="2" charset="-122"/>
                <a:cs typeface="Times New Roman"/>
              </a:rPr>
              <a:t>……</a:t>
            </a:r>
            <a:r>
              <a:rPr lang="zh-CN" altLang="en-US" sz="2400" b="1" dirty="0" smtClean="0">
                <a:latin typeface="楷体_GB2312" pitchFamily="49" charset="-122"/>
                <a:ea typeface="楷体_GB2312" pitchFamily="49" charset="-122"/>
                <a:cs typeface="Times New Roman"/>
              </a:rPr>
              <a:t>后来，屠呦呦得了中毒性肝炎。</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疟疾是与结核病、艾滋病并称的全球最严重传染病之一，以致死率高著称，据世界卫生组织统计，</a:t>
            </a:r>
            <a:r>
              <a:rPr lang="en-US" altLang="zh-CN" sz="2400" b="1" dirty="0" smtClean="0">
                <a:latin typeface="楷体_GB2312" pitchFamily="49" charset="-122"/>
                <a:ea typeface="楷体_GB2312" pitchFamily="49" charset="-122"/>
                <a:cs typeface="Times New Roman"/>
              </a:rPr>
              <a:t>2008</a:t>
            </a:r>
            <a:r>
              <a:rPr lang="zh-CN" altLang="en-US" sz="2400" b="1" dirty="0" smtClean="0">
                <a:latin typeface="楷体_GB2312" pitchFamily="49" charset="-122"/>
                <a:ea typeface="楷体_GB2312" pitchFamily="49" charset="-122"/>
                <a:cs typeface="Times New Roman"/>
              </a:rPr>
              <a:t>年全球约有</a:t>
            </a:r>
            <a:r>
              <a:rPr lang="en-US" altLang="zh-CN" sz="2400" b="1" dirty="0" smtClean="0">
                <a:latin typeface="楷体_GB2312" pitchFamily="49" charset="-122"/>
                <a:ea typeface="楷体_GB2312" pitchFamily="49" charset="-122"/>
                <a:cs typeface="Times New Roman"/>
              </a:rPr>
              <a:t>2.5</a:t>
            </a:r>
            <a:r>
              <a:rPr lang="zh-CN" altLang="en-US" sz="2400" b="1" dirty="0" smtClean="0">
                <a:latin typeface="楷体_GB2312" pitchFamily="49" charset="-122"/>
                <a:ea typeface="楷体_GB2312" pitchFamily="49" charset="-122"/>
                <a:cs typeface="Times New Roman"/>
              </a:rPr>
              <a:t>亿人感染了疟疾，其中约</a:t>
            </a:r>
            <a:r>
              <a:rPr lang="en-US" altLang="zh-CN" sz="2400" b="1" dirty="0" smtClean="0">
                <a:latin typeface="楷体_GB2312" pitchFamily="49" charset="-122"/>
                <a:ea typeface="楷体_GB2312" pitchFamily="49" charset="-122"/>
                <a:cs typeface="Times New Roman"/>
              </a:rPr>
              <a:t>100</a:t>
            </a:r>
            <a:r>
              <a:rPr lang="zh-CN" altLang="en-US" sz="2400" b="1" dirty="0" smtClean="0">
                <a:latin typeface="楷体_GB2312" pitchFamily="49" charset="-122"/>
                <a:ea typeface="楷体_GB2312" pitchFamily="49" charset="-122"/>
                <a:cs typeface="Times New Roman"/>
              </a:rPr>
              <a:t>万人死亡，而传统的抗疟药物奎宁因疟原虫的抗药性早已失效。</a:t>
            </a: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中国神药”给世界抗疟疾事业带来了曙光。世界卫生组织声明，坦桑尼亚、赞比亚等非洲国家近年来疟疾死亡率显著下降，一个重要原因就是广泛分发青蒿素复方药物。仅在赞比亚，由于综合运用杀蚊措施和青蒿素类药物疗法，</a:t>
            </a:r>
            <a:r>
              <a:rPr lang="en-US" altLang="zh-CN" sz="2400" b="1" dirty="0" smtClean="0">
                <a:latin typeface="楷体_GB2312" pitchFamily="49" charset="-122"/>
                <a:ea typeface="楷体_GB2312" pitchFamily="49" charset="-122"/>
                <a:cs typeface="Times New Roman"/>
              </a:rPr>
              <a:t>2008</a:t>
            </a:r>
            <a:r>
              <a:rPr lang="zh-CN" altLang="en-US" sz="2400" b="1" dirty="0" smtClean="0">
                <a:latin typeface="楷体_GB2312" pitchFamily="49" charset="-122"/>
                <a:ea typeface="楷体_GB2312" pitchFamily="49" charset="-122"/>
                <a:cs typeface="Times New Roman"/>
              </a:rPr>
              <a:t>年疟疾致死病例数量比</a:t>
            </a:r>
            <a:r>
              <a:rPr lang="en-US" altLang="zh-CN" sz="2400" b="1" dirty="0" smtClean="0">
                <a:latin typeface="楷体_GB2312" pitchFamily="49" charset="-122"/>
                <a:ea typeface="楷体_GB2312" pitchFamily="49" charset="-122"/>
                <a:cs typeface="Times New Roman"/>
              </a:rPr>
              <a:t>2000</a:t>
            </a:r>
            <a:r>
              <a:rPr lang="zh-CN" altLang="en-US" sz="2400" b="1" dirty="0" smtClean="0">
                <a:latin typeface="楷体_GB2312" pitchFamily="49" charset="-122"/>
                <a:ea typeface="楷体_GB2312" pitchFamily="49" charset="-122"/>
                <a:cs typeface="Times New Roman"/>
              </a:rPr>
              <a:t>年下降了</a:t>
            </a:r>
            <a:r>
              <a:rPr lang="en-US" altLang="zh-CN" sz="2400" b="1" dirty="0" smtClean="0">
                <a:latin typeface="楷体_GB2312" pitchFamily="49" charset="-122"/>
                <a:ea typeface="楷体_GB2312" pitchFamily="49" charset="-122"/>
                <a:cs typeface="Times New Roman"/>
              </a:rPr>
              <a:t>66%</a:t>
            </a:r>
            <a:r>
              <a:rPr lang="zh-CN" altLang="en-US" sz="2400" b="1" dirty="0" smtClean="0">
                <a:latin typeface="楷体_GB2312" pitchFamily="49" charset="-122"/>
                <a:ea typeface="楷体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en-US" altLang="zh-CN" sz="2400" b="1" dirty="0" smtClean="0">
                <a:latin typeface="楷体_GB2312" pitchFamily="49" charset="-122"/>
                <a:ea typeface="楷体_GB2312" pitchFamily="49" charset="-122"/>
                <a:cs typeface="Times New Roman"/>
              </a:rPr>
              <a:t>2011</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9</a:t>
            </a:r>
            <a:r>
              <a:rPr lang="zh-CN" altLang="en-US" sz="2400" b="1" dirty="0" smtClean="0">
                <a:latin typeface="楷体_GB2312" pitchFamily="49" charset="-122"/>
                <a:ea typeface="楷体_GB2312" pitchFamily="49" charset="-122"/>
                <a:cs typeface="Times New Roman"/>
              </a:rPr>
              <a:t>月，屠呦呦获得拉斯克医学奖，获奖理由是“因为发现青蒿素</a:t>
            </a:r>
            <a:r>
              <a:rPr lang="en-US" altLang="zh-CN" sz="2400" b="1" dirty="0" smtClean="0">
                <a:latin typeface="+mn-ea"/>
                <a:ea typeface="+mn-ea"/>
                <a:cs typeface="Times New Roman"/>
              </a:rPr>
              <a:t>——</a:t>
            </a:r>
            <a:r>
              <a:rPr lang="zh-CN" altLang="en-US" sz="2400" b="1" dirty="0" smtClean="0">
                <a:latin typeface="楷体_GB2312" pitchFamily="49" charset="-122"/>
                <a:ea typeface="楷体_GB2312" pitchFamily="49" charset="-122"/>
                <a:cs typeface="Times New Roman"/>
              </a:rPr>
              <a:t>一种用于治疗疟疾的药物，挽救了全球，特别是发展中国家的数百万人的生命”。</a:t>
            </a:r>
          </a:p>
          <a:p>
            <a:pPr indent="620713">
              <a:lnSpc>
                <a:spcPts val="3500"/>
              </a:lnSpc>
              <a:spcAft>
                <a:spcPts val="0"/>
              </a:spcAft>
            </a:pPr>
            <a:r>
              <a:rPr lang="en-US" altLang="zh-CN" sz="2400" b="1" dirty="0" smtClean="0">
                <a:latin typeface="楷体_GB2312" pitchFamily="49" charset="-122"/>
                <a:ea typeface="楷体_GB2312" pitchFamily="49" charset="-122"/>
                <a:cs typeface="Times New Roman"/>
              </a:rPr>
              <a:t>2015</a:t>
            </a:r>
            <a:r>
              <a:rPr lang="zh-CN" altLang="en-US" sz="2400" b="1" dirty="0" smtClean="0">
                <a:latin typeface="楷体_GB2312" pitchFamily="49" charset="-122"/>
                <a:ea typeface="楷体_GB2312" pitchFamily="49" charset="-122"/>
                <a:cs typeface="Times New Roman"/>
              </a:rPr>
              <a:t>年</a:t>
            </a:r>
            <a:r>
              <a:rPr lang="en-US" altLang="zh-CN" sz="2400" b="1" dirty="0" smtClean="0">
                <a:latin typeface="楷体_GB2312" pitchFamily="49" charset="-122"/>
                <a:ea typeface="楷体_GB2312" pitchFamily="49" charset="-122"/>
                <a:cs typeface="Times New Roman"/>
              </a:rPr>
              <a:t>10</a:t>
            </a:r>
            <a:r>
              <a:rPr lang="zh-CN" altLang="en-US" sz="2400" b="1" dirty="0" smtClean="0">
                <a:latin typeface="楷体_GB2312" pitchFamily="49" charset="-122"/>
                <a:ea typeface="楷体_GB2312" pitchFamily="49" charset="-122"/>
                <a:cs typeface="Times New Roman"/>
              </a:rPr>
              <a:t>月</a:t>
            </a:r>
            <a:r>
              <a:rPr lang="en-US" altLang="zh-CN" sz="2400" b="1" dirty="0" smtClean="0">
                <a:latin typeface="楷体_GB2312" pitchFamily="49" charset="-122"/>
                <a:ea typeface="楷体_GB2312" pitchFamily="49" charset="-122"/>
                <a:cs typeface="Times New Roman"/>
              </a:rPr>
              <a:t>5</a:t>
            </a:r>
            <a:r>
              <a:rPr lang="zh-CN" altLang="en-US" sz="2400" b="1" dirty="0" smtClean="0">
                <a:latin typeface="楷体_GB2312" pitchFamily="49" charset="-122"/>
                <a:ea typeface="楷体_GB2312" pitchFamily="49" charset="-122"/>
                <a:cs typeface="Times New Roman"/>
              </a:rPr>
              <a:t>日瑞典卡罗琳斯卡医学院宣布，将</a:t>
            </a:r>
            <a:r>
              <a:rPr lang="en-US" altLang="zh-CN" sz="2400" b="1" dirty="0" smtClean="0">
                <a:latin typeface="楷体_GB2312" pitchFamily="49" charset="-122"/>
                <a:ea typeface="楷体_GB2312" pitchFamily="49" charset="-122"/>
                <a:cs typeface="Times New Roman"/>
              </a:rPr>
              <a:t>2015</a:t>
            </a:r>
            <a:r>
              <a:rPr lang="zh-CN" altLang="en-US" sz="2400" b="1" dirty="0" smtClean="0">
                <a:latin typeface="楷体_GB2312" pitchFamily="49" charset="-122"/>
                <a:ea typeface="楷体_GB2312" pitchFamily="49" charset="-122"/>
                <a:cs typeface="Times New Roman"/>
              </a:rPr>
              <a:t>年诺贝尔生理学或医学奖授予中国药学家屠呦呦，以及爱尔兰科学家威廉</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坎贝尔和日本科学家大村智，表彰他们在寄生虫疾病治疗研究方面取得的成就。当地时间</a:t>
            </a:r>
            <a:r>
              <a:rPr lang="en-US" altLang="zh-CN" sz="2400" b="1" dirty="0" smtClean="0">
                <a:latin typeface="楷体_GB2312" pitchFamily="49" charset="-122"/>
                <a:ea typeface="楷体_GB2312" pitchFamily="49" charset="-122"/>
                <a:cs typeface="Times New Roman"/>
              </a:rPr>
              <a:t>12</a:t>
            </a:r>
            <a:r>
              <a:rPr lang="zh-CN" altLang="en-US" sz="2400" b="1" dirty="0" smtClean="0">
                <a:latin typeface="楷体_GB2312" pitchFamily="49" charset="-122"/>
                <a:ea typeface="楷体_GB2312" pitchFamily="49" charset="-122"/>
                <a:cs typeface="Times New Roman"/>
              </a:rPr>
              <a:t>月</a:t>
            </a:r>
            <a:r>
              <a:rPr lang="en-US" altLang="zh-CN" sz="2400" b="1" dirty="0" smtClean="0">
                <a:latin typeface="楷体_GB2312" pitchFamily="49" charset="-122"/>
                <a:ea typeface="楷体_GB2312" pitchFamily="49" charset="-122"/>
                <a:cs typeface="Times New Roman"/>
              </a:rPr>
              <a:t>10</a:t>
            </a:r>
            <a:r>
              <a:rPr lang="zh-CN" altLang="en-US" sz="2400" b="1" dirty="0" smtClean="0">
                <a:latin typeface="楷体_GB2312" pitchFamily="49" charset="-122"/>
                <a:ea typeface="楷体_GB2312" pitchFamily="49" charset="-122"/>
                <a:cs typeface="Times New Roman"/>
              </a:rPr>
              <a:t>日，屠呦呦从瑞典国王手中接过了诺贝尔生理学或医学奖证书。</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在屠呦呦手中，一株小草改变世界，中国之蒿由此走向世界。</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来源于“好搜百科”，有删改</a:t>
            </a:r>
            <a:r>
              <a:rPr lang="en-US" altLang="zh-CN" sz="2400" b="1" dirty="0" smtClean="0">
                <a:latin typeface="仿宋_GB2312" pitchFamily="49" charset="-122"/>
                <a:ea typeface="仿宋_GB2312" pitchFamily="49" charset="-122"/>
                <a:cs typeface="Times New Roman"/>
              </a:rPr>
              <a:t>)</a:t>
            </a:r>
          </a:p>
          <a:p>
            <a:pPr>
              <a:lnSpc>
                <a:spcPts val="3500"/>
              </a:lnSpc>
              <a:spcAft>
                <a:spcPts val="0"/>
              </a:spcAft>
            </a:pPr>
            <a:r>
              <a:rPr lang="en-US" altLang="zh-CN" sz="2400" b="1" dirty="0" smtClean="0">
                <a:latin typeface="黑体" pitchFamily="2" charset="-122"/>
                <a:ea typeface="黑体" pitchFamily="2" charset="-122"/>
                <a:cs typeface="Times New Roman"/>
              </a:rPr>
              <a:t>[</a:t>
            </a:r>
            <a:r>
              <a:rPr lang="zh-CN" altLang="en-US" sz="2400" b="1" dirty="0" smtClean="0">
                <a:latin typeface="黑体" pitchFamily="2" charset="-122"/>
                <a:ea typeface="黑体" pitchFamily="2" charset="-122"/>
                <a:cs typeface="Times New Roman"/>
              </a:rPr>
              <a:t>相关链接</a:t>
            </a:r>
            <a:r>
              <a:rPr lang="en-US" altLang="zh-CN" sz="2400" b="1" dirty="0" smtClean="0">
                <a:latin typeface="黑体" pitchFamily="2" charset="-122"/>
                <a:ea typeface="黑体" pitchFamily="2" charset="-122"/>
                <a:cs typeface="Times New Roman"/>
              </a:rPr>
              <a:t>]</a:t>
            </a:r>
          </a:p>
          <a:p>
            <a:pPr indent="620713">
              <a:lnSpc>
                <a:spcPts val="3500"/>
              </a:lnSpc>
              <a:spcAft>
                <a:spcPts val="0"/>
              </a:spcAft>
            </a:pPr>
            <a:r>
              <a:rPr lang="en-US" altLang="zh-CN" sz="2400" b="1" dirty="0" smtClean="0">
                <a:latin typeface="仿宋_GB2312" pitchFamily="49" charset="-122"/>
                <a:ea typeface="仿宋_GB2312" pitchFamily="49" charset="-122"/>
                <a:cs typeface="Times New Roman"/>
              </a:rPr>
              <a:t>①</a:t>
            </a:r>
            <a:r>
              <a:rPr lang="zh-CN" altLang="en-US" sz="2400" b="1" dirty="0" smtClean="0">
                <a:latin typeface="仿宋_GB2312" pitchFamily="49" charset="-122"/>
                <a:ea typeface="仿宋_GB2312" pitchFamily="49" charset="-122"/>
                <a:cs typeface="Times New Roman"/>
              </a:rPr>
              <a:t>中国科学院院长白春礼在贺信中说：“您的获奖，是中国科学界的骄傲，我相信，这必将激励更多的中国科学家不断攀登世界科学高峰，为人类文明和人民福祉做出更多更大的贡献。” </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来源于“人民网”</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仿宋_GB2312" pitchFamily="49" charset="-122"/>
                <a:ea typeface="仿宋_GB2312" pitchFamily="49" charset="-122"/>
                <a:cs typeface="Times New Roman"/>
              </a:rPr>
              <a:t>②诺贝尔生理学或医学奖评委让</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安德森在接受记者采访时说：“屠呦呦是第一个证实青蒿素可以在动物体和人体内有效抵抗疟疾的科学家。她的研发对人类的生命健康贡献突出，为科研人员打开了一扇崭新的窗户。屠呦呦既有中医学知识，也了解药理学和化学，她将东西方医学相结合，达到了一加一大于二的效果，屠呦呦的发明是这种结合的完美体现。”</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来源于</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人民日报</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仿宋_GB2312" pitchFamily="49" charset="-122"/>
                <a:ea typeface="仿宋_GB2312" pitchFamily="49" charset="-122"/>
                <a:cs typeface="Times New Roman"/>
              </a:rPr>
              <a:t>③“这是中医中药走向世界的一项荣誉。”屠呦呦说，“它属于科研团队中的每一个人，属于中国科学家群体。”屠呦呦强调，中医中药是一个伟大的宝库，经过继承、创新、发扬，它的精华能更好地被世人认识，能为世界医学做出更大的贡献。 我们中国人的成果被国际认可，关键是真正解决了问题，挽救了许多生命，用现代科学手段不断认识中医药，这是我们这一代和下一代科研工作者的责任。</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来源于</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人民日报</a:t>
            </a:r>
            <a:r>
              <a:rPr lang="en-US" altLang="zh-CN" sz="2400" b="1" dirty="0" smtClean="0">
                <a:latin typeface="仿宋_GB2312" pitchFamily="49" charset="-122"/>
                <a:ea typeface="仿宋_GB2312" pitchFamily="49"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3 </a:t>
            </a:r>
            <a:r>
              <a:rPr lang="zh-CN" altLang="en-US" dirty="0" smtClean="0"/>
              <a:t>阅读下面的文字，完成题目。  </a:t>
            </a:r>
            <a:endParaRPr lang="en-US" altLang="zh-CN" dirty="0" smtClean="0"/>
          </a:p>
          <a:p>
            <a:pPr algn="ctr"/>
            <a:r>
              <a:rPr lang="zh-CN" altLang="en-US" dirty="0" smtClean="0">
                <a:latin typeface="黑体" pitchFamily="2" charset="-122"/>
                <a:ea typeface="黑体" pitchFamily="2" charset="-122"/>
              </a:rPr>
              <a:t>话说</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诗经</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之“风”</a:t>
            </a:r>
          </a:p>
          <a:p>
            <a:pPr indent="622300"/>
            <a:r>
              <a:rPr lang="zh-CN" altLang="en-US" dirty="0" smtClean="0">
                <a:latin typeface="楷体_GB2312" pitchFamily="49" charset="-122"/>
                <a:ea typeface="楷体_GB2312" pitchFamily="49" charset="-122"/>
              </a:rPr>
              <a:t>风本是地球大气层内的空气流动，它使地球上的万物能不断地接受到新鲜的空气而得以生存。那么，孔子在编辑</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诗经</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时，为什么将一部分诗称为“风”呢？孔子自己有一段很好的解释：</a:t>
            </a:r>
          </a:p>
          <a:p>
            <a:r>
              <a:rPr lang="zh-CN" altLang="en-US" dirty="0" smtClean="0">
                <a:latin typeface="仿宋_GB2312" pitchFamily="49" charset="-122"/>
                <a:ea typeface="仿宋_GB2312" pitchFamily="49" charset="-122"/>
              </a:rPr>
              <a:t>        季康子问政于孔子曰：“如杀无道，以就有道，何  </a:t>
            </a:r>
            <a:endParaRPr lang="en-US" altLang="zh-CN" dirty="0" smtClean="0">
              <a:latin typeface="仿宋_GB2312" pitchFamily="49" charset="-122"/>
              <a:ea typeface="仿宋_GB2312" pitchFamily="49" charset="-122"/>
            </a:endParaRPr>
          </a:p>
          <a:p>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如？”孔子对曰：“子为政，焉用杀？子欲善而民善矣 </a:t>
            </a:r>
            <a:endParaRPr lang="en-US" altLang="zh-CN" dirty="0" smtClean="0">
              <a:latin typeface="仿宋_GB2312" pitchFamily="49" charset="-122"/>
              <a:ea typeface="仿宋_GB2312" pitchFamily="49" charset="-122"/>
            </a:endParaRPr>
          </a:p>
          <a:p>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！君子之德，风；小人之德，草。草上之风，必偃。”</a:t>
            </a:r>
            <a:endParaRPr lang="en-US" altLang="zh-CN" dirty="0" smtClean="0">
              <a:latin typeface="仿宋_GB2312" pitchFamily="49" charset="-122"/>
              <a:ea typeface="仿宋_GB2312" pitchFamily="49" charset="-122"/>
            </a:endParaRPr>
          </a:p>
          <a:p>
            <a:pPr indent="622300"/>
            <a:endParaRPr lang="zh-CN" altLang="en-US" dirty="0" smtClean="0">
              <a:latin typeface="仿宋_GB2312" pitchFamily="49" charset="-122"/>
              <a:ea typeface="仿宋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1. </a:t>
            </a:r>
            <a:r>
              <a:rPr lang="zh-CN" altLang="en-US" sz="2400" b="1" dirty="0" smtClean="0">
                <a:latin typeface="宋体" pitchFamily="2" charset="-122"/>
                <a:cs typeface="Times New Roman"/>
              </a:rPr>
              <a:t>下列对材料有关内容的分析和概括，最正确的一项是</a:t>
            </a:r>
            <a:r>
              <a:rPr lang="en-US" altLang="zh-CN" sz="2400" b="1" dirty="0" smtClean="0">
                <a:latin typeface="宋体" pitchFamily="2" charset="-122"/>
                <a:cs typeface="Times New Roman"/>
              </a:rPr>
              <a:t>(3</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屠呦呦自幼取名“呦呦”，寄托着父亲对她从事中医药研究的殷切期望。她通过不懈努力，用一棵小草改变了世界，终于在中医药学上做出了突出贡献。</a:t>
            </a:r>
          </a:p>
          <a:p>
            <a:pPr marL="457200" indent="-7938">
              <a:lnSpc>
                <a:spcPts val="3500"/>
              </a:lnSpc>
              <a:spcAft>
                <a:spcPts val="0"/>
              </a:spcAft>
            </a:pPr>
            <a:r>
              <a:rPr lang="en-US" altLang="zh-CN" sz="2400" b="1" dirty="0" smtClean="0">
                <a:latin typeface="宋体" pitchFamily="2" charset="-122"/>
                <a:cs typeface="Times New Roman"/>
              </a:rPr>
              <a:t>B. </a:t>
            </a:r>
            <a:r>
              <a:rPr lang="zh-CN" altLang="en-US" sz="2400" b="1" dirty="0" smtClean="0">
                <a:latin typeface="宋体" pitchFamily="2" charset="-122"/>
                <a:cs typeface="Times New Roman"/>
              </a:rPr>
              <a:t>屠呦呦小时候就对中药的特殊疗效感兴趣，大学时如愿考上喜欢的生药学专业，对其中的本草学等专业兴趣极浓。因为她认为生药专业最接近中医药领域。</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4572032"/>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屠呦呦发现青蒿素后说“太高兴了！千千万万人的生命得以挽救”“是中医药造福人类的体现”，可见她具有宽广胸怀、高尚医德。</a:t>
            </a:r>
          </a:p>
          <a:p>
            <a:pPr marL="441325">
              <a:lnSpc>
                <a:spcPts val="3500"/>
              </a:lnSpc>
              <a:spcAft>
                <a:spcPts val="0"/>
              </a:spcAft>
            </a:pPr>
            <a:r>
              <a:rPr lang="en-US" altLang="zh-CN" sz="2400" b="1" dirty="0" smtClean="0">
                <a:latin typeface="宋体" pitchFamily="2" charset="-122"/>
                <a:cs typeface="Times New Roman"/>
              </a:rPr>
              <a:t>D.</a:t>
            </a:r>
            <a:r>
              <a:rPr lang="zh-CN" altLang="en-US" sz="2400" b="1" dirty="0" smtClean="0">
                <a:latin typeface="宋体" pitchFamily="2" charset="-122"/>
                <a:cs typeface="Times New Roman"/>
              </a:rPr>
              <a:t>青蒿素的研发是一次创举，屠呦呦是发现者和证实者，实至名归。青蒿素挽救了全球数百万人的生命，可见其疗效显著。青蒿素走向世界，扩大了中医的影响力。</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899592" y="1484784"/>
            <a:ext cx="7786742" cy="4643470"/>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 D [</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本题考查理解文章内容的能力。</a:t>
            </a:r>
            <a:r>
              <a:rPr lang="en-US" altLang="zh-CN" sz="2400" b="1" dirty="0" smtClean="0">
                <a:solidFill>
                  <a:srgbClr val="990033"/>
                </a:solidFill>
                <a:latin typeface="+mj-ea"/>
                <a:ea typeface="+mj-ea"/>
                <a:cs typeface="Times New Roman"/>
              </a:rPr>
              <a:t>A</a:t>
            </a:r>
            <a:r>
              <a:rPr lang="zh-CN" altLang="en-US" sz="2400" b="1" dirty="0" smtClean="0">
                <a:solidFill>
                  <a:srgbClr val="990033"/>
                </a:solidFill>
                <a:latin typeface="+mj-ea"/>
                <a:ea typeface="+mj-ea"/>
                <a:cs typeface="Times New Roman"/>
              </a:rPr>
              <a:t>项，“寄托着父亲对她从事中医药研究的殷切期望”错误，文中说“并没人预料到诗句中的那株草会改变女孩儿的一生”，说明屠呦呦的父亲给屠呦呦起名时没有寄托让屠呦呦从事中医药研究的期望。</a:t>
            </a:r>
            <a:r>
              <a:rPr lang="en-US" altLang="zh-CN" sz="2400" b="1" dirty="0" smtClean="0">
                <a:solidFill>
                  <a:srgbClr val="990033"/>
                </a:solidFill>
                <a:latin typeface="+mj-ea"/>
                <a:ea typeface="+mj-ea"/>
                <a:cs typeface="Times New Roman"/>
              </a:rPr>
              <a:t>B</a:t>
            </a:r>
            <a:r>
              <a:rPr lang="zh-CN" altLang="en-US" sz="2400" b="1" dirty="0" smtClean="0">
                <a:solidFill>
                  <a:srgbClr val="990033"/>
                </a:solidFill>
                <a:latin typeface="+mj-ea"/>
                <a:ea typeface="+mj-ea"/>
                <a:cs typeface="Times New Roman"/>
              </a:rPr>
              <a:t>项，“因为她认为生药专业最接</a:t>
            </a:r>
            <a:r>
              <a:rPr lang="zh-CN" altLang="en-US" sz="2400" b="1" dirty="0" smtClean="0">
                <a:solidFill>
                  <a:srgbClr val="990033"/>
                </a:solidFill>
                <a:latin typeface="+mj-ea"/>
                <a:cs typeface="Times New Roman"/>
              </a:rPr>
              <a:t>近中医药领域”说法绝对，文中说“她觉得生药专业最可能接近具有悠久历史的中医药领域”。</a:t>
            </a:r>
            <a:r>
              <a:rPr lang="en-US" altLang="zh-CN" sz="2400" b="1" dirty="0" smtClean="0">
                <a:solidFill>
                  <a:srgbClr val="990033"/>
                </a:solidFill>
                <a:latin typeface="+mj-ea"/>
                <a:cs typeface="Times New Roman"/>
              </a:rPr>
              <a:t>C</a:t>
            </a:r>
            <a:r>
              <a:rPr lang="zh-CN" altLang="en-US" sz="2400" b="1" dirty="0" smtClean="0">
                <a:solidFill>
                  <a:srgbClr val="990033"/>
                </a:solidFill>
                <a:latin typeface="+mj-ea"/>
                <a:cs typeface="Times New Roman"/>
              </a:rPr>
              <a:t>项，屠呦呦的这些话主要表现她发现青蒿素及青蒿素的疗效后的高兴心情，以及对这一发现的自豪之情，“宽广胸怀、高尚医德”无中生有。</a:t>
            </a:r>
          </a:p>
          <a:p>
            <a:pPr algn="just">
              <a:lnSpc>
                <a:spcPts val="3500"/>
              </a:lnSpc>
              <a:spcAft>
                <a:spcPts val="0"/>
              </a:spcAft>
            </a:pPr>
            <a:endParaRPr lang="zh-CN" altLang="en-US" sz="2400" b="1" dirty="0" smtClean="0">
              <a:solidFill>
                <a:srgbClr val="990033"/>
              </a:solidFill>
              <a:latin typeface="+mj-ea"/>
              <a:ea typeface="+mj-ea"/>
              <a:cs typeface="Times New Roman"/>
            </a:endParaRPr>
          </a:p>
        </p:txBody>
      </p:sp>
    </p:spTree>
  </p:cSld>
  <p:clrMapOvr>
    <a:masterClrMapping/>
  </p:clrMapOvr>
  <p:transition spd="med">
    <p:fade/>
  </p:transition>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285884"/>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2. </a:t>
            </a:r>
            <a:r>
              <a:rPr lang="zh-CN" altLang="en-US" sz="2400" b="1" dirty="0" smtClean="0">
                <a:latin typeface="宋体" pitchFamily="2" charset="-122"/>
                <a:cs typeface="Times New Roman"/>
              </a:rPr>
              <a:t>屠呦呦用小草改变世界经历了怎样的过程？请结合全文加以概括。</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428868"/>
            <a:ext cx="7429552" cy="3143272"/>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自幼目睹中药治病奇效，对中药产生浓厚兴趣。②选择生药专业，专业成绩优良。③潜心研究生药学，两项成果载入</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中药志</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。④经过大量临床实验，发明研制新型抗疟药青蒿素、双氢青蒿素。⑤治疟效果显著，贡献巨大，获得拉斯克医学奖。⑥获得诺贝尔生理学或医学奖。</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筛选并整合文中信息的能力。回答问题要注意把握屠呦呦发现青蒿素的过程，即屠呦呦是如何研发出青蒿素的。这个要从屠呦呦孩提时代开始筛选相关信息，比如自幼对中药感兴趣，考大学选取生药学专业，毕业后进行生药研究，等等；然后筛选屠呦呦从事生药研究的贡献，比如有两项成果载入</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中药志</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，发明新型的治疗疟疾的药，获得拉斯克医学奖及后来获得诺贝尔生理学或医学奖，等等。</a:t>
            </a:r>
          </a:p>
        </p:txBody>
      </p:sp>
    </p:spTree>
  </p:cSld>
  <p:clrMapOvr>
    <a:masterClrMapping/>
  </p:clrMapOvr>
  <p:transition spd="med">
    <p:fade/>
  </p:transition>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4287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3. </a:t>
            </a:r>
            <a:r>
              <a:rPr lang="zh-CN" altLang="en-US" sz="2400" b="1" dirty="0" smtClean="0">
                <a:latin typeface="宋体" pitchFamily="2" charset="-122"/>
                <a:cs typeface="Times New Roman"/>
              </a:rPr>
              <a:t>作为获得诺贝尔奖的科学家，屠呦呦不仅使国人敬重，而且得到国际的认可，其中必有内在原因。请结合材料具体分析。</a:t>
            </a:r>
            <a:r>
              <a:rPr lang="en-US" altLang="zh-CN" sz="2400" b="1" dirty="0" smtClean="0">
                <a:latin typeface="宋体" pitchFamily="2" charset="-122"/>
                <a:cs typeface="Times New Roman"/>
              </a:rPr>
              <a:t>(5</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857496"/>
            <a:ext cx="7429552" cy="235745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工作努力刻苦；②继承中创新；③默默奉献；④低调谦虚；⑤敢于负责；⑥巾帼不让须眉。结合材料具体分析，略。</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探究的能力。题目要求筛选出屠呦呦获得成功的内在原因，答题时可以从屠呦呦工作的角度入手。比如刚开始工作时她就埋头进行中药研究，继续学习中医药知识；在研究青蒿素的过程中，她历经艰难，通过各种方法，经历多次失败最终成功；身体上，她身患肺结核等慢性病，但仍旧坚持工作；工作环境恶劣，但她仍然能够坚持；等等。回答问题时，要分条列举，先概括后分析。比如概括出“屠呦呦工作努力刻苦”，接下来就要分析屠呦呦是如何努力刻苦的，文本中是如何描写的。</a:t>
            </a:r>
          </a:p>
        </p:txBody>
      </p:sp>
    </p:spTree>
  </p:cSld>
  <p:clrMapOvr>
    <a:masterClrMapping/>
  </p:clrMapOvr>
  <p:transition spd="med">
    <p:fade/>
  </p:transition>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000132"/>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4. (</a:t>
            </a:r>
            <a:r>
              <a:rPr lang="zh-CN" altLang="en-US" sz="2400" b="1" dirty="0" smtClean="0">
                <a:latin typeface="宋体" pitchFamily="2" charset="-122"/>
                <a:cs typeface="Times New Roman"/>
              </a:rPr>
              <a:t>拓展备用题</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作为真实感人的他传，本文写法上有哪些特点？请简要回答。</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428868"/>
            <a:ext cx="7358114" cy="3929090"/>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忠实记录过程；②选材典型；③细节描写；④引用传主的原话；⑤引用他人的评价。</a:t>
            </a:r>
            <a:r>
              <a:rPr lang="en-US" altLang="zh-CN" sz="2400" b="1" dirty="0" smtClean="0">
                <a:solidFill>
                  <a:srgbClr val="990033"/>
                </a:solidFill>
                <a:latin typeface="+mj-ea"/>
                <a:ea typeface="+mj-ea"/>
                <a:cs typeface="Times New Roman"/>
              </a:rPr>
              <a:t> </a:t>
            </a:r>
          </a:p>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本题考查鉴赏作品表现手法的能力。人物传记的特点一般包括：使用的人称</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第一、第二、第三人称</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、语言特色</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质朴平实、清新自然、幽默风趣等</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、结构特色</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顺叙、倒叙、插叙等</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、材料特点</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选</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gn="just">
              <a:lnSpc>
                <a:spcPts val="3500"/>
              </a:lnSpc>
              <a:spcAft>
                <a:spcPts val="0"/>
              </a:spcAft>
            </a:pPr>
            <a:r>
              <a:rPr lang="zh-CN" altLang="en-US" sz="2400" b="1" dirty="0" smtClean="0">
                <a:solidFill>
                  <a:srgbClr val="990033"/>
                </a:solidFill>
                <a:latin typeface="+mj-ea"/>
                <a:cs typeface="Times New Roman"/>
              </a:rPr>
              <a:t>材典型、选用传主的话、选用他人评价的语言等</a:t>
            </a:r>
            <a:r>
              <a:rPr lang="en-US" altLang="zh-CN" sz="2400" b="1" dirty="0" smtClean="0">
                <a:solidFill>
                  <a:srgbClr val="990033"/>
                </a:solidFill>
                <a:latin typeface="+mj-ea"/>
                <a:cs typeface="Times New Roman"/>
              </a:rPr>
              <a:t>)</a:t>
            </a:r>
            <a:r>
              <a:rPr lang="zh-CN" altLang="en-US" sz="2400" b="1" dirty="0" smtClean="0">
                <a:solidFill>
                  <a:srgbClr val="990033"/>
                </a:solidFill>
                <a:latin typeface="+mj-ea"/>
                <a:cs typeface="Times New Roman"/>
              </a:rPr>
              <a:t>、描写特色</a:t>
            </a:r>
            <a:r>
              <a:rPr lang="en-US" altLang="zh-CN" sz="2400" b="1" dirty="0" smtClean="0">
                <a:solidFill>
                  <a:srgbClr val="990033"/>
                </a:solidFill>
                <a:latin typeface="+mj-ea"/>
                <a:cs typeface="Times New Roman"/>
              </a:rPr>
              <a:t>(</a:t>
            </a:r>
            <a:r>
              <a:rPr lang="zh-CN" altLang="en-US" sz="2400" b="1" dirty="0" smtClean="0">
                <a:solidFill>
                  <a:srgbClr val="990033"/>
                </a:solidFill>
                <a:latin typeface="+mj-ea"/>
                <a:cs typeface="Times New Roman"/>
              </a:rPr>
              <a:t>描写生动，刻画人物的动作、心理、肖像，等等</a:t>
            </a:r>
            <a:r>
              <a:rPr lang="en-US" altLang="zh-CN" sz="2400" b="1" dirty="0" smtClean="0">
                <a:solidFill>
                  <a:srgbClr val="990033"/>
                </a:solidFill>
                <a:latin typeface="+mj-ea"/>
                <a:cs typeface="Times New Roman"/>
              </a:rPr>
              <a:t>)</a:t>
            </a:r>
            <a:r>
              <a:rPr lang="zh-CN" altLang="en-US" sz="2400" b="1" dirty="0" smtClean="0">
                <a:solidFill>
                  <a:srgbClr val="990033"/>
                </a:solidFill>
                <a:latin typeface="+mj-ea"/>
                <a:cs typeface="Times New Roman"/>
              </a:rPr>
              <a:t>。回答问题时，可以对照原文找到相关的内容，比如这篇文章，主要是忠实记录了屠呦呦研究青蒿素的过程，在材料选择上十分典型，同时为了更加真实和全面地塑造屠呦呦的形象，还注重选用屠呦呦的话和别人的评价语言等。</a:t>
            </a:r>
          </a:p>
        </p:txBody>
      </p:sp>
    </p:spTree>
  </p:cSld>
  <p:clrMapOvr>
    <a:masterClrMapping/>
  </p:clrMapOvr>
  <p:transition spd="med">
    <p:fade/>
  </p:transition>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715304"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宋体" pitchFamily="2" charset="-122"/>
                <a:cs typeface="Times New Roman"/>
              </a:rPr>
              <a:t>二、阅读下面的文字，完成题目。</a:t>
            </a:r>
            <a:r>
              <a:rPr lang="en-US" altLang="zh-CN" sz="2400" b="1" dirty="0" smtClean="0">
                <a:latin typeface="宋体" pitchFamily="2" charset="-122"/>
                <a:cs typeface="Times New Roman"/>
              </a:rPr>
              <a:t>(16</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a:p>
            <a:pPr algn="ctr">
              <a:lnSpc>
                <a:spcPts val="3500"/>
              </a:lnSpc>
            </a:pPr>
            <a:r>
              <a:rPr lang="zh-CN" altLang="en-US" sz="2400" b="1" dirty="0" smtClean="0">
                <a:latin typeface="黑体" pitchFamily="2" charset="-122"/>
                <a:ea typeface="黑体" pitchFamily="2" charset="-122"/>
              </a:rPr>
              <a:t>她以双耳听乾坤</a:t>
            </a:r>
          </a:p>
          <a:p>
            <a:pPr algn="ctr">
              <a:lnSpc>
                <a:spcPts val="3500"/>
              </a:lnSpc>
            </a:pPr>
            <a:r>
              <a:rPr lang="en-US"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吴晓都 </a:t>
            </a:r>
            <a:endParaRPr lang="en-US" altLang="zh-CN" sz="2400" b="1" dirty="0" smtClean="0">
              <a:latin typeface="仿宋_GB2312" pitchFamily="49" charset="-122"/>
              <a:ea typeface="仿宋_GB2312" pitchFamily="49" charset="-122"/>
              <a:cs typeface="Times New Roman"/>
            </a:endParaRPr>
          </a:p>
          <a:p>
            <a:pPr indent="620713">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阿列克谢耶维奇</a:t>
            </a:r>
            <a:r>
              <a:rPr lang="en-US" altLang="zh-CN" sz="2400" b="1" dirty="0" smtClean="0">
                <a:latin typeface="楷体_GB2312" pitchFamily="49" charset="-122"/>
                <a:ea typeface="楷体_GB2312" pitchFamily="49" charset="-122"/>
                <a:cs typeface="Times New Roman"/>
              </a:rPr>
              <a:t>1948</a:t>
            </a:r>
            <a:r>
              <a:rPr lang="zh-CN" altLang="en-US" sz="2400" b="1" dirty="0" smtClean="0">
                <a:latin typeface="楷体_GB2312" pitchFamily="49" charset="-122"/>
                <a:ea typeface="楷体_GB2312" pitchFamily="49" charset="-122"/>
                <a:cs typeface="Times New Roman"/>
              </a:rPr>
              <a:t>年生于苏联斯坦尼斯拉夫</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现为乌克兰的伊万诺</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弗兰科夫斯克</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，毕业于白俄罗斯国立大学新闻学系。她不是个多产的作家，</a:t>
            </a:r>
            <a:r>
              <a:rPr lang="en-US" altLang="zh-CN" sz="2400" b="1" dirty="0" smtClean="0">
                <a:latin typeface="楷体_GB2312" pitchFamily="49" charset="-122"/>
                <a:ea typeface="楷体_GB2312" pitchFamily="49" charset="-122"/>
                <a:cs typeface="Times New Roman"/>
              </a:rPr>
              <a:t>25</a:t>
            </a:r>
            <a:r>
              <a:rPr lang="zh-CN" altLang="en-US" sz="2400" b="1" dirty="0" smtClean="0">
                <a:latin typeface="楷体_GB2312" pitchFamily="49" charset="-122"/>
                <a:ea typeface="楷体_GB2312" pitchFamily="49" charset="-122"/>
                <a:cs typeface="Times New Roman"/>
              </a:rPr>
              <a:t>年来只写过不超过</a:t>
            </a:r>
            <a:r>
              <a:rPr lang="en-US" altLang="zh-CN" sz="2400" b="1" dirty="0" smtClean="0">
                <a:latin typeface="楷体_GB2312" pitchFamily="49" charset="-122"/>
                <a:ea typeface="楷体_GB2312" pitchFamily="49" charset="-122"/>
                <a:cs typeface="Times New Roman"/>
              </a:rPr>
              <a:t>10</a:t>
            </a:r>
            <a:r>
              <a:rPr lang="zh-CN" altLang="en-US" sz="2400" b="1" dirty="0" smtClean="0">
                <a:latin typeface="楷体_GB2312" pitchFamily="49" charset="-122"/>
                <a:ea typeface="楷体_GB2312" pitchFamily="49" charset="-122"/>
                <a:cs typeface="Times New Roman"/>
              </a:rPr>
              <a:t>本书。她的作品主要是纪实文学，用与当事人访谈的方式写作，记录了二战、阿富汗战争、苏联解体、切尔诺贝利事故等人类历史上的重大事件，充满了人性的悲悯。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215370" cy="4906976"/>
          </a:xfrm>
        </p:spPr>
        <p:txBody>
          <a:bodyPr>
            <a:noAutofit/>
          </a:bodyPr>
          <a:lstStyle/>
          <a:p>
            <a:pPr indent="622300"/>
            <a:r>
              <a:rPr lang="zh-CN" altLang="en-US" dirty="0" smtClean="0">
                <a:latin typeface="楷体_GB2312" pitchFamily="49" charset="-122"/>
                <a:ea typeface="楷体_GB2312" pitchFamily="49" charset="-122"/>
              </a:rPr>
              <a:t>这就是“风气”。孔子用很形象的语言形容它，风吹草伏，风往哪边吹，草就往哪边倒伏。所以，要建立和谐社会，关键在于领导人。由此也形象地说明了“风”的含义，也就是说，风俗、风情、风致等等，无一不是指向社会行为规范和人们的行为方式。</a:t>
            </a:r>
            <a:endParaRPr lang="en-US" altLang="zh-CN" dirty="0" smtClean="0">
              <a:latin typeface="楷体_GB2312" pitchFamily="49" charset="-122"/>
              <a:ea typeface="楷体_GB2312" pitchFamily="49" charset="-122"/>
            </a:endParaRPr>
          </a:p>
          <a:p>
            <a:pPr indent="622300"/>
            <a:r>
              <a:rPr lang="zh-CN" altLang="en-US" dirty="0" smtClean="0">
                <a:latin typeface="楷体_GB2312" pitchFamily="49" charset="-122"/>
                <a:ea typeface="楷体_GB2312" pitchFamily="49" charset="-122"/>
              </a:rPr>
              <a:t>换言之，</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诗经</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之“风”，即各地区、各民族的“风俗习惯”。在一般的口语中，我们称为“风俗习惯”，在先秦时期的书面语言及理论中，“风”实际上就是“礼”，就是“社会行为规范”。</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诗经</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中的十五国风，各以其所在国家和地区得名，就是记载了各地的风俗习惯、人们的行为</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3888">
              <a:lnSpc>
                <a:spcPts val="3500"/>
              </a:lnSpc>
              <a:spcAft>
                <a:spcPts val="0"/>
              </a:spcAft>
              <a:tabLst>
                <a:tab pos="620713" algn="l"/>
              </a:tabLst>
            </a:pPr>
            <a:r>
              <a:rPr lang="zh-CN" altLang="en-US" sz="2400" b="1" dirty="0" smtClean="0">
                <a:latin typeface="楷体_GB2312" pitchFamily="49" charset="-122"/>
                <a:ea typeface="楷体_GB2312" pitchFamily="49" charset="-122"/>
                <a:cs typeface="Times New Roman"/>
              </a:rPr>
              <a:t>阿列克谢耶维奇的文学先师阿达莫维奇是苏联时代的著名作家、学者，他的小说将纪实性与艺术性有机地融为一体，真实形象地再现了卫国战争中白俄罗斯的历史原貌，他的作品风格对阿列克谢耶维奇等作家创作纪实文学起了引领作用。白俄罗斯评论家在评阿列克谢耶维奇等后起的白俄罗斯作家的创作时说“他们都来自阿达莫维奇”，阿列克谢耶维奇正是这些后起之秀中的成就突出者。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858180" cy="4643470"/>
          </a:xfrm>
          <a:prstGeom prst="rect">
            <a:avLst/>
          </a:prstGeom>
          <a:noFill/>
          <a:ln w="9525">
            <a:noFill/>
            <a:miter lim="800000"/>
            <a:headEnd/>
            <a:tailEnd/>
          </a:ln>
        </p:spPr>
        <p:txBody>
          <a:bodyPr/>
          <a:lstStyle/>
          <a:p>
            <a:pPr indent="623888">
              <a:lnSpc>
                <a:spcPts val="3500"/>
              </a:lnSpc>
              <a:spcAft>
                <a:spcPts val="0"/>
              </a:spcAft>
            </a:pPr>
            <a:r>
              <a:rPr lang="en-US" altLang="zh-CN" sz="2400" b="1" dirty="0" smtClean="0">
                <a:latin typeface="楷体_GB2312" pitchFamily="49" charset="-122"/>
                <a:ea typeface="楷体_GB2312" pitchFamily="49" charset="-122"/>
                <a:cs typeface="Times New Roman"/>
              </a:rPr>
              <a:t>20</a:t>
            </a:r>
            <a:r>
              <a:rPr lang="zh-CN" altLang="en-US" sz="2400" b="1" dirty="0" smtClean="0">
                <a:latin typeface="楷体_GB2312" pitchFamily="49" charset="-122"/>
                <a:ea typeface="楷体_GB2312" pitchFamily="49" charset="-122"/>
                <a:cs typeface="Times New Roman"/>
              </a:rPr>
              <a:t>世纪</a:t>
            </a:r>
            <a:r>
              <a:rPr lang="en-US" altLang="zh-CN" sz="2400" b="1" dirty="0" smtClean="0">
                <a:latin typeface="楷体_GB2312" pitchFamily="49" charset="-122"/>
                <a:ea typeface="楷体_GB2312" pitchFamily="49" charset="-122"/>
                <a:cs typeface="Times New Roman"/>
              </a:rPr>
              <a:t>80</a:t>
            </a:r>
            <a:r>
              <a:rPr lang="zh-CN" altLang="en-US" sz="2400" b="1" dirty="0" smtClean="0">
                <a:latin typeface="楷体_GB2312" pitchFamily="49" charset="-122"/>
                <a:ea typeface="楷体_GB2312" pitchFamily="49" charset="-122"/>
                <a:cs typeface="Times New Roman"/>
              </a:rPr>
              <a:t>年代，苏联进入所谓“重建”时期，</a:t>
            </a:r>
            <a:r>
              <a:rPr lang="en-US" altLang="zh-CN" sz="2400" b="1" dirty="0" smtClean="0">
                <a:latin typeface="楷体_GB2312" pitchFamily="49" charset="-122"/>
                <a:ea typeface="楷体_GB2312" pitchFamily="49" charset="-122"/>
                <a:cs typeface="Times New Roman"/>
              </a:rPr>
              <a:t>30</a:t>
            </a:r>
            <a:r>
              <a:rPr lang="zh-CN" altLang="en-US" sz="2400" b="1" dirty="0" smtClean="0">
                <a:latin typeface="楷体_GB2312" pitchFamily="49" charset="-122"/>
                <a:ea typeface="楷体_GB2312" pitchFamily="49" charset="-122"/>
                <a:cs typeface="Times New Roman"/>
              </a:rPr>
              <a:t>年代的“清洗”与肃反扩大化的历史题材进入白俄罗斯作家的视线，原来占据主流的苏式现实主义写作式微，阿列克谢耶维奇在创作崛起时期遭遇的正是这样的时代。她的作品大多是苏联晚期与后苏联时代社会思潮、生活苦痛与心理情绪的形象记录。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643050"/>
            <a:ext cx="7715304" cy="4357718"/>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楷体_GB2312" pitchFamily="49" charset="-122"/>
                <a:ea typeface="楷体_GB2312" pitchFamily="49" charset="-122"/>
                <a:cs typeface="Times New Roman"/>
              </a:rPr>
              <a:t> 早在</a:t>
            </a:r>
            <a:r>
              <a:rPr lang="en-US" altLang="zh-CN" sz="2400" b="1" dirty="0" smtClean="0">
                <a:latin typeface="楷体_GB2312" pitchFamily="49" charset="-122"/>
                <a:ea typeface="楷体_GB2312" pitchFamily="49" charset="-122"/>
                <a:cs typeface="Times New Roman"/>
              </a:rPr>
              <a:t>1984</a:t>
            </a:r>
            <a:r>
              <a:rPr lang="zh-CN" altLang="en-US" sz="2400" b="1" dirty="0" smtClean="0">
                <a:latin typeface="楷体_GB2312" pitchFamily="49" charset="-122"/>
                <a:ea typeface="楷体_GB2312" pitchFamily="49" charset="-122"/>
                <a:cs typeface="Times New Roman"/>
              </a:rPr>
              <a:t>年，在卫国战争胜利</a:t>
            </a:r>
            <a:r>
              <a:rPr lang="en-US" altLang="zh-CN" sz="2400" b="1" dirty="0" smtClean="0">
                <a:latin typeface="楷体_GB2312" pitchFamily="49" charset="-122"/>
                <a:ea typeface="楷体_GB2312" pitchFamily="49" charset="-122"/>
                <a:cs typeface="Times New Roman"/>
              </a:rPr>
              <a:t>40</a:t>
            </a:r>
            <a:r>
              <a:rPr lang="zh-CN" altLang="en-US" sz="2400" b="1" dirty="0" smtClean="0">
                <a:latin typeface="楷体_GB2312" pitchFamily="49" charset="-122"/>
                <a:ea typeface="楷体_GB2312" pitchFamily="49" charset="-122"/>
                <a:cs typeface="Times New Roman"/>
              </a:rPr>
              <a:t>周年前夕，实力不俗的阿列克谢耶维奇凭借一部内容别致的纪实性战争小说</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我是女兵，也是女人</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登上苏联文学的中心舞台。小说以女性的视角回顾那场长达四年的战争苦难。作者完全以普通女性的身份来叙述前人没有讲述的战争体验，彰显、深化、延展了俄国与苏联文学悠久的人道主义创作传统。作为一个和平时代的作家和媒体人，她将编年</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00174"/>
            <a:ext cx="7929618"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体式的记录聚焦点，主要投射在妇女与孩童这些战时受难的更脆弱的生命体上。在结构上，</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我是女兵，也是女人</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由短篇故事串联而成，总体上的纪实特征、口语体的文字风格，使它好似一部情态各异的个性化的口述体战争野史。</a:t>
            </a:r>
            <a:endParaRPr lang="en-US" altLang="zh-CN" sz="2400" b="1" dirty="0" smtClean="0">
              <a:latin typeface="楷体_GB2312" pitchFamily="49" charset="-122"/>
              <a:ea typeface="楷体_GB2312" pitchFamily="49" charset="-122"/>
              <a:cs typeface="Times New Roman"/>
            </a:endParaRP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诺贝尔奖评委给阿列克谢耶维奇的授奖词极为简明，但其中“多声部的”这一关键词表明了她的作品的复调性特征。“多声部”原本是俄罗斯语言哲学家和文论家巴赫金专门用来评价陀思妥耶夫斯基的经典创作的。在陀思妥耶夫斯基的笔下，对当代社会问题的反映通常不是独白式的，而是在思想交锋时呈现出“众声喧哗”的多声部语态。</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奥地利小说家茨威格说陀思妥耶夫斯基是“双耳听乾坤”的人，阿列克谢耶维奇不正是陀思妥耶夫斯基的后继者吗？她在倾听了千千万万个小人物的故事后，将其记录在案。</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最后的证人</a:t>
            </a:r>
            <a:r>
              <a:rPr lang="en-US" altLang="zh-CN" sz="2400" b="1" dirty="0" smtClean="0">
                <a:latin typeface="+mn-ea"/>
                <a:ea typeface="+mn-ea"/>
                <a:cs typeface="Times New Roman"/>
              </a:rPr>
              <a:t>——</a:t>
            </a:r>
            <a:r>
              <a:rPr lang="en-US" altLang="zh-CN" sz="2400" b="1" dirty="0" smtClean="0">
                <a:latin typeface="楷体_GB2312" pitchFamily="49" charset="-122"/>
                <a:ea typeface="楷体_GB2312" pitchFamily="49" charset="-122"/>
                <a:cs typeface="Times New Roman"/>
              </a:rPr>
              <a:t>100</a:t>
            </a:r>
            <a:r>
              <a:rPr lang="zh-CN" altLang="en-US" sz="2400" b="1" dirty="0" smtClean="0">
                <a:latin typeface="楷体_GB2312" pitchFamily="49" charset="-122"/>
                <a:ea typeface="楷体_GB2312" pitchFamily="49" charset="-122"/>
                <a:cs typeface="Times New Roman"/>
              </a:rPr>
              <a:t>个非孩子的故事</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记述的就是</a:t>
            </a:r>
            <a:r>
              <a:rPr lang="en-US" altLang="zh-CN" sz="2400" b="1" dirty="0" smtClean="0">
                <a:latin typeface="楷体_GB2312" pitchFamily="49" charset="-122"/>
                <a:ea typeface="楷体_GB2312" pitchFamily="49" charset="-122"/>
                <a:cs typeface="Times New Roman"/>
              </a:rPr>
              <a:t>100</a:t>
            </a:r>
            <a:r>
              <a:rPr lang="zh-CN" altLang="en-US" sz="2400" b="1" dirty="0" smtClean="0">
                <a:latin typeface="楷体_GB2312" pitchFamily="49" charset="-122"/>
                <a:ea typeface="楷体_GB2312" pitchFamily="49" charset="-122"/>
                <a:cs typeface="Times New Roman"/>
              </a:rPr>
              <a:t>个</a:t>
            </a:r>
            <a:r>
              <a:rPr lang="en-US" altLang="zh-CN" sz="2400" b="1" dirty="0" smtClean="0">
                <a:latin typeface="楷体_GB2312" pitchFamily="49" charset="-122"/>
                <a:ea typeface="楷体_GB2312" pitchFamily="49" charset="-122"/>
                <a:cs typeface="Times New Roman"/>
              </a:rPr>
              <a:t>7</a:t>
            </a:r>
            <a:r>
              <a:rPr lang="zh-CN" altLang="en-US" sz="2400" b="1" dirty="0" smtClean="0">
                <a:latin typeface="楷体_GB2312" pitchFamily="49" charset="-122"/>
                <a:ea typeface="楷体_GB2312" pitchFamily="49" charset="-122"/>
                <a:cs typeface="Times New Roman"/>
              </a:rPr>
              <a:t>～</a:t>
            </a:r>
            <a:r>
              <a:rPr lang="en-US" altLang="zh-CN" sz="2400" b="1" dirty="0" smtClean="0">
                <a:latin typeface="楷体_GB2312" pitchFamily="49" charset="-122"/>
                <a:ea typeface="楷体_GB2312" pitchFamily="49" charset="-122"/>
                <a:cs typeface="Times New Roman"/>
              </a:rPr>
              <a:t>12</a:t>
            </a:r>
            <a:r>
              <a:rPr lang="zh-CN" altLang="en-US" sz="2400" b="1" dirty="0" smtClean="0">
                <a:latin typeface="楷体_GB2312" pitchFamily="49" charset="-122"/>
                <a:ea typeface="楷体_GB2312" pitchFamily="49" charset="-122"/>
                <a:cs typeface="Times New Roman"/>
              </a:rPr>
              <a:t>岁孩童口中的战争微叙事，从</a:t>
            </a:r>
            <a:r>
              <a:rPr lang="en-US" altLang="zh-CN" sz="2400" b="1" dirty="0" smtClean="0">
                <a:latin typeface="楷体_GB2312" pitchFamily="49" charset="-122"/>
                <a:ea typeface="楷体_GB2312" pitchFamily="49" charset="-122"/>
                <a:cs typeface="Times New Roman"/>
              </a:rPr>
              <a:t>100</a:t>
            </a:r>
            <a:r>
              <a:rPr lang="zh-CN" altLang="en-US" sz="2400" b="1" dirty="0" smtClean="0">
                <a:latin typeface="楷体_GB2312" pitchFamily="49" charset="-122"/>
                <a:ea typeface="楷体_GB2312" pitchFamily="49" charset="-122"/>
                <a:cs typeface="Times New Roman"/>
              </a:rPr>
              <a:t>个孩子的“童年”视角，勾勒出不为成年人记忆所展示的卫国战争中普通苏联人刻骨铭心的苦痛画面。阿列克谢耶维奇作品的思想意识和心理情绪也呈现出多声部的形态：既有苏联传统的主流意识，又有“重建”时期对传统思想观念的反思；既有男性的声音，也有女性的声音；既有成年人的话语，也有过早成熟的孩子们的嗓音。</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阿列克谢耶维奇善于表现悲剧。她坚持“文学是人学”的人文传统，尤其关注那些被命运忽略的小人物，</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锌皮娃娃兵</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就艺术地记录了“阿富汗战争”时期，参战小人物的苦痛经历与独特感受。茨威格谈到以陀思妥耶夫斯基为代表的俄罗斯古典文学时，说其有一种独特的苦难审美。阿列克谢耶维奇将这种文学传统延伸到</a:t>
            </a:r>
            <a:r>
              <a:rPr lang="en-US" altLang="zh-CN" sz="2400" b="1" dirty="0" smtClean="0">
                <a:latin typeface="楷体_GB2312" pitchFamily="49" charset="-122"/>
                <a:ea typeface="楷体_GB2312" pitchFamily="49" charset="-122"/>
                <a:cs typeface="Times New Roman"/>
              </a:rPr>
              <a:t>20</a:t>
            </a:r>
            <a:r>
              <a:rPr lang="zh-CN" altLang="en-US" sz="2400" b="1" dirty="0" smtClean="0">
                <a:latin typeface="楷体_GB2312" pitchFamily="49" charset="-122"/>
                <a:ea typeface="楷体_GB2312" pitchFamily="49" charset="-122"/>
                <a:cs typeface="Times New Roman"/>
              </a:rPr>
              <a:t>世纪对灾难的审美，“灾难审美”的苦难文学成了她创作的新题材。不能忘记却被世界忽略的、深受切尔诺贝利灾难影响的白俄罗</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428736"/>
            <a:ext cx="7929618" cy="4857784"/>
          </a:xfrm>
          <a:prstGeom prst="rect">
            <a:avLst/>
          </a:prstGeom>
          <a:noFill/>
          <a:ln w="9525">
            <a:noFill/>
            <a:miter lim="800000"/>
            <a:headEnd/>
            <a:tailEnd/>
          </a:ln>
        </p:spPr>
        <p:txBody>
          <a:bodyPr/>
          <a:lstStyle/>
          <a:p>
            <a:pPr>
              <a:lnSpc>
                <a:spcPts val="3500"/>
              </a:lnSpc>
              <a:spcAft>
                <a:spcPts val="0"/>
              </a:spcAft>
            </a:pPr>
            <a:r>
              <a:rPr lang="zh-CN" altLang="en-US" sz="2400" b="1" dirty="0" smtClean="0">
                <a:latin typeface="楷体_GB2312" pitchFamily="49" charset="-122"/>
                <a:ea typeface="楷体_GB2312" pitchFamily="49" charset="-122"/>
                <a:cs typeface="Times New Roman"/>
              </a:rPr>
              <a:t>斯人的凄凉境遇催生了她笔下的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切尔诺贝利的祈祷</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，这部纪实作品几乎是阿列克谢耶维奇深度采访的记录，她那感伤的记述和感慨最后都归结为一曲现代哀歌，一首人类核时代的</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安魂曲</a:t>
            </a:r>
            <a:r>
              <a:rPr lang="en-US" altLang="zh-CN" sz="2400" b="1" dirty="0" smtClean="0">
                <a:latin typeface="楷体_GB2312" pitchFamily="49" charset="-122"/>
                <a:ea typeface="楷体_GB2312" pitchFamily="49" charset="-122"/>
                <a:cs typeface="Times New Roman"/>
              </a:rPr>
              <a:t>》</a:t>
            </a:r>
            <a:r>
              <a:rPr lang="zh-CN" altLang="en-US" sz="2400" b="1" dirty="0" smtClean="0">
                <a:latin typeface="楷体_GB2312" pitchFamily="49" charset="-122"/>
                <a:ea typeface="楷体_GB2312" pitchFamily="49" charset="-122"/>
                <a:cs typeface="Times New Roman"/>
              </a:rPr>
              <a:t>。 </a:t>
            </a:r>
            <a:endParaRPr lang="en-US" altLang="zh-CN" sz="2400" b="1" dirty="0" smtClean="0">
              <a:latin typeface="楷体_GB2312" pitchFamily="49" charset="-122"/>
              <a:ea typeface="楷体_GB2312" pitchFamily="49" charset="-122"/>
              <a:cs typeface="Times New Roman"/>
            </a:endParaRPr>
          </a:p>
          <a:p>
            <a:pPr indent="620713">
              <a:lnSpc>
                <a:spcPts val="3500"/>
              </a:lnSpc>
              <a:spcAft>
                <a:spcPts val="0"/>
              </a:spcAft>
            </a:pPr>
            <a:r>
              <a:rPr lang="zh-CN" altLang="en-US" sz="2400" b="1" dirty="0" smtClean="0">
                <a:latin typeface="楷体_GB2312" pitchFamily="49" charset="-122"/>
                <a:ea typeface="楷体_GB2312" pitchFamily="49" charset="-122"/>
                <a:cs typeface="Times New Roman"/>
              </a:rPr>
              <a:t>阿列克谢耶维奇有足够的自信：“我们很快就会忘记二十年或五十年前的我们是什么样子。但我的作品由上千人的声音、命运、生活与存在的碎片组成；每本书都花费三到四年之久，我的‘编年史’容纳了几代人。”“艺术可能撒谎，但是记录永远不会。”她的获奖，意料之外，却是情理之中。</a:t>
            </a:r>
          </a:p>
          <a:p>
            <a:pPr indent="620713" algn="r">
              <a:lnSpc>
                <a:spcPts val="3500"/>
              </a:lnSpc>
              <a:spcAft>
                <a:spcPts val="0"/>
              </a:spcAft>
            </a:pPr>
            <a:r>
              <a:rPr lang="zh-CN" altLang="en-US" sz="2400" b="1" dirty="0" smtClean="0">
                <a:latin typeface="仿宋_GB2312" pitchFamily="49" charset="-122"/>
                <a:ea typeface="仿宋_GB2312" pitchFamily="49" charset="-122"/>
                <a:cs typeface="Times New Roman"/>
              </a:rPr>
              <a:t> </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有删改</a:t>
            </a:r>
            <a:r>
              <a:rPr lang="en-US" altLang="zh-CN" sz="2400" b="1" dirty="0" smtClean="0">
                <a:latin typeface="仿宋_GB2312" pitchFamily="49" charset="-122"/>
                <a:ea typeface="仿宋_GB2312" pitchFamily="49" charset="-122"/>
                <a:cs typeface="Times New Roman"/>
              </a:rPr>
              <a:t>)</a:t>
            </a:r>
          </a:p>
          <a:p>
            <a:pPr indent="620713">
              <a:lnSpc>
                <a:spcPts val="3500"/>
              </a:lnSpc>
              <a:spcAft>
                <a:spcPts val="0"/>
              </a:spcAft>
            </a:pPr>
            <a:endParaRPr lang="zh-CN" altLang="en-US" sz="2400" b="1" dirty="0" smtClean="0">
              <a:latin typeface="楷体_GB2312" pitchFamily="49" charset="-122"/>
              <a:ea typeface="楷体_GB2312" pitchFamily="49" charset="-122"/>
              <a:cs typeface="Times New Roman"/>
            </a:endParaRP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a:lnSpc>
                <a:spcPts val="3500"/>
              </a:lnSpc>
              <a:spcAft>
                <a:spcPts val="0"/>
              </a:spcAft>
            </a:pPr>
            <a:r>
              <a:rPr lang="en-US" altLang="zh-CN" sz="2400" b="1" dirty="0" smtClean="0">
                <a:latin typeface="黑体" pitchFamily="2" charset="-122"/>
                <a:ea typeface="黑体" pitchFamily="2" charset="-122"/>
                <a:cs typeface="Times New Roman"/>
              </a:rPr>
              <a:t>[</a:t>
            </a:r>
            <a:r>
              <a:rPr lang="zh-CN" altLang="en-US" sz="2400" b="1" dirty="0" smtClean="0">
                <a:latin typeface="黑体" pitchFamily="2" charset="-122"/>
                <a:ea typeface="黑体" pitchFamily="2" charset="-122"/>
                <a:cs typeface="Times New Roman"/>
              </a:rPr>
              <a:t>相关链接</a:t>
            </a:r>
            <a:r>
              <a:rPr lang="en-US" altLang="zh-CN" sz="2400" b="1" dirty="0" smtClean="0">
                <a:latin typeface="黑体" pitchFamily="2" charset="-122"/>
                <a:ea typeface="黑体" pitchFamily="2" charset="-122"/>
                <a:cs typeface="Times New Roman"/>
              </a:rPr>
              <a:t>]</a:t>
            </a:r>
          </a:p>
          <a:p>
            <a:pPr indent="620713">
              <a:lnSpc>
                <a:spcPts val="3500"/>
              </a:lnSpc>
              <a:spcAft>
                <a:spcPts val="0"/>
              </a:spcAft>
            </a:pPr>
            <a:r>
              <a:rPr lang="en-US" altLang="zh-CN" sz="2400" b="1" dirty="0" smtClean="0">
                <a:latin typeface="仿宋_GB2312" pitchFamily="49" charset="-122"/>
                <a:ea typeface="仿宋_GB2312" pitchFamily="49" charset="-122"/>
                <a:cs typeface="Times New Roman"/>
              </a:rPr>
              <a:t> ①1986</a:t>
            </a:r>
            <a:r>
              <a:rPr lang="zh-CN" altLang="en-US" sz="2400" b="1" dirty="0" smtClean="0">
                <a:latin typeface="仿宋_GB2312" pitchFamily="49" charset="-122"/>
                <a:ea typeface="仿宋_GB2312" pitchFamily="49" charset="-122"/>
                <a:cs typeface="Times New Roman"/>
              </a:rPr>
              <a:t>年</a:t>
            </a:r>
            <a:r>
              <a:rPr lang="en-US" altLang="zh-CN" sz="2400" b="1" dirty="0" smtClean="0">
                <a:latin typeface="仿宋_GB2312" pitchFamily="49" charset="-122"/>
                <a:ea typeface="仿宋_GB2312" pitchFamily="49" charset="-122"/>
                <a:cs typeface="Times New Roman"/>
              </a:rPr>
              <a:t>4</a:t>
            </a:r>
            <a:r>
              <a:rPr lang="zh-CN" altLang="en-US" sz="2400" b="1" dirty="0" smtClean="0">
                <a:latin typeface="仿宋_GB2312" pitchFamily="49" charset="-122"/>
                <a:ea typeface="仿宋_GB2312" pitchFamily="49" charset="-122"/>
                <a:cs typeface="Times New Roman"/>
              </a:rPr>
              <a:t>月</a:t>
            </a:r>
            <a:r>
              <a:rPr lang="en-US" altLang="zh-CN" sz="2400" b="1" dirty="0" smtClean="0">
                <a:latin typeface="仿宋_GB2312" pitchFamily="49" charset="-122"/>
                <a:ea typeface="仿宋_GB2312" pitchFamily="49" charset="-122"/>
                <a:cs typeface="Times New Roman"/>
              </a:rPr>
              <a:t>26</a:t>
            </a:r>
            <a:r>
              <a:rPr lang="zh-CN" altLang="en-US" sz="2400" b="1" dirty="0" smtClean="0">
                <a:latin typeface="仿宋_GB2312" pitchFamily="49" charset="-122"/>
                <a:ea typeface="仿宋_GB2312" pitchFamily="49" charset="-122"/>
                <a:cs typeface="Times New Roman"/>
              </a:rPr>
              <a:t>日，乌克兰境内的切尔诺贝利核电站</a:t>
            </a:r>
            <a:r>
              <a:rPr lang="en-US" altLang="zh-CN" sz="2400" b="1" dirty="0" smtClean="0">
                <a:latin typeface="仿宋_GB2312" pitchFamily="49" charset="-122"/>
                <a:ea typeface="仿宋_GB2312" pitchFamily="49" charset="-122"/>
                <a:cs typeface="Times New Roman"/>
              </a:rPr>
              <a:t>4</a:t>
            </a:r>
            <a:r>
              <a:rPr lang="zh-CN" altLang="en-US" sz="2400" b="1" dirty="0" smtClean="0">
                <a:latin typeface="仿宋_GB2312" pitchFamily="49" charset="-122"/>
                <a:ea typeface="仿宋_GB2312" pitchFamily="49" charset="-122"/>
                <a:cs typeface="Times New Roman"/>
              </a:rPr>
              <a:t>号核反应堆发生爆炸，引发恐怖的核事故。该事故被认为是历史上最严重的核电事故，切尔诺贝利城因此被废弃。 </a:t>
            </a:r>
          </a:p>
          <a:p>
            <a:pPr indent="620713"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摘自“百度百科”</a:t>
            </a:r>
            <a:r>
              <a:rPr lang="en-US" altLang="zh-CN" sz="2400" b="1" dirty="0" smtClean="0">
                <a:latin typeface="仿宋_GB2312" pitchFamily="49" charset="-122"/>
                <a:ea typeface="仿宋_GB2312" pitchFamily="49" charset="-122"/>
                <a:cs typeface="Times New Roman"/>
              </a:rPr>
              <a:t>)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14348" y="1571612"/>
            <a:ext cx="7929618" cy="4857784"/>
          </a:xfrm>
          <a:prstGeom prst="rect">
            <a:avLst/>
          </a:prstGeom>
          <a:noFill/>
          <a:ln w="9525">
            <a:noFill/>
            <a:miter lim="800000"/>
            <a:headEnd/>
            <a:tailEnd/>
          </a:ln>
        </p:spPr>
        <p:txBody>
          <a:bodyPr/>
          <a:lstStyle/>
          <a:p>
            <a:pPr indent="623888">
              <a:lnSpc>
                <a:spcPts val="3500"/>
              </a:lnSpc>
              <a:spcAft>
                <a:spcPts val="0"/>
              </a:spcAft>
            </a:pPr>
            <a:r>
              <a:rPr lang="zh-CN" altLang="en-US" sz="2400" b="1" dirty="0" smtClean="0">
                <a:latin typeface="仿宋_GB2312" pitchFamily="49" charset="-122"/>
                <a:ea typeface="仿宋_GB2312" pitchFamily="49" charset="-122"/>
                <a:cs typeface="Times New Roman"/>
              </a:rPr>
              <a:t>②她</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阿列克谢耶维奇</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创造了一个将在全世界得到回响的文学门类，必将掀起证人与证词涌现的浪潮，“她早应该得诺贝尔文学奖了”。</a:t>
            </a:r>
            <a:endParaRPr lang="en-US" altLang="zh-CN" sz="2400" b="1" dirty="0" smtClean="0">
              <a:latin typeface="仿宋_GB2312" pitchFamily="49" charset="-122"/>
              <a:ea typeface="仿宋_GB2312" pitchFamily="49" charset="-122"/>
              <a:cs typeface="Times New Roman"/>
            </a:endParaRPr>
          </a:p>
          <a:p>
            <a:pPr indent="623888"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徐鹏远</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口述史，成就了这位“丘吉尔第二”</a:t>
            </a:r>
            <a:r>
              <a:rPr lang="en-US" altLang="zh-CN" sz="2400" b="1" dirty="0" smtClean="0">
                <a:latin typeface="仿宋_GB2312" pitchFamily="49" charset="-122"/>
                <a:ea typeface="仿宋_GB2312" pitchFamily="49" charset="-122"/>
                <a:cs typeface="Times New Roman"/>
              </a:rPr>
              <a:t>》) </a:t>
            </a:r>
          </a:p>
          <a:p>
            <a:pPr indent="623888">
              <a:lnSpc>
                <a:spcPts val="3500"/>
              </a:lnSpc>
              <a:spcAft>
                <a:spcPts val="0"/>
              </a:spcAft>
            </a:pPr>
            <a:r>
              <a:rPr lang="en-US" altLang="zh-CN" sz="2400" b="1" dirty="0" smtClean="0">
                <a:latin typeface="仿宋_GB2312" pitchFamily="49" charset="-122"/>
                <a:ea typeface="仿宋_GB2312" pitchFamily="49" charset="-122"/>
                <a:cs typeface="Times New Roman"/>
              </a:rPr>
              <a:t>③</a:t>
            </a:r>
            <a:r>
              <a:rPr lang="zh-CN" altLang="en-US" sz="2400" b="1" dirty="0" smtClean="0">
                <a:latin typeface="仿宋_GB2312" pitchFamily="49" charset="-122"/>
                <a:ea typeface="仿宋_GB2312" pitchFamily="49" charset="-122"/>
                <a:cs typeface="Times New Roman"/>
              </a:rPr>
              <a:t>她的书中从不选用特殊的英雄人物，而对于那些在以往的军事文学中很少讲到的，人在战争中、在丧失理智时会变成什么样，则用尽了笔墨。</a:t>
            </a:r>
          </a:p>
          <a:p>
            <a:pPr indent="623888" algn="r">
              <a:lnSpc>
                <a:spcPts val="3500"/>
              </a:lnSpc>
              <a:spcAft>
                <a:spcPts val="0"/>
              </a:spcAft>
            </a:pP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孙若茜</a:t>
            </a:r>
            <a:r>
              <a:rPr lang="en-US" altLang="zh-CN" sz="2400" b="1" dirty="0" smtClean="0">
                <a:latin typeface="仿宋_GB2312" pitchFamily="49" charset="-122"/>
                <a:ea typeface="仿宋_GB2312" pitchFamily="49" charset="-122"/>
                <a:cs typeface="Times New Roman"/>
              </a:rPr>
              <a:t>《</a:t>
            </a:r>
            <a:r>
              <a:rPr lang="zh-CN" altLang="en-US" sz="2400" b="1" dirty="0" smtClean="0">
                <a:latin typeface="仿宋_GB2312" pitchFamily="49" charset="-122"/>
                <a:ea typeface="仿宋_GB2312" pitchFamily="49" charset="-122"/>
                <a:cs typeface="Times New Roman"/>
              </a:rPr>
              <a:t>文学奖：在新闻和小说之间</a:t>
            </a:r>
            <a:r>
              <a:rPr lang="en-US" altLang="zh-CN" sz="2400" b="1" dirty="0" smtClean="0">
                <a:latin typeface="仿宋_GB2312" pitchFamily="49" charset="-122"/>
                <a:ea typeface="仿宋_GB2312" pitchFamily="49" charset="-122"/>
                <a:cs typeface="Times New Roman"/>
              </a:rPr>
              <a:t>》)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5000660"/>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5. </a:t>
            </a:r>
            <a:r>
              <a:rPr lang="zh-CN" altLang="en-US" sz="2400" b="1" dirty="0" smtClean="0">
                <a:latin typeface="宋体" pitchFamily="2" charset="-122"/>
                <a:cs typeface="Times New Roman"/>
              </a:rPr>
              <a:t>下列对材料有关内容的分析和概括，最恰当的两项是</a:t>
            </a:r>
            <a:r>
              <a:rPr lang="en-US" altLang="zh-CN" sz="2400" b="1" dirty="0" smtClean="0">
                <a:latin typeface="宋体" pitchFamily="2" charset="-122"/>
                <a:cs typeface="Times New Roman"/>
              </a:rPr>
              <a:t>(5</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 (</a:t>
            </a:r>
            <a:r>
              <a:rPr lang="zh-CN" altLang="en-US" sz="2400" b="1" dirty="0" smtClean="0">
                <a:latin typeface="宋体" pitchFamily="2" charset="-122"/>
                <a:cs typeface="Times New Roman"/>
              </a:rPr>
              <a:t>　　</a:t>
            </a:r>
            <a:r>
              <a:rPr lang="en-US" altLang="zh-CN" sz="2400" b="1" dirty="0" smtClean="0">
                <a:latin typeface="宋体" pitchFamily="2" charset="-122"/>
                <a:cs typeface="Times New Roman"/>
              </a:rPr>
              <a:t>)</a:t>
            </a:r>
          </a:p>
          <a:p>
            <a:pPr marL="457200" indent="-7938">
              <a:lnSpc>
                <a:spcPts val="3500"/>
              </a:lnSpc>
              <a:spcAft>
                <a:spcPts val="0"/>
              </a:spcAft>
            </a:pPr>
            <a:r>
              <a:rPr lang="en-US" altLang="zh-CN" sz="2400" b="1" dirty="0" smtClean="0">
                <a:latin typeface="宋体" pitchFamily="2" charset="-122"/>
                <a:cs typeface="Times New Roman"/>
              </a:rPr>
              <a:t>A. </a:t>
            </a:r>
            <a:r>
              <a:rPr lang="zh-CN" altLang="en-US" sz="2400" b="1" dirty="0" smtClean="0">
                <a:latin typeface="宋体" pitchFamily="2" charset="-122"/>
                <a:cs typeface="Times New Roman"/>
              </a:rPr>
              <a:t>作为白俄罗斯作家中的佼佼者，阿列克谢耶维奇在写作中不追求高产，擅长表现俄罗斯和苏联历史上发生的重大事件。 </a:t>
            </a:r>
          </a:p>
          <a:p>
            <a:pPr marL="457200" indent="-7938">
              <a:lnSpc>
                <a:spcPts val="3500"/>
              </a:lnSpc>
              <a:spcAft>
                <a:spcPts val="0"/>
              </a:spcAft>
            </a:pPr>
            <a:r>
              <a:rPr lang="en-US" altLang="zh-CN" sz="2400" b="1" dirty="0" smtClean="0">
                <a:latin typeface="宋体" pitchFamily="2" charset="-122"/>
                <a:cs typeface="Times New Roman"/>
              </a:rPr>
              <a:t>B. 20</a:t>
            </a:r>
            <a:r>
              <a:rPr lang="zh-CN" altLang="en-US" sz="2400" b="1" dirty="0" smtClean="0">
                <a:latin typeface="宋体" pitchFamily="2" charset="-122"/>
                <a:cs typeface="Times New Roman"/>
              </a:rPr>
              <a:t>世纪</a:t>
            </a:r>
            <a:r>
              <a:rPr lang="en-US" altLang="zh-CN" sz="2400" b="1" dirty="0" smtClean="0">
                <a:latin typeface="宋体" pitchFamily="2" charset="-122"/>
                <a:cs typeface="Times New Roman"/>
              </a:rPr>
              <a:t>80</a:t>
            </a:r>
            <a:r>
              <a:rPr lang="zh-CN" altLang="en-US" sz="2400" b="1" dirty="0" smtClean="0">
                <a:latin typeface="宋体" pitchFamily="2" charset="-122"/>
                <a:cs typeface="Times New Roman"/>
              </a:rPr>
              <a:t>年代，苏联进入所谓“重建”时期，受时代氛围的影响，阿列克谢耶维奇放弃了现实主义写作传统，选择了纪实文学。 </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428736"/>
            <a:ext cx="8143932" cy="4849829"/>
          </a:xfrm>
        </p:spPr>
        <p:txBody>
          <a:bodyPr>
            <a:noAutofit/>
          </a:bodyPr>
          <a:lstStyle/>
          <a:p>
            <a:r>
              <a:rPr lang="zh-CN" altLang="en-US" dirty="0" smtClean="0">
                <a:latin typeface="楷体_GB2312" pitchFamily="49" charset="-122"/>
                <a:ea typeface="楷体_GB2312" pitchFamily="49" charset="-122"/>
              </a:rPr>
              <a:t>方式，以及他们各自的价值观、思想感情。与此相印证，</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周易</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中有十五个卦牵涉到“风”，每个卦都对应着一种人生或社会现象。火风鼎，火下有风则上宜有鼎，而鼎凭三足，正立不倚，既强调合作，也预示持正守位，为人所倚重；风火人家，以火在下而风行其上来表达一家人团聚的景象。</a:t>
            </a:r>
            <a:r>
              <a:rPr lang="en-US" altLang="zh-CN" dirty="0" smtClean="0">
                <a:latin typeface="+mn-ea"/>
              </a:rPr>
              <a:t>……</a:t>
            </a:r>
            <a:r>
              <a:rPr lang="zh-CN" altLang="en-US" dirty="0" smtClean="0">
                <a:latin typeface="楷体_GB2312" pitchFamily="49" charset="-122"/>
                <a:ea typeface="楷体_GB2312" pitchFamily="49" charset="-122"/>
              </a:rPr>
              <a:t>周文王用“风”的各种景象论述了人世间不同的社会情状。</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4572032"/>
          </a:xfrm>
          <a:prstGeom prst="rect">
            <a:avLst/>
          </a:prstGeom>
          <a:noFill/>
          <a:ln w="9525">
            <a:noFill/>
            <a:miter lim="800000"/>
            <a:headEnd/>
            <a:tailEnd/>
          </a:ln>
        </p:spPr>
        <p:txBody>
          <a:bodyPr/>
          <a:lstStyle/>
          <a:p>
            <a:pPr marL="441325">
              <a:lnSpc>
                <a:spcPts val="3500"/>
              </a:lnSpc>
              <a:spcAft>
                <a:spcPts val="0"/>
              </a:spcAft>
            </a:pPr>
            <a:r>
              <a:rPr lang="en-US" altLang="zh-CN" sz="2400" b="1" dirty="0" smtClean="0">
                <a:latin typeface="宋体" pitchFamily="2" charset="-122"/>
                <a:cs typeface="Times New Roman"/>
              </a:rPr>
              <a:t>C. 《</a:t>
            </a:r>
            <a:r>
              <a:rPr lang="zh-CN" altLang="en-US" sz="2400" b="1" dirty="0" smtClean="0">
                <a:latin typeface="宋体" pitchFamily="2" charset="-122"/>
                <a:cs typeface="Times New Roman"/>
              </a:rPr>
              <a:t>我是女兵，也是女人</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最后的证人</a:t>
            </a:r>
            <a:r>
              <a:rPr lang="en-US" altLang="zh-CN" sz="2400" b="1" dirty="0" smtClean="0">
                <a:latin typeface="宋体" pitchFamily="2" charset="-122"/>
                <a:cs typeface="Times New Roman"/>
              </a:rPr>
              <a:t>——100</a:t>
            </a:r>
            <a:r>
              <a:rPr lang="zh-CN" altLang="en-US" sz="2400" b="1" dirty="0" smtClean="0">
                <a:latin typeface="宋体" pitchFamily="2" charset="-122"/>
                <a:cs typeface="Times New Roman"/>
              </a:rPr>
              <a:t>个非孩子的故事</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锌皮娃娃兵</a:t>
            </a:r>
            <a:r>
              <a:rPr lang="en-US" altLang="zh-CN" sz="2400" b="1" dirty="0" smtClean="0">
                <a:latin typeface="宋体" pitchFamily="2" charset="-122"/>
                <a:cs typeface="Times New Roman"/>
              </a:rPr>
              <a:t>》</a:t>
            </a:r>
            <a:r>
              <a:rPr lang="zh-CN" altLang="en-US" sz="2400" b="1" dirty="0" smtClean="0">
                <a:latin typeface="宋体" pitchFamily="2" charset="-122"/>
                <a:cs typeface="Times New Roman"/>
              </a:rPr>
              <a:t>等作品采用纪实手法，以独特的视角来表现战争主题，记录战争的残酷及普通人的苦难经历。 </a:t>
            </a:r>
          </a:p>
          <a:p>
            <a:pPr marL="441325">
              <a:lnSpc>
                <a:spcPts val="3500"/>
              </a:lnSpc>
              <a:spcAft>
                <a:spcPts val="0"/>
              </a:spcAft>
            </a:pPr>
            <a:r>
              <a:rPr lang="en-US" altLang="zh-CN" sz="2400" b="1" dirty="0" smtClean="0">
                <a:latin typeface="宋体" pitchFamily="2" charset="-122"/>
                <a:cs typeface="Times New Roman"/>
              </a:rPr>
              <a:t>D. </a:t>
            </a:r>
            <a:r>
              <a:rPr lang="zh-CN" altLang="en-US" sz="2400" b="1" dirty="0" smtClean="0">
                <a:latin typeface="宋体" pitchFamily="2" charset="-122"/>
                <a:cs typeface="Times New Roman"/>
              </a:rPr>
              <a:t>因为描写特殊的英雄人物并不能真实地反映战争的残酷与悲惨，所以阿列克谢耶维奇的作品往往以小人物甚至是孩子为写作对象。</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Tree>
  </p:cSld>
  <p:clrMapOvr>
    <a:masterClrMapping/>
  </p:clrMapOvr>
  <p:transition spd="med">
    <p:fade/>
  </p:transition>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1643050"/>
            <a:ext cx="7500990" cy="342902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 </a:t>
            </a:r>
            <a:endParaRPr lang="zh-CN" altLang="en-US" sz="2400" b="1" dirty="0" smtClean="0">
              <a:solidFill>
                <a:srgbClr val="990033"/>
              </a:solidFill>
              <a:latin typeface="+mj-ea"/>
              <a:ea typeface="+mj-ea"/>
              <a:cs typeface="Times New Roman"/>
            </a:endParaRPr>
          </a:p>
          <a:p>
            <a:pPr>
              <a:lnSpc>
                <a:spcPts val="3500"/>
              </a:lnSpc>
              <a:spcAft>
                <a:spcPts val="0"/>
              </a:spcAft>
            </a:pPr>
            <a:r>
              <a:rPr lang="en-US" altLang="zh-CN" sz="2400" b="1" dirty="0" smtClean="0">
                <a:solidFill>
                  <a:srgbClr val="990033"/>
                </a:solidFill>
                <a:latin typeface="+mj-ea"/>
                <a:ea typeface="+mj-ea"/>
                <a:cs typeface="Times New Roman"/>
              </a:rPr>
              <a:t>C [</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本题考查理解文章内容的能力。</a:t>
            </a:r>
            <a:r>
              <a:rPr lang="en-US" altLang="zh-CN" sz="2400" b="1" dirty="0" smtClean="0">
                <a:solidFill>
                  <a:srgbClr val="990033"/>
                </a:solidFill>
                <a:latin typeface="+mj-ea"/>
                <a:ea typeface="+mj-ea"/>
                <a:cs typeface="Times New Roman"/>
              </a:rPr>
              <a:t>A</a:t>
            </a:r>
            <a:r>
              <a:rPr lang="zh-CN" altLang="en-US" sz="2400" b="1" dirty="0" smtClean="0">
                <a:solidFill>
                  <a:srgbClr val="990033"/>
                </a:solidFill>
                <a:latin typeface="+mj-ea"/>
                <a:ea typeface="+mj-ea"/>
                <a:cs typeface="Times New Roman"/>
              </a:rPr>
              <a:t>项，说法片面，“擅长表现</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重大事件”片面，传主主要写大事件中的小人物。</a:t>
            </a:r>
            <a:r>
              <a:rPr lang="en-US" altLang="zh-CN" sz="2400" b="1" dirty="0" smtClean="0">
                <a:solidFill>
                  <a:srgbClr val="990033"/>
                </a:solidFill>
                <a:latin typeface="+mj-ea"/>
                <a:ea typeface="+mj-ea"/>
                <a:cs typeface="Times New Roman"/>
              </a:rPr>
              <a:t>B</a:t>
            </a:r>
            <a:r>
              <a:rPr lang="zh-CN" altLang="en-US" sz="2400" b="1" dirty="0" smtClean="0">
                <a:solidFill>
                  <a:srgbClr val="990033"/>
                </a:solidFill>
                <a:latin typeface="+mj-ea"/>
                <a:ea typeface="+mj-ea"/>
                <a:cs typeface="Times New Roman"/>
              </a:rPr>
              <a:t>项，“放弃了现实主义写作传统”于文无据。</a:t>
            </a:r>
            <a:r>
              <a:rPr lang="en-US" altLang="zh-CN" sz="2400" b="1" dirty="0" smtClean="0">
                <a:solidFill>
                  <a:srgbClr val="990033"/>
                </a:solidFill>
                <a:latin typeface="+mj-ea"/>
                <a:ea typeface="+mj-ea"/>
                <a:cs typeface="Times New Roman"/>
              </a:rPr>
              <a:t>D</a:t>
            </a:r>
            <a:r>
              <a:rPr lang="zh-CN" altLang="en-US" sz="2400" b="1" dirty="0" smtClean="0">
                <a:solidFill>
                  <a:srgbClr val="990033"/>
                </a:solidFill>
                <a:latin typeface="+mj-ea"/>
                <a:ea typeface="+mj-ea"/>
                <a:cs typeface="Times New Roman"/>
              </a:rPr>
              <a:t>项，强加因果。</a:t>
            </a:r>
          </a:p>
        </p:txBody>
      </p:sp>
    </p:spTree>
  </p:cSld>
  <p:clrMapOvr>
    <a:masterClrMapping/>
  </p:clrMapOvr>
  <p:transition spd="med">
    <p:fade/>
  </p:transition>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000132"/>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6. </a:t>
            </a:r>
            <a:r>
              <a:rPr lang="zh-CN" altLang="en-US" sz="2400" b="1" dirty="0" smtClean="0">
                <a:latin typeface="宋体" pitchFamily="2" charset="-122"/>
                <a:cs typeface="Times New Roman"/>
              </a:rPr>
              <a:t>请结合材料，简要概括阿列克谢耶维奇的作品的“复调性特征”。</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071538" y="2500306"/>
            <a:ext cx="7358114" cy="3643338"/>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阿列克谢耶维奇以“双耳听乾坤”，其作品取材丰富，从不同的视角展示了战争给普通人带来的苦痛。②其作品在思想意识方面呈现出多声部形态，既有苏联传统的主流意识，又有“重建”时期对传统思想观念的反思。③其作品在心理情绪方面也呈现出多声部形态：既有男性的声音，也有女性的声音；既有成年人的话语，也有过早成熟的孩子们的嗓音。</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筛选并整合文中信息的能力。题干要求概括传主作品的“复调性特征”，所以我们要从文章中找出与之相关的内容并加以概括。本题的答题区间在第五、六段，“复调性特征”即指传主作品中的多声部语态。从第六段可知，传主作品取材丰富，作品的思想意识和心理情绪均呈现多声部的形态，具体说明其多声部的不同形态即可。</a:t>
            </a:r>
          </a:p>
        </p:txBody>
      </p:sp>
    </p:spTree>
  </p:cSld>
  <p:clrMapOvr>
    <a:masterClrMapping/>
  </p:clrMapOvr>
  <p:transition spd="med">
    <p:fade/>
  </p:transition>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500198"/>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7. </a:t>
            </a:r>
            <a:r>
              <a:rPr lang="zh-CN" altLang="en-US" sz="2400" b="1" dirty="0" smtClean="0">
                <a:latin typeface="宋体" pitchFamily="2" charset="-122"/>
                <a:cs typeface="Times New Roman"/>
              </a:rPr>
              <a:t>为什么说阿列克谢耶维奇获得诺贝尔文学奖是“情理之中”？请结合材料谈谈你的理解。</a:t>
            </a:r>
            <a:r>
              <a:rPr lang="en-US" altLang="zh-CN" sz="2400" b="1" dirty="0" smtClean="0">
                <a:latin typeface="宋体" pitchFamily="2" charset="-122"/>
                <a:cs typeface="Times New Roman"/>
              </a:rPr>
              <a:t>(5</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142976" y="2357430"/>
            <a:ext cx="7358114" cy="4000528"/>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她继承和弘扬了俄苏文学的人文传统，作品饱含人道主义情怀。②她创造了一种居于新闻和小说之间的、具有世界性影响的文学门类。③她以全新的视角来讲述战争，用尽笔墨讲述以往的军事文学作品很少触及的题材。④她以“双耳听乾坤”，作品具有复调性特征。⑤她善于表现悲剧，真实记录了时代的悲剧，充满了人性的悲悯。</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探究的能力。题干要求回答“为什么说阿列克谢耶维奇获得诺贝尔文学奖是‘情理之中”，实际上是要求回答阿列克谢耶维奇主要有哪些文学成就。我们可以从文中梳理相关信息，找出其在文学方面的成就，以及其文学创作方面的过人之处，概括要点即可得出答案。</a:t>
            </a:r>
          </a:p>
        </p:txBody>
      </p:sp>
    </p:spTree>
  </p:cSld>
  <p:clrMapOvr>
    <a:masterClrMapping/>
  </p:clrMapOvr>
  <p:transition spd="med">
    <p:fade/>
  </p:transition>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642910" y="1428736"/>
            <a:ext cx="8143932" cy="1500198"/>
          </a:xfrm>
          <a:prstGeom prst="rect">
            <a:avLst/>
          </a:prstGeom>
          <a:noFill/>
          <a:ln w="9525">
            <a:noFill/>
            <a:miter lim="800000"/>
            <a:headEnd/>
            <a:tailEnd/>
          </a:ln>
        </p:spPr>
        <p:txBody>
          <a:bodyPr/>
          <a:lstStyle/>
          <a:p>
            <a:pPr marL="457200" indent="-457200">
              <a:lnSpc>
                <a:spcPts val="3500"/>
              </a:lnSpc>
              <a:spcAft>
                <a:spcPts val="0"/>
              </a:spcAft>
            </a:pPr>
            <a:r>
              <a:rPr lang="en-US" altLang="zh-CN" sz="2400" b="1" dirty="0" smtClean="0">
                <a:latin typeface="宋体" pitchFamily="2" charset="-122"/>
                <a:cs typeface="Times New Roman"/>
              </a:rPr>
              <a:t>8. </a:t>
            </a:r>
            <a:r>
              <a:rPr lang="zh-CN" altLang="en-US" sz="2400" b="1" dirty="0" smtClean="0">
                <a:latin typeface="宋体" pitchFamily="2" charset="-122"/>
                <a:cs typeface="Times New Roman"/>
              </a:rPr>
              <a:t>（拓展备用题）本文在介绍阿列克谢耶维奇的写作情况时，为什么要反复提及俄苏文学的创作传统？请结合材料简要分析。</a:t>
            </a:r>
            <a:r>
              <a:rPr lang="en-US" altLang="zh-CN" sz="2400" b="1" dirty="0" smtClean="0">
                <a:latin typeface="宋体" pitchFamily="2" charset="-122"/>
                <a:cs typeface="Times New Roman"/>
              </a:rPr>
              <a:t>(4</a:t>
            </a:r>
            <a:r>
              <a:rPr lang="zh-CN" altLang="en-US" sz="2400" b="1" dirty="0" smtClean="0">
                <a:latin typeface="宋体" pitchFamily="2" charset="-122"/>
                <a:cs typeface="Times New Roman"/>
              </a:rPr>
              <a:t>分</a:t>
            </a:r>
            <a:r>
              <a:rPr lang="en-US" altLang="zh-CN" sz="2400" b="1" dirty="0" smtClean="0">
                <a:latin typeface="宋体" pitchFamily="2" charset="-122"/>
                <a:cs typeface="Times New Roman"/>
              </a:rPr>
              <a:t>)</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1071538" y="3286124"/>
            <a:ext cx="7358114" cy="2071702"/>
          </a:xfrm>
          <a:prstGeom prst="rect">
            <a:avLst/>
          </a:prstGeom>
          <a:noFill/>
          <a:ln w="9525">
            <a:noFill/>
            <a:miter lim="800000"/>
            <a:headEnd/>
            <a:tailEnd/>
          </a:ln>
        </p:spPr>
        <p:txBody>
          <a:bodyPr/>
          <a:lstStyle/>
          <a:p>
            <a:pPr algn="just">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答案</a:t>
            </a:r>
            <a:r>
              <a:rPr lang="en-US" altLang="zh-CN" sz="2400" b="1" dirty="0" smtClean="0">
                <a:solidFill>
                  <a:srgbClr val="990033"/>
                </a:solidFill>
                <a:latin typeface="+mj-ea"/>
                <a:ea typeface="+mj-ea"/>
                <a:cs typeface="Times New Roman"/>
              </a:rPr>
              <a:t>] ①</a:t>
            </a:r>
            <a:r>
              <a:rPr lang="zh-CN" altLang="en-US" sz="2400" b="1" dirty="0" smtClean="0">
                <a:solidFill>
                  <a:srgbClr val="990033"/>
                </a:solidFill>
                <a:latin typeface="+mj-ea"/>
                <a:ea typeface="+mj-ea"/>
                <a:cs typeface="Times New Roman"/>
              </a:rPr>
              <a:t>揭示阿列克谢耶维奇成长的历史背景和时代氛围。②体现俄苏文学的创作传统对阿列克谢耶维奇的巨大影响。③凸显阿列克谢耶维奇对俄苏文学的发展所做的贡献。</a:t>
            </a:r>
            <a:r>
              <a:rPr lang="en-US" altLang="zh-CN" sz="2400" b="1" dirty="0" smtClean="0">
                <a:solidFill>
                  <a:srgbClr val="990033"/>
                </a:solidFill>
                <a:latin typeface="+mj-ea"/>
                <a:ea typeface="+mj-ea"/>
                <a:cs typeface="Times New Roman"/>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defRPr/>
            </a:pPr>
            <a:r>
              <a:rPr lang="zh-CN" altLang="en-US" sz="2600" b="1" dirty="0" smtClean="0">
                <a:solidFill>
                  <a:schemeClr val="bg1"/>
                </a:solidFill>
                <a:latin typeface="幼圆" pitchFamily="49" charset="-122"/>
                <a:ea typeface="幼圆" pitchFamily="49" charset="-122"/>
              </a:rPr>
              <a:t>教师备</a:t>
            </a:r>
            <a:r>
              <a:rPr lang="zh-CN" altLang="en-US" sz="2600" b="1" dirty="0">
                <a:solidFill>
                  <a:schemeClr val="bg1"/>
                </a:solidFill>
                <a:latin typeface="幼圆" pitchFamily="49" charset="-122"/>
                <a:ea typeface="幼圆" pitchFamily="49" charset="-122"/>
              </a:rPr>
              <a:t>用习题</a:t>
            </a:r>
          </a:p>
        </p:txBody>
      </p:sp>
      <p:sp>
        <p:nvSpPr>
          <p:cNvPr id="8" name="Rectangle 2"/>
          <p:cNvSpPr>
            <a:spLocks noChangeArrowheads="1"/>
          </p:cNvSpPr>
          <p:nvPr/>
        </p:nvSpPr>
        <p:spPr bwMode="auto">
          <a:xfrm>
            <a:off x="928662" y="1500174"/>
            <a:ext cx="7715304" cy="4500594"/>
          </a:xfrm>
          <a:prstGeom prst="rect">
            <a:avLst/>
          </a:prstGeom>
          <a:noFill/>
          <a:ln w="9525">
            <a:noFill/>
            <a:miter lim="800000"/>
            <a:headEnd/>
            <a:tailEnd/>
          </a:ln>
        </p:spPr>
        <p:txBody>
          <a:bodyPr/>
          <a:lstStyle/>
          <a:p>
            <a:pPr>
              <a:lnSpc>
                <a:spcPts val="3500"/>
              </a:lnSpc>
              <a:spcAft>
                <a:spcPts val="0"/>
              </a:spcAft>
            </a:pP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解析</a:t>
            </a:r>
            <a:r>
              <a:rPr lang="en-US" altLang="zh-CN" sz="2400" b="1" dirty="0" smtClean="0">
                <a:solidFill>
                  <a:srgbClr val="990033"/>
                </a:solidFill>
                <a:latin typeface="+mj-ea"/>
                <a:ea typeface="+mj-ea"/>
                <a:cs typeface="Times New Roman"/>
              </a:rPr>
              <a:t>] </a:t>
            </a:r>
            <a:r>
              <a:rPr lang="zh-CN" altLang="en-US" sz="2400" b="1" dirty="0" smtClean="0">
                <a:solidFill>
                  <a:srgbClr val="990033"/>
                </a:solidFill>
                <a:latin typeface="+mj-ea"/>
                <a:ea typeface="+mj-ea"/>
                <a:cs typeface="Times New Roman"/>
              </a:rPr>
              <a:t>本题考查分析文章的艺术手法和思路的能力。解答此题，首先要在文章中找到提及“俄苏文学的创作传统”的有关内容。通读文章可知，这些内容分别在文章的第三段、第四段和第七段。本题实际上是回答作者反复提及俄苏文学的创作传统的作用。如第三段说“</a:t>
            </a:r>
            <a:r>
              <a:rPr lang="en-US" altLang="zh-CN" sz="2400" b="1" dirty="0" smtClean="0">
                <a:solidFill>
                  <a:srgbClr val="990033"/>
                </a:solidFill>
                <a:latin typeface="+mj-ea"/>
                <a:ea typeface="+mj-ea"/>
                <a:cs typeface="Times New Roman"/>
              </a:rPr>
              <a:t>20</a:t>
            </a:r>
            <a:r>
              <a:rPr lang="zh-CN" altLang="en-US" sz="2400" b="1" dirty="0" smtClean="0">
                <a:solidFill>
                  <a:srgbClr val="990033"/>
                </a:solidFill>
                <a:latin typeface="+mj-ea"/>
                <a:ea typeface="+mj-ea"/>
                <a:cs typeface="Times New Roman"/>
              </a:rPr>
              <a:t>世纪</a:t>
            </a:r>
            <a:r>
              <a:rPr lang="en-US" altLang="zh-CN" sz="2400" b="1" dirty="0" smtClean="0">
                <a:solidFill>
                  <a:srgbClr val="990033"/>
                </a:solidFill>
                <a:latin typeface="+mj-ea"/>
                <a:ea typeface="+mj-ea"/>
                <a:cs typeface="Times New Roman"/>
              </a:rPr>
              <a:t>80</a:t>
            </a:r>
            <a:r>
              <a:rPr lang="zh-CN" altLang="en-US" sz="2400" b="1" dirty="0" smtClean="0">
                <a:solidFill>
                  <a:srgbClr val="990033"/>
                </a:solidFill>
                <a:latin typeface="+mj-ea"/>
                <a:ea typeface="+mj-ea"/>
                <a:cs typeface="Times New Roman"/>
              </a:rPr>
              <a:t>年代</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这样的时代”揭示了传主创作的历史背景。第四段“小说以女性</a:t>
            </a:r>
            <a:r>
              <a:rPr lang="en-US" altLang="zh-CN" sz="2400" b="1" dirty="0" smtClean="0">
                <a:solidFill>
                  <a:srgbClr val="990033"/>
                </a:solidFill>
                <a:latin typeface="+mj-ea"/>
                <a:ea typeface="+mj-ea"/>
                <a:cs typeface="Times New Roman"/>
              </a:rPr>
              <a:t>……</a:t>
            </a:r>
            <a:r>
              <a:rPr lang="zh-CN" altLang="en-US" sz="2400" b="1" dirty="0" smtClean="0">
                <a:solidFill>
                  <a:srgbClr val="990033"/>
                </a:solidFill>
                <a:latin typeface="+mj-ea"/>
                <a:ea typeface="+mj-ea"/>
                <a:cs typeface="Times New Roman"/>
              </a:rPr>
              <a:t>创作传统”表明了传主对俄苏文学创作传统的继承和延展。</a:t>
            </a: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4714908"/>
          </a:xfrm>
        </p:spPr>
        <p:txBody>
          <a:bodyPr>
            <a:noAutofit/>
          </a:bodyPr>
          <a:lstStyle/>
          <a:p>
            <a:r>
              <a:rPr lang="zh-CN" altLang="en-US" dirty="0" smtClean="0">
                <a:latin typeface="Times New Roman" pitchFamily="18" charset="0"/>
                <a:cs typeface="Times New Roman" pitchFamily="18" charset="0"/>
              </a:rPr>
              <a:t>下列关于原文内容的表述，不正确的一项是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．在自然界中，因为大气内空气流动而形成的风使大地万物不断接受新鲜空气，从而保持生机；人类社会亦如此，没有正常风气，就没有美好生活。</a:t>
            </a:r>
          </a:p>
          <a:p>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．孔子把君子之德喻为风，把小人之德喻为草，草随风动，强调百姓在领导者的影响下，自然会形成一种普遍的风气或社会风貌。</a:t>
            </a:r>
          </a:p>
          <a:p>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诗经</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中的“风”，实际上就是“礼”，就是社会行为规范。它要求人们要懂得这些规范，并在这些规范的约束下从事社会活动。</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500330"/>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．周文王用“风”的各种景象论述了人世间的社会情状，形成了</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周易</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中的十五个卦象，正与</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诗经</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中的十五国风相对应。</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643446"/>
            <a:ext cx="7848599" cy="1285884"/>
          </a:xfrm>
        </p:spPr>
        <p:txBody>
          <a:bodyPr/>
          <a:lstStyle/>
          <a:p>
            <a:pPr marL="0" indent="0">
              <a:lnSpc>
                <a:spcPts val="3500"/>
              </a:lnSpc>
              <a:spcBef>
                <a:spcPct val="0"/>
              </a:spcBef>
              <a:buNone/>
            </a:pPr>
            <a:r>
              <a:rPr lang="en-US" altLang="en-US" sz="2400" b="1" dirty="0" smtClean="0">
                <a:solidFill>
                  <a:srgbClr val="990033"/>
                </a:solidFill>
                <a:latin typeface="宋体" pitchFamily="2" charset="-122"/>
              </a:rPr>
              <a:t>D</a:t>
            </a:r>
            <a:r>
              <a:rPr lang="zh-CN" altLang="en-US" sz="2400" b="1" dirty="0" smtClean="0">
                <a:solidFill>
                  <a:srgbClr val="990033"/>
                </a:solidFill>
                <a:latin typeface="宋体" pitchFamily="2" charset="-122"/>
              </a:rPr>
              <a:t>　</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en-US"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十五个卦象与十五国风相对应</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无中生有。</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陷阱三：张冠李戴</a:t>
            </a:r>
            <a:r>
              <a:rPr lang="en-US" dirty="0" smtClean="0"/>
              <a:t>(</a:t>
            </a:r>
            <a:r>
              <a:rPr lang="zh-CN" altLang="en-US" dirty="0" smtClean="0"/>
              <a:t>含偷换概念</a:t>
            </a:r>
            <a:r>
              <a:rPr lang="en-US" dirty="0" smtClean="0"/>
              <a:t>)</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928662" y="1714488"/>
          <a:ext cx="7643867" cy="3857651"/>
        </p:xfrm>
        <a:graphic>
          <a:graphicData uri="http://schemas.openxmlformats.org/drawingml/2006/table">
            <a:tbl>
              <a:tblPr/>
              <a:tblGrid>
                <a:gridCol w="1073722"/>
                <a:gridCol w="6513194"/>
                <a:gridCol w="56951"/>
              </a:tblGrid>
              <a:tr h="1102186">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张冠李戴指在表述对象上设置干扰。主要指命题人在解释概念或转述文意时，故意弄错对象</a:t>
                      </a:r>
                      <a:r>
                        <a:rPr lang="zh-CN" sz="2000" b="1" kern="100">
                          <a:latin typeface="宋体"/>
                          <a:ea typeface="Times New Roman"/>
                          <a:cs typeface="Courier New"/>
                        </a:rPr>
                        <a:t> </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dirty="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653279">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将甲事物表述成乙事物，将事物的此方面表述成彼方面，把甲的事迹、观点、成绩说成是乙的；或者题干要求从</a:t>
                      </a:r>
                      <a:r>
                        <a:rPr lang="en-US" sz="2000" b="1" kern="100">
                          <a:latin typeface="宋体"/>
                          <a:cs typeface="Times New Roman"/>
                        </a:rPr>
                        <a:t>“</a:t>
                      </a:r>
                      <a:r>
                        <a:rPr lang="zh-CN" sz="2000" b="1" kern="100">
                          <a:latin typeface="Times New Roman"/>
                          <a:cs typeface="Times New Roman"/>
                        </a:rPr>
                        <a:t>此</a:t>
                      </a:r>
                      <a:r>
                        <a:rPr lang="en-US" sz="2000" b="1" kern="100">
                          <a:latin typeface="宋体"/>
                          <a:cs typeface="Times New Roman"/>
                        </a:rPr>
                        <a:t>”</a:t>
                      </a:r>
                      <a:r>
                        <a:rPr lang="zh-CN" sz="2000" b="1" kern="100">
                          <a:latin typeface="Times New Roman"/>
                          <a:cs typeface="Times New Roman"/>
                        </a:rPr>
                        <a:t>对象入手分析，而选项却从</a:t>
                      </a:r>
                      <a:r>
                        <a:rPr lang="en-US" sz="2000" b="1" kern="100">
                          <a:latin typeface="宋体"/>
                          <a:cs typeface="Times New Roman"/>
                        </a:rPr>
                        <a:t>“</a:t>
                      </a:r>
                      <a:r>
                        <a:rPr lang="zh-CN" sz="2000" b="1" kern="100">
                          <a:latin typeface="Times New Roman"/>
                          <a:cs typeface="Times New Roman"/>
                        </a:rPr>
                        <a:t>彼</a:t>
                      </a:r>
                      <a:r>
                        <a:rPr lang="en-US" sz="2000" b="1" kern="100">
                          <a:latin typeface="宋体"/>
                          <a:cs typeface="Times New Roman"/>
                        </a:rPr>
                        <a:t>”</a:t>
                      </a:r>
                      <a:r>
                        <a:rPr lang="zh-CN" sz="2000" b="1" kern="100">
                          <a:latin typeface="Times New Roman"/>
                          <a:cs typeface="Times New Roman"/>
                        </a:rPr>
                        <a:t>对象入手分析</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102186">
                <a:tc>
                  <a:txBody>
                    <a:bodyPr/>
                    <a:lstStyle/>
                    <a:p>
                      <a:pPr algn="ctr">
                        <a:lnSpc>
                          <a:spcPct val="118000"/>
                        </a:lnSpc>
                        <a:spcAft>
                          <a:spcPts val="0"/>
                        </a:spcAft>
                      </a:pPr>
                      <a:r>
                        <a:rPr lang="zh-CN" sz="2000" b="1" kern="100">
                          <a:latin typeface="Times New Roman"/>
                          <a:cs typeface="Times New Roman"/>
                        </a:rPr>
                        <a:t>解题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策略</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读文章时，将对象标注圈画出；答题时，对选项中的主语、宾语要特别注意</a:t>
                      </a:r>
                      <a:r>
                        <a:rPr lang="zh-CN" sz="2000" b="1" kern="100" dirty="0">
                          <a:latin typeface="宋体"/>
                          <a:ea typeface="Times New Roman"/>
                          <a:cs typeface="Courier New"/>
                        </a:rPr>
                        <a:t> </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dirty="0">
                          <a:latin typeface="Calibri"/>
                          <a:ea typeface="宋体"/>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2" name="同侧圆角矩形 11"/>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sp>
        <p:nvSpPr>
          <p:cNvPr id="6149" name="Line 669"/>
          <p:cNvSpPr>
            <a:spLocks noChangeShapeType="1"/>
          </p:cNvSpPr>
          <p:nvPr/>
        </p:nvSpPr>
        <p:spPr bwMode="auto">
          <a:xfrm>
            <a:off x="3700463" y="-1576388"/>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6" name="表格 5"/>
          <p:cNvGraphicFramePr>
            <a:graphicFrameLocks noGrp="1"/>
          </p:cNvGraphicFramePr>
          <p:nvPr/>
        </p:nvGraphicFramePr>
        <p:xfrm>
          <a:off x="857224" y="1142985"/>
          <a:ext cx="7858182" cy="5077095"/>
        </p:xfrm>
        <a:graphic>
          <a:graphicData uri="http://schemas.openxmlformats.org/drawingml/2006/table">
            <a:tbl>
              <a:tblPr/>
              <a:tblGrid>
                <a:gridCol w="428628"/>
                <a:gridCol w="642942"/>
                <a:gridCol w="500066"/>
                <a:gridCol w="2464098"/>
                <a:gridCol w="494186"/>
                <a:gridCol w="397301"/>
                <a:gridCol w="296233"/>
                <a:gridCol w="691442"/>
                <a:gridCol w="691442"/>
                <a:gridCol w="625922"/>
                <a:gridCol w="625922"/>
              </a:tblGrid>
              <a:tr h="282720">
                <a:tc rowSpan="2">
                  <a:txBody>
                    <a:bodyPr/>
                    <a:lstStyle/>
                    <a:p>
                      <a:pPr algn="ctr">
                        <a:lnSpc>
                          <a:spcPct val="118000"/>
                        </a:lnSpc>
                        <a:spcAft>
                          <a:spcPts val="0"/>
                        </a:spcAft>
                      </a:pPr>
                      <a:r>
                        <a:rPr lang="zh-CN" sz="1600" b="1" kern="100" dirty="0">
                          <a:latin typeface="Times New Roman"/>
                          <a:cs typeface="Times New Roman"/>
                        </a:rPr>
                        <a:t>卷别</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lnSpc>
                          <a:spcPct val="118000"/>
                        </a:lnSpc>
                        <a:spcAft>
                          <a:spcPts val="0"/>
                        </a:spcAft>
                      </a:pPr>
                      <a:r>
                        <a:rPr lang="zh-CN" sz="1600" b="1" kern="100">
                          <a:latin typeface="Times New Roman"/>
                          <a:cs typeface="Times New Roman"/>
                        </a:rPr>
                        <a:t>年份</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a:txBody>
                    <a:bodyPr/>
                    <a:lstStyle/>
                    <a:p>
                      <a:pPr algn="ctr">
                        <a:lnSpc>
                          <a:spcPct val="118000"/>
                        </a:lnSpc>
                        <a:spcAft>
                          <a:spcPts val="0"/>
                        </a:spcAft>
                      </a:pPr>
                      <a:r>
                        <a:rPr lang="zh-CN" sz="1600" b="1" kern="100">
                          <a:latin typeface="Times New Roman"/>
                          <a:cs typeface="Times New Roman"/>
                        </a:rPr>
                        <a:t>选文出处</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1600" b="1" kern="100">
                          <a:latin typeface="Times New Roman"/>
                          <a:cs typeface="Times New Roman"/>
                        </a:rPr>
                        <a:t>题型</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1600" b="1" kern="100">
                          <a:latin typeface="Times New Roman"/>
                          <a:cs typeface="Times New Roman"/>
                        </a:rPr>
                        <a:t>题量</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8000"/>
                        </a:lnSpc>
                        <a:spcAft>
                          <a:spcPts val="0"/>
                        </a:spcAft>
                      </a:pPr>
                      <a:r>
                        <a:rPr lang="zh-CN" sz="1600" b="1" kern="100">
                          <a:latin typeface="Times New Roman"/>
                          <a:cs typeface="Times New Roman"/>
                        </a:rPr>
                        <a:t>分值</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8000"/>
                        </a:lnSpc>
                        <a:spcAft>
                          <a:spcPts val="0"/>
                        </a:spcAft>
                      </a:pPr>
                      <a:r>
                        <a:rPr lang="zh-CN" sz="1600" b="1" kern="100">
                          <a:latin typeface="Times New Roman"/>
                          <a:cs typeface="Times New Roman"/>
                        </a:rPr>
                        <a:t>考查内容</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986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Times New Roman"/>
                          <a:cs typeface="Times New Roman"/>
                        </a:rPr>
                        <a:t>理解</a:t>
                      </a:r>
                      <a:endParaRPr lang="zh-CN" sz="1600" b="1" kern="100">
                        <a:latin typeface="宋体"/>
                        <a:cs typeface="Courier New"/>
                      </a:endParaRPr>
                    </a:p>
                    <a:p>
                      <a:pPr algn="ctr">
                        <a:lnSpc>
                          <a:spcPct val="118000"/>
                        </a:lnSpc>
                        <a:spcAft>
                          <a:spcPts val="0"/>
                        </a:spcAft>
                      </a:pPr>
                      <a:r>
                        <a:rPr lang="zh-CN" sz="1600" b="1" kern="100">
                          <a:latin typeface="Times New Roman"/>
                          <a:cs typeface="Times New Roman"/>
                        </a:rPr>
                        <a:t>词句</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筛选</a:t>
                      </a:r>
                      <a:endParaRPr lang="zh-CN" sz="1600" b="1" kern="100">
                        <a:latin typeface="宋体"/>
                        <a:cs typeface="Courier New"/>
                      </a:endParaRPr>
                    </a:p>
                    <a:p>
                      <a:pPr algn="ctr">
                        <a:lnSpc>
                          <a:spcPct val="118000"/>
                        </a:lnSpc>
                        <a:spcAft>
                          <a:spcPts val="0"/>
                        </a:spcAft>
                      </a:pPr>
                      <a:r>
                        <a:rPr lang="zh-CN" sz="1600" b="1" kern="100">
                          <a:latin typeface="Times New Roman"/>
                          <a:cs typeface="Times New Roman"/>
                        </a:rPr>
                        <a:t>整合</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归纳</a:t>
                      </a:r>
                      <a:endParaRPr lang="zh-CN" sz="1600" b="1" kern="100">
                        <a:latin typeface="宋体"/>
                        <a:cs typeface="Courier New"/>
                      </a:endParaRPr>
                    </a:p>
                    <a:p>
                      <a:pPr algn="ctr">
                        <a:lnSpc>
                          <a:spcPct val="118000"/>
                        </a:lnSpc>
                        <a:spcAft>
                          <a:spcPts val="0"/>
                        </a:spcAft>
                      </a:pPr>
                      <a:r>
                        <a:rPr lang="zh-CN" sz="1600" b="1" kern="100">
                          <a:latin typeface="Times New Roman"/>
                          <a:cs typeface="Times New Roman"/>
                        </a:rPr>
                        <a:t>概括</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思路</a:t>
                      </a:r>
                      <a:endParaRPr lang="zh-CN" sz="1600" b="1" kern="100">
                        <a:latin typeface="宋体"/>
                        <a:cs typeface="Courier New"/>
                      </a:endParaRPr>
                    </a:p>
                    <a:p>
                      <a:pPr algn="ctr">
                        <a:lnSpc>
                          <a:spcPct val="118000"/>
                        </a:lnSpc>
                        <a:spcAft>
                          <a:spcPts val="0"/>
                        </a:spcAft>
                      </a:pPr>
                      <a:r>
                        <a:rPr lang="zh-CN" sz="1600" b="1" kern="100">
                          <a:latin typeface="Times New Roman"/>
                          <a:cs typeface="Times New Roman"/>
                        </a:rPr>
                        <a:t>观点</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rowSpan="7">
                  <a:txBody>
                    <a:bodyPr/>
                    <a:lstStyle/>
                    <a:p>
                      <a:pPr algn="ctr">
                        <a:lnSpc>
                          <a:spcPct val="118000"/>
                        </a:lnSpc>
                        <a:spcAft>
                          <a:spcPts val="0"/>
                        </a:spcAft>
                      </a:pPr>
                      <a:r>
                        <a:rPr lang="zh-CN" sz="1600" b="1" kern="100">
                          <a:latin typeface="Times New Roman"/>
                          <a:cs typeface="Times New Roman"/>
                        </a:rPr>
                        <a:t>新课标</a:t>
                      </a:r>
                      <a:endParaRPr lang="zh-CN" sz="1600" b="1" kern="100">
                        <a:latin typeface="宋体"/>
                        <a:cs typeface="Courier New"/>
                      </a:endParaRPr>
                    </a:p>
                    <a:p>
                      <a:pPr algn="ctr">
                        <a:lnSpc>
                          <a:spcPct val="118000"/>
                        </a:lnSpc>
                        <a:spcAft>
                          <a:spcPts val="0"/>
                        </a:spcAft>
                      </a:pPr>
                      <a:r>
                        <a:rPr lang="zh-CN" sz="1600" b="1" kern="100">
                          <a:latin typeface="Times New Roman"/>
                          <a:cs typeface="Times New Roman"/>
                        </a:rPr>
                        <a:t>全国卷</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8000"/>
                        </a:lnSpc>
                        <a:spcAft>
                          <a:spcPts val="0"/>
                        </a:spcAft>
                      </a:pPr>
                      <a:r>
                        <a:rPr lang="en-US" sz="1600" b="1" kern="100" dirty="0">
                          <a:latin typeface="Times New Roman"/>
                          <a:cs typeface="Courier New"/>
                        </a:rPr>
                        <a:t>2016</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Times New Roman"/>
                          <a:cs typeface="Times New Roman"/>
                        </a:rPr>
                        <a:t>朱凤瀚《近百年来的殷墟甲骨文研究》</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ct val="118000"/>
                        </a:lnSpc>
                        <a:spcAft>
                          <a:spcPts val="0"/>
                        </a:spcAft>
                      </a:pPr>
                      <a:r>
                        <a:rPr lang="zh-CN" sz="1600" b="1" kern="100" dirty="0">
                          <a:latin typeface="Times New Roman"/>
                          <a:cs typeface="Times New Roman"/>
                        </a:rPr>
                        <a:t>客观题</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ct val="118000"/>
                        </a:lnSpc>
                        <a:spcAft>
                          <a:spcPts val="0"/>
                        </a:spcAft>
                      </a:pPr>
                      <a:r>
                        <a:rPr lang="en-US" sz="1600" b="1" kern="100">
                          <a:latin typeface="Times New Roman"/>
                          <a:cs typeface="Courier New"/>
                        </a:rPr>
                        <a:t>3</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lnSpc>
                          <a:spcPct val="118000"/>
                        </a:lnSpc>
                        <a:spcAft>
                          <a:spcPts val="0"/>
                        </a:spcAft>
                      </a:pPr>
                      <a:r>
                        <a:rPr lang="en-US" sz="1600" b="1" kern="100">
                          <a:latin typeface="Times New Roman"/>
                          <a:cs typeface="Courier New"/>
                        </a:rPr>
                        <a:t>9</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en-US"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Times New Roman"/>
                          <a:cs typeface="Times New Roman"/>
                        </a:rPr>
                        <a:t>格非《塞壬的歌声》</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Ⅲ</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Times New Roman"/>
                          <a:cs typeface="Times New Roman"/>
                        </a:rPr>
                        <a:t>周振鹤《历史中的文学与文学中的历史》</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rowSpan="2">
                  <a:txBody>
                    <a:bodyPr/>
                    <a:lstStyle/>
                    <a:p>
                      <a:pPr algn="ctr">
                        <a:lnSpc>
                          <a:spcPct val="118000"/>
                        </a:lnSpc>
                        <a:spcAft>
                          <a:spcPts val="0"/>
                        </a:spcAft>
                      </a:pPr>
                      <a:r>
                        <a:rPr lang="en-US" sz="1600" b="1" kern="100">
                          <a:latin typeface="Times New Roman"/>
                          <a:cs typeface="Courier New"/>
                        </a:rPr>
                        <a:t>2015</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Times New Roman"/>
                          <a:cs typeface="Times New Roman"/>
                        </a:rPr>
                        <a:t>王芳《宋代信用的特点与影响》</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Times New Roman"/>
                          <a:cs typeface="Times New Roman"/>
                        </a:rPr>
                        <a:t>陈望衡《艺术是什么》</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rowSpan="2">
                  <a:txBody>
                    <a:bodyPr/>
                    <a:lstStyle/>
                    <a:p>
                      <a:pPr algn="ctr">
                        <a:lnSpc>
                          <a:spcPct val="118000"/>
                        </a:lnSpc>
                        <a:spcAft>
                          <a:spcPts val="0"/>
                        </a:spcAft>
                      </a:pPr>
                      <a:r>
                        <a:rPr lang="en-US" sz="1600" b="1" kern="100">
                          <a:latin typeface="Times New Roman"/>
                          <a:cs typeface="Courier New"/>
                        </a:rPr>
                        <a:t>2014</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Ⅰ</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王晓旭《美的奥秘》</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672">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Times New Roman"/>
                          <a:cs typeface="Times New Roman"/>
                        </a:rPr>
                        <a:t>卷</a:t>
                      </a:r>
                      <a:r>
                        <a:rPr lang="en-US" sz="1600" b="1" kern="100">
                          <a:latin typeface="宋体"/>
                          <a:cs typeface="Times New Roman"/>
                        </a:rPr>
                        <a:t>Ⅱ</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Times New Roman"/>
                          <a:cs typeface="Times New Roman"/>
                        </a:rPr>
                        <a:t>张炜达《古代食品安全监管述略》</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宋体"/>
                          <a:cs typeface="Times New Roman"/>
                        </a:rPr>
                        <a:t>√</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a:latin typeface="宋体"/>
                          <a:cs typeface="Times New Roman"/>
                        </a:rPr>
                        <a:t>√</a:t>
                      </a:r>
                      <a:endParaRPr lang="zh-CN" sz="16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1600" b="1" kern="100" dirty="0">
                          <a:latin typeface="宋体"/>
                          <a:cs typeface="Times New Roman"/>
                        </a:rPr>
                        <a:t>√</a:t>
                      </a:r>
                      <a:endParaRPr lang="zh-CN" sz="16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857224" y="1500174"/>
          <a:ext cx="7643867" cy="4643470"/>
        </p:xfrm>
        <a:graphic>
          <a:graphicData uri="http://schemas.openxmlformats.org/drawingml/2006/table">
            <a:tbl>
              <a:tblPr/>
              <a:tblGrid>
                <a:gridCol w="714380"/>
                <a:gridCol w="928694"/>
                <a:gridCol w="6000793"/>
              </a:tblGrid>
              <a:tr h="1512120">
                <a:tc rowSpan="2">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伊壁鸠鲁认为，物质欲望的满足不能使人快乐，只有满足了生命本身需要的那种快乐才会更深刻、更持久、更强烈、更美好</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350">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对应</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原文</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如伊壁鸠鲁强调，物质欲望的满足本身不是快乐，物质欲望和生命本身的需要是两码事。生命需要得到满足那是一种快乐，但是超出生命需要的那些欲望反而是造成痛苦的根源。约翰</a:t>
                      </a:r>
                      <a:r>
                        <a:rPr lang="en-US" sz="2000" b="1" kern="100" dirty="0">
                          <a:latin typeface="Times New Roman"/>
                          <a:cs typeface="Courier New"/>
                        </a:rPr>
                        <a:t>·</a:t>
                      </a:r>
                      <a:r>
                        <a:rPr lang="zh-CN" sz="2000" b="1" kern="100" dirty="0">
                          <a:latin typeface="Times New Roman"/>
                          <a:cs typeface="Times New Roman"/>
                        </a:rPr>
                        <a:t>穆勒则强调，幸福就是快乐，但是快乐是有质量和层次的区别的。一个人只有各种快乐都品尝过了，他才知道哪一种快乐更深刻、更持久、更强烈、更美好</a:t>
                      </a:r>
                      <a:r>
                        <a:rPr lang="zh-CN" sz="2000" b="1" kern="100" dirty="0">
                          <a:latin typeface="宋体"/>
                          <a:ea typeface="Times New Roman"/>
                          <a:cs typeface="Courier New"/>
                        </a:rPr>
                        <a:t> </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1000100" y="2059308"/>
          <a:ext cx="7643867" cy="3084204"/>
        </p:xfrm>
        <a:graphic>
          <a:graphicData uri="http://schemas.openxmlformats.org/drawingml/2006/table">
            <a:tbl>
              <a:tblPr/>
              <a:tblGrid>
                <a:gridCol w="714380"/>
                <a:gridCol w="928694"/>
                <a:gridCol w="6000793"/>
              </a:tblGrid>
              <a:tr h="3084204">
                <a:tc>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由原文可知，是约翰</a:t>
                      </a:r>
                      <a:r>
                        <a:rPr lang="en-US" sz="2000" b="1" kern="100" dirty="0">
                          <a:latin typeface="Times New Roman"/>
                          <a:cs typeface="Courier New"/>
                        </a:rPr>
                        <a:t>·</a:t>
                      </a:r>
                      <a:r>
                        <a:rPr lang="zh-CN" sz="2000" b="1" kern="100" dirty="0">
                          <a:latin typeface="Times New Roman"/>
                          <a:cs typeface="Times New Roman"/>
                        </a:rPr>
                        <a:t>穆勒认为</a:t>
                      </a:r>
                      <a:r>
                        <a:rPr lang="en-US" sz="2000" b="1" kern="100" dirty="0">
                          <a:latin typeface="宋体"/>
                          <a:cs typeface="Times New Roman"/>
                        </a:rPr>
                        <a:t>“</a:t>
                      </a:r>
                      <a:r>
                        <a:rPr lang="zh-CN" sz="2000" b="1" kern="100" dirty="0">
                          <a:latin typeface="Times New Roman"/>
                          <a:cs typeface="Times New Roman"/>
                        </a:rPr>
                        <a:t>一个人只有各种快乐都品尝过了，他才知道哪一种快乐更深刻、更持久、更强烈、更美好</a:t>
                      </a:r>
                      <a:r>
                        <a:rPr lang="en-US" sz="2000" b="1" kern="100" dirty="0">
                          <a:latin typeface="宋体"/>
                          <a:cs typeface="Times New Roman"/>
                        </a:rPr>
                        <a:t>”</a:t>
                      </a:r>
                      <a:r>
                        <a:rPr lang="zh-CN" sz="2000" b="1" kern="100" dirty="0">
                          <a:latin typeface="Times New Roman"/>
                          <a:cs typeface="Times New Roman"/>
                        </a:rPr>
                        <a:t>，并非伊壁鸠鲁认为</a:t>
                      </a:r>
                      <a:r>
                        <a:rPr lang="en-US" sz="2000" b="1" kern="100" dirty="0">
                          <a:latin typeface="宋体"/>
                          <a:cs typeface="Times New Roman"/>
                        </a:rPr>
                        <a:t>“</a:t>
                      </a:r>
                      <a:r>
                        <a:rPr lang="zh-CN" sz="2000" b="1" kern="100" dirty="0">
                          <a:latin typeface="Times New Roman"/>
                          <a:cs typeface="Times New Roman"/>
                        </a:rPr>
                        <a:t>只有满足了生命本身需要的那种快乐才会更深刻、更持久、更强烈、更美好</a:t>
                      </a:r>
                      <a:r>
                        <a:rPr lang="en-US" sz="2000" b="1" kern="100" dirty="0">
                          <a:latin typeface="宋体"/>
                          <a:cs typeface="Times New Roman"/>
                        </a:rPr>
                        <a:t>”</a:t>
                      </a:r>
                      <a:r>
                        <a:rPr lang="zh-CN" sz="2000" b="1" kern="100" dirty="0">
                          <a:latin typeface="Times New Roman"/>
                          <a:cs typeface="Times New Roman"/>
                        </a:rPr>
                        <a:t>，选项犯了张冠李戴的错误</a:t>
                      </a:r>
                      <a:r>
                        <a:rPr lang="zh-CN" sz="2000" b="1" kern="100" dirty="0">
                          <a:latin typeface="宋体"/>
                          <a:ea typeface="Times New Roman"/>
                          <a:cs typeface="Courier New"/>
                        </a:rPr>
                        <a:t> </a:t>
                      </a:r>
                      <a:endParaRPr lang="zh-CN" sz="2000" b="1" kern="100" dirty="0">
                        <a:latin typeface="宋体"/>
                        <a:cs typeface="Courier New"/>
                      </a:endParaRPr>
                    </a:p>
                  </a:txBody>
                  <a:tcPr marL="23859" marR="238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285860"/>
            <a:ext cx="8215370" cy="5049852"/>
          </a:xfrm>
        </p:spPr>
        <p:txBody>
          <a:bodyPr>
            <a:norm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4 </a:t>
            </a:r>
            <a:r>
              <a:rPr lang="en-US" dirty="0" smtClean="0"/>
              <a:t>[2016·</a:t>
            </a:r>
            <a:r>
              <a:rPr lang="zh-CN" altLang="en-US" dirty="0" smtClean="0"/>
              <a:t>天津卷</a:t>
            </a:r>
            <a:r>
              <a:rPr lang="en-US" dirty="0" smtClean="0"/>
              <a:t>] </a:t>
            </a:r>
            <a:r>
              <a:rPr lang="zh-CN" altLang="en-US" dirty="0" smtClean="0"/>
              <a:t>阅读下面的文字，完成题目。</a:t>
            </a:r>
            <a:endParaRPr lang="en-US" altLang="zh-CN" dirty="0" smtClean="0"/>
          </a:p>
          <a:p>
            <a:pPr indent="622300"/>
            <a:r>
              <a:rPr lang="zh-CN" altLang="en-US" dirty="0" smtClean="0">
                <a:latin typeface="楷体_GB2312" pitchFamily="49" charset="-122"/>
                <a:ea typeface="楷体_GB2312" pitchFamily="49" charset="-122"/>
              </a:rPr>
              <a:t>文化消费就是消费者对有形和无形的文化产品的消耗，消费过程实质上就是对文化的消化、继承、积蓄、再造和创新过程。对消费者而言，文化消费的效用是获得精神享受。文化消费基本上可分为两类：一是消费者要实现文化消费，必须支付货币，这是主要的文化消费；另一类是由政府提供的公益性的文化消费。而文化活动是泛指与文化有关的一切人类活动，文化消费属于其中。文化活动之所以会发生，是出于社会、政治、经济、家庭等的需要。文化活动不仅会产生经济福利，也会产生政治福利、社会福利等，给每个社会成员带来福祉。</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8"/>
            <a:ext cx="8215370" cy="4978414"/>
          </a:xfrm>
        </p:spPr>
        <p:txBody>
          <a:bodyPr>
            <a:noAutofit/>
          </a:bodyPr>
          <a:lstStyle/>
          <a:p>
            <a:pPr indent="622300"/>
            <a:r>
              <a:rPr lang="zh-CN" altLang="en-US" dirty="0" smtClean="0">
                <a:latin typeface="楷体_GB2312" pitchFamily="49" charset="-122"/>
                <a:ea typeface="楷体_GB2312" pitchFamily="49" charset="-122"/>
              </a:rPr>
              <a:t>文化活动和文化消费自然引出了消费者的文化和消费者的文化资本两个概念。消费者作为某个特定群体的成员，会继承和拥有这个群体的文化，即该群体一系列的态度、习俗、信念、价值观、规范以及技能等。至于每个消费者对所属群体的文化拥有状况如何，因人而异，受很多因素影响。至此，可以把消费者的文化资本定义为消费者拥有的文化存量，这种文化存量会使消费者产生文化消费意愿和消费能力，其中消费能力指的是解释、理解和欣赏文化产品的能力。显然，消费者的文化和消费者的文化资本分别与文化活动和文化消费相对应。</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285860"/>
            <a:ext cx="8072494" cy="4786346"/>
          </a:xfrm>
        </p:spPr>
        <p:txBody>
          <a:bodyPr>
            <a:noAutofit/>
          </a:bodyPr>
          <a:lstStyle/>
          <a:p>
            <a:r>
              <a:rPr lang="zh-CN" altLang="en-US" dirty="0" smtClean="0">
                <a:latin typeface="Times New Roman" pitchFamily="18" charset="0"/>
                <a:cs typeface="Times New Roman" pitchFamily="18" charset="0"/>
              </a:rPr>
              <a:t>下面对文章内容的理解，与原文不相符的一项是</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．文化消费是对文化的消化、继承、积蓄、再造和创新的过程，是消费者获得精神享受的过程。</a:t>
            </a:r>
          </a:p>
          <a:p>
            <a:r>
              <a:rPr lang="en-US" altLang="en-US"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．消费者支付货币消耗文化产品和免费观赏政府提供的公益性展演，都属于文化消费。</a:t>
            </a:r>
          </a:p>
          <a:p>
            <a:r>
              <a:rPr lang="en-US" altLang="en-US"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．文化活动出于社会、政治、经济、家庭等多方面的需求，给个人、社会带来各种福利，是文化消费的体现。</a:t>
            </a:r>
          </a:p>
          <a:p>
            <a:r>
              <a:rPr lang="en-US" altLang="en-US"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．消费者的文化资本与文化消费相对应，是消费者拥有的文化存量，会使消费者产生消费意愿和消费能力。</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214578"/>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3429000"/>
            <a:ext cx="7848599" cy="2428892"/>
          </a:xfrm>
        </p:spPr>
        <p:txBody>
          <a:bodyPr/>
          <a:lstStyle/>
          <a:p>
            <a:pPr marL="0" indent="0">
              <a:lnSpc>
                <a:spcPct val="122000"/>
              </a:lnSpc>
              <a:buNone/>
            </a:pPr>
            <a:r>
              <a:rPr lang="en-US" altLang="en-US" sz="2400" b="1" dirty="0" smtClean="0">
                <a:solidFill>
                  <a:srgbClr val="990033"/>
                </a:solidFill>
                <a:latin typeface="宋体" pitchFamily="2" charset="-122"/>
              </a:rPr>
              <a:t>C</a:t>
            </a:r>
            <a:r>
              <a:rPr lang="zh-CN" altLang="en-US" sz="2400" b="1" dirty="0" smtClean="0">
                <a:solidFill>
                  <a:srgbClr val="990033"/>
                </a:solidFill>
                <a:latin typeface="宋体" pitchFamily="2" charset="-122"/>
              </a:rPr>
              <a:t>　</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en-US" sz="2400" b="1" dirty="0" smtClean="0">
                <a:solidFill>
                  <a:srgbClr val="990033"/>
                </a:solidFill>
                <a:latin typeface="宋体" pitchFamily="2" charset="-122"/>
              </a:rPr>
              <a:t>]  C</a:t>
            </a:r>
            <a:r>
              <a:rPr lang="zh-CN" altLang="en-US" sz="2400" b="1" dirty="0" smtClean="0">
                <a:solidFill>
                  <a:srgbClr val="990033"/>
                </a:solidFill>
                <a:latin typeface="宋体" pitchFamily="2" charset="-122"/>
              </a:rPr>
              <a:t>项中</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文化活动是文化消费的体现</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这一说法犯了张冠李戴的毛病，原文为</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文化活动是泛指与文化有关的一切人类活动，文化消费属于其中</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，正确的是</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文化消费是文化活动的体现</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 混淆了</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文化活动</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与</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文化消费</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的关系。</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陷阱四：偷换概念</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7" y="1611315"/>
          <a:ext cx="7786741" cy="4603767"/>
        </p:xfrm>
        <a:graphic>
          <a:graphicData uri="http://schemas.openxmlformats.org/drawingml/2006/table">
            <a:tbl>
              <a:tblPr/>
              <a:tblGrid>
                <a:gridCol w="800505"/>
                <a:gridCol w="6986236"/>
              </a:tblGrid>
              <a:tr h="1534589">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偷换概念是指将一些似乎一样的概念进行偷换，造成选项中表述的概念的属性、本质特征、具体作用或发展趋势等内涵发生改变</a:t>
                      </a:r>
                      <a:r>
                        <a:rPr lang="zh-CN" sz="2000" b="1" kern="100">
                          <a:latin typeface="宋体"/>
                          <a:ea typeface="Times New Roman"/>
                          <a:cs typeface="Courier New"/>
                        </a:rPr>
                        <a:t> </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4589">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命题人在解释概念或者转述文意时，故意弄错对象，如暗中将两个概念的属性、作用或者发展趋势进行调换、改变，在貌似而质不同中迷惑考生</a:t>
                      </a:r>
                      <a:r>
                        <a:rPr lang="zh-CN" sz="2000" b="1" kern="100" dirty="0">
                          <a:latin typeface="宋体"/>
                          <a:ea typeface="Times New Roman"/>
                          <a:cs typeface="Courier New"/>
                        </a:rPr>
                        <a:t> </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4589">
                <a:tc>
                  <a:txBody>
                    <a:bodyPr/>
                    <a:lstStyle/>
                    <a:p>
                      <a:pPr algn="ctr">
                        <a:lnSpc>
                          <a:spcPct val="118000"/>
                        </a:lnSpc>
                        <a:spcAft>
                          <a:spcPts val="0"/>
                        </a:spcAft>
                      </a:pPr>
                      <a:r>
                        <a:rPr lang="zh-CN" sz="2000" b="1" kern="100">
                          <a:latin typeface="Times New Roman"/>
                          <a:cs typeface="Times New Roman"/>
                        </a:rPr>
                        <a:t>解题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策略</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阅读原文时，对概念、对象要特别关注，用圈点勾画和批注标注的方法做好标记。做题时，分辨选项中是否存在信息对接错误的现象，特别注意选项的主语、谓语是否与原文一致</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7" y="1397000"/>
          <a:ext cx="7643865" cy="4902202"/>
        </p:xfrm>
        <a:graphic>
          <a:graphicData uri="http://schemas.openxmlformats.org/drawingml/2006/table">
            <a:tbl>
              <a:tblPr/>
              <a:tblGrid>
                <a:gridCol w="547489"/>
                <a:gridCol w="836642"/>
                <a:gridCol w="6259734"/>
              </a:tblGrid>
              <a:tr h="1103306">
                <a:tc rowSpan="3">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阐明了阅读的重要性和必要性，要求自我教育、自我升华，达到内心丰富</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8450">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原文</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我们手捧书本阅读的过程，也是一个自我教育、自我升华的过程。我们在阅读中将重新发现自己，这也正是</a:t>
                      </a:r>
                      <a:r>
                        <a:rPr lang="zh-CN" sz="2000" b="1" kern="100" dirty="0">
                          <a:latin typeface="宋体"/>
                          <a:cs typeface="Times New Roman"/>
                        </a:rPr>
                        <a:t>“</a:t>
                      </a:r>
                      <a:r>
                        <a:rPr lang="zh-CN" sz="2000" b="1" kern="100" dirty="0">
                          <a:latin typeface="Times New Roman"/>
                          <a:cs typeface="Times New Roman"/>
                        </a:rPr>
                        <a:t>人文日新</a:t>
                      </a:r>
                      <a:r>
                        <a:rPr lang="zh-CN" sz="2000" b="1" kern="100" dirty="0">
                          <a:latin typeface="宋体"/>
                          <a:cs typeface="Times New Roman"/>
                        </a:rPr>
                        <a:t>”</a:t>
                      </a:r>
                      <a:r>
                        <a:rPr lang="zh-CN" sz="2000" b="1" kern="100" dirty="0">
                          <a:latin typeface="Times New Roman"/>
                          <a:cs typeface="Times New Roman"/>
                        </a:rPr>
                        <a:t>的真义</a:t>
                      </a:r>
                      <a:r>
                        <a:rPr lang="zh-CN" sz="2000" b="1" kern="100" dirty="0">
                          <a:latin typeface="宋体"/>
                          <a:ea typeface="Times New Roman"/>
                          <a:cs typeface="Courier New"/>
                        </a:rPr>
                        <a:t> </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0446">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原文是</a:t>
                      </a:r>
                      <a:r>
                        <a:rPr lang="en-US" sz="2000" b="1" kern="100" dirty="0">
                          <a:latin typeface="宋体"/>
                          <a:cs typeface="Times New Roman"/>
                        </a:rPr>
                        <a:t>“</a:t>
                      </a:r>
                      <a:r>
                        <a:rPr lang="zh-CN" sz="2000" b="1" kern="100" dirty="0">
                          <a:latin typeface="Times New Roman"/>
                          <a:cs typeface="Times New Roman"/>
                        </a:rPr>
                        <a:t>我们手捧书本阅读的过程，也是一个自我教育、自我升华的过程</a:t>
                      </a:r>
                      <a:r>
                        <a:rPr lang="en-US" sz="2000" b="1" kern="100" dirty="0">
                          <a:latin typeface="宋体"/>
                          <a:cs typeface="Times New Roman"/>
                        </a:rPr>
                        <a:t>”</a:t>
                      </a:r>
                      <a:r>
                        <a:rPr lang="zh-CN" sz="2000" b="1" kern="100" dirty="0">
                          <a:latin typeface="Times New Roman"/>
                          <a:cs typeface="Times New Roman"/>
                        </a:rPr>
                        <a:t>，而非选项中的</a:t>
                      </a:r>
                      <a:r>
                        <a:rPr lang="en-US" sz="2000" b="1" kern="100" dirty="0">
                          <a:latin typeface="宋体"/>
                          <a:cs typeface="Times New Roman"/>
                        </a:rPr>
                        <a:t>“</a:t>
                      </a:r>
                      <a:r>
                        <a:rPr lang="zh-CN" sz="2000" b="1" kern="100" dirty="0">
                          <a:latin typeface="Times New Roman"/>
                          <a:cs typeface="Times New Roman"/>
                        </a:rPr>
                        <a:t>要求自我教育、自我升华</a:t>
                      </a:r>
                      <a:r>
                        <a:rPr lang="en-US" sz="2000" b="1" kern="100" dirty="0">
                          <a:latin typeface="宋体"/>
                          <a:cs typeface="Times New Roman"/>
                        </a:rPr>
                        <a:t>”</a:t>
                      </a:r>
                      <a:r>
                        <a:rPr lang="zh-CN" sz="2000" b="1" kern="100" dirty="0">
                          <a:latin typeface="Times New Roman"/>
                          <a:cs typeface="Times New Roman"/>
                        </a:rPr>
                        <a:t>；原文信息是</a:t>
                      </a:r>
                      <a:r>
                        <a:rPr lang="en-US" sz="2000" b="1" kern="100" dirty="0">
                          <a:latin typeface="宋体"/>
                          <a:cs typeface="Times New Roman"/>
                        </a:rPr>
                        <a:t>“</a:t>
                      </a:r>
                      <a:r>
                        <a:rPr lang="zh-CN" sz="2000" b="1" kern="100" dirty="0">
                          <a:latin typeface="Times New Roman"/>
                          <a:cs typeface="Times New Roman"/>
                        </a:rPr>
                        <a:t>在阅读中</a:t>
                      </a:r>
                      <a:r>
                        <a:rPr lang="en-US" sz="2000" b="1" kern="100" dirty="0">
                          <a:latin typeface="宋体"/>
                          <a:cs typeface="Times New Roman"/>
                        </a:rPr>
                        <a:t>”“</a:t>
                      </a:r>
                      <a:r>
                        <a:rPr lang="zh-CN" sz="2000" b="1" kern="100" dirty="0">
                          <a:latin typeface="Times New Roman"/>
                          <a:cs typeface="Times New Roman"/>
                        </a:rPr>
                        <a:t>人文日新</a:t>
                      </a:r>
                      <a:r>
                        <a:rPr lang="en-US" sz="2000" b="1" kern="100" dirty="0">
                          <a:latin typeface="宋体"/>
                          <a:cs typeface="Times New Roman"/>
                        </a:rPr>
                        <a:t>”</a:t>
                      </a:r>
                      <a:r>
                        <a:rPr lang="zh-CN" sz="2000" b="1" kern="100" dirty="0">
                          <a:latin typeface="Times New Roman"/>
                          <a:cs typeface="Times New Roman"/>
                        </a:rPr>
                        <a:t>，而非选项中的</a:t>
                      </a:r>
                      <a:r>
                        <a:rPr lang="en-US" sz="2000" b="1" kern="100" dirty="0">
                          <a:latin typeface="宋体"/>
                          <a:cs typeface="Times New Roman"/>
                        </a:rPr>
                        <a:t>“</a:t>
                      </a:r>
                      <a:r>
                        <a:rPr lang="zh-CN" sz="2000" b="1" kern="100" dirty="0">
                          <a:latin typeface="Times New Roman"/>
                          <a:cs typeface="Times New Roman"/>
                        </a:rPr>
                        <a:t>达到内心丰富</a:t>
                      </a:r>
                      <a:r>
                        <a:rPr lang="en-US" sz="2000" b="1" kern="100" dirty="0">
                          <a:latin typeface="宋体"/>
                          <a:cs typeface="Times New Roman"/>
                        </a:rPr>
                        <a:t>”</a:t>
                      </a:r>
                      <a:r>
                        <a:rPr lang="zh-CN" sz="2000" b="1" kern="100" dirty="0">
                          <a:latin typeface="Times New Roman"/>
                          <a:cs typeface="Times New Roman"/>
                        </a:rPr>
                        <a:t>。因此选项与原文不符，属偷换概念</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5 </a:t>
            </a:r>
            <a:r>
              <a:rPr lang="zh-CN" altLang="en-US" dirty="0" smtClean="0"/>
              <a:t>阅读下面的文字，完成题目。</a:t>
            </a:r>
            <a:endParaRPr lang="en-US" altLang="zh-CN" dirty="0" smtClean="0"/>
          </a:p>
          <a:p>
            <a:pPr indent="622300"/>
            <a:r>
              <a:rPr lang="zh-CN" altLang="en-US" dirty="0" smtClean="0">
                <a:latin typeface="楷体_GB2312" pitchFamily="49" charset="-122"/>
                <a:ea typeface="楷体_GB2312" pitchFamily="49" charset="-122"/>
              </a:rPr>
              <a:t>晚熟的中国戏曲因其体卑，起初不被官方士大夫所看重，故而对戏曲功能的认识、引导有一个逐渐深化的过程。但传统戏曲在艰难行进中也不乏听到对其呵护的声音。明初朱元璋就盛推</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琵琶记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，认为</a:t>
            </a:r>
            <a:r>
              <a:rPr lang="en-US" altLang="en-US"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高明</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琵琶记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如山珍海错，贵富家不可无</a:t>
            </a:r>
            <a:r>
              <a:rPr lang="en-US" altLang="en-US"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。究其原因，在于高明</a:t>
            </a:r>
            <a:r>
              <a:rPr lang="en-US" altLang="en-US"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不关风化体，纵好也徒然</a:t>
            </a:r>
            <a:r>
              <a:rPr lang="en-US" altLang="en-US"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价值观的引导得到朱元璋的赏识。事实上，有关风化体的戏曲，在中国戏曲发展史上并不乏见，如</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伍伦全备记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以及史槃的</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忠孝记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、姚茂良的</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双忠记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等。对这类剧作，来自戏曲批评界的评价虽然毁誉参半，但留给后世的重要财产是把“合世情，关风化”作为评价戏曲的一个重要标准。</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r>
              <a:rPr lang="zh-CN" altLang="en-US" dirty="0" smtClean="0">
                <a:latin typeface="楷体_GB2312" pitchFamily="49" charset="-122"/>
                <a:ea typeface="楷体_GB2312" pitchFamily="49" charset="-122"/>
              </a:rPr>
              <a:t>晚熟的中国戏曲，其成长离不开文化母体的哺育，与诗、词、文是打断骨头连着筋的好兄弟。清代孔尚任曾言戏曲“虽小道，凡诗赋、词曲、四六、小说家，无体不备”。因此，纵观戏曲批评史，无论是在思想层面还是在艺术层面，传统的批评资源就像幽灵一样萦绕在戏曲上。如作为批评术语的“本色”一词，起初用于批评诗文，后来用于批评戏曲。明代中后期，为克服戏曲界“时文风”和“道学风”泛滥的时弊，曲论家曾围绕戏曲的本色问题展开讨论，或强调必须遵循宋元典范，或强调曲文质朴易懂，或强调戏曲人物语言的个性化，或强调戏曲作家的风格特色。显然，诗、词、</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357298"/>
            <a:ext cx="7916862" cy="5024452"/>
          </a:xfrm>
          <a:prstGeom prst="rect">
            <a:avLst/>
          </a:prstGeom>
          <a:noFill/>
          <a:ln w="9525">
            <a:noFill/>
            <a:miter lim="800000"/>
            <a:headEnd/>
            <a:tailEnd/>
          </a:ln>
        </p:spPr>
        <p:txBody>
          <a:bodyPr/>
          <a:lstStyle/>
          <a:p>
            <a:pPr>
              <a:lnSpc>
                <a:spcPts val="3500"/>
              </a:lnSpc>
            </a:pPr>
            <a:r>
              <a:rPr lang="zh-CN" altLang="en-US" sz="2400" b="1" dirty="0" smtClean="0">
                <a:latin typeface="黑体" pitchFamily="2" charset="-122"/>
                <a:ea typeface="黑体" pitchFamily="2" charset="-122"/>
                <a:cs typeface="Times New Roman" pitchFamily="18" charset="0"/>
              </a:rPr>
              <a:t>从上表中可以看出，本考点是必考内容，考查形式一直比较稳定。具体特点如下：</a:t>
            </a:r>
          </a:p>
          <a:p>
            <a:pPr marL="444500" indent="-444500">
              <a:lnSpc>
                <a:spcPts val="3500"/>
              </a:lnSpc>
            </a:pP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．选文题材趋于多样。新课标全国卷试题自开考以来取材方向主要集中在文化尤其是古典文化上。</a:t>
            </a:r>
            <a:r>
              <a:rPr lang="en-US" altLang="zh-CN" sz="2400" b="1" dirty="0" smtClean="0">
                <a:latin typeface="Times New Roman" pitchFamily="18" charset="0"/>
                <a:cs typeface="Times New Roman" pitchFamily="18" charset="0"/>
              </a:rPr>
              <a:t>2012</a:t>
            </a:r>
            <a:r>
              <a:rPr lang="zh-CN" altLang="en-US" sz="2400" b="1" dirty="0" smtClean="0">
                <a:latin typeface="Times New Roman" pitchFamily="18" charset="0"/>
                <a:cs typeface="Times New Roman" pitchFamily="18" charset="0"/>
              </a:rPr>
              <a:t>年试题紧跟时代步伐，选的是自然科学类文章，</a:t>
            </a:r>
            <a:r>
              <a:rPr lang="en-US" altLang="zh-CN" sz="2400" b="1" dirty="0" smtClean="0">
                <a:latin typeface="Times New Roman" pitchFamily="18" charset="0"/>
                <a:cs typeface="Times New Roman" pitchFamily="18" charset="0"/>
              </a:rPr>
              <a:t>2013—2016</a:t>
            </a:r>
            <a:r>
              <a:rPr lang="zh-CN" altLang="en-US" sz="2400" b="1" dirty="0" smtClean="0">
                <a:latin typeface="Times New Roman" pitchFamily="18" charset="0"/>
                <a:cs typeface="Times New Roman" pitchFamily="18" charset="0"/>
              </a:rPr>
              <a:t>年试题又回到了社会科学类，所以在训练时应关注社会科学类文章，但也不可忽视对自然科学类文章的训练。</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5122" name="Picture 2" descr="C:\Documents and Settings\Administrator\桌面\全品文教.jpg"/>
          <p:cNvPicPr>
            <a:picLocks noChangeAspect="1" noChangeArrowheads="1"/>
          </p:cNvPicPr>
          <p:nvPr/>
        </p:nvPicPr>
        <p:blipFill>
          <a:blip r:embed="rId3" cstate="print"/>
          <a:srcRect/>
          <a:stretch>
            <a:fillRect/>
          </a:stretch>
        </p:blipFill>
        <p:spPr bwMode="auto">
          <a:xfrm>
            <a:off x="7039004" y="800085"/>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4714908"/>
          </a:xfrm>
        </p:spPr>
        <p:txBody>
          <a:bodyPr>
            <a:noAutofit/>
          </a:bodyPr>
          <a:lstStyle/>
          <a:p>
            <a:r>
              <a:rPr lang="zh-CN" altLang="en-US" dirty="0" smtClean="0">
                <a:latin typeface="楷体_GB2312" pitchFamily="49" charset="-122"/>
                <a:ea typeface="楷体_GB2312" pitchFamily="49" charset="-122"/>
              </a:rPr>
              <a:t>戏曲的本色有差别。本色因文体不同而被赋予了不同的意涵。本色资源是传统的，挪来批评晚熟的戏曲，使得“本色”一词具有了文体上的现代意义。</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下列关于中国</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戏曲批评</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的表述，不符合原文意思的一项是</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．中国戏曲由于体卑起初不被官方士大夫们所看重，这就使得批评界对戏曲功能的认识与引导有一个逐渐深化的过程。</a:t>
            </a:r>
          </a:p>
          <a:p>
            <a:r>
              <a:rPr lang="en-US" altLang="en-US" dirty="0" smtClean="0">
                <a:latin typeface="Times New Roman" pitchFamily="18" charset="0"/>
                <a:cs typeface="Times New Roman" pitchFamily="18" charset="0"/>
              </a:rPr>
              <a:t> B</a:t>
            </a:r>
            <a:r>
              <a:rPr lang="zh-CN" altLang="en-US" dirty="0" smtClean="0">
                <a:latin typeface="Times New Roman" pitchFamily="18" charset="0"/>
                <a:cs typeface="Times New Roman" pitchFamily="18" charset="0"/>
              </a:rPr>
              <a:t>．有关风化体的戏曲如</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伍伦全备记</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等在中国戏曲发展史上并不乏见，戏曲批评界对这类剧作的评价是毁誉参半的。</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3214710"/>
          </a:xfrm>
          <a:prstGeom prst="rect">
            <a:avLst/>
          </a:prstGeom>
          <a:noFill/>
          <a:ln w="9525">
            <a:noFill/>
            <a:miter lim="800000"/>
            <a:headEnd/>
            <a:tailEnd/>
          </a:ln>
        </p:spPr>
        <p:txBody>
          <a:bodyPr/>
          <a:lstStyle/>
          <a:p>
            <a:r>
              <a:rPr lang="en-US" altLang="en-US"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．晚熟的中国戏曲批评的成长离不开文化母体哺育，它与中国古代诗词等文学体裁存在着打断骨头连着筋的内在联系。</a:t>
            </a:r>
          </a:p>
          <a:p>
            <a:r>
              <a:rPr lang="en-US" altLang="en-US"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．戏曲批评无论是在思想层面还是在艺术层面都充分借鉴了传统批评资源，如用于批评诗文的</a:t>
            </a:r>
            <a:r>
              <a:rPr lang="en-US" alt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本色</a:t>
            </a:r>
            <a:r>
              <a:rPr lang="en-US" alt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一词后来用于批评戏曲。</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714884"/>
            <a:ext cx="7848599" cy="1428760"/>
          </a:xfrm>
        </p:spPr>
        <p:txBody>
          <a:bodyPr/>
          <a:lstStyle/>
          <a:p>
            <a:pPr marL="0" indent="0">
              <a:lnSpc>
                <a:spcPct val="122000"/>
              </a:lnSpc>
              <a:buNone/>
            </a:pPr>
            <a:r>
              <a:rPr lang="en-US" altLang="en-US" sz="2400" b="1" dirty="0" smtClean="0">
                <a:solidFill>
                  <a:srgbClr val="990033"/>
                </a:solidFill>
                <a:latin typeface="宋体" pitchFamily="2" charset="-122"/>
              </a:rPr>
              <a:t>C</a:t>
            </a:r>
            <a:r>
              <a:rPr lang="zh-CN" altLang="en-US" sz="2400" b="1" dirty="0" smtClean="0">
                <a:solidFill>
                  <a:srgbClr val="990033"/>
                </a:solidFill>
                <a:latin typeface="宋体" pitchFamily="2" charset="-122"/>
              </a:rPr>
              <a:t>　</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en-US" sz="2400" b="1" dirty="0" smtClean="0">
                <a:solidFill>
                  <a:srgbClr val="990033"/>
                </a:solidFill>
                <a:latin typeface="宋体" pitchFamily="2" charset="-122"/>
              </a:rPr>
              <a:t>] </a:t>
            </a:r>
            <a:r>
              <a:rPr lang="zh-CN" altLang="en-US" sz="2400" b="1" dirty="0" smtClean="0">
                <a:solidFill>
                  <a:srgbClr val="990033"/>
                </a:solidFill>
                <a:latin typeface="宋体" pitchFamily="2" charset="-122"/>
              </a:rPr>
              <a:t>用</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中国戏曲批评</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偷换原文中的</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中国戏曲”，这里犯了偷换概念的错误。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陷阱五：因果混乱</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857224" y="1904062"/>
          <a:ext cx="7786742" cy="4297011"/>
        </p:xfrm>
        <a:graphic>
          <a:graphicData uri="http://schemas.openxmlformats.org/drawingml/2006/table">
            <a:tbl>
              <a:tblPr/>
              <a:tblGrid>
                <a:gridCol w="841810"/>
                <a:gridCol w="6944932"/>
              </a:tblGrid>
              <a:tr h="847916">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因果混乱就是故意弄错因果关系，以此迷惑考生</a:t>
                      </a:r>
                      <a:r>
                        <a:rPr lang="zh-CN" sz="2000" b="1" kern="100">
                          <a:latin typeface="宋体"/>
                          <a:ea typeface="Times New Roman"/>
                          <a:cs typeface="Courier New"/>
                        </a:rPr>
                        <a:t> </a:t>
                      </a:r>
                      <a:endParaRPr lang="zh-CN" sz="2000" b="1" kern="10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875">
                <a:tc rowSpan="2">
                  <a:txBody>
                    <a:bodyPr/>
                    <a:lstStyle/>
                    <a:p>
                      <a:pPr algn="ctr">
                        <a:lnSpc>
                          <a:spcPct val="118000"/>
                        </a:lnSpc>
                        <a:spcAft>
                          <a:spcPts val="0"/>
                        </a:spcAft>
                      </a:pPr>
                      <a:r>
                        <a:rPr lang="zh-CN" sz="2000" b="1" kern="100" dirty="0">
                          <a:latin typeface="Times New Roman"/>
                          <a:cs typeface="Times New Roman"/>
                        </a:rPr>
                        <a:t>设错</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方</a:t>
                      </a:r>
                      <a:r>
                        <a:rPr lang="zh-CN" sz="2000" b="1" kern="100" dirty="0" smtClean="0">
                          <a:latin typeface="Times New Roman"/>
                          <a:cs typeface="Times New Roman"/>
                        </a:rPr>
                        <a:t>式</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因果颠倒：选项在因果或条件关系上，故意把原文中的</a:t>
                      </a:r>
                      <a:r>
                        <a:rPr lang="en-US" sz="2000" b="1" kern="100" dirty="0">
                          <a:latin typeface="宋体"/>
                          <a:cs typeface="Times New Roman"/>
                        </a:rPr>
                        <a:t>“</a:t>
                      </a:r>
                      <a:r>
                        <a:rPr lang="zh-CN" sz="2000" b="1" kern="100" dirty="0">
                          <a:latin typeface="Times New Roman"/>
                          <a:cs typeface="Times New Roman"/>
                        </a:rPr>
                        <a:t>因</a:t>
                      </a:r>
                      <a:r>
                        <a:rPr lang="en-US" sz="2000" b="1" kern="100" dirty="0">
                          <a:latin typeface="Times New Roman"/>
                          <a:cs typeface="Courier New"/>
                        </a:rPr>
                        <a:t>(</a:t>
                      </a:r>
                      <a:r>
                        <a:rPr lang="zh-CN" sz="2000" b="1" kern="100" dirty="0">
                          <a:latin typeface="Times New Roman"/>
                          <a:cs typeface="Times New Roman"/>
                        </a:rPr>
                        <a:t>条件</a:t>
                      </a:r>
                      <a:r>
                        <a:rPr lang="en-US" sz="2000" b="1" kern="100" dirty="0">
                          <a:latin typeface="Times New Roman"/>
                          <a:cs typeface="Courier New"/>
                        </a:rPr>
                        <a:t>)</a:t>
                      </a:r>
                      <a:r>
                        <a:rPr lang="en-US" sz="2000" b="1" kern="100" dirty="0">
                          <a:latin typeface="宋体"/>
                          <a:cs typeface="Times New Roman"/>
                        </a:rPr>
                        <a:t>”</a:t>
                      </a:r>
                      <a:r>
                        <a:rPr lang="zh-CN" sz="2000" b="1" kern="100" dirty="0">
                          <a:latin typeface="Times New Roman"/>
                          <a:cs typeface="Times New Roman"/>
                        </a:rPr>
                        <a:t>变成了</a:t>
                      </a:r>
                      <a:r>
                        <a:rPr lang="en-US" sz="2000" b="1" kern="100" dirty="0">
                          <a:latin typeface="宋体"/>
                          <a:cs typeface="Times New Roman"/>
                        </a:rPr>
                        <a:t>“</a:t>
                      </a:r>
                      <a:r>
                        <a:rPr lang="zh-CN" sz="2000" b="1" kern="100" dirty="0">
                          <a:latin typeface="Times New Roman"/>
                          <a:cs typeface="Times New Roman"/>
                        </a:rPr>
                        <a:t>果</a:t>
                      </a:r>
                      <a:r>
                        <a:rPr lang="en-US" sz="2000" b="1" kern="100" dirty="0">
                          <a:latin typeface="宋体"/>
                          <a:cs typeface="Times New Roman"/>
                        </a:rPr>
                        <a:t>”</a:t>
                      </a:r>
                      <a:r>
                        <a:rPr lang="zh-CN" sz="2000" b="1" kern="100" dirty="0">
                          <a:latin typeface="Times New Roman"/>
                          <a:cs typeface="Times New Roman"/>
                        </a:rPr>
                        <a:t>，或把</a:t>
                      </a:r>
                      <a:r>
                        <a:rPr lang="en-US" sz="2000" b="1" kern="100" dirty="0">
                          <a:latin typeface="宋体"/>
                          <a:cs typeface="Times New Roman"/>
                        </a:rPr>
                        <a:t>“</a:t>
                      </a:r>
                      <a:r>
                        <a:rPr lang="zh-CN" sz="2000" b="1" kern="100" dirty="0">
                          <a:latin typeface="Times New Roman"/>
                          <a:cs typeface="Times New Roman"/>
                        </a:rPr>
                        <a:t>果</a:t>
                      </a:r>
                      <a:r>
                        <a:rPr lang="en-US" sz="2000" b="1" kern="100" dirty="0">
                          <a:latin typeface="宋体"/>
                          <a:cs typeface="Times New Roman"/>
                        </a:rPr>
                        <a:t>”</a:t>
                      </a:r>
                      <a:r>
                        <a:rPr lang="zh-CN" sz="2000" b="1" kern="100" dirty="0">
                          <a:latin typeface="Times New Roman"/>
                          <a:cs typeface="Times New Roman"/>
                        </a:rPr>
                        <a:t>变成了</a:t>
                      </a:r>
                      <a:r>
                        <a:rPr lang="en-US" sz="2000" b="1" kern="100" dirty="0">
                          <a:latin typeface="宋体"/>
                          <a:cs typeface="Times New Roman"/>
                        </a:rPr>
                        <a:t>“</a:t>
                      </a:r>
                      <a:r>
                        <a:rPr lang="zh-CN" sz="2000" b="1" kern="100" dirty="0">
                          <a:latin typeface="Times New Roman"/>
                          <a:cs typeface="Times New Roman"/>
                        </a:rPr>
                        <a:t>因</a:t>
                      </a:r>
                      <a:r>
                        <a:rPr lang="en-US" sz="2000" b="1" kern="100" dirty="0">
                          <a:latin typeface="Times New Roman"/>
                          <a:cs typeface="Courier New"/>
                        </a:rPr>
                        <a:t>(</a:t>
                      </a:r>
                      <a:r>
                        <a:rPr lang="zh-CN" sz="2000" b="1" kern="100" dirty="0">
                          <a:latin typeface="Times New Roman"/>
                          <a:cs typeface="Times New Roman"/>
                        </a:rPr>
                        <a:t>条件</a:t>
                      </a:r>
                      <a:r>
                        <a:rPr lang="en-US" sz="2000" b="1" kern="100" dirty="0">
                          <a:latin typeface="Times New Roman"/>
                          <a:cs typeface="Courier New"/>
                        </a:rPr>
                        <a:t>)</a:t>
                      </a:r>
                      <a:r>
                        <a:rPr lang="en-US" sz="2000" b="1" kern="100" dirty="0">
                          <a:latin typeface="宋体"/>
                          <a:cs typeface="Times New Roman"/>
                        </a:rPr>
                        <a:t>”</a:t>
                      </a:r>
                      <a:r>
                        <a:rPr lang="en-US" sz="2000" b="1" kern="100" dirty="0">
                          <a:latin typeface="Times New Roman"/>
                          <a:cs typeface="Courier New"/>
                        </a:rPr>
                        <a:t> </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345">
                <a:tc vMerge="1">
                  <a:txBody>
                    <a:bodyPr/>
                    <a:lstStyle/>
                    <a:p>
                      <a:endParaRPr lang="zh-CN" altLang="en-US"/>
                    </a:p>
                  </a:txBody>
                  <a:tcPr/>
                </a:tc>
                <a:tc>
                  <a:txBody>
                    <a:bodyPr/>
                    <a:lstStyle/>
                    <a:p>
                      <a:pPr algn="l">
                        <a:lnSpc>
                          <a:spcPct val="118000"/>
                        </a:lnSpc>
                        <a:spcAft>
                          <a:spcPts val="0"/>
                        </a:spcAft>
                      </a:pPr>
                      <a:r>
                        <a:rPr lang="zh-CN" sz="2000" b="1" kern="100" dirty="0">
                          <a:latin typeface="Times New Roman"/>
                          <a:cs typeface="Times New Roman"/>
                        </a:rPr>
                        <a:t>　强加因果：把根本没有因果关系的两个事物硬说成有因果关系</a:t>
                      </a:r>
                      <a:r>
                        <a:rPr lang="zh-CN" sz="2000" b="1" kern="100" dirty="0">
                          <a:latin typeface="宋体"/>
                          <a:ea typeface="Times New Roman"/>
                          <a:cs typeface="Courier New"/>
                        </a:rPr>
                        <a:t> </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875">
                <a:tc>
                  <a:txBody>
                    <a:bodyPr/>
                    <a:lstStyle/>
                    <a:p>
                      <a:pPr algn="ctr">
                        <a:lnSpc>
                          <a:spcPct val="118000"/>
                        </a:lnSpc>
                        <a:spcAft>
                          <a:spcPts val="0"/>
                        </a:spcAft>
                      </a:pPr>
                      <a:r>
                        <a:rPr lang="zh-CN" sz="2000" b="1" kern="100" dirty="0">
                          <a:latin typeface="Times New Roman"/>
                          <a:cs typeface="Times New Roman"/>
                        </a:rPr>
                        <a:t>解题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策略</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在阅读文章时，重点关注</a:t>
                      </a:r>
                      <a:r>
                        <a:rPr lang="en-US" sz="2000" b="1" kern="100" dirty="0">
                          <a:latin typeface="宋体"/>
                          <a:cs typeface="Times New Roman"/>
                        </a:rPr>
                        <a:t>“</a:t>
                      </a:r>
                      <a:r>
                        <a:rPr lang="zh-CN" sz="2000" b="1" kern="100" dirty="0">
                          <a:latin typeface="Times New Roman"/>
                          <a:cs typeface="Times New Roman"/>
                        </a:rPr>
                        <a:t>因为、因此、由于、因而</a:t>
                      </a:r>
                      <a:r>
                        <a:rPr lang="en-US" sz="2000" b="1" kern="100" dirty="0">
                          <a:latin typeface="宋体"/>
                          <a:cs typeface="Times New Roman"/>
                        </a:rPr>
                        <a:t>”</a:t>
                      </a:r>
                      <a:r>
                        <a:rPr lang="zh-CN" sz="2000" b="1" kern="100" dirty="0">
                          <a:latin typeface="Times New Roman"/>
                          <a:cs typeface="Times New Roman"/>
                        </a:rPr>
                        <a:t>等词语，仔细分析选项中有无因果关系，或者因果关系是否倒置</a:t>
                      </a:r>
                      <a:r>
                        <a:rPr lang="zh-CN" sz="2000" b="1" kern="100" dirty="0">
                          <a:latin typeface="宋体"/>
                          <a:ea typeface="Times New Roman"/>
                          <a:cs typeface="Courier New"/>
                        </a:rPr>
                        <a:t> </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14348" y="1285860"/>
          <a:ext cx="7929618" cy="5000661"/>
        </p:xfrm>
        <a:graphic>
          <a:graphicData uri="http://schemas.openxmlformats.org/drawingml/2006/table">
            <a:tbl>
              <a:tblPr/>
              <a:tblGrid>
                <a:gridCol w="532214"/>
                <a:gridCol w="753670"/>
                <a:gridCol w="6643734"/>
              </a:tblGrid>
              <a:tr h="1250166">
                <a:tc rowSpan="3">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Times New Roman"/>
                          <a:ea typeface="黑体"/>
                          <a:cs typeface="Courier New"/>
                        </a:rPr>
                        <a:t>[</a:t>
                      </a:r>
                      <a:r>
                        <a:rPr lang="en-US" sz="2000" b="1" kern="100" dirty="0">
                          <a:latin typeface="Times New Roman"/>
                          <a:cs typeface="Courier New"/>
                        </a:rPr>
                        <a:t>2016·</a:t>
                      </a:r>
                      <a:r>
                        <a:rPr lang="zh-CN" sz="2000" b="1" kern="100" dirty="0">
                          <a:latin typeface="Times New Roman"/>
                          <a:cs typeface="Times New Roman"/>
                        </a:rPr>
                        <a:t>山东卷</a:t>
                      </a:r>
                      <a:r>
                        <a:rPr lang="en-US" sz="2000" b="1" kern="100" dirty="0">
                          <a:latin typeface="Times New Roman"/>
                          <a:ea typeface="黑体"/>
                          <a:cs typeface="Courier New"/>
                        </a:rPr>
                        <a:t>] </a:t>
                      </a:r>
                      <a:r>
                        <a:rPr lang="zh-CN" sz="2000" b="1" kern="100" dirty="0">
                          <a:latin typeface="Times New Roman"/>
                          <a:cs typeface="Times New Roman"/>
                        </a:rPr>
                        <a:t>古体诗的格律限制并不严格，因而形成了篇幅可长可短，押韵自由灵活，不必拘守对偶与声律的特点</a:t>
                      </a:r>
                      <a:r>
                        <a:rPr lang="zh-CN" sz="2000" b="1" kern="100" dirty="0">
                          <a:latin typeface="宋体"/>
                          <a:ea typeface="Times New Roman"/>
                          <a:cs typeface="Courier New"/>
                        </a:rPr>
                        <a:t> </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3608">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原文</a:t>
                      </a:r>
                      <a:endParaRPr lang="zh-CN" sz="2000" b="1" kern="10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古体诗，亦名古诗、古风或往体诗，指的是产生于唐以前并和唐代新出现的近体诗</a:t>
                      </a:r>
                      <a:r>
                        <a:rPr lang="en-US" sz="2000" b="1" kern="100" dirty="0">
                          <a:latin typeface="Times New Roman"/>
                          <a:cs typeface="Courier New"/>
                        </a:rPr>
                        <a:t>(</a:t>
                      </a:r>
                      <a:r>
                        <a:rPr lang="zh-CN" sz="2000" b="1" kern="100" dirty="0">
                          <a:latin typeface="Times New Roman"/>
                          <a:cs typeface="Times New Roman"/>
                        </a:rPr>
                        <a:t>又名今体诗</a:t>
                      </a:r>
                      <a:r>
                        <a:rPr lang="en-US" sz="2000" b="1" kern="100" dirty="0">
                          <a:latin typeface="Times New Roman"/>
                          <a:cs typeface="Courier New"/>
                        </a:rPr>
                        <a:t>)</a:t>
                      </a:r>
                      <a:r>
                        <a:rPr lang="zh-CN" sz="2000" b="1" kern="100" dirty="0">
                          <a:latin typeface="Times New Roman"/>
                          <a:cs typeface="Times New Roman"/>
                        </a:rPr>
                        <a:t>相对的一种诗体。它的特点是格律限制不太严格，篇幅可长可短，押韵比较自由灵活，不必拘守对偶、声律，有四言、五言、七言、杂言等多种形式</a:t>
                      </a:r>
                      <a:r>
                        <a:rPr lang="zh-CN" sz="2000" b="1" kern="100" dirty="0">
                          <a:latin typeface="宋体"/>
                          <a:ea typeface="Times New Roman"/>
                          <a:cs typeface="Courier New"/>
                        </a:rPr>
                        <a:t> </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6887">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从原文可知，</a:t>
                      </a:r>
                      <a:r>
                        <a:rPr lang="en-US" sz="2000" b="1" kern="100" dirty="0">
                          <a:latin typeface="宋体"/>
                          <a:cs typeface="Times New Roman"/>
                        </a:rPr>
                        <a:t>“</a:t>
                      </a:r>
                      <a:r>
                        <a:rPr lang="zh-CN" sz="2000" b="1" kern="100" dirty="0">
                          <a:latin typeface="Times New Roman"/>
                          <a:cs typeface="Times New Roman"/>
                        </a:rPr>
                        <a:t>格律限制并不严格</a:t>
                      </a:r>
                      <a:r>
                        <a:rPr lang="en-US" sz="2000" b="1" kern="100" dirty="0">
                          <a:latin typeface="宋体"/>
                          <a:cs typeface="Times New Roman"/>
                        </a:rPr>
                        <a:t>”</a:t>
                      </a:r>
                      <a:r>
                        <a:rPr lang="zh-CN" sz="2000" b="1" kern="100" dirty="0">
                          <a:latin typeface="Times New Roman"/>
                          <a:cs typeface="Times New Roman"/>
                        </a:rPr>
                        <a:t>也是古体诗的特点，和</a:t>
                      </a:r>
                      <a:r>
                        <a:rPr lang="en-US" sz="2000" b="1" kern="100" dirty="0">
                          <a:latin typeface="宋体"/>
                          <a:cs typeface="Times New Roman"/>
                        </a:rPr>
                        <a:t>“</a:t>
                      </a:r>
                      <a:r>
                        <a:rPr lang="zh-CN" sz="2000" b="1" kern="100" dirty="0">
                          <a:latin typeface="Times New Roman"/>
                          <a:cs typeface="Times New Roman"/>
                        </a:rPr>
                        <a:t>篇幅可长可短，押韵比较自由灵活，不必拘守对偶、声律</a:t>
                      </a:r>
                      <a:r>
                        <a:rPr lang="en-US" sz="2000" b="1" kern="100" dirty="0">
                          <a:latin typeface="宋体"/>
                          <a:cs typeface="Times New Roman"/>
                        </a:rPr>
                        <a:t>”</a:t>
                      </a:r>
                      <a:r>
                        <a:rPr lang="zh-CN" sz="2000" b="1" kern="100" dirty="0">
                          <a:latin typeface="Times New Roman"/>
                          <a:cs typeface="Times New Roman"/>
                        </a:rPr>
                        <a:t>是并列关系，不是因果关系，所以</a:t>
                      </a:r>
                      <a:r>
                        <a:rPr lang="en-US" sz="2000" b="1" kern="100" dirty="0">
                          <a:latin typeface="宋体"/>
                          <a:cs typeface="Times New Roman"/>
                        </a:rPr>
                        <a:t>“</a:t>
                      </a:r>
                      <a:r>
                        <a:rPr lang="zh-CN" sz="2000" b="1" kern="100" dirty="0">
                          <a:latin typeface="Times New Roman"/>
                          <a:cs typeface="Times New Roman"/>
                        </a:rPr>
                        <a:t>因而</a:t>
                      </a:r>
                      <a:r>
                        <a:rPr lang="en-US" sz="2000" b="1" kern="100" dirty="0">
                          <a:latin typeface="宋体"/>
                          <a:cs typeface="Times New Roman"/>
                        </a:rPr>
                        <a:t>”</a:t>
                      </a:r>
                      <a:r>
                        <a:rPr lang="zh-CN" sz="2000" b="1" kern="100" dirty="0">
                          <a:latin typeface="Times New Roman"/>
                          <a:cs typeface="Times New Roman"/>
                        </a:rPr>
                        <a:t>属于强加因果</a:t>
                      </a:r>
                      <a:endParaRPr lang="zh-CN" sz="2000" b="1" kern="100" dirty="0">
                        <a:latin typeface="宋体"/>
                        <a:cs typeface="Courier New"/>
                      </a:endParaRPr>
                    </a:p>
                  </a:txBody>
                  <a:tcPr marL="62204" marR="62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6 </a:t>
            </a:r>
            <a:r>
              <a:rPr lang="zh-CN" altLang="en-US" dirty="0" smtClean="0"/>
              <a:t>阅读下面的文字，完成题目。</a:t>
            </a:r>
            <a:endParaRPr lang="en-US" altLang="zh-CN" dirty="0" smtClean="0"/>
          </a:p>
          <a:p>
            <a:pPr indent="622300"/>
            <a:r>
              <a:rPr lang="zh-CN" altLang="en-US" dirty="0" smtClean="0">
                <a:latin typeface="楷体_GB2312" pitchFamily="49" charset="-122"/>
                <a:ea typeface="楷体_GB2312" pitchFamily="49" charset="-122"/>
              </a:rPr>
              <a:t>宋代</a:t>
            </a:r>
            <a:r>
              <a:rPr lang="en-US" altLang="zh-CN" dirty="0" smtClean="0">
                <a:latin typeface="楷体_GB2312" pitchFamily="49" charset="-122"/>
                <a:ea typeface="楷体_GB2312" pitchFamily="49" charset="-122"/>
              </a:rPr>
              <a:t>10</a:t>
            </a:r>
            <a:r>
              <a:rPr lang="zh-CN" altLang="en-US" dirty="0" smtClean="0">
                <a:latin typeface="楷体_GB2312" pitchFamily="49" charset="-122"/>
                <a:ea typeface="楷体_GB2312" pitchFamily="49" charset="-122"/>
              </a:rPr>
              <a:t>万户以上的城市达到</a:t>
            </a:r>
            <a:r>
              <a:rPr lang="en-US" altLang="zh-CN" dirty="0" smtClean="0">
                <a:latin typeface="楷体_GB2312" pitchFamily="49" charset="-122"/>
                <a:ea typeface="楷体_GB2312" pitchFamily="49" charset="-122"/>
              </a:rPr>
              <a:t>46</a:t>
            </a:r>
            <a:r>
              <a:rPr lang="zh-CN" altLang="en-US" dirty="0" smtClean="0">
                <a:latin typeface="楷体_GB2312" pitchFamily="49" charset="-122"/>
                <a:ea typeface="楷体_GB2312" pitchFamily="49" charset="-122"/>
              </a:rPr>
              <a:t>个，城市人口急剧膨胀，城镇的房地产成了主、客户籍划分以及对城镇户征收赋税的一个重要标准，而出租房子也成了城市居民谋生的一种方式。</a:t>
            </a:r>
            <a:r>
              <a:rPr lang="en-US" altLang="zh-CN" dirty="0" smtClean="0">
                <a:latin typeface="楷体_GB2312" pitchFamily="49" charset="-122"/>
                <a:ea typeface="楷体_GB2312" pitchFamily="49" charset="-122"/>
              </a:rPr>
              <a:t>1086</a:t>
            </a:r>
            <a:r>
              <a:rPr lang="zh-CN" altLang="en-US" dirty="0" smtClean="0">
                <a:latin typeface="楷体_GB2312" pitchFamily="49" charset="-122"/>
                <a:ea typeface="楷体_GB2312" pitchFamily="49" charset="-122"/>
              </a:rPr>
              <a:t>年，司马光指出，每月收入房钱</a:t>
            </a:r>
            <a:r>
              <a:rPr lang="en-US" altLang="zh-CN" dirty="0" smtClean="0">
                <a:latin typeface="楷体_GB2312" pitchFamily="49" charset="-122"/>
                <a:ea typeface="楷体_GB2312" pitchFamily="49" charset="-122"/>
              </a:rPr>
              <a:t>15</a:t>
            </a:r>
            <a:r>
              <a:rPr lang="zh-CN" altLang="en-US" dirty="0" smtClean="0">
                <a:latin typeface="楷体_GB2312" pitchFamily="49" charset="-122"/>
                <a:ea typeface="楷体_GB2312" pitchFamily="49" charset="-122"/>
              </a:rPr>
              <a:t>贯</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贯≈</a:t>
            </a:r>
            <a:r>
              <a:rPr lang="en-US" altLang="zh-CN" dirty="0" smtClean="0">
                <a:latin typeface="楷体_GB2312" pitchFamily="49" charset="-122"/>
                <a:ea typeface="楷体_GB2312" pitchFamily="49" charset="-122"/>
              </a:rPr>
              <a:t>150</a:t>
            </a:r>
            <a:r>
              <a:rPr lang="zh-CN" altLang="en-US" dirty="0" smtClean="0">
                <a:latin typeface="楷体_GB2312" pitchFamily="49" charset="-122"/>
                <a:ea typeface="楷体_GB2312" pitchFamily="49" charset="-122"/>
              </a:rPr>
              <a:t>元人民币</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人家的经济状况，和乡村每年收获 </a:t>
            </a:r>
            <a:r>
              <a:rPr lang="en-US" altLang="zh-CN" dirty="0" smtClean="0">
                <a:latin typeface="楷体_GB2312" pitchFamily="49" charset="-122"/>
                <a:ea typeface="楷体_GB2312" pitchFamily="49" charset="-122"/>
              </a:rPr>
              <a:t>100</a:t>
            </a:r>
            <a:r>
              <a:rPr lang="zh-CN" altLang="en-US" dirty="0" smtClean="0">
                <a:latin typeface="楷体_GB2312" pitchFamily="49" charset="-122"/>
                <a:ea typeface="楷体_GB2312" pitchFamily="49" charset="-122"/>
              </a:rPr>
              <a:t>石</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石≈</a:t>
            </a:r>
            <a:r>
              <a:rPr lang="en-US" altLang="zh-CN" dirty="0" smtClean="0">
                <a:latin typeface="楷体_GB2312" pitchFamily="49" charset="-122"/>
                <a:ea typeface="楷体_GB2312" pitchFamily="49" charset="-122"/>
              </a:rPr>
              <a:t>100</a:t>
            </a:r>
            <a:r>
              <a:rPr lang="zh-CN" altLang="en-US" dirty="0" smtClean="0">
                <a:latin typeface="楷体_GB2312" pitchFamily="49" charset="-122"/>
                <a:ea typeface="楷体_GB2312" pitchFamily="49" charset="-122"/>
              </a:rPr>
              <a:t>斤</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粮食相等。宋代官方在开封专设店宅务管理经营官房租赁事务，房租也成为官府的一项收入。</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357298"/>
            <a:ext cx="8215370" cy="4978414"/>
          </a:xfrm>
        </p:spPr>
        <p:txBody>
          <a:bodyPr>
            <a:noAutofit/>
          </a:bodyPr>
          <a:lstStyle/>
          <a:p>
            <a:pPr indent="622300"/>
            <a:r>
              <a:rPr lang="zh-CN" altLang="en-US" dirty="0" smtClean="0">
                <a:latin typeface="楷体_GB2312" pitchFamily="49" charset="-122"/>
                <a:ea typeface="楷体_GB2312" pitchFamily="49" charset="-122"/>
              </a:rPr>
              <a:t>没房产的城市居民和游学的士人、商旅等外来人口，必须租房居住。连朝廷百官也多是长期在开封租赁住宅，在地方州县，甚至官衙、驻军也租用民房。宋代的客户，出于生计，频频更换地点和地主，也需租房居住。人口流动量大也刺激了房屋租赁市场火爆。富户在外地也多赁房居住。宋代房租通常按天计算，宋真宗时，宰相向敏中一座价值 </a:t>
            </a:r>
            <a:r>
              <a:rPr lang="en-US" altLang="zh-CN" dirty="0" smtClean="0">
                <a:latin typeface="楷体_GB2312" pitchFamily="49" charset="-122"/>
                <a:ea typeface="楷体_GB2312" pitchFamily="49" charset="-122"/>
              </a:rPr>
              <a:t>5000</a:t>
            </a:r>
            <a:r>
              <a:rPr lang="zh-CN" altLang="en-US" dirty="0" smtClean="0">
                <a:latin typeface="楷体_GB2312" pitchFamily="49" charset="-122"/>
                <a:ea typeface="楷体_GB2312" pitchFamily="49" charset="-122"/>
              </a:rPr>
              <a:t>贯的住宅，每天的租金是 </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贯。南宋后期，朝廷官员租带园林的宅院，每月租金是</a:t>
            </a:r>
            <a:r>
              <a:rPr lang="en-US" altLang="zh-CN" dirty="0" smtClean="0">
                <a:latin typeface="楷体_GB2312" pitchFamily="49" charset="-122"/>
                <a:ea typeface="楷体_GB2312" pitchFamily="49" charset="-122"/>
              </a:rPr>
              <a:t>30</a:t>
            </a:r>
            <a:r>
              <a:rPr lang="zh-CN" altLang="en-US" dirty="0" smtClean="0">
                <a:latin typeface="楷体_GB2312" pitchFamily="49" charset="-122"/>
                <a:ea typeface="楷体_GB2312" pitchFamily="49" charset="-122"/>
              </a:rPr>
              <a:t>贯。宋代底层人户一般每天收入数十文到</a:t>
            </a:r>
            <a:r>
              <a:rPr lang="en-US" altLang="zh-CN" dirty="0" smtClean="0">
                <a:latin typeface="楷体_GB2312" pitchFamily="49" charset="-122"/>
                <a:ea typeface="楷体_GB2312" pitchFamily="49" charset="-122"/>
              </a:rPr>
              <a:t>100</a:t>
            </a:r>
            <a:r>
              <a:rPr lang="zh-CN" altLang="en-US" dirty="0" smtClean="0">
                <a:latin typeface="楷体_GB2312" pitchFamily="49" charset="-122"/>
                <a:ea typeface="楷体_GB2312" pitchFamily="49" charset="-122"/>
              </a:rPr>
              <a:t>文</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文≈</a:t>
            </a:r>
            <a:r>
              <a:rPr lang="en-US" altLang="zh-CN" dirty="0" smtClean="0">
                <a:latin typeface="楷体_GB2312" pitchFamily="49" charset="-122"/>
                <a:ea typeface="楷体_GB2312" pitchFamily="49" charset="-122"/>
              </a:rPr>
              <a:t>0.2</a:t>
            </a:r>
            <a:r>
              <a:rPr lang="zh-CN" altLang="en-US" dirty="0" smtClean="0">
                <a:latin typeface="楷体_GB2312" pitchFamily="49" charset="-122"/>
                <a:ea typeface="楷体_GB2312" pitchFamily="49" charset="-122"/>
              </a:rPr>
              <a:t>元人民币</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，一个人最低生活费是每月</a:t>
            </a:r>
            <a:r>
              <a:rPr lang="en-US" altLang="zh-CN" dirty="0" smtClean="0">
                <a:latin typeface="楷体_GB2312" pitchFamily="49" charset="-122"/>
                <a:ea typeface="楷体_GB2312" pitchFamily="49" charset="-122"/>
              </a:rPr>
              <a:t>20</a:t>
            </a:r>
            <a:r>
              <a:rPr lang="zh-CN" altLang="en-US" dirty="0" smtClean="0">
                <a:latin typeface="楷体_GB2312" pitchFamily="49" charset="-122"/>
                <a:ea typeface="楷体_GB2312" pitchFamily="49" charset="-122"/>
              </a:rPr>
              <a:t>文左右。</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8072494" cy="4714908"/>
          </a:xfrm>
        </p:spPr>
        <p:txBody>
          <a:bodyPr>
            <a:noAutofit/>
          </a:bodyPr>
          <a:lstStyle/>
          <a:p>
            <a:r>
              <a:rPr lang="zh-CN" altLang="en-US" dirty="0" smtClean="0">
                <a:latin typeface="Times New Roman" pitchFamily="18" charset="0"/>
                <a:cs typeface="Times New Roman" pitchFamily="18" charset="0"/>
              </a:rPr>
              <a:t>下列关于原文内容的表述，不正确的一项是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宋代城市规模的迅速扩大和城市人口数量的剧增，使得城市房子成了官方、民间出租获取收入的商品。</a:t>
            </a:r>
          </a:p>
          <a:p>
            <a:r>
              <a:rPr lang="en-US" altLang="zh-CN" dirty="0" smtClean="0">
                <a:latin typeface="Times New Roman" pitchFamily="18" charset="0"/>
                <a:cs typeface="Times New Roman" pitchFamily="18" charset="0"/>
              </a:rPr>
              <a:t>B. </a:t>
            </a:r>
            <a:r>
              <a:rPr lang="zh-CN" altLang="en-US" dirty="0" smtClean="0">
                <a:latin typeface="Times New Roman" pitchFamily="18" charset="0"/>
                <a:cs typeface="Times New Roman" pitchFamily="18" charset="0"/>
              </a:rPr>
              <a:t>宋代开封府房屋租赁市场中出租人是政府和有房出租的城市居民，承租人呈现多样化特点，官民皆有。</a:t>
            </a:r>
          </a:p>
          <a:p>
            <a:r>
              <a:rPr lang="en-US" altLang="zh-CN" dirty="0" smtClean="0">
                <a:latin typeface="Times New Roman" pitchFamily="18" charset="0"/>
                <a:cs typeface="Times New Roman" pitchFamily="18" charset="0"/>
              </a:rPr>
              <a:t>C. </a:t>
            </a:r>
            <a:r>
              <a:rPr lang="zh-CN" altLang="en-US" dirty="0" smtClean="0">
                <a:latin typeface="Times New Roman" pitchFamily="18" charset="0"/>
                <a:cs typeface="Times New Roman" pitchFamily="18" charset="0"/>
              </a:rPr>
              <a:t>宋代户籍制中的客户，通常是指居住在城市无房产的人，因此，政府对其征收赋税时无法按房产征收。</a:t>
            </a:r>
          </a:p>
          <a:p>
            <a:r>
              <a:rPr lang="en-US" altLang="zh-CN" dirty="0" smtClean="0">
                <a:latin typeface="Times New Roman" pitchFamily="18" charset="0"/>
                <a:cs typeface="Times New Roman" pitchFamily="18" charset="0"/>
              </a:rPr>
              <a:t>D. </a:t>
            </a:r>
            <a:r>
              <a:rPr lang="zh-CN" altLang="en-US" dirty="0" smtClean="0">
                <a:latin typeface="Times New Roman" pitchFamily="18" charset="0"/>
                <a:cs typeface="Times New Roman" pitchFamily="18" charset="0"/>
              </a:rPr>
              <a:t>宋代房租普遍按天计算，通常很贵，因而很多人负担不起租金而频繁迁居，致使城市人口流动量较大。</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714488"/>
            <a:ext cx="8072494" cy="2786082"/>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214818"/>
            <a:ext cx="7848599" cy="1428760"/>
          </a:xfrm>
        </p:spPr>
        <p:txBody>
          <a:bodyPr/>
          <a:lstStyle/>
          <a:p>
            <a:pPr marL="0" indent="0">
              <a:lnSpc>
                <a:spcPct val="122000"/>
              </a:lnSpc>
              <a:buNone/>
            </a:pPr>
            <a:r>
              <a:rPr lang="en-US" altLang="zh-CN" sz="2400" b="1" dirty="0" smtClean="0">
                <a:solidFill>
                  <a:srgbClr val="990033"/>
                </a:solidFill>
                <a:latin typeface="宋体" pitchFamily="2" charset="-122"/>
              </a:rPr>
              <a:t>D</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因果错误。原文是“宋代的客户，出于生计，频频更换地点和地主，也需租房居住”，强调流动人口频繁迁居的原因是谋生需要，而不是房租高。</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陷阱六：范围不清</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857224" y="1657352"/>
          <a:ext cx="7786743" cy="4661319"/>
        </p:xfrm>
        <a:graphic>
          <a:graphicData uri="http://schemas.openxmlformats.org/drawingml/2006/table">
            <a:tbl>
              <a:tblPr/>
              <a:tblGrid>
                <a:gridCol w="736264"/>
                <a:gridCol w="1192562"/>
                <a:gridCol w="2219253"/>
                <a:gridCol w="3638664"/>
              </a:tblGrid>
              <a:tr h="677893">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4508" marR="64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8000"/>
                        </a:lnSpc>
                        <a:spcAft>
                          <a:spcPts val="0"/>
                        </a:spcAft>
                      </a:pPr>
                      <a:r>
                        <a:rPr lang="zh-CN" sz="2000" b="1" kern="100" dirty="0">
                          <a:latin typeface="Times New Roman"/>
                          <a:cs typeface="Times New Roman"/>
                        </a:rPr>
                        <a:t>　范围不清指选项对原文论述内容的范围进行随意扩大或缩小</a:t>
                      </a:r>
                      <a:r>
                        <a:rPr lang="zh-CN" sz="2000" b="1" kern="100" dirty="0">
                          <a:latin typeface="宋体"/>
                          <a:ea typeface="Times New Roman"/>
                          <a:cs typeface="Courier New"/>
                        </a:rPr>
                        <a:t> </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843199">
                <a:tc rowSpan="2">
                  <a:txBody>
                    <a:bodyPr/>
                    <a:lstStyle/>
                    <a:p>
                      <a:pPr algn="ctr">
                        <a:lnSpc>
                          <a:spcPct val="118000"/>
                        </a:lnSpc>
                        <a:spcAft>
                          <a:spcPts val="0"/>
                        </a:spcAft>
                      </a:pPr>
                      <a:r>
                        <a:rPr lang="zh-CN" sz="2000" b="1" kern="100" dirty="0">
                          <a:latin typeface="Times New Roman"/>
                          <a:cs typeface="Times New Roman"/>
                        </a:rPr>
                        <a:t>设错</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方式</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8000"/>
                        </a:lnSpc>
                        <a:spcAft>
                          <a:spcPts val="0"/>
                        </a:spcAft>
                      </a:pPr>
                      <a:r>
                        <a:rPr lang="zh-CN" sz="2000" b="1" kern="100" dirty="0">
                          <a:latin typeface="Times New Roman"/>
                          <a:cs typeface="Times New Roman"/>
                        </a:rPr>
                        <a:t>　扩大范围</a:t>
                      </a:r>
                      <a:r>
                        <a:rPr lang="en-US" sz="2000" b="1" kern="100" dirty="0">
                          <a:latin typeface="Times New Roman"/>
                          <a:cs typeface="Courier New"/>
                        </a:rPr>
                        <a:t>(</a:t>
                      </a:r>
                      <a:r>
                        <a:rPr lang="zh-CN" sz="2000" b="1" kern="100" dirty="0">
                          <a:latin typeface="Times New Roman"/>
                          <a:cs typeface="Times New Roman"/>
                        </a:rPr>
                        <a:t>以偏概全</a:t>
                      </a:r>
                      <a:r>
                        <a:rPr lang="en-US" sz="2000" b="1" kern="100" dirty="0">
                          <a:latin typeface="Times New Roman"/>
                          <a:cs typeface="Courier New"/>
                        </a:rPr>
                        <a:t>)</a:t>
                      </a:r>
                      <a:r>
                        <a:rPr lang="zh-CN" sz="2000" b="1" kern="100" dirty="0">
                          <a:latin typeface="Times New Roman"/>
                          <a:cs typeface="Times New Roman"/>
                        </a:rPr>
                        <a:t>和缩小范围。如：以部分代替整体</a:t>
                      </a:r>
                      <a:r>
                        <a:rPr lang="en-US" sz="2000" b="1" kern="100" dirty="0">
                          <a:latin typeface="Times New Roman"/>
                          <a:cs typeface="Courier New"/>
                        </a:rPr>
                        <a:t>(</a:t>
                      </a:r>
                      <a:r>
                        <a:rPr lang="zh-CN" sz="2000" b="1" kern="100" dirty="0">
                          <a:latin typeface="Times New Roman"/>
                          <a:cs typeface="Times New Roman"/>
                        </a:rPr>
                        <a:t>或相反</a:t>
                      </a:r>
                      <a:r>
                        <a:rPr lang="en-US" sz="2000" b="1" kern="100" dirty="0">
                          <a:latin typeface="Times New Roman"/>
                          <a:cs typeface="Courier New"/>
                        </a:rPr>
                        <a:t>)</a:t>
                      </a:r>
                      <a:r>
                        <a:rPr lang="zh-CN" sz="2000" b="1" kern="100" dirty="0">
                          <a:latin typeface="Times New Roman"/>
                          <a:cs typeface="Times New Roman"/>
                        </a:rPr>
                        <a:t>、以个别代替一般</a:t>
                      </a:r>
                      <a:r>
                        <a:rPr lang="en-US" sz="2000" b="1" kern="100" dirty="0">
                          <a:latin typeface="Times New Roman"/>
                          <a:cs typeface="Courier New"/>
                        </a:rPr>
                        <a:t>(</a:t>
                      </a:r>
                      <a:r>
                        <a:rPr lang="zh-CN" sz="2000" b="1" kern="100" dirty="0">
                          <a:latin typeface="Times New Roman"/>
                          <a:cs typeface="Times New Roman"/>
                        </a:rPr>
                        <a:t>或相反</a:t>
                      </a:r>
                      <a:r>
                        <a:rPr lang="en-US" sz="2000" b="1" kern="100" dirty="0">
                          <a:latin typeface="Times New Roman"/>
                          <a:cs typeface="Courier New"/>
                        </a:rPr>
                        <a:t>)</a:t>
                      </a:r>
                      <a:r>
                        <a:rPr lang="zh-CN" sz="2000" b="1" kern="100" dirty="0">
                          <a:latin typeface="Times New Roman"/>
                          <a:cs typeface="Times New Roman"/>
                        </a:rPr>
                        <a:t>、以特殊代替普遍</a:t>
                      </a:r>
                      <a:r>
                        <a:rPr lang="en-US" sz="2000" b="1" kern="100" dirty="0">
                          <a:latin typeface="Times New Roman"/>
                          <a:cs typeface="Courier New"/>
                        </a:rPr>
                        <a:t>(</a:t>
                      </a:r>
                      <a:r>
                        <a:rPr lang="zh-CN" sz="2000" b="1" kern="100" dirty="0">
                          <a:latin typeface="Times New Roman"/>
                          <a:cs typeface="Times New Roman"/>
                        </a:rPr>
                        <a:t>或相反</a:t>
                      </a:r>
                      <a:r>
                        <a:rPr lang="en-US" sz="2000" b="1" kern="100" dirty="0">
                          <a:latin typeface="Times New Roman"/>
                          <a:cs typeface="Courier New"/>
                        </a:rPr>
                        <a:t>) </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871526">
                <a:tc vMerge="1">
                  <a:txBody>
                    <a:bodyPr/>
                    <a:lstStyle/>
                    <a:p>
                      <a:endParaRPr lang="zh-CN" altLang="en-US"/>
                    </a:p>
                  </a:txBody>
                  <a:tcPr/>
                </a:tc>
                <a:tc gridSpan="3">
                  <a:txBody>
                    <a:bodyPr/>
                    <a:lstStyle/>
                    <a:p>
                      <a:pPr algn="l">
                        <a:lnSpc>
                          <a:spcPct val="118000"/>
                        </a:lnSpc>
                        <a:spcAft>
                          <a:spcPts val="0"/>
                        </a:spcAft>
                      </a:pPr>
                      <a:r>
                        <a:rPr lang="zh-CN" sz="2000" b="1" kern="100">
                          <a:latin typeface="Times New Roman"/>
                          <a:cs typeface="Times New Roman"/>
                        </a:rPr>
                        <a:t>　故意增删、改动文中表示范围限制的修饰成分或者表轻重程度的限制成分</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38946">
                <a:tc rowSpan="5">
                  <a:txBody>
                    <a:bodyPr/>
                    <a:lstStyle/>
                    <a:p>
                      <a:pPr algn="ctr">
                        <a:lnSpc>
                          <a:spcPct val="118000"/>
                        </a:lnSpc>
                        <a:spcAft>
                          <a:spcPts val="0"/>
                        </a:spcAft>
                      </a:pPr>
                      <a:r>
                        <a:rPr lang="zh-CN" sz="2000" b="1" kern="100" dirty="0">
                          <a:latin typeface="Times New Roman"/>
                          <a:cs typeface="Times New Roman"/>
                        </a:rPr>
                        <a:t>解题</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策略</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18000"/>
                        </a:lnSpc>
                        <a:spcAft>
                          <a:spcPts val="0"/>
                        </a:spcAft>
                      </a:pPr>
                      <a:r>
                        <a:rPr lang="zh-CN" sz="2000" b="1" kern="100" dirty="0">
                          <a:latin typeface="Times New Roman"/>
                          <a:cs typeface="Times New Roman"/>
                        </a:rPr>
                        <a:t>关注重要</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词语前的</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修饰与</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限制词</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表数量多少的词</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少数、部分、几个、大多数等</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946">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表范围大小的词</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凡、全部、所有等</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946">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表程度轻重的词</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特别、尤其、十分、稍微等</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381">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表频率高低的词</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通常、总是、有时、偶尔等</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893">
                <a:tc vMerge="1">
                  <a:txBody>
                    <a:bodyPr/>
                    <a:lstStyle/>
                    <a:p>
                      <a:endParaRPr lang="zh-CN" altLang="en-US"/>
                    </a:p>
                  </a:txBody>
                  <a:tcPr/>
                </a:tc>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表多项并举的词</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和、同、以及、另外、还有等</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857224" y="1643050"/>
          <a:ext cx="7643865" cy="4286280"/>
        </p:xfrm>
        <a:graphic>
          <a:graphicData uri="http://schemas.openxmlformats.org/drawingml/2006/table">
            <a:tbl>
              <a:tblPr/>
              <a:tblGrid>
                <a:gridCol w="722754"/>
                <a:gridCol w="777444"/>
                <a:gridCol w="6143667"/>
              </a:tblGrid>
              <a:tr h="1702231">
                <a:tc rowSpan="2">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试题选项</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Times New Roman"/>
                          <a:ea typeface="黑体"/>
                          <a:cs typeface="Courier New"/>
                        </a:rPr>
                        <a:t>[</a:t>
                      </a:r>
                      <a:r>
                        <a:rPr lang="en-US" sz="2000" b="1" kern="100" dirty="0">
                          <a:latin typeface="Times New Roman"/>
                          <a:cs typeface="Courier New"/>
                        </a:rPr>
                        <a:t>2016·</a:t>
                      </a:r>
                      <a:r>
                        <a:rPr lang="zh-CN" sz="2000" b="1" kern="100" dirty="0">
                          <a:latin typeface="Times New Roman"/>
                          <a:cs typeface="Times New Roman"/>
                        </a:rPr>
                        <a:t>全国卷</a:t>
                      </a:r>
                      <a:r>
                        <a:rPr lang="en-US" sz="2000" b="1" kern="100" dirty="0">
                          <a:latin typeface="宋体"/>
                          <a:cs typeface="Times New Roman"/>
                        </a:rPr>
                        <a:t>Ⅰ</a:t>
                      </a:r>
                      <a:r>
                        <a:rPr lang="en-US" sz="2000" b="1" kern="100" dirty="0">
                          <a:latin typeface="Times New Roman"/>
                          <a:ea typeface="黑体"/>
                          <a:cs typeface="Courier New"/>
                        </a:rPr>
                        <a:t>] </a:t>
                      </a:r>
                      <a:r>
                        <a:rPr lang="en-US" sz="2000" b="1" kern="100" dirty="0">
                          <a:latin typeface="Times New Roman"/>
                          <a:cs typeface="Courier New"/>
                        </a:rPr>
                        <a:t>1917</a:t>
                      </a:r>
                      <a:r>
                        <a:rPr lang="zh-CN" sz="2000" b="1" kern="100" dirty="0">
                          <a:latin typeface="Times New Roman"/>
                          <a:cs typeface="Times New Roman"/>
                        </a:rPr>
                        <a:t>年王国维写的《殷卜辞中所见先公先王考》及《续考》，证明了《史记</a:t>
                      </a:r>
                      <a:r>
                        <a:rPr lang="en-US" sz="2000" b="1" kern="100" dirty="0">
                          <a:latin typeface="Times New Roman"/>
                          <a:cs typeface="Courier New"/>
                        </a:rPr>
                        <a:t>·</a:t>
                      </a:r>
                      <a:r>
                        <a:rPr lang="zh-CN" sz="2000" b="1" kern="100" dirty="0">
                          <a:latin typeface="Times New Roman"/>
                          <a:cs typeface="Times New Roman"/>
                        </a:rPr>
                        <a:t>殷本纪》所载内容的真实性</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4049">
                <a:tc vMerge="1">
                  <a:txBody>
                    <a:bodyPr/>
                    <a:lstStyle/>
                    <a:p>
                      <a:endParaRPr lang="zh-CN" altLang="en-US"/>
                    </a:p>
                  </a:txBody>
                  <a:tcPr/>
                </a:tc>
                <a:tc>
                  <a:txBody>
                    <a:bodyPr/>
                    <a:lstStyle/>
                    <a:p>
                      <a:pPr algn="ctr">
                        <a:lnSpc>
                          <a:spcPct val="118000"/>
                        </a:lnSpc>
                        <a:spcAft>
                          <a:spcPts val="0"/>
                        </a:spcAft>
                      </a:pPr>
                      <a:r>
                        <a:rPr lang="zh-CN" sz="2000" b="1" kern="100" dirty="0">
                          <a:latin typeface="Times New Roman"/>
                          <a:cs typeface="Times New Roman"/>
                        </a:rPr>
                        <a:t>对应原文</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特别是</a:t>
                      </a:r>
                      <a:r>
                        <a:rPr lang="en-US" sz="2000" b="1" kern="100" dirty="0">
                          <a:latin typeface="Times New Roman"/>
                          <a:cs typeface="Courier New"/>
                        </a:rPr>
                        <a:t>1917</a:t>
                      </a:r>
                      <a:r>
                        <a:rPr lang="zh-CN" sz="2000" b="1" kern="100" dirty="0">
                          <a:latin typeface="Times New Roman"/>
                          <a:cs typeface="Times New Roman"/>
                        </a:rPr>
                        <a:t>年王国维写了《殷卜辞中所见先公先王考》及《续考》，证明《史记</a:t>
                      </a:r>
                      <a:r>
                        <a:rPr lang="en-US" sz="2000" b="1" kern="100" dirty="0">
                          <a:latin typeface="Times New Roman"/>
                          <a:cs typeface="Courier New"/>
                        </a:rPr>
                        <a:t>·</a:t>
                      </a:r>
                      <a:r>
                        <a:rPr lang="zh-CN" sz="2000" b="1" kern="100" dirty="0">
                          <a:latin typeface="Times New Roman"/>
                          <a:cs typeface="Times New Roman"/>
                        </a:rPr>
                        <a:t>殷本纪》与《世本》所载殷王世系几乎皆可由卜辞资料印证，是基本可靠的。论文无可辩驳地证明《殷本纪》所载的商王朝是确实存在的</a:t>
                      </a:r>
                      <a:r>
                        <a:rPr lang="zh-CN" sz="2000" b="1" kern="100" dirty="0">
                          <a:latin typeface="宋体"/>
                          <a:ea typeface="Times New Roman"/>
                          <a:cs typeface="Courier New"/>
                        </a:rPr>
                        <a:t> </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285860"/>
            <a:ext cx="7916862" cy="5095890"/>
          </a:xfrm>
          <a:prstGeom prst="rect">
            <a:avLst/>
          </a:prstGeom>
          <a:noFill/>
          <a:ln w="9525">
            <a:noFill/>
            <a:miter lim="800000"/>
            <a:headEnd/>
            <a:tailEnd/>
          </a:ln>
        </p:spPr>
        <p:txBody>
          <a:bodyPr/>
          <a:lstStyle/>
          <a:p>
            <a:pPr marL="444500" indent="-444500">
              <a:lnSpc>
                <a:spcPts val="3500"/>
              </a:lnSpc>
            </a:pPr>
            <a:r>
              <a:rPr lang="en-US" altLang="zh-CN" sz="2400" b="1" dirty="0" smtClean="0">
                <a:latin typeface="Times New Roman" pitchFamily="18" charset="0"/>
                <a:cs typeface="Times New Roman" pitchFamily="18" charset="0"/>
              </a:rPr>
              <a:t>2</a:t>
            </a:r>
            <a:r>
              <a:rPr lang="zh-CN" altLang="en-US" sz="2400" b="1" dirty="0" smtClean="0">
                <a:latin typeface="Times New Roman" pitchFamily="18" charset="0"/>
                <a:cs typeface="Times New Roman" pitchFamily="18" charset="0"/>
              </a:rPr>
              <a:t>．题型、题量、分值、考查内容一直稳定。这一点在</a:t>
            </a:r>
            <a:r>
              <a:rPr lang="en-US" altLang="zh-CN" sz="2400" b="1" dirty="0" smtClean="0">
                <a:latin typeface="Times New Roman" pitchFamily="18" charset="0"/>
                <a:cs typeface="Times New Roman" pitchFamily="18" charset="0"/>
              </a:rPr>
              <a:t>2017</a:t>
            </a:r>
            <a:r>
              <a:rPr lang="zh-CN" altLang="en-US" sz="2400" b="1" dirty="0" smtClean="0">
                <a:latin typeface="Times New Roman" pitchFamily="18" charset="0"/>
                <a:cs typeface="Times New Roman" pitchFamily="18" charset="0"/>
              </a:rPr>
              <a:t>年高考中应该不会改变。在复习时一定要选择符合新课标全国卷题型的练习来练。</a:t>
            </a:r>
          </a:p>
          <a:p>
            <a:pPr marL="444500" indent="-444500">
              <a:lnSpc>
                <a:spcPts val="3500"/>
              </a:lnSpc>
            </a:pPr>
            <a:r>
              <a:rPr lang="en-US" altLang="zh-CN" sz="2400" b="1"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篇幅一般在千字左右，考查角度比较稳定，主要考查理解和分析综合能力。三道试题主要涉及理解文中重要概念的含义、理解文中重要句子的含意、筛选并整合文中的信息以及分析概括文章内容和作者观点态度等方面，而且题干近三年都是要求选不正确或不符合文意的一项。</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6146"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785794"/>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857224" y="1857364"/>
          <a:ext cx="7643865" cy="3071834"/>
        </p:xfrm>
        <a:graphic>
          <a:graphicData uri="http://schemas.openxmlformats.org/drawingml/2006/table">
            <a:tbl>
              <a:tblPr/>
              <a:tblGrid>
                <a:gridCol w="722754"/>
                <a:gridCol w="777444"/>
                <a:gridCol w="6143667"/>
              </a:tblGrid>
              <a:tr h="3071834">
                <a:tc>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dirty="0">
                          <a:latin typeface="Times New Roman"/>
                          <a:cs typeface="Times New Roman"/>
                        </a:rPr>
                        <a:t>比对结果</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原文是</a:t>
                      </a:r>
                      <a:r>
                        <a:rPr lang="en-US" sz="2000" b="1" kern="100" dirty="0">
                          <a:latin typeface="宋体"/>
                          <a:cs typeface="Times New Roman"/>
                        </a:rPr>
                        <a:t>“</a:t>
                      </a:r>
                      <a:r>
                        <a:rPr lang="zh-CN" sz="2000" b="1" kern="100" dirty="0">
                          <a:latin typeface="Times New Roman"/>
                          <a:cs typeface="Times New Roman"/>
                        </a:rPr>
                        <a:t>证明《史记</a:t>
                      </a:r>
                      <a:r>
                        <a:rPr lang="en-US" sz="2000" b="1" kern="100" dirty="0">
                          <a:latin typeface="Times New Roman"/>
                          <a:cs typeface="Courier New"/>
                        </a:rPr>
                        <a:t>·</a:t>
                      </a:r>
                      <a:r>
                        <a:rPr lang="zh-CN" sz="2000" b="1" kern="100" dirty="0">
                          <a:latin typeface="Times New Roman"/>
                          <a:cs typeface="Times New Roman"/>
                        </a:rPr>
                        <a:t>殷本纪》与《世本》</a:t>
                      </a:r>
                      <a:r>
                        <a:rPr lang="en-US" sz="2000" b="1" kern="100" dirty="0">
                          <a:latin typeface="宋体"/>
                          <a:cs typeface="Times New Roman"/>
                        </a:rPr>
                        <a:t>……</a:t>
                      </a:r>
                      <a:r>
                        <a:rPr lang="zh-CN" sz="2000" b="1" kern="100" dirty="0">
                          <a:latin typeface="Times New Roman"/>
                          <a:cs typeface="Times New Roman"/>
                        </a:rPr>
                        <a:t>是基本可靠的</a:t>
                      </a:r>
                      <a:r>
                        <a:rPr lang="en-US" sz="2000" b="1" kern="100" dirty="0">
                          <a:latin typeface="宋体"/>
                          <a:cs typeface="Times New Roman"/>
                        </a:rPr>
                        <a:t>”</a:t>
                      </a:r>
                      <a:r>
                        <a:rPr lang="zh-CN" sz="2000" b="1" kern="100" dirty="0">
                          <a:latin typeface="Times New Roman"/>
                          <a:cs typeface="Times New Roman"/>
                        </a:rPr>
                        <a:t>，选项说的是</a:t>
                      </a:r>
                      <a:r>
                        <a:rPr lang="en-US" sz="2000" b="1" kern="100" dirty="0">
                          <a:latin typeface="宋体"/>
                          <a:cs typeface="Times New Roman"/>
                        </a:rPr>
                        <a:t>“</a:t>
                      </a:r>
                      <a:r>
                        <a:rPr lang="zh-CN" sz="2000" b="1" kern="100" dirty="0">
                          <a:latin typeface="Times New Roman"/>
                          <a:cs typeface="Times New Roman"/>
                        </a:rPr>
                        <a:t>所载内容的真实性</a:t>
                      </a:r>
                      <a:r>
                        <a:rPr lang="en-US" sz="2000" b="1" kern="100" dirty="0">
                          <a:latin typeface="宋体"/>
                          <a:cs typeface="Times New Roman"/>
                        </a:rPr>
                        <a:t>”</a:t>
                      </a:r>
                      <a:r>
                        <a:rPr lang="zh-CN" sz="2000" b="1" kern="100" dirty="0">
                          <a:latin typeface="Times New Roman"/>
                          <a:cs typeface="Times New Roman"/>
                        </a:rPr>
                        <a:t>，</a:t>
                      </a:r>
                      <a:r>
                        <a:rPr lang="en-US" sz="2000" b="1" kern="100" dirty="0">
                          <a:latin typeface="宋体"/>
                          <a:cs typeface="Times New Roman"/>
                        </a:rPr>
                        <a:t>“</a:t>
                      </a:r>
                      <a:r>
                        <a:rPr lang="zh-CN" sz="2000" b="1" kern="100" dirty="0">
                          <a:latin typeface="Times New Roman"/>
                          <a:cs typeface="Times New Roman"/>
                        </a:rPr>
                        <a:t>基本</a:t>
                      </a:r>
                      <a:r>
                        <a:rPr lang="en-US" sz="2000" b="1" kern="100" dirty="0">
                          <a:latin typeface="宋体"/>
                          <a:cs typeface="Times New Roman"/>
                        </a:rPr>
                        <a:t>”</a:t>
                      </a:r>
                      <a:r>
                        <a:rPr lang="zh-CN" sz="2000" b="1" kern="100" dirty="0">
                          <a:latin typeface="Times New Roman"/>
                          <a:cs typeface="Times New Roman"/>
                        </a:rPr>
                        <a:t>和</a:t>
                      </a:r>
                      <a:r>
                        <a:rPr lang="en-US" sz="2000" b="1" kern="100" dirty="0">
                          <a:latin typeface="宋体"/>
                          <a:cs typeface="Times New Roman"/>
                        </a:rPr>
                        <a:t>“</a:t>
                      </a:r>
                      <a:r>
                        <a:rPr lang="zh-CN" sz="2000" b="1" kern="100" dirty="0">
                          <a:latin typeface="Times New Roman"/>
                          <a:cs typeface="Times New Roman"/>
                        </a:rPr>
                        <a:t>都</a:t>
                      </a:r>
                      <a:r>
                        <a:rPr lang="en-US" sz="2000" b="1" kern="100" dirty="0">
                          <a:latin typeface="宋体"/>
                          <a:cs typeface="Times New Roman"/>
                        </a:rPr>
                        <a:t>”</a:t>
                      </a:r>
                      <a:r>
                        <a:rPr lang="zh-CN" sz="2000" b="1" kern="100" dirty="0">
                          <a:latin typeface="Times New Roman"/>
                          <a:cs typeface="Times New Roman"/>
                        </a:rPr>
                        <a:t>的范围是不一样的。这里犯了范围混乱的错误</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7</a:t>
            </a:r>
            <a:r>
              <a:rPr lang="en-US" dirty="0" smtClean="0">
                <a:latin typeface="黑体" pitchFamily="2" charset="-122"/>
                <a:ea typeface="黑体" pitchFamily="2" charset="-122"/>
              </a:rPr>
              <a:t> </a:t>
            </a:r>
            <a:r>
              <a:rPr lang="zh-CN" altLang="en-US" dirty="0" smtClean="0"/>
              <a:t>阅读下面的文字，完成题目。</a:t>
            </a:r>
            <a:endParaRPr lang="en-US" altLang="zh-CN" dirty="0" smtClean="0"/>
          </a:p>
          <a:p>
            <a:pPr indent="622300"/>
            <a:r>
              <a:rPr lang="zh-CN" altLang="en-US" dirty="0" smtClean="0">
                <a:latin typeface="楷体_GB2312" pitchFamily="49" charset="-122"/>
                <a:ea typeface="楷体_GB2312" pitchFamily="49" charset="-122"/>
              </a:rPr>
              <a:t>在中国传统文化中，朴素为美是一种基本的生活观念，也是一种基本的美学观念。朴实无华，清新自然，成为美的最高形态。这一美学观有其合理性的一面，在强调“文以载道”的前提下，提倡文学艺术表现手段的质朴与简洁，更能体现文学的实用价值。</a:t>
            </a:r>
          </a:p>
          <a:p>
            <a:pPr indent="622300"/>
            <a:r>
              <a:rPr lang="zh-CN" altLang="en-US" dirty="0" smtClean="0">
                <a:latin typeface="楷体_GB2312" pitchFamily="49" charset="-122"/>
                <a:ea typeface="楷体_GB2312" pitchFamily="49" charset="-122"/>
              </a:rPr>
              <a:t>从上古时代到春秋时代，由于生产力水平的低下，一般观念上都强调满足人的最基本的生活需要，反对追求华丽的奢侈，不但老百姓不可能有超越生产力发展水平和自身的社会地位的享受，就是贵为天子的君主，也不应该一味地贪图享乐。</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尚书</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五子之歌</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：“训有之，内作色荒，外作禽</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r>
              <a:rPr lang="zh-CN" altLang="en-US" dirty="0" smtClean="0">
                <a:latin typeface="楷体_GB2312" pitchFamily="49" charset="-122"/>
                <a:ea typeface="楷体_GB2312" pitchFamily="49" charset="-122"/>
              </a:rPr>
              <a:t>荒。甘酒嗜音，峻宇雕墙。有一于此，未或不亡。”把华丽的美与奢侈的生活欲望简单地等同起来，甚至认为追求华丽的美就是一个国家衰败和灭亡的根本原因。</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国语</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楚语上</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夫美也者，上下、内外、大小、远近皆无害焉，故曰美。若于目观则美，缩于财用则匮，是聚民利以自封而瘠民也，胡美之为？”这是倡导朴实之美的最基本的经济的和政治的原因，与此同时，传统美学观也就把对美的鉴赏和崇尚纳入了政治风格和道德评价领域，成为一种带有普遍意义的超美学的标准。</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1500174"/>
            <a:ext cx="8215370" cy="4835538"/>
          </a:xfrm>
        </p:spPr>
        <p:txBody>
          <a:bodyPr>
            <a:noAutofit/>
          </a:bodyPr>
          <a:lstStyle/>
          <a:p>
            <a:pPr indent="622300"/>
            <a:r>
              <a:rPr lang="zh-CN" altLang="en-US" dirty="0" smtClean="0">
                <a:latin typeface="楷体_GB2312" pitchFamily="49" charset="-122"/>
                <a:ea typeface="楷体_GB2312" pitchFamily="49" charset="-122"/>
              </a:rPr>
              <a:t>朴素，作为一种美的形态，就是在这样一种前提下提出来的。老子在时代的变革面前，希望回到“小国寡民”的上古社会去，因此提出了把“见素抱朴，少私寡欲”作为一种治国的原则。老子极端反对文学艺术的精巧与美丽，他认为，那种美丽的色彩不但对人的心理是一种摧残，而且对整个社会都是很可怕的腐蚀剂。在美与真的关系上，老子认为“信言不美，美言不信”。既然如此，艺术创作就只能对客观存在的现实做简单的描摹与再现，而无须做艺术的修饰。这正是老子的“无为”的政治理想、“大巧若拙”的社会理想在艺术创作领域的推广与贯彻，也正是朴素为美的美学观念</a:t>
            </a: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428736"/>
            <a:ext cx="8072494" cy="4572032"/>
          </a:xfrm>
        </p:spPr>
        <p:txBody>
          <a:bodyPr>
            <a:noAutofit/>
          </a:bodyPr>
          <a:lstStyle/>
          <a:p>
            <a:r>
              <a:rPr lang="zh-CN" altLang="en-US" dirty="0" smtClean="0">
                <a:latin typeface="楷体_GB2312" pitchFamily="49" charset="-122"/>
                <a:ea typeface="楷体_GB2312" pitchFamily="49" charset="-122"/>
              </a:rPr>
              <a:t>的源头。庄子的美学理想从整体上看是追求宏大之美，其中的</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逍遥游</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秋水</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等篇都表现出壮美的气势，但在对美的形态做论述的时候，他却更多地强调朴素、自然、平淡的美，这使他与老子的美学思想有着明显的一致性。</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下面有关</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朴素为美</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的理解，不正确的一项是</a:t>
            </a:r>
            <a:r>
              <a:rPr lang="en-US" alt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 </a:t>
            </a:r>
            <a:endParaRPr lang="zh-CN" altLang="en-US" dirty="0" smtClean="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朴素为美是一种基本的生活观念，也是一种基本的美学观念，提倡文学艺术表现手段的质朴与简洁，更能体现文学的实用价值。</a:t>
            </a:r>
          </a:p>
          <a:p>
            <a:r>
              <a:rPr lang="en-US" altLang="en-US" dirty="0" smtClean="0">
                <a:latin typeface="Times New Roman" pitchFamily="18" charset="0"/>
                <a:cs typeface="Times New Roman" pitchFamily="18" charset="0"/>
              </a:rPr>
              <a:t>B. </a:t>
            </a:r>
            <a:r>
              <a:rPr lang="zh-CN" altLang="en-US" dirty="0" smtClean="0">
                <a:latin typeface="Times New Roman" pitchFamily="18" charset="0"/>
                <a:cs typeface="Times New Roman" pitchFamily="18" charset="0"/>
              </a:rPr>
              <a:t>从上古时代到春秋时代，因为生产力水平的低下，人们大都强调满足人的最基本的生活需要，反对追求华丽的奢侈。</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428736"/>
            <a:ext cx="8072494" cy="3214710"/>
          </a:xfrm>
          <a:prstGeom prst="rect">
            <a:avLst/>
          </a:prstGeom>
          <a:noFill/>
          <a:ln w="9525">
            <a:noFill/>
            <a:miter lim="800000"/>
            <a:headEnd/>
            <a:tailEnd/>
          </a:ln>
        </p:spPr>
        <p:txBody>
          <a:bodyPr/>
          <a:lstStyle/>
          <a:p>
            <a:pPr>
              <a:lnSpc>
                <a:spcPct val="122000"/>
              </a:lnSpc>
            </a:pPr>
            <a:r>
              <a:rPr lang="en-US" altLang="en-US" sz="2400" b="1" dirty="0" smtClean="0">
                <a:latin typeface="Times New Roman" pitchFamily="18" charset="0"/>
                <a:cs typeface="Times New Roman" pitchFamily="18" charset="0"/>
              </a:rPr>
              <a:t>C. </a:t>
            </a:r>
            <a:r>
              <a:rPr lang="zh-CN" altLang="en-US" sz="2400" b="1" dirty="0" smtClean="0">
                <a:latin typeface="Times New Roman" pitchFamily="18" charset="0"/>
                <a:cs typeface="Times New Roman" pitchFamily="18" charset="0"/>
              </a:rPr>
              <a:t>朴素为美不仅在中国美学传统中占有重要位置，而且在政治风格和道德评价领域成为一种带有普遍意义的超美学的标准。</a:t>
            </a:r>
          </a:p>
          <a:p>
            <a:pPr>
              <a:lnSpc>
                <a:spcPct val="122000"/>
              </a:lnSpc>
            </a:pPr>
            <a:r>
              <a:rPr lang="en-US" altLang="en-US" sz="2400" b="1" dirty="0" smtClean="0">
                <a:latin typeface="Times New Roman" pitchFamily="18" charset="0"/>
                <a:cs typeface="Times New Roman" pitchFamily="18" charset="0"/>
              </a:rPr>
              <a:t>D. </a:t>
            </a:r>
            <a:r>
              <a:rPr lang="zh-CN" altLang="en-US" sz="2400" b="1" dirty="0" smtClean="0">
                <a:latin typeface="Times New Roman" pitchFamily="18" charset="0"/>
                <a:cs typeface="Times New Roman" pitchFamily="18" charset="0"/>
              </a:rPr>
              <a:t>艺术创作对客观存在的现实无须做艺术的修饰，这是老子的政治理想、社会理想在艺术创作领域的推广与贯彻，也正是朴素为美的美学观念的源头。</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5214950"/>
            <a:ext cx="7848599" cy="1071570"/>
          </a:xfrm>
        </p:spPr>
        <p:txBody>
          <a:bodyPr/>
          <a:lstStyle/>
          <a:p>
            <a:pPr marL="0" indent="0">
              <a:lnSpc>
                <a:spcPct val="122000"/>
              </a:lnSpc>
              <a:buNone/>
            </a:pPr>
            <a:r>
              <a:rPr lang="en-US" altLang="en-US" sz="2400" b="1" dirty="0" smtClean="0">
                <a:solidFill>
                  <a:srgbClr val="990033"/>
                </a:solidFill>
                <a:latin typeface="宋体" pitchFamily="2" charset="-122"/>
              </a:rPr>
              <a:t>A</a:t>
            </a:r>
            <a:r>
              <a:rPr lang="zh-CN" altLang="en-US" sz="2400" b="1" dirty="0" smtClean="0">
                <a:solidFill>
                  <a:srgbClr val="990033"/>
                </a:solidFill>
                <a:latin typeface="宋体" pitchFamily="2" charset="-122"/>
              </a:rPr>
              <a:t>　</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en-US" sz="2400" b="1" dirty="0" smtClean="0">
                <a:solidFill>
                  <a:srgbClr val="990033"/>
                </a:solidFill>
                <a:latin typeface="宋体" pitchFamily="2" charset="-122"/>
              </a:rPr>
              <a:t>] A</a:t>
            </a:r>
            <a:r>
              <a:rPr lang="zh-CN" altLang="en-US" sz="2400" b="1" dirty="0" smtClean="0">
                <a:solidFill>
                  <a:srgbClr val="990033"/>
                </a:solidFill>
                <a:latin typeface="宋体" pitchFamily="2" charset="-122"/>
              </a:rPr>
              <a:t>项，忽略了</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在强调</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文以载道</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的前提下</a:t>
            </a:r>
            <a:r>
              <a:rPr lang="en-US" altLang="en-US" sz="2400" b="1" dirty="0" smtClean="0">
                <a:solidFill>
                  <a:srgbClr val="990033"/>
                </a:solidFill>
                <a:latin typeface="宋体" pitchFamily="2" charset="-122"/>
              </a:rPr>
              <a:t>”</a:t>
            </a:r>
            <a:r>
              <a:rPr lang="zh-CN" altLang="en-US" sz="2400" b="1" dirty="0" smtClean="0">
                <a:solidFill>
                  <a:srgbClr val="990033"/>
                </a:solidFill>
                <a:latin typeface="宋体" pitchFamily="2" charset="-122"/>
              </a:rPr>
              <a:t>这一信息，属于范围混乱。</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陷阱七：混淆时态</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85788" y="1682752"/>
          <a:ext cx="7786739" cy="4318016"/>
        </p:xfrm>
        <a:graphic>
          <a:graphicData uri="http://schemas.openxmlformats.org/drawingml/2006/table">
            <a:tbl>
              <a:tblPr/>
              <a:tblGrid>
                <a:gridCol w="857254"/>
                <a:gridCol w="6929485"/>
              </a:tblGrid>
              <a:tr h="1850578">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混淆时态，就是命题者在事物或现象产生、出现的时间上设置干扰，故意把先期说成后期，把已然说成未然，把或然说成必然</a:t>
                      </a:r>
                      <a:r>
                        <a:rPr lang="zh-CN" sz="2000" b="1" kern="100">
                          <a:latin typeface="宋体"/>
                          <a:ea typeface="Times New Roman"/>
                          <a:cs typeface="Courier New"/>
                        </a:rPr>
                        <a:t> </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3719">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主要是把已然与未然、或然与必然混淆。把尚未确定或还未实现的设想、推论说成是既成事实</a:t>
                      </a:r>
                      <a:r>
                        <a:rPr lang="zh-CN" sz="2000" b="1" kern="100" dirty="0">
                          <a:latin typeface="宋体"/>
                          <a:ea typeface="Times New Roman"/>
                          <a:cs typeface="Courier New"/>
                        </a:rPr>
                        <a:t> </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3719">
                <a:tc>
                  <a:txBody>
                    <a:bodyPr/>
                    <a:lstStyle/>
                    <a:p>
                      <a:pPr algn="ctr">
                        <a:lnSpc>
                          <a:spcPct val="118000"/>
                        </a:lnSpc>
                        <a:spcAft>
                          <a:spcPts val="0"/>
                        </a:spcAft>
                      </a:pPr>
                      <a:r>
                        <a:rPr lang="zh-CN" sz="2000" b="1" kern="100">
                          <a:latin typeface="Times New Roman"/>
                          <a:cs typeface="Times New Roman"/>
                        </a:rPr>
                        <a:t>解题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策略</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关注表示时态的词。如：似乎、已经、预计、尚未、之前、必将、一定、估计等</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785788" y="1539876"/>
          <a:ext cx="7786739" cy="4532330"/>
        </p:xfrm>
        <a:graphic>
          <a:graphicData uri="http://schemas.openxmlformats.org/drawingml/2006/table">
            <a:tbl>
              <a:tblPr/>
              <a:tblGrid>
                <a:gridCol w="857254"/>
                <a:gridCol w="785818"/>
                <a:gridCol w="6143667"/>
              </a:tblGrid>
              <a:tr h="1359699">
                <a:tc rowSpan="3">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中国经典的认定，除了要考虑圣贤、宗教、学派的思想著作，还需要侧重考虑唐诗、宋词、元曲里面的名著佳篇</a:t>
                      </a:r>
                      <a:r>
                        <a:rPr lang="zh-CN" sz="2000" b="1" kern="100" dirty="0">
                          <a:latin typeface="宋体"/>
                          <a:ea typeface="Times New Roman"/>
                          <a:cs typeface="Courier New"/>
                        </a:rPr>
                        <a:t> </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12932">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原文</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中国经典不必限于圣贤、宗教和学派的思想著作，它是否可以包括得更广泛些？比如历史著作《史记》《资治通鉴》，比如文字学著作《说文解字》，甚至唐诗、宋词、元曲里面的那些名著佳篇</a:t>
                      </a:r>
                      <a:r>
                        <a:rPr lang="zh-CN" sz="2000" b="1" kern="100">
                          <a:latin typeface="宋体"/>
                          <a:ea typeface="Times New Roman"/>
                          <a:cs typeface="Courier New"/>
                        </a:rPr>
                        <a:t> </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9699">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选项说</a:t>
                      </a:r>
                      <a:r>
                        <a:rPr lang="en-US" sz="2000" b="1" kern="100" dirty="0">
                          <a:latin typeface="宋体"/>
                          <a:cs typeface="Times New Roman"/>
                        </a:rPr>
                        <a:t>“</a:t>
                      </a:r>
                      <a:r>
                        <a:rPr lang="zh-CN" sz="2000" b="1" kern="100" dirty="0">
                          <a:latin typeface="Times New Roman"/>
                          <a:cs typeface="Times New Roman"/>
                        </a:rPr>
                        <a:t>还需要侧重考虑</a:t>
                      </a:r>
                      <a:r>
                        <a:rPr lang="en-US" sz="2000" b="1" kern="100" dirty="0">
                          <a:latin typeface="宋体"/>
                          <a:cs typeface="Times New Roman"/>
                        </a:rPr>
                        <a:t>……”</a:t>
                      </a:r>
                      <a:r>
                        <a:rPr lang="zh-CN" sz="2000" b="1" kern="100" dirty="0">
                          <a:latin typeface="Times New Roman"/>
                          <a:cs typeface="Times New Roman"/>
                        </a:rPr>
                        <a:t>，是提出了着重点，而原文说</a:t>
                      </a:r>
                      <a:r>
                        <a:rPr lang="en-US" sz="2000" b="1" kern="100" dirty="0">
                          <a:latin typeface="宋体"/>
                          <a:cs typeface="Times New Roman"/>
                        </a:rPr>
                        <a:t>“</a:t>
                      </a:r>
                      <a:r>
                        <a:rPr lang="zh-CN" sz="2000" b="1" kern="100" dirty="0">
                          <a:latin typeface="Times New Roman"/>
                          <a:cs typeface="Times New Roman"/>
                        </a:rPr>
                        <a:t>是否可以包括</a:t>
                      </a:r>
                      <a:r>
                        <a:rPr lang="en-US" sz="2000" b="1" kern="100" dirty="0">
                          <a:latin typeface="宋体"/>
                          <a:cs typeface="Times New Roman"/>
                        </a:rPr>
                        <a:t>……</a:t>
                      </a:r>
                      <a:r>
                        <a:rPr lang="zh-CN" sz="2000" b="1" kern="100" dirty="0">
                          <a:latin typeface="Times New Roman"/>
                          <a:cs typeface="Times New Roman"/>
                        </a:rPr>
                        <a:t>，甚至</a:t>
                      </a:r>
                      <a:r>
                        <a:rPr lang="en-US" sz="2000" b="1" kern="100" dirty="0">
                          <a:latin typeface="宋体"/>
                          <a:cs typeface="Times New Roman"/>
                        </a:rPr>
                        <a:t>……”</a:t>
                      </a:r>
                      <a:r>
                        <a:rPr lang="zh-CN" sz="2000" b="1" kern="100" dirty="0">
                          <a:latin typeface="Times New Roman"/>
                          <a:cs typeface="Times New Roman"/>
                        </a:rPr>
                        <a:t>，这只是一个假设，选项把未然说成了已然</a:t>
                      </a:r>
                      <a:endParaRPr lang="zh-CN" sz="2000" b="1" kern="100" dirty="0">
                        <a:latin typeface="宋体"/>
                        <a:cs typeface="Courier New"/>
                      </a:endParaRPr>
                    </a:p>
                  </a:txBody>
                  <a:tcPr marL="66989" marR="669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8</a:t>
            </a:r>
            <a:r>
              <a:rPr lang="en-US" dirty="0" smtClean="0">
                <a:latin typeface="黑体" pitchFamily="2" charset="-122"/>
                <a:ea typeface="黑体" pitchFamily="2" charset="-122"/>
              </a:rPr>
              <a:t> </a:t>
            </a:r>
            <a:r>
              <a:rPr lang="zh-CN" altLang="en-US" dirty="0" smtClean="0"/>
              <a:t>阅读下面的文字，完成题目。</a:t>
            </a:r>
            <a:endParaRPr lang="en-US" altLang="zh-CN" dirty="0" smtClean="0"/>
          </a:p>
          <a:p>
            <a:pPr indent="622300" algn="just"/>
            <a:r>
              <a:rPr lang="zh-CN" altLang="en-US" dirty="0" smtClean="0">
                <a:latin typeface="楷体_GB2312" pitchFamily="49" charset="-122"/>
                <a:ea typeface="楷体_GB2312" pitchFamily="49" charset="-122"/>
              </a:rPr>
              <a:t>“花黄”也称“花子”“额黄”，是古代妇女面部的一种额饰。它用彩色光纸、绸罗、云母片、蝉翼、蜻蜓翅乃至鱼骨等为原料，染成金黄、霁红或翠绿等色，剪作花、鸟、鱼等形，粘贴于额头、酒靥、嘴角、鬓边等处。</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木兰诗</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中描写木兰得胜归家，换回女儿装的场景为“对镜帖花黄”，说明南北朝时期，在脸上贴装饰物，已然成为一种风尚。宋代上层妇女也继承前代遗风，在额上和两颊间贴金箔或彩纸剪成的“花子”。这种“花子”背面涂有产于辽水间的呵胶，用口呵嘘就能粘贴。晚唐词人温庭筠的</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菩萨蛮</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中描</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428736"/>
            <a:ext cx="7929618" cy="4906976"/>
          </a:xfrm>
        </p:spPr>
        <p:txBody>
          <a:bodyPr>
            <a:noAutofit/>
          </a:bodyPr>
          <a:lstStyle/>
          <a:p>
            <a:pPr algn="just"/>
            <a:r>
              <a:rPr lang="zh-CN" altLang="en-US" dirty="0" smtClean="0">
                <a:latin typeface="楷体_GB2312" pitchFamily="49" charset="-122"/>
                <a:ea typeface="楷体_GB2312" pitchFamily="49" charset="-122"/>
              </a:rPr>
              <a:t>写道“小山重叠金明灭”，一说即指女子额前的装饰物有所脱落而造成的或明或暗的效果。这些装饰物，使得词人笔下的女子更添妩媚动人之态。 “梅妆”也是宋代较为流行的一种贴面妆容，“梅妆”即“梅花妆”。这种妆扮相传始自南朝，宋武帝的寿阳公主在正月初七醉卧于含章殿檐下，一朵梅花落在她的额上粘住，三天后才落去，因而作“梅花妆”。</a:t>
            </a:r>
          </a:p>
          <a:p>
            <a:pPr algn="r"/>
            <a:r>
              <a:rPr lang="en-US"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摘编自梁牧原</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妆容与服饰在宋词中的作用</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，有删改</a:t>
            </a:r>
            <a:r>
              <a:rPr lang="en-US" dirty="0" smtClean="0">
                <a:latin typeface="仿宋_GB2312" pitchFamily="49" charset="-122"/>
                <a:ea typeface="仿宋_GB2312" pitchFamily="49" charset="-122"/>
              </a:rPr>
              <a:t>)</a:t>
            </a:r>
            <a:endParaRPr lang="zh-CN" altLang="en-US" dirty="0" smtClean="0">
              <a:latin typeface="仿宋_GB2312" pitchFamily="49" charset="-122"/>
              <a:ea typeface="仿宋_GB2312" pitchFamily="49" charset="-122"/>
            </a:endParaRPr>
          </a:p>
          <a:p>
            <a:pPr indent="622300"/>
            <a:endParaRPr lang="zh-CN" altLang="en-US"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692150"/>
            <a:ext cx="9144000" cy="6165850"/>
            <a:chOff x="0" y="692696"/>
            <a:chExt cx="9144000" cy="6165304"/>
          </a:xfrm>
        </p:grpSpPr>
        <p:sp>
          <p:nvSpPr>
            <p:cNvPr id="5" name="矩形 4"/>
            <p:cNvSpPr/>
            <p:nvPr/>
          </p:nvSpPr>
          <p:spPr>
            <a:xfrm>
              <a:off x="0" y="692696"/>
              <a:ext cx="9144000" cy="6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sp>
          <p:nvSpPr>
            <p:cNvPr id="6" name="矩形 5"/>
            <p:cNvSpPr/>
            <p:nvPr/>
          </p:nvSpPr>
          <p:spPr>
            <a:xfrm>
              <a:off x="467544" y="751464"/>
              <a:ext cx="8266406" cy="5701872"/>
            </a:xfrm>
            <a:prstGeom prst="rect">
              <a:avLst/>
            </a:prstGeom>
            <a:gradFill>
              <a:gsLst>
                <a:gs pos="0">
                  <a:schemeClr val="bg1">
                    <a:lumMod val="85000"/>
                  </a:schemeClr>
                </a:gs>
                <a:gs pos="35000">
                  <a:schemeClr val="bg1">
                    <a:lumMod val="0"/>
                    <a:lumOff val="100000"/>
                  </a:schemeClr>
                </a:gs>
                <a:gs pos="100000">
                  <a:schemeClr val="bg1">
                    <a:lumMod val="85000"/>
                  </a:schemeClr>
                </a:gs>
              </a:gsLst>
              <a:lin ang="5400000" scaled="0"/>
            </a:gradFill>
            <a:ln w="0">
              <a:noFill/>
            </a:ln>
            <a:effectLst>
              <a:outerShdw blurRad="63500" dist="63500" dir="5400000" sx="101000" sy="101000" algn="ctr" rotWithShape="0">
                <a:schemeClr val="bg1">
                  <a:lumMod val="65000"/>
                </a:schemeClr>
              </a:outerShdw>
            </a:effectLst>
            <a:scene3d>
              <a:camera prst="orthographicFront"/>
              <a:lightRig rig="threePt" dir="t"/>
            </a:scene3d>
            <a:sp3d>
              <a:bevelT w="6350" h="82550"/>
              <a:bevelB w="6350" h="825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aseline="-25000"/>
            </a:p>
          </p:txBody>
        </p:sp>
      </p:gr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6148" name="矩形 23"/>
          <p:cNvSpPr>
            <a:spLocks noChangeArrowheads="1"/>
          </p:cNvSpPr>
          <p:nvPr/>
        </p:nvSpPr>
        <p:spPr bwMode="auto">
          <a:xfrm>
            <a:off x="649288" y="1357298"/>
            <a:ext cx="7916862" cy="5024452"/>
          </a:xfrm>
          <a:prstGeom prst="rect">
            <a:avLst/>
          </a:prstGeom>
          <a:noFill/>
          <a:ln w="9525">
            <a:noFill/>
            <a:miter lim="800000"/>
            <a:headEnd/>
            <a:tailEnd/>
          </a:ln>
        </p:spPr>
        <p:txBody>
          <a:bodyPr/>
          <a:lstStyle/>
          <a:p>
            <a:pPr indent="622300">
              <a:lnSpc>
                <a:spcPts val="3500"/>
              </a:lnSpc>
            </a:pPr>
            <a:r>
              <a:rPr lang="en-US" altLang="zh-CN" sz="2400" b="1" dirty="0" smtClean="0">
                <a:latin typeface="Times New Roman" pitchFamily="18" charset="0"/>
                <a:cs typeface="Times New Roman" pitchFamily="18" charset="0"/>
              </a:rPr>
              <a:t>2017</a:t>
            </a:r>
            <a:r>
              <a:rPr lang="zh-CN" altLang="en-US" sz="2400" b="1" dirty="0" smtClean="0">
                <a:latin typeface="Times New Roman" pitchFamily="18" charset="0"/>
                <a:cs typeface="Times New Roman" pitchFamily="18" charset="0"/>
              </a:rPr>
              <a:t>年高考，一般论述类文章阅读命题形式稳定，应以</a:t>
            </a:r>
            <a:r>
              <a:rPr lang="en-US" altLang="zh-CN" sz="2400" b="1" dirty="0" smtClean="0">
                <a:latin typeface="Times New Roman" pitchFamily="18" charset="0"/>
                <a:cs typeface="Times New Roman" pitchFamily="18" charset="0"/>
              </a:rPr>
              <a:t>2016</a:t>
            </a:r>
            <a:r>
              <a:rPr lang="zh-CN" altLang="en-US" sz="2400" b="1" dirty="0" smtClean="0">
                <a:latin typeface="Times New Roman" pitchFamily="18" charset="0"/>
                <a:cs typeface="Times New Roman" pitchFamily="18" charset="0"/>
              </a:rPr>
              <a:t>年题型训练为重点。备考时要逐一落实对设错类型的认知，如曲解文意、无中生有、颠倒因果、偷换概念、张冠李戴、混淆范围、说法绝对等。只有掌握了这些设错陷阱，才能顺利地判断选项的正误。</a:t>
            </a:r>
          </a:p>
        </p:txBody>
      </p:sp>
      <p:sp>
        <p:nvSpPr>
          <p:cNvPr id="7" name="同侧圆角矩形 6"/>
          <p:cNvSpPr/>
          <p:nvPr/>
        </p:nvSpPr>
        <p:spPr>
          <a:xfrm>
            <a:off x="3314700" y="508000"/>
            <a:ext cx="2484438" cy="473075"/>
          </a:xfrm>
          <a:prstGeom prst="round2SameRect">
            <a:avLst/>
          </a:prstGeom>
          <a:gradFill>
            <a:gsLst>
              <a:gs pos="0">
                <a:srgbClr val="00B0DA"/>
              </a:gs>
              <a:gs pos="59000">
                <a:srgbClr val="1EB4FF"/>
              </a:gs>
              <a:gs pos="100000">
                <a:srgbClr val="00578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200"/>
              </a:lnSpc>
            </a:pPr>
            <a:r>
              <a:rPr lang="zh-CN" altLang="en-US" sz="2600" b="1" dirty="0">
                <a:solidFill>
                  <a:schemeClr val="bg1"/>
                </a:solidFill>
                <a:latin typeface="幼圆" pitchFamily="49" charset="-122"/>
                <a:ea typeface="幼圆" pitchFamily="49" charset="-122"/>
              </a:rPr>
              <a:t>考情纵览</a:t>
            </a:r>
            <a:endParaRPr lang="en-US" altLang="zh-CN" sz="2600" b="1" dirty="0">
              <a:solidFill>
                <a:schemeClr val="bg1"/>
              </a:solidFill>
              <a:latin typeface="幼圆" pitchFamily="49" charset="-122"/>
              <a:ea typeface="幼圆" pitchFamily="49" charset="-122"/>
            </a:endParaRPr>
          </a:p>
        </p:txBody>
      </p:sp>
      <p:pic>
        <p:nvPicPr>
          <p:cNvPr id="7170" name="Picture 2" descr="C:\Documents and Settings\Administrator\桌面\全品文教.jpg"/>
          <p:cNvPicPr>
            <a:picLocks noChangeAspect="1" noChangeArrowheads="1"/>
          </p:cNvPicPr>
          <p:nvPr/>
        </p:nvPicPr>
        <p:blipFill>
          <a:blip r:embed="rId3" cstate="print"/>
          <a:srcRect/>
          <a:stretch>
            <a:fillRect/>
          </a:stretch>
        </p:blipFill>
        <p:spPr bwMode="auto">
          <a:xfrm>
            <a:off x="7000892" y="785794"/>
            <a:ext cx="1676400" cy="557213"/>
          </a:xfrm>
          <a:prstGeom prst="rect">
            <a:avLst/>
          </a:prstGeom>
          <a:noFill/>
        </p:spPr>
      </p:pic>
    </p:spTree>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285860"/>
            <a:ext cx="8072494" cy="4786346"/>
          </a:xfrm>
        </p:spPr>
        <p:txBody>
          <a:bodyPr>
            <a:noAutofit/>
          </a:bodyPr>
          <a:lstStyle/>
          <a:p>
            <a:r>
              <a:rPr lang="zh-CN" altLang="en-US" dirty="0" smtClean="0">
                <a:latin typeface="Times New Roman" pitchFamily="18" charset="0"/>
                <a:cs typeface="Times New Roman" pitchFamily="18" charset="0"/>
              </a:rPr>
              <a:t>下列理解和分析，不符合原文意思的一项是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．“花黄”作为古代妇女面部的一种额饰，制作原料丰富，色彩鲜艳，形状多样，这些装饰物，使得词人笔下的女子更妩媚动人。 </a:t>
            </a:r>
          </a:p>
          <a:p>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．早在南北朝时期，妇女在脸上粘贴装饰物，就已经成为一种风尚。</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木兰诗</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中描写木兰得胜归家，换回女儿装的场景中就有“对镜帖花黄”。</a:t>
            </a:r>
          </a:p>
          <a:p>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．晚唐词人温庭筠的</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菩萨蛮</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中，一句“小山重叠金明灭”可以说全是在写女子的妆容。“小山”即“小山眉”，“金”指女子额前的装饰物。</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3214710"/>
          </a:xfrm>
          <a:prstGeom prst="rect">
            <a:avLst/>
          </a:prstGeom>
          <a:noFill/>
          <a:ln w="9525">
            <a:noFill/>
            <a:miter lim="800000"/>
            <a:headEnd/>
            <a:tailEnd/>
          </a:ln>
        </p:spPr>
        <p:txBody>
          <a:bodyPr/>
          <a:lstStyle/>
          <a:p>
            <a:pPr>
              <a:lnSpc>
                <a:spcPct val="122000"/>
              </a:lnSpc>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．“梅花妆”是由南朝宋武帝的寿阳公主首创的一种贴面妆容，她因醉卧时一朵梅花偶然落在额上粘住，从而受到启发而作“梅花妆”。</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857760"/>
            <a:ext cx="7848599" cy="1071570"/>
          </a:xfrm>
        </p:spPr>
        <p:txBody>
          <a:bodyPr/>
          <a:lstStyle/>
          <a:p>
            <a:pPr marL="0" indent="0">
              <a:lnSpc>
                <a:spcPct val="122000"/>
              </a:lnSpc>
              <a:buNone/>
            </a:pPr>
            <a:r>
              <a:rPr lang="en-US" altLang="zh-CN" sz="2400" b="1" dirty="0" smtClean="0">
                <a:solidFill>
                  <a:srgbClr val="990033"/>
                </a:solidFill>
                <a:latin typeface="宋体" pitchFamily="2" charset="-122"/>
              </a:rPr>
              <a:t>D</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将或然说成必然。原文的意思是“‘梅花妆’这种妆扮相传始自南朝”。</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陷阱八：说法绝对</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7" y="1731976"/>
          <a:ext cx="7858179" cy="4411668"/>
        </p:xfrm>
        <a:graphic>
          <a:graphicData uri="http://schemas.openxmlformats.org/drawingml/2006/table">
            <a:tbl>
              <a:tblPr/>
              <a:tblGrid>
                <a:gridCol w="928693"/>
                <a:gridCol w="6929486"/>
              </a:tblGrid>
              <a:tr h="1200144">
                <a:tc>
                  <a:txBody>
                    <a:bodyPr/>
                    <a:lstStyle/>
                    <a:p>
                      <a:pPr algn="ctr">
                        <a:lnSpc>
                          <a:spcPct val="118000"/>
                        </a:lnSpc>
                        <a:spcAft>
                          <a:spcPts val="0"/>
                        </a:spcAft>
                      </a:pPr>
                      <a:r>
                        <a:rPr lang="zh-CN" sz="2000" b="1" kern="100" dirty="0">
                          <a:latin typeface="Times New Roman"/>
                          <a:cs typeface="Times New Roman"/>
                        </a:rPr>
                        <a:t>概念</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释义</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原文的说法在范围、程度上有所保留，而选项夸大其词，把相对的情况说成是绝对的情况</a:t>
                      </a:r>
                      <a:r>
                        <a:rPr lang="zh-CN" sz="2000" b="1" kern="100">
                          <a:latin typeface="宋体"/>
                          <a:ea typeface="Times New Roman"/>
                          <a:cs typeface="Courier New"/>
                        </a:rPr>
                        <a:t> </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7578">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选项把原文中的说法绝对化</a:t>
                      </a:r>
                      <a:r>
                        <a:rPr lang="zh-CN" sz="2000" b="1" kern="100">
                          <a:latin typeface="宋体"/>
                          <a:ea typeface="Times New Roman"/>
                          <a:cs typeface="Courier New"/>
                        </a:rPr>
                        <a:t> </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3946">
                <a:tc>
                  <a:txBody>
                    <a:bodyPr/>
                    <a:lstStyle/>
                    <a:p>
                      <a:pPr algn="ctr">
                        <a:lnSpc>
                          <a:spcPct val="118000"/>
                        </a:lnSpc>
                        <a:spcAft>
                          <a:spcPts val="0"/>
                        </a:spcAft>
                      </a:pPr>
                      <a:r>
                        <a:rPr lang="zh-CN" sz="2000" b="1" kern="100">
                          <a:latin typeface="Times New Roman"/>
                          <a:cs typeface="Times New Roman"/>
                        </a:rPr>
                        <a:t>识别</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方法</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8000"/>
                        </a:lnSpc>
                        <a:spcAft>
                          <a:spcPts val="0"/>
                        </a:spcAft>
                      </a:pPr>
                      <a:r>
                        <a:rPr lang="zh-CN" sz="2000" b="1" kern="100" dirty="0">
                          <a:latin typeface="Times New Roman"/>
                          <a:cs typeface="Times New Roman"/>
                        </a:rPr>
                        <a:t>　选项中表示全部范围的有</a:t>
                      </a:r>
                      <a:r>
                        <a:rPr lang="en-US" sz="2000" b="1" kern="100" dirty="0">
                          <a:latin typeface="宋体"/>
                          <a:cs typeface="Times New Roman"/>
                        </a:rPr>
                        <a:t>“</a:t>
                      </a:r>
                      <a:r>
                        <a:rPr lang="zh-CN" sz="2000" b="1" kern="100" dirty="0">
                          <a:latin typeface="Times New Roman"/>
                          <a:cs typeface="Times New Roman"/>
                        </a:rPr>
                        <a:t>全</a:t>
                      </a:r>
                      <a:r>
                        <a:rPr lang="en-US" sz="2000" b="1" kern="100" dirty="0">
                          <a:latin typeface="宋体"/>
                          <a:cs typeface="Times New Roman"/>
                        </a:rPr>
                        <a:t>”“</a:t>
                      </a:r>
                      <a:r>
                        <a:rPr lang="zh-CN" sz="2000" b="1" kern="100" dirty="0">
                          <a:latin typeface="Times New Roman"/>
                          <a:cs typeface="Times New Roman"/>
                        </a:rPr>
                        <a:t>都</a:t>
                      </a:r>
                      <a:r>
                        <a:rPr lang="en-US" sz="2000" b="1" kern="100" dirty="0">
                          <a:latin typeface="宋体"/>
                          <a:cs typeface="Times New Roman"/>
                        </a:rPr>
                        <a:t>”“</a:t>
                      </a:r>
                      <a:r>
                        <a:rPr lang="zh-CN" sz="2000" b="1" kern="100" dirty="0">
                          <a:latin typeface="Times New Roman"/>
                          <a:cs typeface="Times New Roman"/>
                        </a:rPr>
                        <a:t>所有</a:t>
                      </a:r>
                      <a:r>
                        <a:rPr lang="en-US" sz="2000" b="1" kern="100" dirty="0">
                          <a:latin typeface="宋体"/>
                          <a:cs typeface="Times New Roman"/>
                        </a:rPr>
                        <a:t>”“</a:t>
                      </a:r>
                      <a:r>
                        <a:rPr lang="zh-CN" sz="2000" b="1" kern="100" dirty="0">
                          <a:latin typeface="Times New Roman"/>
                          <a:cs typeface="Times New Roman"/>
                        </a:rPr>
                        <a:t>囊括</a:t>
                      </a:r>
                      <a:r>
                        <a:rPr lang="en-US" sz="2000" b="1" kern="100" dirty="0">
                          <a:latin typeface="宋体"/>
                          <a:cs typeface="Times New Roman"/>
                        </a:rPr>
                        <a:t>”“</a:t>
                      </a:r>
                      <a:r>
                        <a:rPr lang="zh-CN" sz="2000" b="1" kern="100" dirty="0">
                          <a:latin typeface="Times New Roman"/>
                          <a:cs typeface="Times New Roman"/>
                        </a:rPr>
                        <a:t>共</a:t>
                      </a:r>
                      <a:r>
                        <a:rPr lang="en-US" sz="2000" b="1" kern="100" dirty="0">
                          <a:latin typeface="宋体"/>
                          <a:cs typeface="Times New Roman"/>
                        </a:rPr>
                        <a:t>”“</a:t>
                      </a:r>
                      <a:r>
                        <a:rPr lang="zh-CN" sz="2000" b="1" kern="100" dirty="0">
                          <a:latin typeface="Times New Roman"/>
                          <a:cs typeface="Times New Roman"/>
                        </a:rPr>
                        <a:t>一概</a:t>
                      </a:r>
                      <a:r>
                        <a:rPr lang="en-US" sz="2000" b="1" kern="100" dirty="0">
                          <a:latin typeface="宋体"/>
                          <a:cs typeface="Times New Roman"/>
                        </a:rPr>
                        <a:t>”</a:t>
                      </a:r>
                      <a:r>
                        <a:rPr lang="zh-CN" sz="2000" b="1" kern="100" dirty="0">
                          <a:latin typeface="Times New Roman"/>
                          <a:cs typeface="Times New Roman"/>
                        </a:rPr>
                        <a:t>等，表示范围限定的有</a:t>
                      </a:r>
                      <a:r>
                        <a:rPr lang="en-US" sz="2000" b="1" kern="100" dirty="0">
                          <a:latin typeface="宋体"/>
                          <a:cs typeface="Times New Roman"/>
                        </a:rPr>
                        <a:t>“</a:t>
                      </a:r>
                      <a:r>
                        <a:rPr lang="zh-CN" sz="2000" b="1" kern="100" dirty="0">
                          <a:latin typeface="Times New Roman"/>
                          <a:cs typeface="Times New Roman"/>
                        </a:rPr>
                        <a:t>只</a:t>
                      </a:r>
                      <a:r>
                        <a:rPr lang="en-US" sz="2000" b="1" kern="100" dirty="0">
                          <a:latin typeface="宋体"/>
                          <a:cs typeface="Times New Roman"/>
                        </a:rPr>
                        <a:t>”“</a:t>
                      </a:r>
                      <a:r>
                        <a:rPr lang="zh-CN" sz="2000" b="1" kern="100" dirty="0">
                          <a:latin typeface="Times New Roman"/>
                          <a:cs typeface="Times New Roman"/>
                        </a:rPr>
                        <a:t>仅仅</a:t>
                      </a:r>
                      <a:r>
                        <a:rPr lang="en-US" sz="2000" b="1" kern="100" dirty="0">
                          <a:latin typeface="宋体"/>
                          <a:cs typeface="Times New Roman"/>
                        </a:rPr>
                        <a:t>”</a:t>
                      </a:r>
                      <a:r>
                        <a:rPr lang="zh-CN" sz="2000" b="1" kern="100" dirty="0">
                          <a:latin typeface="Times New Roman"/>
                          <a:cs typeface="Times New Roman"/>
                        </a:rPr>
                        <a:t>等，表示肯定的有</a:t>
                      </a:r>
                      <a:r>
                        <a:rPr lang="en-US" sz="2000" b="1" kern="100" dirty="0">
                          <a:latin typeface="宋体"/>
                          <a:cs typeface="Times New Roman"/>
                        </a:rPr>
                        <a:t>“</a:t>
                      </a:r>
                      <a:r>
                        <a:rPr lang="zh-CN" sz="2000" b="1" kern="100" dirty="0">
                          <a:latin typeface="Times New Roman"/>
                          <a:cs typeface="Times New Roman"/>
                        </a:rPr>
                        <a:t>必定</a:t>
                      </a:r>
                      <a:r>
                        <a:rPr lang="en-US" sz="2000" b="1" kern="100" dirty="0">
                          <a:latin typeface="宋体"/>
                          <a:cs typeface="Times New Roman"/>
                        </a:rPr>
                        <a:t>”“</a:t>
                      </a:r>
                      <a:r>
                        <a:rPr lang="zh-CN" sz="2000" b="1" kern="100" dirty="0">
                          <a:latin typeface="Times New Roman"/>
                          <a:cs typeface="Times New Roman"/>
                        </a:rPr>
                        <a:t>必须</a:t>
                      </a:r>
                      <a:r>
                        <a:rPr lang="en-US" sz="2000" b="1" kern="100" dirty="0">
                          <a:latin typeface="宋体"/>
                          <a:cs typeface="Times New Roman"/>
                        </a:rPr>
                        <a:t>”“</a:t>
                      </a:r>
                      <a:r>
                        <a:rPr lang="zh-CN" sz="2000" b="1" kern="100" dirty="0">
                          <a:latin typeface="Times New Roman"/>
                          <a:cs typeface="Times New Roman"/>
                        </a:rPr>
                        <a:t>一定</a:t>
                      </a:r>
                      <a:r>
                        <a:rPr lang="en-US" sz="2000" b="1" kern="100" dirty="0">
                          <a:latin typeface="宋体"/>
                          <a:cs typeface="Times New Roman"/>
                        </a:rPr>
                        <a:t>”“</a:t>
                      </a:r>
                      <a:r>
                        <a:rPr lang="zh-CN" sz="2000" b="1" kern="100" dirty="0">
                          <a:latin typeface="Times New Roman"/>
                          <a:cs typeface="Times New Roman"/>
                        </a:rPr>
                        <a:t>就</a:t>
                      </a:r>
                      <a:r>
                        <a:rPr lang="en-US" sz="2000" b="1" kern="100" dirty="0">
                          <a:latin typeface="宋体"/>
                          <a:cs typeface="Times New Roman"/>
                        </a:rPr>
                        <a:t>”</a:t>
                      </a:r>
                      <a:r>
                        <a:rPr lang="zh-CN" sz="2000" b="1" kern="100" dirty="0">
                          <a:latin typeface="Times New Roman"/>
                          <a:cs typeface="Times New Roman"/>
                        </a:rPr>
                        <a:t>等，遇到这些词语时要注意对应好原文，如果原文中没有这些词语，一般就是说法绝对</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1" name="表格 10"/>
          <p:cNvGraphicFramePr>
            <a:graphicFrameLocks noGrp="1"/>
          </p:cNvGraphicFramePr>
          <p:nvPr/>
        </p:nvGraphicFramePr>
        <p:xfrm>
          <a:off x="785787" y="1585914"/>
          <a:ext cx="7858179" cy="4486292"/>
        </p:xfrm>
        <a:graphic>
          <a:graphicData uri="http://schemas.openxmlformats.org/drawingml/2006/table">
            <a:tbl>
              <a:tblPr/>
              <a:tblGrid>
                <a:gridCol w="928693"/>
                <a:gridCol w="785818"/>
                <a:gridCol w="6143668"/>
              </a:tblGrid>
              <a:tr h="1345888">
                <a:tc rowSpan="3">
                  <a:txBody>
                    <a:bodyPr/>
                    <a:lstStyle/>
                    <a:p>
                      <a:pPr algn="ctr">
                        <a:lnSpc>
                          <a:spcPct val="118000"/>
                        </a:lnSpc>
                        <a:spcAft>
                          <a:spcPts val="0"/>
                        </a:spcAft>
                      </a:pPr>
                      <a:r>
                        <a:rPr lang="zh-CN" sz="2000" b="1" kern="100" dirty="0">
                          <a:latin typeface="Times New Roman"/>
                          <a:cs typeface="Times New Roman"/>
                        </a:rPr>
                        <a:t>技法</a:t>
                      </a:r>
                      <a:endParaRPr lang="zh-CN" sz="2000" b="1" kern="100" dirty="0">
                        <a:latin typeface="宋体"/>
                        <a:cs typeface="Courier New"/>
                      </a:endParaRPr>
                    </a:p>
                    <a:p>
                      <a:pPr algn="ctr">
                        <a:lnSpc>
                          <a:spcPct val="118000"/>
                        </a:lnSpc>
                        <a:spcAft>
                          <a:spcPts val="0"/>
                        </a:spcAft>
                      </a:pPr>
                      <a:r>
                        <a:rPr lang="zh-CN" sz="2000" b="1" kern="100" dirty="0">
                          <a:latin typeface="Times New Roman"/>
                          <a:cs typeface="Times New Roman"/>
                        </a:rPr>
                        <a:t>演示</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8000"/>
                        </a:lnSpc>
                        <a:spcAft>
                          <a:spcPts val="0"/>
                        </a:spcAft>
                      </a:pPr>
                      <a:r>
                        <a:rPr lang="zh-CN" sz="2000" b="1" kern="100">
                          <a:latin typeface="Times New Roman"/>
                          <a:cs typeface="Times New Roman"/>
                        </a:rPr>
                        <a:t>试题</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选项</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Times New Roman"/>
                          <a:ea typeface="黑体"/>
                          <a:cs typeface="Courier New"/>
                        </a:rPr>
                        <a:t>[</a:t>
                      </a:r>
                      <a:r>
                        <a:rPr lang="en-US" sz="2000" b="1" kern="100" dirty="0">
                          <a:latin typeface="Times New Roman"/>
                          <a:cs typeface="Courier New"/>
                        </a:rPr>
                        <a:t>2016·</a:t>
                      </a:r>
                      <a:r>
                        <a:rPr lang="zh-CN" sz="2000" b="1" kern="100" dirty="0">
                          <a:latin typeface="Times New Roman"/>
                          <a:cs typeface="Times New Roman"/>
                        </a:rPr>
                        <a:t>天津卷</a:t>
                      </a:r>
                      <a:r>
                        <a:rPr lang="en-US" sz="2000" b="1" kern="100" dirty="0">
                          <a:latin typeface="Times New Roman"/>
                          <a:ea typeface="黑体"/>
                          <a:cs typeface="Courier New"/>
                        </a:rPr>
                        <a:t>] </a:t>
                      </a:r>
                      <a:r>
                        <a:rPr lang="zh-CN" sz="2000" b="1" kern="100" dirty="0">
                          <a:latin typeface="Times New Roman"/>
                          <a:cs typeface="Times New Roman"/>
                        </a:rPr>
                        <a:t>消费者文化消费品位的形成，建立在其具备一定文化水平这一客观基础之上；消费者具备一定文化水平，就会形成相应的文化消费品位</a:t>
                      </a:r>
                      <a:r>
                        <a:rPr lang="zh-CN" sz="2000" b="1" kern="100" dirty="0">
                          <a:latin typeface="宋体"/>
                          <a:ea typeface="Times New Roman"/>
                          <a:cs typeface="Courier New"/>
                        </a:rPr>
                        <a:t> </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4516">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对应</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原文</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就消费者而言，由于文化消费品位是在消费过程中形成，那么文化消费品位与文化是一脉相承的，消费者的文化是文化消费品位形成的基础。但是消费者有了某种文化并不一定会形成相应的文化消费品位</a:t>
                      </a:r>
                      <a:r>
                        <a:rPr lang="zh-CN" sz="2000" b="1" kern="100">
                          <a:latin typeface="宋体"/>
                          <a:ea typeface="Times New Roman"/>
                          <a:cs typeface="Courier New"/>
                        </a:rPr>
                        <a:t> </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5888">
                <a:tc vMerge="1">
                  <a:txBody>
                    <a:bodyPr/>
                    <a:lstStyle/>
                    <a:p>
                      <a:endParaRPr lang="zh-CN" altLang="en-US"/>
                    </a:p>
                  </a:txBody>
                  <a:tcPr/>
                </a:tc>
                <a:tc>
                  <a:txBody>
                    <a:bodyPr/>
                    <a:lstStyle/>
                    <a:p>
                      <a:pPr algn="ctr">
                        <a:lnSpc>
                          <a:spcPct val="118000"/>
                        </a:lnSpc>
                        <a:spcAft>
                          <a:spcPts val="0"/>
                        </a:spcAft>
                      </a:pPr>
                      <a:r>
                        <a:rPr lang="zh-CN" sz="2000" b="1" kern="100">
                          <a:latin typeface="Times New Roman"/>
                          <a:cs typeface="Times New Roman"/>
                        </a:rPr>
                        <a:t>比对</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结果</a:t>
                      </a:r>
                      <a:endParaRPr lang="zh-CN" sz="2000" b="1" kern="10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a:t>
                      </a:r>
                      <a:r>
                        <a:rPr lang="en-US" sz="2000" b="1" kern="100" dirty="0">
                          <a:latin typeface="宋体"/>
                          <a:cs typeface="Times New Roman"/>
                        </a:rPr>
                        <a:t>“</a:t>
                      </a:r>
                      <a:r>
                        <a:rPr lang="zh-CN" sz="2000" b="1" kern="100" dirty="0">
                          <a:latin typeface="Times New Roman"/>
                          <a:cs typeface="Times New Roman"/>
                        </a:rPr>
                        <a:t>消费者具备一定文化水平，就会形成相应的文化消费品位</a:t>
                      </a:r>
                      <a:r>
                        <a:rPr lang="en-US" sz="2000" b="1" kern="100" dirty="0">
                          <a:latin typeface="宋体"/>
                          <a:cs typeface="Times New Roman"/>
                        </a:rPr>
                        <a:t>”</a:t>
                      </a:r>
                      <a:r>
                        <a:rPr lang="zh-CN" sz="2000" b="1" kern="100" dirty="0">
                          <a:latin typeface="Times New Roman"/>
                          <a:cs typeface="Times New Roman"/>
                        </a:rPr>
                        <a:t>说法绝对，原文中是</a:t>
                      </a:r>
                      <a:r>
                        <a:rPr lang="en-US" sz="2000" b="1" kern="100" dirty="0">
                          <a:latin typeface="宋体"/>
                          <a:cs typeface="Times New Roman"/>
                        </a:rPr>
                        <a:t>“</a:t>
                      </a:r>
                      <a:r>
                        <a:rPr lang="zh-CN" sz="2000" b="1" kern="100" dirty="0">
                          <a:latin typeface="Times New Roman"/>
                          <a:cs typeface="Times New Roman"/>
                        </a:rPr>
                        <a:t>消费者有了某种文化并不一定会形成相应的文化消费品位</a:t>
                      </a:r>
                      <a:r>
                        <a:rPr lang="en-US" sz="2000" b="1" kern="100" dirty="0">
                          <a:latin typeface="宋体"/>
                          <a:cs typeface="Times New Roman"/>
                        </a:rPr>
                        <a:t>”</a:t>
                      </a:r>
                      <a:endParaRPr lang="zh-CN" sz="2000" b="1" kern="100" dirty="0">
                        <a:latin typeface="宋体"/>
                        <a:cs typeface="Courier New"/>
                      </a:endParaRPr>
                    </a:p>
                  </a:txBody>
                  <a:tcPr marL="64508" marR="64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9</a:t>
            </a:r>
            <a:r>
              <a:rPr lang="en-US" dirty="0" smtClean="0">
                <a:latin typeface="黑体" pitchFamily="2" charset="-122"/>
                <a:ea typeface="黑体" pitchFamily="2" charset="-122"/>
              </a:rPr>
              <a:t> </a:t>
            </a:r>
            <a:r>
              <a:rPr lang="zh-CN" altLang="en-US" dirty="0" smtClean="0"/>
              <a:t>阅读下面的文字，完成题目。</a:t>
            </a:r>
            <a:endParaRPr lang="en-US" altLang="zh-CN" dirty="0" smtClean="0"/>
          </a:p>
          <a:p>
            <a:pPr indent="622300" algn="just"/>
            <a:r>
              <a:rPr lang="zh-CN" altLang="en-US" dirty="0" smtClean="0">
                <a:latin typeface="楷体_GB2312" pitchFamily="49" charset="-122"/>
                <a:ea typeface="楷体_GB2312" pitchFamily="49" charset="-122"/>
              </a:rPr>
              <a:t>古代文人认为进入作品的方式主要有两种。其一是“涵泳”与“玩味”的无声接受方式，注重悉心揣摸与反复咀嚼，如嚼橄榄，如品香茗。“涵泳”这一概念由朱熹率先提出，他认为诗的“语言有个血脉流通，但涵泳久之，自然见得条畅浃洽，不必多引外来道理言语，却壅滞诗人话底意思也”。诗的意象是一个活的整体，内部有血脉贯通流转，而读诗之人反复涵泳感受，就会领悟到贯通整体的内在血脉，如果多引外来道理对诗进行分解，必然破坏作品的艺术生命，感受不到诗人的真正意思。与此同时，朱熹认为读诗要“玩味义理，咀嚼滋味”，强调接受者细腻感受的重要性。清代</a:t>
            </a:r>
            <a:endParaRPr lang="en-US" altLang="zh-CN"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428736"/>
            <a:ext cx="7929618" cy="4906976"/>
          </a:xfrm>
        </p:spPr>
        <p:txBody>
          <a:bodyPr>
            <a:noAutofit/>
          </a:bodyPr>
          <a:lstStyle/>
          <a:p>
            <a:pPr algn="just"/>
            <a:r>
              <a:rPr lang="zh-CN" altLang="en-US" dirty="0" smtClean="0">
                <a:latin typeface="楷体_GB2312" pitchFamily="49" charset="-122"/>
                <a:ea typeface="楷体_GB2312" pitchFamily="49" charset="-122"/>
              </a:rPr>
              <a:t>况周颐对此认识更为深入，“读词之法，取前人名句意境绝佳者，将此意境缔构于吾想望中。然后澄思渺虑，以吾身入乎其中而涵泳玩索之”。接受者以空明之心，充分调动艺术想象，通过语言的揣摸去创造作品的意境，沉入其中，思而得之，感而契之。其二，与“涵泳”和“玩味”的无声接受方式相补充的是“熟读”与“讽咏”的有声接受方式，通过反复的吟咏讽诵逐渐悟入作品</a:t>
            </a:r>
            <a:r>
              <a:rPr lang="en-US" altLang="zh-CN" dirty="0" smtClean="0">
                <a:latin typeface="+mn-ea"/>
              </a:rPr>
              <a:t>……</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500174"/>
            <a:ext cx="7929618" cy="4572032"/>
          </a:xfrm>
        </p:spPr>
        <p:txBody>
          <a:bodyPr>
            <a:noAutofit/>
          </a:bodyPr>
          <a:lstStyle/>
          <a:p>
            <a:pPr algn="just"/>
            <a:r>
              <a:rPr lang="zh-CN" altLang="en-US" dirty="0" smtClean="0">
                <a:latin typeface="Times New Roman" pitchFamily="18" charset="0"/>
                <a:cs typeface="Times New Roman" pitchFamily="18" charset="0"/>
              </a:rPr>
              <a:t>下列对原文内容的表述，不符合文章内容的一项是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algn="just"/>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．以“涵泳”和“玩味”作为阅读作品的方式，注重的是对作品进行悉心揣摸与反复咀嚼，这是一种无声的接受方式。</a:t>
            </a:r>
          </a:p>
          <a:p>
            <a:pPr algn="just"/>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．“涵泳”这一阅读方式是朱熹率先提出的，他认为通过涵泳就能把诗读得通畅，否则就不能理解诗句的意思。</a:t>
            </a:r>
          </a:p>
          <a:p>
            <a:pPr algn="just"/>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．清代的况周颐认为，在阅读诗歌时接受者要以空明之心，充分调动艺术想象，通过语言的揣摸去创造作品的意境。</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1500174"/>
            <a:ext cx="8072494" cy="2428892"/>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D</a:t>
            </a:r>
            <a:r>
              <a:rPr lang="zh-CN" altLang="en-US" sz="2400" b="1" dirty="0" smtClean="0">
                <a:latin typeface="Times New Roman" pitchFamily="18" charset="0"/>
                <a:cs typeface="Times New Roman" pitchFamily="18" charset="0"/>
              </a:rPr>
              <a:t>．“熟读”与“讽咏”是古人阅读作品的另一种方式，注重的是反复的吟咏讽诵逐渐悟入，这是一种有声的接受方式。</a:t>
            </a:r>
            <a:endParaRPr lang="en-US" altLang="zh-CN" sz="2400" b="1" dirty="0" smtClean="0">
              <a:latin typeface="Times New Roman" pitchFamily="18" charset="0"/>
              <a:cs typeface="Times New Roman" pitchFamily="18" charset="0"/>
            </a:endParaRP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357694"/>
            <a:ext cx="7848599" cy="1428760"/>
          </a:xfrm>
        </p:spPr>
        <p:txBody>
          <a:bodyPr/>
          <a:lstStyle/>
          <a:p>
            <a:pPr marL="0" indent="0">
              <a:lnSpc>
                <a:spcPct val="122000"/>
              </a:lnSpc>
              <a:buNone/>
            </a:pPr>
            <a:r>
              <a:rPr lang="en-US" altLang="zh-CN" sz="2400" b="1" dirty="0" smtClean="0">
                <a:solidFill>
                  <a:srgbClr val="990033"/>
                </a:solidFill>
                <a:latin typeface="宋体" pitchFamily="2" charset="-122"/>
              </a:rPr>
              <a:t>B</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t>
            </a:r>
            <a:r>
              <a:rPr lang="zh-CN" altLang="en-US" sz="2400" b="1" dirty="0" smtClean="0">
                <a:solidFill>
                  <a:srgbClr val="990033"/>
                </a:solidFill>
                <a:latin typeface="宋体" pitchFamily="2" charset="-122"/>
              </a:rPr>
              <a:t>否则就不能理解诗句的意思”理解不当，朱熹强调的是涵泳对解读诗文的重要性，而并非唯一性，说法绝对。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lstStyle/>
          <a:p>
            <a:r>
              <a:rPr lang="zh-CN" altLang="en-US" dirty="0" smtClean="0"/>
              <a:t>陷阱九：答非所问</a:t>
            </a:r>
            <a:endParaRPr lang="zh-CN" altLang="en-US" dirty="0"/>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graphicFrame>
        <p:nvGraphicFramePr>
          <p:cNvPr id="12" name="表格 11"/>
          <p:cNvGraphicFramePr>
            <a:graphicFrameLocks noGrp="1"/>
          </p:cNvGraphicFramePr>
          <p:nvPr/>
        </p:nvGraphicFramePr>
        <p:xfrm>
          <a:off x="928662" y="1857365"/>
          <a:ext cx="7286676" cy="3929089"/>
        </p:xfrm>
        <a:graphic>
          <a:graphicData uri="http://schemas.openxmlformats.org/drawingml/2006/table">
            <a:tbl>
              <a:tblPr/>
              <a:tblGrid>
                <a:gridCol w="822252"/>
                <a:gridCol w="6464424"/>
              </a:tblGrid>
              <a:tr h="1300931">
                <a:tc>
                  <a:txBody>
                    <a:bodyPr/>
                    <a:lstStyle/>
                    <a:p>
                      <a:pPr algn="ctr">
                        <a:lnSpc>
                          <a:spcPct val="118000"/>
                        </a:lnSpc>
                        <a:spcAft>
                          <a:spcPts val="0"/>
                        </a:spcAft>
                      </a:pPr>
                      <a:r>
                        <a:rPr lang="zh-CN" sz="2000" b="1" kern="100">
                          <a:latin typeface="Times New Roman"/>
                          <a:cs typeface="Times New Roman"/>
                        </a:rPr>
                        <a:t>概念</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释义</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题干问了一个问题，而选项回答的是另一问题</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7227">
                <a:tc>
                  <a:txBody>
                    <a:bodyPr/>
                    <a:lstStyle/>
                    <a:p>
                      <a:pPr algn="ctr">
                        <a:lnSpc>
                          <a:spcPct val="118000"/>
                        </a:lnSpc>
                        <a:spcAft>
                          <a:spcPts val="0"/>
                        </a:spcAft>
                      </a:pPr>
                      <a:r>
                        <a:rPr lang="zh-CN" sz="2000" b="1" kern="100">
                          <a:latin typeface="Times New Roman"/>
                          <a:cs typeface="Times New Roman"/>
                        </a:rPr>
                        <a:t>设错</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方式</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a:latin typeface="Times New Roman"/>
                          <a:cs typeface="Times New Roman"/>
                        </a:rPr>
                        <a:t>　常见的题干问法有：</a:t>
                      </a:r>
                      <a:r>
                        <a:rPr lang="en-US" sz="2000" b="1" kern="100">
                          <a:latin typeface="宋体"/>
                          <a:cs typeface="Times New Roman"/>
                        </a:rPr>
                        <a:t>“</a:t>
                      </a:r>
                      <a:r>
                        <a:rPr lang="zh-CN" sz="2000" b="1" kern="100">
                          <a:latin typeface="Times New Roman"/>
                          <a:cs typeface="Times New Roman"/>
                        </a:rPr>
                        <a:t>下列不属于</a:t>
                      </a:r>
                      <a:r>
                        <a:rPr lang="en-US" sz="2000" b="1" kern="100">
                          <a:latin typeface="宋体"/>
                          <a:cs typeface="Times New Roman"/>
                        </a:rPr>
                        <a:t>……</a:t>
                      </a:r>
                      <a:r>
                        <a:rPr lang="zh-CN" sz="2000" b="1" kern="100">
                          <a:latin typeface="Times New Roman"/>
                          <a:cs typeface="Times New Roman"/>
                        </a:rPr>
                        <a:t>的原因的一项是</a:t>
                      </a:r>
                      <a:r>
                        <a:rPr lang="en-US" sz="2000" b="1" kern="100">
                          <a:latin typeface="宋体"/>
                          <a:cs typeface="Times New Roman"/>
                        </a:rPr>
                        <a:t>”“</a:t>
                      </a:r>
                      <a:r>
                        <a:rPr lang="zh-CN" sz="2000" b="1" kern="100">
                          <a:latin typeface="Times New Roman"/>
                          <a:cs typeface="Times New Roman"/>
                        </a:rPr>
                        <a:t>下列不能说明</a:t>
                      </a:r>
                      <a:r>
                        <a:rPr lang="en-US" sz="2000" b="1" kern="100">
                          <a:latin typeface="Times New Roman"/>
                          <a:cs typeface="Courier New"/>
                        </a:rPr>
                        <a:t>(</a:t>
                      </a:r>
                      <a:r>
                        <a:rPr lang="zh-CN" sz="2000" b="1" kern="100">
                          <a:latin typeface="Times New Roman"/>
                          <a:cs typeface="Times New Roman"/>
                        </a:rPr>
                        <a:t>没有体现</a:t>
                      </a:r>
                      <a:r>
                        <a:rPr lang="en-US" sz="2000" b="1" kern="100">
                          <a:latin typeface="Times New Roman"/>
                          <a:cs typeface="Courier New"/>
                        </a:rPr>
                        <a:t>)</a:t>
                      </a:r>
                      <a:r>
                        <a:rPr lang="en-US" sz="2000" b="1" kern="100">
                          <a:latin typeface="宋体"/>
                          <a:cs typeface="Times New Roman"/>
                        </a:rPr>
                        <a:t>……</a:t>
                      </a:r>
                      <a:r>
                        <a:rPr lang="zh-CN" sz="2000" b="1" kern="100">
                          <a:latin typeface="Times New Roman"/>
                          <a:cs typeface="Times New Roman"/>
                        </a:rPr>
                        <a:t>的一项是</a:t>
                      </a:r>
                      <a:r>
                        <a:rPr lang="en-US" sz="2000" b="1" kern="100">
                          <a:latin typeface="宋体"/>
                          <a:cs typeface="Times New Roman"/>
                        </a:rPr>
                        <a:t>”</a:t>
                      </a:r>
                      <a:r>
                        <a:rPr lang="zh-CN" sz="2000" b="1" kern="100">
                          <a:latin typeface="Times New Roman"/>
                          <a:cs typeface="Times New Roman"/>
                        </a:rPr>
                        <a:t>等</a:t>
                      </a:r>
                      <a:r>
                        <a:rPr lang="zh-CN" sz="2000" b="1" kern="100">
                          <a:latin typeface="宋体"/>
                          <a:ea typeface="Times New Roman"/>
                          <a:cs typeface="Courier New"/>
                        </a:rPr>
                        <a:t> </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0931">
                <a:tc>
                  <a:txBody>
                    <a:bodyPr/>
                    <a:lstStyle/>
                    <a:p>
                      <a:pPr algn="ctr">
                        <a:lnSpc>
                          <a:spcPct val="118000"/>
                        </a:lnSpc>
                        <a:spcAft>
                          <a:spcPts val="0"/>
                        </a:spcAft>
                      </a:pPr>
                      <a:r>
                        <a:rPr lang="zh-CN" sz="2000" b="1" kern="100">
                          <a:latin typeface="Times New Roman"/>
                          <a:cs typeface="Times New Roman"/>
                        </a:rPr>
                        <a:t>识别</a:t>
                      </a:r>
                      <a:endParaRPr lang="zh-CN" sz="2000" b="1" kern="100">
                        <a:latin typeface="宋体"/>
                        <a:cs typeface="Courier New"/>
                      </a:endParaRPr>
                    </a:p>
                    <a:p>
                      <a:pPr algn="ctr">
                        <a:lnSpc>
                          <a:spcPct val="118000"/>
                        </a:lnSpc>
                        <a:spcAft>
                          <a:spcPts val="0"/>
                        </a:spcAft>
                      </a:pPr>
                      <a:r>
                        <a:rPr lang="zh-CN" sz="2000" b="1" kern="100">
                          <a:latin typeface="Times New Roman"/>
                          <a:cs typeface="Times New Roman"/>
                        </a:rPr>
                        <a:t>方法</a:t>
                      </a:r>
                      <a:endParaRPr lang="zh-CN" sz="2000" b="1" kern="10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8000"/>
                        </a:lnSpc>
                        <a:spcAft>
                          <a:spcPts val="0"/>
                        </a:spcAft>
                      </a:pPr>
                      <a:r>
                        <a:rPr lang="zh-CN" sz="2000" b="1" kern="100" dirty="0">
                          <a:latin typeface="Times New Roman"/>
                          <a:cs typeface="Times New Roman"/>
                        </a:rPr>
                        <a:t>　要注意审明题干要求，看清题干问的是什么问题，选项回答的是什么问题</a:t>
                      </a:r>
                      <a:endParaRPr lang="zh-CN" sz="2000" b="1" kern="100" dirty="0">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2910" y="936625"/>
            <a:ext cx="8215370" cy="5399088"/>
          </a:xfrm>
        </p:spPr>
        <p:txBody>
          <a:bodyPr>
            <a:noAutofit/>
          </a:bodyPr>
          <a:lstStyle/>
          <a:p>
            <a:pPr>
              <a:spcBef>
                <a:spcPct val="0"/>
              </a:spcBef>
            </a:pPr>
            <a:r>
              <a:rPr lang="zh-CN" altLang="en-US" dirty="0" smtClean="0">
                <a:latin typeface="黑体" pitchFamily="2" charset="-122"/>
                <a:ea typeface="黑体" pitchFamily="2" charset="-122"/>
              </a:rPr>
              <a:t>例</a:t>
            </a:r>
            <a:r>
              <a:rPr lang="en-US" altLang="zh-CN" dirty="0" smtClean="0">
                <a:latin typeface="黑体" pitchFamily="2" charset="-122"/>
                <a:ea typeface="黑体" pitchFamily="2" charset="-122"/>
              </a:rPr>
              <a:t>10</a:t>
            </a:r>
            <a:r>
              <a:rPr lang="en-US" dirty="0" smtClean="0">
                <a:latin typeface="黑体" pitchFamily="2" charset="-122"/>
                <a:ea typeface="黑体" pitchFamily="2" charset="-122"/>
              </a:rPr>
              <a:t> </a:t>
            </a:r>
            <a:r>
              <a:rPr lang="zh-CN" altLang="en-US" dirty="0" smtClean="0"/>
              <a:t>阅读下面的文字，完成题目。</a:t>
            </a:r>
            <a:endParaRPr lang="en-US" altLang="zh-CN" dirty="0" smtClean="0"/>
          </a:p>
          <a:p>
            <a:pPr indent="622300" algn="just"/>
            <a:r>
              <a:rPr lang="zh-CN" altLang="en-US" dirty="0" smtClean="0">
                <a:latin typeface="楷体_GB2312" pitchFamily="49" charset="-122"/>
                <a:ea typeface="楷体_GB2312" pitchFamily="49" charset="-122"/>
              </a:rPr>
              <a:t>诗歌不止于纯粹的艺术，还兼具社会责任。孔子曰：“</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诗</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可以兴，可以观，可以群，可以怨。迩之事父，远之事君。多识于鸟兽草木之名。”希尼在</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诗歌的纠正</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文中承认“在某种意义上，诗歌的功效等于零”，随之又中肯地指出：诗歌“在另一种意义上，它是无限的”。确然，诗歌不会直接干预和改变人的现实命运，却潜移默化地影响社会。尤其在当下，网络、多媒体信息已经紧密而深入地进入社会诸多领域，诗歌的创作平台和传播、接受途径愈加多元。诗歌的文体特性决定了它可以协调公众的注意力，用轻灵的文字表达沉重的主题，传递正能量，触及社会热点问题，</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66688"/>
            <a:ext cx="6697662" cy="476250"/>
          </a:xfrm>
          <a:noFill/>
        </p:spPr>
        <p:txBody>
          <a:bodyPr/>
          <a:lstStyle/>
          <a:p>
            <a:pPr eaLnBrk="1" hangingPunct="1"/>
            <a:r>
              <a:rPr lang="zh-CN" altLang="en-US" dirty="0" smtClean="0"/>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3" name="内容占位符 2"/>
          <p:cNvSpPr>
            <a:spLocks/>
          </p:cNvSpPr>
          <p:nvPr/>
        </p:nvSpPr>
        <p:spPr bwMode="auto">
          <a:xfrm>
            <a:off x="792163" y="1285860"/>
            <a:ext cx="7920037" cy="5049852"/>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[2016·</a:t>
            </a:r>
            <a:r>
              <a:rPr lang="zh-CN" altLang="en-US" sz="2400" b="1" dirty="0" smtClean="0">
                <a:latin typeface="Times New Roman" pitchFamily="18" charset="0"/>
                <a:cs typeface="Times New Roman" pitchFamily="18" charset="0"/>
              </a:rPr>
              <a:t>全国卷</a:t>
            </a:r>
            <a:r>
              <a:rPr lang="en-US" altLang="zh-CN" sz="2400" b="1" dirty="0" smtClean="0">
                <a:latin typeface="Times New Roman" pitchFamily="18" charset="0"/>
                <a:cs typeface="Times New Roman" pitchFamily="18" charset="0"/>
              </a:rPr>
              <a:t>Ⅱ] </a:t>
            </a:r>
            <a:r>
              <a:rPr lang="zh-CN" altLang="en-US" sz="2400" b="1" dirty="0" smtClean="0">
                <a:latin typeface="Times New Roman" pitchFamily="18" charset="0"/>
                <a:cs typeface="Times New Roman" pitchFamily="18" charset="0"/>
              </a:rPr>
              <a:t>阅读下面的文字，完成</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3</a:t>
            </a:r>
            <a:r>
              <a:rPr lang="zh-CN" altLang="en-US" sz="2400" b="1" dirty="0" smtClean="0">
                <a:latin typeface="Times New Roman" pitchFamily="18" charset="0"/>
                <a:cs typeface="Times New Roman" pitchFamily="18" charset="0"/>
              </a:rPr>
              <a:t>题。</a:t>
            </a:r>
          </a:p>
          <a:p>
            <a:pPr indent="622300" eaLnBrk="0" hangingPunct="0">
              <a:lnSpc>
                <a:spcPts val="3500"/>
              </a:lnSpc>
              <a:buFont typeface="Arial" pitchFamily="34" charset="0"/>
              <a:buNone/>
            </a:pPr>
            <a:r>
              <a:rPr lang="zh-CN" altLang="en-US" sz="2400" b="1" dirty="0" smtClean="0">
                <a:latin typeface="楷体_GB2312" pitchFamily="49" charset="-122"/>
                <a:ea typeface="楷体_GB2312" pitchFamily="49" charset="-122"/>
                <a:cs typeface="Times New Roman" pitchFamily="18" charset="0"/>
              </a:rPr>
              <a:t>人们常说“小说是讲故事的艺术”，但故事不等于小说，故事讲述人与小说家也不能混为一谈。就传统而言，讲故事的人讲述亲身经历或道听途说的故事，口耳相传，把它们转化为听众的经验；小说家则通常记录见闻传说，虚构故事，经过艺术处理，把它们变成小说交给读者。</a:t>
            </a:r>
            <a:endParaRPr lang="en-US" altLang="zh-CN" sz="2400" b="1" dirty="0" smtClean="0">
              <a:latin typeface="楷体_GB2312" pitchFamily="49" charset="-122"/>
              <a:ea typeface="楷体_GB2312" pitchFamily="49" charset="-122"/>
              <a:cs typeface="Times New Roman" pitchFamily="18" charset="0"/>
            </a:endParaRPr>
          </a:p>
        </p:txBody>
      </p:sp>
      <p:grpSp>
        <p:nvGrpSpPr>
          <p:cNvPr id="15" name="Group 45"/>
          <p:cNvGrpSpPr>
            <a:grpSpLocks/>
          </p:cNvGrpSpPr>
          <p:nvPr/>
        </p:nvGrpSpPr>
        <p:grpSpPr bwMode="auto">
          <a:xfrm>
            <a:off x="0" y="785222"/>
            <a:ext cx="609600" cy="1857344"/>
            <a:chOff x="1" y="383"/>
            <a:chExt cx="384" cy="1618"/>
          </a:xfrm>
        </p:grpSpPr>
        <p:pic>
          <p:nvPicPr>
            <p:cNvPr id="16" name="Picture 31"/>
            <p:cNvPicPr>
              <a:picLocks noChangeAspect="1" noChangeArrowheads="1"/>
            </p:cNvPicPr>
            <p:nvPr/>
          </p:nvPicPr>
          <p:blipFill>
            <a:blip r:embed="rId3" cstate="print"/>
            <a:srcRect/>
            <a:stretch>
              <a:fillRect/>
            </a:stretch>
          </p:blipFill>
          <p:spPr bwMode="auto">
            <a:xfrm>
              <a:off x="1" y="383"/>
              <a:ext cx="384" cy="1618"/>
            </a:xfrm>
            <a:prstGeom prst="rect">
              <a:avLst/>
            </a:prstGeom>
            <a:noFill/>
            <a:ln w="9525">
              <a:noFill/>
              <a:miter lim="800000"/>
              <a:headEnd/>
              <a:tailEnd/>
            </a:ln>
          </p:spPr>
        </p:pic>
        <p:sp>
          <p:nvSpPr>
            <p:cNvPr id="17" name="内容占位符 2">
              <a:hlinkClick r:id="rId4" action="ppaction://hlinksldjump"/>
            </p:cNvPr>
            <p:cNvSpPr>
              <a:spLocks/>
            </p:cNvSpPr>
            <p:nvPr/>
          </p:nvSpPr>
          <p:spPr bwMode="auto">
            <a:xfrm>
              <a:off x="46" y="570"/>
              <a:ext cx="272" cy="1179"/>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真题体验</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357298"/>
            <a:ext cx="7929618" cy="4978414"/>
          </a:xfrm>
        </p:spPr>
        <p:txBody>
          <a:bodyPr>
            <a:noAutofit/>
          </a:bodyPr>
          <a:lstStyle/>
          <a:p>
            <a:pPr algn="just"/>
            <a:r>
              <a:rPr lang="zh-CN" altLang="en-US" dirty="0" smtClean="0">
                <a:latin typeface="楷体_GB2312" pitchFamily="49" charset="-122"/>
                <a:ea typeface="楷体_GB2312" pitchFamily="49" charset="-122"/>
              </a:rPr>
              <a:t>凝聚、感化、激发民心，甚至可以改变读者在社会中的存在方式、意识观念等。</a:t>
            </a:r>
            <a:endParaRPr lang="en-US" altLang="zh-CN" dirty="0" smtClean="0">
              <a:latin typeface="楷体_GB2312" pitchFamily="49" charset="-122"/>
              <a:ea typeface="楷体_GB2312" pitchFamily="49" charset="-122"/>
            </a:endParaRPr>
          </a:p>
          <a:p>
            <a:pPr indent="622300" algn="just"/>
            <a:r>
              <a:rPr lang="zh-CN" altLang="en-US" dirty="0" smtClean="0">
                <a:latin typeface="楷体_GB2312" pitchFamily="49" charset="-122"/>
                <a:ea typeface="楷体_GB2312" pitchFamily="49" charset="-122"/>
              </a:rPr>
              <a:t>诗歌对社会的担当是广义层面的。首先，诗人应该秉持社会责任感。历史上伟大的诗人是时代的先驱者，是担负社会责任的“道义”者。其次，诗歌对社会的担当深而又广，它绝不局限于哪一个具体的方面。诗歌可以怨刺上政、批评时弊、关注民生，可以培养民众的审美品位、陶冶心性涵养，也可以起到交际、传承或延续文化的功能。诗歌是社会的缩影，回归社会，去感受、描写社会的疼痛，关怀一切可以关怀的对象是诗歌的社会使命。</a:t>
            </a:r>
          </a:p>
          <a:p>
            <a:pPr algn="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选自</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光明日报</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，有删改</a:t>
            </a:r>
            <a:r>
              <a:rPr lang="en-US" altLang="zh-CN" dirty="0" smtClean="0">
                <a:latin typeface="仿宋_GB2312" pitchFamily="49" charset="-122"/>
                <a:ea typeface="仿宋_GB2312" pitchFamily="49" charset="-122"/>
              </a:rPr>
              <a:t>)</a:t>
            </a:r>
          </a:p>
          <a:p>
            <a:pPr algn="just"/>
            <a:endParaRPr lang="en-US" altLang="zh-CN" dirty="0" smtClean="0">
              <a:latin typeface="楷体_GB2312" pitchFamily="49" charset="-122"/>
              <a:ea typeface="楷体_GB2312" pitchFamily="49" charset="-122"/>
            </a:endParaRP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714348" y="1428736"/>
            <a:ext cx="7929618" cy="4643470"/>
          </a:xfrm>
        </p:spPr>
        <p:txBody>
          <a:bodyPr>
            <a:noAutofit/>
          </a:bodyPr>
          <a:lstStyle/>
          <a:p>
            <a:pPr algn="just"/>
            <a:r>
              <a:rPr lang="zh-CN" altLang="en-US" dirty="0" smtClean="0">
                <a:latin typeface="Times New Roman" pitchFamily="18" charset="0"/>
                <a:cs typeface="Times New Roman" pitchFamily="18" charset="0"/>
              </a:rPr>
              <a:t>下列各项中，不属于作者所论诗歌的“社会责任”的一项是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algn="just"/>
            <a:r>
              <a:rPr lang="en-US" altLang="zh-CN"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诗</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可以兴，可以观，可以群，可以怨。迩之事父，远之事君。多识于鸟兽草木之名。</a:t>
            </a:r>
          </a:p>
          <a:p>
            <a:pPr algn="just"/>
            <a:r>
              <a:rPr lang="en-US" altLang="zh-CN" dirty="0" smtClean="0">
                <a:latin typeface="Times New Roman" pitchFamily="18" charset="0"/>
                <a:cs typeface="Times New Roman" pitchFamily="18" charset="0"/>
              </a:rPr>
              <a:t>B. </a:t>
            </a:r>
            <a:r>
              <a:rPr lang="zh-CN" altLang="en-US" dirty="0" smtClean="0">
                <a:latin typeface="Times New Roman" pitchFamily="18" charset="0"/>
                <a:cs typeface="Times New Roman" pitchFamily="18" charset="0"/>
              </a:rPr>
              <a:t>诗歌可以协调公众的注意力，用轻灵的文字表达沉重的主题，传递正能量，触及社会热点问题。</a:t>
            </a:r>
          </a:p>
          <a:p>
            <a:pPr algn="just"/>
            <a:r>
              <a:rPr lang="en-US" altLang="zh-CN" dirty="0" smtClean="0">
                <a:latin typeface="Times New Roman" pitchFamily="18" charset="0"/>
                <a:cs typeface="Times New Roman" pitchFamily="18" charset="0"/>
              </a:rPr>
              <a:t>C. </a:t>
            </a:r>
            <a:r>
              <a:rPr lang="zh-CN" altLang="en-US" dirty="0" smtClean="0">
                <a:latin typeface="Times New Roman" pitchFamily="18" charset="0"/>
                <a:cs typeface="Times New Roman" pitchFamily="18" charset="0"/>
              </a:rPr>
              <a:t>诗歌可以怨刺上政、批评时弊、关注民生，可以培养民众的审美品位、陶冶心性涵养，也可以起到交际、传承或延续文化的功能。</a:t>
            </a:r>
          </a:p>
          <a:p>
            <a:pPr algn="just"/>
            <a:r>
              <a:rPr lang="en-US" altLang="zh-CN" dirty="0" smtClean="0">
                <a:latin typeface="Times New Roman" pitchFamily="18" charset="0"/>
                <a:cs typeface="Times New Roman" pitchFamily="18" charset="0"/>
              </a:rPr>
              <a:t>D. </a:t>
            </a:r>
            <a:r>
              <a:rPr lang="zh-CN" altLang="en-US" dirty="0" smtClean="0">
                <a:latin typeface="Times New Roman" pitchFamily="18" charset="0"/>
                <a:cs typeface="Times New Roman" pitchFamily="18" charset="0"/>
              </a:rPr>
              <a:t>诗歌是社会的缩影，回归社会，去感受、描写社会的疼痛，关怀一切可以关怀的对象。</a:t>
            </a:r>
          </a:p>
        </p:txBody>
      </p:sp>
      <p:sp>
        <p:nvSpPr>
          <p:cNvPr id="25603"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sp>
        <p:nvSpPr>
          <p:cNvPr id="9" name="动作按钮: 自定义 8">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0"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Tree>
  </p:cSld>
  <p:clrMapOvr>
    <a:masterClrMapping/>
  </p:clrMapOvr>
  <p:transition spd="med">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1188" y="166688"/>
            <a:ext cx="6697662" cy="476250"/>
          </a:xfrm>
          <a:noFill/>
        </p:spPr>
        <p:txBody>
          <a:bodyPr/>
          <a:lstStyle/>
          <a:p>
            <a:pPr algn="l" eaLnBrk="1" hangingPunct="1"/>
            <a:r>
              <a:rPr lang="zh-CN" altLang="en-US" sz="2200" b="1" dirty="0" smtClean="0">
                <a:solidFill>
                  <a:srgbClr val="C00000"/>
                </a:solidFill>
                <a:latin typeface="幼圆" pitchFamily="49" charset="-122"/>
                <a:ea typeface="幼圆" pitchFamily="49" charset="-122"/>
              </a:rPr>
              <a:t>专题十　一般论述类文章阅读</a:t>
            </a:r>
          </a:p>
        </p:txBody>
      </p:sp>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pic>
        <p:nvPicPr>
          <p:cNvPr id="8" name="Picture 32"/>
          <p:cNvPicPr>
            <a:picLocks noChangeAspect="1" noChangeArrowheads="1"/>
          </p:cNvPicPr>
          <p:nvPr/>
        </p:nvPicPr>
        <p:blipFill>
          <a:blip r:embed="rId3" cstate="print"/>
          <a:srcRect/>
          <a:stretch>
            <a:fillRect/>
          </a:stretch>
        </p:blipFill>
        <p:spPr bwMode="auto">
          <a:xfrm>
            <a:off x="0" y="2714620"/>
            <a:ext cx="609600" cy="1857388"/>
          </a:xfrm>
          <a:prstGeom prst="rect">
            <a:avLst/>
          </a:prstGeom>
          <a:noFill/>
          <a:ln w="9525">
            <a:noFill/>
            <a:miter lim="800000"/>
            <a:headEnd/>
            <a:tailEnd/>
          </a:ln>
        </p:spPr>
      </p:pic>
      <p:sp>
        <p:nvSpPr>
          <p:cNvPr id="11" name="内容占位符 2">
            <a:hlinkClick r:id="rId4" action="ppaction://hlinksldjump"/>
          </p:cNvPr>
          <p:cNvSpPr>
            <a:spLocks/>
          </p:cNvSpPr>
          <p:nvPr/>
        </p:nvSpPr>
        <p:spPr bwMode="auto">
          <a:xfrm>
            <a:off x="71406" y="2928934"/>
            <a:ext cx="431800" cy="1409004"/>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答题指津</a:t>
            </a:r>
          </a:p>
        </p:txBody>
      </p:sp>
      <p:sp>
        <p:nvSpPr>
          <p:cNvPr id="7" name="内容占位符 2"/>
          <p:cNvSpPr>
            <a:spLocks/>
          </p:cNvSpPr>
          <p:nvPr/>
        </p:nvSpPr>
        <p:spPr bwMode="auto">
          <a:xfrm>
            <a:off x="714348" y="2357430"/>
            <a:ext cx="8072494" cy="1214446"/>
          </a:xfrm>
          <a:prstGeom prst="rect">
            <a:avLst/>
          </a:prstGeom>
          <a:noFill/>
          <a:ln w="9525">
            <a:noFill/>
            <a:miter lim="800000"/>
            <a:headEnd/>
            <a:tailEnd/>
          </a:ln>
        </p:spPr>
        <p:txBody>
          <a:bodyPr/>
          <a:lstStyle/>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依法答题</a:t>
            </a:r>
            <a:r>
              <a:rPr lang="en-US" altLang="zh-CN" sz="2400" b="1" dirty="0" smtClean="0">
                <a:latin typeface="Times New Roman" pitchFamily="18" charset="0"/>
                <a:cs typeface="Times New Roman" pitchFamily="18" charset="0"/>
              </a:rPr>
              <a:t>] _________________________________________</a:t>
            </a:r>
          </a:p>
          <a:p>
            <a:pPr eaLnBrk="0" hangingPunct="0">
              <a:lnSpc>
                <a:spcPts val="3500"/>
              </a:lnSpc>
              <a:buFont typeface="Arial" pitchFamily="34" charset="0"/>
              <a:buNone/>
            </a:pPr>
            <a:r>
              <a:rPr lang="en-US" altLang="zh-CN" sz="2400" b="1" dirty="0" smtClean="0">
                <a:latin typeface="Times New Roman" pitchFamily="18" charset="0"/>
                <a:cs typeface="Times New Roman" pitchFamily="18" charset="0"/>
              </a:rPr>
              <a:t>___________________________________________________</a:t>
            </a:r>
          </a:p>
        </p:txBody>
      </p:sp>
      <p:sp>
        <p:nvSpPr>
          <p:cNvPr id="9" name="内容占位符 2"/>
          <p:cNvSpPr>
            <a:spLocks noGrp="1"/>
          </p:cNvSpPr>
          <p:nvPr>
            <p:ph idx="4294967295"/>
          </p:nvPr>
        </p:nvSpPr>
        <p:spPr>
          <a:xfrm>
            <a:off x="795367" y="4000504"/>
            <a:ext cx="7848599" cy="1428760"/>
          </a:xfrm>
        </p:spPr>
        <p:txBody>
          <a:bodyPr/>
          <a:lstStyle/>
          <a:p>
            <a:pPr marL="0" indent="0">
              <a:lnSpc>
                <a:spcPct val="122000"/>
              </a:lnSpc>
              <a:buNone/>
            </a:pPr>
            <a:r>
              <a:rPr lang="en-US" altLang="zh-CN" sz="2400" b="1" dirty="0" smtClean="0">
                <a:solidFill>
                  <a:srgbClr val="990033"/>
                </a:solidFill>
                <a:latin typeface="宋体" pitchFamily="2" charset="-122"/>
              </a:rPr>
              <a:t>A</a:t>
            </a:r>
            <a:r>
              <a:rPr lang="zh-CN" altLang="en-US" sz="2400" b="1" dirty="0" smtClean="0">
                <a:solidFill>
                  <a:srgbClr val="990033"/>
                </a:solidFill>
                <a:latin typeface="宋体" pitchFamily="2" charset="-122"/>
              </a:rPr>
              <a:t>　</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解析</a:t>
            </a:r>
            <a:r>
              <a:rPr lang="en-US" altLang="zh-CN" sz="2400" b="1" dirty="0" smtClean="0">
                <a:solidFill>
                  <a:srgbClr val="990033"/>
                </a:solidFill>
                <a:latin typeface="宋体" pitchFamily="2" charset="-122"/>
              </a:rPr>
              <a:t>] A</a:t>
            </a:r>
            <a:r>
              <a:rPr lang="zh-CN" altLang="en-US" sz="2400" b="1" dirty="0" smtClean="0">
                <a:solidFill>
                  <a:srgbClr val="990033"/>
                </a:solidFill>
                <a:latin typeface="宋体" pitchFamily="2" charset="-122"/>
              </a:rPr>
              <a:t>项是孔子对</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诗经</a:t>
            </a:r>
            <a:r>
              <a:rPr lang="en-US" altLang="zh-CN" sz="2400" b="1" dirty="0" smtClean="0">
                <a:solidFill>
                  <a:srgbClr val="990033"/>
                </a:solidFill>
                <a:latin typeface="宋体" pitchFamily="2" charset="-122"/>
              </a:rPr>
              <a:t>》</a:t>
            </a:r>
            <a:r>
              <a:rPr lang="zh-CN" altLang="en-US" sz="2400" b="1" dirty="0" smtClean="0">
                <a:solidFill>
                  <a:srgbClr val="990033"/>
                </a:solidFill>
                <a:latin typeface="宋体" pitchFamily="2" charset="-122"/>
              </a:rPr>
              <a:t>的评价，犯了答非所问的错误。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5" name="Rectangle 2"/>
          <p:cNvSpPr>
            <a:spLocks noChangeArrowheads="1"/>
          </p:cNvSpPr>
          <p:nvPr/>
        </p:nvSpPr>
        <p:spPr bwMode="auto">
          <a:xfrm>
            <a:off x="785786" y="936625"/>
            <a:ext cx="7929618" cy="5399088"/>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Times New Roman"/>
                <a:cs typeface="Courier New"/>
              </a:rPr>
              <a:t>阅读下面的文字，完成</a:t>
            </a:r>
            <a:r>
              <a:rPr lang="en-US" altLang="zh-CN" sz="2400" b="1" kern="100" dirty="0" smtClean="0">
                <a:latin typeface="Times New Roman"/>
                <a:cs typeface="Courier New"/>
              </a:rPr>
              <a:t>1</a:t>
            </a:r>
            <a:r>
              <a:rPr lang="zh-CN" altLang="en-US" sz="2400" b="1" kern="100" dirty="0" smtClean="0">
                <a:latin typeface="Times New Roman"/>
                <a:cs typeface="Courier New"/>
              </a:rPr>
              <a:t>～</a:t>
            </a:r>
            <a:r>
              <a:rPr lang="en-US" altLang="zh-CN" sz="2400" b="1" kern="100" dirty="0" smtClean="0">
                <a:latin typeface="Times New Roman"/>
                <a:cs typeface="Courier New"/>
              </a:rPr>
              <a:t>3</a:t>
            </a:r>
            <a:r>
              <a:rPr lang="zh-CN" altLang="en-US" sz="2400" b="1" kern="100" dirty="0" smtClean="0">
                <a:latin typeface="Times New Roman"/>
                <a:cs typeface="Courier New"/>
              </a:rPr>
              <a:t>题。</a:t>
            </a:r>
            <a:r>
              <a:rPr lang="en-US" altLang="zh-CN" sz="2400" b="1" kern="100" dirty="0" smtClean="0">
                <a:latin typeface="Times New Roman"/>
                <a:cs typeface="Courier New"/>
              </a:rPr>
              <a:t>(9</a:t>
            </a:r>
            <a:r>
              <a:rPr lang="zh-CN" altLang="en-US" sz="2400" b="1" kern="100" dirty="0" smtClean="0">
                <a:latin typeface="Times New Roman"/>
                <a:cs typeface="Courier New"/>
              </a:rPr>
              <a:t>分</a:t>
            </a:r>
            <a:r>
              <a:rPr lang="en-US" altLang="zh-CN" sz="2400" b="1" kern="100" dirty="0" smtClean="0">
                <a:latin typeface="Times New Roman"/>
                <a:cs typeface="Courier New"/>
              </a:rPr>
              <a:t>)</a:t>
            </a:r>
          </a:p>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儒家思想在漫长的发展过程中，一直强调道德修养和个体美德的养成，即使在政治实践中也明确倡导德政，就此而言，将儒家伦理视为一种德行伦理是恰当的。然而，德行修养不是儒家伦理的最终旨归，能够在现实社会中建功立业、成就经邦济世的卓越事功才是儒者最高的价值目标。</a:t>
            </a:r>
          </a:p>
          <a:p>
            <a:pPr algn="just">
              <a:lnSpc>
                <a:spcPts val="3500"/>
              </a:lnSpc>
              <a:spcAft>
                <a:spcPts val="0"/>
              </a:spcAft>
            </a:pPr>
            <a:endParaRPr lang="en-US" altLang="zh-CN" sz="2400" b="1" kern="100" dirty="0" smtClean="0">
              <a:latin typeface="楷体_GB2312" pitchFamily="49" charset="-122"/>
              <a:ea typeface="楷体_GB2312" pitchFamily="49" charset="-122"/>
              <a:cs typeface="Courier New"/>
            </a:endParaRP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0-#ppt_w/2"/>
                                          </p:val>
                                        </p:tav>
                                        <p:tav tm="100000">
                                          <p:val>
                                            <p:strVal val="#ppt_x"/>
                                          </p:val>
                                        </p:tav>
                                      </p:tavLst>
                                    </p:anim>
                                    <p:anim calcmode="lin" valueType="num">
                                      <p:cBhvr additive="base">
                                        <p:cTn id="8" dur="500" fill="hold"/>
                                        <p:tgtEl>
                                          <p:spTgt spid="117767"/>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776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835538"/>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作为儒家思想的创立者，孔子在强调德行修养的同时，并未忽视事功的重要性或将二者割裂开来。如果说“修己”是偏重于内省式的道德自律的话，“安人”“安百姓”便是经济天下、博施于民的外在事功。在他看来，个人的道德修养只是起点，“安百姓”才是终极目标。他还认为，在职位或社会分工的意义上，国家的统治者应当依照“义”的原则，遵守为官之道，把国家治理好，使百姓丰衣足食。而处于社会底层的普通百姓，在从事生产经营活动时应当积极追求物质利益，这是职业本分。</a:t>
            </a:r>
          </a:p>
          <a:p>
            <a:pPr algn="just">
              <a:lnSpc>
                <a:spcPts val="3500"/>
              </a:lnSpc>
              <a:spcAft>
                <a:spcPts val="0"/>
              </a:spcAft>
            </a:pPr>
            <a:endParaRPr lang="en-US" altLang="zh-CN" sz="2400" b="1" kern="100" dirty="0" smtClean="0">
              <a:latin typeface="楷体_GB2312" pitchFamily="49" charset="-122"/>
              <a:ea typeface="楷体_GB2312" pitchFamily="49" charset="-122"/>
              <a:cs typeface="Courier New"/>
            </a:endParaRPr>
          </a:p>
        </p:txBody>
      </p:sp>
    </p:spTree>
  </p:cSld>
  <p:clrMapOvr>
    <a:masterClrMapping/>
  </p:clrMapOvr>
  <p:transition spd="med">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500174"/>
            <a:ext cx="7929618" cy="4835538"/>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孔子在品评人物时也坚持了德行与事功相结合的原则。管仲因其为人处事与儒家的价值标准存在许多相悖之处，受到儒家学者的批评。但是对于管仲辅佐齐桓公建立的卓越事功，孔子毫不吝啬地称赞其为“仁”。由此可见，孔子对“仁”的内涵的理解并不完全是德行主义的，事功也是必不可少的构成要件。从孔子本人一生的政治实践来看，他对于事功的重视并没有停留在思想层面上，作为一个身体力行的儒者，他一生周游列国、颠沛流离，仍然矢志不移，目的就是实现经济天下的社会理想。</a:t>
            </a:r>
          </a:p>
        </p:txBody>
      </p:sp>
    </p:spTree>
  </p:cSld>
  <p:clrMapOvr>
    <a:masterClrMapping/>
  </p:clrMapOvr>
  <p:transition spd="med">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643050"/>
            <a:ext cx="7929618" cy="4143404"/>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孔子之后，儒学传统可以大致分为两派：一是以颜渊、曾子为代表的一派，重视德行修养，追求道德理想，传承了儒家的德行伦理传统；二是子贡等人走了一条现实主义的路子，在坚持和发展儒家德行原则的基础上，更加强调经验和实际知识的重要性，关注现实，追求事功。到了汉代，将德行修养作为实现事功的起点与基础，开辟了儒家由内圣成德到实现外王事功的路径。然而，这一路径以修身养性作为儒者第一要务，致使一些儒者在自己的人生实践中过分强调身心修养而忽视了对外王事功的追求，丧失</a:t>
            </a:r>
          </a:p>
        </p:txBody>
      </p:sp>
    </p:spTree>
  </p:cSld>
  <p:clrMapOvr>
    <a:masterClrMapping/>
  </p:clrMapOvr>
  <p:transition spd="med">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428736"/>
            <a:ext cx="7929618" cy="4857784"/>
          </a:xfrm>
          <a:prstGeom prst="rect">
            <a:avLst/>
          </a:prstGeom>
          <a:noFill/>
          <a:ln w="9525">
            <a:noFill/>
            <a:miter lim="800000"/>
            <a:headEnd/>
            <a:tailEnd/>
          </a:ln>
        </p:spPr>
        <p:txBody>
          <a:bodyPr/>
          <a:lstStyle/>
          <a:p>
            <a:pPr algn="just">
              <a:lnSpc>
                <a:spcPts val="3500"/>
              </a:lnSpc>
              <a:spcAft>
                <a:spcPts val="0"/>
              </a:spcAft>
            </a:pPr>
            <a:r>
              <a:rPr lang="zh-CN" altLang="en-US" sz="2400" b="1" kern="100" dirty="0" smtClean="0">
                <a:latin typeface="楷体_GB2312" pitchFamily="49" charset="-122"/>
                <a:ea typeface="楷体_GB2312" pitchFamily="49" charset="-122"/>
                <a:cs typeface="Courier New"/>
              </a:rPr>
              <a:t>了先秦儒者在追求事功过程中所体现出的勇武气质和进取精神。特别是后世儒者对“修身”的理解大多局限于道德</a:t>
            </a:r>
            <a:endParaRPr lang="en-US" altLang="zh-CN" sz="2400" b="1" kern="100" dirty="0" smtClean="0">
              <a:latin typeface="楷体_GB2312" pitchFamily="49" charset="-122"/>
              <a:ea typeface="楷体_GB2312" pitchFamily="49" charset="-122"/>
              <a:cs typeface="Courier New"/>
            </a:endParaRPr>
          </a:p>
          <a:p>
            <a:pPr algn="just">
              <a:lnSpc>
                <a:spcPts val="3500"/>
              </a:lnSpc>
              <a:spcAft>
                <a:spcPts val="0"/>
              </a:spcAft>
            </a:pPr>
            <a:r>
              <a:rPr lang="zh-CN" altLang="en-US" sz="2400" b="1" kern="100" dirty="0" smtClean="0">
                <a:latin typeface="楷体_GB2312" pitchFamily="49" charset="-122"/>
                <a:ea typeface="楷体_GB2312" pitchFamily="49" charset="-122"/>
                <a:cs typeface="Courier New"/>
              </a:rPr>
              <a:t>修养方面，不大注重对于经邦济世的实际才能的学习，越来越走向心性修养的内圣方面，在外王事功的开拓方面十分乏力，在某种程度上打破了德行与事功之间的平衡，也没有有效地搭建起由内圣成德通往外王事功的桥梁，这也成为之后儒学发展过程中始终难以解决的问题。</a:t>
            </a:r>
            <a:endParaRPr lang="en-US" altLang="zh-CN" sz="2400" b="1" kern="100" dirty="0" smtClean="0">
              <a:latin typeface="楷体_GB2312" pitchFamily="49" charset="-122"/>
              <a:ea typeface="楷体_GB2312" pitchFamily="49" charset="-122"/>
              <a:cs typeface="Courier New"/>
            </a:endParaRPr>
          </a:p>
          <a:p>
            <a:pPr indent="622300" algn="just">
              <a:lnSpc>
                <a:spcPts val="3500"/>
              </a:lnSpc>
              <a:spcAft>
                <a:spcPts val="0"/>
              </a:spcAft>
            </a:pPr>
            <a:endParaRPr lang="zh-CN" altLang="en-US" sz="2400" b="1" kern="100" dirty="0" smtClean="0">
              <a:latin typeface="楷体_GB2312" pitchFamily="49" charset="-122"/>
              <a:ea typeface="楷体_GB2312" pitchFamily="49" charset="-122"/>
              <a:cs typeface="Courier New"/>
            </a:endParaRPr>
          </a:p>
        </p:txBody>
      </p:sp>
    </p:spTree>
  </p:cSld>
  <p:clrMapOvr>
    <a:masterClrMapping/>
  </p:clrMapOvr>
  <p:transition spd="med">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7" name="Rectangle 2"/>
          <p:cNvSpPr>
            <a:spLocks noChangeArrowheads="1"/>
          </p:cNvSpPr>
          <p:nvPr/>
        </p:nvSpPr>
        <p:spPr bwMode="auto">
          <a:xfrm>
            <a:off x="785786" y="1285860"/>
            <a:ext cx="7929618" cy="5000660"/>
          </a:xfrm>
          <a:prstGeom prst="rect">
            <a:avLst/>
          </a:prstGeom>
          <a:noFill/>
          <a:ln w="9525">
            <a:noFill/>
            <a:miter lim="800000"/>
            <a:headEnd/>
            <a:tailEnd/>
          </a:ln>
        </p:spPr>
        <p:txBody>
          <a:bodyPr/>
          <a:lstStyle/>
          <a:p>
            <a:pPr indent="622300" algn="just">
              <a:lnSpc>
                <a:spcPts val="3500"/>
              </a:lnSpc>
              <a:spcAft>
                <a:spcPts val="0"/>
              </a:spcAft>
            </a:pPr>
            <a:r>
              <a:rPr lang="zh-CN" altLang="en-US" sz="2400" b="1" kern="100" dirty="0" smtClean="0">
                <a:latin typeface="楷体_GB2312" pitchFamily="49" charset="-122"/>
                <a:ea typeface="楷体_GB2312" pitchFamily="49" charset="-122"/>
                <a:cs typeface="Courier New"/>
              </a:rPr>
              <a:t>从儒家事功伦理的演进过程来看，它始终与德行伦理交织在一起，尽管二者经常相互批评、辩难，但其始终没有脱离儒学一体的范围。在与德行伦理的分歧中也可以看出，儒家事功伦理具有强烈的现实品性，事功学者大都没有沉迷于书斋，而是着眼于现实，发扬儒学关注现实、经世致用的传统，致力于社会生活中经济、政治问题的解决。</a:t>
            </a:r>
          </a:p>
          <a:p>
            <a:pPr indent="622300" algn="r">
              <a:lnSpc>
                <a:spcPts val="3500"/>
              </a:lnSpc>
              <a:spcAft>
                <a:spcPts val="0"/>
              </a:spcAft>
            </a:pP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选自李雪辰</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儒家事功伦理的发展脉络</a:t>
            </a:r>
            <a:r>
              <a:rPr lang="en-US" altLang="zh-CN" sz="2400" b="1" kern="100" dirty="0" smtClean="0">
                <a:latin typeface="仿宋_GB2312" pitchFamily="49" charset="-122"/>
                <a:ea typeface="仿宋_GB2312" pitchFamily="49" charset="-122"/>
                <a:cs typeface="Courier New"/>
              </a:rPr>
              <a:t>》</a:t>
            </a:r>
            <a:r>
              <a:rPr lang="zh-CN" altLang="en-US" sz="2400" b="1" kern="100" dirty="0" smtClean="0">
                <a:latin typeface="仿宋_GB2312" pitchFamily="49" charset="-122"/>
                <a:ea typeface="仿宋_GB2312" pitchFamily="49" charset="-122"/>
                <a:cs typeface="Courier New"/>
              </a:rPr>
              <a:t>，有删改</a:t>
            </a:r>
            <a:r>
              <a:rPr lang="en-US" altLang="zh-CN" sz="2400" b="1" kern="100" dirty="0" smtClean="0">
                <a:latin typeface="仿宋_GB2312" pitchFamily="49" charset="-122"/>
                <a:ea typeface="仿宋_GB2312" pitchFamily="49" charset="-122"/>
                <a:cs typeface="Courier New"/>
              </a:rPr>
              <a:t>)</a:t>
            </a:r>
          </a:p>
          <a:p>
            <a:pPr indent="622300" algn="just">
              <a:lnSpc>
                <a:spcPts val="3500"/>
              </a:lnSpc>
              <a:spcAft>
                <a:spcPts val="0"/>
              </a:spcAft>
            </a:pPr>
            <a:endParaRPr lang="zh-CN" altLang="en-US" sz="2400" b="1" kern="100" dirty="0" smtClean="0">
              <a:latin typeface="楷体_GB2312" pitchFamily="49" charset="-122"/>
              <a:ea typeface="楷体_GB2312" pitchFamily="49" charset="-122"/>
              <a:cs typeface="Courier New"/>
            </a:endParaRPr>
          </a:p>
        </p:txBody>
      </p:sp>
    </p:spTree>
  </p:cSld>
  <p:clrMapOvr>
    <a:masterClrMapping/>
  </p:clrMapOvr>
  <p:transition spd="med">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动作按钮: 自定义 5">
            <a:hlinkClick r:id="rId2" action="ppaction://hlinksldjump" highlightClick="1"/>
          </p:cNvPr>
          <p:cNvSpPr/>
          <p:nvPr/>
        </p:nvSpPr>
        <p:spPr>
          <a:xfrm>
            <a:off x="7667625" y="6503988"/>
            <a:ext cx="1042988" cy="296862"/>
          </a:xfrm>
          <a:prstGeom prst="actionButtonBlank">
            <a:avLst/>
          </a:prstGeom>
          <a:solidFill>
            <a:srgbClr val="FF7800"/>
          </a:solidFill>
        </p:spPr>
        <p:style>
          <a:lnRef idx="1">
            <a:schemeClr val="accent2"/>
          </a:lnRef>
          <a:fillRef idx="3">
            <a:schemeClr val="accent2"/>
          </a:fillRef>
          <a:effectRef idx="2">
            <a:schemeClr val="accent2"/>
          </a:effectRef>
          <a:fontRef idx="minor">
            <a:schemeClr val="lt1"/>
          </a:fontRef>
        </p:style>
        <p:txBody>
          <a:bodyPr anchor="ctr"/>
          <a:lstStyle/>
          <a:p>
            <a:pPr algn="ctr" fontAlgn="auto">
              <a:lnSpc>
                <a:spcPts val="1600"/>
              </a:lnSpc>
              <a:spcBef>
                <a:spcPts val="0"/>
              </a:spcBef>
              <a:spcAft>
                <a:spcPts val="0"/>
              </a:spcAft>
              <a:defRPr/>
            </a:pPr>
            <a:r>
              <a:rPr lang="zh-CN" altLang="en-US" sz="1600" b="1" dirty="0">
                <a:solidFill>
                  <a:schemeClr val="bg1"/>
                </a:solidFill>
                <a:latin typeface="幼圆" pitchFamily="49" charset="-122"/>
                <a:ea typeface="幼圆" pitchFamily="49" charset="-122"/>
              </a:rPr>
              <a:t>返回目录</a:t>
            </a:r>
          </a:p>
        </p:txBody>
      </p:sp>
      <p:sp>
        <p:nvSpPr>
          <p:cNvPr id="117767" name="标题 1"/>
          <p:cNvSpPr>
            <a:spLocks/>
          </p:cNvSpPr>
          <p:nvPr/>
        </p:nvSpPr>
        <p:spPr bwMode="auto">
          <a:xfrm>
            <a:off x="611188" y="166688"/>
            <a:ext cx="6697662" cy="476250"/>
          </a:xfrm>
          <a:prstGeom prst="rect">
            <a:avLst/>
          </a:prstGeom>
          <a:noFill/>
          <a:ln w="9525">
            <a:noFill/>
            <a:miter lim="800000"/>
            <a:headEnd/>
            <a:tailEnd/>
          </a:ln>
        </p:spPr>
        <p:txBody>
          <a:bodyPr anchor="ctr"/>
          <a:lstStyle/>
          <a:p>
            <a:r>
              <a:rPr lang="zh-CN" altLang="en-US" sz="2200" b="1" dirty="0" smtClean="0">
                <a:solidFill>
                  <a:srgbClr val="C00000"/>
                </a:solidFill>
                <a:latin typeface="幼圆" pitchFamily="49" charset="-122"/>
                <a:ea typeface="幼圆" pitchFamily="49" charset="-122"/>
              </a:rPr>
              <a:t>专题十　一般论述类文章阅读</a:t>
            </a:r>
            <a:endParaRPr lang="zh-CN" altLang="en-US" sz="2200" b="1" dirty="0">
              <a:solidFill>
                <a:srgbClr val="C00000"/>
              </a:solidFill>
              <a:latin typeface="幼圆" pitchFamily="49" charset="-122"/>
              <a:ea typeface="幼圆" pitchFamily="49" charset="-122"/>
            </a:endParaRPr>
          </a:p>
        </p:txBody>
      </p:sp>
      <p:pic>
        <p:nvPicPr>
          <p:cNvPr id="8" name="Picture 49">
            <a:hlinkClick r:id="rId3" action="ppaction://hlinksldjump"/>
          </p:cNvPr>
          <p:cNvPicPr>
            <a:picLocks noChangeAspect="1" noChangeArrowheads="1"/>
          </p:cNvPicPr>
          <p:nvPr/>
        </p:nvPicPr>
        <p:blipFill>
          <a:blip r:embed="rId4" cstate="print"/>
          <a:srcRect/>
          <a:stretch>
            <a:fillRect/>
          </a:stretch>
        </p:blipFill>
        <p:spPr bwMode="auto">
          <a:xfrm>
            <a:off x="0" y="4643446"/>
            <a:ext cx="609600" cy="1850230"/>
          </a:xfrm>
          <a:prstGeom prst="rect">
            <a:avLst/>
          </a:prstGeom>
          <a:noFill/>
          <a:ln w="9525">
            <a:noFill/>
            <a:miter lim="800000"/>
            <a:headEnd/>
            <a:tailEnd/>
          </a:ln>
        </p:spPr>
      </p:pic>
      <p:sp>
        <p:nvSpPr>
          <p:cNvPr id="9" name="内容占位符 2">
            <a:hlinkClick r:id="rId5" action="ppaction://hlinksldjump"/>
          </p:cNvPr>
          <p:cNvSpPr>
            <a:spLocks/>
          </p:cNvSpPr>
          <p:nvPr/>
        </p:nvSpPr>
        <p:spPr bwMode="auto">
          <a:xfrm>
            <a:off x="71406" y="4856182"/>
            <a:ext cx="431800" cy="1287462"/>
          </a:xfrm>
          <a:prstGeom prst="rect">
            <a:avLst/>
          </a:prstGeom>
          <a:noFill/>
          <a:ln w="9525">
            <a:noFill/>
            <a:miter lim="800000"/>
            <a:headEnd/>
            <a:tailEnd/>
          </a:ln>
        </p:spPr>
        <p:txBody>
          <a:bodyPr/>
          <a:lstStyle/>
          <a:p>
            <a:pPr>
              <a:lnSpc>
                <a:spcPts val="2700"/>
              </a:lnSpc>
              <a:buFont typeface="Arial" pitchFamily="34" charset="0"/>
              <a:buNone/>
            </a:pPr>
            <a:r>
              <a:rPr lang="zh-CN" altLang="en-US" sz="2400" b="1" dirty="0">
                <a:solidFill>
                  <a:schemeClr val="bg1"/>
                </a:solidFill>
                <a:ea typeface="幼圆" pitchFamily="49" charset="-122"/>
              </a:rPr>
              <a:t>专题对练</a:t>
            </a:r>
          </a:p>
        </p:txBody>
      </p:sp>
      <p:sp>
        <p:nvSpPr>
          <p:cNvPr id="10" name="内容占位符 2"/>
          <p:cNvSpPr>
            <a:spLocks noGrp="1"/>
          </p:cNvSpPr>
          <p:nvPr>
            <p:ph idx="1"/>
          </p:nvPr>
        </p:nvSpPr>
        <p:spPr>
          <a:xfrm>
            <a:off x="714348" y="1357298"/>
            <a:ext cx="7929618" cy="4286280"/>
          </a:xfrm>
        </p:spPr>
        <p:txBody>
          <a:bodyPr>
            <a:noAutofit/>
          </a:bodyPr>
          <a:lstStyle/>
          <a:p>
            <a:pPr marL="355600" indent="-355600" algn="just"/>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．下列各项中，其性质不属于原文所论“事功”的一项是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marL="355600" algn="just"/>
            <a:r>
              <a:rPr lang="en-US" altLang="zh-CN"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．烛之武在郑国面临晋国和秦国联合进攻的紧张形势下，不顾危险，勇于担当，夜闯敌营说服秦伯退兵。</a:t>
            </a:r>
          </a:p>
          <a:p>
            <a:pPr marL="355600" algn="just"/>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．西汉名将卫青率领汉军七击匈奴，收复河朔、河套地区，击破单于，为北部疆域的稳定做出重大贡献。</a:t>
            </a:r>
          </a:p>
          <a:p>
            <a:pPr marL="355600" algn="just"/>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．苏武奉命出使匈奴，却被流放到北海无人之地，牧羊十九年，受尽苦难，忠贞不屈，表现出崇高的民族气节。</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3946</TotalTime>
  <Words>48721</Words>
  <Application>Microsoft Office PowerPoint</Application>
  <PresentationFormat>全屏显示(4:3)</PresentationFormat>
  <Paragraphs>3503</Paragraphs>
  <Slides>467</Slides>
  <Notes>9</Notes>
  <HiddenSlides>0</HiddenSlides>
  <MMClips>0</MMClips>
  <ScaleCrop>false</ScaleCrop>
  <HeadingPairs>
    <vt:vector size="4" baseType="variant">
      <vt:variant>
        <vt:lpstr>主题</vt:lpstr>
      </vt:variant>
      <vt:variant>
        <vt:i4>1</vt:i4>
      </vt:variant>
      <vt:variant>
        <vt:lpstr>幻灯片标题</vt:lpstr>
      </vt:variant>
      <vt:variant>
        <vt:i4>467</vt:i4>
      </vt:variant>
    </vt:vector>
  </HeadingPairs>
  <TitlesOfParts>
    <vt:vector size="468" baseType="lpstr">
      <vt:lpstr>Office 主题​​</vt:lpstr>
      <vt:lpstr>幻灯片 1</vt:lpstr>
      <vt:lpstr>幻灯片 2</vt:lpstr>
      <vt:lpstr>幻灯片 3</vt:lpstr>
      <vt:lpstr>幻灯片 4</vt:lpstr>
      <vt:lpstr>幻灯片 5</vt:lpstr>
      <vt:lpstr>幻灯片 6</vt:lpstr>
      <vt:lpstr>幻灯片 7</vt:lpstr>
      <vt:lpstr>幻灯片 8</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专题十　一般论述类文章阅读</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专题十　一般论述类文章阅读</vt:lpstr>
      <vt:lpstr>幻灯片 32</vt:lpstr>
      <vt:lpstr>专题十　一般论述类文章阅读</vt:lpstr>
      <vt:lpstr>幻灯片 34</vt:lpstr>
      <vt:lpstr>幻灯片 35</vt:lpstr>
      <vt:lpstr>幻灯片 36</vt:lpstr>
      <vt:lpstr>幻灯片 37</vt:lpstr>
      <vt:lpstr>幻灯片 38</vt:lpstr>
      <vt:lpstr>幻灯片 39</vt:lpstr>
      <vt:lpstr>幻灯片 40</vt:lpstr>
      <vt:lpstr>专题十　一般论述类文章阅读</vt:lpstr>
      <vt:lpstr>幻灯片 42</vt:lpstr>
      <vt:lpstr>幻灯片 43</vt:lpstr>
      <vt:lpstr>幻灯片 44</vt:lpstr>
      <vt:lpstr>幻灯片 45</vt:lpstr>
      <vt:lpstr>幻灯片 46</vt:lpstr>
      <vt:lpstr>幻灯片 47</vt:lpstr>
      <vt:lpstr>专题十　一般论述类文章阅读</vt:lpstr>
      <vt:lpstr>幻灯片 49</vt:lpstr>
      <vt:lpstr>幻灯片 50</vt:lpstr>
      <vt:lpstr>幻灯片 51</vt:lpstr>
      <vt:lpstr>幻灯片 52</vt:lpstr>
      <vt:lpstr>幻灯片 53</vt:lpstr>
      <vt:lpstr>幻灯片 54</vt:lpstr>
      <vt:lpstr>专题十　一般论述类文章阅读</vt:lpstr>
      <vt:lpstr>幻灯片 56</vt:lpstr>
      <vt:lpstr>幻灯片 57</vt:lpstr>
      <vt:lpstr>幻灯片 58</vt:lpstr>
      <vt:lpstr>幻灯片 59</vt:lpstr>
      <vt:lpstr>幻灯片 60</vt:lpstr>
      <vt:lpstr>专题十　一般论述类文章阅读</vt:lpstr>
      <vt:lpstr>幻灯片 62</vt:lpstr>
      <vt:lpstr>幻灯片 63</vt:lpstr>
      <vt:lpstr>幻灯片 64</vt:lpstr>
      <vt:lpstr>幻灯片 65</vt:lpstr>
      <vt:lpstr>幻灯片 66</vt:lpstr>
      <vt:lpstr>专题十　一般论述类文章阅读</vt:lpstr>
      <vt:lpstr>幻灯片 68</vt:lpstr>
      <vt:lpstr>幻灯片 69</vt:lpstr>
      <vt:lpstr>幻灯片 70</vt:lpstr>
      <vt:lpstr>幻灯片 71</vt:lpstr>
      <vt:lpstr>幻灯片 72</vt:lpstr>
      <vt:lpstr>幻灯片 73</vt:lpstr>
      <vt:lpstr>幻灯片 74</vt:lpstr>
      <vt:lpstr>专题十　一般论述类文章阅读</vt:lpstr>
      <vt:lpstr>幻灯片 76</vt:lpstr>
      <vt:lpstr>幻灯片 77</vt:lpstr>
      <vt:lpstr>幻灯片 78</vt:lpstr>
      <vt:lpstr>幻灯片 79</vt:lpstr>
      <vt:lpstr>幻灯片 80</vt:lpstr>
      <vt:lpstr>专题十　一般论述类文章阅读</vt:lpstr>
      <vt:lpstr>幻灯片 82</vt:lpstr>
      <vt:lpstr>幻灯片 83</vt:lpstr>
      <vt:lpstr>幻灯片 84</vt:lpstr>
      <vt:lpstr>幻灯片 85</vt:lpstr>
      <vt:lpstr>幻灯片 86</vt:lpstr>
      <vt:lpstr>专题十　一般论述类文章阅读</vt:lpstr>
      <vt:lpstr>幻灯片 88</vt:lpstr>
      <vt:lpstr>幻灯片 89</vt:lpstr>
      <vt:lpstr>幻灯片 90</vt:lpstr>
      <vt:lpstr>幻灯片 91</vt:lpstr>
      <vt:lpstr>专题十　一般论述类文章阅读</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专题十一　文学类文本阅读</vt:lpstr>
      <vt:lpstr>幻灯片 152</vt:lpstr>
      <vt:lpstr>幻灯片 153</vt:lpstr>
      <vt:lpstr>幻灯片 154</vt:lpstr>
      <vt:lpstr>幻灯片 155</vt:lpstr>
      <vt:lpstr>幻灯片 156</vt:lpstr>
      <vt:lpstr>幻灯片 157</vt:lpstr>
      <vt:lpstr>幻灯片 158</vt:lpstr>
      <vt:lpstr>幻灯片 159</vt:lpstr>
      <vt:lpstr>专题十一　文学类文本阅读</vt:lpstr>
      <vt:lpstr>专题十一　文学类文本阅读</vt:lpstr>
      <vt:lpstr>专题十一　文学类文本阅读</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专题十一　文学类文本阅读</vt:lpstr>
      <vt:lpstr>幻灯片 190</vt:lpstr>
      <vt:lpstr>幻灯片 191</vt:lpstr>
      <vt:lpstr>幻灯片 192</vt:lpstr>
      <vt:lpstr>幻灯片 193</vt:lpstr>
      <vt:lpstr>幻灯片 194</vt:lpstr>
      <vt:lpstr>专题十一　文学类文本阅读</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专题十一　文学类文本阅读</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专题十一　文学类文本阅读</vt:lpstr>
      <vt:lpstr>专题十一　文学类文本阅读</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专题十一　文学类文本阅读</vt:lpstr>
      <vt:lpstr>幻灯片 238</vt:lpstr>
      <vt:lpstr>幻灯片 239</vt:lpstr>
      <vt:lpstr>幻灯片 240</vt:lpstr>
      <vt:lpstr>专题十一　文学类文本阅读</vt:lpstr>
      <vt:lpstr>幻灯片 242</vt:lpstr>
      <vt:lpstr>幻灯片 243</vt:lpstr>
      <vt:lpstr>幻灯片 244</vt:lpstr>
      <vt:lpstr>幻灯片 245</vt:lpstr>
      <vt:lpstr>专题十一　文学类文本阅读</vt:lpstr>
      <vt:lpstr>专题十一　文学类文本阅读</vt:lpstr>
      <vt:lpstr>幻灯片 248</vt:lpstr>
      <vt:lpstr>幻灯片 249</vt:lpstr>
      <vt:lpstr>专题十一　文学类文本阅读</vt:lpstr>
      <vt:lpstr>专题十一　文学类文本阅读</vt:lpstr>
      <vt:lpstr>幻灯片 252</vt:lpstr>
      <vt:lpstr>幻灯片 253</vt:lpstr>
      <vt:lpstr>专题十一　文学类文本阅读</vt:lpstr>
      <vt:lpstr>幻灯片 255</vt:lpstr>
      <vt:lpstr>幻灯片 256</vt:lpstr>
      <vt:lpstr>幻灯片 257</vt:lpstr>
      <vt:lpstr>幻灯片 258</vt:lpstr>
      <vt:lpstr>幻灯片 259</vt:lpstr>
      <vt:lpstr>幻灯片 260</vt:lpstr>
      <vt:lpstr>幻灯片 261</vt:lpstr>
      <vt:lpstr>幻灯片 262</vt:lpstr>
      <vt:lpstr>幻灯片 263</vt:lpstr>
      <vt:lpstr>幻灯片 264</vt:lpstr>
      <vt:lpstr>幻灯片 265</vt:lpstr>
      <vt:lpstr>幻灯片 266</vt:lpstr>
      <vt:lpstr>幻灯片 267</vt:lpstr>
      <vt:lpstr>幻灯片 268</vt:lpstr>
      <vt:lpstr>幻灯片 269</vt:lpstr>
      <vt:lpstr>幻灯片 270</vt:lpstr>
      <vt:lpstr>幻灯片 271</vt:lpstr>
      <vt:lpstr>幻灯片 272</vt:lpstr>
      <vt:lpstr>幻灯片 273</vt:lpstr>
      <vt:lpstr>幻灯片 274</vt:lpstr>
      <vt:lpstr>幻灯片 275</vt:lpstr>
      <vt:lpstr>幻灯片 276</vt:lpstr>
      <vt:lpstr>幻灯片 277</vt:lpstr>
      <vt:lpstr>幻灯片 278</vt:lpstr>
      <vt:lpstr>幻灯片 279</vt:lpstr>
      <vt:lpstr>幻灯片 280</vt:lpstr>
      <vt:lpstr>幻灯片 281</vt:lpstr>
      <vt:lpstr>幻灯片 282</vt:lpstr>
      <vt:lpstr>幻灯片 283</vt:lpstr>
      <vt:lpstr>幻灯片 284</vt:lpstr>
      <vt:lpstr>幻灯片 285</vt:lpstr>
      <vt:lpstr>幻灯片 286</vt:lpstr>
      <vt:lpstr>幻灯片 287</vt:lpstr>
      <vt:lpstr>幻灯片 288</vt:lpstr>
      <vt:lpstr>幻灯片 289</vt:lpstr>
      <vt:lpstr>幻灯片 290</vt:lpstr>
      <vt:lpstr>幻灯片 291</vt:lpstr>
      <vt:lpstr>幻灯片 292</vt:lpstr>
      <vt:lpstr>幻灯片 293</vt:lpstr>
      <vt:lpstr>幻灯片 294</vt:lpstr>
      <vt:lpstr>幻灯片 295</vt:lpstr>
      <vt:lpstr>幻灯片 296</vt:lpstr>
      <vt:lpstr>幻灯片 297</vt:lpstr>
      <vt:lpstr>幻灯片 298</vt:lpstr>
      <vt:lpstr>幻灯片 299</vt:lpstr>
      <vt:lpstr>幻灯片 300</vt:lpstr>
      <vt:lpstr>幻灯片 301</vt:lpstr>
      <vt:lpstr>幻灯片 302</vt:lpstr>
      <vt:lpstr>幻灯片 303</vt:lpstr>
      <vt:lpstr>幻灯片 304</vt:lpstr>
      <vt:lpstr>幻灯片 305</vt:lpstr>
      <vt:lpstr>幻灯片 306</vt:lpstr>
      <vt:lpstr>幻灯片 307</vt:lpstr>
      <vt:lpstr>幻灯片 308</vt:lpstr>
      <vt:lpstr>幻灯片 309</vt:lpstr>
      <vt:lpstr>幻灯片 310</vt:lpstr>
      <vt:lpstr>幻灯片 311</vt:lpstr>
      <vt:lpstr>幻灯片 312</vt:lpstr>
      <vt:lpstr>幻灯片 313</vt:lpstr>
      <vt:lpstr>幻灯片 314</vt:lpstr>
      <vt:lpstr>幻灯片 315</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专题十二　实用类文本阅读</vt:lpstr>
      <vt:lpstr>幻灯片 330</vt:lpstr>
      <vt:lpstr>幻灯片 331</vt:lpstr>
      <vt:lpstr>幻灯片 332</vt:lpstr>
      <vt:lpstr>幻灯片 333</vt:lpstr>
      <vt:lpstr>幻灯片 334</vt:lpstr>
      <vt:lpstr>幻灯片 335</vt:lpstr>
      <vt:lpstr>幻灯片 336</vt:lpstr>
      <vt:lpstr>幻灯片 337</vt:lpstr>
      <vt:lpstr>幻灯片 338</vt:lpstr>
      <vt:lpstr>专题十二　实用类文本阅读</vt:lpstr>
      <vt:lpstr>幻灯片 340</vt:lpstr>
      <vt:lpstr>幻灯片 341</vt:lpstr>
      <vt:lpstr>幻灯片 342</vt:lpstr>
      <vt:lpstr>幻灯片 343</vt:lpstr>
      <vt:lpstr>幻灯片 344</vt:lpstr>
      <vt:lpstr>幻灯片 345</vt:lpstr>
      <vt:lpstr>幻灯片 346</vt:lpstr>
      <vt:lpstr>幻灯片 347</vt:lpstr>
      <vt:lpstr>幻灯片 348</vt:lpstr>
      <vt:lpstr>幻灯片 349</vt:lpstr>
      <vt:lpstr>幻灯片 350</vt:lpstr>
      <vt:lpstr>幻灯片 351</vt:lpstr>
      <vt:lpstr>幻灯片 352</vt:lpstr>
      <vt:lpstr>幻灯片 353</vt:lpstr>
      <vt:lpstr>幻灯片 354</vt:lpstr>
      <vt:lpstr>幻灯片 355</vt:lpstr>
      <vt:lpstr>幻灯片 356</vt:lpstr>
      <vt:lpstr>幻灯片 357</vt:lpstr>
      <vt:lpstr>专题十二　实用类文本阅读</vt:lpstr>
      <vt:lpstr>幻灯片 359</vt:lpstr>
      <vt:lpstr>幻灯片 360</vt:lpstr>
      <vt:lpstr>专题十二　实用类文本阅读</vt:lpstr>
      <vt:lpstr>幻灯片 362</vt:lpstr>
      <vt:lpstr>幻灯片 363</vt:lpstr>
      <vt:lpstr>幻灯片 364</vt:lpstr>
      <vt:lpstr>幻灯片 365</vt:lpstr>
      <vt:lpstr>幻灯片 366</vt:lpstr>
      <vt:lpstr>幻灯片 367</vt:lpstr>
      <vt:lpstr>幻灯片 368</vt:lpstr>
      <vt:lpstr>幻灯片 369</vt:lpstr>
      <vt:lpstr>专题十二　实用类文本阅读</vt:lpstr>
      <vt:lpstr>幻灯片 371</vt:lpstr>
      <vt:lpstr>幻灯片 372</vt:lpstr>
      <vt:lpstr>幻灯片 373</vt:lpstr>
      <vt:lpstr>幻灯片 374</vt:lpstr>
      <vt:lpstr>幻灯片 375</vt:lpstr>
      <vt:lpstr>幻灯片 376</vt:lpstr>
      <vt:lpstr>幻灯片 377</vt:lpstr>
      <vt:lpstr>幻灯片 378</vt:lpstr>
      <vt:lpstr>幻灯片 379</vt:lpstr>
      <vt:lpstr>幻灯片 380</vt:lpstr>
      <vt:lpstr>幻灯片 381</vt:lpstr>
      <vt:lpstr>专题十二　实用类文本阅读</vt:lpstr>
      <vt:lpstr>幻灯片 383</vt:lpstr>
      <vt:lpstr>专题十二　实用类文本阅读</vt:lpstr>
      <vt:lpstr>幻灯片 385</vt:lpstr>
      <vt:lpstr>幻灯片 386</vt:lpstr>
      <vt:lpstr>幻灯片 387</vt:lpstr>
      <vt:lpstr>幻灯片 388</vt:lpstr>
      <vt:lpstr>幻灯片 389</vt:lpstr>
      <vt:lpstr>幻灯片 390</vt:lpstr>
      <vt:lpstr>幻灯片 391</vt:lpstr>
      <vt:lpstr>幻灯片 392</vt:lpstr>
      <vt:lpstr>幻灯片 393</vt:lpstr>
      <vt:lpstr>幻灯片 394</vt:lpstr>
      <vt:lpstr>幻灯片 395</vt:lpstr>
      <vt:lpstr>幻灯片 396</vt:lpstr>
      <vt:lpstr>幻灯片 397</vt:lpstr>
      <vt:lpstr>幻灯片 398</vt:lpstr>
      <vt:lpstr>幻灯片 399</vt:lpstr>
      <vt:lpstr>幻灯片 400</vt:lpstr>
      <vt:lpstr>幻灯片 401</vt:lpstr>
      <vt:lpstr>幻灯片 402</vt:lpstr>
      <vt:lpstr>幻灯片 403</vt:lpstr>
      <vt:lpstr>幻灯片 404</vt:lpstr>
      <vt:lpstr>幻灯片 405</vt:lpstr>
      <vt:lpstr>幻灯片 406</vt:lpstr>
      <vt:lpstr>幻灯片 407</vt:lpstr>
      <vt:lpstr>幻灯片 408</vt:lpstr>
      <vt:lpstr>幻灯片 409</vt:lpstr>
      <vt:lpstr>幻灯片 410</vt:lpstr>
      <vt:lpstr>幻灯片 411</vt:lpstr>
      <vt:lpstr>幻灯片 412</vt:lpstr>
      <vt:lpstr>幻灯片 413</vt:lpstr>
      <vt:lpstr>幻灯片 414</vt:lpstr>
      <vt:lpstr>幻灯片 415</vt:lpstr>
      <vt:lpstr>幻灯片 416</vt:lpstr>
      <vt:lpstr>幻灯片 417</vt:lpstr>
      <vt:lpstr>幻灯片 418</vt:lpstr>
      <vt:lpstr>幻灯片 419</vt:lpstr>
      <vt:lpstr>幻灯片 420</vt:lpstr>
      <vt:lpstr>幻灯片 421</vt:lpstr>
      <vt:lpstr>幻灯片 422</vt:lpstr>
      <vt:lpstr>幻灯片 423</vt:lpstr>
      <vt:lpstr>幻灯片 424</vt:lpstr>
      <vt:lpstr>幻灯片 425</vt:lpstr>
      <vt:lpstr>幻灯片 426</vt:lpstr>
      <vt:lpstr>幻灯片 427</vt:lpstr>
      <vt:lpstr>幻灯片 428</vt:lpstr>
      <vt:lpstr>幻灯片 429</vt:lpstr>
      <vt:lpstr>幻灯片 430</vt:lpstr>
      <vt:lpstr>幻灯片 431</vt:lpstr>
      <vt:lpstr>幻灯片 432</vt:lpstr>
      <vt:lpstr>幻灯片 433</vt:lpstr>
      <vt:lpstr>幻灯片 434</vt:lpstr>
      <vt:lpstr>幻灯片 435</vt:lpstr>
      <vt:lpstr>幻灯片 436</vt:lpstr>
      <vt:lpstr>幻灯片 437</vt:lpstr>
      <vt:lpstr>幻灯片 438</vt:lpstr>
      <vt:lpstr>幻灯片 439</vt:lpstr>
      <vt:lpstr>幻灯片 440</vt:lpstr>
      <vt:lpstr>幻灯片 441</vt:lpstr>
      <vt:lpstr>幻灯片 442</vt:lpstr>
      <vt:lpstr>幻灯片 443</vt:lpstr>
      <vt:lpstr>幻灯片 444</vt:lpstr>
      <vt:lpstr>幻灯片 445</vt:lpstr>
      <vt:lpstr>幻灯片 446</vt:lpstr>
      <vt:lpstr>幻灯片 447</vt:lpstr>
      <vt:lpstr>幻灯片 448</vt:lpstr>
      <vt:lpstr>幻灯片 449</vt:lpstr>
      <vt:lpstr>幻灯片 450</vt:lpstr>
      <vt:lpstr>幻灯片 451</vt:lpstr>
      <vt:lpstr>幻灯片 452</vt:lpstr>
      <vt:lpstr>幻灯片 453</vt:lpstr>
      <vt:lpstr>幻灯片 454</vt:lpstr>
      <vt:lpstr>幻灯片 455</vt:lpstr>
      <vt:lpstr>幻灯片 456</vt:lpstr>
      <vt:lpstr>幻灯片 457</vt:lpstr>
      <vt:lpstr>幻灯片 458</vt:lpstr>
      <vt:lpstr>幻灯片 459</vt:lpstr>
      <vt:lpstr>幻灯片 460</vt:lpstr>
      <vt:lpstr>幻灯片 461</vt:lpstr>
      <vt:lpstr>幻灯片 462</vt:lpstr>
      <vt:lpstr>幻灯片 463</vt:lpstr>
      <vt:lpstr>幻灯片 464</vt:lpstr>
      <vt:lpstr>幻灯片 465</vt:lpstr>
      <vt:lpstr>幻灯片 466</vt:lpstr>
      <vt:lpstr>幻灯片 467</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450</cp:revision>
  <dcterms:created xsi:type="dcterms:W3CDTF">2012-12-07T08:03:34Z</dcterms:created>
  <dcterms:modified xsi:type="dcterms:W3CDTF">2016-12-07T08:20:35Z</dcterms:modified>
</cp:coreProperties>
</file>