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1"/>
  </p:notesMasterIdLst>
  <p:handoutMasterIdLst>
    <p:handoutMasterId r:id="rId22"/>
  </p:handoutMasterIdLst>
  <p:sldIdLst>
    <p:sldId id="853" r:id="rId2"/>
    <p:sldId id="854" r:id="rId3"/>
    <p:sldId id="855" r:id="rId4"/>
    <p:sldId id="836" r:id="rId5"/>
    <p:sldId id="309" r:id="rId6"/>
    <p:sldId id="843" r:id="rId7"/>
    <p:sldId id="849" r:id="rId8"/>
    <p:sldId id="852" r:id="rId9"/>
    <p:sldId id="848" r:id="rId10"/>
    <p:sldId id="315" r:id="rId11"/>
    <p:sldId id="469" r:id="rId12"/>
    <p:sldId id="749" r:id="rId13"/>
    <p:sldId id="850" r:id="rId14"/>
    <p:sldId id="750" r:id="rId15"/>
    <p:sldId id="618" r:id="rId16"/>
    <p:sldId id="753" r:id="rId17"/>
    <p:sldId id="755" r:id="rId18"/>
    <p:sldId id="851" r:id="rId19"/>
    <p:sldId id="764" r:id="rId20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2254" autoAdjust="0"/>
  </p:normalViewPr>
  <p:slideViewPr>
    <p:cSldViewPr>
      <p:cViewPr>
        <p:scale>
          <a:sx n="64" d="100"/>
          <a:sy n="64" d="100"/>
        </p:scale>
        <p:origin x="-1632" y="-109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pPr/>
              <a:t>2016-06-06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pPr/>
              <a:t>2016-06-06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0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98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581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68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6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521" y="274702"/>
            <a:ext cx="10971372" cy="5852880"/>
          </a:xfrm>
          <a:prstGeom prst="rect">
            <a:avLst/>
          </a:prstGeom>
        </p:spPr>
        <p:txBody>
          <a:bodyPr lIns="108850" tIns="54425" rIns="108850" bIns="54425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65" y="-98598"/>
            <a:ext cx="12221577" cy="695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833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91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7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26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90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探究高考　明确考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1386225" y="2768075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81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练出高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3951030" y="2768075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09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12" r:id="rId15"/>
    <p:sldLayoutId id="2147483813" r:id="rId16"/>
    <p:sldLayoutId id="2147483817" r:id="rId17"/>
    <p:sldLayoutId id="2147483815" r:id="rId18"/>
    <p:sldLayoutId id="2147483816" r:id="rId19"/>
    <p:sldLayoutId id="2147483830" r:id="rId20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slide" Target="slide15.xml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Document3.docx"/><Relationship Id="rId12" Type="http://schemas.openxmlformats.org/officeDocument/2006/relationships/slide" Target="slide10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1.emf"/><Relationship Id="rId5" Type="http://schemas.openxmlformats.org/officeDocument/2006/relationships/image" Target="../media/image19.emf"/><Relationship Id="rId10" Type="http://schemas.openxmlformats.org/officeDocument/2006/relationships/package" Target="../embeddings/Microsoft_Word_Document4.docx"/><Relationship Id="rId4" Type="http://schemas.openxmlformats.org/officeDocument/2006/relationships/package" Target="../embeddings/Microsoft_Word_Document2.docx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emf"/><Relationship Id="rId10" Type="http://schemas.openxmlformats.org/officeDocument/2006/relationships/slide" Target="slide15.xml"/><Relationship Id="rId4" Type="http://schemas.openxmlformats.org/officeDocument/2006/relationships/package" Target="../embeddings/Microsoft_Word_Document5.docx"/><Relationship Id="rId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Document2.doc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jpeg"/><Relationship Id="rId5" Type="http://schemas.openxmlformats.org/officeDocument/2006/relationships/image" Target="../media/image9.emf"/><Relationship Id="rId10" Type="http://schemas.openxmlformats.org/officeDocument/2006/relationships/image" Target="../media/image11.wmf"/><Relationship Id="rId4" Type="http://schemas.openxmlformats.org/officeDocument/2006/relationships/oleObject" Target="../embeddings/Microsoft_Word_97_-_2003_Document1.doc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3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3" name="Picture 3" descr="体系导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2" y="1"/>
            <a:ext cx="11479306" cy="441427"/>
          </a:xfrm>
          <a:prstGeom prst="rect">
            <a:avLst/>
          </a:prstGeom>
          <a:noFill/>
        </p:spPr>
      </p:pic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0" y="2532795"/>
            <a:ext cx="219891" cy="479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8850" tIns="54425" rIns="108850" bIns="54425" anchor="ctr">
            <a:spAutoFit/>
          </a:bodyPr>
          <a:lstStyle/>
          <a:p>
            <a:endParaRPr lang="zh-CN" altLang="en-US"/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0" y="3847549"/>
            <a:ext cx="219891" cy="479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8850" tIns="54425" rIns="108850" bIns="54425" anchor="ctr">
            <a:spAutoFit/>
          </a:bodyPr>
          <a:lstStyle/>
          <a:p>
            <a:pPr algn="l"/>
            <a:endParaRPr lang="zh-CN" altLang="zh-CN" b="0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0" y="2304142"/>
            <a:ext cx="219891" cy="479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8850" tIns="54425" rIns="108850" bIns="54425" anchor="ctr">
            <a:spAutoFit/>
          </a:bodyPr>
          <a:lstStyle/>
          <a:p>
            <a:endParaRPr lang="zh-CN" altLang="en-US"/>
          </a:p>
        </p:txBody>
      </p:sp>
      <p:pic>
        <p:nvPicPr>
          <p:cNvPr id="281609" name="E13SG31LRJHX03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149" y="500158"/>
            <a:ext cx="10463438" cy="4725494"/>
          </a:xfrm>
          <a:prstGeom prst="rect">
            <a:avLst/>
          </a:prstGeom>
          <a:noFill/>
        </p:spPr>
      </p:pic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0" y="4076202"/>
            <a:ext cx="219891" cy="479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8850" tIns="54425" rIns="108850" bIns="54425" anchor="ctr">
            <a:spAutoFit/>
          </a:bodyPr>
          <a:lstStyle/>
          <a:p>
            <a:pPr algn="l"/>
            <a:endParaRPr lang="zh-CN" altLang="zh-CN" b="0"/>
          </a:p>
        </p:txBody>
      </p:sp>
      <p:pic>
        <p:nvPicPr>
          <p:cNvPr id="8" name="Picture 8" descr="http://t3.baidu.com/it/u=3298860684,3852991239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625" y="5287613"/>
            <a:ext cx="3238101" cy="1254649"/>
          </a:xfrm>
          <a:prstGeom prst="rect">
            <a:avLst/>
          </a:prstGeom>
          <a:noFill/>
        </p:spPr>
      </p:pic>
      <p:pic>
        <p:nvPicPr>
          <p:cNvPr id="9" name="A12SG31LRJHX18B.ep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1871" y="5073248"/>
            <a:ext cx="7236545" cy="147564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7217" y="753923"/>
            <a:ext cx="11617054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题组一　气体体积的测定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为了测定已部分变质的过氧化钠样品的纯度，设计如图所示的实验装置，图中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为弹性良好的气球，称取一定量的样品放入其中，按如图所示的装置安装好仪器，打开分液漏斗的活塞，将稀硫酸滴入气球中。</a:t>
            </a:r>
            <a:endParaRPr lang="zh-CN" altLang="zh-CN" sz="2800" b="1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化学2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65" y="3467077"/>
            <a:ext cx="5603499" cy="28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290" y="2072472"/>
            <a:ext cx="11501047" cy="448581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请回答下列问题：</a:t>
            </a:r>
            <a:endParaRPr lang="zh-CN" altLang="zh-CN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(1)Q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内发生反应生成</a:t>
            </a: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种气体，其中的反应有</a:t>
            </a: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氧化还原反应。</a:t>
            </a:r>
            <a:endParaRPr lang="zh-CN" altLang="zh-CN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为测定反应时生成气体的总体积，滴稀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前必须关闭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，下同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打开</a:t>
            </a: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当上述反应停止时，将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均关闭，然后先打开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，再缓缓打开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，这时可观察到的现象</a:t>
            </a: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(4)b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中装的固体试剂是</a:t>
            </a: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，为何要缓缓打开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b="1" u="sng" kern="100" dirty="0" smtClean="0">
                <a:latin typeface="Times New Roman"/>
                <a:ea typeface="华文细黑"/>
                <a:cs typeface="Courier New"/>
              </a:rPr>
              <a:t>                                  </a:t>
            </a: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b="1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3372" y="2572538"/>
            <a:ext cx="36420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8148" y="2572538"/>
            <a:ext cx="36420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8412" y="3144042"/>
            <a:ext cx="1342034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23570" y="3572670"/>
            <a:ext cx="5838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80562" y="4787116"/>
            <a:ext cx="583044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气球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慢慢变小，气体进入量筒</a:t>
            </a: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中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9124" y="535862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碱石灰</a:t>
            </a:r>
            <a:endParaRPr lang="zh-CN" altLang="en-US" sz="2800" b="1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95470" y="5358620"/>
            <a:ext cx="3057247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控制气体的流速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4480" y="5930124"/>
            <a:ext cx="2997937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被充分吸收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 descr="化学2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44" y="0"/>
            <a:ext cx="5286412" cy="25725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矩形 27"/>
          <p:cNvSpPr/>
          <p:nvPr/>
        </p:nvSpPr>
        <p:spPr>
          <a:xfrm>
            <a:off x="237290" y="357960"/>
            <a:ext cx="4429156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题组一　气体体积的测定</a:t>
            </a:r>
            <a:endParaRPr lang="en-US" altLang="zh-CN" sz="28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endParaRPr lang="zh-CN" altLang="zh-CN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6" grpId="0"/>
      <p:bldP spid="6" grpId="1"/>
      <p:bldP spid="8" grpId="0"/>
      <p:bldP spid="8" grpId="1"/>
      <p:bldP spid="10" grpId="0"/>
      <p:bldP spid="10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8975" y="549474"/>
            <a:ext cx="11733225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实验结束时，量筒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中有</a:t>
            </a:r>
            <a:r>
              <a:rPr lang="en-US" altLang="zh-CN" sz="2800" b="1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水，量筒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中收集到</a:t>
            </a:r>
            <a:r>
              <a:rPr lang="en-US" altLang="zh-CN" sz="2800" b="1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气体，则过氧化钠的纯度是</a:t>
            </a: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___(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b="1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b="1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的式子表示，上述体积均已折算成标准状况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b="1" kern="100" dirty="0" smtClean="0">
              <a:latin typeface="宋体"/>
              <a:cs typeface="Courier New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hlinkClick r:id="rId4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06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188" y="1572406"/>
            <a:ext cx="11733225" cy="344707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变质的</a:t>
            </a:r>
            <a:r>
              <a:rPr lang="en-US" altLang="zh-CN" b="1" kern="100" dirty="0">
                <a:latin typeface="Times New Roman"/>
                <a:ea typeface="华文细黑"/>
              </a:rPr>
              <a:t>Na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</a:rPr>
              <a:t>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中可能含有碳酸钠，当样品与稀硫酸接触后发生反应</a:t>
            </a: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b="1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b="1" kern="100" dirty="0" smtClean="0">
                <a:latin typeface="Times New Roman"/>
                <a:ea typeface="华文细黑"/>
              </a:rPr>
              <a:t>2Na</a:t>
            </a:r>
            <a:r>
              <a:rPr lang="en-US" altLang="zh-CN" b="1" kern="100" baseline="-25000" dirty="0" smtClean="0">
                <a:latin typeface="Times New Roman"/>
                <a:ea typeface="华文细黑"/>
              </a:rPr>
              <a:t>2</a:t>
            </a:r>
            <a:r>
              <a:rPr lang="en-US" altLang="zh-CN" b="1" kern="100" dirty="0" smtClean="0">
                <a:latin typeface="Times New Roman"/>
                <a:ea typeface="华文细黑"/>
              </a:rPr>
              <a:t>O</a:t>
            </a:r>
            <a:r>
              <a:rPr lang="en-US" altLang="zh-CN" b="1" kern="100" baseline="-25000" dirty="0" smtClean="0">
                <a:latin typeface="Times New Roman"/>
                <a:ea typeface="华文细黑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b="1" kern="100" dirty="0">
                <a:latin typeface="Times New Roman"/>
                <a:ea typeface="华文细黑"/>
              </a:rPr>
              <a:t>2H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</a:rPr>
              <a:t>SO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b="1" kern="100" spc="-80" dirty="0">
                <a:latin typeface="Times New Roman"/>
                <a:ea typeface="华文细黑"/>
              </a:rPr>
              <a:t>==</a:t>
            </a:r>
            <a:r>
              <a:rPr lang="en-US" altLang="zh-CN" b="1" kern="100" dirty="0">
                <a:latin typeface="Times New Roman"/>
                <a:ea typeface="华文细黑"/>
              </a:rPr>
              <a:t>=2Na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</a:rPr>
              <a:t>SO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b="1" kern="100" dirty="0">
                <a:latin typeface="Times New Roman"/>
                <a:ea typeface="华文细黑"/>
              </a:rPr>
              <a:t>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b="1" kern="100" dirty="0">
                <a:latin typeface="Times New Roman"/>
                <a:ea typeface="华文细黑"/>
              </a:rPr>
              <a:t>2H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</a:rPr>
              <a:t>O</a:t>
            </a: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氧化还原反应</a:t>
            </a:r>
            <a:endParaRPr lang="en-US" altLang="zh-CN" b="1" kern="100" dirty="0" smtClean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b="1" kern="100" dirty="0" smtClean="0">
                <a:latin typeface="Times New Roman"/>
                <a:ea typeface="华文细黑"/>
              </a:rPr>
              <a:t>H</a:t>
            </a:r>
            <a:r>
              <a:rPr lang="en-US" altLang="zh-CN" b="1" kern="100" baseline="-25000" dirty="0" smtClean="0">
                <a:latin typeface="Times New Roman"/>
                <a:ea typeface="华文细黑"/>
              </a:rPr>
              <a:t>2</a:t>
            </a:r>
            <a:r>
              <a:rPr lang="en-US" altLang="zh-CN" b="1" kern="100" dirty="0" smtClean="0">
                <a:latin typeface="Times New Roman"/>
                <a:ea typeface="华文细黑"/>
              </a:rPr>
              <a:t>SO</a:t>
            </a:r>
            <a:r>
              <a:rPr lang="en-US" altLang="zh-CN" b="1" kern="100" baseline="-25000" dirty="0" smtClean="0">
                <a:latin typeface="Times New Roman"/>
                <a:ea typeface="华文细黑"/>
              </a:rPr>
              <a:t>4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b="1" kern="100" dirty="0">
                <a:latin typeface="Times New Roman"/>
                <a:ea typeface="华文细黑"/>
              </a:rPr>
              <a:t>Na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</a:rPr>
              <a:t>CO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b="1" kern="100" spc="-80" dirty="0">
                <a:latin typeface="Times New Roman"/>
                <a:ea typeface="华文细黑"/>
              </a:rPr>
              <a:t>==</a:t>
            </a:r>
            <a:r>
              <a:rPr lang="en-US" altLang="zh-CN" b="1" kern="100" dirty="0">
                <a:latin typeface="Times New Roman"/>
                <a:ea typeface="华文细黑"/>
              </a:rPr>
              <a:t>=Na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</a:rPr>
              <a:t>SO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b="1" kern="100" dirty="0">
                <a:latin typeface="Times New Roman"/>
                <a:ea typeface="华文细黑"/>
              </a:rPr>
              <a:t>CO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b="1" kern="100" dirty="0">
                <a:latin typeface="Times New Roman"/>
                <a:ea typeface="华文细黑"/>
              </a:rPr>
              <a:t>H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</a:rPr>
              <a:t>O</a:t>
            </a: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b="1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测定</a:t>
            </a:r>
            <a:r>
              <a:rPr lang="en-US" altLang="zh-CN" b="1" kern="100" dirty="0">
                <a:latin typeface="Times New Roman"/>
                <a:ea typeface="华文细黑"/>
              </a:rPr>
              <a:t>Na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</a:rPr>
              <a:t>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的纯度，可通过直接测定</a:t>
            </a:r>
            <a:r>
              <a:rPr lang="en-US" altLang="zh-CN" b="1" kern="100" dirty="0">
                <a:latin typeface="Times New Roman"/>
                <a:ea typeface="华文细黑"/>
              </a:rPr>
              <a:t>CO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b="1" kern="100" dirty="0">
                <a:latin typeface="Times New Roman"/>
                <a:ea typeface="华文细黑"/>
              </a:rPr>
              <a:t>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的体积，然后经换算求出。将稀</a:t>
            </a:r>
            <a:r>
              <a:rPr lang="en-US" altLang="zh-CN" b="1" kern="100" dirty="0">
                <a:latin typeface="Times New Roman"/>
                <a:ea typeface="华文细黑"/>
              </a:rPr>
              <a:t>H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b="1" kern="100" dirty="0">
                <a:latin typeface="Times New Roman"/>
                <a:ea typeface="华文细黑"/>
              </a:rPr>
              <a:t>SO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加入气球前，关闭</a:t>
            </a:r>
            <a:r>
              <a:rPr lang="en-US" altLang="zh-CN" b="1" kern="100" dirty="0">
                <a:latin typeface="Times New Roman"/>
                <a:ea typeface="华文细黑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b="1" kern="100" dirty="0">
                <a:latin typeface="Times New Roman"/>
                <a:ea typeface="华文细黑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，打开</a:t>
            </a:r>
            <a:r>
              <a:rPr lang="en-US" altLang="zh-CN" b="1" kern="100" dirty="0">
                <a:latin typeface="Times New Roman"/>
                <a:ea typeface="华文细黑"/>
              </a:rPr>
              <a:t>K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，反应结束时气球膨胀的体积与量筒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中所接收的水的体积相等，此为</a:t>
            </a:r>
            <a:r>
              <a:rPr lang="en-US" altLang="zh-CN" b="1" kern="100" dirty="0">
                <a:latin typeface="Times New Roman"/>
                <a:ea typeface="华文细黑"/>
              </a:rPr>
              <a:t>CO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b="1" kern="100" dirty="0">
                <a:latin typeface="Times New Roman"/>
                <a:ea typeface="华文细黑"/>
              </a:rPr>
              <a:t>O</a:t>
            </a:r>
            <a:r>
              <a:rPr lang="en-US" altLang="zh-CN" b="1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的体积之和</a:t>
            </a: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b="1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165852" y="215084"/>
            <a:ext cx="11733225" cy="11618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实验结束时，量筒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中有</a:t>
            </a:r>
            <a:r>
              <a:rPr lang="en-US" altLang="zh-CN" b="1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水，量筒</a:t>
            </a:r>
            <a:r>
              <a:rPr lang="en-US" altLang="zh-CN" b="1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中收集到</a:t>
            </a:r>
            <a:r>
              <a:rPr lang="en-US" altLang="zh-CN" b="1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气体，则过氧化钠的纯度是</a:t>
            </a:r>
            <a:r>
              <a:rPr lang="en-US" altLang="zh-CN" b="1" kern="100" dirty="0" smtClean="0">
                <a:latin typeface="Times New Roman"/>
                <a:ea typeface="华文细黑"/>
                <a:cs typeface="Courier New"/>
              </a:rPr>
              <a:t>___(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b="1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b="1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b="1" kern="100" dirty="0">
                <a:latin typeface="Times New Roman"/>
                <a:ea typeface="华文细黑"/>
                <a:cs typeface="Times New Roman"/>
              </a:rPr>
              <a:t>的式子表示，上述体积均已折算成标准状况</a:t>
            </a:r>
            <a:r>
              <a:rPr lang="en-US" altLang="zh-CN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b="1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78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290" y="286522"/>
            <a:ext cx="11617054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待气球中反应完全后，关闭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K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，打开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K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，再缓缓打开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K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1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，此时气球渐瘪，气体会经干燥管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b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进入量筒</a:t>
            </a:r>
            <a:r>
              <a:rPr lang="en-US" altLang="zh-CN" sz="2800" b="1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被干燥管中的吸收剂吸收，量筒</a:t>
            </a:r>
            <a:r>
              <a:rPr lang="en-US" altLang="zh-CN" sz="2800" b="1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中收集到气体的体积即为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的体积。由题意可知，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的总体积为</a:t>
            </a:r>
            <a:r>
              <a:rPr lang="en-US" altLang="zh-CN" sz="2800" b="1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 mL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的体积为</a:t>
            </a:r>
            <a:r>
              <a:rPr lang="en-US" altLang="zh-CN" sz="2800" b="1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 mL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的体积为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en-US" altLang="zh-CN" sz="2800" b="1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) mL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，可知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b="1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的物质的量之比为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b="1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b="1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en-US" altLang="zh-CN" sz="2800" b="1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b="1" kern="100" dirty="0">
                <a:latin typeface="Times New Roman"/>
                <a:ea typeface="华文细黑"/>
              </a:rPr>
              <a:t>Na</a:t>
            </a:r>
            <a:r>
              <a:rPr lang="en-US" altLang="zh-CN" sz="2800" b="1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b="1" kern="100" dirty="0">
                <a:latin typeface="Times New Roman"/>
                <a:ea typeface="华文细黑"/>
              </a:rPr>
              <a:t>O</a:t>
            </a:r>
            <a:r>
              <a:rPr lang="en-US" altLang="zh-CN" sz="2800" b="1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纯度为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72334"/>
              </p:ext>
            </p:extLst>
          </p:nvPr>
        </p:nvGraphicFramePr>
        <p:xfrm>
          <a:off x="1911597" y="3803931"/>
          <a:ext cx="115284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文档" r:id="rId4" imgW="11676232" imgH="1182853" progId="Word.Document.12">
                  <p:embed/>
                </p:oleObj>
              </mc:Choice>
              <mc:Fallback>
                <p:oleObj name="文档" r:id="rId4" imgW="11676232" imgH="1182853" progId="Word.Document.12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597" y="3803931"/>
                        <a:ext cx="11528425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294856"/>
              </p:ext>
            </p:extLst>
          </p:nvPr>
        </p:nvGraphicFramePr>
        <p:xfrm>
          <a:off x="352636" y="5664158"/>
          <a:ext cx="39370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文档" r:id="rId7" imgW="4022358" imgH="1200351" progId="Word.Document.12">
                  <p:embed/>
                </p:oleObj>
              </mc:Choice>
              <mc:Fallback>
                <p:oleObj name="文档" r:id="rId7" imgW="4022358" imgH="1200351" progId="Word.Document.12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36" y="5664158"/>
                        <a:ext cx="3937000" cy="117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78859"/>
              </p:ext>
            </p:extLst>
          </p:nvPr>
        </p:nvGraphicFramePr>
        <p:xfrm>
          <a:off x="315925" y="4677080"/>
          <a:ext cx="115284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文档" r:id="rId10" imgW="11686483" imgH="1179303" progId="Word.Document.12">
                  <p:embed/>
                </p:oleObj>
              </mc:Choice>
              <mc:Fallback>
                <p:oleObj name="文档" r:id="rId10" imgW="11686483" imgH="1179303" progId="Word.Document.12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25" y="4677080"/>
                        <a:ext cx="11528425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478582" y="3933850"/>
            <a:ext cx="13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i="1" kern="100" dirty="0">
                <a:latin typeface="Book Antiqua"/>
                <a:ea typeface="华文细黑"/>
                <a:cs typeface="Times New Roman"/>
              </a:rPr>
              <a:t>w</a:t>
            </a:r>
            <a:r>
              <a:rPr lang="en-US" altLang="zh-CN" kern="100" dirty="0">
                <a:latin typeface="Times New Roman"/>
                <a:ea typeface="华文细黑"/>
              </a:rPr>
              <a:t>(Na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kern="100" dirty="0">
                <a:latin typeface="Times New Roman"/>
                <a:ea typeface="华文细黑"/>
              </a:rPr>
              <a:t>O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kern="100" dirty="0">
                <a:latin typeface="Times New Roman"/>
                <a:ea typeface="华文细黑"/>
              </a:rPr>
              <a:t>)</a:t>
            </a:r>
            <a:endParaRPr lang="zh-CN" altLang="zh-CN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7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50" y="193734"/>
            <a:ext cx="1157333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气体质量的测定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有一含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的混合物，某同学设计如下实验，通过测量反应前后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装置质量的变化，测定该混合物中各组分的质量分数。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A224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6" y="2560442"/>
            <a:ext cx="6737837" cy="2046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57815" y="4569379"/>
            <a:ext cx="11873194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加热前通入氮气的目的是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操作方法为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711" y="5139136"/>
            <a:ext cx="10964697" cy="13042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关闭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，打开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，缓缓通入氮气，直至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处出来的气体不再使澄清石灰水变浑浊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为止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321" y="461335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除去装置中的水蒸气和二氧化碳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5092" y="843175"/>
            <a:ext cx="11617054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中盛放的试剂分别为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形管，不能盛液体试剂，只能盛固体试剂。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处试剂必须能同时吸收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和水蒸气，故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处盛的是碱石灰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两处分别吸收水蒸气和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处可盛无水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处可盛碱石灰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1546" y="95581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碱石灰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5241" y="909514"/>
            <a:ext cx="2919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无水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CaCl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048" y="1455884"/>
            <a:ext cx="1261884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碱石灰</a:t>
            </a: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368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7217" y="696469"/>
            <a:ext cx="11617054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装置换成盛放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溶液的洗气瓶，则测得的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无影响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中反应管右侧有水蒸气冷凝，则测定结果中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；若撤去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装置，则测得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hlinkClick r:id="rId4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989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7557" y="654576"/>
            <a:ext cx="1173322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装置盛放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溶液只吸收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，不吸收水蒸气，则混合物中产生水蒸气的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的总质量在计算中会增大，因此测得的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的含量会偏低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中反应管右侧有水蒸气冷凝，则水蒸气总质量减小，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的总质量在计算中会减小，但是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的质量是根据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的质量进行计算的，所以测得的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的含量不受影响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撤去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装置可吸收来自外界空气中的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的质量在计算中会增大，故测得的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的含量会偏低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偏低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无影响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偏低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6432" y="644632"/>
            <a:ext cx="11275398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若样品质量为</a:t>
            </a:r>
            <a:r>
              <a:rPr lang="en-US" altLang="zh-CN" sz="2800" i="1" kern="100" dirty="0">
                <a:latin typeface="Book Antiqua"/>
                <a:ea typeface="华文细黑"/>
                <a:cs typeface="Times New Roman"/>
              </a:rPr>
              <a:t>w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，反应后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增加的质量分别为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，由此可知混合物中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的质量分数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Book Antiqua"/>
                <a:ea typeface="华文细黑"/>
                <a:cs typeface="Times New Roman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的代数式表示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35245"/>
              </p:ext>
            </p:extLst>
          </p:nvPr>
        </p:nvGraphicFramePr>
        <p:xfrm>
          <a:off x="557559" y="3319976"/>
          <a:ext cx="102901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文档" r:id="rId4" imgW="10431723" imgH="2118144" progId="Word.Document.12">
                  <p:embed/>
                </p:oleObj>
              </mc:Choice>
              <mc:Fallback>
                <p:oleObj name="文档" r:id="rId4" imgW="10431723" imgH="2118144" progId="Word.Document.12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59" y="3319976"/>
                        <a:ext cx="10290175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81479"/>
              </p:ext>
            </p:extLst>
          </p:nvPr>
        </p:nvGraphicFramePr>
        <p:xfrm>
          <a:off x="6290910" y="1385032"/>
          <a:ext cx="316071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文档" r:id="rId7" imgW="3194564" imgH="1167179" progId="Word.Document.12">
                  <p:embed/>
                </p:oleObj>
              </mc:Choice>
              <mc:Fallback>
                <p:oleObj name="文档" r:id="rId7" imgW="3194564" imgH="1167179" progId="Word.Document.12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910" y="1385032"/>
                        <a:ext cx="3160712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2932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033" name="Object 225"/>
          <p:cNvGraphicFramePr>
            <a:graphicFrameLocks noGrp="1" noChangeAspect="1"/>
          </p:cNvGraphicFramePr>
          <p:nvPr>
            <p:ph/>
          </p:nvPr>
        </p:nvGraphicFramePr>
        <p:xfrm>
          <a:off x="1" y="1074987"/>
          <a:ext cx="11796764" cy="566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4151009" imgH="2657749" progId="Word.Document.8">
                  <p:embed/>
                </p:oleObj>
              </mc:Choice>
              <mc:Fallback>
                <p:oleObj name="Document" r:id="rId4" imgW="4151009" imgH="2657749" progId="Word.Document.8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074987"/>
                        <a:ext cx="11796764" cy="566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80910" y="357249"/>
          <a:ext cx="5773515" cy="4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7" imgW="1960856" imgH="198028" progId="Word.Document.8">
                  <p:embed/>
                </p:oleObj>
              </mc:Choice>
              <mc:Fallback>
                <p:oleObj name="Document" r:id="rId7" imgW="1960856" imgH="19802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10" y="357249"/>
                        <a:ext cx="5773515" cy="4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666636" y="2000703"/>
            <a:ext cx="3333339" cy="35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66636" y="2429430"/>
            <a:ext cx="3333339" cy="35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59208" y="2858158"/>
            <a:ext cx="3333339" cy="35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69806" y="3304915"/>
            <a:ext cx="3333339" cy="35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76328" y="3772077"/>
            <a:ext cx="3333339" cy="35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7788" y="4215794"/>
            <a:ext cx="3333339" cy="35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66636" y="4644521"/>
            <a:ext cx="3333339" cy="35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66636" y="5073248"/>
            <a:ext cx="3333339" cy="35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5"/>
          <p:cNvGrpSpPr/>
          <p:nvPr/>
        </p:nvGrpSpPr>
        <p:grpSpPr>
          <a:xfrm>
            <a:off x="6190445" y="1"/>
            <a:ext cx="4285722" cy="1162554"/>
            <a:chOff x="4643438" y="0"/>
            <a:chExt cx="3214710" cy="116228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4643438" y="318764"/>
              <a:ext cx="1137720" cy="6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0885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300" b="1" dirty="0" smtClean="0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依据</a:t>
              </a:r>
              <a:r>
                <a:rPr lang="en-US" altLang="zh-CN" sz="3300" b="1" dirty="0" smtClean="0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c=</a:t>
              </a:r>
              <a:endParaRPr lang="en-US" altLang="zh-CN" sz="3300" b="1" dirty="0" smtClea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6072198" y="0"/>
            <a:ext cx="1785950" cy="1162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3" name="公式" r:id="rId9" imgW="596641" imgH="393529" progId="Equation.3">
                    <p:embed/>
                  </p:oleObj>
                </mc:Choice>
                <mc:Fallback>
                  <p:oleObj name="公式" r:id="rId9" imgW="596641" imgH="393529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98" y="0"/>
                          <a:ext cx="1785950" cy="1162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227937"/>
            <a:ext cx="307992" cy="32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8850" tIns="54425" rIns="108850" bIns="54425" numCol="1" anchor="ctr" anchorCtr="0" compatLnSpc="1">
            <a:prstTxWarp prst="textNoShape">
              <a:avLst/>
            </a:prstTxWarp>
            <a:spAutoFit/>
          </a:bodyPr>
          <a:lstStyle/>
          <a:p>
            <a:pPr defTabSz="108850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latin typeface="Arial" pitchFamily="34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1100" dirty="0" smtClean="0">
                <a:latin typeface="Arial" pitchFamily="34" charset="0"/>
                <a:ea typeface="宋体" pitchFamily="2" charset="-122"/>
              </a:rPr>
              <a:t> </a:t>
            </a:r>
            <a:endParaRPr lang="en-US" altLang="zh-CN" sz="21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90453" y="1929249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zh-CN" sz="3300" b="1" dirty="0" smtClean="0">
                <a:solidFill>
                  <a:srgbClr val="FF0000"/>
                </a:solidFill>
              </a:rPr>
              <a:t>偏低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85691" y="2357976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zh-CN" sz="3300" b="1" dirty="0" smtClean="0">
                <a:solidFill>
                  <a:srgbClr val="FF0000"/>
                </a:solidFill>
              </a:rPr>
              <a:t>偏低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85691" y="2786704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zh-CN" sz="3300" b="1" dirty="0" smtClean="0">
                <a:solidFill>
                  <a:srgbClr val="FF0000"/>
                </a:solidFill>
              </a:rPr>
              <a:t>偏低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5691" y="3286885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zh-CN" sz="3300" b="1" dirty="0" smtClean="0">
                <a:solidFill>
                  <a:srgbClr val="FF0000"/>
                </a:solidFill>
              </a:rPr>
              <a:t>偏低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23" name="TextBox 16"/>
          <p:cNvSpPr txBox="1"/>
          <p:nvPr/>
        </p:nvSpPr>
        <p:spPr>
          <a:xfrm>
            <a:off x="10285691" y="3644158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300" b="1" dirty="0" smtClean="0">
                <a:solidFill>
                  <a:srgbClr val="FF0000"/>
                </a:solidFill>
              </a:rPr>
              <a:t>偏低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10285691" y="4144340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300" b="1" dirty="0" smtClean="0">
                <a:solidFill>
                  <a:srgbClr val="FF0000"/>
                </a:solidFill>
              </a:rPr>
              <a:t>偏低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10285691" y="4573067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300" b="1" dirty="0" smtClean="0">
                <a:solidFill>
                  <a:srgbClr val="FF0000"/>
                </a:solidFill>
              </a:rPr>
              <a:t>偏低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26" name="TextBox 16"/>
          <p:cNvSpPr txBox="1"/>
          <p:nvPr/>
        </p:nvSpPr>
        <p:spPr>
          <a:xfrm>
            <a:off x="10285691" y="5001794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300" b="1" dirty="0" smtClean="0">
                <a:solidFill>
                  <a:srgbClr val="FF0000"/>
                </a:solidFill>
              </a:rPr>
              <a:t>偏低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pic>
        <p:nvPicPr>
          <p:cNvPr id="27656" name="Picture 8" descr="http://t3.baidu.com/it/u=3298860684,3852991239&amp;fm=23&amp;gp=0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0910" y="5501976"/>
            <a:ext cx="3238101" cy="1254649"/>
          </a:xfrm>
          <a:prstGeom prst="rect">
            <a:avLst/>
          </a:prstGeom>
          <a:noFill/>
        </p:spPr>
      </p:pic>
      <p:pic>
        <p:nvPicPr>
          <p:cNvPr id="28" name="A12SG31LRJHX18B.eps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04727" y="5383944"/>
            <a:ext cx="7236545" cy="147564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100" name="Object 4"/>
          <p:cNvGraphicFramePr>
            <a:graphicFrameLocks noGrp="1" noChangeAspect="1"/>
          </p:cNvGraphicFramePr>
          <p:nvPr>
            <p:ph/>
          </p:nvPr>
        </p:nvGraphicFramePr>
        <p:xfrm>
          <a:off x="474072" y="1344925"/>
          <a:ext cx="10848621" cy="550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3277334" imgH="2213893" progId="Word.Document.8">
                  <p:embed/>
                </p:oleObj>
              </mc:Choice>
              <mc:Fallback>
                <p:oleObj name="Document" r:id="rId4" imgW="3277334" imgH="2213893" progId="Word.Document.8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72" y="1344925"/>
                        <a:ext cx="10848621" cy="5501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"/>
          <p:cNvGrpSpPr/>
          <p:nvPr/>
        </p:nvGrpSpPr>
        <p:grpSpPr>
          <a:xfrm>
            <a:off x="1333293" y="1"/>
            <a:ext cx="4285722" cy="1162554"/>
            <a:chOff x="4643438" y="0"/>
            <a:chExt cx="3214710" cy="1162285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643438" y="318764"/>
              <a:ext cx="1137720" cy="6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0885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300" b="1" dirty="0" smtClean="0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依据</a:t>
              </a:r>
              <a:r>
                <a:rPr lang="en-US" altLang="zh-CN" sz="3300" b="1" dirty="0" smtClean="0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c=</a:t>
              </a:r>
              <a:endParaRPr lang="en-US" altLang="zh-CN" sz="3300" b="1" dirty="0" smtClea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6072198" y="0"/>
            <a:ext cx="1785950" cy="1162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5" name="公式" r:id="rId6" imgW="596641" imgH="393529" progId="Equation.3">
                    <p:embed/>
                  </p:oleObj>
                </mc:Choice>
                <mc:Fallback>
                  <p:oleObj name="公式" r:id="rId6" imgW="596641" imgH="393529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98" y="0"/>
                          <a:ext cx="1785950" cy="1162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7428542" y="857431"/>
            <a:ext cx="5965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3300" b="1" dirty="0" smtClean="0">
                <a:solidFill>
                  <a:srgbClr val="FF0000"/>
                </a:solidFill>
              </a:rPr>
              <a:t>m</a:t>
            </a:r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2354" y="857431"/>
            <a:ext cx="501954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3300" b="1" dirty="0" smtClean="0">
                <a:solidFill>
                  <a:srgbClr val="FF0000"/>
                </a:solidFill>
              </a:rPr>
              <a:t>V</a:t>
            </a:r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09500" y="1500522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zh-CN" sz="3300" b="1" dirty="0" smtClean="0">
                <a:solidFill>
                  <a:srgbClr val="FF0000"/>
                </a:solidFill>
              </a:rPr>
              <a:t>偏高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4738" y="2429431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zh-CN" sz="3300" b="1" dirty="0" smtClean="0">
                <a:solidFill>
                  <a:srgbClr val="FF0000"/>
                </a:solidFill>
              </a:rPr>
              <a:t>偏高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976" y="3358340"/>
            <a:ext cx="1494214" cy="1125576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zh-CN" sz="3300" b="1" dirty="0" smtClean="0">
                <a:solidFill>
                  <a:srgbClr val="FF0000"/>
                </a:solidFill>
              </a:rPr>
              <a:t>偏高　</a:t>
            </a:r>
          </a:p>
          <a:p>
            <a:endParaRPr lang="zh-CN" altLang="en-US" sz="33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38054" y="4287249"/>
            <a:ext cx="4190484" cy="2072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8" descr="http://t3.baidu.com/it/u=3298860684,3852991239&amp;fm=23&amp;gp=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1864" y="3286885"/>
            <a:ext cx="2704748" cy="1047994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7163114" y="3286885"/>
            <a:ext cx="4065649" cy="1000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42827" y="2357976"/>
            <a:ext cx="4085936" cy="1000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42827" y="1357612"/>
            <a:ext cx="4085935" cy="1000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 animBg="1"/>
      <p:bldP spid="12" grpId="0" animBg="1"/>
      <p:bldP spid="10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80166" y="1143778"/>
            <a:ext cx="113881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定量实验中常测定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种数据：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温度、质量和体积。</a:t>
            </a:r>
            <a:endParaRPr lang="zh-CN" altLang="zh-CN" sz="28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温度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用温度计测量</a:t>
            </a:r>
            <a:endParaRPr lang="zh-CN" altLang="zh-CN" sz="2800" b="1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39344"/>
              </p:ext>
            </p:extLst>
          </p:nvPr>
        </p:nvGraphicFramePr>
        <p:xfrm>
          <a:off x="511970" y="2206377"/>
          <a:ext cx="8764829" cy="422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文档" r:id="rId5" imgW="8463037" imgH="4549046" progId="Word.Document.12">
                  <p:embed/>
                </p:oleObj>
              </mc:Choice>
              <mc:Fallback>
                <p:oleObj name="文档" r:id="rId5" imgW="8463037" imgH="4549046" progId="Word.Document.12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70" y="2206377"/>
                        <a:ext cx="8764829" cy="422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523174" y="0"/>
            <a:ext cx="678661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zh-CN" sz="3000" b="1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专题讲座一　最常考的两个定量实验</a:t>
            </a:r>
          </a:p>
          <a:p>
            <a:pPr algn="just">
              <a:lnSpc>
                <a:spcPct val="110000"/>
              </a:lnSpc>
            </a:pP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               ——</a:t>
            </a:r>
            <a:r>
              <a:rPr lang="zh-CN" altLang="zh-CN" sz="3000" b="1" dirty="0">
                <a:solidFill>
                  <a:srgbClr val="FF0000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气体体积、质量的</a:t>
            </a:r>
            <a:r>
              <a:rPr lang="zh-CN" altLang="zh-CN" sz="3000" b="1" dirty="0" smtClean="0">
                <a:solidFill>
                  <a:srgbClr val="FF0000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测定</a:t>
            </a:r>
            <a:endParaRPr lang="zh-CN" altLang="zh-CN" sz="3000" b="1" dirty="0">
              <a:solidFill>
                <a:srgbClr val="FF0000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2558" y="261442"/>
            <a:ext cx="11163760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气体体积的测定装置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既可通过测量气体排出的液体体积来确定气体的体积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二者体积值相等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，也可直接测量收集的气体体积。</a:t>
            </a:r>
            <a:endParaRPr lang="zh-CN" altLang="zh-CN" sz="28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测量气体体积的常用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方法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  <p:pic>
        <p:nvPicPr>
          <p:cNvPr id="5" name="图片 4" descr="A219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5" y="3325933"/>
            <a:ext cx="5149690" cy="233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A220b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57" y="2997200"/>
            <a:ext cx="6028633" cy="2670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52066" y="572274"/>
            <a:ext cx="778674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：测量前可先通过调整左右两管的高度使左管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有刻度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充满液体，且两管液面相平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3504" y="2215348"/>
            <a:ext cx="7572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测量收集气体体积时，应先将气体冷却至室温，再慢慢将量筒下移，使量筒内外的液面高度相同，再读取体积。</a:t>
            </a:r>
            <a:endParaRPr lang="zh-CN" altLang="zh-CN" sz="2800" b="1" kern="100" dirty="0" smtClean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6380" y="4572802"/>
            <a:ext cx="7215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：直接将一种反应物置于倒置的漏斗中，另一反应物置于水槽中，二者反应产生的气体的体积可以直接测量。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  <p:pic>
        <p:nvPicPr>
          <p:cNvPr id="5" name="图片 4" descr="A219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81" b="20341"/>
          <a:stretch>
            <a:fillRect/>
          </a:stretch>
        </p:blipFill>
        <p:spPr bwMode="auto">
          <a:xfrm>
            <a:off x="808794" y="215084"/>
            <a:ext cx="1857388" cy="207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A219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1" t="24510" r="36187" b="17277"/>
          <a:stretch>
            <a:fillRect/>
          </a:stretch>
        </p:blipFill>
        <p:spPr bwMode="auto">
          <a:xfrm>
            <a:off x="1308860" y="2286786"/>
            <a:ext cx="1928826" cy="15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A219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1"/>
          <a:stretch>
            <a:fillRect/>
          </a:stretch>
        </p:blipFill>
        <p:spPr bwMode="auto">
          <a:xfrm>
            <a:off x="1165984" y="4072736"/>
            <a:ext cx="2077856" cy="23316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308728" y="107234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51604" y="314404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94480" y="521574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2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880760" y="3715546"/>
            <a:ext cx="6286544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直接测量固液反应产生气体的体积，注意应恢复至室温后再读取注射器中气体的体积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一般适合滴加液体量比较少的气体体积测量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b="1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4" name="图片 3" descr="A220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9"/>
          <a:stretch>
            <a:fillRect/>
          </a:stretch>
        </p:blipFill>
        <p:spPr bwMode="auto">
          <a:xfrm>
            <a:off x="1308860" y="3858422"/>
            <a:ext cx="2599609" cy="267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A220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6"/>
          <a:stretch>
            <a:fillRect/>
          </a:stretch>
        </p:blipFill>
        <p:spPr bwMode="auto">
          <a:xfrm>
            <a:off x="1165984" y="429398"/>
            <a:ext cx="3357586" cy="2670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595008" y="357960"/>
            <a:ext cx="71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：用于测量混合气体中被吸收</a:t>
            </a: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或不被吸收</a:t>
            </a: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的气体的体积数。读数时，球形容器和量气管液面相平，量气管内增加的水的体积等于被反应管吸收后剩余气体的体积。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26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4954" y="189434"/>
            <a:ext cx="11502034" cy="198128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间接测量法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。如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装置是通过测量气体排出的液体体积来确定气体体积。读数时，应先冷却至室温，再上下移动量筒，使量筒中液面和广口瓶内的液面相平后再读数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  <p:pic>
        <p:nvPicPr>
          <p:cNvPr id="3" name="图片 2" descr="A221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50" y="2501100"/>
            <a:ext cx="2485150" cy="239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2558" y="252668"/>
            <a:ext cx="1169056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气体质量的测量装置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气体质量的测量一般是用吸收剂将气体吸收，然后再称量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b="1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常见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的吸收装置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  <p:pic>
        <p:nvPicPr>
          <p:cNvPr id="3" name="图片 2" descr="A22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04" y="2072472"/>
            <a:ext cx="5912943" cy="224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02716" y="4501140"/>
            <a:ext cx="10793813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在利用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装置测定气体的质量时，要防止空气中相关气体的干扰。</a:t>
            </a:r>
            <a:endParaRPr lang="zh-CN" altLang="zh-CN" sz="2800" b="1" kern="100" dirty="0">
              <a:solidFill>
                <a:srgbClr val="0000FF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410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1004</Words>
  <Application>Microsoft Office PowerPoint</Application>
  <PresentationFormat>自定义</PresentationFormat>
  <Paragraphs>108</Paragraphs>
  <Slides>19</Slides>
  <Notes>1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6_Office 主题</vt:lpstr>
      <vt:lpstr>Document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791</cp:revision>
  <dcterms:created xsi:type="dcterms:W3CDTF">2014-11-27T01:03:08Z</dcterms:created>
  <dcterms:modified xsi:type="dcterms:W3CDTF">2016-06-06T01:29:03Z</dcterms:modified>
</cp:coreProperties>
</file>