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</p:sldMasterIdLst>
  <p:sldIdLst>
    <p:sldId id="256" r:id="rId4"/>
    <p:sldId id="258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11.wmf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25400" y="1109664"/>
            <a:ext cx="12208933" cy="757237"/>
            <a:chOff x="0" y="0"/>
            <a:chExt cx="5768" cy="477"/>
          </a:xfrm>
        </p:grpSpPr>
        <p:sp>
          <p:nvSpPr>
            <p:cNvPr id="67587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88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89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0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1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2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3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4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5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6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7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8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9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0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1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2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3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4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5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6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7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8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27517" y="6161088"/>
            <a:ext cx="12225867" cy="138112"/>
            <a:chOff x="0" y="4032"/>
            <a:chExt cx="5776" cy="87"/>
          </a:xfrm>
        </p:grpSpPr>
        <p:sp>
          <p:nvSpPr>
            <p:cNvPr id="67610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1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2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7613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68488"/>
            <a:ext cx="103632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7614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7567" y="3729038"/>
            <a:ext cx="85344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7615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914400" y="63484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7616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484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3484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6C1F320-87F4-4046-AA68-9AFE79C6148D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4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74CE8-A191-47E1-8A06-FB1F08BB016E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24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4966A-6542-46A6-B236-4FDB6E2AF525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6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58B40-7610-4ABA-98F9-D307CA806FB5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0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CB957-9994-4616-AC7A-96491FCE6E54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7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DAA93-C61D-428F-B2CC-B295D60FBBA7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3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5706D-2F56-41FF-A94C-D0BB5E14EC44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33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0B7D1-DE19-4C14-90A9-EE50E32E72E3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70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19A21-BA2A-48BC-9A3B-CECEAB46E02C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6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591A3-32DB-4785-AF14-FD099C234401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2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768350"/>
            <a:ext cx="25908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8350"/>
            <a:ext cx="75692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D343C-C809-4260-8AEE-1667C0AE5A3C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59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25400" y="1109664"/>
            <a:ext cx="12208933" cy="757237"/>
            <a:chOff x="0" y="0"/>
            <a:chExt cx="5768" cy="477"/>
          </a:xfrm>
        </p:grpSpPr>
        <p:sp>
          <p:nvSpPr>
            <p:cNvPr id="67587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88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89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0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1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2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3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4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5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6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7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8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9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0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1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2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3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4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5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6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7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8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27517" y="6161088"/>
            <a:ext cx="12225867" cy="138112"/>
            <a:chOff x="0" y="4032"/>
            <a:chExt cx="5776" cy="87"/>
          </a:xfrm>
        </p:grpSpPr>
        <p:sp>
          <p:nvSpPr>
            <p:cNvPr id="67610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1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2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7613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68488"/>
            <a:ext cx="103632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7614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7567" y="3729038"/>
            <a:ext cx="85344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7615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914400" y="63484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7616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484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3484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6C1F320-87F4-4046-AA68-9AFE79C6148D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39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74CE8-A191-47E1-8A06-FB1F08BB016E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4966A-6542-46A6-B236-4FDB6E2AF525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11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58B40-7610-4ABA-98F9-D307CA806FB5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4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CB957-9994-4616-AC7A-96491FCE6E54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9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DAA93-C61D-428F-B2CC-B295D60FBBA7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67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5706D-2F56-41FF-A94C-D0BB5E14EC44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57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0B7D1-DE19-4C14-90A9-EE50E32E72E3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55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19A21-BA2A-48BC-9A3B-CECEAB46E02C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507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591A3-32DB-4785-AF14-FD099C234401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8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768350"/>
            <a:ext cx="25908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8350"/>
            <a:ext cx="75692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54547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D343C-C809-4260-8AEE-1667C0AE5A3C}" type="slidenum">
              <a:rPr lang="zh-CN" altLang="en-US">
                <a:solidFill>
                  <a:srgbClr val="545472"/>
                </a:solidFill>
              </a:rPr>
              <a:pPr/>
              <a:t>‹#›</a:t>
            </a:fld>
            <a:endParaRPr lang="en-US" altLang="zh-CN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12208933" cy="757238"/>
            <a:chOff x="0" y="0"/>
            <a:chExt cx="5768" cy="477"/>
          </a:xfrm>
        </p:grpSpPr>
        <p:sp>
          <p:nvSpPr>
            <p:cNvPr id="66563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4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5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6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7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8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9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0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1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2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3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4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5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6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7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8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9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0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1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2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3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4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0" y="6180138"/>
            <a:ext cx="12225867" cy="138112"/>
            <a:chOff x="0" y="4032"/>
            <a:chExt cx="5776" cy="87"/>
          </a:xfrm>
        </p:grpSpPr>
        <p:sp>
          <p:nvSpPr>
            <p:cNvPr id="66586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7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8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83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6590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6591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6884" y="636746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2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8084" y="6367463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3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0084" y="636746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71994AB-704F-4DDA-BCE3-3B149119A4C7}" type="slidenum">
              <a:rPr lang="zh-CN" altLang="en-US" smtClean="0">
                <a:solidFill>
                  <a:srgbClr val="545472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12208933" cy="757238"/>
            <a:chOff x="0" y="0"/>
            <a:chExt cx="5768" cy="477"/>
          </a:xfrm>
        </p:grpSpPr>
        <p:sp>
          <p:nvSpPr>
            <p:cNvPr id="66563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4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5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6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7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8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9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0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1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2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3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4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5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6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7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8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9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0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1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2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3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4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0" y="6180138"/>
            <a:ext cx="12225867" cy="138112"/>
            <a:chOff x="0" y="4032"/>
            <a:chExt cx="5776" cy="87"/>
          </a:xfrm>
        </p:grpSpPr>
        <p:sp>
          <p:nvSpPr>
            <p:cNvPr id="66586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7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8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589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83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6590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6591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6884" y="636746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2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8084" y="6367463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93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0084" y="636746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tx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71994AB-704F-4DDA-BCE3-3B149119A4C7}" type="slidenum">
              <a:rPr lang="zh-CN" altLang="en-US" smtClean="0">
                <a:solidFill>
                  <a:srgbClr val="545472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audio" Target="../media/audio3.wav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3.wav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audio" Target="../media/audio4.wav"/><Relationship Id="rId4" Type="http://schemas.openxmlformats.org/officeDocument/2006/relationships/audio" Target="../media/audio2.wav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audio" Target="../media/audio3.wav"/><Relationship Id="rId21" Type="http://schemas.openxmlformats.org/officeDocument/2006/relationships/image" Target="../media/image2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0.bin"/><Relationship Id="rId5" Type="http://schemas.openxmlformats.org/officeDocument/2006/relationships/audio" Target="../media/audio1.wav"/><Relationship Id="rId15" Type="http://schemas.openxmlformats.org/officeDocument/2006/relationships/image" Target="../media/image1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audio" Target="../media/audio5.wav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4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audio" Target="../media/audio1.wav"/><Relationship Id="rId11" Type="http://schemas.openxmlformats.org/officeDocument/2006/relationships/oleObject" Target="../embeddings/oleObject26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Grp="1" noChangeArrowheads="1" noChangeShapeType="1" noTextEdit="1"/>
          </p:cNvSpPr>
          <p:nvPr>
            <p:ph type="ctrTitle"/>
          </p:nvPr>
        </p:nvSpPr>
        <p:spPr bwMode="auto">
          <a:xfrm>
            <a:off x="1507067" y="1552480"/>
            <a:ext cx="7766936" cy="16463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5625"/>
              </a:avLst>
            </a:prstTxWarp>
          </a:bodyPr>
          <a:lstStyle/>
          <a:p>
            <a:pPr algn="ctr"/>
            <a:r>
              <a:rPr lang="zh-CN" altLang="en-US" sz="3600" b="1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>函数</a:t>
            </a:r>
            <a:r>
              <a:rPr lang="zh-CN" altLang="en-US" sz="3600" b="1" kern="10" dirty="0" smtClean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>应用题</a:t>
            </a:r>
            <a:r>
              <a:rPr lang="en-US" altLang="zh-CN" sz="3600" b="1" kern="10" dirty="0" smtClean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/>
            </a:r>
            <a:br>
              <a:rPr lang="en-US" altLang="zh-CN" sz="3600" b="1" kern="10" dirty="0" smtClean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</a:br>
            <a:r>
              <a:rPr lang="en-US" altLang="zh-CN" sz="3600" b="1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> </a:t>
            </a:r>
            <a:r>
              <a:rPr lang="en-US" altLang="zh-CN" sz="3600" b="1" kern="10" dirty="0" smtClean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>     </a:t>
            </a:r>
            <a:r>
              <a:rPr lang="zh-CN" altLang="en-US" sz="3600" b="1" kern="10" dirty="0" smtClean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>专题</a:t>
            </a:r>
            <a:r>
              <a:rPr lang="zh-CN" altLang="en-US" sz="3600" b="1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宋体" panose="02010600030101010101" pitchFamily="2" charset="-122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1022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75472" y="554182"/>
            <a:ext cx="78724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/>
              <a:t>      解决应用性问题的思路和方法</a:t>
            </a:r>
            <a:r>
              <a:rPr lang="zh-CN" altLang="en-US" sz="2800" dirty="0" smtClean="0"/>
              <a:t>，</a:t>
            </a:r>
            <a:endParaRPr lang="en-US" altLang="zh-CN" sz="2800" dirty="0"/>
          </a:p>
          <a:p>
            <a:r>
              <a:rPr lang="zh-CN" altLang="en-US" sz="2800" dirty="0" smtClean="0"/>
              <a:t>我们</a:t>
            </a:r>
            <a:r>
              <a:rPr lang="zh-CN" altLang="en-US" sz="2800" dirty="0"/>
              <a:t>可以用示意图表示为：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07400" y="1853481"/>
            <a:ext cx="166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829F5"/>
                </a:solidFill>
              </a:rPr>
              <a:t>实际问题</a:t>
            </a:r>
            <a:r>
              <a:rPr lang="zh-CN" altLang="en-US" sz="2800" dirty="0"/>
              <a:t>  </a:t>
            </a:r>
            <a:r>
              <a:rPr lang="zh-CN" altLang="en-US" sz="2800" u="sng" dirty="0"/>
              <a:t>                             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040227" y="1645628"/>
            <a:ext cx="3539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分析、联系、抽象、转化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1957246" y="2140035"/>
            <a:ext cx="3883024" cy="3542"/>
          </a:xfrm>
          <a:prstGeom prst="line">
            <a:avLst/>
          </a:prstGeom>
          <a:noFill/>
          <a:ln w="38100">
            <a:solidFill>
              <a:srgbClr val="B3690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976938" y="1831125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3829F5"/>
                </a:solidFill>
              </a:rPr>
              <a:t>建立数学模型（列数学关系式）</a:t>
            </a: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7234237" y="2769516"/>
            <a:ext cx="1588" cy="1011051"/>
          </a:xfrm>
          <a:prstGeom prst="line">
            <a:avLst/>
          </a:prstGeom>
          <a:noFill/>
          <a:ln w="38100">
            <a:solidFill>
              <a:srgbClr val="B3690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2043040" y="3979718"/>
            <a:ext cx="3797229" cy="60406"/>
          </a:xfrm>
          <a:prstGeom prst="line">
            <a:avLst/>
          </a:prstGeom>
          <a:noFill/>
          <a:ln w="38100">
            <a:solidFill>
              <a:srgbClr val="B3690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1139250" y="2705559"/>
            <a:ext cx="0" cy="1055949"/>
          </a:xfrm>
          <a:prstGeom prst="line">
            <a:avLst/>
          </a:prstGeom>
          <a:noFill/>
          <a:ln w="38100">
            <a:solidFill>
              <a:srgbClr val="B3690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5818465" y="29796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数学方法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446004" y="3676625"/>
            <a:ext cx="213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829F5"/>
                </a:solidFill>
              </a:rPr>
              <a:t>数学结果</a:t>
            </a: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355242" y="3780568"/>
            <a:ext cx="183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829F5"/>
                </a:solidFill>
              </a:rPr>
              <a:t>实际结果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1082317" y="300434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回答问题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740812" y="4967164"/>
            <a:ext cx="9273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解决应用性问题的关键是读题——懂题——建立数学关系式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752601" y="0"/>
            <a:ext cx="87026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、荆州市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某电脑公司在市区和洪湖各有一分公司，市区分公司现有电脑6台，洪湖分公司有同一型号电脑12台，宜昌某单位向该公司购买该型号电脑10台，荆门某单位向该公司购买该型号电脑8台，已知市区运往宜昌和荆门每台电脑的运费分别是40元和30元，洪湖运往宜昌和荆门每台电脑的运费分别是80元和50元．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（1）设从洪湖调运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台至宜昌，该公司运往宜昌和荆门的总运费为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元，求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关于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的函数关系式；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（2）若总运费不超过1000元，问能有几种调运方案？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（3）求总运费最低的调运方案及最低运费．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20574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5814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676401" y="4953001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3829F5"/>
                </a:solidFill>
                <a:latin typeface="Times New Roman" panose="02020603050405020304" pitchFamily="18" charset="0"/>
              </a:rPr>
              <a:t>荆州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794125" y="5508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30305"/>
                </a:solidFill>
                <a:latin typeface="Times New Roman" panose="02020603050405020304" pitchFamily="18" charset="0"/>
              </a:rPr>
              <a:t>洪湖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62400" y="41910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B36907"/>
                </a:solidFill>
                <a:latin typeface="Times New Roman" panose="02020603050405020304" pitchFamily="18" charset="0"/>
              </a:rPr>
              <a:t>宜昌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2209800" y="4648200"/>
            <a:ext cx="1371600" cy="7620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5" name="WordArt 13" descr="白色大理石"/>
          <p:cNvSpPr>
            <a:spLocks noChangeArrowheads="1" noChangeShapeType="1" noTextEdit="1"/>
          </p:cNvSpPr>
          <p:nvPr/>
        </p:nvSpPr>
        <p:spPr bwMode="auto">
          <a:xfrm>
            <a:off x="1828800" y="3962400"/>
            <a:ext cx="13716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latin typeface="宋体" panose="02010600030101010101" pitchFamily="2" charset="-122"/>
              </a:rPr>
              <a:t>分析：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V="1">
            <a:off x="36576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4191000" y="4953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505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495801" y="4800601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荆门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752601" y="5562601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有6台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581400" y="58674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有12台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657600" y="5181600"/>
            <a:ext cx="609600" cy="609600"/>
          </a:xfrm>
          <a:prstGeom prst="line">
            <a:avLst/>
          </a:prstGeom>
          <a:noFill/>
          <a:ln w="38100">
            <a:solidFill>
              <a:srgbClr val="66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2209800" y="5105400"/>
            <a:ext cx="1981200" cy="304800"/>
          </a:xfrm>
          <a:prstGeom prst="line">
            <a:avLst/>
          </a:prstGeom>
          <a:noFill/>
          <a:ln w="38100">
            <a:solidFill>
              <a:srgbClr val="3829F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4419600" y="4191001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（要10台）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4343400" y="50434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（要8台）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362201" y="4745038"/>
            <a:ext cx="861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CC3300"/>
                </a:solidFill>
                <a:latin typeface="Times New Roman" panose="02020603050405020304" pitchFamily="18" charset="0"/>
              </a:rPr>
              <a:t>40元/台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514601" y="5257800"/>
            <a:ext cx="861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3829F5"/>
                </a:solidFill>
                <a:latin typeface="Times New Roman" panose="02020603050405020304" pitchFamily="18" charset="0"/>
              </a:rPr>
              <a:t>30元/台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124201" y="4876800"/>
            <a:ext cx="861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030305"/>
                </a:solidFill>
                <a:latin typeface="Times New Roman" panose="02020603050405020304" pitchFamily="18" charset="0"/>
              </a:rPr>
              <a:t>80元/台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4191001" y="5334000"/>
            <a:ext cx="861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7A8640"/>
                </a:solidFill>
                <a:latin typeface="Times New Roman" panose="02020603050405020304" pitchFamily="18" charset="0"/>
              </a:rPr>
              <a:t>50元/台</a:t>
            </a:r>
          </a:p>
        </p:txBody>
      </p:sp>
      <p:graphicFrame>
        <p:nvGraphicFramePr>
          <p:cNvPr id="54490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45662"/>
              </p:ext>
            </p:extLst>
          </p:nvPr>
        </p:nvGraphicFramePr>
        <p:xfrm>
          <a:off x="5540375" y="3780474"/>
          <a:ext cx="3581400" cy="2773680"/>
        </p:xfrm>
        <a:graphic>
          <a:graphicData uri="http://schemas.openxmlformats.org/drawingml/2006/table">
            <a:tbl>
              <a:tblPr/>
              <a:tblGrid>
                <a:gridCol w="715963"/>
                <a:gridCol w="714375"/>
                <a:gridCol w="687387"/>
                <a:gridCol w="1463675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公司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购买单位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运费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51" name="Text Box 179"/>
          <p:cNvSpPr txBox="1">
            <a:spLocks noChangeArrowheads="1"/>
          </p:cNvSpPr>
          <p:nvPr/>
        </p:nvSpPr>
        <p:spPr bwMode="auto">
          <a:xfrm>
            <a:off x="5562601" y="4800601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3829F5"/>
                </a:solidFill>
                <a:latin typeface="Times New Roman" panose="02020603050405020304" pitchFamily="18" charset="0"/>
              </a:rPr>
              <a:t>荆州</a:t>
            </a:r>
          </a:p>
        </p:txBody>
      </p:sp>
      <p:sp>
        <p:nvSpPr>
          <p:cNvPr id="54452" name="Text Box 180"/>
          <p:cNvSpPr txBox="1">
            <a:spLocks noChangeArrowheads="1"/>
          </p:cNvSpPr>
          <p:nvPr/>
        </p:nvSpPr>
        <p:spPr bwMode="auto">
          <a:xfrm>
            <a:off x="5562600" y="57912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30305"/>
                </a:solidFill>
                <a:latin typeface="Times New Roman" panose="02020603050405020304" pitchFamily="18" charset="0"/>
              </a:rPr>
              <a:t>洪湖</a:t>
            </a:r>
          </a:p>
        </p:txBody>
      </p:sp>
      <p:sp>
        <p:nvSpPr>
          <p:cNvPr id="54453" name="Text Box 181"/>
          <p:cNvSpPr txBox="1">
            <a:spLocks noChangeArrowheads="1"/>
          </p:cNvSpPr>
          <p:nvPr/>
        </p:nvSpPr>
        <p:spPr bwMode="auto">
          <a:xfrm>
            <a:off x="6240463" y="57340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B36907"/>
                </a:solidFill>
                <a:latin typeface="Times New Roman" panose="02020603050405020304" pitchFamily="18" charset="0"/>
              </a:rPr>
              <a:t>宜昌</a:t>
            </a:r>
          </a:p>
        </p:txBody>
      </p:sp>
      <p:sp>
        <p:nvSpPr>
          <p:cNvPr id="54454" name="Text Box 182"/>
          <p:cNvSpPr txBox="1">
            <a:spLocks noChangeArrowheads="1"/>
          </p:cNvSpPr>
          <p:nvPr/>
        </p:nvSpPr>
        <p:spPr bwMode="auto">
          <a:xfrm>
            <a:off x="6240463" y="4724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B36907"/>
                </a:solidFill>
                <a:latin typeface="Times New Roman" panose="02020603050405020304" pitchFamily="18" charset="0"/>
              </a:rPr>
              <a:t>宜昌</a:t>
            </a:r>
          </a:p>
        </p:txBody>
      </p:sp>
      <p:sp>
        <p:nvSpPr>
          <p:cNvPr id="54455" name="Text Box 183"/>
          <p:cNvSpPr txBox="1">
            <a:spLocks noChangeArrowheads="1"/>
          </p:cNvSpPr>
          <p:nvPr/>
        </p:nvSpPr>
        <p:spPr bwMode="auto">
          <a:xfrm>
            <a:off x="6240464" y="6237288"/>
            <a:ext cx="70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荆门</a:t>
            </a:r>
          </a:p>
        </p:txBody>
      </p:sp>
      <p:sp>
        <p:nvSpPr>
          <p:cNvPr id="54456" name="Text Box 184"/>
          <p:cNvSpPr txBox="1">
            <a:spLocks noChangeArrowheads="1"/>
          </p:cNvSpPr>
          <p:nvPr/>
        </p:nvSpPr>
        <p:spPr bwMode="auto">
          <a:xfrm>
            <a:off x="6240464" y="5229226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545472"/>
                </a:solidFill>
                <a:latin typeface="Times New Roman" panose="02020603050405020304" pitchFamily="18" charset="0"/>
              </a:rPr>
              <a:t>荆门</a:t>
            </a:r>
          </a:p>
        </p:txBody>
      </p:sp>
      <p:sp>
        <p:nvSpPr>
          <p:cNvPr id="54471" name="Text Box 199"/>
          <p:cNvSpPr txBox="1">
            <a:spLocks noChangeArrowheads="1"/>
          </p:cNvSpPr>
          <p:nvPr/>
        </p:nvSpPr>
        <p:spPr bwMode="auto">
          <a:xfrm>
            <a:off x="7162800" y="563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4472" name="Text Box 200"/>
          <p:cNvSpPr txBox="1">
            <a:spLocks noChangeArrowheads="1"/>
          </p:cNvSpPr>
          <p:nvPr/>
        </p:nvSpPr>
        <p:spPr bwMode="auto">
          <a:xfrm>
            <a:off x="7010400" y="5105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54473" name="Text Box 201"/>
          <p:cNvSpPr txBox="1">
            <a:spLocks noChangeArrowheads="1"/>
          </p:cNvSpPr>
          <p:nvPr/>
        </p:nvSpPr>
        <p:spPr bwMode="auto">
          <a:xfrm>
            <a:off x="6934200" y="45720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rPr>
              <a:t>10-</a:t>
            </a:r>
            <a:r>
              <a:rPr kumimoji="1" lang="en-US" altLang="zh-CN" sz="24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4475" name="Text Box 203"/>
          <p:cNvSpPr txBox="1">
            <a:spLocks noChangeArrowheads="1"/>
          </p:cNvSpPr>
          <p:nvPr/>
        </p:nvSpPr>
        <p:spPr bwMode="auto">
          <a:xfrm>
            <a:off x="6959600" y="611511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12-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4476" name="Text Box 204"/>
          <p:cNvSpPr txBox="1">
            <a:spLocks noChangeArrowheads="1"/>
          </p:cNvSpPr>
          <p:nvPr/>
        </p:nvSpPr>
        <p:spPr bwMode="auto">
          <a:xfrm>
            <a:off x="8001000" y="56388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30305"/>
                </a:solidFill>
                <a:latin typeface="Times New Roman" panose="02020603050405020304" pitchFamily="18" charset="0"/>
              </a:rPr>
              <a:t>80</a:t>
            </a:r>
            <a:r>
              <a:rPr kumimoji="1" lang="en-US" altLang="zh-CN" sz="2400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4477" name="Text Box 205"/>
          <p:cNvSpPr txBox="1">
            <a:spLocks noChangeArrowheads="1"/>
          </p:cNvSpPr>
          <p:nvPr/>
        </p:nvSpPr>
        <p:spPr bwMode="auto">
          <a:xfrm>
            <a:off x="7848600" y="51816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30305"/>
                </a:solidFill>
                <a:latin typeface="Times New Roman" panose="02020603050405020304" pitchFamily="18" charset="0"/>
              </a:rPr>
              <a:t>30（</a:t>
            </a:r>
            <a:r>
              <a:rPr kumimoji="1" lang="en-US" altLang="zh-CN" sz="20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>
                <a:solidFill>
                  <a:srgbClr val="030305"/>
                </a:solidFill>
                <a:latin typeface="Times New Roman" panose="02020603050405020304" pitchFamily="18" charset="0"/>
              </a:rPr>
              <a:t>-4）</a:t>
            </a:r>
          </a:p>
        </p:txBody>
      </p:sp>
      <p:sp>
        <p:nvSpPr>
          <p:cNvPr id="54479" name="Text Box 207"/>
          <p:cNvSpPr txBox="1">
            <a:spLocks noChangeArrowheads="1"/>
          </p:cNvSpPr>
          <p:nvPr/>
        </p:nvSpPr>
        <p:spPr bwMode="auto">
          <a:xfrm>
            <a:off x="7772400" y="4624388"/>
            <a:ext cx="1329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30305"/>
                </a:solidFill>
                <a:latin typeface="Times New Roman" panose="02020603050405020304" pitchFamily="18" charset="0"/>
              </a:rPr>
              <a:t>40</a:t>
            </a:r>
            <a:r>
              <a:rPr kumimoji="1" lang="en-US" altLang="zh-CN" b="1">
                <a:solidFill>
                  <a:srgbClr val="030305"/>
                </a:solidFill>
                <a:latin typeface="Times New Roman" panose="02020603050405020304" pitchFamily="18" charset="0"/>
              </a:rPr>
              <a:t>（10-</a:t>
            </a:r>
            <a:r>
              <a:rPr kumimoji="1" lang="en-US" altLang="zh-CN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30305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4480" name="Text Box 208"/>
          <p:cNvSpPr txBox="1">
            <a:spLocks noChangeArrowheads="1"/>
          </p:cNvSpPr>
          <p:nvPr/>
        </p:nvSpPr>
        <p:spPr bwMode="auto">
          <a:xfrm>
            <a:off x="7772400" y="6172200"/>
            <a:ext cx="1426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30305"/>
                </a:solidFill>
                <a:latin typeface="Times New Roman" panose="02020603050405020304" pitchFamily="18" charset="0"/>
              </a:rPr>
              <a:t>50（12-</a:t>
            </a:r>
            <a:r>
              <a:rPr kumimoji="1" lang="en-US" altLang="zh-CN" sz="20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>
                <a:solidFill>
                  <a:srgbClr val="030305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4487" name="Text Box 215"/>
          <p:cNvSpPr txBox="1">
            <a:spLocks noChangeArrowheads="1"/>
          </p:cNvSpPr>
          <p:nvPr/>
        </p:nvSpPr>
        <p:spPr bwMode="auto">
          <a:xfrm>
            <a:off x="9372601" y="3962401"/>
            <a:ext cx="19049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829F5"/>
                </a:solidFill>
                <a:latin typeface="Times New Roman" panose="02020603050405020304" pitchFamily="18" charset="0"/>
              </a:rPr>
              <a:t>注：</a:t>
            </a:r>
            <a:r>
              <a:rPr kumimoji="1" lang="en-US" altLang="zh-CN" sz="2000" b="1" i="1" dirty="0">
                <a:solidFill>
                  <a:srgbClr val="3829F5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solidFill>
                  <a:srgbClr val="3829F5"/>
                </a:solidFill>
                <a:latin typeface="Times New Roman" panose="02020603050405020304" pitchFamily="18" charset="0"/>
              </a:rPr>
              <a:t>取值范围是什 么？</a:t>
            </a:r>
          </a:p>
        </p:txBody>
      </p:sp>
      <p:graphicFrame>
        <p:nvGraphicFramePr>
          <p:cNvPr id="54489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37689"/>
              </p:ext>
            </p:extLst>
          </p:nvPr>
        </p:nvGraphicFramePr>
        <p:xfrm>
          <a:off x="9763124" y="4895500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634680" imgH="406080" progId="Equation.3">
                  <p:embed/>
                </p:oleObj>
              </mc:Choice>
              <mc:Fallback>
                <p:oleObj name="Equation" r:id="rId7" imgW="634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24" y="4895500"/>
                        <a:ext cx="1155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6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5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9" dur="500"/>
                                        <p:tgtEl>
                                          <p:spTgt spid="54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7" grpId="0" animBg="1"/>
      <p:bldP spid="54278" grpId="0" autoUpdateAnimBg="0"/>
      <p:bldP spid="54279" grpId="0" autoUpdateAnimBg="0"/>
      <p:bldP spid="54280" grpId="0" autoUpdateAnimBg="0"/>
      <p:bldP spid="54283" grpId="0" animBg="1"/>
      <p:bldP spid="54285" grpId="0" animBg="1"/>
      <p:bldP spid="54286" grpId="0" animBg="1"/>
      <p:bldP spid="54287" grpId="0" animBg="1"/>
      <p:bldP spid="54288" grpId="0" animBg="1"/>
      <p:bldP spid="54289" grpId="0" autoUpdateAnimBg="0"/>
      <p:bldP spid="54290" grpId="0" autoUpdateAnimBg="0"/>
      <p:bldP spid="54291" grpId="0" autoUpdateAnimBg="0"/>
      <p:bldP spid="54293" grpId="0" animBg="1"/>
      <p:bldP spid="54294" grpId="0" animBg="1"/>
      <p:bldP spid="54295" grpId="0" autoUpdateAnimBg="0"/>
      <p:bldP spid="54296" grpId="0" autoUpdateAnimBg="0"/>
      <p:bldP spid="54297" grpId="0" autoUpdateAnimBg="0"/>
      <p:bldP spid="54298" grpId="0" autoUpdateAnimBg="0"/>
      <p:bldP spid="54299" grpId="0" autoUpdateAnimBg="0"/>
      <p:bldP spid="54300" grpId="0" autoUpdateAnimBg="0"/>
      <p:bldP spid="54451" grpId="0" autoUpdateAnimBg="0"/>
      <p:bldP spid="54452" grpId="0" autoUpdateAnimBg="0"/>
      <p:bldP spid="54453" grpId="0" autoUpdateAnimBg="0"/>
      <p:bldP spid="54454" grpId="0" autoUpdateAnimBg="0"/>
      <p:bldP spid="54455" grpId="0" autoUpdateAnimBg="0"/>
      <p:bldP spid="54456" grpId="0" autoUpdateAnimBg="0"/>
      <p:bldP spid="54471" grpId="0" autoUpdateAnimBg="0"/>
      <p:bldP spid="54472" grpId="0" autoUpdateAnimBg="0"/>
      <p:bldP spid="54473" grpId="0" autoUpdateAnimBg="0"/>
      <p:bldP spid="54475" grpId="0" autoUpdateAnimBg="0"/>
      <p:bldP spid="54476" grpId="0" autoUpdateAnimBg="0"/>
      <p:bldP spid="54477" grpId="0" autoUpdateAnimBg="0"/>
      <p:bldP spid="54479" grpId="0" autoUpdateAnimBg="0"/>
      <p:bldP spid="54480" grpId="0" autoUpdateAnimBg="0"/>
      <p:bldP spid="544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965326" y="752475"/>
            <a:ext cx="88392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略解：（1）设从洪湖调运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台至宜昌，则由题意可得：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3600" b="1" i="1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solidFill>
                  <a:srgbClr val="030305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40（10-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30（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-4）+</a:t>
            </a:r>
            <a:r>
              <a:rPr kumimoji="1" lang="en-US" altLang="zh-CN" sz="3200" b="1">
                <a:solidFill>
                  <a:srgbClr val="030305"/>
                </a:solidFill>
                <a:latin typeface="Times New Roman" panose="02020603050405020304" pitchFamily="18" charset="0"/>
              </a:rPr>
              <a:t>80</a:t>
            </a:r>
            <a:r>
              <a:rPr kumimoji="1" lang="en-US" altLang="zh-CN" sz="32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rgbClr val="030305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50（12-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286000" y="1828800"/>
            <a:ext cx="2552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得：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=20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+880</a:t>
            </a:r>
          </a:p>
        </p:txBody>
      </p:sp>
      <p:grpSp>
        <p:nvGrpSpPr>
          <p:cNvPr id="69650" name="Group 18"/>
          <p:cNvGrpSpPr>
            <a:grpSpLocks/>
          </p:cNvGrpSpPr>
          <p:nvPr/>
        </p:nvGrpSpPr>
        <p:grpSpPr bwMode="auto">
          <a:xfrm>
            <a:off x="5257801" y="1981200"/>
            <a:ext cx="2220913" cy="300038"/>
            <a:chOff x="2352" y="1248"/>
            <a:chExt cx="1399" cy="189"/>
          </a:xfrm>
        </p:grpSpPr>
        <p:graphicFrame>
          <p:nvGraphicFramePr>
            <p:cNvPr id="69636" name="Object 4"/>
            <p:cNvGraphicFramePr>
              <a:graphicFrameLocks noChangeAspect="1"/>
            </p:cNvGraphicFramePr>
            <p:nvPr/>
          </p:nvGraphicFramePr>
          <p:xfrm>
            <a:off x="2352" y="1248"/>
            <a:ext cx="72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4" imgW="634680" imgH="177480" progId="Equation.3">
                    <p:embed/>
                  </p:oleObj>
                </mc:Choice>
                <mc:Fallback>
                  <p:oleObj name="Equation" r:id="rId4" imgW="634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48"/>
                          <a:ext cx="72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Object 5"/>
            <p:cNvGraphicFramePr>
              <a:graphicFrameLocks noChangeAspect="1"/>
            </p:cNvGraphicFramePr>
            <p:nvPr/>
          </p:nvGraphicFramePr>
          <p:xfrm>
            <a:off x="3300" y="1248"/>
            <a:ext cx="45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6" imgW="393480" imgH="177480" progId="Equation.3">
                    <p:embed/>
                  </p:oleObj>
                </mc:Choice>
                <mc:Fallback>
                  <p:oleObj name="Equation" r:id="rId6" imgW="393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248"/>
                          <a:ext cx="451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3124200" y="2438400"/>
            <a:ext cx="7664450" cy="1773238"/>
            <a:chOff x="1008" y="1536"/>
            <a:chExt cx="4828" cy="1117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1008" y="1584"/>
              <a:ext cx="4828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（2）             即                                   得：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而                    故</a:t>
              </a:r>
              <a:r>
                <a:rPr kumimoji="1" lang="en-US" altLang="zh-CN" sz="2800" b="1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=4、5、6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   所以有三种调配方案，总运费不超过1000元。</a:t>
              </a:r>
              <a:endPara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2113" y="2345"/>
            <a:ext cx="17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8" imgW="114120" imgH="215640" progId="Equation.3">
                    <p:embed/>
                  </p:oleObj>
                </mc:Choice>
                <mc:Fallback>
                  <p:oleObj name="Equation" r:id="rId8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2345"/>
                          <a:ext cx="17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1488" y="1584"/>
            <a:ext cx="88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10" imgW="571320" imgH="203040" progId="Equation.3">
                    <p:embed/>
                  </p:oleObj>
                </mc:Choice>
                <mc:Fallback>
                  <p:oleObj name="Equation" r:id="rId10" imgW="571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84"/>
                          <a:ext cx="88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2728" y="1584"/>
            <a:ext cx="166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12" imgW="1079280" imgH="177480" progId="Equation.3">
                    <p:embed/>
                  </p:oleObj>
                </mc:Choice>
                <mc:Fallback>
                  <p:oleObj name="Equation" r:id="rId12" imgW="1079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1584"/>
                          <a:ext cx="166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Object 13"/>
            <p:cNvGraphicFramePr>
              <a:graphicFrameLocks noChangeAspect="1"/>
            </p:cNvGraphicFramePr>
            <p:nvPr/>
          </p:nvGraphicFramePr>
          <p:xfrm>
            <a:off x="4896" y="153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14" imgW="355320" imgH="177480" progId="Equation.3">
                    <p:embed/>
                  </p:oleObj>
                </mc:Choice>
                <mc:Fallback>
                  <p:oleObj name="Equation" r:id="rId14" imgW="3553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53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6" name="Object 14"/>
            <p:cNvGraphicFramePr>
              <a:graphicFrameLocks noChangeAspect="1"/>
            </p:cNvGraphicFramePr>
            <p:nvPr/>
          </p:nvGraphicFramePr>
          <p:xfrm>
            <a:off x="1536" y="1920"/>
            <a:ext cx="72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16" imgW="634680" imgH="177480" progId="Equation.3">
                    <p:embed/>
                  </p:oleObj>
                </mc:Choice>
                <mc:Fallback>
                  <p:oleObj name="Equation" r:id="rId16" imgW="634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72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048001" y="4191001"/>
            <a:ext cx="53912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（3）显然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取最小时，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值最小。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    即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30305"/>
                </a:solidFill>
                <a:latin typeface="Times New Roman" panose="02020603050405020304" pitchFamily="18" charset="0"/>
              </a:rPr>
              <a:t>=4</a:t>
            </a: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sz="2800" b="1" i="1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solidFill>
                  <a:srgbClr val="030305"/>
                </a:solidFill>
                <a:latin typeface="Times New Roman" panose="02020603050405020304" pitchFamily="18" charset="0"/>
              </a:rPr>
              <a:t>最小为960元。</a:t>
            </a:r>
          </a:p>
        </p:txBody>
      </p:sp>
    </p:spTree>
    <p:extLst>
      <p:ext uri="{BB962C8B-B14F-4D97-AF65-F5344CB8AC3E}">
        <p14:creationId xmlns:p14="http://schemas.microsoft.com/office/powerpoint/2010/main" val="8001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05467" y="629029"/>
            <a:ext cx="8610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某种商品进货单价为40元，按单价每个50元售出，能卖出50个.如果零售价在50元的基础上每上涨1元，其销售量就减少一个，问零售价上涨到多少元时，这批货物能取得最高利润.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33600" y="1841502"/>
            <a:ext cx="6053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CC3300"/>
                </a:solidFill>
                <a:latin typeface="方正隶书简体" pitchFamily="2" charset="-122"/>
                <a:ea typeface="方正隶书简体" pitchFamily="2" charset="-122"/>
              </a:rPr>
              <a:t>分析</a:t>
            </a:r>
            <a:r>
              <a:rPr kumimoji="1" lang="zh-CN" altLang="en-US" sz="2400" b="1" dirty="0">
                <a:solidFill>
                  <a:srgbClr val="CC3300"/>
                </a:solidFill>
                <a:latin typeface="PMingLiU" pitchFamily="18" charset="-120"/>
                <a:ea typeface="PMingLiU" pitchFamily="18" charset="-120"/>
              </a:rPr>
              <a:t>：</a:t>
            </a:r>
            <a:r>
              <a:rPr kumimoji="1" lang="zh-CN" altLang="en-US" sz="2400" b="1" dirty="0">
                <a:solidFill>
                  <a:srgbClr val="030305"/>
                </a:solidFill>
                <a:latin typeface="PMingLiU" pitchFamily="18" charset="-120"/>
                <a:ea typeface="PMingLiU" pitchFamily="18" charset="-120"/>
              </a:rPr>
              <a:t>利润=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（零售价—进货单价）销售量</a:t>
            </a:r>
          </a:p>
        </p:txBody>
      </p:sp>
      <p:graphicFrame>
        <p:nvGraphicFramePr>
          <p:cNvPr id="4928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20567"/>
              </p:ext>
            </p:extLst>
          </p:nvPr>
        </p:nvGraphicFramePr>
        <p:xfrm>
          <a:off x="3247939" y="2547145"/>
          <a:ext cx="6096000" cy="1066800"/>
        </p:xfrm>
        <a:graphic>
          <a:graphicData uri="http://schemas.openxmlformats.org/drawingml/2006/table">
            <a:tbl>
              <a:tblPr/>
              <a:tblGrid>
                <a:gridCol w="1676400"/>
                <a:gridCol w="684213"/>
                <a:gridCol w="611187"/>
                <a:gridCol w="685800"/>
                <a:gridCol w="609600"/>
                <a:gridCol w="611188"/>
                <a:gridCol w="1217612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零售价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50+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销售量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50-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2133600" y="3962401"/>
            <a:ext cx="76642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故有：设利润为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元，零售价上涨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元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=（50+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-40）（50-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）     （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其中  0〈</a:t>
            </a:r>
            <a:r>
              <a:rPr kumimoji="1" lang="en-US" altLang="zh-CN" sz="2400" b="1" i="1" dirty="0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〈50））</a:t>
            </a:r>
          </a:p>
        </p:txBody>
      </p:sp>
      <p:grpSp>
        <p:nvGrpSpPr>
          <p:cNvPr id="49290" name="Group 138"/>
          <p:cNvGrpSpPr>
            <a:grpSpLocks/>
          </p:cNvGrpSpPr>
          <p:nvPr/>
        </p:nvGrpSpPr>
        <p:grpSpPr bwMode="auto">
          <a:xfrm>
            <a:off x="3276601" y="4724400"/>
            <a:ext cx="2201863" cy="469900"/>
            <a:chOff x="998" y="2549"/>
            <a:chExt cx="1387" cy="296"/>
          </a:xfrm>
        </p:grpSpPr>
        <p:sp>
          <p:nvSpPr>
            <p:cNvPr id="49288" name="Text Box 136"/>
            <p:cNvSpPr txBox="1">
              <a:spLocks noChangeArrowheads="1"/>
            </p:cNvSpPr>
            <p:nvPr/>
          </p:nvSpPr>
          <p:spPr bwMode="auto">
            <a:xfrm>
              <a:off x="998" y="2549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i="1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=-</a:t>
              </a:r>
              <a:r>
                <a:rPr kumimoji="1" lang="en-US" altLang="zh-CN" sz="2400" i="1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1200" dirty="0">
                  <a:solidFill>
                    <a:srgbClr val="03030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289" name="Text Box 137"/>
            <p:cNvSpPr txBox="1">
              <a:spLocks noChangeArrowheads="1"/>
            </p:cNvSpPr>
            <p:nvPr/>
          </p:nvSpPr>
          <p:spPr bwMode="auto">
            <a:xfrm>
              <a:off x="1488" y="2557"/>
              <a:ext cx="8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030305"/>
                  </a:solidFill>
                  <a:latin typeface="Times New Roman" panose="02020603050405020304" pitchFamily="18" charset="0"/>
                </a:rPr>
                <a:t>+40</a:t>
              </a:r>
              <a:r>
                <a:rPr kumimoji="1" lang="en-US" altLang="zh-CN" sz="2400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>
                  <a:solidFill>
                    <a:srgbClr val="030305"/>
                  </a:solidFill>
                  <a:latin typeface="Times New Roman" panose="02020603050405020304" pitchFamily="18" charset="0"/>
                </a:rPr>
                <a:t>+500</a:t>
              </a:r>
            </a:p>
          </p:txBody>
        </p:sp>
      </p:grpSp>
      <p:graphicFrame>
        <p:nvGraphicFramePr>
          <p:cNvPr id="49292" name="Object 140"/>
          <p:cNvGraphicFramePr>
            <a:graphicFrameLocks noChangeAspect="1"/>
          </p:cNvGraphicFramePr>
          <p:nvPr/>
        </p:nvGraphicFramePr>
        <p:xfrm>
          <a:off x="3276600" y="5181600"/>
          <a:ext cx="2559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1257120" imgH="241200" progId="Equation.3">
                  <p:embed/>
                </p:oleObj>
              </mc:Choice>
              <mc:Fallback>
                <p:oleObj name="Equation" r:id="rId6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25590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93" name="Object 141"/>
          <p:cNvGraphicFramePr>
            <a:graphicFrameLocks noChangeAspect="1"/>
          </p:cNvGraphicFramePr>
          <p:nvPr/>
        </p:nvGraphicFramePr>
        <p:xfrm>
          <a:off x="3276601" y="5638801"/>
          <a:ext cx="42910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8" imgW="2108160" imgH="203040" progId="Equation.3">
                  <p:embed/>
                </p:oleObj>
              </mc:Choice>
              <mc:Fallback>
                <p:oleObj name="Equation" r:id="rId8" imgW="2108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638801"/>
                        <a:ext cx="42910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2438401" y="6035676"/>
            <a:ext cx="70647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3829F5"/>
                </a:solidFill>
                <a:latin typeface="Times New Roman" panose="02020603050405020304" pitchFamily="18" charset="0"/>
              </a:rPr>
              <a:t>即</a:t>
            </a:r>
            <a:r>
              <a:rPr kumimoji="1" lang="zh-CN" altLang="en-US" sz="2400" b="1">
                <a:solidFill>
                  <a:srgbClr val="3829F5"/>
                </a:solidFill>
                <a:latin typeface="Times New Roman" panose="02020603050405020304" pitchFamily="18" charset="0"/>
              </a:rPr>
              <a:t>零售价上涨到70元时，这批货物能取得最高利润.</a:t>
            </a:r>
            <a:endParaRPr kumimoji="1" lang="zh-CN" altLang="en-US" sz="2400">
              <a:solidFill>
                <a:srgbClr val="3829F5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829F5"/>
                </a:solidFill>
                <a:latin typeface="Times New Roman" panose="02020603050405020304" pitchFamily="18" charset="0"/>
              </a:rPr>
              <a:t>最高利润为900元.</a:t>
            </a:r>
            <a:endParaRPr kumimoji="1" lang="en-US" altLang="zh-CN" sz="2400" b="1">
              <a:solidFill>
                <a:srgbClr val="3829F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9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287" grpId="0" autoUpdateAnimBg="0"/>
      <p:bldP spid="4929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0" y="0"/>
            <a:ext cx="9144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     例 </a:t>
            </a:r>
            <a:r>
              <a:rPr kumimoji="1" lang="en-US" altLang="zh-CN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030305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某乡为提高当地群众的生活水平，由政府投资兴建了甲、乙两个企业，1997年该乡从甲企业获得利润320万元，从乙企业获得利润720万元。以后每年上交的利润是：甲企业以1.5倍的速度递增，而乙企业则为上一年利润的     。根据测算，该乡从两个企业获得的利润达到2000万元可以解决温饱问题，达到8100万元可以达到小康水平.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（1）若以1997年为第一年，则该乡从上述两个企业获得利润最少的一年是哪一年，该年还需要筹集多少万元才能解决温饱问题？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30305"/>
                </a:solidFill>
                <a:latin typeface="Times New Roman" panose="02020603050405020304" pitchFamily="18" charset="0"/>
              </a:rPr>
              <a:t>（2）试估算2005年底该乡能否达到小康水平？为什么？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22814"/>
              </p:ext>
            </p:extLst>
          </p:nvPr>
        </p:nvGraphicFramePr>
        <p:xfrm>
          <a:off x="5969882" y="1105051"/>
          <a:ext cx="534989" cy="48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6" imgW="152280" imgH="393480" progId="Equation.3">
                  <p:embed/>
                </p:oleObj>
              </mc:Choice>
              <mc:Fallback>
                <p:oleObj name="公式" r:id="rId6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882" y="1105051"/>
                        <a:ext cx="534989" cy="48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181600" y="762000"/>
            <a:ext cx="2971800" cy="0"/>
          </a:xfrm>
          <a:prstGeom prst="line">
            <a:avLst/>
          </a:prstGeom>
          <a:noFill/>
          <a:ln w="38100">
            <a:solidFill>
              <a:srgbClr val="3829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9067800" y="762000"/>
            <a:ext cx="1066800" cy="0"/>
          </a:xfrm>
          <a:prstGeom prst="line">
            <a:avLst/>
          </a:prstGeom>
          <a:noFill/>
          <a:ln w="38100">
            <a:solidFill>
              <a:srgbClr val="3829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1752600" y="1143000"/>
            <a:ext cx="1828800" cy="0"/>
          </a:xfrm>
          <a:prstGeom prst="line">
            <a:avLst/>
          </a:prstGeom>
          <a:noFill/>
          <a:ln w="38100">
            <a:solidFill>
              <a:srgbClr val="3829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572000" y="1143000"/>
            <a:ext cx="2514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7543800" y="1143000"/>
            <a:ext cx="2667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752600" y="1524000"/>
            <a:ext cx="457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895600" y="1524000"/>
            <a:ext cx="3200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3030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057401" y="3200400"/>
            <a:ext cx="7915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CC3300"/>
                </a:solidFill>
                <a:latin typeface="Times New Roman" panose="02020603050405020304" pitchFamily="18" charset="0"/>
                <a:ea typeface="方正隶书简体" pitchFamily="2" charset="-122"/>
              </a:rPr>
              <a:t>分析</a:t>
            </a:r>
            <a:r>
              <a:rPr kumimoji="1" lang="zh-CN" altLang="en-US" sz="4000" b="1">
                <a:solidFill>
                  <a:srgbClr val="3829F5"/>
                </a:solidFill>
                <a:latin typeface="Times New Roman" panose="02020603050405020304" pitchFamily="18" charset="0"/>
                <a:ea typeface="方正隶书简体" pitchFamily="2" charset="-122"/>
              </a:rPr>
              <a:t>：</a:t>
            </a:r>
            <a:r>
              <a:rPr kumimoji="1" lang="zh-CN" altLang="en-US" sz="2400" b="1">
                <a:solidFill>
                  <a:srgbClr val="3829F5"/>
                </a:solidFill>
                <a:latin typeface="Times New Roman" panose="02020603050405020304" pitchFamily="18" charset="0"/>
              </a:rPr>
              <a:t>本题是考虑该乡从两个企业中获得利润问题。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829F5"/>
                </a:solidFill>
                <a:latin typeface="Times New Roman" panose="02020603050405020304" pitchFamily="18" charset="0"/>
              </a:rPr>
              <a:t>该乡从两个企业中获得的总利润=甲上缴利润+乙上缴利润</a:t>
            </a:r>
          </a:p>
        </p:txBody>
      </p:sp>
      <p:graphicFrame>
        <p:nvGraphicFramePr>
          <p:cNvPr id="7307" name="Group 139"/>
          <p:cNvGraphicFramePr>
            <a:graphicFrameLocks noGrp="1"/>
          </p:cNvGraphicFramePr>
          <p:nvPr/>
        </p:nvGraphicFramePr>
        <p:xfrm>
          <a:off x="1905000" y="4343400"/>
          <a:ext cx="8534400" cy="2316480"/>
        </p:xfrm>
        <a:graphic>
          <a:graphicData uri="http://schemas.openxmlformats.org/drawingml/2006/table">
            <a:tbl>
              <a:tblPr/>
              <a:tblGrid>
                <a:gridCol w="1095375"/>
                <a:gridCol w="1347788"/>
                <a:gridCol w="1290637"/>
                <a:gridCol w="1295400"/>
                <a:gridCol w="1371600"/>
                <a:gridCol w="609600"/>
                <a:gridCol w="1524000"/>
              </a:tblGrid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=1）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98（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=2）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99（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=3）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2000（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=4）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（第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年）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甲企业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乙企业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总利润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8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3" name="Object 125"/>
          <p:cNvGraphicFramePr>
            <a:graphicFrameLocks noChangeAspect="1"/>
          </p:cNvGraphicFramePr>
          <p:nvPr/>
        </p:nvGraphicFramePr>
        <p:xfrm>
          <a:off x="3505200" y="5257801"/>
          <a:ext cx="457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266400" imgH="177480" progId="Equation.3">
                  <p:embed/>
                </p:oleObj>
              </mc:Choice>
              <mc:Fallback>
                <p:oleObj name="Equation" r:id="rId8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1"/>
                        <a:ext cx="457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4" name="Object 126"/>
          <p:cNvGraphicFramePr>
            <a:graphicFrameLocks noChangeAspect="1"/>
          </p:cNvGraphicFramePr>
          <p:nvPr/>
        </p:nvGraphicFramePr>
        <p:xfrm>
          <a:off x="3505200" y="5791200"/>
          <a:ext cx="457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0" imgW="279360" imgH="177480" progId="Equation.3">
                  <p:embed/>
                </p:oleObj>
              </mc:Choice>
              <mc:Fallback>
                <p:oleObj name="Equation" r:id="rId10" imgW="279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91200"/>
                        <a:ext cx="457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5" name="Object 127"/>
          <p:cNvGraphicFramePr>
            <a:graphicFrameLocks noChangeAspect="1"/>
          </p:cNvGraphicFramePr>
          <p:nvPr/>
        </p:nvGraphicFramePr>
        <p:xfrm>
          <a:off x="3352800" y="6324600"/>
          <a:ext cx="990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2" imgW="634680" imgH="177480" progId="Equation.3">
                  <p:embed/>
                </p:oleObj>
              </mc:Choice>
              <mc:Fallback>
                <p:oleObj name="Equation" r:id="rId12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324600"/>
                        <a:ext cx="990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6" name="Object 128"/>
          <p:cNvGraphicFramePr>
            <a:graphicFrameLocks noChangeAspect="1"/>
          </p:cNvGraphicFramePr>
          <p:nvPr/>
        </p:nvGraphicFramePr>
        <p:xfrm>
          <a:off x="5130800" y="5764213"/>
          <a:ext cx="17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4" imgW="114120" imgH="215640" progId="Equation.3">
                  <p:embed/>
                </p:oleObj>
              </mc:Choice>
              <mc:Fallback>
                <p:oleObj name="Equation" r:id="rId1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764213"/>
                        <a:ext cx="17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7" name="Object 129"/>
          <p:cNvGraphicFramePr>
            <a:graphicFrameLocks noChangeAspect="1"/>
          </p:cNvGraphicFramePr>
          <p:nvPr/>
        </p:nvGraphicFramePr>
        <p:xfrm>
          <a:off x="4648201" y="5257801"/>
          <a:ext cx="9572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6" imgW="558720" imgH="177480" progId="Equation.3">
                  <p:embed/>
                </p:oleObj>
              </mc:Choice>
              <mc:Fallback>
                <p:oleObj name="Equation" r:id="rId16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5257801"/>
                        <a:ext cx="9572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8" name="Object 130"/>
          <p:cNvGraphicFramePr>
            <a:graphicFrameLocks noChangeAspect="1"/>
          </p:cNvGraphicFramePr>
          <p:nvPr/>
        </p:nvGraphicFramePr>
        <p:xfrm>
          <a:off x="4648200" y="56388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8" imgW="495000" imgH="393480" progId="Equation.3">
                  <p:embed/>
                </p:oleObj>
              </mc:Choice>
              <mc:Fallback>
                <p:oleObj name="Equation" r:id="rId18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388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9" name="Object 131"/>
          <p:cNvGraphicFramePr>
            <a:graphicFrameLocks noChangeAspect="1"/>
          </p:cNvGraphicFramePr>
          <p:nvPr/>
        </p:nvGraphicFramePr>
        <p:xfrm>
          <a:off x="5867400" y="5181600"/>
          <a:ext cx="10429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20" imgW="609480" imgH="203040" progId="Equation.3">
                  <p:embed/>
                </p:oleObj>
              </mc:Choice>
              <mc:Fallback>
                <p:oleObj name="Equation" r:id="rId20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81600"/>
                        <a:ext cx="10429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0" name="Object 132"/>
          <p:cNvGraphicFramePr>
            <a:graphicFrameLocks noChangeAspect="1"/>
          </p:cNvGraphicFramePr>
          <p:nvPr/>
        </p:nvGraphicFramePr>
        <p:xfrm>
          <a:off x="5859463" y="5594350"/>
          <a:ext cx="1160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22" imgW="685800" imgH="469800" progId="Equation.3">
                  <p:embed/>
                </p:oleObj>
              </mc:Choice>
              <mc:Fallback>
                <p:oleObj name="Equation" r:id="rId22" imgW="685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5594350"/>
                        <a:ext cx="11604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" name="Object 133"/>
          <p:cNvGraphicFramePr>
            <a:graphicFrameLocks noChangeAspect="1"/>
          </p:cNvGraphicFramePr>
          <p:nvPr/>
        </p:nvGraphicFramePr>
        <p:xfrm>
          <a:off x="7239000" y="5257800"/>
          <a:ext cx="10429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24" imgW="609480" imgH="203040" progId="Equation.3">
                  <p:embed/>
                </p:oleObj>
              </mc:Choice>
              <mc:Fallback>
                <p:oleObj name="Equation" r:id="rId24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257800"/>
                        <a:ext cx="10429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2" name="Object 134"/>
          <p:cNvGraphicFramePr>
            <a:graphicFrameLocks noChangeAspect="1"/>
          </p:cNvGraphicFramePr>
          <p:nvPr/>
        </p:nvGraphicFramePr>
        <p:xfrm>
          <a:off x="7162801" y="5638800"/>
          <a:ext cx="1160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26" imgW="685800" imgH="469800" progId="Equation.3">
                  <p:embed/>
                </p:oleObj>
              </mc:Choice>
              <mc:Fallback>
                <p:oleObj name="Equation" r:id="rId26" imgW="685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5638800"/>
                        <a:ext cx="11604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3" name="Object 135"/>
          <p:cNvGraphicFramePr>
            <a:graphicFrameLocks noChangeAspect="1"/>
          </p:cNvGraphicFramePr>
          <p:nvPr/>
        </p:nvGraphicFramePr>
        <p:xfrm>
          <a:off x="9220200" y="5181600"/>
          <a:ext cx="11953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28" imgW="698400" imgH="203040" progId="Equation.3">
                  <p:embed/>
                </p:oleObj>
              </mc:Choice>
              <mc:Fallback>
                <p:oleObj name="Equation" r:id="rId28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5181600"/>
                        <a:ext cx="11953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4" name="Object 136"/>
          <p:cNvGraphicFramePr>
            <a:graphicFrameLocks noChangeAspect="1"/>
          </p:cNvGraphicFramePr>
          <p:nvPr/>
        </p:nvGraphicFramePr>
        <p:xfrm>
          <a:off x="9144000" y="5638800"/>
          <a:ext cx="13096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0" imgW="774360" imgH="469800" progId="Equation.3">
                  <p:embed/>
                </p:oleObj>
              </mc:Choice>
              <mc:Fallback>
                <p:oleObj name="Equation" r:id="rId30" imgW="774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5638800"/>
                        <a:ext cx="13096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2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  <p:bldP spid="7177" grpId="0" animBg="1"/>
      <p:bldP spid="7179" grpId="0" animBg="1"/>
      <p:bldP spid="7180" grpId="0" animBg="1"/>
      <p:bldP spid="7181" grpId="0" animBg="1"/>
      <p:bldP spid="71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1828800" y="1195388"/>
            <a:ext cx="7837488" cy="1516062"/>
            <a:chOff x="192" y="753"/>
            <a:chExt cx="4937" cy="955"/>
          </a:xfrm>
        </p:grpSpPr>
        <p:sp>
          <p:nvSpPr>
            <p:cNvPr id="57346" name="Text Box 2"/>
            <p:cNvSpPr txBox="1">
              <a:spLocks noChangeArrowheads="1"/>
            </p:cNvSpPr>
            <p:nvPr/>
          </p:nvSpPr>
          <p:spPr bwMode="auto">
            <a:xfrm>
              <a:off x="192" y="753"/>
              <a:ext cx="4937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3829F5"/>
                  </a:solidFill>
                  <a:latin typeface="Times New Roman" panose="02020603050405020304" pitchFamily="18" charset="0"/>
                </a:rPr>
                <a:t>略解</a:t>
              </a:r>
              <a:r>
                <a:rPr kumimoji="1" lang="zh-CN" altLang="en-US" sz="2400" b="1">
                  <a:solidFill>
                    <a:srgbClr val="3829F5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（1）</a:t>
              </a: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设第</a:t>
              </a:r>
              <a:r>
                <a:rPr kumimoji="1" lang="en-US" altLang="zh-CN" sz="2400" b="1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年该乡从两企业获得总利润为</a:t>
              </a:r>
              <a:r>
                <a:rPr kumimoji="1" lang="en-US" altLang="zh-CN" sz="2400" b="1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万元</a:t>
              </a:r>
              <a:r>
                <a:rPr kumimoji="1" lang="en-US" altLang="zh-CN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            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             </a:t>
              </a:r>
              <a:r>
                <a:rPr kumimoji="1" lang="en-US" altLang="zh-CN" sz="2400" b="1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=                 +</a:t>
              </a:r>
            </a:p>
          </p:txBody>
        </p:sp>
        <p:graphicFrame>
          <p:nvGraphicFramePr>
            <p:cNvPr id="57348" name="Object 4"/>
            <p:cNvGraphicFramePr>
              <a:graphicFrameLocks noChangeAspect="1"/>
            </p:cNvGraphicFramePr>
            <p:nvPr/>
          </p:nvGraphicFramePr>
          <p:xfrm>
            <a:off x="1056" y="1344"/>
            <a:ext cx="86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7" imgW="698400" imgH="203040" progId="Equation.3">
                    <p:embed/>
                  </p:oleObj>
                </mc:Choice>
                <mc:Fallback>
                  <p:oleObj name="Equation" r:id="rId7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86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49" name="Object 5"/>
            <p:cNvGraphicFramePr>
              <a:graphicFrameLocks noChangeAspect="1"/>
            </p:cNvGraphicFramePr>
            <p:nvPr/>
          </p:nvGraphicFramePr>
          <p:xfrm>
            <a:off x="2064" y="1248"/>
            <a:ext cx="110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9" imgW="774360" imgH="469800" progId="Equation.3">
                    <p:embed/>
                  </p:oleObj>
                </mc:Choice>
                <mc:Fallback>
                  <p:oleObj name="Equation" r:id="rId9" imgW="7743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248"/>
                          <a:ext cx="1104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895600" y="2724150"/>
          <a:ext cx="6096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1" imgW="2336760" imgH="507960" progId="Equation.3">
                  <p:embed/>
                </p:oleObj>
              </mc:Choice>
              <mc:Fallback>
                <p:oleObj name="Equation" r:id="rId11" imgW="2336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24150"/>
                        <a:ext cx="60960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286001" y="3505200"/>
            <a:ext cx="81946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30305"/>
                </a:solidFill>
                <a:latin typeface="Times New Roman" panose="02020603050405020304" pitchFamily="18" charset="0"/>
              </a:rPr>
              <a:t>当且仅当</a:t>
            </a:r>
            <a:r>
              <a:rPr kumimoji="1" lang="en-US" altLang="zh-CN" sz="2400" b="1" i="1">
                <a:solidFill>
                  <a:srgbClr val="030305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rPr>
              <a:t>=2</a:t>
            </a:r>
            <a:r>
              <a:rPr kumimoji="1" lang="zh-CN" altLang="en-US" sz="2400" b="1">
                <a:solidFill>
                  <a:srgbClr val="030305"/>
                </a:solidFill>
                <a:latin typeface="Times New Roman" panose="02020603050405020304" pitchFamily="18" charset="0"/>
              </a:rPr>
              <a:t>时，即98年总利润最少为</a:t>
            </a:r>
            <a:r>
              <a:rPr kumimoji="1" lang="en-US" altLang="zh-CN" sz="2400" b="1" i="1">
                <a:solidFill>
                  <a:srgbClr val="030305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rPr>
              <a:t>=960</a:t>
            </a:r>
            <a:r>
              <a:rPr kumimoji="1" lang="zh-CN" altLang="en-US" sz="2400" b="1">
                <a:solidFill>
                  <a:srgbClr val="030305"/>
                </a:solidFill>
                <a:latin typeface="Times New Roman" panose="02020603050405020304" pitchFamily="18" charset="0"/>
              </a:rPr>
              <a:t>万元</a:t>
            </a:r>
            <a:r>
              <a: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B36907"/>
                </a:solidFill>
                <a:latin typeface="Times New Roman" panose="02020603050405020304" pitchFamily="18" charset="0"/>
              </a:rPr>
              <a:t>故还需筹集2000-960=1040万元才能解决温饱问题</a:t>
            </a:r>
            <a:r>
              <a:rPr kumimoji="1" lang="en-US" altLang="zh-CN" sz="2800" b="1">
                <a:solidFill>
                  <a:srgbClr val="B36907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2667000" y="4343400"/>
            <a:ext cx="7086600" cy="1428750"/>
            <a:chOff x="720" y="2736"/>
            <a:chExt cx="4464" cy="900"/>
          </a:xfrm>
        </p:grpSpPr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720" y="2880"/>
              <a:ext cx="353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（2）2005年时，</a:t>
              </a:r>
              <a:r>
                <a:rPr kumimoji="1" lang="en-US" altLang="zh-CN" sz="2400" b="1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=9</a:t>
              </a:r>
              <a:r>
                <a:rPr kumimoji="1" lang="zh-CN" altLang="en-US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此时</a:t>
              </a:r>
              <a:r>
                <a:rPr kumimoji="1" lang="en-US" altLang="zh-CN" sz="2400" b="1" i="1">
                  <a:solidFill>
                    <a:srgbClr val="030305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=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30305"/>
                </a:solidFill>
                <a:latin typeface="Times New Roman" panose="02020603050405020304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30305"/>
                  </a:solidFill>
                  <a:latin typeface="Times New Roman" panose="02020603050405020304" pitchFamily="18" charset="0"/>
                </a:rPr>
                <a:t>                                              =8201.25+28.9</a:t>
              </a:r>
            </a:p>
          </p:txBody>
        </p:sp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3168" y="2832"/>
            <a:ext cx="8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13" imgW="609480" imgH="203040" progId="Equation.3">
                    <p:embed/>
                  </p:oleObj>
                </mc:Choice>
                <mc:Fallback>
                  <p:oleObj name="Equation" r:id="rId13" imgW="609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832"/>
                          <a:ext cx="8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3984" y="2736"/>
            <a:ext cx="12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15" imgW="799920" imgH="469800" progId="Equation.3">
                    <p:embed/>
                  </p:oleObj>
                </mc:Choice>
                <mc:Fallback>
                  <p:oleObj name="Equation" r:id="rId15" imgW="7999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120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6248400" y="5791201"/>
          <a:ext cx="1752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7" imgW="457200" imgH="177480" progId="Equation.3">
                  <p:embed/>
                </p:oleObj>
              </mc:Choice>
              <mc:Fallback>
                <p:oleObj name="Equation" r:id="rId17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91201"/>
                        <a:ext cx="1752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566988" y="6338888"/>
            <a:ext cx="647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B36907"/>
                </a:solidFill>
                <a:latin typeface="Times New Roman" panose="02020603050405020304" pitchFamily="18" charset="0"/>
              </a:rPr>
              <a:t>即2005年底该乡能达到小康水平</a:t>
            </a:r>
            <a:r>
              <a:rPr kumimoji="1" lang="en-US" altLang="zh-CN" sz="2800" b="1">
                <a:solidFill>
                  <a:srgbClr val="B36907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4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utoUpdateAnimBg="0"/>
      <p:bldP spid="57357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30305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30305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30305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30305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818</Words>
  <Application>Microsoft Office PowerPoint</Application>
  <PresentationFormat>宽屏</PresentationFormat>
  <Paragraphs>104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PMingLiU</vt:lpstr>
      <vt:lpstr>方正隶书简体</vt:lpstr>
      <vt:lpstr>方正姚体</vt:lpstr>
      <vt:lpstr>华文新魏</vt:lpstr>
      <vt:lpstr>宋体</vt:lpstr>
      <vt:lpstr>Arial</vt:lpstr>
      <vt:lpstr>Tahoma</vt:lpstr>
      <vt:lpstr>Times New Roman</vt:lpstr>
      <vt:lpstr>Trebuchet MS</vt:lpstr>
      <vt:lpstr>Wingdings</vt:lpstr>
      <vt:lpstr>Wingdings 3</vt:lpstr>
      <vt:lpstr>平面</vt:lpstr>
      <vt:lpstr>Sumi Painting</vt:lpstr>
      <vt:lpstr>1_Sumi Painting</vt:lpstr>
      <vt:lpstr>Microsoft 公式 3.0</vt:lpstr>
      <vt:lpstr>函数应用题       专题复习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函数应用题       专题复习</dc:title>
  <dc:creator>USER</dc:creator>
  <cp:lastModifiedBy>USER</cp:lastModifiedBy>
  <cp:revision>4</cp:revision>
  <dcterms:created xsi:type="dcterms:W3CDTF">2016-08-25T01:29:20Z</dcterms:created>
  <dcterms:modified xsi:type="dcterms:W3CDTF">2016-08-25T02:11:24Z</dcterms:modified>
</cp:coreProperties>
</file>