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6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0" r:id="rId1"/>
    <p:sldMasterId id="2147483913" r:id="rId2"/>
    <p:sldMasterId id="2147483943" r:id="rId3"/>
    <p:sldMasterId id="2147483956" r:id="rId4"/>
    <p:sldMasterId id="2147483995" r:id="rId5"/>
    <p:sldMasterId id="2147484008" r:id="rId6"/>
    <p:sldMasterId id="2147484020" r:id="rId7"/>
  </p:sldMasterIdLst>
  <p:notesMasterIdLst>
    <p:notesMasterId r:id="rId51"/>
  </p:notesMasterIdLst>
  <p:handoutMasterIdLst>
    <p:handoutMasterId r:id="rId52"/>
  </p:handoutMasterIdLst>
  <p:sldIdLst>
    <p:sldId id="1323" r:id="rId8"/>
    <p:sldId id="1225" r:id="rId9"/>
    <p:sldId id="1226" r:id="rId10"/>
    <p:sldId id="1448" r:id="rId11"/>
    <p:sldId id="1447" r:id="rId12"/>
    <p:sldId id="1452" r:id="rId13"/>
    <p:sldId id="493" r:id="rId14"/>
    <p:sldId id="841" r:id="rId15"/>
    <p:sldId id="1264" r:id="rId16"/>
    <p:sldId id="1427" r:id="rId17"/>
    <p:sldId id="1441" r:id="rId18"/>
    <p:sldId id="1449" r:id="rId19"/>
    <p:sldId id="977" r:id="rId20"/>
    <p:sldId id="1440" r:id="rId21"/>
    <p:sldId id="1297" r:id="rId22"/>
    <p:sldId id="1296" r:id="rId23"/>
    <p:sldId id="1432" r:id="rId24"/>
    <p:sldId id="1433" r:id="rId25"/>
    <p:sldId id="1341" r:id="rId26"/>
    <p:sldId id="1298" r:id="rId27"/>
    <p:sldId id="1299" r:id="rId28"/>
    <p:sldId id="1302" r:id="rId29"/>
    <p:sldId id="887" r:id="rId30"/>
    <p:sldId id="1393" r:id="rId31"/>
    <p:sldId id="1406" r:id="rId32"/>
    <p:sldId id="1407" r:id="rId33"/>
    <p:sldId id="1402" r:id="rId34"/>
    <p:sldId id="1404" r:id="rId35"/>
    <p:sldId id="1304" r:id="rId36"/>
    <p:sldId id="1305" r:id="rId37"/>
    <p:sldId id="1306" r:id="rId38"/>
    <p:sldId id="1016" r:id="rId39"/>
    <p:sldId id="1307" r:id="rId40"/>
    <p:sldId id="1268" r:id="rId41"/>
    <p:sldId id="1262" r:id="rId42"/>
    <p:sldId id="1436" r:id="rId43"/>
    <p:sldId id="1437" r:id="rId44"/>
    <p:sldId id="1020" r:id="rId45"/>
    <p:sldId id="1438" r:id="rId46"/>
    <p:sldId id="1309" r:id="rId47"/>
    <p:sldId id="1310" r:id="rId48"/>
    <p:sldId id="1428" r:id="rId49"/>
    <p:sldId id="1260" r:id="rId50"/>
  </p:sldIdLst>
  <p:sldSz cx="9144000" cy="6858000" type="screen4x3"/>
  <p:notesSz cx="6858000" cy="9144000"/>
  <p:custShowLst>
    <p:custShow name="自定义放映 1" id="0">
      <p:sldLst>
        <p:sld r:id="rId14"/>
      </p:sldLst>
    </p:custShow>
  </p:custShow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Verdana" pitchFamily="34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990000"/>
    <a:srgbClr val="FFCC00"/>
    <a:srgbClr val="FF5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797" autoAdjust="0"/>
  </p:normalViewPr>
  <p:slideViewPr>
    <p:cSldViewPr>
      <p:cViewPr>
        <p:scale>
          <a:sx n="66" d="100"/>
          <a:sy n="66" d="100"/>
        </p:scale>
        <p:origin x="-150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notesViewPr>
    <p:cSldViewPr>
      <p:cViewPr varScale="1">
        <p:scale>
          <a:sx n="57" d="100"/>
          <a:sy n="57" d="100"/>
        </p:scale>
        <p:origin x="-189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tableStyles" Target="tableStyles.xml"/><Relationship Id="rId8" Type="http://schemas.openxmlformats.org/officeDocument/2006/relationships/slide" Target="slides/slide1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200"/>
            </a:lvl1pPr>
          </a:lstStyle>
          <a:p>
            <a:pPr>
              <a:defRPr/>
            </a:pPr>
            <a:fld id="{212C4FBC-EE56-4F05-8C09-70C894409972}" type="datetimeFigureOut">
              <a:rPr lang="zh-CN" altLang="en-US"/>
              <a:pPr>
                <a:defRPr/>
              </a:pPr>
              <a:t>2016/8/23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200"/>
            </a:lvl1pPr>
          </a:lstStyle>
          <a:p>
            <a:pPr>
              <a:defRPr/>
            </a:pPr>
            <a:fld id="{5B820A67-240D-4653-842D-92E5DE2913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44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7CCA6166-23D2-4D76-90B2-1F4E470200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457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fld id="{E7C5573E-CF69-40EC-B0F9-E8871D8F9013}" type="slidenum">
              <a:rPr lang="en-US" altLang="zh-CN" sz="1200" smtClean="0">
                <a:latin typeface="Arial" charset="0"/>
                <a:ea typeface="宋体" pitchFamily="2" charset="-122"/>
              </a:rPr>
              <a:pPr eaLnBrk="1" hangingPunct="1"/>
              <a:t>20</a:t>
            </a:fld>
            <a:endParaRPr lang="en-US" altLang="zh-CN" sz="1200" smtClean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8BD4-4554-41CD-825F-958932DEAFC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8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4E4F-F2FB-408B-9A05-761EDCF4B5D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74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282E6-3E98-4393-A001-C6DC3A1A04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7305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D1CBE-DE81-4CFF-8E5E-6FEA831488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28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00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50D949-9CA1-4014-9ECA-149FCFEA82B5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9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indent="36000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79A01-216E-48AC-8543-45489DB9753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25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829865-8FFF-43FD-890D-438511D135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887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7050B5-467D-430C-9E77-FFF276EC95C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53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340CFC-AC73-4450-8239-328D1615802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46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6638A-35E4-4397-9155-FE5D7B7605ED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3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8FE4-9DC9-42FD-856B-550F5FA01C2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5056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8F09-1721-445E-8726-87CEB1DC6784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75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CC404E-A410-4686-AD3A-2807EED675F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491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75BBE5-835B-4E41-B863-1336B098BEF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93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FF632A-C7BE-4ED9-B763-53ED9565535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469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D6EF7C-6A90-4036-B147-657F11FA65E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07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7450" y="6524625"/>
            <a:ext cx="6357938" cy="179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204200" y="6572250"/>
            <a:ext cx="733425" cy="179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0BB54-404A-478F-9458-7E55DD8EEE9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221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50D949-9CA1-4014-9ECA-149FCFEA82B5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8269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79A01-216E-48AC-8543-45489DB9753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368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829865-8FFF-43FD-890D-438511D135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00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7050B5-467D-430C-9E77-FFF276EC95C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6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DB5B-A47A-42B2-9B0D-597B032917F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26698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340CFC-AC73-4450-8239-328D1615802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36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56638A-35E4-4397-9155-FE5D7B7605ED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667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CC38F09-1721-445E-8726-87CEB1DC6784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544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CC404E-A410-4686-AD3A-2807EED675F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050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175BBE5-835B-4E41-B863-1336B098BEF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6570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6FF632A-C7BE-4ED9-B763-53ED9565535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5147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D6EF7C-6A90-4036-B147-657F11FA65E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780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187450" y="6524625"/>
            <a:ext cx="6357938" cy="1793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204200" y="6572250"/>
            <a:ext cx="733425" cy="1793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9D0BB54-404A-478F-9458-7E55DD8EEE9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21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40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8BD4-4554-41CD-825F-958932DEAFC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723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8FE4-9DC9-42FD-856B-550F5FA01C2A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8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6BBFD-BFC9-4EF6-A462-6BF22D8DF5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90211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DB5B-A47A-42B2-9B0D-597B032917F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826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39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39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6BBFD-BFC9-4EF6-A462-6BF22D8DF5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9103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ED41-7186-477D-9617-2CCC0D4184CD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1513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A38E-8BAE-4FEF-8249-3B866037F596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936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0468-4D18-4DC7-8943-6B11337D4D48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241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D2F8-3D92-4B84-910A-95BF3473D10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5659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5"/>
            <a:ext cx="5486400" cy="56674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5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051BA-1310-4165-AC9E-6915AC3C1B3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1277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4E4F-F2FB-408B-9A05-761EDCF4B5D1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932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282E6-3E98-4393-A001-C6DC3A1A0408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7458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6"/>
            <a:ext cx="8229600" cy="125095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4839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39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D1CBE-DE81-4CFF-8E5E-6FEA83148815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3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ED41-7186-477D-9617-2CCC0D4184C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3906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3B3D32-E44C-4155-9FC3-0431661DC969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77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503D77-416F-4AFC-8683-6C5385F08CAA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599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419086F-B833-47E1-8D91-D2A91991247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8485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FEBC82-DE80-4FA3-B168-28F75AC8502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547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1D212-59B7-4DCD-957C-FCC2C8928E44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140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0F3441-98D1-4E11-A483-E242BB6DAB3F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773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1240A8-42EE-4145-9416-E73232B8C536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626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805B2F0-0D50-48B0-80AC-97852F171B03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272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AB4EFA-E945-423C-82AE-53C502C7CEEC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61133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215C31-0A1A-4A8B-A6BF-AAA772E5612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3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A38E-8BAE-4FEF-8249-3B866037F59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8959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355669-A3D2-4D09-AC13-AD155AA8FDD3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805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A8BD4-4554-41CD-825F-958932DEAFC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324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E58FE4-9DC9-42FD-856B-550F5FA01C2A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2620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1DB5B-A47A-42B2-9B0D-597B032917FB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629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6BBFD-BFC9-4EF6-A462-6BF22D8DF5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4632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9ED41-7186-477D-9617-2CCC0D4184CD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582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CFA38E-8BAE-4FEF-8249-3B866037F596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9689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0468-4D18-4DC7-8943-6B11337D4D48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227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D2F8-3D92-4B84-910A-95BF3473D10E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40067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051BA-1310-4165-AC9E-6915AC3C1B37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60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40468-4D18-4DC7-8943-6B11337D4D4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033483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64E4F-F2FB-408B-9A05-761EDCF4B5D1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0669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282E6-3E98-4393-A001-C6DC3A1A0408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054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74825"/>
            <a:ext cx="4038600" cy="4625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D1CBE-DE81-4CFF-8E5E-6FEA83148815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978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D2F8-3D92-4B84-910A-95BF3473D10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867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051BA-1310-4165-AC9E-6915AC3C1B3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448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pic>
        <p:nvPicPr>
          <p:cNvPr id="1028" name="图片 8" descr="汉之风LOGO.t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0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71D68887-673A-41D7-B6EC-534368857C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marL="342900" indent="111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4292600"/>
            <a:ext cx="82296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42" r:id="rId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Arial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Arial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b="1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98020" name="图片 8" descr="汉之风LOGO.t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0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9802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187450" y="6524625"/>
            <a:ext cx="6357938" cy="17938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 b="1" smtClean="0"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9B3E3EA3-5711-4292-BB36-F43AA72C821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82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indent="3540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98020" name="图片 8" descr="汉之风LOGO.t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0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9802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187450" y="6524625"/>
            <a:ext cx="6357938" cy="17938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 b="1" smtClean="0"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9B3E3EA3-5711-4292-BB36-F43AA72C821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55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  <p:sldLayoutId id="21474839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indent="3540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93"/>
            <a:ext cx="9144000" cy="4445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2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图片 8" descr="汉之风LOGO.t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5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6"/>
            <a:ext cx="8229600" cy="1250951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39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19" y="6572251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71D68887-673A-41D7-B6EC-534368857C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84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marL="342900" indent="111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98020" name="图片 8" descr="汉之风LOGO.tif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0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598022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1187450" y="6524625"/>
            <a:ext cx="6357938" cy="17938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>
              <a:defRPr sz="1200" b="1" smtClean="0"/>
            </a:lvl1pPr>
          </a:lstStyle>
          <a:p>
            <a:pPr>
              <a:defRPr/>
            </a:pPr>
            <a:r>
              <a:rPr lang="zh-CN" altLang="en-US">
                <a:solidFill>
                  <a:srgbClr val="000000"/>
                </a:solidFill>
              </a:rPr>
              <a:t>媒体关系课程研发，危机管理顾问咨询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9A00DAC8-639D-4EB8-9D56-4358E5EAF643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0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indent="3540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8" name="图片 8" descr="汉之风LOGO.tif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6559550"/>
            <a:ext cx="725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wrap="square" lIns="91440" tIns="45720" rIns="45720" bIns="45720" numCol="1" anchor="ctr" anchorCtr="0" compatLnSpc="1">
            <a:prstTxWarp prst="textNoShape">
              <a:avLst/>
            </a:prstTxWarp>
            <a:normAutofit/>
            <a:sp3d prstMaterial="matte">
              <a:bevelT w="50800" h="10160"/>
            </a:sp3d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>
              <a:defRPr/>
            </a:pPr>
            <a:fld id="{71D68887-673A-41D7-B6EC-534368857C22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61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楷体_GB2312" pitchFamily="49" charset="-122"/>
        </a:defRPr>
      </a:lvl9pPr>
    </p:titleStyle>
    <p:bodyStyle>
      <a:lvl1pPr marL="342900" indent="11113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9032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>
          <a:solidFill>
            <a:schemeClr val="tx1"/>
          </a:solidFill>
          <a:latin typeface="+mj-lt"/>
          <a:ea typeface="华文楷体" pitchFamily="2" charset="-122"/>
        </a:defRPr>
      </a:lvl2pPr>
      <a:lvl3pPr marL="1311275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>
          <a:solidFill>
            <a:schemeClr val="tx1"/>
          </a:solidFill>
          <a:latin typeface="+mj-lt"/>
          <a:ea typeface="华文楷体" pitchFamily="2" charset="-122"/>
        </a:defRPr>
      </a:lvl3pPr>
      <a:lvl4pPr marL="16732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>
          <a:solidFill>
            <a:schemeClr val="tx1"/>
          </a:solidFill>
          <a:latin typeface="+mj-lt"/>
          <a:ea typeface="华文楷体" pitchFamily="2" charset="-122"/>
        </a:defRPr>
      </a:lvl4pPr>
      <a:lvl5pPr marL="20351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5pPr>
      <a:lvl6pPr marL="24923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6pPr>
      <a:lvl7pPr marL="2949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7pPr>
      <a:lvl8pPr marL="34067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8pPr>
      <a:lvl9pPr marL="38639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sz="2000">
          <a:solidFill>
            <a:schemeClr val="tx1"/>
          </a:solidFill>
          <a:latin typeface="+mj-lt"/>
          <a:ea typeface="华文楷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../&#25945;&#26696;&#35270;&#39057;&#36164;&#26009;/&#37108;&#24030;&#38634;&#28798;&#21776;&#23665;&#20892;&#27665;&#25937;&#25588;&#38431;_chunk_1.wmv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../../&#25945;&#26696;&#35270;&#39057;&#36164;&#26009;/&#26032;&#38395;&#35843;&#26597;_&#22825;&#20215;&#20303;&#38498;&#36153;_&#29289;&#20215;&#31185;&#31185;&#38271;&#30340;&#22238;&#31572;.wmv" TargetMode="External"/><Relationship Id="rId3" Type="http://schemas.openxmlformats.org/officeDocument/2006/relationships/image" Target="../media/image15.jpeg"/><Relationship Id="rId7" Type="http://schemas.openxmlformats.org/officeDocument/2006/relationships/image" Target="../media/image17.jpeg"/><Relationship Id="rId2" Type="http://schemas.openxmlformats.org/officeDocument/2006/relationships/hyperlink" Target="../../&#25945;&#26696;&#35270;&#39057;&#36164;&#26009;/&#26032;&#38395;&#35843;&#26597;_&#22825;&#20215;&#20303;&#38498;&#36153;_&#20110;&#29618;&#33539;&#20851;&#20110;&#36755;&#34880;&#37327;&#30340;&#22238;&#31572;.wmv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../../&#25945;&#26696;&#35270;&#39057;&#36164;&#26009;/&#26032;&#38395;&#35843;&#26597;_&#22825;&#20215;&#20303;&#38498;&#36153;_&#36755;&#34880;&#31185;&#20027;&#20219;&#30340;&#22238;&#31572;.wmv" TargetMode="External"/><Relationship Id="rId5" Type="http://schemas.openxmlformats.org/officeDocument/2006/relationships/image" Target="../media/image16.jpeg"/><Relationship Id="rId4" Type="http://schemas.openxmlformats.org/officeDocument/2006/relationships/hyperlink" Target="../../&#25945;&#26696;&#35270;&#39057;&#36164;&#26009;/&#26032;&#38395;&#35843;&#26597;_&#22825;&#20215;&#20303;&#38498;&#36153;_&#25252;&#22763;&#38271;&#30340;&#22238;&#31572;.rmvb" TargetMode="External"/><Relationship Id="rId9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标题 5"/>
          <p:cNvSpPr>
            <a:spLocks noGrp="1"/>
          </p:cNvSpPr>
          <p:nvPr>
            <p:ph type="ctrTitle" idx="4294967295"/>
          </p:nvPr>
        </p:nvSpPr>
        <p:spPr bwMode="auto">
          <a:xfrm>
            <a:off x="468313" y="3355975"/>
            <a:ext cx="8294687" cy="16732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t"/>
          <a:lstStyle/>
          <a:p>
            <a:pPr>
              <a:defRPr/>
            </a:pPr>
            <a:r>
              <a:rPr lang="zh-CN" altLang="en-US" sz="4400" smtClean="0">
                <a:solidFill>
                  <a:srgbClr val="FFCC00"/>
                </a:solidFill>
                <a:latin typeface="Corbel" pitchFamily="34" charset="0"/>
              </a:rPr>
              <a:t>媒体关系与危机应对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68313" y="2692400"/>
            <a:ext cx="8294687" cy="520700"/>
          </a:xfrm>
        </p:spPr>
        <p:txBody>
          <a:bodyPr lIns="118872" tIns="0" rIns="45720" bIns="0" anchor="b"/>
          <a:lstStyle/>
          <a:p>
            <a:pPr marL="0" indent="0" eaLnBrk="1" hangingPunct="1">
              <a:buFont typeface="Wingdings 2" pitchFamily="18" charset="2"/>
              <a:buNone/>
            </a:pPr>
            <a:r>
              <a:rPr lang="zh-CN" altLang="en-US" sz="2400" dirty="0" smtClean="0">
                <a:latin typeface="Corbel" pitchFamily="34" charset="0"/>
              </a:rPr>
              <a:t>传播致胜系列课程</a:t>
            </a:r>
            <a:r>
              <a:rPr lang="en-US" altLang="zh-CN" sz="2400" dirty="0" smtClean="0">
                <a:latin typeface="Corbel" pitchFamily="34" charset="0"/>
              </a:rPr>
              <a:t>——</a:t>
            </a:r>
            <a:endParaRPr lang="zh-CN" altLang="en-US" sz="2400" dirty="0" smtClean="0">
              <a:latin typeface="Corbel" pitchFamily="34" charset="0"/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5309630" y="5734050"/>
            <a:ext cx="30380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smtClean="0"/>
              <a:t>2016·</a:t>
            </a:r>
            <a:r>
              <a:rPr lang="zh-CN" altLang="en-US" sz="2400" dirty="0"/>
              <a:t>清华大学</a:t>
            </a:r>
            <a:r>
              <a:rPr lang="en-US" altLang="zh-CN" sz="2400" dirty="0"/>
              <a:t>·</a:t>
            </a:r>
            <a:r>
              <a:rPr lang="zh-CN" altLang="en-US" sz="2400" dirty="0" smtClean="0"/>
              <a:t>栾帆</a:t>
            </a:r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en-US" altLang="zh-CN" sz="2400" dirty="0" smtClean="0"/>
          </a:p>
          <a:p>
            <a:pPr eaLnBrk="1" hangingPunct="1"/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9CE700-DB4D-4E78-9E2D-C5221582C105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861186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媒体猛于虎</a:t>
            </a:r>
          </a:p>
        </p:txBody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buFont typeface="Wingdings" pitchFamily="2" charset="2"/>
              <a:buNone/>
              <a:defRPr/>
            </a:pPr>
            <a:r>
              <a:rPr lang="zh-CN" altLang="en-US" sz="2400" dirty="0" smtClean="0"/>
              <a:t>   习近平在</a:t>
            </a:r>
            <a:r>
              <a:rPr lang="en-US" altLang="zh-CN" sz="2400" dirty="0" smtClean="0"/>
              <a:t>2009</a:t>
            </a:r>
            <a:r>
              <a:rPr lang="zh-CN" altLang="en-US" sz="2400" dirty="0" smtClean="0"/>
              <a:t>年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日中央党校春季班开学典礼上，提出了各级领导干部要努力提高以下六个方面的能力：</a:t>
            </a:r>
          </a:p>
          <a:p>
            <a:pPr marL="0" indent="354013">
              <a:buFont typeface="Wingdings" pitchFamily="2" charset="2"/>
              <a:buNone/>
              <a:defRPr/>
            </a:pPr>
            <a:endParaRPr lang="en-US" altLang="zh-CN" sz="1000" dirty="0" smtClean="0"/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统筹兼顾的能力</a:t>
            </a:r>
            <a:r>
              <a:rPr lang="en-US" altLang="zh-CN" sz="2400" dirty="0" smtClean="0"/>
              <a:t>	</a:t>
            </a:r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开拓创新的能力</a:t>
            </a:r>
            <a:r>
              <a:rPr lang="en-US" altLang="zh-CN" sz="2400" dirty="0" smtClean="0"/>
              <a:t>	</a:t>
            </a:r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知人善任的能力</a:t>
            </a:r>
            <a:endParaRPr lang="en-US" altLang="zh-CN" sz="2400" dirty="0"/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应对风险的能力</a:t>
            </a:r>
            <a:r>
              <a:rPr lang="en-US" altLang="zh-CN" sz="2400" dirty="0" smtClean="0"/>
              <a:t>	</a:t>
            </a:r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维护稳定的能力</a:t>
            </a:r>
            <a:r>
              <a:rPr lang="en-US" altLang="zh-CN" sz="2400" dirty="0" smtClean="0"/>
              <a:t>	</a:t>
            </a:r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0000"/>
                </a:solidFill>
              </a:rPr>
              <a:t>同媒体打交道的能力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623888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其中“同媒体打交道的能力”</a:t>
            </a:r>
            <a:endParaRPr lang="en-US" altLang="zh-CN" sz="2400" dirty="0" smtClean="0"/>
          </a:p>
          <a:p>
            <a:pPr marL="0" indent="623888">
              <a:buFont typeface="Wingdings" pitchFamily="2" charset="2"/>
              <a:buNone/>
              <a:defRPr/>
            </a:pPr>
            <a:r>
              <a:rPr lang="zh-CN" altLang="en-US" sz="2400" dirty="0" smtClean="0"/>
              <a:t>是我党第一次公开提出</a:t>
            </a:r>
          </a:p>
        </p:txBody>
      </p:sp>
      <p:pic>
        <p:nvPicPr>
          <p:cNvPr id="19461" name="Picture 4" descr="p2012030611345728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4149725"/>
            <a:ext cx="3276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你为什么被曝光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425" indent="-352425"/>
            <a:r>
              <a:rPr lang="zh-CN" altLang="en-US" dirty="0"/>
              <a:t>媒体拥有舆论监督的天赋职能</a:t>
            </a:r>
          </a:p>
          <a:p>
            <a:pPr marL="352425" indent="-352425"/>
            <a:r>
              <a:rPr lang="zh-CN" altLang="en-US" dirty="0"/>
              <a:t>新闻</a:t>
            </a:r>
            <a:r>
              <a:rPr lang="zh-CN" altLang="en-US" dirty="0" smtClean="0"/>
              <a:t>媒体的高度市场化</a:t>
            </a:r>
            <a:endParaRPr lang="zh-CN" altLang="en-US" dirty="0"/>
          </a:p>
          <a:p>
            <a:pPr marL="352425" indent="-352425"/>
            <a:r>
              <a:rPr lang="zh-CN" altLang="en-US" dirty="0"/>
              <a:t>新闻点的选择和判断差异</a:t>
            </a:r>
          </a:p>
          <a:p>
            <a:pPr marL="352425" indent="-352425"/>
            <a:r>
              <a:rPr lang="zh-CN" altLang="en-US" dirty="0"/>
              <a:t>民众情绪的</a:t>
            </a:r>
            <a:r>
              <a:rPr lang="zh-CN" altLang="en-US" dirty="0" smtClean="0"/>
              <a:t>推波助澜</a:t>
            </a:r>
            <a:endParaRPr lang="en-US" altLang="zh-CN" dirty="0" smtClean="0"/>
          </a:p>
          <a:p>
            <a:pPr marL="352425" lvl="0" indent="-352425">
              <a:buClr>
                <a:srgbClr val="F0AD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zh-CN" altLang="en-US" sz="2800" dirty="0">
                <a:solidFill>
                  <a:srgbClr val="000000"/>
                </a:solidFill>
              </a:rPr>
              <a:t>媒体</a:t>
            </a:r>
            <a:r>
              <a:rPr lang="zh-CN" altLang="en-US" sz="2800" dirty="0" smtClean="0">
                <a:solidFill>
                  <a:srgbClr val="000000"/>
                </a:solidFill>
              </a:rPr>
              <a:t>经常</a:t>
            </a:r>
            <a:r>
              <a:rPr lang="zh-CN" altLang="en-US" sz="2800" dirty="0">
                <a:solidFill>
                  <a:srgbClr val="000000"/>
                </a:solidFill>
              </a:rPr>
              <a:t>将自己形容为公众</a:t>
            </a:r>
            <a:r>
              <a:rPr lang="zh-CN" altLang="en-US" sz="2800" dirty="0" smtClean="0">
                <a:solidFill>
                  <a:srgbClr val="000000"/>
                </a:solidFill>
              </a:rPr>
              <a:t>利益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52425" lvl="0" indent="-352425">
              <a:buClr>
                <a:srgbClr val="F0AD00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 </a:t>
            </a:r>
            <a:r>
              <a:rPr lang="zh-CN" altLang="en-US" sz="2800" dirty="0" smtClean="0">
                <a:solidFill>
                  <a:srgbClr val="000000"/>
                </a:solidFill>
              </a:rPr>
              <a:t>的“看门狗”</a:t>
            </a:r>
            <a:endParaRPr lang="en-US" altLang="zh-CN" dirty="0" smtClean="0"/>
          </a:p>
          <a:p>
            <a:pPr marL="0" lvl="0" indent="354013">
              <a:buClr>
                <a:srgbClr val="F0AD00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marL="352425" indent="-352425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58FE4-9DC9-42FD-856B-550F5FA01C2A}" type="slidenum">
              <a:rPr lang="en-US" altLang="zh-CN" smtClean="0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2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你为什么被曝光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354013">
              <a:buClr>
                <a:srgbClr val="F0AD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新</a:t>
            </a:r>
            <a:r>
              <a:rPr lang="zh-CN" altLang="en-US" dirty="0">
                <a:solidFill>
                  <a:srgbClr val="000000"/>
                </a:solidFill>
              </a:rPr>
              <a:t>媒体的不断</a:t>
            </a:r>
            <a:r>
              <a:rPr lang="zh-CN" altLang="en-US" dirty="0" smtClean="0">
                <a:solidFill>
                  <a:srgbClr val="000000"/>
                </a:solidFill>
              </a:rPr>
              <a:t>涌现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marL="0" lvl="0" indent="0">
              <a:buClr>
                <a:srgbClr val="F0AD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人人</a:t>
            </a:r>
            <a:r>
              <a:rPr lang="zh-CN" altLang="en-US" sz="2800" dirty="0">
                <a:solidFill>
                  <a:srgbClr val="000000"/>
                </a:solidFill>
              </a:rPr>
              <a:t>都有</a:t>
            </a:r>
            <a:r>
              <a:rPr lang="zh-CN" altLang="en-US" sz="2800" dirty="0" smtClean="0">
                <a:solidFill>
                  <a:srgbClr val="000000"/>
                </a:solidFill>
              </a:rPr>
              <a:t>麦克风</a:t>
            </a:r>
            <a:r>
              <a:rPr lang="zh-CN" altLang="en-US" sz="2800" dirty="0">
                <a:solidFill>
                  <a:srgbClr val="000000"/>
                </a:solidFill>
              </a:rPr>
              <a:t>，</a:t>
            </a:r>
            <a:r>
              <a:rPr lang="zh-CN" altLang="en-US" sz="2800" dirty="0" smtClean="0">
                <a:solidFill>
                  <a:srgbClr val="000000"/>
                </a:solidFill>
              </a:rPr>
              <a:t>各个</a:t>
            </a:r>
            <a:r>
              <a:rPr lang="zh-CN" altLang="en-US" sz="2800" dirty="0">
                <a:solidFill>
                  <a:srgbClr val="000000"/>
                </a:solidFill>
              </a:rPr>
              <a:t>都是通讯社 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>
              <a:buClr>
                <a:srgbClr val="F0AD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 </a:t>
            </a:r>
            <a:r>
              <a:rPr lang="en-US" altLang="zh-CN" sz="2800" dirty="0" smtClean="0">
                <a:solidFill>
                  <a:srgbClr val="000000"/>
                </a:solidFill>
              </a:rPr>
              <a:t>  </a:t>
            </a:r>
            <a:r>
              <a:rPr lang="zh-CN" altLang="en-US" sz="2800" dirty="0" smtClean="0">
                <a:solidFill>
                  <a:srgbClr val="000000"/>
                </a:solidFill>
              </a:rPr>
              <a:t>专业</a:t>
            </a:r>
            <a:r>
              <a:rPr lang="zh-CN" altLang="en-US" sz="2800" dirty="0">
                <a:solidFill>
                  <a:srgbClr val="000000"/>
                </a:solidFill>
              </a:rPr>
              <a:t>记者的</a:t>
            </a:r>
            <a:r>
              <a:rPr lang="zh-CN" altLang="en-US" sz="2800" dirty="0" smtClean="0">
                <a:solidFill>
                  <a:srgbClr val="000000"/>
                </a:solidFill>
              </a:rPr>
              <a:t>话语权</a:t>
            </a:r>
            <a:r>
              <a:rPr lang="zh-CN" altLang="en-US" sz="2800" dirty="0">
                <a:solidFill>
                  <a:srgbClr val="000000"/>
                </a:solidFill>
              </a:rPr>
              <a:t>被削弱，公民记者的时代</a:t>
            </a:r>
            <a:r>
              <a:rPr lang="zh-CN" altLang="en-US" sz="2800" dirty="0" smtClean="0">
                <a:solidFill>
                  <a:srgbClr val="000000"/>
                </a:solidFill>
              </a:rPr>
              <a:t>到来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F0AD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堵</a:t>
            </a:r>
            <a:r>
              <a:rPr lang="zh-CN" altLang="en-US" sz="2800" dirty="0">
                <a:solidFill>
                  <a:srgbClr val="000000"/>
                </a:solidFill>
              </a:rPr>
              <a:t>了记者的口，但堵不了网民的口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0">
              <a:buClr>
                <a:srgbClr val="F0AD00"/>
              </a:buClr>
              <a:buNone/>
            </a:pPr>
            <a:r>
              <a:rPr lang="zh-CN" altLang="en-US" sz="2800" dirty="0" smtClean="0">
                <a:solidFill>
                  <a:srgbClr val="000000"/>
                </a:solidFill>
              </a:rPr>
              <a:t>    新闻联播干不过手机联播，路透社干不过路边社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0" lvl="0" indent="354013">
              <a:buClr>
                <a:srgbClr val="F0AD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危机</a:t>
            </a:r>
            <a:r>
              <a:rPr lang="zh-CN" altLang="en-US" dirty="0">
                <a:solidFill>
                  <a:srgbClr val="000000"/>
                </a:solidFill>
              </a:rPr>
              <a:t>处理不当</a:t>
            </a:r>
          </a:p>
          <a:p>
            <a:pPr marL="0" lvl="0" indent="354013">
              <a:buClr>
                <a:srgbClr val="F0AD00"/>
              </a:buClr>
            </a:pPr>
            <a:r>
              <a:rPr lang="zh-CN" altLang="en-US" dirty="0" smtClean="0">
                <a:solidFill>
                  <a:srgbClr val="000000"/>
                </a:solidFill>
              </a:rPr>
              <a:t>领导干部</a:t>
            </a:r>
            <a:r>
              <a:rPr lang="zh-CN" altLang="en-US" dirty="0">
                <a:solidFill>
                  <a:srgbClr val="000000"/>
                </a:solidFill>
              </a:rPr>
              <a:t>沟通技巧缺乏</a:t>
            </a:r>
            <a:r>
              <a:rPr lang="zh-CN" altLang="en-US" dirty="0" smtClean="0">
                <a:solidFill>
                  <a:srgbClr val="000000"/>
                </a:solidFill>
              </a:rPr>
              <a:t>引起</a:t>
            </a:r>
            <a:r>
              <a:rPr lang="zh-CN" altLang="en-US" dirty="0">
                <a:solidFill>
                  <a:srgbClr val="000000"/>
                </a:solidFill>
              </a:rPr>
              <a:t>信息误导</a:t>
            </a:r>
          </a:p>
          <a:p>
            <a:pPr marL="0" lvl="0" indent="354013">
              <a:buClr>
                <a:srgbClr val="F0AD00"/>
              </a:buClr>
            </a:pPr>
            <a:endParaRPr lang="zh-CN" altLang="en-US" dirty="0">
              <a:solidFill>
                <a:srgbClr val="000000"/>
              </a:solidFill>
            </a:endParaRPr>
          </a:p>
          <a:p>
            <a:pPr marL="352425" indent="-352425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58FE4-9DC9-42FD-856B-550F5FA01C2A}" type="slidenum">
              <a:rPr lang="en-US" altLang="zh-CN" smtClean="0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FA9FC-F6E8-4D88-BFA7-ABF6460D11FD}" type="slidenum">
              <a:rPr lang="en-US" altLang="zh-CN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174088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 algn="r">
              <a:buFont typeface="Wingdings" pitchFamily="2" charset="2"/>
              <a:buNone/>
              <a:defRPr/>
            </a:pPr>
            <a:r>
              <a:rPr lang="zh-CN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提示：向媒体宣战</a:t>
            </a:r>
            <a:r>
              <a:rPr lang="en-US" altLang="zh-CN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一场无法打赢的战争</a:t>
            </a:r>
            <a:endParaRPr lang="zh-CN" altLang="en-US" i="1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354013"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危机＝危险</a:t>
            </a:r>
            <a:r>
              <a:rPr lang="en-US" altLang="zh-CN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机会</a:t>
            </a:r>
          </a:p>
          <a:p>
            <a:pPr marL="0" indent="354013"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危机传播的处理原则</a:t>
            </a:r>
          </a:p>
          <a:p>
            <a:pPr marL="0" indent="354013"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危机传播的应对技巧</a:t>
            </a:r>
          </a:p>
        </p:txBody>
      </p:sp>
      <p:sp>
        <p:nvSpPr>
          <p:cNvPr id="174089" name="Rectangle 9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i="1" smtClean="0"/>
              <a:t>危机中的媒体与公众策略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D370BE-D681-4959-B928-63E46513CD78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  <p:sp>
        <p:nvSpPr>
          <p:cNvPr id="65945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危机＝危险</a:t>
            </a:r>
            <a:r>
              <a:rPr lang="en-US" altLang="zh-CN" smtClean="0"/>
              <a:t>+</a:t>
            </a:r>
            <a:r>
              <a:rPr lang="zh-CN" altLang="en-US" smtClean="0"/>
              <a:t>机会</a:t>
            </a:r>
          </a:p>
        </p:txBody>
      </p:sp>
      <p:sp>
        <p:nvSpPr>
          <p:cNvPr id="5325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buFont typeface="Wingdings" pitchFamily="2" charset="2"/>
              <a:buNone/>
            </a:pPr>
            <a:r>
              <a:rPr lang="en-US" altLang="zh-CN" smtClean="0"/>
              <a:t>  “</a:t>
            </a:r>
            <a:r>
              <a:rPr lang="zh-CN" altLang="en-US" smtClean="0"/>
              <a:t>向媒体宣战，虽然听上去很诱人，但却是一场根本无法打赢的战争。”</a:t>
            </a:r>
          </a:p>
          <a:p>
            <a:pPr marL="0" indent="354013" algn="r">
              <a:buFont typeface="Wingdings" pitchFamily="2" charset="2"/>
              <a:buNone/>
            </a:pPr>
            <a:r>
              <a:rPr lang="en-US" altLang="zh-CN" smtClean="0"/>
              <a:t>——</a:t>
            </a:r>
            <a:r>
              <a:rPr lang="zh-CN" altLang="en-US" smtClean="0"/>
              <a:t>斯特拉特福德</a:t>
            </a:r>
            <a:r>
              <a:rPr lang="en-US" altLang="zh-CN" smtClean="0"/>
              <a:t>·</a:t>
            </a:r>
            <a:r>
              <a:rPr lang="zh-CN" altLang="en-US" smtClean="0"/>
              <a:t>谢尔曼</a:t>
            </a:r>
          </a:p>
        </p:txBody>
      </p:sp>
      <p:pic>
        <p:nvPicPr>
          <p:cNvPr id="53253" name="Picture 4" descr="zzmh37"/>
          <p:cNvPicPr>
            <a:picLocks noChangeAspect="1" noChangeArrowheads="1"/>
          </p:cNvPicPr>
          <p:nvPr/>
        </p:nvPicPr>
        <p:blipFill>
          <a:blip r:embed="rId2">
            <a:lum bright="-16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675063"/>
            <a:ext cx="47625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96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F5CA3B-61B2-468E-BDCC-4261B676A830}" type="slidenum">
              <a:rPr lang="en-US" altLang="zh-CN"/>
              <a:pPr>
                <a:defRPr/>
              </a:pPr>
              <a:t>15</a:t>
            </a:fld>
            <a:endParaRPr lang="en-US" altLang="zh-CN" dirty="0"/>
          </a:p>
        </p:txBody>
      </p:sp>
      <p:sp>
        <p:nvSpPr>
          <p:cNvPr id="703490" name="标题 6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危机＝危险</a:t>
            </a:r>
            <a:r>
              <a:rPr lang="en-US" altLang="zh-CN" smtClean="0"/>
              <a:t>+</a:t>
            </a:r>
            <a:r>
              <a:rPr lang="zh-CN" altLang="en-US" smtClean="0"/>
              <a:t>机会</a:t>
            </a:r>
          </a:p>
        </p:txBody>
      </p:sp>
      <p:sp>
        <p:nvSpPr>
          <p:cNvPr id="54276" name="Rectangle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354013" eaLnBrk="1" hangingPunct="1">
              <a:spcAft>
                <a:spcPts val="300"/>
              </a:spcAft>
              <a:buFont typeface="Wingdings" pitchFamily="2" charset="2"/>
              <a:buNone/>
            </a:pPr>
            <a:endParaRPr lang="zh-CN" altLang="en-US" smtClean="0"/>
          </a:p>
          <a:p>
            <a:pPr marL="0" indent="354013" algn="r" eaLnBrk="1" hangingPunct="1">
              <a:spcAft>
                <a:spcPts val="300"/>
              </a:spcAft>
              <a:buFont typeface="Wingdings" pitchFamily="2" charset="2"/>
              <a:buNone/>
            </a:pPr>
            <a:endParaRPr lang="zh-CN" altLang="en-US" smtClean="0"/>
          </a:p>
        </p:txBody>
      </p:sp>
      <p:sp>
        <p:nvSpPr>
          <p:cNvPr id="6" name="灯片编号占位符 2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44AFC872-60F7-43A7-B9C3-66823E6D39AD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15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04200" y="6477000"/>
            <a:ext cx="733425" cy="27463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0DBA1263-6004-4AC9-8E32-C6A60330D24B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15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pic>
        <p:nvPicPr>
          <p:cNvPr id="54279" name="图片 5" descr="伯奈斯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r="17120"/>
          <a:stretch>
            <a:fillRect/>
          </a:stretch>
        </p:blipFill>
        <p:spPr bwMode="auto">
          <a:xfrm>
            <a:off x="357188" y="3068638"/>
            <a:ext cx="2205037" cy="336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0" name="Rectangle 2"/>
          <p:cNvSpPr>
            <a:spLocks/>
          </p:cNvSpPr>
          <p:nvPr/>
        </p:nvSpPr>
        <p:spPr bwMode="auto">
          <a:xfrm>
            <a:off x="3500438" y="1857375"/>
            <a:ext cx="5186362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864" tIns="91440"/>
          <a:lstStyle/>
          <a:p>
            <a:pPr indent="354013" algn="l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 b="1">
                <a:latin typeface="华文楷体" pitchFamily="2" charset="-122"/>
              </a:rPr>
              <a:t>“</a:t>
            </a:r>
            <a:r>
              <a:rPr lang="zh-CN" altLang="en-US" sz="3200" b="1">
                <a:latin typeface="Arial" charset="0"/>
              </a:rPr>
              <a:t>遇到危机的时候，你无法改变事实，但是可以改变公众对你的看法。” </a:t>
            </a:r>
          </a:p>
          <a:p>
            <a:pPr indent="354013" algn="r">
              <a:lnSpc>
                <a:spcPct val="110000"/>
              </a:lnSpc>
              <a:spcAft>
                <a:spcPts val="300"/>
              </a:spcAft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altLang="zh-CN" sz="3200" b="1">
                <a:latin typeface="Arial" charset="0"/>
              </a:rPr>
              <a:t>——</a:t>
            </a:r>
            <a:r>
              <a:rPr lang="zh-CN" altLang="en-US" sz="3200" b="1">
                <a:latin typeface="Arial" charset="0"/>
              </a:rPr>
              <a:t>伯奈斯</a:t>
            </a:r>
          </a:p>
        </p:txBody>
      </p:sp>
      <p:pic>
        <p:nvPicPr>
          <p:cNvPr id="54281" name="图片 5" descr="伯奈斯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2" r="17120"/>
          <a:stretch>
            <a:fillRect/>
          </a:stretch>
        </p:blipFill>
        <p:spPr bwMode="auto">
          <a:xfrm>
            <a:off x="357188" y="1857375"/>
            <a:ext cx="30003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BD9169-D0AC-4054-A973-140485527EC3}" type="slidenum">
              <a:rPr lang="en-US" altLang="zh-CN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7860E408-762D-4786-B25B-80BACE6BEE71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16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55300" name="Rectangle 6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en-US" dirty="0" smtClean="0"/>
              <a:t>“危机”是指有可能变坏，或者变好的关键时刻。</a:t>
            </a:r>
          </a:p>
          <a:p>
            <a:pPr marL="0" indent="0" algn="r">
              <a:buFont typeface="Wingdings" pitchFamily="2" charset="2"/>
              <a:buNone/>
            </a:pPr>
            <a:r>
              <a:rPr lang="en-US" altLang="zh-CN" dirty="0" smtClean="0"/>
              <a:t>                       </a:t>
            </a:r>
            <a:r>
              <a:rPr lang="en-US" altLang="zh-CN" sz="2800" dirty="0" smtClean="0"/>
              <a:t>——《</a:t>
            </a:r>
            <a:r>
              <a:rPr lang="zh-CN" altLang="en-US" sz="2800" dirty="0" smtClean="0"/>
              <a:t>韦氏英文字典</a:t>
            </a:r>
            <a:r>
              <a:rPr lang="en-US" altLang="zh-CN" sz="2800" dirty="0" smtClean="0"/>
              <a:t>》</a:t>
            </a:r>
            <a:r>
              <a:rPr lang="en-US" altLang="zh-CN" dirty="0" smtClean="0"/>
              <a:t>  </a:t>
            </a:r>
          </a:p>
          <a:p>
            <a:pPr indent="0" algn="r">
              <a:buNone/>
            </a:pPr>
            <a:endParaRPr lang="en-US" altLang="zh-CN" dirty="0" smtClean="0"/>
          </a:p>
          <a:p>
            <a:pPr indent="0">
              <a:buNone/>
            </a:pPr>
            <a:r>
              <a:rPr lang="zh-CN" altLang="en-US" dirty="0" smtClean="0"/>
              <a:t> “福兮祸所伏，祸兮福所倚”</a:t>
            </a:r>
          </a:p>
          <a:p>
            <a:pPr indent="0">
              <a:buNone/>
            </a:pPr>
            <a:r>
              <a:rPr lang="en-US" altLang="zh-CN" dirty="0" smtClean="0"/>
              <a:t>                                     </a:t>
            </a:r>
            <a:r>
              <a:rPr lang="en-US" altLang="zh-CN" sz="2800" dirty="0" smtClean="0"/>
              <a:t>——《</a:t>
            </a:r>
            <a:r>
              <a:rPr lang="zh-CN" altLang="en-US" sz="2800" dirty="0"/>
              <a:t>老子</a:t>
            </a:r>
            <a:r>
              <a:rPr lang="en-US" altLang="zh-CN" sz="2800" dirty="0"/>
              <a:t>.</a:t>
            </a:r>
            <a:r>
              <a:rPr lang="zh-CN" altLang="en-US" sz="2800" dirty="0"/>
              <a:t>道德经</a:t>
            </a:r>
            <a:r>
              <a:rPr lang="en-US" altLang="zh-CN" sz="2800" dirty="0"/>
              <a:t>》</a:t>
            </a:r>
          </a:p>
          <a:p>
            <a:pPr marL="0" indent="0">
              <a:buFont typeface="Wingdings" pitchFamily="2" charset="2"/>
              <a:buNone/>
            </a:pPr>
            <a:endParaRPr lang="en-US" altLang="zh-CN" dirty="0" smtClean="0"/>
          </a:p>
          <a:p>
            <a:pPr marL="0" indent="0">
              <a:buFont typeface="Wingdings" pitchFamily="2" charset="2"/>
              <a:buNone/>
            </a:pPr>
            <a:endParaRPr lang="en-US" altLang="zh-CN" dirty="0" smtClean="0"/>
          </a:p>
        </p:txBody>
      </p:sp>
      <p:sp>
        <p:nvSpPr>
          <p:cNvPr id="702468" name="Rectangle 7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危机＝危险</a:t>
            </a:r>
            <a:r>
              <a:rPr lang="en-US" altLang="zh-CN" smtClean="0"/>
              <a:t>+</a:t>
            </a:r>
            <a:r>
              <a:rPr lang="zh-CN" altLang="en-US" smtClean="0"/>
              <a:t>机会</a:t>
            </a:r>
          </a:p>
        </p:txBody>
      </p:sp>
      <p:sp>
        <p:nvSpPr>
          <p:cNvPr id="5" name="矩形 4">
            <a:hlinkClick r:id="rId2" action="ppaction://hlinkfile"/>
          </p:cNvPr>
          <p:cNvSpPr/>
          <p:nvPr/>
        </p:nvSpPr>
        <p:spPr>
          <a:xfrm>
            <a:off x="2083088" y="5301208"/>
            <a:ext cx="4984057" cy="89255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5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危机</a:t>
            </a:r>
            <a:r>
              <a:rPr lang="en-US" altLang="zh-CN" sz="5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=</a:t>
            </a:r>
            <a:r>
              <a:rPr lang="zh-CN" altLang="en-US" sz="5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危险</a:t>
            </a:r>
            <a:r>
              <a:rPr lang="en-US" altLang="zh-CN" sz="5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+</a:t>
            </a:r>
            <a:r>
              <a:rPr lang="zh-CN" altLang="en-US" sz="5200" b="1" i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机会</a:t>
            </a:r>
            <a:endParaRPr lang="zh-CN" altLang="en-US" sz="5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2D283E-4A01-4FBA-9EFF-F90AEF7A8F28}" type="slidenum">
              <a:rPr lang="en-US" altLang="zh-CN"/>
              <a:pPr>
                <a:defRPr/>
              </a:pPr>
              <a:t>17</a:t>
            </a:fld>
            <a:endParaRPr lang="en-US" altLang="zh-CN" dirty="0"/>
          </a:p>
        </p:txBody>
      </p:sp>
      <p:sp>
        <p:nvSpPr>
          <p:cNvPr id="217094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63538"/>
            <a:r>
              <a:rPr lang="zh-CN" altLang="en-US" dirty="0"/>
              <a:t>危机中的主要表现</a:t>
            </a:r>
          </a:p>
          <a:p>
            <a:pPr marL="0" indent="354013">
              <a:spcBef>
                <a:spcPct val="10000"/>
              </a:spcBef>
              <a:buNone/>
            </a:pPr>
            <a:r>
              <a:rPr lang="zh-CN" altLang="en-US" sz="2800" dirty="0" smtClean="0"/>
              <a:t>应对</a:t>
            </a:r>
            <a:r>
              <a:rPr lang="zh-CN" altLang="en-US" sz="2800" dirty="0"/>
              <a:t>策略</a:t>
            </a:r>
            <a:r>
              <a:rPr lang="zh-CN" altLang="en-US" sz="2800" dirty="0" smtClean="0"/>
              <a:t>：避而不见，鸵鸟政策</a:t>
            </a:r>
            <a:endParaRPr lang="en-US" altLang="zh-CN" sz="2800" dirty="0" smtClean="0"/>
          </a:p>
          <a:p>
            <a:pPr marL="0" indent="354013">
              <a:spcBef>
                <a:spcPct val="10000"/>
              </a:spcBef>
              <a:buNone/>
            </a:pPr>
            <a:r>
              <a:rPr lang="zh-CN" altLang="en-US" sz="2800" dirty="0" smtClean="0"/>
              <a:t>记者</a:t>
            </a:r>
            <a:r>
              <a:rPr lang="zh-CN" altLang="en-US" sz="2800" dirty="0"/>
              <a:t>手段</a:t>
            </a:r>
            <a:r>
              <a:rPr lang="zh-CN" altLang="en-US" sz="2800" dirty="0" smtClean="0"/>
              <a:t>：迂回包抄，找寻证据</a:t>
            </a:r>
            <a:endParaRPr lang="zh-CN" altLang="en-US" sz="2800" dirty="0"/>
          </a:p>
          <a:p>
            <a:pPr marL="0" indent="354013">
              <a:buFont typeface="Wingdings" pitchFamily="2" charset="2"/>
              <a:buNone/>
            </a:pPr>
            <a:endParaRPr lang="zh-CN" altLang="en-US" sz="2800" dirty="0"/>
          </a:p>
          <a:p>
            <a:pPr marL="0" indent="354013">
              <a:buNone/>
            </a:pPr>
            <a:r>
              <a:rPr lang="zh-CN" altLang="en-US" sz="2800" dirty="0"/>
              <a:t>应对策略</a:t>
            </a:r>
            <a:r>
              <a:rPr lang="zh-CN" altLang="en-US" sz="2800" dirty="0" smtClean="0"/>
              <a:t>：不明所以，事事不知</a:t>
            </a:r>
            <a:endParaRPr lang="zh-CN" altLang="en-US" sz="2800" dirty="0"/>
          </a:p>
          <a:p>
            <a:pPr marL="0" indent="354013">
              <a:buNone/>
            </a:pPr>
            <a:r>
              <a:rPr lang="zh-CN" altLang="en-US" sz="2800" dirty="0"/>
              <a:t>记者手段</a:t>
            </a:r>
            <a:r>
              <a:rPr lang="zh-CN" altLang="en-US" sz="2800" dirty="0" smtClean="0"/>
              <a:t>：摆出事实，言行对比</a:t>
            </a:r>
          </a:p>
          <a:p>
            <a:pPr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217095" name="Rectangle 7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危机传播的处理原则</a:t>
            </a:r>
          </a:p>
        </p:txBody>
      </p:sp>
    </p:spTree>
    <p:extLst>
      <p:ext uri="{BB962C8B-B14F-4D97-AF65-F5344CB8AC3E}">
        <p14:creationId xmlns:p14="http://schemas.microsoft.com/office/powerpoint/2010/main" val="4164798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72D283E-4A01-4FBA-9EFF-F90AEF7A8F28}" type="slidenum">
              <a:rPr lang="en-US" altLang="zh-CN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217094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/>
            <a:r>
              <a:rPr lang="zh-CN" altLang="en-US" dirty="0"/>
              <a:t>危机中的主要表现</a:t>
            </a:r>
          </a:p>
          <a:p>
            <a:pPr marL="0" indent="354013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800" dirty="0"/>
              <a:t>应对策略：矢口否认，倒打一耙</a:t>
            </a:r>
          </a:p>
          <a:p>
            <a:pPr marL="0" indent="354013">
              <a:buFont typeface="Wingdings" pitchFamily="2" charset="2"/>
              <a:buNone/>
            </a:pPr>
            <a:r>
              <a:rPr lang="zh-CN" altLang="en-US" sz="2800" dirty="0"/>
              <a:t>记者手段：底层突破，找寻真相</a:t>
            </a:r>
          </a:p>
          <a:p>
            <a:pPr marL="0" indent="354013">
              <a:buFont typeface="Wingdings" pitchFamily="2" charset="2"/>
              <a:buNone/>
            </a:pPr>
            <a:endParaRPr lang="zh-CN" altLang="en-US" sz="2800" dirty="0"/>
          </a:p>
          <a:p>
            <a:pPr marL="0" indent="354013">
              <a:buFont typeface="Wingdings" pitchFamily="2" charset="2"/>
              <a:buNone/>
            </a:pPr>
            <a:r>
              <a:rPr lang="zh-CN" altLang="en-US" sz="2800" dirty="0"/>
              <a:t>应对策略：轻视采访，无所畏惧</a:t>
            </a:r>
          </a:p>
          <a:p>
            <a:pPr marL="0" indent="354013">
              <a:buFont typeface="Wingdings" pitchFamily="2" charset="2"/>
              <a:buNone/>
            </a:pPr>
            <a:r>
              <a:rPr lang="zh-CN" altLang="en-US" sz="2800" dirty="0"/>
              <a:t>记者手段：步步紧逼，穷追猛打</a:t>
            </a:r>
          </a:p>
        </p:txBody>
      </p:sp>
      <p:sp>
        <p:nvSpPr>
          <p:cNvPr id="217095" name="Rectangle 7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危机传播的处理原则</a:t>
            </a:r>
          </a:p>
        </p:txBody>
      </p:sp>
    </p:spTree>
    <p:extLst>
      <p:ext uri="{BB962C8B-B14F-4D97-AF65-F5344CB8AC3E}">
        <p14:creationId xmlns:p14="http://schemas.microsoft.com/office/powerpoint/2010/main" val="975919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0A8C12-91AB-46A3-9F3B-166B6CCAD10E}" type="slidenum">
              <a:rPr lang="en-US" altLang="zh-CN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750594" name="Rectangle 2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362950" cy="4625975"/>
          </a:xfrm>
        </p:spPr>
        <p:txBody>
          <a:bodyPr/>
          <a:lstStyle/>
          <a:p>
            <a:pPr marL="352425" indent="-352425"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一个中心”</a:t>
            </a:r>
            <a:endParaRPr lang="en-US" altLang="zh-CN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52425" indent="-352425"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以维护良好的声誉和形象为中心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/>
              <a:t>有损声誉和形象的事不能做 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/>
              <a:t>实际利益与声誉形象发生冲突时，应舍弃实际利益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/>
              <a:t>处理危机事件的方法措施应该光明正大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/>
              <a:t>做好危机预案，必要时还要进行“消防演习”　　 </a:t>
            </a:r>
          </a:p>
        </p:txBody>
      </p:sp>
      <p:sp>
        <p:nvSpPr>
          <p:cNvPr id="750595" name="Rectang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59C6BE-E5C3-49C5-BD22-42C126916B11}" type="slidenum">
              <a:rPr lang="en-US" altLang="zh-CN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617474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lnSpc>
                <a:spcPct val="125000"/>
              </a:lnSpc>
              <a:defRPr/>
            </a:pP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引言：传媒时代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——</a:t>
            </a: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形象决定一切</a:t>
            </a:r>
          </a:p>
          <a:p>
            <a:pPr marL="0" indent="354013">
              <a:lnSpc>
                <a:spcPct val="125000"/>
              </a:lnSpc>
              <a:defRPr/>
            </a:pP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站在战略的高度看媒体</a:t>
            </a:r>
          </a:p>
          <a:p>
            <a:pPr marL="0" indent="354013">
              <a:lnSpc>
                <a:spcPct val="125000"/>
              </a:lnSpc>
              <a:defRPr/>
            </a:pPr>
            <a:r>
              <a:rPr lang="zh-CN" altLang="en-US" i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危机中的媒体与公众策略</a:t>
            </a:r>
            <a:endParaRPr lang="en-US" altLang="zh-CN" i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8" name="灯片编号占位符 4"/>
          <p:cNvSpPr txBox="1">
            <a:spLocks noGrp="1"/>
          </p:cNvSpPr>
          <p:nvPr/>
        </p:nvSpPr>
        <p:spPr bwMode="auto">
          <a:xfrm>
            <a:off x="8204200" y="6477000"/>
            <a:ext cx="733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bIns="0" anchor="b"/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</a:pPr>
            <a:fld id="{07EC5D9D-5BA8-4B9E-B618-D96E994C919E}" type="slidenum">
              <a:rPr lang="en-US" altLang="zh-CN" sz="1200">
                <a:solidFill>
                  <a:srgbClr val="3F3F3F"/>
                </a:solidFill>
                <a:ea typeface="宋体" pitchFamily="2" charset="-122"/>
              </a:rPr>
              <a:pPr algn="r" eaLnBrk="1" hangingPunct="1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t>2</a:t>
            </a:fld>
            <a:endParaRPr lang="en-US" altLang="zh-CN" sz="1200">
              <a:solidFill>
                <a:srgbClr val="3F3F3F"/>
              </a:solidFill>
              <a:ea typeface="宋体" pitchFamily="2" charset="-122"/>
            </a:endParaRPr>
          </a:p>
        </p:txBody>
      </p:sp>
      <p:sp>
        <p:nvSpPr>
          <p:cNvPr id="617476" name="Rectangle 4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i="1" dirty="0" smtClean="0"/>
              <a:t>目录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D444FA-A0E8-484D-B214-EC207BB04D3F}" type="slidenum">
              <a:rPr lang="en-US" altLang="zh-CN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8" name="灯片编号占位符 2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415C05ED-CF67-4454-8C59-B514ED534FF8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20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186E9B58-1040-49D3-9FD5-E184DB25C611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20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219142" name="Rectangle 6"/>
          <p:cNvSpPr>
            <a:spLocks noGrp="1"/>
          </p:cNvSpPr>
          <p:nvPr>
            <p:ph type="body" idx="4294967295"/>
          </p:nvPr>
        </p:nvSpPr>
        <p:spPr>
          <a:xfrm>
            <a:off x="457200" y="1773238"/>
            <a:ext cx="8329613" cy="4625975"/>
          </a:xfrm>
        </p:spPr>
        <p:txBody>
          <a:bodyPr/>
          <a:lstStyle/>
          <a:p>
            <a:pPr marL="0" indent="354013"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两个基本点”</a:t>
            </a:r>
          </a:p>
          <a:p>
            <a:pPr marL="0" indent="354013">
              <a:buSzPct val="60000"/>
              <a:defRPr/>
            </a:pPr>
            <a:r>
              <a:rPr lang="zh-CN" altLang="en-US" sz="2800" dirty="0"/>
              <a:t>基本点一：以维护公众的利益为</a:t>
            </a:r>
            <a:r>
              <a:rPr lang="zh-CN" altLang="en-US" sz="2800" dirty="0" smtClean="0"/>
              <a:t>基本点</a:t>
            </a:r>
            <a:endParaRPr lang="en-US" altLang="zh-CN" sz="2800" dirty="0" smtClean="0"/>
          </a:p>
          <a:p>
            <a:pPr marL="0" indent="2060575">
              <a:buSzPct val="60000"/>
              <a:buNone/>
              <a:defRPr/>
            </a:pPr>
            <a:r>
              <a:rPr lang="zh-CN" altLang="en-US" sz="2600" dirty="0" smtClean="0"/>
              <a:t>只要坚持公众利益至上，</a:t>
            </a:r>
            <a:endParaRPr lang="en-US" altLang="zh-CN" sz="2600" dirty="0" smtClean="0"/>
          </a:p>
          <a:p>
            <a:pPr marL="0" indent="2060575">
              <a:buSzPct val="60000"/>
              <a:buNone/>
              <a:defRPr/>
            </a:pPr>
            <a:r>
              <a:rPr lang="zh-CN" altLang="en-US" sz="2600" dirty="0" smtClean="0"/>
              <a:t>任何媒体都不好说什么</a:t>
            </a:r>
          </a:p>
          <a:p>
            <a:pPr marL="0" lvl="0" indent="354013">
              <a:buClr>
                <a:srgbClr val="F0AD00"/>
              </a:buClr>
              <a:buSzPct val="60000"/>
              <a:defRPr/>
            </a:pPr>
            <a:r>
              <a:rPr lang="zh-CN" altLang="en-US" sz="2800" dirty="0" smtClean="0"/>
              <a:t>基本点</a:t>
            </a:r>
            <a:r>
              <a:rPr lang="zh-CN" altLang="en-US" sz="2800" dirty="0"/>
              <a:t>二</a:t>
            </a:r>
            <a:r>
              <a:rPr lang="zh-CN" altLang="en-US" sz="2800" dirty="0" smtClean="0"/>
              <a:t>：</a:t>
            </a:r>
            <a:r>
              <a:rPr lang="zh-CN" altLang="en-US" sz="2800" dirty="0">
                <a:solidFill>
                  <a:srgbClr val="000000"/>
                </a:solidFill>
              </a:rPr>
              <a:t>以真正解决问题为基本点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2147888">
              <a:buClr>
                <a:srgbClr val="F0AD00"/>
              </a:buClr>
              <a:buSzPct val="60000"/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我们在行动比纠缠责任要明智得多</a:t>
            </a: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     </a:t>
            </a:r>
            <a:endParaRPr lang="en-US" altLang="zh-CN" sz="2800" dirty="0"/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endParaRPr lang="zh-CN" altLang="en-US" sz="2800" dirty="0">
              <a:solidFill>
                <a:srgbClr val="FF505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4517" name="Rectangle 7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73897" y="4653136"/>
            <a:ext cx="7442519" cy="2204864"/>
            <a:chOff x="873897" y="4653136"/>
            <a:chExt cx="7442519" cy="2204864"/>
          </a:xfrm>
        </p:grpSpPr>
        <p:graphicFrame>
          <p:nvGraphicFramePr>
            <p:cNvPr id="59399" name="图表 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46044473"/>
                </p:ext>
              </p:extLst>
            </p:nvPr>
          </p:nvGraphicFramePr>
          <p:xfrm>
            <a:off x="873897" y="4653136"/>
            <a:ext cx="7442519" cy="2204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5" r:id="rId4" imgW="8498561" imgH="2920237" progId="Excel.Sheet.8">
                    <p:embed/>
                  </p:oleObj>
                </mc:Choice>
                <mc:Fallback>
                  <p:oleObj r:id="rId4" imgW="8498561" imgH="2920237" progId="Excel.Sheet.8">
                    <p:embed/>
                    <p:pic>
                      <p:nvPicPr>
                        <p:cNvPr id="0" name="图表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3897" y="4653136"/>
                          <a:ext cx="7442519" cy="2204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TextBox 7"/>
            <p:cNvSpPr txBox="1">
              <a:spLocks noChangeArrowheads="1"/>
            </p:cNvSpPr>
            <p:nvPr/>
          </p:nvSpPr>
          <p:spPr bwMode="auto">
            <a:xfrm>
              <a:off x="1521969" y="4787860"/>
              <a:ext cx="446449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媒体在危机传播中的价值排序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203986" y="4653136"/>
              <a:ext cx="6858006" cy="2098502"/>
            </a:xfrm>
            <a:prstGeom prst="roundRect">
              <a:avLst>
                <a:gd name="adj" fmla="val 2427"/>
              </a:avLst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37EA6F-C8E0-4EF9-92FF-B1BC186A309D}" type="slidenum">
              <a:rPr lang="en-US" altLang="zh-CN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29CF7279-A227-43CE-80E4-F1D357476F72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21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220168" name="Rectangle 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2425" indent="-352425">
              <a:defRPr/>
            </a:pP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四项基本原则”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/>
              <a:t>及时原则：争分夺秒，主动出击</a:t>
            </a:r>
            <a:endParaRPr lang="zh-CN" altLang="en-US" sz="2800" dirty="0" smtClean="0">
              <a:latin typeface="楷体_GB2312" pitchFamily="49" charset="-122"/>
            </a:endParaRPr>
          </a:p>
          <a:p>
            <a:pPr marL="352425" indent="-352425"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楷体_GB2312" pitchFamily="49" charset="-122"/>
              </a:rPr>
              <a:t>第一时间出来说话，填补信息真空，否则就是把主动权放手交给了别人</a:t>
            </a:r>
          </a:p>
          <a:p>
            <a:pPr marL="352425" indent="-352425" eaLnBrk="1" hangingPunct="1"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latin typeface="楷体_GB2312" pitchFamily="49" charset="-122"/>
              </a:rPr>
              <a:t>把大量信息塞给媒体，不给媒体自由发挥的空间，可以最大限度地遏止传言的产生和传播</a:t>
            </a:r>
          </a:p>
          <a:p>
            <a:pPr marL="352425" indent="-352425" eaLnBrk="1" hangingPunct="1">
              <a:buSzPct val="60000"/>
              <a:buFont typeface="Wingdings" pitchFamily="2" charset="2"/>
              <a:buChar char="Ø"/>
              <a:defRPr/>
            </a:pPr>
            <a:r>
              <a:rPr lang="zh-CN" altLang="en-US" sz="2400" dirty="0" smtClean="0"/>
              <a:t>持续滚动发布，不求全，只求快，但必须准 </a:t>
            </a:r>
          </a:p>
          <a:p>
            <a:pPr marL="352425" indent="-352425" eaLnBrk="1" hangingPunct="1">
              <a:buSzPct val="60000"/>
              <a:buFont typeface="Wingdings" pitchFamily="2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    </a:t>
            </a:r>
          </a:p>
          <a:p>
            <a:pPr marL="352425" indent="-352425" algn="ctr">
              <a:buFont typeface="Wingdings" pitchFamily="2" charset="2"/>
              <a:buNone/>
              <a:defRPr/>
            </a:pPr>
            <a:r>
              <a:rPr lang="zh-CN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危机事件中最可怕的不是记者抢发新闻，</a:t>
            </a:r>
          </a:p>
          <a:p>
            <a:pPr marL="352425" indent="-352425" algn="ctr">
              <a:buFont typeface="Wingdings" pitchFamily="2" charset="2"/>
              <a:buNone/>
              <a:defRPr/>
            </a:pP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而是记者抢发的不是出自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于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你的新闻</a:t>
            </a: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5541" name="Rectangle 9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4A4329-4222-48E7-9C17-CAE3E844052C}" type="slidenum">
              <a:rPr lang="en-US" altLang="zh-CN"/>
              <a:pPr>
                <a:defRPr/>
              </a:pPr>
              <a:t>22</a:t>
            </a:fld>
            <a:endParaRPr lang="en-US" altLang="zh-CN" dirty="0"/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5091BB7C-64B3-4F7E-9AD7-0C41E7287BEC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22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708611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  <p:sp>
        <p:nvSpPr>
          <p:cNvPr id="6349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z="2800" dirty="0" smtClean="0">
                <a:latin typeface="楷体_GB2312" pitchFamily="49" charset="-122"/>
              </a:rPr>
              <a:t>1</a:t>
            </a:r>
            <a:r>
              <a:rPr lang="zh-CN" altLang="en-US" sz="2800" dirty="0" smtClean="0">
                <a:latin typeface="楷体_GB2312" pitchFamily="49" charset="-122"/>
              </a:rPr>
              <a:t>、</a:t>
            </a:r>
            <a:r>
              <a:rPr lang="zh-CN" altLang="en-US" sz="2800" dirty="0" smtClean="0"/>
              <a:t>在情况还不清楚的情况下，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  <a:r>
              <a:rPr lang="zh-CN" altLang="en-US" sz="2800" dirty="0" smtClean="0"/>
              <a:t>当事方声音的出现本身就很重要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800" dirty="0" smtClean="0">
                <a:latin typeface="楷体_GB2312" pitchFamily="49" charset="-122"/>
              </a:rPr>
              <a:t>2</a:t>
            </a:r>
            <a:r>
              <a:rPr lang="zh-CN" altLang="en-US" sz="2800" dirty="0" smtClean="0">
                <a:latin typeface="楷体_GB2312" pitchFamily="49" charset="-122"/>
              </a:rPr>
              <a:t>、</a:t>
            </a:r>
            <a:r>
              <a:rPr lang="zh-CN" altLang="en-US" sz="2800" dirty="0" smtClean="0"/>
              <a:t>除了什么也不知道，</a:t>
            </a:r>
          </a:p>
          <a:p>
            <a:pPr marL="0" indent="0">
              <a:buFont typeface="Wingdings" pitchFamily="2" charset="2"/>
              <a:buNone/>
            </a:pPr>
            <a:r>
              <a:rPr lang="zh-CN" altLang="en-US" sz="2400" dirty="0" smtClean="0"/>
              <a:t>      </a:t>
            </a:r>
            <a:r>
              <a:rPr lang="zh-CN" altLang="en-US" sz="2800" dirty="0" smtClean="0"/>
              <a:t>还有很多话是可以说的</a:t>
            </a:r>
          </a:p>
        </p:txBody>
      </p:sp>
      <p:pic>
        <p:nvPicPr>
          <p:cNvPr id="764932" name="Picture 4"/>
          <p:cNvPicPr>
            <a:picLocks noChangeAspect="1" noChangeArrowheads="1"/>
          </p:cNvPicPr>
          <p:nvPr/>
        </p:nvPicPr>
        <p:blipFill>
          <a:blip r:embed="rId2"/>
          <a:srcRect l="9686" r="7526"/>
          <a:stretch>
            <a:fillRect/>
          </a:stretch>
        </p:blipFill>
        <p:spPr bwMode="auto">
          <a:xfrm>
            <a:off x="6278438" y="2708275"/>
            <a:ext cx="2686050" cy="3795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52459-3A6F-487C-BE40-88356F1BDC11}" type="slidenum">
              <a:rPr lang="en-US" altLang="zh-CN"/>
              <a:pPr>
                <a:defRPr/>
              </a:pPr>
              <a:t>23</a:t>
            </a:fld>
            <a:endParaRPr lang="en-US" altLang="zh-CN" dirty="0"/>
          </a:p>
        </p:txBody>
      </p:sp>
      <p:sp>
        <p:nvSpPr>
          <p:cNvPr id="221190" name="Rectangle 6"/>
          <p:cNvSpPr>
            <a:spLocks noGrp="1"/>
          </p:cNvSpPr>
          <p:nvPr>
            <p:ph type="body" idx="1"/>
          </p:nvPr>
        </p:nvSpPr>
        <p:spPr>
          <a:xfrm>
            <a:off x="600075" y="1774825"/>
            <a:ext cx="8075613" cy="4625975"/>
          </a:xfrm>
        </p:spPr>
        <p:txBody>
          <a:bodyPr/>
          <a:lstStyle/>
          <a:p>
            <a:pPr marL="0" indent="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楷体_GB2312" pitchFamily="49" charset="-122"/>
              </a:rPr>
              <a:t>布什</a:t>
            </a:r>
            <a:r>
              <a:rPr lang="en-US" altLang="zh-CN" sz="2600" dirty="0" smtClean="0">
                <a:latin typeface="楷体_GB2312" pitchFamily="49" charset="-122"/>
              </a:rPr>
              <a:t>9.11</a:t>
            </a:r>
            <a:r>
              <a:rPr lang="zh-CN" altLang="en-US" sz="2600" dirty="0" smtClean="0">
                <a:latin typeface="楷体_GB2312" pitchFamily="49" charset="-122"/>
              </a:rPr>
              <a:t>事件中的第一次讲话：  </a:t>
            </a:r>
            <a:endParaRPr lang="en-US" altLang="zh-CN" sz="2600" dirty="0">
              <a:latin typeface="楷体_GB2312" pitchFamily="49" charset="-122"/>
            </a:endParaRPr>
          </a:p>
          <a:p>
            <a:pPr marL="0" indent="0">
              <a:lnSpc>
                <a:spcPct val="90000"/>
              </a:lnSpc>
              <a:spcAft>
                <a:spcPct val="25000"/>
              </a:spcAft>
              <a:buFont typeface="Wingdings" pitchFamily="2" charset="2"/>
              <a:buNone/>
              <a:defRPr/>
            </a:pPr>
            <a:r>
              <a:rPr lang="en-US" altLang="zh-CN" sz="2600" dirty="0" smtClean="0">
                <a:latin typeface="楷体_GB2312" pitchFamily="49" charset="-122"/>
              </a:rPr>
              <a:t>  </a:t>
            </a:r>
            <a:r>
              <a:rPr lang="zh-CN" altLang="en-US" sz="2400" dirty="0" smtClean="0"/>
              <a:t>“今天早上，自由本身受到了攻击，自由终将被捍卫。我要向美国人民保证</a:t>
            </a:r>
            <a:r>
              <a:rPr lang="zh-CN" altLang="en-US" sz="1800" dirty="0" smtClean="0"/>
              <a:t>，</a:t>
            </a:r>
            <a:r>
              <a:rPr lang="zh-CN" altLang="en-US" sz="2400" dirty="0" smtClean="0"/>
              <a:t>联邦政府所有资源都会动用起来，来拯救生命，来帮助受难者，绝不会出任何差错。美国人一定会惩罚那些要为这场灾难负责任的人。我会和我的同事们一起采取所有的措施来保护美国人民，我们将团结全世界的领导人，会做所有的需要做的事情，来保护美国和美国人民。</a:t>
            </a:r>
          </a:p>
          <a:p>
            <a:pPr marL="0" indent="354013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我希望美国人民团结在我的周围，我们来感谢那些战斗在第一线的人们，安慰那些受到伤害的人们。美国人民的决心在受到考验，我们要向全世界人民展示，我们将通过这次考验。</a:t>
            </a:r>
          </a:p>
          <a:p>
            <a:pPr marL="0" indent="354013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dirty="0" smtClean="0"/>
              <a:t>   上帝保佑你们！”</a:t>
            </a:r>
          </a:p>
        </p:txBody>
      </p:sp>
      <p:sp>
        <p:nvSpPr>
          <p:cNvPr id="221191" name="Rectangle 7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危机传播的处理原则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0EEB3D-3E19-4F00-BDC6-72C4B5014DA5}" type="slidenum">
              <a:rPr lang="en-US" altLang="zh-CN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4005263"/>
            <a:ext cx="3333750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0" name="组合 29"/>
          <p:cNvGrpSpPr>
            <a:grpSpLocks/>
          </p:cNvGrpSpPr>
          <p:nvPr/>
        </p:nvGrpSpPr>
        <p:grpSpPr bwMode="auto">
          <a:xfrm>
            <a:off x="6000750" y="928688"/>
            <a:ext cx="2546350" cy="1524000"/>
            <a:chOff x="5715006" y="2048277"/>
            <a:chExt cx="2546050" cy="1523610"/>
          </a:xfrm>
        </p:grpSpPr>
        <p:sp>
          <p:nvSpPr>
            <p:cNvPr id="31" name="矩形 30"/>
            <p:cNvSpPr/>
            <p:nvPr/>
          </p:nvSpPr>
          <p:spPr>
            <a:xfrm>
              <a:off x="5715006" y="2048277"/>
              <a:ext cx="1760331" cy="38090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矩形 31"/>
            <p:cNvSpPr/>
            <p:nvPr/>
          </p:nvSpPr>
          <p:spPr>
            <a:xfrm>
              <a:off x="6500726" y="3190985"/>
              <a:ext cx="1760330" cy="3809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lIns="368421" tIns="0" rIns="0" bIns="0" spcCol="1270"/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/>
              </a:pPr>
              <a:endParaRPr lang="zh-CN" altLang="en-US" sz="2400" dirty="0"/>
            </a:p>
          </p:txBody>
        </p:sp>
      </p:grpSp>
      <p:sp>
        <p:nvSpPr>
          <p:cNvPr id="36" name="椭圆 35"/>
          <p:cNvSpPr/>
          <p:nvPr/>
        </p:nvSpPr>
        <p:spPr>
          <a:xfrm>
            <a:off x="7500938" y="2143125"/>
            <a:ext cx="928687" cy="9286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12720046"/>
              <a:satOff val="18073"/>
              <a:lumOff val="83726"/>
              <a:alphaOff val="0"/>
            </a:schemeClr>
          </a:effectRef>
          <a:fontRef idx="minor">
            <a:schemeClr val="lt1"/>
          </a:fontRef>
        </p:style>
      </p:sp>
      <p:sp>
        <p:nvSpPr>
          <p:cNvPr id="809991" name="Rectangle 7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危机传播的处理原则</a:t>
            </a:r>
          </a:p>
        </p:txBody>
      </p:sp>
      <p:pic>
        <p:nvPicPr>
          <p:cNvPr id="65543" name="Picture 8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CCB21D-61C5-4F26-9408-31C356A5D3CC}" type="slidenum">
              <a:rPr lang="en-US" altLang="zh-CN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82841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buFont typeface="Wingdings" pitchFamily="2" charset="2"/>
              <a:buChar char="Ø"/>
            </a:pPr>
            <a:r>
              <a:rPr lang="zh-CN" altLang="en-US" sz="2800" dirty="0" smtClean="0"/>
              <a:t>记者需要什么？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、什么</a:t>
            </a:r>
            <a:r>
              <a:rPr lang="zh-CN" altLang="en-US" sz="2400" dirty="0" smtClean="0">
                <a:solidFill>
                  <a:srgbClr val="FF0000"/>
                </a:solidFill>
              </a:rPr>
              <a:t>人</a:t>
            </a:r>
            <a:r>
              <a:rPr lang="zh-CN" altLang="en-US" sz="2400" dirty="0" smtClean="0"/>
              <a:t>，什么</a:t>
            </a:r>
            <a:r>
              <a:rPr lang="zh-CN" altLang="en-US" sz="2400" dirty="0" smtClean="0">
                <a:solidFill>
                  <a:srgbClr val="FF0000"/>
                </a:solidFill>
              </a:rPr>
              <a:t>时间</a:t>
            </a:r>
            <a:r>
              <a:rPr lang="zh-CN" altLang="en-US" sz="2400" dirty="0" smtClean="0"/>
              <a:t>，什么</a:t>
            </a:r>
            <a:r>
              <a:rPr lang="zh-CN" altLang="en-US" sz="2400" dirty="0" smtClean="0">
                <a:solidFill>
                  <a:srgbClr val="FF0000"/>
                </a:solidFill>
              </a:rPr>
              <a:t>地点</a:t>
            </a:r>
            <a:r>
              <a:rPr lang="zh-CN" altLang="en-US" sz="2400" dirty="0" smtClean="0"/>
              <a:t>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发生</a:t>
            </a:r>
            <a:r>
              <a:rPr lang="zh-CN" altLang="en-US" sz="2400" dirty="0" smtClean="0"/>
              <a:t>了什么？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、什么</a:t>
            </a:r>
            <a:r>
              <a:rPr lang="zh-CN" altLang="en-US" sz="2400" dirty="0" smtClean="0">
                <a:solidFill>
                  <a:srgbClr val="FF0000"/>
                </a:solidFill>
              </a:rPr>
              <a:t>原因</a:t>
            </a:r>
            <a:r>
              <a:rPr lang="zh-CN" altLang="en-US" sz="2400" dirty="0" smtClean="0"/>
              <a:t>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、现在的</a:t>
            </a:r>
            <a:r>
              <a:rPr lang="zh-CN" altLang="en-US" sz="2400" dirty="0" smtClean="0">
                <a:solidFill>
                  <a:srgbClr val="FF0000"/>
                </a:solidFill>
              </a:rPr>
              <a:t>情况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后果</a:t>
            </a:r>
            <a:r>
              <a:rPr lang="zh-CN" altLang="en-US" sz="2400" dirty="0" smtClean="0"/>
              <a:t>如何？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9242A9-CC16-4F95-9FA0-FDE666EBE991}" type="slidenum">
              <a:rPr lang="en-US" altLang="zh-CN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82944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  <p:sp>
        <p:nvSpPr>
          <p:cNvPr id="6758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6</a:t>
            </a:r>
            <a:r>
              <a:rPr lang="zh-CN" altLang="en-US" sz="2400" dirty="0" smtClean="0"/>
              <a:t>、已经采取了什么</a:t>
            </a:r>
            <a:r>
              <a:rPr lang="zh-CN" altLang="en-US" sz="2400" dirty="0" smtClean="0">
                <a:solidFill>
                  <a:srgbClr val="FF0000"/>
                </a:solidFill>
              </a:rPr>
              <a:t>措施</a:t>
            </a:r>
            <a:r>
              <a:rPr lang="zh-CN" altLang="en-US" sz="2400" dirty="0" smtClean="0"/>
              <a:t>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7</a:t>
            </a:r>
            <a:r>
              <a:rPr lang="zh-CN" altLang="en-US" sz="2400" dirty="0" smtClean="0"/>
              <a:t>、政府</a:t>
            </a:r>
            <a:r>
              <a:rPr lang="zh-CN" altLang="en-US" sz="2400" dirty="0" smtClean="0">
                <a:solidFill>
                  <a:srgbClr val="FF0000"/>
                </a:solidFill>
              </a:rPr>
              <a:t>态度</a:t>
            </a:r>
            <a:r>
              <a:rPr lang="zh-CN" altLang="en-US" sz="2400" dirty="0" smtClean="0"/>
              <a:t>如何？</a:t>
            </a:r>
            <a:endParaRPr lang="en-US" altLang="zh-CN" sz="2400" dirty="0" smtClean="0"/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8</a:t>
            </a:r>
            <a:r>
              <a:rPr lang="zh-CN" altLang="en-US" sz="2400" dirty="0" smtClean="0"/>
              <a:t>、</a:t>
            </a:r>
            <a:r>
              <a:rPr lang="zh-CN" altLang="en-US" sz="2400" dirty="0" smtClean="0">
                <a:solidFill>
                  <a:srgbClr val="FF0000"/>
                </a:solidFill>
              </a:rPr>
              <a:t>下一步</a:t>
            </a:r>
            <a:r>
              <a:rPr lang="zh-CN" altLang="en-US" sz="2400" dirty="0" smtClean="0"/>
              <a:t>要做什么？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9</a:t>
            </a:r>
            <a:r>
              <a:rPr lang="zh-CN" altLang="en-US" sz="2400" dirty="0" smtClean="0"/>
              <a:t>、谁将为此</a:t>
            </a:r>
            <a:r>
              <a:rPr lang="zh-CN" altLang="en-US" sz="2400" dirty="0" smtClean="0">
                <a:solidFill>
                  <a:srgbClr val="FF0000"/>
                </a:solidFill>
              </a:rPr>
              <a:t>负责</a:t>
            </a:r>
            <a:r>
              <a:rPr lang="zh-CN" altLang="en-US" sz="2400" dirty="0" smtClean="0"/>
              <a:t>？</a:t>
            </a:r>
          </a:p>
          <a:p>
            <a:pPr marL="0" indent="354013">
              <a:buFont typeface="Wingdings" pitchFamily="2" charset="2"/>
              <a:buNone/>
            </a:pPr>
            <a:r>
              <a:rPr lang="en-US" altLang="zh-CN" sz="2400" dirty="0" smtClean="0"/>
              <a:t>10</a:t>
            </a:r>
            <a:r>
              <a:rPr lang="zh-CN" altLang="en-US" sz="2400" dirty="0" smtClean="0"/>
              <a:t>、如何</a:t>
            </a:r>
            <a:r>
              <a:rPr lang="zh-CN" altLang="en-US" sz="2400" dirty="0" smtClean="0">
                <a:solidFill>
                  <a:srgbClr val="FF0000"/>
                </a:solidFill>
              </a:rPr>
              <a:t>避免</a:t>
            </a:r>
            <a:r>
              <a:rPr lang="zh-CN" altLang="en-US" sz="2400" dirty="0" smtClean="0"/>
              <a:t>此类事件再次发生？</a:t>
            </a:r>
          </a:p>
          <a:p>
            <a:pPr marL="0" indent="354013">
              <a:buFont typeface="Wingdings" pitchFamily="2" charset="2"/>
              <a:buNone/>
            </a:pPr>
            <a:endParaRPr lang="zh-CN" altLang="en-US" sz="2400" dirty="0" smtClean="0"/>
          </a:p>
          <a:p>
            <a:pPr marL="0" indent="354013">
              <a:buFont typeface="Wingdings" pitchFamily="2" charset="2"/>
              <a:buNone/>
            </a:pPr>
            <a:r>
              <a:rPr lang="zh-CN" altLang="en-US" sz="2400" dirty="0" smtClean="0"/>
              <a:t>       这些都是记者和公众最关心的，但是也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不必一次披露</a:t>
            </a:r>
          </a:p>
          <a:p>
            <a:pPr marL="0" indent="354013">
              <a:buFont typeface="Wingdings" pitchFamily="2" charset="2"/>
              <a:buNone/>
            </a:pPr>
            <a:r>
              <a:rPr lang="zh-CN" altLang="en-US" sz="2400" dirty="0" smtClean="0"/>
              <a:t>所有信息，事实上也做不到</a:t>
            </a:r>
          </a:p>
          <a:p>
            <a:pPr marL="0" indent="354013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90BDDE-6F2D-4292-BB39-3D94E95D42D1}" type="slidenum">
              <a:rPr lang="en-US" altLang="zh-CN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821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F0AD00"/>
              </a:buClr>
              <a:buSzPct val="60000"/>
              <a:defRPr/>
            </a:pPr>
            <a:r>
              <a:rPr lang="zh-CN" altLang="en-US" sz="2800" dirty="0" smtClean="0"/>
              <a:t>  诚实原则：</a:t>
            </a:r>
            <a:r>
              <a:rPr lang="zh-CN" altLang="en-US" sz="2800" dirty="0">
                <a:solidFill>
                  <a:srgbClr val="000000"/>
                </a:solidFill>
              </a:rPr>
              <a:t>真诚坦率</a:t>
            </a:r>
            <a:r>
              <a:rPr lang="zh-CN" altLang="en-US" sz="2800" dirty="0" smtClean="0">
                <a:solidFill>
                  <a:srgbClr val="000000"/>
                </a:solidFill>
              </a:rPr>
              <a:t>，</a:t>
            </a:r>
            <a:r>
              <a:rPr lang="zh-CN" altLang="en-US" sz="2800" dirty="0">
                <a:solidFill>
                  <a:srgbClr val="000000"/>
                </a:solidFill>
              </a:rPr>
              <a:t>不说假话</a:t>
            </a:r>
          </a:p>
          <a:p>
            <a:pPr marL="0" indent="363538">
              <a:buFont typeface="Wingdings" pitchFamily="2" charset="2"/>
              <a:buNone/>
              <a:defRPr/>
            </a:pPr>
            <a:r>
              <a:rPr lang="zh-CN" altLang="en-US" sz="2600" dirty="0" smtClean="0"/>
              <a:t>一个假话被揭穿，所有的真话都会被认为是假话</a:t>
            </a:r>
            <a:endParaRPr lang="en-US" altLang="zh-CN" sz="2600" dirty="0" smtClean="0"/>
          </a:p>
          <a:p>
            <a:pPr marL="0" indent="363538">
              <a:buFont typeface="Wingdings" pitchFamily="2" charset="2"/>
              <a:buNone/>
              <a:defRPr/>
            </a:pPr>
            <a:r>
              <a:rPr lang="zh-CN" altLang="en-US" sz="2600" dirty="0" smtClean="0"/>
              <a:t>为表达诚意，甚至需要自曝危机以示坦诚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2400" dirty="0" smtClean="0"/>
              <a:t/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  <p:sp>
        <p:nvSpPr>
          <p:cNvPr id="821252" name="Rectangle 4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E2F124-62CA-4A05-A5AC-39AC9F510ECB}" type="slidenum">
              <a:rPr lang="en-US" altLang="zh-CN"/>
              <a:pPr>
                <a:defRPr/>
              </a:pPr>
              <a:t>28</a:t>
            </a:fld>
            <a:endParaRPr lang="en-US" altLang="zh-CN" dirty="0"/>
          </a:p>
        </p:txBody>
      </p:sp>
      <p:pic>
        <p:nvPicPr>
          <p:cNvPr id="69635" name="Picture 6" descr="楼顶上的放大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284538"/>
            <a:ext cx="2876550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3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SzPct val="60000"/>
              <a:defRPr/>
            </a:pPr>
            <a:r>
              <a:rPr lang="zh-CN" altLang="en-US" sz="2800" dirty="0" smtClean="0"/>
              <a:t>透明原则：</a:t>
            </a:r>
            <a:r>
              <a:rPr lang="en-US" altLang="zh-CN" sz="2800" dirty="0" smtClean="0"/>
              <a:t>“</a:t>
            </a:r>
            <a:r>
              <a:rPr lang="zh-CN" altLang="en-US" sz="2800" dirty="0" smtClean="0"/>
              <a:t>谣言止于及时公开</a:t>
            </a:r>
            <a:r>
              <a:rPr lang="en-US" altLang="zh-CN" sz="2800" dirty="0" smtClean="0"/>
              <a:t>”</a:t>
            </a:r>
          </a:p>
          <a:p>
            <a:pPr marL="352425" indent="-352425">
              <a:buFont typeface="Wingdings" pitchFamily="2" charset="2"/>
              <a:buNone/>
              <a:defRPr/>
            </a:pPr>
            <a:r>
              <a:rPr lang="zh-CN" altLang="en-US" sz="2800" dirty="0" smtClean="0"/>
              <a:t>    </a:t>
            </a:r>
            <a:r>
              <a:rPr lang="zh-CN" altLang="en-US" sz="2600" dirty="0" smtClean="0">
                <a:latin typeface="+mn-ea"/>
              </a:rPr>
              <a:t>封锁越紧，兴趣越强，出现“禁果效应”</a:t>
            </a:r>
            <a:endParaRPr lang="en-US" altLang="zh-CN" sz="2600" dirty="0" smtClean="0">
              <a:latin typeface="+mn-ea"/>
            </a:endParaRPr>
          </a:p>
          <a:p>
            <a:pPr marL="352425"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+mn-ea"/>
              </a:rPr>
              <a:t>必须向媒体敞开自己的正门，否则，记者就会从旁门进去</a:t>
            </a:r>
          </a:p>
          <a:p>
            <a:pPr marL="352425" indent="-352425">
              <a:buFont typeface="Wingdings" pitchFamily="2" charset="2"/>
              <a:buNone/>
              <a:defRPr/>
            </a:pPr>
            <a:endParaRPr lang="zh-CN" altLang="en-US" sz="2800" dirty="0" smtClean="0"/>
          </a:p>
          <a:p>
            <a:pPr marL="352425" indent="-352425">
              <a:buFont typeface="Wingdings" pitchFamily="2" charset="2"/>
              <a:buNone/>
              <a:defRPr/>
            </a:pPr>
            <a:r>
              <a:rPr lang="zh-CN" altLang="en-US" sz="2800" dirty="0" smtClean="0"/>
              <a:t>            </a:t>
            </a:r>
            <a:endParaRPr lang="en-US" altLang="zh-CN" sz="2800" dirty="0" smtClean="0"/>
          </a:p>
          <a:p>
            <a:pPr marL="352425" indent="-352425">
              <a:buFont typeface="Wingdings" pitchFamily="2" charset="2"/>
              <a:buNone/>
              <a:defRPr/>
            </a:pPr>
            <a:r>
              <a:rPr lang="en-US" altLang="zh-CN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通过提供信息来控制媒体</a:t>
            </a: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marL="352425" indent="-352425">
              <a:buFont typeface="Wingdings" pitchFamily="2" charset="2"/>
              <a:buNone/>
              <a:defRPr/>
            </a:pPr>
            <a:r>
              <a:rPr lang="en-US" altLang="zh-CN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通过服务媒体来获得媒体的服务</a:t>
            </a:r>
          </a:p>
          <a:p>
            <a:pPr marL="352425" indent="-352425">
              <a:buFont typeface="Wingdings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26A5A80E-C629-4897-81A8-5750CB86A71F}" type="slidenum">
              <a:rPr lang="en-US" altLang="zh-CN" sz="1200">
                <a:ea typeface="+mn-ea"/>
              </a:rPr>
              <a:pPr algn="r">
                <a:defRPr/>
              </a:pPr>
              <a:t>28</a:t>
            </a:fld>
            <a:endParaRPr lang="en-US" altLang="zh-CN" sz="1200" dirty="0">
              <a:ea typeface="+mn-ea"/>
            </a:endParaRPr>
          </a:p>
        </p:txBody>
      </p:sp>
      <p:sp>
        <p:nvSpPr>
          <p:cNvPr id="823301" name="Rectangle 5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B61160-FA5C-463F-A449-167B57868693}" type="slidenum">
              <a:rPr lang="en-US" altLang="zh-CN"/>
              <a:pPr>
                <a:defRPr/>
              </a:pPr>
              <a:t>29</a:t>
            </a:fld>
            <a:endParaRPr lang="en-US" altLang="zh-CN" dirty="0"/>
          </a:p>
        </p:txBody>
      </p:sp>
      <p:sp>
        <p:nvSpPr>
          <p:cNvPr id="70661" name="Rectangle 2"/>
          <p:cNvSpPr>
            <a:spLocks noGrp="1"/>
          </p:cNvSpPr>
          <p:nvPr>
            <p:ph type="body" idx="1"/>
          </p:nvPr>
        </p:nvSpPr>
        <p:spPr>
          <a:xfrm>
            <a:off x="468313" y="1773238"/>
            <a:ext cx="8229600" cy="4625975"/>
          </a:xfrm>
        </p:spPr>
        <p:txBody>
          <a:bodyPr/>
          <a:lstStyle/>
          <a:p>
            <a:pPr marL="352425" indent="-352425">
              <a:buSzPct val="60000"/>
            </a:pPr>
            <a:r>
              <a:rPr lang="zh-CN" altLang="en-US" sz="2800" dirty="0" smtClean="0"/>
              <a:t>负责原则：积极担当，不推卸责任</a:t>
            </a:r>
            <a:endParaRPr lang="en-US" altLang="zh-CN" sz="2800" dirty="0" smtClean="0"/>
          </a:p>
          <a:p>
            <a:pPr marL="352425" indent="-352425"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</a:p>
          <a:p>
            <a:pPr marL="352425" indent="-352425">
              <a:buFont typeface="Wingdings" pitchFamily="2" charset="2"/>
              <a:buNone/>
            </a:pPr>
            <a:endParaRPr lang="en-US" altLang="zh-CN" dirty="0" smtClean="0"/>
          </a:p>
          <a:p>
            <a:pPr marL="352425" indent="-352425">
              <a:buFont typeface="Wingdings" pitchFamily="2" charset="2"/>
              <a:buNone/>
            </a:pPr>
            <a:r>
              <a:rPr lang="zh-CN" altLang="en-US" dirty="0" smtClean="0"/>
              <a:t>    </a:t>
            </a:r>
          </a:p>
        </p:txBody>
      </p:sp>
      <p:sp>
        <p:nvSpPr>
          <p:cNvPr id="710659" name="Rectang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危机传播的处理原则</a:t>
            </a:r>
          </a:p>
        </p:txBody>
      </p:sp>
      <p:sp>
        <p:nvSpPr>
          <p:cNvPr id="11" name="Rectangle 3"/>
          <p:cNvSpPr txBox="1">
            <a:spLocks/>
          </p:cNvSpPr>
          <p:nvPr/>
        </p:nvSpPr>
        <p:spPr bwMode="auto">
          <a:xfrm>
            <a:off x="457200" y="152400"/>
            <a:ext cx="8229600" cy="1250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Rectangle 2"/>
          <p:cNvSpPr txBox="1">
            <a:spLocks/>
          </p:cNvSpPr>
          <p:nvPr/>
        </p:nvSpPr>
        <p:spPr>
          <a:xfrm>
            <a:off x="457200" y="1774825"/>
            <a:ext cx="8229600" cy="462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buFont typeface="Wingdings" pitchFamily="2" charset="2"/>
              <a:buNone/>
            </a:pPr>
            <a:r>
              <a:rPr lang="zh-CN" altLang="en-US" sz="2800" dirty="0" smtClean="0"/>
              <a:t>    </a:t>
            </a:r>
          </a:p>
          <a:p>
            <a:pPr marL="352425" indent="-352425">
              <a:buFont typeface="Wingdings" pitchFamily="2" charset="2"/>
              <a:buNone/>
            </a:pPr>
            <a:endParaRPr lang="en-US" altLang="zh-CN" dirty="0" smtClean="0"/>
          </a:p>
          <a:p>
            <a:pPr marL="352425" indent="-352425">
              <a:buFont typeface="Wingdings" pitchFamily="2" charset="2"/>
              <a:buNone/>
            </a:pPr>
            <a:r>
              <a:rPr lang="zh-CN" altLang="en-US" dirty="0" smtClean="0"/>
              <a:t>    </a:t>
            </a:r>
            <a:endParaRPr lang="zh-CN" altLang="en-US" dirty="0"/>
          </a:p>
        </p:txBody>
      </p:sp>
      <p:sp>
        <p:nvSpPr>
          <p:cNvPr id="13" name="灯片编号占位符 4"/>
          <p:cNvSpPr txBox="1">
            <a:spLocks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</p:spPr>
        <p:txBody>
          <a:bodyPr vert="horz" bIns="0" rtlCol="0" anchor="b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95000"/>
                  </a:schemeClr>
                </a:solidFill>
                <a:latin typeface="Verdana" pitchFamily="34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Verdana" pitchFamily="34" charset="0"/>
                <a:ea typeface="楷体_GB2312" pitchFamily="49" charset="-122"/>
                <a:cs typeface="+mn-cs"/>
              </a:defRPr>
            </a:lvl9pPr>
          </a:lstStyle>
          <a:p>
            <a:pPr>
              <a:defRPr/>
            </a:pPr>
            <a:fld id="{56549CF1-20C7-4087-AB33-B2822B574AC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B43CE9-92C4-4257-AA39-765EE2330190}" type="slidenum">
              <a:rPr lang="en-US" altLang="zh-CN"/>
              <a:pPr>
                <a:defRPr/>
              </a:pPr>
              <a:t>3</a:t>
            </a:fld>
            <a:endParaRPr lang="en-US" altLang="zh-CN" dirty="0"/>
          </a:p>
        </p:txBody>
      </p:sp>
      <p:sp>
        <p:nvSpPr>
          <p:cNvPr id="61952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i="1" dirty="0" smtClean="0"/>
              <a:t>站在战略的高度看媒体</a:t>
            </a:r>
          </a:p>
        </p:txBody>
      </p:sp>
      <p:sp>
        <p:nvSpPr>
          <p:cNvPr id="619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 algn="r">
              <a:buFont typeface="Wingdings" pitchFamily="2" charset="2"/>
              <a:buNone/>
              <a:defRPr/>
            </a:pPr>
            <a:r>
              <a:rPr lang="zh-CN" altLang="en-US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提示：像了解上级一样去了解媒体</a:t>
            </a:r>
          </a:p>
          <a:p>
            <a:pPr marL="0" indent="354013"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媒体猛于虎</a:t>
            </a:r>
          </a:p>
          <a:p>
            <a:pPr marL="0" indent="354013">
              <a:defRPr/>
            </a:pPr>
            <a:r>
              <a:rPr lang="zh-CN" altLang="en-US" i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你为什么被曝光</a:t>
            </a: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5292080" y="3000375"/>
            <a:ext cx="3605212" cy="3694113"/>
            <a:chOff x="3399" y="1890"/>
            <a:chExt cx="2271" cy="2327"/>
          </a:xfrm>
        </p:grpSpPr>
        <p:pic>
          <p:nvPicPr>
            <p:cNvPr id="14" name="Picture 4" descr="4IRU_38"/>
            <p:cNvPicPr>
              <a:picLocks noChangeAspect="1" noChangeArrowheads="1"/>
            </p:cNvPicPr>
            <p:nvPr/>
          </p:nvPicPr>
          <p:blipFill>
            <a:blip r:embed="rId2">
              <a:lum bright="-36000" contras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9" y="1890"/>
              <a:ext cx="2271" cy="2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3470" y="3657"/>
              <a:ext cx="5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领导</a:t>
              </a: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4440" y="3929"/>
              <a:ext cx="5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下属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C376F8-2A45-4A19-8EE3-DE2EF1393372}" type="slidenum">
              <a:rPr lang="en-US" altLang="zh-CN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711682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spcAft>
                <a:spcPct val="25000"/>
              </a:spcAft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应对技巧：心理技巧</a:t>
            </a:r>
          </a:p>
          <a:p>
            <a:pPr marL="352425" indent="-352425">
              <a:buSzPct val="60000"/>
              <a:defRPr/>
            </a:pPr>
            <a:r>
              <a:rPr lang="zh-CN" altLang="en-US" sz="2800" dirty="0" smtClean="0">
                <a:latin typeface="楷体_GB2312" pitchFamily="49" charset="-122"/>
              </a:rPr>
              <a:t>时刻表达同情和关心</a:t>
            </a:r>
          </a:p>
          <a:p>
            <a:pPr marL="352425" indent="-352425">
              <a:spcAft>
                <a:spcPct val="15000"/>
              </a:spcAft>
              <a:buSzPct val="60000"/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楷体_GB2312" pitchFamily="49" charset="-122"/>
              </a:rPr>
              <a:t>  </a:t>
            </a:r>
            <a:r>
              <a:rPr lang="zh-CN" altLang="en-US" sz="2600" dirty="0" smtClean="0">
                <a:latin typeface="楷体_GB2312" pitchFamily="49" charset="-122"/>
              </a:rPr>
              <a:t>把人性化放在第一位，让民众感受到你的关心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352425" indent="-352425">
              <a:spcAft>
                <a:spcPct val="15000"/>
              </a:spcAft>
              <a:buSzPct val="60000"/>
              <a:buFont typeface="Wingdings" pitchFamily="2" charset="2"/>
              <a:buNone/>
              <a:defRPr/>
            </a:pPr>
            <a:r>
              <a:rPr lang="en-US" altLang="zh-CN" sz="2600" dirty="0">
                <a:latin typeface="楷体_GB2312" pitchFamily="49" charset="-122"/>
              </a:rPr>
              <a:t> </a:t>
            </a:r>
            <a:r>
              <a:rPr lang="en-US" altLang="zh-CN" sz="2600" dirty="0" smtClean="0">
                <a:latin typeface="楷体_GB2312" pitchFamily="49" charset="-122"/>
              </a:rPr>
              <a:t> </a:t>
            </a:r>
            <a:r>
              <a:rPr lang="zh-CN" altLang="en-US" sz="2600" dirty="0" smtClean="0">
                <a:latin typeface="楷体_GB2312" pitchFamily="49" charset="-122"/>
              </a:rPr>
              <a:t>政府</a:t>
            </a:r>
            <a:r>
              <a:rPr lang="en-US" altLang="zh-CN" sz="2600" dirty="0" smtClean="0">
                <a:latin typeface="楷体_GB2312" pitchFamily="49" charset="-122"/>
              </a:rPr>
              <a:t>——</a:t>
            </a:r>
            <a:r>
              <a:rPr lang="zh-CN" altLang="en-US" sz="2600" dirty="0" smtClean="0">
                <a:latin typeface="楷体_GB2312" pitchFamily="49" charset="-122"/>
              </a:rPr>
              <a:t>事实层面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352425" indent="-352425">
              <a:spcAft>
                <a:spcPct val="15000"/>
              </a:spcAft>
              <a:buSzPct val="60000"/>
              <a:buFont typeface="Wingdings" pitchFamily="2" charset="2"/>
              <a:buNone/>
              <a:defRPr/>
            </a:pPr>
            <a:r>
              <a:rPr lang="en-US" altLang="zh-CN" sz="2600" dirty="0">
                <a:latin typeface="楷体_GB2312" pitchFamily="49" charset="-122"/>
              </a:rPr>
              <a:t> </a:t>
            </a:r>
            <a:r>
              <a:rPr lang="en-US" altLang="zh-CN" sz="2600" dirty="0" smtClean="0">
                <a:latin typeface="楷体_GB2312" pitchFamily="49" charset="-122"/>
              </a:rPr>
              <a:t> </a:t>
            </a:r>
            <a:r>
              <a:rPr lang="zh-CN" altLang="en-US" sz="2600" dirty="0" smtClean="0">
                <a:latin typeface="楷体_GB2312" pitchFamily="49" charset="-122"/>
              </a:rPr>
              <a:t>公众</a:t>
            </a:r>
            <a:r>
              <a:rPr lang="en-US" altLang="zh-CN" sz="2600" dirty="0" smtClean="0">
                <a:latin typeface="楷体_GB2312" pitchFamily="49" charset="-122"/>
              </a:rPr>
              <a:t>——</a:t>
            </a:r>
            <a:r>
              <a:rPr lang="zh-CN" altLang="en-US" sz="2600" dirty="0" smtClean="0">
                <a:latin typeface="楷体_GB2312" pitchFamily="49" charset="-122"/>
              </a:rPr>
              <a:t>价值层面</a:t>
            </a:r>
          </a:p>
          <a:p>
            <a:pPr marL="352425" indent="-352425">
              <a:buSzPct val="60000"/>
              <a:defRPr/>
            </a:pPr>
            <a:endParaRPr lang="en-US" altLang="zh-CN" dirty="0" smtClean="0">
              <a:latin typeface="楷体_GB2312" pitchFamily="49" charset="-122"/>
            </a:endParaRPr>
          </a:p>
        </p:txBody>
      </p:sp>
      <p:sp>
        <p:nvSpPr>
          <p:cNvPr id="711683" name="Rectang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8DDC1C1-8DC2-41B7-86D7-FF1A711120CF}" type="slidenum">
              <a:rPr lang="en-US" altLang="zh-CN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E06369E8-AEC6-4115-92BA-70C5E3DBDD86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31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712707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8273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354013">
              <a:buSzPct val="60000"/>
              <a:defRPr/>
            </a:pPr>
            <a:r>
              <a:rPr lang="zh-CN" altLang="en-US" sz="2800" dirty="0" smtClean="0">
                <a:latin typeface="楷体_GB2312" pitchFamily="49" charset="-122"/>
              </a:rPr>
              <a:t>第一时间阐明情况，弄清楚多少说多少</a:t>
            </a:r>
          </a:p>
          <a:p>
            <a:pPr marL="0" indent="354013">
              <a:buSzPct val="60000"/>
              <a:buNone/>
              <a:defRPr/>
            </a:pPr>
            <a:r>
              <a:rPr lang="zh-CN" altLang="en-US" sz="2600" dirty="0"/>
              <a:t>根据事件的进展，不断发布最新情况，保持</a:t>
            </a:r>
            <a:r>
              <a:rPr lang="zh-CN" altLang="en-US" sz="2600" dirty="0" smtClean="0"/>
              <a:t>政府部门</a:t>
            </a:r>
            <a:endParaRPr lang="en-US" altLang="zh-CN" sz="2600" dirty="0" smtClean="0"/>
          </a:p>
          <a:p>
            <a:pPr marL="0" indent="354013">
              <a:buSzPct val="60000"/>
              <a:buNone/>
              <a:defRPr/>
            </a:pPr>
            <a:r>
              <a:rPr lang="zh-CN" altLang="en-US" sz="2600" dirty="0" smtClean="0"/>
              <a:t>是</a:t>
            </a:r>
            <a:r>
              <a:rPr lang="zh-CN" altLang="en-US" sz="2600" dirty="0"/>
              <a:t>最</a:t>
            </a:r>
            <a:r>
              <a:rPr lang="zh-CN" altLang="en-US" sz="2600" dirty="0" smtClean="0"/>
              <a:t>权威信息</a:t>
            </a:r>
            <a:r>
              <a:rPr lang="zh-CN" altLang="en-US" sz="2600" dirty="0"/>
              <a:t>发布者的地位</a:t>
            </a:r>
            <a:endParaRPr lang="en-US" altLang="zh-CN" sz="2600" dirty="0"/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楷体_GB2312" pitchFamily="49" charset="-122"/>
              </a:rPr>
              <a:t>保持沉默并不能阻碍记者报道，记者采访到有价值的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楷体_GB2312" pitchFamily="49" charset="-122"/>
              </a:rPr>
              <a:t>就报道，采访不到就报道采访失败的过程，如果连过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楷体_GB2312" pitchFamily="49" charset="-122"/>
              </a:rPr>
              <a:t>程都没有，那就干脆报道郁闷不满的心情，记者总得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r>
              <a:rPr lang="zh-CN" altLang="en-US" sz="2600" dirty="0" smtClean="0">
                <a:latin typeface="楷体_GB2312" pitchFamily="49" charset="-122"/>
              </a:rPr>
              <a:t>写点什么</a:t>
            </a:r>
            <a:r>
              <a:rPr lang="en-US" altLang="zh-CN" sz="2600" dirty="0" smtClean="0"/>
              <a:t>……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你理解吗？ </a:t>
            </a: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       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引导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舆论的核心在于掌握话语权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None/>
            </a:pP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永远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不能把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话语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权让出去，尤其在当今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这个传媒时代</a:t>
            </a:r>
            <a:endParaRPr lang="zh-CN" altLang="en-US" sz="2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354013">
              <a:buSzPct val="60000"/>
              <a:buFont typeface="Wingdings" pitchFamily="2" charset="2"/>
              <a:buNone/>
              <a:defRPr/>
            </a:pPr>
            <a:endParaRPr lang="en-US" altLang="zh-CN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0056CA-A19E-4158-BD43-DE803BB6036C}" type="slidenum">
              <a:rPr lang="en-US" altLang="zh-CN"/>
              <a:pPr>
                <a:defRPr/>
              </a:pPr>
              <a:t>32</a:t>
            </a:fld>
            <a:endParaRPr lang="en-US" altLang="zh-CN" dirty="0"/>
          </a:p>
        </p:txBody>
      </p:sp>
      <p:sp>
        <p:nvSpPr>
          <p:cNvPr id="73731" name="Rectangle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2425" indent="-352425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化抽象为具象</a:t>
            </a:r>
          </a:p>
          <a:p>
            <a:pPr marL="352425" indent="-352425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正面阐述观点，少重复负面内容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352425" indent="-352425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不回避暂时无法回答的问题</a:t>
            </a:r>
          </a:p>
          <a:p>
            <a:pPr marL="352425" indent="-352425">
              <a:buFont typeface="Wingdings" pitchFamily="2" charset="2"/>
              <a:buNone/>
            </a:pPr>
            <a:r>
              <a:rPr lang="zh-CN" altLang="en-US" sz="2800" dirty="0" smtClean="0">
                <a:latin typeface="楷体_GB2312" pitchFamily="49" charset="-122"/>
              </a:rPr>
              <a:t>   </a:t>
            </a:r>
            <a:r>
              <a:rPr lang="zh-CN" altLang="en-US" sz="2600" dirty="0" smtClean="0">
                <a:latin typeface="楷体_GB2312" pitchFamily="49" charset="-122"/>
              </a:rPr>
              <a:t>知之为知之，不知为不知</a:t>
            </a:r>
          </a:p>
        </p:txBody>
      </p:sp>
      <p:sp>
        <p:nvSpPr>
          <p:cNvPr id="229385" name="Rectangle 9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E7A6A-30E5-4A31-9F7E-41EFECDBFB16}" type="slidenum">
              <a:rPr lang="en-US" altLang="zh-CN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8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C3E80A98-908B-413A-B07D-61853BE362D0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33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713731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7475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354013">
              <a:buSzPct val="60000"/>
            </a:pPr>
            <a:r>
              <a:rPr lang="zh-CN" altLang="en-US" sz="2800" dirty="0" smtClean="0"/>
              <a:t>口径一致</a:t>
            </a:r>
          </a:p>
          <a:p>
            <a:pPr marL="0" indent="354013">
              <a:buFont typeface="Wingdings" pitchFamily="2" charset="2"/>
              <a:buNone/>
            </a:pPr>
            <a:r>
              <a:rPr lang="zh-CN" altLang="en-US" sz="2600" dirty="0" smtClean="0"/>
              <a:t>一个声音对外</a:t>
            </a:r>
          </a:p>
        </p:txBody>
      </p:sp>
      <p:pic>
        <p:nvPicPr>
          <p:cNvPr id="1013764" name="Picture 4" descr="暴风截屏201102251905051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760" y="2421185"/>
            <a:ext cx="2772000" cy="20793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13765" name="Picture 5" descr="暴风截屏2011022519021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6324" y="2411413"/>
            <a:ext cx="2772000" cy="2079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13766" name="Picture 6" descr="暴风截屏201102251903532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28760" y="4643446"/>
            <a:ext cx="2772000" cy="2079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13767" name="Picture 7" descr="暴风截屏201102251904332">
            <a:hlinkClick r:id="rId8" action="ppaction://hlinkfile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56324" y="4652963"/>
            <a:ext cx="2772000" cy="20797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04B43B-4B3B-4D2A-895F-7F03C4136742}" type="slidenum">
              <a:rPr lang="en-US" altLang="zh-CN"/>
              <a:pPr>
                <a:defRPr/>
              </a:pPr>
              <a:t>34</a:t>
            </a:fld>
            <a:endParaRPr lang="en-US" altLang="zh-CN" dirty="0"/>
          </a:p>
        </p:txBody>
      </p:sp>
      <p:sp>
        <p:nvSpPr>
          <p:cNvPr id="75779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2425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直接告诉公众应该做什么 </a:t>
            </a:r>
            <a:endParaRPr lang="zh-CN" altLang="en-US" sz="2600" dirty="0" smtClean="0">
              <a:latin typeface="楷体_GB2312" pitchFamily="49" charset="-122"/>
            </a:endParaRPr>
          </a:p>
          <a:p>
            <a:pPr marL="0" indent="352425">
              <a:spcBef>
                <a:spcPct val="25000"/>
              </a:spcBef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不停地重复信息</a:t>
            </a:r>
            <a:endParaRPr lang="en-US" altLang="zh-CN" sz="2800" dirty="0" smtClean="0">
              <a:latin typeface="楷体_GB2312" pitchFamily="49" charset="-122"/>
            </a:endParaRPr>
          </a:p>
          <a:p>
            <a:pPr marL="0" indent="352425">
              <a:buFont typeface="Wingdings" pitchFamily="2" charset="2"/>
              <a:buNone/>
            </a:pPr>
            <a:r>
              <a:rPr lang="zh-CN" altLang="en-US" sz="2600" dirty="0" smtClean="0">
                <a:latin typeface="楷体_GB2312" pitchFamily="49" charset="-122"/>
              </a:rPr>
              <a:t>重复意味着可信性和持久的影响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0" indent="352425">
              <a:spcBef>
                <a:spcPct val="25000"/>
              </a:spcBef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及时发布哪怕一丁点好消息</a:t>
            </a:r>
          </a:p>
          <a:p>
            <a:pPr marL="0" indent="352425">
              <a:buFont typeface="Wingdings" pitchFamily="2" charset="2"/>
              <a:buNone/>
            </a:pPr>
            <a:r>
              <a:rPr lang="zh-CN" altLang="en-US" sz="2600" dirty="0" smtClean="0">
                <a:latin typeface="楷体_GB2312" pitchFamily="49" charset="-122"/>
              </a:rPr>
              <a:t>忘记坏消息的办法就是让一条好消息迅速地传播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525838" y="3246438"/>
            <a:ext cx="2651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1800">
                <a:ea typeface="宋体" pitchFamily="2" charset="-122"/>
              </a:rPr>
              <a:t> </a:t>
            </a:r>
          </a:p>
        </p:txBody>
      </p:sp>
      <p:sp>
        <p:nvSpPr>
          <p:cNvPr id="672772" name="Rectangle 4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020B2-3BBA-43F8-B536-7619F8A10060}" type="slidenum">
              <a:rPr lang="en-US" altLang="zh-CN"/>
              <a:pPr>
                <a:defRPr/>
              </a:pPr>
              <a:t>35</a:t>
            </a:fld>
            <a:endParaRPr lang="en-US" altLang="zh-CN" dirty="0"/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5FECD013-1ECF-4E7A-A3F8-434E5CA72A34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35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664579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7782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354013">
              <a:buSzPct val="60000"/>
            </a:pPr>
            <a:r>
              <a:rPr lang="zh-CN" altLang="en-US" sz="2800" dirty="0" smtClean="0"/>
              <a:t>积极寻找第三方联盟</a:t>
            </a:r>
            <a:endParaRPr lang="en-US" altLang="zh-CN" sz="2800" dirty="0" smtClean="0"/>
          </a:p>
          <a:p>
            <a:pPr marL="0" indent="354013">
              <a:buSzPct val="60000"/>
              <a:buFont typeface="Wingdings" pitchFamily="2" charset="2"/>
              <a:buNone/>
            </a:pPr>
            <a:r>
              <a:rPr lang="zh-CN" altLang="en-US" sz="2600" dirty="0" smtClean="0"/>
              <a:t>第三方讲一句话比你讲一百句都有用</a:t>
            </a:r>
            <a:endParaRPr lang="en-US" altLang="zh-CN" sz="2600" dirty="0" smtClean="0"/>
          </a:p>
          <a:p>
            <a:pPr marL="0" indent="354013">
              <a:buSzPct val="60000"/>
              <a:buFont typeface="Wingdings" pitchFamily="2" charset="2"/>
              <a:buNone/>
            </a:pPr>
            <a:endParaRPr lang="zh-CN" altLang="en-US" sz="2800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3141663"/>
            <a:ext cx="7304608" cy="3536950"/>
            <a:chOff x="899592" y="3141663"/>
            <a:chExt cx="7304608" cy="3536950"/>
          </a:xfrm>
        </p:grpSpPr>
        <p:graphicFrame>
          <p:nvGraphicFramePr>
            <p:cNvPr id="77830" name="图表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85614540"/>
                </p:ext>
              </p:extLst>
            </p:nvPr>
          </p:nvGraphicFramePr>
          <p:xfrm>
            <a:off x="3186483" y="3776261"/>
            <a:ext cx="4890278" cy="268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4" r:id="rId3" imgW="7931583" imgH="3572566" progId="Excel.Chart.8">
                    <p:embed/>
                  </p:oleObj>
                </mc:Choice>
                <mc:Fallback>
                  <p:oleObj r:id="rId3" imgW="7931583" imgH="3572566" progId="Excel.Chart.8">
                    <p:embed/>
                    <p:pic>
                      <p:nvPicPr>
                        <p:cNvPr id="0" name="图表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8554" t="16931" b="6296"/>
                        <a:stretch>
                          <a:fillRect/>
                        </a:stretch>
                      </p:blipFill>
                      <p:spPr bwMode="auto">
                        <a:xfrm>
                          <a:off x="3186483" y="3776261"/>
                          <a:ext cx="4890278" cy="26814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1" name="矩形 6"/>
            <p:cNvSpPr>
              <a:spLocks noChangeArrowheads="1"/>
            </p:cNvSpPr>
            <p:nvPr/>
          </p:nvSpPr>
          <p:spPr bwMode="auto">
            <a:xfrm>
              <a:off x="4015533" y="6350426"/>
              <a:ext cx="4096239" cy="30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indent="354013" algn="r" eaLnBrk="0" hangingPunct="0">
                <a:lnSpc>
                  <a:spcPct val="110000"/>
                </a:lnSpc>
                <a:spcAft>
                  <a:spcPct val="25000"/>
                </a:spcAft>
                <a:buClr>
                  <a:schemeClr val="accent1"/>
                </a:buClr>
                <a:buSzPct val="80000"/>
              </a:pPr>
              <a:r>
                <a:rPr lang="en-US" altLang="zh-CN" sz="1400"/>
                <a:t>——</a:t>
              </a:r>
              <a:r>
                <a:rPr lang="zh-CN" altLang="en-US" sz="1400"/>
                <a:t>中国人民大学</a:t>
              </a:r>
              <a:r>
                <a:rPr lang="en-US" altLang="zh-CN" sz="1400"/>
                <a:t>《</a:t>
              </a:r>
              <a:r>
                <a:rPr lang="zh-CN" altLang="en-US" sz="1400"/>
                <a:t>中国危机管理报告</a:t>
              </a:r>
              <a:r>
                <a:rPr lang="en-US" altLang="zh-CN" sz="1400"/>
                <a:t>》</a:t>
              </a:r>
              <a:endParaRPr lang="zh-CN" altLang="en-US" sz="1400"/>
            </a:p>
          </p:txBody>
        </p:sp>
        <p:sp>
          <p:nvSpPr>
            <p:cNvPr id="77832" name="Text Box 7"/>
            <p:cNvSpPr txBox="1">
              <a:spLocks noChangeArrowheads="1"/>
            </p:cNvSpPr>
            <p:nvPr/>
          </p:nvSpPr>
          <p:spPr bwMode="auto">
            <a:xfrm>
              <a:off x="899592" y="3213211"/>
              <a:ext cx="7240189" cy="4479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微软雅黑" pitchFamily="34" charset="-122"/>
                  <a:ea typeface="微软雅黑" pitchFamily="34" charset="-122"/>
                </a:rPr>
                <a:t>危机相关者的重要性排序</a:t>
              </a:r>
            </a:p>
          </p:txBody>
        </p:sp>
        <p:sp>
          <p:nvSpPr>
            <p:cNvPr id="77833" name="Text Box 8"/>
            <p:cNvSpPr txBox="1">
              <a:spLocks noChangeArrowheads="1"/>
            </p:cNvSpPr>
            <p:nvPr/>
          </p:nvSpPr>
          <p:spPr bwMode="auto">
            <a:xfrm>
              <a:off x="1259632" y="3732710"/>
              <a:ext cx="2022080" cy="2877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itchFamily="34" charset="0"/>
                  <a:ea typeface="楷体_GB2312" pitchFamily="49" charset="-122"/>
                </a:defRPr>
              </a:lvl9pPr>
            </a:lstStyle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相关政府部门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媒体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公众代表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专家学者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 smtClean="0"/>
                <a:t>咨询及</a:t>
              </a:r>
              <a:r>
                <a:rPr lang="zh-CN" altLang="en-US" sz="2000" b="1" dirty="0"/>
                <a:t>公关公司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领导与员工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行业协会</a:t>
              </a:r>
            </a:p>
            <a:p>
              <a:pPr algn="r" eaLnBrk="1" hangingPunct="1">
                <a:spcAft>
                  <a:spcPct val="15000"/>
                </a:spcAft>
              </a:pPr>
              <a:r>
                <a:rPr lang="zh-CN" altLang="en-US" sz="2000" b="1" dirty="0"/>
                <a:t>其他</a:t>
              </a: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090050" y="3141663"/>
              <a:ext cx="7114150" cy="3536950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26A4AE-AAE1-40FA-8CEA-7DD03E84D27C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36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  <p:sp>
        <p:nvSpPr>
          <p:cNvPr id="822274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SzPct val="60000"/>
            </a:pPr>
            <a:r>
              <a:rPr lang="zh-CN" altLang="en-US" sz="2800" dirty="0"/>
              <a:t>顺应民意，适度示弱</a:t>
            </a:r>
          </a:p>
          <a:p>
            <a:pPr>
              <a:buSzPct val="60000"/>
              <a:buFont typeface="Wingdings" pitchFamily="2" charset="2"/>
              <a:buNone/>
            </a:pPr>
            <a:r>
              <a:rPr lang="zh-CN" altLang="en-US" sz="2600" dirty="0" smtClean="0"/>
              <a:t>在</a:t>
            </a:r>
            <a:r>
              <a:rPr lang="zh-CN" altLang="en-US" sz="2600" dirty="0"/>
              <a:t>危机之下，要自觉</a:t>
            </a:r>
            <a:r>
              <a:rPr lang="zh-CN" altLang="en-US" sz="2600" dirty="0" smtClean="0"/>
              <a:t>承认</a:t>
            </a:r>
            <a:r>
              <a:rPr lang="zh-CN" altLang="en-US" sz="2600" dirty="0"/>
              <a:t>自己是有限政府，而</a:t>
            </a:r>
            <a:r>
              <a:rPr lang="zh-CN" altLang="en-US" sz="2600" dirty="0" smtClean="0"/>
              <a:t>不</a:t>
            </a:r>
            <a:endParaRPr lang="en-US" altLang="zh-CN" sz="2600" dirty="0" smtClean="0"/>
          </a:p>
          <a:p>
            <a:pPr>
              <a:buSzPct val="60000"/>
              <a:buFont typeface="Wingdings" pitchFamily="2" charset="2"/>
              <a:buNone/>
            </a:pPr>
            <a:r>
              <a:rPr lang="zh-CN" altLang="en-US" sz="2600" dirty="0" smtClean="0"/>
              <a:t>是</a:t>
            </a:r>
            <a:r>
              <a:rPr lang="zh-CN" altLang="en-US" sz="2600" dirty="0"/>
              <a:t>全能</a:t>
            </a:r>
            <a:r>
              <a:rPr lang="zh-CN" altLang="en-US" sz="2600" dirty="0" smtClean="0"/>
              <a:t>政府。越</a:t>
            </a:r>
            <a:r>
              <a:rPr lang="zh-CN" altLang="en-US" sz="2600" dirty="0"/>
              <a:t>示弱，越强大</a:t>
            </a:r>
            <a:endParaRPr lang="en-US" altLang="zh-CN" sz="2600" dirty="0"/>
          </a:p>
          <a:p>
            <a:pPr>
              <a:lnSpc>
                <a:spcPct val="100000"/>
              </a:lnSpc>
              <a:spcAft>
                <a:spcPts val="600"/>
              </a:spcAft>
              <a:buSzPct val="60000"/>
            </a:pPr>
            <a:r>
              <a:rPr lang="zh-CN" altLang="en-US" sz="2800" dirty="0"/>
              <a:t>化整为零，渐次</a:t>
            </a:r>
            <a:r>
              <a:rPr lang="zh-CN" altLang="en-US" sz="2800" dirty="0" smtClean="0"/>
              <a:t>发布</a:t>
            </a:r>
            <a:endParaRPr lang="zh-CN" altLang="en-US" sz="2800" dirty="0"/>
          </a:p>
        </p:txBody>
      </p:sp>
      <p:sp>
        <p:nvSpPr>
          <p:cNvPr id="822275" name="Rectang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危机传播的应对技巧</a:t>
            </a:r>
          </a:p>
        </p:txBody>
      </p:sp>
    </p:spTree>
    <p:extLst>
      <p:ext uri="{BB962C8B-B14F-4D97-AF65-F5344CB8AC3E}">
        <p14:creationId xmlns:p14="http://schemas.microsoft.com/office/powerpoint/2010/main" val="1599030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危机传播的应对技巧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60000"/>
            </a:pPr>
            <a:r>
              <a:rPr lang="zh-CN" altLang="en-US" sz="2800" dirty="0" smtClean="0"/>
              <a:t>勿以善小而不为</a:t>
            </a:r>
            <a:endParaRPr lang="en-US" altLang="zh-CN" sz="2800" dirty="0" smtClean="0"/>
          </a:p>
          <a:p>
            <a:pPr indent="0">
              <a:buNone/>
            </a:pPr>
            <a:r>
              <a:rPr lang="en-US" altLang="zh-CN" sz="2800" dirty="0" smtClean="0"/>
              <a:t>    </a:t>
            </a:r>
            <a:r>
              <a:rPr lang="zh-CN" altLang="en-US" sz="2600" dirty="0" smtClean="0"/>
              <a:t>只要作为，就有意义</a:t>
            </a:r>
            <a:endParaRPr lang="en-US" altLang="zh-CN" sz="2600" dirty="0" smtClean="0"/>
          </a:p>
          <a:p>
            <a:pPr>
              <a:buSzPct val="60000"/>
            </a:pPr>
            <a:r>
              <a:rPr lang="zh-CN" altLang="en-US" sz="2800" dirty="0"/>
              <a:t>适度</a:t>
            </a:r>
            <a:r>
              <a:rPr lang="zh-CN" altLang="en-US" sz="2800" dirty="0" smtClean="0"/>
              <a:t>承诺</a:t>
            </a:r>
            <a:endParaRPr lang="en-US" altLang="zh-CN" sz="2800" dirty="0" smtClean="0"/>
          </a:p>
          <a:p>
            <a:pPr indent="0">
              <a:buNone/>
            </a:pPr>
            <a:r>
              <a:rPr lang="zh-CN" altLang="en-US" sz="2800" dirty="0" smtClean="0"/>
              <a:t>    </a:t>
            </a:r>
            <a:r>
              <a:rPr lang="zh-CN" altLang="en-US" sz="2600" dirty="0" smtClean="0"/>
              <a:t>既不要被大承诺压垮，也不要被不承诺拖垮</a:t>
            </a:r>
          </a:p>
          <a:p>
            <a:endParaRPr lang="en-US" altLang="zh-CN" sz="2600" dirty="0" smtClean="0"/>
          </a:p>
          <a:p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679A01-216E-48AC-8543-45489DB9753E}" type="slidenum">
              <a:rPr lang="en-US" altLang="zh-CN" smtClean="0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37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88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2" name="Rectangle 10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80899" name="Rectangle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354013">
              <a:spcAft>
                <a:spcPct val="25000"/>
              </a:spcAft>
              <a:buSzPct val="60000"/>
            </a:pPr>
            <a:r>
              <a:rPr lang="zh-CN" altLang="en-US" sz="2800" dirty="0" smtClean="0"/>
              <a:t>发生危机后，不要让它再有后续的新闻点</a:t>
            </a:r>
          </a:p>
          <a:p>
            <a:pPr marL="0" indent="354013">
              <a:spcAft>
                <a:spcPct val="25000"/>
              </a:spcAft>
              <a:buSzPct val="60000"/>
            </a:pPr>
            <a:r>
              <a:rPr lang="zh-CN" altLang="en-US" sz="2800" dirty="0" smtClean="0"/>
              <a:t>除非万不得已并有十足把握，绝不诉诸法律</a:t>
            </a:r>
          </a:p>
          <a:p>
            <a:pPr marL="0" indent="354013">
              <a:buSzPct val="60000"/>
              <a:buFont typeface="Wingdings" pitchFamily="2" charset="2"/>
              <a:buNone/>
            </a:pPr>
            <a:r>
              <a:rPr lang="zh-CN" altLang="en-US" sz="2600" dirty="0" smtClean="0"/>
              <a:t>任何指控媒体的行为都可能引起媒体的集体防卫 </a:t>
            </a:r>
          </a:p>
          <a:p>
            <a:pPr marL="0" indent="354013">
              <a:buSzPct val="60000"/>
              <a:buFont typeface="Wingdings" pitchFamily="2" charset="2"/>
              <a:buNone/>
            </a:pPr>
            <a:r>
              <a:rPr lang="zh-CN" altLang="en-US" sz="2600" dirty="0" smtClean="0"/>
              <a:t>以捍卫他们的整体利益，对引导舆论十分不利</a:t>
            </a:r>
            <a:endParaRPr lang="en-US" altLang="zh-CN" sz="2600" dirty="0" smtClean="0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5FDED4-0DD1-40DE-9680-80445AFF0D19}" type="slidenum">
              <a:rPr lang="en-US" altLang="zh-CN"/>
              <a:pPr>
                <a:defRPr/>
              </a:pPr>
              <a:t>38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77ACC7-A78A-4FA7-B5F1-5F8E014733ED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39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  <p:sp>
        <p:nvSpPr>
          <p:cNvPr id="234504" name="Rectangle 8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749800"/>
          </a:xfrm>
        </p:spPr>
        <p:txBody>
          <a:bodyPr/>
          <a:lstStyle/>
          <a:p>
            <a:pPr marL="352425" indent="-352425">
              <a:lnSpc>
                <a:spcPct val="95000"/>
              </a:lnSpc>
              <a:spcAft>
                <a:spcPct val="25000"/>
              </a:spcAft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</a:rPr>
              <a:t>应对技巧：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表达技巧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</a:endParaRPr>
          </a:p>
          <a:p>
            <a:pPr marL="352425" lvl="0" indent="-352425">
              <a:lnSpc>
                <a:spcPct val="95000"/>
              </a:lnSpc>
              <a:spcBef>
                <a:spcPct val="25000"/>
              </a:spcBef>
              <a:buClr>
                <a:srgbClr val="F0AD00"/>
              </a:buClr>
              <a:buSzPct val="60000"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简明扼要，观点鲜明</a:t>
            </a:r>
          </a:p>
          <a:p>
            <a:pPr marL="352425" indent="-352425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600" dirty="0" smtClean="0">
                <a:latin typeface="楷体_GB2312" pitchFamily="49" charset="-122"/>
              </a:rPr>
              <a:t>  </a:t>
            </a:r>
            <a:r>
              <a:rPr lang="zh-CN" altLang="en-US" sz="2600" dirty="0" smtClean="0">
                <a:latin typeface="楷体_GB2312" pitchFamily="49" charset="-122"/>
              </a:rPr>
              <a:t>“</a:t>
            </a:r>
            <a:r>
              <a:rPr lang="en-US" altLang="zh-CN" sz="2600" dirty="0" smtClean="0">
                <a:latin typeface="+mn-ea"/>
              </a:rPr>
              <a:t>30</a:t>
            </a:r>
            <a:r>
              <a:rPr lang="zh-CN" altLang="en-US" sz="2600" dirty="0">
                <a:latin typeface="+mn-ea"/>
              </a:rPr>
              <a:t>字”、“</a:t>
            </a:r>
            <a:r>
              <a:rPr lang="en-US" altLang="zh-CN" sz="2600" dirty="0">
                <a:latin typeface="+mn-ea"/>
              </a:rPr>
              <a:t>90</a:t>
            </a:r>
            <a:r>
              <a:rPr lang="zh-CN" altLang="en-US" sz="2600" dirty="0">
                <a:latin typeface="+mn-ea"/>
              </a:rPr>
              <a:t>秒” 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60000"/>
            </a:pPr>
            <a:r>
              <a:rPr lang="zh-CN" altLang="en-US" sz="2800" dirty="0"/>
              <a:t>避免使用专业术语、缩略语，遇到时必须解释 </a:t>
            </a:r>
            <a:endParaRPr lang="zh-CN" altLang="en-US" sz="2800" dirty="0">
              <a:latin typeface="楷体_GB2312" pitchFamily="49" charset="-122"/>
            </a:endParaRPr>
          </a:p>
          <a:p>
            <a:pPr marL="352425" indent="-352425">
              <a:lnSpc>
                <a:spcPct val="95000"/>
              </a:lnSpc>
              <a:buFont typeface="Wingdings" pitchFamily="2" charset="2"/>
              <a:buNone/>
            </a:pPr>
            <a:r>
              <a:rPr lang="zh-CN" altLang="en-US" sz="2800" dirty="0">
                <a:latin typeface="楷体_GB2312" pitchFamily="49" charset="-122"/>
              </a:rPr>
              <a:t>  </a:t>
            </a:r>
            <a:r>
              <a:rPr lang="zh-CN" altLang="en-US" sz="2800" dirty="0" smtClean="0">
                <a:latin typeface="楷体_GB2312" pitchFamily="49" charset="-122"/>
              </a:rPr>
              <a:t>“</a:t>
            </a:r>
            <a:r>
              <a:rPr lang="zh-CN" altLang="en-US" sz="2600" dirty="0" smtClean="0">
                <a:latin typeface="楷体_GB2312" pitchFamily="49" charset="-122"/>
              </a:rPr>
              <a:t>六</a:t>
            </a:r>
            <a:r>
              <a:rPr lang="zh-CN" altLang="en-US" sz="2600" dirty="0">
                <a:latin typeface="楷体_GB2312" pitchFamily="49" charset="-122"/>
              </a:rPr>
              <a:t>年级水平的信件</a:t>
            </a:r>
            <a:r>
              <a:rPr lang="zh-CN" altLang="en-US" sz="2600" dirty="0">
                <a:latin typeface="Arial"/>
              </a:rPr>
              <a:t>”</a:t>
            </a:r>
            <a:r>
              <a:rPr lang="zh-CN" altLang="en-US" sz="2600" dirty="0">
                <a:latin typeface="楷体_GB2312" pitchFamily="49" charset="-122"/>
              </a:rPr>
              <a:t> </a:t>
            </a:r>
            <a:endParaRPr lang="en-US" altLang="zh-CN" sz="2600" dirty="0" smtClean="0">
              <a:latin typeface="楷体_GB2312" pitchFamily="49" charset="-122"/>
            </a:endParaRPr>
          </a:p>
          <a:p>
            <a:pPr marL="352425" lvl="0" indent="-352425">
              <a:buClr>
                <a:srgbClr val="F0AD00"/>
              </a:buClr>
              <a:buSzPct val="60000"/>
            </a:pPr>
            <a:r>
              <a:rPr lang="zh-CN" altLang="en-US" sz="2800" dirty="0">
                <a:solidFill>
                  <a:srgbClr val="000000"/>
                </a:solidFill>
              </a:rPr>
              <a:t>用数字说明问题</a:t>
            </a:r>
          </a:p>
          <a:p>
            <a:pPr marL="352425" lvl="0" indent="-352425">
              <a:lnSpc>
                <a:spcPct val="150000"/>
              </a:lnSpc>
              <a:buClr>
                <a:srgbClr val="F0AD00"/>
              </a:buClr>
              <a:buSzPct val="60000"/>
            </a:pPr>
            <a:r>
              <a:rPr lang="zh-CN" altLang="en-US" sz="2800" dirty="0">
                <a:solidFill>
                  <a:srgbClr val="000000"/>
                </a:solidFill>
              </a:rPr>
              <a:t>不推断和预测</a:t>
            </a:r>
          </a:p>
          <a:p>
            <a:pPr marL="352425" lvl="0" indent="-352425">
              <a:buClr>
                <a:srgbClr val="F0AD00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zh-CN" altLang="en-US" sz="2600" dirty="0">
                <a:solidFill>
                  <a:srgbClr val="000000"/>
                </a:solidFill>
              </a:rPr>
              <a:t>不回答任何假设性的问题</a:t>
            </a:r>
            <a:endParaRPr lang="en-US" altLang="zh-CN" sz="2600" dirty="0">
              <a:solidFill>
                <a:srgbClr val="000000"/>
              </a:solidFill>
            </a:endParaRPr>
          </a:p>
          <a:p>
            <a:pPr lvl="0" indent="363538">
              <a:buClr>
                <a:srgbClr val="F0AD00"/>
              </a:buClr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不讨论所谓“最坏的情况”，坚持以已知事实为依据</a:t>
            </a:r>
          </a:p>
          <a:p>
            <a:pPr marL="352425" indent="-352425">
              <a:lnSpc>
                <a:spcPct val="95000"/>
              </a:lnSpc>
              <a:buFont typeface="Wingdings" pitchFamily="2" charset="2"/>
              <a:buNone/>
            </a:pPr>
            <a:r>
              <a:rPr lang="en-US" altLang="zh-CN" sz="2600" dirty="0">
                <a:latin typeface="楷体_GB2312" pitchFamily="49" charset="-122"/>
              </a:rPr>
              <a:t>	</a:t>
            </a:r>
          </a:p>
        </p:txBody>
      </p:sp>
      <p:sp>
        <p:nvSpPr>
          <p:cNvPr id="234505" name="Rectangle 9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危机传播的应对技巧</a:t>
            </a:r>
          </a:p>
        </p:txBody>
      </p:sp>
    </p:spTree>
    <p:extLst>
      <p:ext uri="{BB962C8B-B14F-4D97-AF65-F5344CB8AC3E}">
        <p14:creationId xmlns:p14="http://schemas.microsoft.com/office/powerpoint/2010/main" val="23120167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媒体猛于虎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56793"/>
            <a:ext cx="8219256" cy="4844008"/>
          </a:xfrm>
        </p:spPr>
        <p:txBody>
          <a:bodyPr/>
          <a:lstStyle/>
          <a:p>
            <a:pPr indent="0">
              <a:buNone/>
            </a:pP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我们都是神枪手，</a:t>
            </a: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每一条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帖子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消灭一个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贪官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；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我们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都是飞行军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哪怕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那跨省水又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深。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在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密密的网络里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到处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都安排揭发者的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宿营地；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在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高高的围墙外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有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我们无数的好兄弟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没有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吃，没有穿，自有那艳照送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上前；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没有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枪，没有炮，表叔给我们造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。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  我们上网在这里，每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一寸舆论都是我们自己的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，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en-US" altLang="zh-CN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CN" sz="2400" dirty="0" smtClean="0">
                <a:solidFill>
                  <a:srgbClr val="333333"/>
                </a:solidFill>
                <a:latin typeface="Helvetica Neue"/>
              </a:rPr>
              <a:t> 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无论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谁要删帖去，我们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都和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他转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到底</a:t>
            </a:r>
            <a:r>
              <a:rPr lang="en-US" altLang="zh-CN" sz="2400" dirty="0" smtClean="0">
                <a:solidFill>
                  <a:srgbClr val="333333"/>
                </a:solidFill>
                <a:latin typeface="Helvetica Neue"/>
              </a:rPr>
              <a:t>……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”</a:t>
            </a:r>
            <a:endParaRPr lang="en-US" altLang="zh-CN" sz="2400" dirty="0" smtClean="0">
              <a:solidFill>
                <a:srgbClr val="333333"/>
              </a:solidFill>
              <a:latin typeface="Helvetica Neue"/>
            </a:endParaRPr>
          </a:p>
          <a:p>
            <a:pPr indent="0">
              <a:buNone/>
            </a:pPr>
            <a:r>
              <a:rPr lang="en-US" altLang="zh-CN" sz="2400" dirty="0" smtClean="0">
                <a:solidFill>
                  <a:srgbClr val="333333"/>
                </a:solidFill>
                <a:latin typeface="Helvetica Neue"/>
              </a:rPr>
              <a:t>                             《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游击队歌（网络</a:t>
            </a:r>
            <a:r>
              <a:rPr lang="zh-CN" altLang="en-US" sz="2400" dirty="0" smtClean="0">
                <a:solidFill>
                  <a:srgbClr val="333333"/>
                </a:solidFill>
                <a:latin typeface="Helvetica Neue"/>
              </a:rPr>
              <a:t>版</a:t>
            </a:r>
            <a:r>
              <a:rPr lang="zh-CN" altLang="en-US" sz="2400" dirty="0">
                <a:solidFill>
                  <a:srgbClr val="333333"/>
                </a:solidFill>
                <a:latin typeface="Helvetica Neue"/>
              </a:rPr>
              <a:t>）</a:t>
            </a:r>
            <a:r>
              <a:rPr lang="en-US" altLang="zh-CN" sz="2400" dirty="0" smtClean="0">
                <a:solidFill>
                  <a:srgbClr val="333333"/>
                </a:solidFill>
                <a:latin typeface="Helvetica Neue"/>
              </a:rPr>
              <a:t>》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C503D77-416F-4AFC-8683-6C5385F08CAA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4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72" y="1772816"/>
            <a:ext cx="3810000" cy="300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138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C47E51-A8AD-4018-B4DC-944B276BBA0A}" type="slidenum">
              <a:rPr lang="en-US" altLang="zh-CN"/>
              <a:pPr>
                <a:defRPr/>
              </a:pPr>
              <a:t>40</a:t>
            </a:fld>
            <a:endParaRPr lang="en-US" altLang="zh-CN" dirty="0"/>
          </a:p>
        </p:txBody>
      </p:sp>
      <p:sp>
        <p:nvSpPr>
          <p:cNvPr id="71577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8499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54013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牢牢把握核心观点</a:t>
            </a:r>
            <a:endParaRPr lang="en-US" altLang="zh-CN" sz="2800" dirty="0" smtClean="0">
              <a:latin typeface="楷体_GB2312" pitchFamily="49" charset="-122"/>
            </a:endParaRPr>
          </a:p>
          <a:p>
            <a:pPr marL="0" indent="354013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不要陷入沉默</a:t>
            </a:r>
            <a:endParaRPr lang="en-US" altLang="zh-CN" sz="2800" dirty="0" smtClean="0">
              <a:latin typeface="楷体_GB2312" pitchFamily="49" charset="-122"/>
            </a:endParaRPr>
          </a:p>
          <a:p>
            <a:pPr marL="363538" indent="-363538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不能提供任何信息也要充分表现出与媒体合作的态度</a:t>
            </a:r>
          </a:p>
          <a:p>
            <a:pPr marL="0" lvl="0" indent="354013">
              <a:buClr>
                <a:srgbClr val="F0AD00"/>
              </a:buClr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形象生动，拒绝官话，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人性化的表达最易为公众</a:t>
            </a:r>
          </a:p>
          <a:p>
            <a:pPr marL="0" lvl="0" indent="354013">
              <a:buClr>
                <a:srgbClr val="F0AD00"/>
              </a:buClr>
              <a:buSzPct val="60000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</a:rPr>
              <a:t>所接受</a:t>
            </a:r>
          </a:p>
          <a:p>
            <a:pPr marL="0" indent="354013">
              <a:buSzPct val="60000"/>
            </a:pPr>
            <a:r>
              <a:rPr lang="zh-CN" altLang="en-US" sz="2800" dirty="0" smtClean="0">
                <a:latin typeface="楷体_GB2312" pitchFamily="49" charset="-122"/>
              </a:rPr>
              <a:t>幽默是最好的外衣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7A925F-A7E8-46A8-B1A0-F03DA5256F2A}" type="slidenum">
              <a:rPr lang="en-US" altLang="zh-CN"/>
              <a:pPr>
                <a:defRPr/>
              </a:pPr>
              <a:t>41</a:t>
            </a:fld>
            <a:endParaRPr lang="en-US" altLang="zh-CN" dirty="0"/>
          </a:p>
        </p:txBody>
      </p:sp>
      <p:sp>
        <p:nvSpPr>
          <p:cNvPr id="716802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危机传播的应对技巧</a:t>
            </a:r>
          </a:p>
        </p:txBody>
      </p:sp>
      <p:sp>
        <p:nvSpPr>
          <p:cNvPr id="71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360000">
              <a:lnSpc>
                <a:spcPct val="100000"/>
              </a:lnSpc>
              <a:spcAft>
                <a:spcPts val="600"/>
              </a:spcAft>
              <a:buSzPct val="60000"/>
              <a:defRPr/>
            </a:pPr>
            <a:r>
              <a:rPr lang="zh-CN" altLang="en-US" sz="2800" dirty="0" smtClean="0"/>
              <a:t>不讨论钱的问题</a:t>
            </a:r>
          </a:p>
          <a:p>
            <a:pPr marL="0" indent="354013">
              <a:buFont typeface="Wingdings" pitchFamily="2" charset="2"/>
              <a:buNone/>
              <a:defRPr/>
            </a:pPr>
            <a:r>
              <a:rPr lang="zh-CN" altLang="en-US" sz="2600" dirty="0" smtClean="0"/>
              <a:t>用钱能摆平的都不是危机</a:t>
            </a:r>
            <a:endParaRPr lang="en-US" altLang="zh-CN" sz="2600" dirty="0" smtClean="0"/>
          </a:p>
          <a:p>
            <a:pPr marL="0" indent="354013">
              <a:buFont typeface="Wingdings" pitchFamily="2" charset="2"/>
              <a:buNone/>
              <a:defRPr/>
            </a:pPr>
            <a:r>
              <a:rPr lang="zh-CN" altLang="en-US" sz="2600" dirty="0" smtClean="0"/>
              <a:t>谈论具体的措施比谈钱更有说服力</a:t>
            </a:r>
          </a:p>
          <a:p>
            <a:pPr marL="0" indent="360000">
              <a:lnSpc>
                <a:spcPct val="100000"/>
              </a:lnSpc>
              <a:spcAft>
                <a:spcPts val="600"/>
              </a:spcAft>
              <a:buSzPct val="60000"/>
              <a:defRPr/>
            </a:pPr>
            <a:r>
              <a:rPr lang="zh-CN" altLang="en-US" sz="2800" dirty="0" smtClean="0"/>
              <a:t>说话始终</a:t>
            </a:r>
            <a:r>
              <a:rPr lang="zh-CN" altLang="en-US" sz="2800" dirty="0" smtClean="0"/>
              <a:t>留有余地</a:t>
            </a:r>
            <a:endParaRPr lang="en-US" altLang="zh-CN" sz="2800" dirty="0" smtClean="0"/>
          </a:p>
          <a:p>
            <a:pPr marL="360000" lvl="0" indent="-360000">
              <a:lnSpc>
                <a:spcPct val="100000"/>
              </a:lnSpc>
              <a:spcAft>
                <a:spcPts val="600"/>
              </a:spcAft>
              <a:buClr>
                <a:srgbClr val="F0AD00"/>
              </a:buClr>
              <a:buSzPct val="60000"/>
            </a:pPr>
            <a:r>
              <a:rPr lang="zh-CN" altLang="en-US" sz="2800" dirty="0">
                <a:solidFill>
                  <a:srgbClr val="000000"/>
                </a:solidFill>
              </a:rPr>
              <a:t>说真话并不代表说出真实的</a:t>
            </a:r>
            <a:r>
              <a:rPr lang="zh-CN" altLang="en-US" sz="2800" dirty="0" smtClean="0">
                <a:solidFill>
                  <a:srgbClr val="000000"/>
                </a:solidFill>
              </a:rPr>
              <a:t>全部</a:t>
            </a:r>
            <a:endParaRPr lang="en-US" altLang="zh-CN" sz="2800" dirty="0" smtClean="0">
              <a:solidFill>
                <a:srgbClr val="000000"/>
              </a:solidFill>
            </a:endParaRPr>
          </a:p>
          <a:p>
            <a:pPr marL="360000" lvl="0" indent="-360000">
              <a:lnSpc>
                <a:spcPct val="100000"/>
              </a:lnSpc>
              <a:spcAft>
                <a:spcPts val="600"/>
              </a:spcAft>
              <a:buClr>
                <a:srgbClr val="F0AD00"/>
              </a:buClr>
              <a:buSzPct val="60000"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不评论和攻击他人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lvl="0" indent="363538">
              <a:buClr>
                <a:srgbClr val="F0AD00"/>
              </a:buClr>
              <a:buNone/>
              <a:defRPr/>
            </a:pPr>
            <a:r>
              <a:rPr lang="zh-CN" altLang="en-US" sz="2600" dirty="0">
                <a:solidFill>
                  <a:srgbClr val="000000"/>
                </a:solidFill>
              </a:rPr>
              <a:t>“千万不要把大火引向邻居”</a:t>
            </a:r>
          </a:p>
          <a:p>
            <a:pPr marL="352425" lvl="0" indent="-352425">
              <a:lnSpc>
                <a:spcPct val="150000"/>
              </a:lnSpc>
              <a:buClr>
                <a:srgbClr val="F0AD00"/>
              </a:buClr>
              <a:buSzPct val="60000"/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谨慎接受电话采访</a:t>
            </a:r>
          </a:p>
          <a:p>
            <a:pPr marL="360000" lvl="0" indent="-360000">
              <a:lnSpc>
                <a:spcPct val="100000"/>
              </a:lnSpc>
              <a:spcAft>
                <a:spcPts val="600"/>
              </a:spcAft>
              <a:buClr>
                <a:srgbClr val="F0AD00"/>
              </a:buClr>
              <a:buSzPct val="60000"/>
            </a:pPr>
            <a:endParaRPr lang="zh-CN" altLang="en-US" sz="2800" dirty="0">
              <a:solidFill>
                <a:srgbClr val="000000"/>
              </a:solidFill>
            </a:endParaRPr>
          </a:p>
          <a:p>
            <a:pPr marL="0" indent="360000">
              <a:lnSpc>
                <a:spcPct val="100000"/>
              </a:lnSpc>
              <a:spcAft>
                <a:spcPts val="600"/>
              </a:spcAft>
              <a:buSzPct val="60000"/>
              <a:defRPr/>
            </a:pPr>
            <a:endParaRPr lang="zh-CN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85AD0F-05D0-4458-B3F2-3BFCF9DD29E0}" type="slidenum">
              <a:rPr lang="en-US" altLang="zh-CN"/>
              <a:pPr>
                <a:defRPr/>
              </a:pPr>
              <a:t>42</a:t>
            </a:fld>
            <a:endParaRPr lang="en-US" altLang="zh-CN" dirty="0"/>
          </a:p>
        </p:txBody>
      </p:sp>
      <p:sp>
        <p:nvSpPr>
          <p:cNvPr id="5" name="灯片编号占位符 4"/>
          <p:cNvSpPr txBox="1">
            <a:spLocks noGrp="1"/>
          </p:cNvSpPr>
          <p:nvPr/>
        </p:nvSpPr>
        <p:spPr>
          <a:xfrm>
            <a:off x="8204200" y="6572250"/>
            <a:ext cx="733425" cy="179388"/>
          </a:xfrm>
          <a:prstGeom prst="rect">
            <a:avLst/>
          </a:prstGeom>
          <a:noFill/>
        </p:spPr>
        <p:txBody>
          <a:bodyPr bIns="0" anchor="b"/>
          <a:lstStyle/>
          <a:p>
            <a:pPr algn="r">
              <a:defRPr/>
            </a:pPr>
            <a:fld id="{870E730C-189B-4B43-928B-1D4395456E1D}" type="slidenum">
              <a:rPr lang="en-US" altLang="zh-CN" sz="1200">
                <a:solidFill>
                  <a:schemeClr val="tx1">
                    <a:tint val="95000"/>
                  </a:schemeClr>
                </a:solidFill>
              </a:rPr>
              <a:pPr algn="r">
                <a:defRPr/>
              </a:pPr>
              <a:t>42</a:t>
            </a:fld>
            <a:endParaRPr lang="en-US" altLang="zh-CN" sz="1200" dirty="0">
              <a:solidFill>
                <a:schemeClr val="tx1">
                  <a:tint val="95000"/>
                </a:schemeClr>
              </a:solidFill>
            </a:endParaRPr>
          </a:p>
        </p:txBody>
      </p:sp>
      <p:sp>
        <p:nvSpPr>
          <p:cNvPr id="864259" name="Rectangle 2"/>
          <p:cNvSpPr>
            <a:spLocks noGrp="1"/>
          </p:cNvSpPr>
          <p:nvPr>
            <p:ph type="title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>
                <a:latin typeface="Arial" charset="0"/>
              </a:rPr>
              <a:t>危机管理的最高境界</a:t>
            </a:r>
          </a:p>
        </p:txBody>
      </p:sp>
      <p:graphicFrame>
        <p:nvGraphicFramePr>
          <p:cNvPr id="93189" name="图表 5"/>
          <p:cNvGraphicFramePr>
            <a:graphicFrameLocks/>
          </p:cNvGraphicFramePr>
          <p:nvPr/>
        </p:nvGraphicFramePr>
        <p:xfrm>
          <a:off x="2843213" y="2300288"/>
          <a:ext cx="6016625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r:id="rId3" imgW="8218120" imgH="4572396" progId="Excel.Chart.8">
                  <p:embed/>
                </p:oleObj>
              </mc:Choice>
              <mc:Fallback>
                <p:oleObj r:id="rId3" imgW="8218120" imgH="4572396" progId="Excel.Chart.8">
                  <p:embed/>
                  <p:pic>
                    <p:nvPicPr>
                      <p:cNvPr id="0" name="图表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6764" t="12326"/>
                      <a:stretch>
                        <a:fillRect/>
                      </a:stretch>
                    </p:blipFill>
                    <p:spPr bwMode="auto">
                      <a:xfrm>
                        <a:off x="2843213" y="2300288"/>
                        <a:ext cx="6016625" cy="400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482600" y="2420938"/>
            <a:ext cx="2470150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未雨绸缪，防患未然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化危为机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成熟处置，举重若轻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转危为安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吃一堑，长一智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息事宁人</a:t>
            </a:r>
          </a:p>
          <a:p>
            <a:pPr algn="r" eaLnBrk="1" hangingPunct="1">
              <a:spcAft>
                <a:spcPct val="80000"/>
              </a:spcAft>
            </a:pPr>
            <a:r>
              <a:rPr lang="zh-CN" altLang="en-US" sz="2000" b="1"/>
              <a:t>不让老百姓吃亏</a:t>
            </a:r>
          </a:p>
        </p:txBody>
      </p:sp>
      <p:sp>
        <p:nvSpPr>
          <p:cNvPr id="93191" name="Text Box 6"/>
          <p:cNvSpPr txBox="1">
            <a:spLocks noChangeArrowheads="1"/>
          </p:cNvSpPr>
          <p:nvPr/>
        </p:nvSpPr>
        <p:spPr bwMode="auto">
          <a:xfrm>
            <a:off x="539750" y="1700213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/>
              <a:t>危机管理的最高境界</a:t>
            </a:r>
          </a:p>
        </p:txBody>
      </p:sp>
      <p:sp>
        <p:nvSpPr>
          <p:cNvPr id="93192" name="矩形 8"/>
          <p:cNvSpPr>
            <a:spLocks noChangeArrowheads="1"/>
          </p:cNvSpPr>
          <p:nvPr/>
        </p:nvSpPr>
        <p:spPr bwMode="auto">
          <a:xfrm>
            <a:off x="4105275" y="6438900"/>
            <a:ext cx="4643438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indent="354013" algn="r" eaLnBrk="0" hangingPunct="0">
              <a:lnSpc>
                <a:spcPct val="110000"/>
              </a:lnSpc>
              <a:spcAft>
                <a:spcPct val="25000"/>
              </a:spcAft>
              <a:buClr>
                <a:schemeClr val="accent1"/>
              </a:buClr>
              <a:buSzPct val="80000"/>
            </a:pPr>
            <a:r>
              <a:rPr lang="en-US" altLang="zh-CN" sz="1400" b="1"/>
              <a:t>——</a:t>
            </a:r>
            <a:r>
              <a:rPr lang="zh-CN" altLang="en-US" sz="1400" b="1"/>
              <a:t>中国人民大学</a:t>
            </a:r>
            <a:r>
              <a:rPr lang="en-US" altLang="zh-CN" sz="1400" b="1"/>
              <a:t>《</a:t>
            </a:r>
            <a:r>
              <a:rPr lang="zh-CN" altLang="en-US" sz="1400" b="1"/>
              <a:t>中国危机管理报告</a:t>
            </a:r>
            <a:r>
              <a:rPr lang="en-US" altLang="zh-CN" sz="1400" b="1"/>
              <a:t>》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subTitle" idx="4294967295"/>
          </p:nvPr>
        </p:nvSpPr>
        <p:spPr>
          <a:xfrm>
            <a:off x="1476375" y="5516563"/>
            <a:ext cx="6400800" cy="863600"/>
          </a:xfrm>
        </p:spPr>
        <p:txBody>
          <a:bodyPr/>
          <a:lstStyle/>
          <a:p>
            <a:pPr marL="119063" indent="0" algn="ctr">
              <a:buFont typeface="Wingdings 2" pitchFamily="18" charset="2"/>
              <a:buNone/>
            </a:pPr>
            <a:r>
              <a:rPr lang="zh-CN" altLang="en-US" sz="4000" smtClean="0">
                <a:solidFill>
                  <a:srgbClr val="FFCC00"/>
                </a:solidFill>
                <a:latin typeface="Corbel" pitchFamily="34" charset="0"/>
              </a:rPr>
              <a:t>谢谢大家！</a:t>
            </a:r>
          </a:p>
        </p:txBody>
      </p:sp>
      <p:sp>
        <p:nvSpPr>
          <p:cNvPr id="662531" name="Rectangle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196975"/>
            <a:ext cx="7772400" cy="14700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mtClean="0">
                <a:latin typeface="Corbel" pitchFamily="34" charset="0"/>
              </a:rPr>
              <a:t>借力媒体	传播致胜</a:t>
            </a:r>
          </a:p>
        </p:txBody>
      </p:sp>
      <p:sp>
        <p:nvSpPr>
          <p:cNvPr id="109572" name="Rectangle 4"/>
          <p:cNvSpPr>
            <a:spLocks/>
          </p:cNvSpPr>
          <p:nvPr/>
        </p:nvSpPr>
        <p:spPr bwMode="auto">
          <a:xfrm>
            <a:off x="395288" y="2781300"/>
            <a:ext cx="8229600" cy="155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45720" anchor="ctr"/>
          <a:lstStyle/>
          <a:p>
            <a:pPr eaLnBrk="0" hangingPunct="0"/>
            <a:r>
              <a:rPr lang="en-US" altLang="zh-CN" sz="3600" b="1">
                <a:latin typeface="Trebuchet MS" pitchFamily="34" charset="0"/>
              </a:rPr>
              <a:t/>
            </a:r>
            <a:br>
              <a:rPr lang="en-US" altLang="zh-CN" sz="3600" b="1">
                <a:latin typeface="Trebuchet MS" pitchFamily="34" charset="0"/>
              </a:rPr>
            </a:br>
            <a:r>
              <a:rPr lang="en-US" altLang="zh-CN" sz="3600" b="1">
                <a:latin typeface="Trebuchet MS" pitchFamily="34" charset="0"/>
              </a:rPr>
              <a:t/>
            </a:r>
            <a:br>
              <a:rPr lang="en-US" altLang="zh-CN" sz="3600" b="1">
                <a:latin typeface="Trebuchet MS" pitchFamily="34" charset="0"/>
              </a:rPr>
            </a:br>
            <a:r>
              <a:rPr lang="en-US" altLang="zh-CN" sz="3200" b="1">
                <a:latin typeface="Trebuchet MS" pitchFamily="34" charset="0"/>
              </a:rPr>
              <a:t>136</a:t>
            </a:r>
            <a:r>
              <a:rPr lang="zh-CN" altLang="en-US" sz="3200" b="1">
                <a:latin typeface="Trebuchet MS" pitchFamily="34" charset="0"/>
              </a:rPr>
              <a:t>－</a:t>
            </a:r>
            <a:r>
              <a:rPr lang="en-US" altLang="zh-CN" sz="3200" b="1">
                <a:latin typeface="Trebuchet MS" pitchFamily="34" charset="0"/>
              </a:rPr>
              <a:t>9921</a:t>
            </a:r>
            <a:r>
              <a:rPr lang="zh-CN" altLang="en-US" sz="3200" b="1">
                <a:latin typeface="Trebuchet MS" pitchFamily="34" charset="0"/>
              </a:rPr>
              <a:t>－</a:t>
            </a:r>
            <a:r>
              <a:rPr lang="en-US" altLang="zh-CN" sz="3200" b="1">
                <a:latin typeface="Trebuchet MS" pitchFamily="34" charset="0"/>
              </a:rPr>
              <a:t>9918</a:t>
            </a:r>
            <a:r>
              <a:rPr lang="en-US" altLang="zh-CN" sz="3200" b="1">
                <a:latin typeface="Corbel" pitchFamily="34" charset="0"/>
              </a:rPr>
              <a:t> </a:t>
            </a:r>
            <a:br>
              <a:rPr lang="en-US" altLang="zh-CN" sz="3200" b="1">
                <a:latin typeface="Corbel" pitchFamily="34" charset="0"/>
              </a:rPr>
            </a:br>
            <a:r>
              <a:rPr lang="en-US" altLang="zh-CN" sz="3200" b="1">
                <a:latin typeface="Trebuchet MS" pitchFamily="34" charset="0"/>
              </a:rPr>
              <a:t>13699219918@126.com</a:t>
            </a:r>
            <a:r>
              <a:rPr lang="en-US" altLang="zh-CN" sz="3600" b="1">
                <a:latin typeface="Trebuchet MS" pitchFamily="34" charset="0"/>
              </a:rPr>
              <a:t/>
            </a:r>
            <a:br>
              <a:rPr lang="en-US" altLang="zh-CN" sz="3600" b="1">
                <a:latin typeface="Trebuchet MS" pitchFamily="34" charset="0"/>
              </a:rPr>
            </a:br>
            <a:r>
              <a:rPr lang="en-US" altLang="zh-CN" sz="3600" b="1">
                <a:latin typeface="Trebuchet MS" pitchFamily="34" charset="0"/>
              </a:rPr>
              <a:t/>
            </a:r>
            <a:br>
              <a:rPr lang="en-US" altLang="zh-CN" sz="3600" b="1">
                <a:latin typeface="Trebuchet MS" pitchFamily="34" charset="0"/>
              </a:rPr>
            </a:br>
            <a:endParaRPr lang="zh-CN" altLang="en-US" sz="3600" b="1">
              <a:latin typeface="Trebuchet MS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媒体猛于虎</a:t>
            </a:r>
          </a:p>
        </p:txBody>
      </p:sp>
      <p:sp>
        <p:nvSpPr>
          <p:cNvPr id="13316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kumimoji="1" lang="zh-CN" altLang="en-US" sz="2800" kern="1200" dirty="0" smtClean="0">
                <a:latin typeface="+mn-ea"/>
              </a:rPr>
              <a:t>当代</a:t>
            </a:r>
            <a:r>
              <a:rPr kumimoji="1" lang="zh-CN" altLang="en-US" sz="2800" kern="1200" dirty="0">
                <a:latin typeface="+mn-ea"/>
              </a:rPr>
              <a:t>中国的</a:t>
            </a:r>
            <a:r>
              <a:rPr kumimoji="1" lang="zh-CN" altLang="en-US" sz="2800" kern="1200" dirty="0" smtClean="0">
                <a:latin typeface="+mn-ea"/>
              </a:rPr>
              <a:t>新闻舆论</a:t>
            </a:r>
            <a:r>
              <a:rPr kumimoji="1" lang="zh-CN" altLang="en-US" sz="2800" kern="1200" dirty="0">
                <a:latin typeface="+mn-ea"/>
              </a:rPr>
              <a:t>，已经不光是媒体的</a:t>
            </a:r>
            <a:r>
              <a:rPr kumimoji="1" lang="zh-CN" altLang="en-US" sz="2800" kern="1200" dirty="0" smtClean="0">
                <a:latin typeface="+mn-ea"/>
              </a:rPr>
              <a:t>事而正在</a:t>
            </a:r>
            <a:r>
              <a:rPr kumimoji="1" lang="zh-CN" altLang="en-US" sz="2800" kern="1200" dirty="0">
                <a:latin typeface="+mn-ea"/>
              </a:rPr>
              <a:t>演变成为现实的政治和公共</a:t>
            </a:r>
            <a:r>
              <a:rPr kumimoji="1" lang="zh-CN" altLang="en-US" sz="2800" kern="1200" dirty="0" smtClean="0">
                <a:latin typeface="+mn-ea"/>
              </a:rPr>
              <a:t>管理</a:t>
            </a:r>
            <a:r>
              <a:rPr kumimoji="1" lang="zh-CN" altLang="en-US" sz="2800" kern="1200" dirty="0">
                <a:latin typeface="+mn-ea"/>
              </a:rPr>
              <a:t>。</a:t>
            </a:r>
            <a:r>
              <a:rPr lang="zh-CN" altLang="en-US" sz="2800" kern="1200" dirty="0" smtClean="0">
                <a:latin typeface="+mn-ea"/>
              </a:rPr>
              <a:t>提高危机应对和舆论引导的</a:t>
            </a:r>
            <a:r>
              <a:rPr lang="zh-CN" altLang="en-US" sz="2800" kern="1200" dirty="0">
                <a:latin typeface="+mn-ea"/>
              </a:rPr>
              <a:t>能力</a:t>
            </a:r>
            <a:r>
              <a:rPr lang="zh-CN" altLang="en-US" sz="2800" kern="1200" dirty="0" smtClean="0">
                <a:latin typeface="+mn-ea"/>
              </a:rPr>
              <a:t>，成为领导干部迫切</a:t>
            </a:r>
            <a:r>
              <a:rPr lang="zh-CN" altLang="en-US" sz="2800" kern="1200" dirty="0">
                <a:latin typeface="+mn-ea"/>
              </a:rPr>
              <a:t>的</a:t>
            </a:r>
            <a:r>
              <a:rPr lang="zh-CN" altLang="en-US" sz="2800" kern="1200" dirty="0" smtClean="0">
                <a:latin typeface="+mn-ea"/>
              </a:rPr>
              <a:t>任务</a:t>
            </a:r>
            <a:endParaRPr lang="en-US" altLang="zh-CN" sz="2800" kern="1200" dirty="0" smtClean="0">
              <a:latin typeface="+mn-ea"/>
            </a:endParaRPr>
          </a:p>
          <a:p>
            <a:pPr marL="0" indent="0">
              <a:buNone/>
            </a:pPr>
            <a:endParaRPr lang="en-US" altLang="zh-CN" sz="2800" kern="1200" dirty="0">
              <a:latin typeface="+mn-ea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中国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</a:t>
            </a: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进入</a:t>
            </a:r>
            <a:endParaRPr lang="en-US" altLang="zh-CN" sz="2600" i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26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危机</a:t>
            </a:r>
            <a:r>
              <a:rPr lang="zh-CN" altLang="en-US" sz="26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 态化社会 </a:t>
            </a:r>
            <a:endParaRPr lang="zh-CN" altLang="en-US" sz="26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354013"/>
            <a:endParaRPr lang="zh-CN" altLang="en-US" dirty="0" smtClean="0"/>
          </a:p>
          <a:p>
            <a:pPr marL="0" indent="354013"/>
            <a:endParaRPr lang="zh-CN" altLang="en-US" dirty="0" smtClean="0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37262F-5B0D-40F9-98DB-1405EFEF561C}" type="slidenum">
              <a:rPr lang="en-US" altLang="zh-CN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5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29000"/>
            <a:ext cx="4320480" cy="3272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6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媒体猛于虎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Clr>
                <a:srgbClr val="F0AD00"/>
              </a:buClr>
              <a:buNone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</a:rPr>
              <a:t>“</a:t>
            </a:r>
            <a:r>
              <a:rPr lang="zh-CN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在</a:t>
            </a:r>
            <a:r>
              <a:rPr lang="zh-CN" altLang="zh-CN" sz="2800" dirty="0">
                <a:solidFill>
                  <a:srgbClr val="454141"/>
                </a:solidFill>
                <a:latin typeface="+mn-ea"/>
                <a:cs typeface="Arial"/>
              </a:rPr>
              <a:t>一些突发事件中，地方政府的应急管理表现被动，政府和司法公信力亟待修复和提振</a:t>
            </a:r>
            <a:r>
              <a:rPr lang="zh-CN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。</a:t>
            </a:r>
            <a:r>
              <a:rPr lang="zh-CN" altLang="en-US" sz="2800" dirty="0" smtClean="0">
                <a:solidFill>
                  <a:srgbClr val="454141"/>
                </a:solidFill>
                <a:latin typeface="+mn-ea"/>
                <a:cs typeface="Arial"/>
              </a:rPr>
              <a:t>如</a:t>
            </a:r>
            <a:r>
              <a:rPr lang="zh-CN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在</a:t>
            </a:r>
            <a:r>
              <a:rPr lang="en-US" altLang="zh-CN" sz="2800" dirty="0">
                <a:solidFill>
                  <a:srgbClr val="454141"/>
                </a:solidFill>
                <a:latin typeface="+mn-ea"/>
              </a:rPr>
              <a:t>2015</a:t>
            </a:r>
            <a:r>
              <a:rPr lang="zh-CN" altLang="zh-CN" sz="2800" dirty="0">
                <a:solidFill>
                  <a:srgbClr val="454141"/>
                </a:solidFill>
                <a:latin typeface="+mn-ea"/>
                <a:cs typeface="Arial"/>
              </a:rPr>
              <a:t>年黑龙江庆安县火车站枪击案和天津</a:t>
            </a:r>
            <a:r>
              <a:rPr lang="en-US" altLang="zh-CN" sz="2800" dirty="0">
                <a:solidFill>
                  <a:srgbClr val="454141"/>
                </a:solidFill>
                <a:latin typeface="+mn-ea"/>
              </a:rPr>
              <a:t>8·12</a:t>
            </a:r>
            <a:r>
              <a:rPr lang="zh-CN" altLang="zh-CN" sz="2800" dirty="0">
                <a:solidFill>
                  <a:srgbClr val="454141"/>
                </a:solidFill>
                <a:latin typeface="+mn-ea"/>
                <a:cs typeface="Arial"/>
              </a:rPr>
              <a:t>特大火灾爆炸事故中，地方政府的处置和舆情应对迟缓而狼狈，官员的媒介素养仍然落后</a:t>
            </a:r>
            <a:r>
              <a:rPr lang="zh-CN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。</a:t>
            </a:r>
            <a:r>
              <a:rPr lang="zh-CN" altLang="en-US" sz="2800" dirty="0" smtClean="0">
                <a:solidFill>
                  <a:srgbClr val="454141"/>
                </a:solidFill>
                <a:latin typeface="+mn-ea"/>
                <a:cs typeface="Arial"/>
              </a:rPr>
              <a:t>”</a:t>
            </a:r>
            <a:endParaRPr lang="en-US" altLang="zh-CN" sz="2800" dirty="0" smtClean="0">
              <a:solidFill>
                <a:srgbClr val="454141"/>
              </a:solidFill>
              <a:latin typeface="+mn-ea"/>
              <a:cs typeface="Arial"/>
            </a:endParaRPr>
          </a:p>
          <a:p>
            <a:pPr lvl="0" indent="0">
              <a:buClr>
                <a:srgbClr val="F0AD00"/>
              </a:buClr>
              <a:buNone/>
            </a:pPr>
            <a:r>
              <a:rPr lang="en-US" altLang="zh-CN" sz="2800" dirty="0">
                <a:solidFill>
                  <a:srgbClr val="454141"/>
                </a:solidFill>
                <a:latin typeface="+mn-ea"/>
                <a:cs typeface="Arial"/>
              </a:rPr>
              <a:t> </a:t>
            </a:r>
            <a:r>
              <a:rPr lang="en-US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                </a:t>
            </a:r>
            <a:r>
              <a:rPr lang="en-US" altLang="zh-CN" sz="2800" dirty="0" smtClean="0">
                <a:solidFill>
                  <a:srgbClr val="000000"/>
                </a:solidFill>
              </a:rPr>
              <a:t>——</a:t>
            </a:r>
            <a:r>
              <a:rPr lang="zh-CN" altLang="zh-CN" sz="2800" dirty="0">
                <a:solidFill>
                  <a:srgbClr val="454141"/>
                </a:solidFill>
                <a:latin typeface="+mn-ea"/>
                <a:cs typeface="Arial"/>
              </a:rPr>
              <a:t>《</a:t>
            </a:r>
            <a:r>
              <a:rPr lang="en-US" altLang="zh-CN" sz="2800" dirty="0" smtClean="0">
                <a:solidFill>
                  <a:srgbClr val="454141"/>
                </a:solidFill>
                <a:latin typeface="+mn-ea"/>
              </a:rPr>
              <a:t>2016</a:t>
            </a:r>
            <a:r>
              <a:rPr lang="zh-CN" altLang="en-US" sz="2800" dirty="0" smtClean="0">
                <a:solidFill>
                  <a:srgbClr val="454141"/>
                </a:solidFill>
                <a:latin typeface="+mn-ea"/>
                <a:cs typeface="Arial"/>
              </a:rPr>
              <a:t>中国</a:t>
            </a:r>
            <a:r>
              <a:rPr lang="zh-CN" altLang="zh-CN" sz="2800" dirty="0" smtClean="0">
                <a:solidFill>
                  <a:srgbClr val="454141"/>
                </a:solidFill>
                <a:latin typeface="+mn-ea"/>
                <a:cs typeface="Arial"/>
              </a:rPr>
              <a:t>社会蓝皮书》</a:t>
            </a:r>
            <a:endParaRPr lang="zh-CN" altLang="en-US" sz="2800" dirty="0">
              <a:solidFill>
                <a:srgbClr val="000000"/>
              </a:solidFill>
              <a:latin typeface="+mn-ea"/>
            </a:endParaRPr>
          </a:p>
          <a:p>
            <a:pPr marL="0" lvl="0" indent="354013">
              <a:buClr>
                <a:srgbClr val="F0AD00"/>
              </a:buClr>
            </a:pPr>
            <a:endParaRPr lang="zh-CN" altLang="en-US" dirty="0" smtClean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58FE4-9DC9-42FD-856B-550F5FA01C2A}" type="slidenum">
              <a:rPr lang="en-US" altLang="zh-CN" smtClean="0">
                <a:solidFill>
                  <a:srgbClr val="000000">
                    <a:tint val="95000"/>
                  </a:srgbClr>
                </a:solidFill>
              </a:rPr>
              <a:pPr>
                <a:defRPr/>
              </a:pPr>
              <a:t>6</a:t>
            </a:fld>
            <a:endParaRPr lang="en-US" altLang="zh-CN" dirty="0">
              <a:solidFill>
                <a:srgbClr val="000000">
                  <a:tint val="9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4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71625-FDCF-4BE3-B6D0-F551091C260E}" type="slidenum">
              <a:rPr lang="en-US" altLang="zh-CN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7415" name="Rectangle 7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5410200" cy="4625975"/>
          </a:xfrm>
        </p:spPr>
        <p:txBody>
          <a:bodyPr/>
          <a:lstStyle/>
          <a:p>
            <a:pPr marL="0" indent="354013">
              <a:defRPr/>
            </a:pPr>
            <a:r>
              <a:rPr lang="zh-CN" altLang="en-US" dirty="0" smtClean="0"/>
              <a:t>何为媒体</a:t>
            </a:r>
          </a:p>
          <a:p>
            <a:pPr marL="0" indent="354013">
              <a:defRPr/>
            </a:pPr>
            <a:endParaRPr lang="zh-CN" altLang="en-US" dirty="0" smtClean="0"/>
          </a:p>
          <a:p>
            <a:pPr marL="0" indent="354013" algn="ctr">
              <a:buFont typeface="Wingdings" pitchFamily="2" charset="2"/>
              <a:buNone/>
              <a:defRPr/>
            </a:pPr>
            <a:r>
              <a:rPr lang="zh-CN" altLang="en-US" dirty="0" smtClean="0"/>
              <a:t>  </a:t>
            </a:r>
            <a:r>
              <a:rPr lang="zh-CN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媒体是事件的放大镜</a:t>
            </a:r>
            <a:endParaRPr lang="en-US" altLang="zh-CN" sz="2800" i="1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354013" algn="ctr">
              <a:buFont typeface="Wingdings" pitchFamily="2" charset="2"/>
              <a:buNone/>
              <a:defRPr/>
            </a:pPr>
            <a:r>
              <a:rPr lang="zh-CN" altLang="en-US" sz="28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能将细小的事件</a:t>
            </a:r>
            <a:r>
              <a:rPr lang="zh-CN" altLang="en-US" sz="4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无限放大</a:t>
            </a:r>
          </a:p>
          <a:p>
            <a:pPr marL="0" indent="354013"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</p:txBody>
      </p:sp>
      <p:pic>
        <p:nvPicPr>
          <p:cNvPr id="15364" name="Picture 6" descr="u=685604588,2796238808&amp;gp=2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66" b="15837"/>
          <a:stretch>
            <a:fillRect/>
          </a:stretch>
        </p:blipFill>
        <p:spPr bwMode="auto">
          <a:xfrm>
            <a:off x="6188075" y="3141663"/>
            <a:ext cx="27051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Rectangle 8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媒体猛于虎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2A14B9-8DFA-4A59-812F-D9E47E8FB434}" type="slidenum">
              <a:rPr lang="en-US" altLang="zh-CN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19462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mtClean="0"/>
              <a:t>媒体是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朋友</a:t>
            </a:r>
            <a:r>
              <a:rPr lang="zh-CN" altLang="en-US" smtClean="0"/>
              <a:t>，也是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敌人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mtClean="0"/>
              <a:t>媒体是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诱惑</a:t>
            </a:r>
            <a:r>
              <a:rPr lang="zh-CN" altLang="en-US" smtClean="0"/>
              <a:t>，也是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陷阱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mtClean="0"/>
              <a:t>媒体是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原告</a:t>
            </a:r>
            <a:r>
              <a:rPr lang="zh-CN" altLang="en-US" smtClean="0"/>
              <a:t>，也是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法官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mtClean="0"/>
              <a:t>   媒体会为你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锦上添花</a:t>
            </a:r>
            <a:r>
              <a:rPr lang="zh-CN" altLang="en-US" smtClean="0"/>
              <a:t>，也可能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落井下石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mtClean="0"/>
              <a:t>       媒体与你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不曾相识</a:t>
            </a:r>
            <a:r>
              <a:rPr lang="zh-CN" altLang="en-US" smtClean="0"/>
              <a:t>，又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行影相随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mtClean="0"/>
              <a:t>媒体是政府必须真诚面对，真心相处，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zh-CN" altLang="en-US" smtClean="0"/>
              <a:t>真诚表白，真心感动的“</a:t>
            </a:r>
            <a:r>
              <a:rPr lang="zh-CN" altLang="en-US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特殊朋友</a:t>
            </a:r>
            <a:r>
              <a:rPr lang="zh-CN" altLang="en-US" smtClean="0"/>
              <a:t>”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9463" name="Rectangle 7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媒体猛于虎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E0E7CF-4CC2-4B12-B212-FA1C134EE068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666626" name="Rectangle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507413" cy="4625975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这是一个形象的时代，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形象就是生产力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这是一个传媒的时代，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新闻无处不在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这是一个包装的时代，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素面不是福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这是一个透明的时代，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纸包不住火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这是一个说服的时代，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谎话千遍可以成为真理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这是一个中国的时代，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被关注就是机会</a:t>
            </a:r>
            <a:endParaRPr lang="en-US" altLang="zh-CN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这是一个突发事件频繁的时代，</a:t>
            </a:r>
            <a:endParaRPr lang="en-US" altLang="zh-CN" sz="3100" smtClean="0"/>
          </a:p>
          <a:p>
            <a:pPr marL="0" indent="0">
              <a:buFont typeface="Wingdings" pitchFamily="2" charset="2"/>
              <a:buNone/>
              <a:defRPr/>
            </a:pPr>
            <a:r>
              <a:rPr lang="zh-CN" altLang="en-US" sz="3100" smtClean="0"/>
              <a:t>　　　　　　　　　    </a:t>
            </a:r>
            <a:r>
              <a:rPr lang="zh-CN" altLang="en-US" sz="3100" i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没有突发事件是非常态</a:t>
            </a:r>
            <a:endParaRPr lang="zh-CN" altLang="en-US" sz="310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6627" name="Rectangle 3"/>
          <p:cNvSpPr>
            <a:spLocks noGrp="1"/>
          </p:cNvSpPr>
          <p:nvPr>
            <p:ph type="title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smtClean="0"/>
              <a:t>媒体猛于虎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模块">
  <a:themeElements>
    <a:clrScheme name="1_模块 2">
      <a:dk1>
        <a:srgbClr val="5A6378"/>
      </a:dk1>
      <a:lt1>
        <a:srgbClr val="FFFFFF"/>
      </a:lt1>
      <a:dk2>
        <a:srgbClr val="000000"/>
      </a:dk2>
      <a:lt2>
        <a:srgbClr val="D4D4D6"/>
      </a:lt2>
      <a:accent1>
        <a:srgbClr val="F0AD00"/>
      </a:accent1>
      <a:accent2>
        <a:srgbClr val="60B5CC"/>
      </a:accent2>
      <a:accent3>
        <a:srgbClr val="AAAAAA"/>
      </a:accent3>
      <a:accent4>
        <a:srgbClr val="DADADA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3_模块">
      <a:majorFont>
        <a:latin typeface=""/>
        <a:ea typeface="楷体_GB2312"/>
        <a:cs typeface=""/>
      </a:majorFont>
      <a:minorFont>
        <a:latin typeface=""/>
        <a:ea typeface="楷体_GB2312"/>
        <a:cs typeface=""/>
      </a:minorFont>
    </a:fontScheme>
    <a:fmtScheme name="华丽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>
    <a:extraClrScheme>
      <a:clrScheme name="1_模块 1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8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9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0_模块">
  <a:themeElements>
    <a:clrScheme name="2_模块 3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FFFFFF"/>
      </a:accent3>
      <a:accent4>
        <a:srgbClr val="000000"/>
      </a:accent4>
      <a:accent5>
        <a:srgbClr val="F6D3AA"/>
      </a:accent5>
      <a:accent6>
        <a:srgbClr val="56A4B9"/>
      </a:accent6>
      <a:hlink>
        <a:srgbClr val="000000"/>
      </a:hlink>
      <a:folHlink>
        <a:srgbClr val="000000"/>
      </a:folHlink>
    </a:clrScheme>
    <a:fontScheme name="2_模块">
      <a:majorFont>
        <a:latin typeface="Corbe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模块 1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168BBA"/>
        </a:hlink>
        <a:folHlink>
          <a:srgbClr val="68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模块 2">
        <a:dk1>
          <a:srgbClr val="5A6378"/>
        </a:dk1>
        <a:lt1>
          <a:srgbClr val="FFFFFF"/>
        </a:lt1>
        <a:dk2>
          <a:srgbClr val="000000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AAAAAA"/>
        </a:accent3>
        <a:accent4>
          <a:srgbClr val="DADADA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模块 3">
        <a:dk1>
          <a:srgbClr val="000000"/>
        </a:dk1>
        <a:lt1>
          <a:srgbClr val="FFFFFF"/>
        </a:lt1>
        <a:dk2>
          <a:srgbClr val="5A6378"/>
        </a:dk2>
        <a:lt2>
          <a:srgbClr val="D4D4D6"/>
        </a:lt2>
        <a:accent1>
          <a:srgbClr val="F0AD00"/>
        </a:accent1>
        <a:accent2>
          <a:srgbClr val="60B5CC"/>
        </a:accent2>
        <a:accent3>
          <a:srgbClr val="FFFFFF"/>
        </a:accent3>
        <a:accent4>
          <a:srgbClr val="000000"/>
        </a:accent4>
        <a:accent5>
          <a:srgbClr val="F6D3AA"/>
        </a:accent5>
        <a:accent6>
          <a:srgbClr val="56A4B9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模块 2">
    <a:dk1>
      <a:srgbClr val="5A6378"/>
    </a:dk1>
    <a:lt1>
      <a:srgbClr val="FFFFFF"/>
    </a:lt1>
    <a:dk2>
      <a:srgbClr val="000000"/>
    </a:dk2>
    <a:lt2>
      <a:srgbClr val="D4D4D6"/>
    </a:lt2>
    <a:accent1>
      <a:srgbClr val="F0AD00"/>
    </a:accent1>
    <a:accent2>
      <a:srgbClr val="60B5CC"/>
    </a:accent2>
    <a:accent3>
      <a:srgbClr val="AAAAAA"/>
    </a:accent3>
    <a:accent4>
      <a:srgbClr val="DADADA"/>
    </a:accent4>
    <a:accent5>
      <a:srgbClr val="F6D3AA"/>
    </a:accent5>
    <a:accent6>
      <a:srgbClr val="56A4B9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10331</TotalTime>
  <Words>2171</Words>
  <Application>Microsoft Office PowerPoint</Application>
  <PresentationFormat>全屏显示(4:3)</PresentationFormat>
  <Paragraphs>353</Paragraphs>
  <Slides>43</Slides>
  <Notes>3</Notes>
  <HiddenSlides>0</HiddenSlides>
  <MMClips>0</MMClips>
  <ScaleCrop>false</ScaleCrop>
  <HeadingPairs>
    <vt:vector size="8" baseType="variant">
      <vt:variant>
        <vt:lpstr>主题</vt:lpstr>
      </vt:variant>
      <vt:variant>
        <vt:i4>7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  <vt:variant>
        <vt:lpstr>自定义放映</vt:lpstr>
      </vt:variant>
      <vt:variant>
        <vt:i4>1</vt:i4>
      </vt:variant>
    </vt:vector>
  </HeadingPairs>
  <TitlesOfParts>
    <vt:vector size="53" baseType="lpstr">
      <vt:lpstr>2_模块</vt:lpstr>
      <vt:lpstr>3_模块</vt:lpstr>
      <vt:lpstr>4_模块</vt:lpstr>
      <vt:lpstr>5_模块</vt:lpstr>
      <vt:lpstr>8_模块</vt:lpstr>
      <vt:lpstr>9_模块</vt:lpstr>
      <vt:lpstr>10_模块</vt:lpstr>
      <vt:lpstr>Microsoft Excel 97-2003 工作表</vt:lpstr>
      <vt:lpstr>Microsoft Excel 图表</vt:lpstr>
      <vt:lpstr>媒体关系与危机应对</vt:lpstr>
      <vt:lpstr>目录</vt:lpstr>
      <vt:lpstr>站在战略的高度看媒体</vt:lpstr>
      <vt:lpstr>媒体猛于虎</vt:lpstr>
      <vt:lpstr>媒体猛于虎</vt:lpstr>
      <vt:lpstr>媒体猛于虎</vt:lpstr>
      <vt:lpstr>媒体猛于虎</vt:lpstr>
      <vt:lpstr>媒体猛于虎</vt:lpstr>
      <vt:lpstr>媒体猛于虎</vt:lpstr>
      <vt:lpstr>媒体猛于虎</vt:lpstr>
      <vt:lpstr>你为什么被曝光</vt:lpstr>
      <vt:lpstr>你为什么被曝光</vt:lpstr>
      <vt:lpstr>危机中的媒体与公众策略</vt:lpstr>
      <vt:lpstr>危机＝危险+机会</vt:lpstr>
      <vt:lpstr>危机＝危险+机会</vt:lpstr>
      <vt:lpstr>危机＝危险+机会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危机传播的处理原则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危机传播的应对技巧</vt:lpstr>
      <vt:lpstr>危机管理的最高境界</vt:lpstr>
      <vt:lpstr>借力媒体 传播致胜</vt:lpstr>
      <vt:lpstr>自定义放映 1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467</cp:revision>
  <dcterms:created xsi:type="dcterms:W3CDTF">2010-04-19T06:06:41Z</dcterms:created>
  <dcterms:modified xsi:type="dcterms:W3CDTF">2016-08-23T12:58:30Z</dcterms:modified>
</cp:coreProperties>
</file>