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散文讲评示范课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12.12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题型一  技巧、语言鉴赏题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一、考题解读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技巧鉴赏主要指表达方式、修辞手法、表现手法、篇章结构。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语言鉴赏指从散文的用词之美、句式之美、修辞之美、描写之美和语言风格进行鉴赏。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4335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二、典型例题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文中运用了侧面描写的手法来表现老腔的艺术魅力。请举两例并加以分析。（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分）</a:t>
            </a:r>
            <a:endParaRPr lang="en-US" altLang="zh-CN" b="1" dirty="0" smtClean="0"/>
          </a:p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文章第四段运用了多种手法，表达了作者对老腔的感受。请结合具体语句加以赏析。（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分）</a:t>
            </a:r>
            <a:endParaRPr lang="en-US" altLang="zh-CN" b="1" dirty="0" smtClean="0"/>
          </a:p>
          <a:p>
            <a:r>
              <a:rPr lang="en-US" altLang="zh-CN" b="1" dirty="0" smtClean="0"/>
              <a:t>——2016</a:t>
            </a:r>
            <a:r>
              <a:rPr lang="zh-CN" altLang="en-US" b="1" dirty="0" smtClean="0"/>
              <a:t>年高考北京卷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白鹿原上奏响一支老腔</a:t>
            </a:r>
            <a:r>
              <a:rPr lang="en-US" altLang="zh-CN" b="1" dirty="0" smtClean="0"/>
              <a:t>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25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文章以</a:t>
            </a:r>
            <a:r>
              <a:rPr lang="en-US" altLang="zh-CN" b="1" dirty="0" smtClean="0"/>
              <a:t>_____</a:t>
            </a:r>
            <a:r>
              <a:rPr lang="zh-CN" altLang="en-US" b="1" dirty="0" smtClean="0"/>
              <a:t>为叙事线索；第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自然段在文章的记叙顺序上属于</a:t>
            </a:r>
            <a:r>
              <a:rPr lang="en-US" altLang="zh-CN" b="1" dirty="0" smtClean="0"/>
              <a:t>_______</a:t>
            </a:r>
            <a:r>
              <a:rPr lang="zh-CN" altLang="en-US" b="1" dirty="0" smtClean="0"/>
              <a:t>。（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分）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分析文中画波浪线段落景物描写手法。（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分）</a:t>
            </a:r>
            <a:endParaRPr lang="en-US" altLang="zh-CN" b="1" dirty="0" smtClean="0"/>
          </a:p>
          <a:p>
            <a:r>
              <a:rPr lang="en-US" altLang="zh-CN" b="1" dirty="0" smtClean="0"/>
              <a:t>——2015</a:t>
            </a:r>
            <a:r>
              <a:rPr lang="zh-CN" altLang="en-US" b="1" dirty="0" smtClean="0"/>
              <a:t>年高考湖南卷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童年随之而去</a:t>
            </a:r>
            <a:r>
              <a:rPr lang="en-US" altLang="zh-CN" b="1" dirty="0" smtClean="0"/>
              <a:t>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141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807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三、答题规律总结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手法知识烂熟于心，具体</a:t>
            </a:r>
            <a:r>
              <a:rPr lang="zh-CN" altLang="en-US" b="1" dirty="0"/>
              <a:t>内容参看</a:t>
            </a:r>
            <a:r>
              <a:rPr lang="en-US" altLang="zh-CN" b="1" dirty="0"/>
              <a:t>P13-15</a:t>
            </a:r>
            <a:r>
              <a:rPr lang="zh-CN" altLang="en-US" b="1" dirty="0"/>
              <a:t>页</a:t>
            </a:r>
            <a:r>
              <a:rPr lang="zh-CN" altLang="en-US" b="1" dirty="0" smtClean="0"/>
              <a:t>。（我的难点在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手法判断准确有度。（我的难点在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对此我的理解是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答题文本有依据。（我在答题时常犯的错是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8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三、答题规律总结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4726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手法判断准确有度。（我的难点在</a:t>
            </a:r>
            <a:r>
              <a:rPr lang="en-US" altLang="zh-CN" b="1" dirty="0">
                <a:solidFill>
                  <a:srgbClr val="FF0000"/>
                </a:solidFill>
              </a:rPr>
              <a:t>…</a:t>
            </a:r>
            <a:r>
              <a:rPr lang="zh-CN" altLang="en-US" b="1" dirty="0">
                <a:solidFill>
                  <a:srgbClr val="FF0000"/>
                </a:solidFill>
              </a:rPr>
              <a:t>对此我的理解是</a:t>
            </a:r>
            <a:r>
              <a:rPr lang="en-US" altLang="zh-CN" b="1" dirty="0">
                <a:solidFill>
                  <a:srgbClr val="FF0000"/>
                </a:solidFill>
              </a:rPr>
              <a:t>…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4400"/>
              </a:lnSpc>
            </a:pPr>
            <a:r>
              <a:rPr lang="zh-CN" altLang="en-US" b="1" dirty="0" smtClean="0"/>
              <a:t>比如</a:t>
            </a:r>
            <a:r>
              <a:rPr lang="en-US" altLang="zh-CN" b="1" dirty="0"/>
              <a:t>《</a:t>
            </a:r>
            <a:r>
              <a:rPr lang="zh-CN" altLang="en-US" b="1" dirty="0"/>
              <a:t>白鹿原上奏响一支老腔</a:t>
            </a:r>
            <a:r>
              <a:rPr lang="en-US" altLang="zh-CN" b="1" dirty="0"/>
              <a:t>》</a:t>
            </a:r>
            <a:r>
              <a:rPr lang="zh-CN" altLang="en-US" b="1" dirty="0"/>
              <a:t>中第</a:t>
            </a:r>
            <a:r>
              <a:rPr lang="en-US" altLang="zh-CN" b="1" dirty="0"/>
              <a:t>4</a:t>
            </a:r>
            <a:r>
              <a:rPr lang="zh-CN" altLang="en-US" b="1" dirty="0"/>
              <a:t>题的侧面描写，很多同学答道“我在这腔调里沉迷且陷入遐想”，可以理解为这是观众观看过程中的反应，能突出老腔的感染力和震撼力，从这一角度思考是侧面描写；但不如直接写观众在看老腔表演过程中经久不息的掌声与喝彩声。</a:t>
            </a:r>
            <a:endParaRPr lang="en-US" altLang="zh-CN" b="1" dirty="0"/>
          </a:p>
          <a:p>
            <a:pPr>
              <a:lnSpc>
                <a:spcPts val="4400"/>
              </a:lnSpc>
            </a:pPr>
            <a:r>
              <a:rPr lang="zh-CN" altLang="en-US" b="1" dirty="0"/>
              <a:t>而且单从这段来看，更主要的手法是联想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ts val="4400"/>
              </a:lnSpc>
            </a:pPr>
            <a:r>
              <a:rPr lang="zh-CN" altLang="en-US" b="1" dirty="0" smtClean="0"/>
              <a:t>再比如</a:t>
            </a:r>
            <a:r>
              <a:rPr lang="en-US" altLang="zh-CN" b="1" dirty="0"/>
              <a:t>《</a:t>
            </a:r>
            <a:r>
              <a:rPr lang="zh-CN" altLang="en-US" b="1" dirty="0"/>
              <a:t>白鹿原上奏响一支老腔</a:t>
            </a:r>
            <a:r>
              <a:rPr lang="en-US" altLang="zh-CN" b="1" dirty="0"/>
              <a:t>》</a:t>
            </a:r>
            <a:r>
              <a:rPr lang="zh-CN" altLang="en-US" b="1" dirty="0"/>
              <a:t>中第</a:t>
            </a:r>
            <a:r>
              <a:rPr lang="en-US" altLang="zh-CN" b="1" dirty="0"/>
              <a:t>6</a:t>
            </a:r>
            <a:r>
              <a:rPr lang="zh-CN" altLang="en-US" b="1" dirty="0"/>
              <a:t>题考查第</a:t>
            </a:r>
            <a:r>
              <a:rPr lang="en-US" altLang="zh-CN" b="1" dirty="0"/>
              <a:t>4</a:t>
            </a:r>
            <a:r>
              <a:rPr lang="zh-CN" altLang="en-US" b="1" dirty="0"/>
              <a:t>段的表现手法，很多同学把比喻和通感混为一谈。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7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三、答题规律总结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</a:t>
            </a:r>
            <a:r>
              <a:rPr lang="zh-CN" altLang="en-US" b="1" dirty="0">
                <a:solidFill>
                  <a:srgbClr val="FF0000"/>
                </a:solidFill>
              </a:rPr>
              <a:t>答题文本有依据。（我在答题时常犯的错是</a:t>
            </a:r>
            <a:r>
              <a:rPr lang="en-US" altLang="zh-CN" b="1" dirty="0">
                <a:solidFill>
                  <a:srgbClr val="FF0000"/>
                </a:solidFill>
              </a:rPr>
              <a:t>…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比如很多同学写比喻。</a:t>
            </a:r>
            <a:endParaRPr lang="en-US" altLang="zh-CN" b="1" dirty="0" smtClean="0"/>
          </a:p>
          <a:p>
            <a:r>
              <a:rPr lang="zh-CN" altLang="en-US" b="1" dirty="0" smtClean="0"/>
              <a:t>学生答案：比喻。作者运用了比喻的修辞手法，写出了老腔表演带给我的精神享受。</a:t>
            </a:r>
            <a:endParaRPr lang="en-US" altLang="zh-CN" b="1" dirty="0" smtClean="0"/>
          </a:p>
          <a:p>
            <a:r>
              <a:rPr lang="zh-CN" altLang="en-US" b="1" dirty="0" smtClean="0"/>
              <a:t>参考答案：比喻。将老腔的强调比喻为骤雨击拍秋禾的啸响、雨润麦苗的柔声等，既写出了老腔的雄浑奔放，又写出了婉约平和，将抽象的感觉化为形象的画面，生动写出了老腔给作者带来的感受。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5865515"/>
          </a:xfrm>
        </p:spPr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请分析文中画波浪线段落景物描写手法。</a:t>
            </a:r>
            <a:endParaRPr lang="en-US" altLang="zh-CN" b="1" dirty="0" smtClean="0"/>
          </a:p>
          <a:p>
            <a:r>
              <a:rPr lang="zh-CN" altLang="zh-CN" sz="2400" b="1" dirty="0"/>
              <a:t>一阵摇晃，渐闻橹声欸乃，碧波像大匹软缎，荡漾舒展，船头的水声，船梢摇橹者的断续语声，显得异样地宁适。我不愿进舱去，独自靠前舷而坐。夜间是下过大雨，还听到雷声。两岸山色苍翠，水里的倒影鲜活闪袅，迎面的风又暖又凉，母亲为什么不来</a:t>
            </a:r>
            <a:r>
              <a:rPr lang="zh-CN" altLang="zh-CN" sz="2400" b="1" dirty="0" smtClean="0"/>
              <a:t>。</a:t>
            </a:r>
            <a:r>
              <a:rPr lang="en-US" altLang="zh-CN" sz="2400" b="1" dirty="0" smtClean="0"/>
              <a:t>——2015</a:t>
            </a:r>
            <a:r>
              <a:rPr lang="zh-CN" altLang="en-US" sz="2400" b="1" dirty="0" smtClean="0"/>
              <a:t>湖南高考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童年随之而去</a:t>
            </a:r>
            <a:r>
              <a:rPr lang="en-US" altLang="zh-CN" sz="2400" b="1" dirty="0" smtClean="0"/>
              <a:t>》</a:t>
            </a:r>
          </a:p>
          <a:p>
            <a:endParaRPr lang="en-US" altLang="zh-CN" sz="2400" b="1" dirty="0"/>
          </a:p>
          <a:p>
            <a:r>
              <a:rPr lang="zh-CN" altLang="en-US" sz="2400" b="1" dirty="0">
                <a:solidFill>
                  <a:srgbClr val="7030A0"/>
                </a:solidFill>
              </a:rPr>
              <a:t>①比喻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。把水波比作</a:t>
            </a:r>
            <a:r>
              <a:rPr lang="zh-CN" altLang="zh-CN" sz="2400" b="1" dirty="0">
                <a:solidFill>
                  <a:srgbClr val="7030A0"/>
                </a:solidFill>
              </a:rPr>
              <a:t>大匹</a:t>
            </a:r>
            <a:r>
              <a:rPr lang="zh-CN" altLang="zh-CN" sz="2400" b="1" dirty="0" smtClean="0">
                <a:solidFill>
                  <a:srgbClr val="7030A0"/>
                </a:solidFill>
              </a:rPr>
              <a:t>软缎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，写出了水面的荡漾舒展，生动形象。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②以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动衬静（反衬）。船头的水声和摇橹者的断续语声反衬异样地宁适，动静皆宜。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③视听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触觉结合。听到橹声、水声，感到又暖又凉，看到碧波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7030A0"/>
                </a:solidFill>
              </a:rPr>
              <a:t>、山色苍翠、水中倒影鲜活闪袅，有声有色，使人如身临其境。</a:t>
            </a:r>
            <a:endParaRPr lang="zh-CN" altLang="zh-CN" sz="2400" b="1" dirty="0">
              <a:solidFill>
                <a:srgbClr val="7030A0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78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736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散文讲评示范课</vt:lpstr>
      <vt:lpstr>题型一  技巧、语言鉴赏题</vt:lpstr>
      <vt:lpstr>PowerPoint 演示文稿</vt:lpstr>
      <vt:lpstr>PowerPoint 演示文稿</vt:lpstr>
      <vt:lpstr>PowerPoint 演示文稿</vt:lpstr>
      <vt:lpstr>三、答题规律总结</vt:lpstr>
      <vt:lpstr>三、答题规律总结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2016-12-12T00:13:19Z</dcterms:created>
  <dcterms:modified xsi:type="dcterms:W3CDTF">2016-12-13T00:51:01Z</dcterms:modified>
</cp:coreProperties>
</file>