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散文之结构思路篇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12.13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7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题型分析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554461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题型一：整体行文思路分析。（按线索梳理）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作者对老腔的认识经历了怎样的变化过程？请结合全文作简要说明。（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分）</a:t>
            </a:r>
            <a:r>
              <a:rPr lang="en-US" altLang="zh-CN" sz="2400" b="1" dirty="0" smtClean="0"/>
              <a:t>——《</a:t>
            </a:r>
            <a:r>
              <a:rPr lang="zh-CN" altLang="en-US" sz="2400" b="1" dirty="0" smtClean="0"/>
              <a:t>白鹿原</a:t>
            </a:r>
            <a:r>
              <a:rPr lang="en-US" altLang="zh-CN" sz="2400" b="1" dirty="0" smtClean="0"/>
              <a:t>》</a:t>
            </a:r>
          </a:p>
          <a:p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请简要分析本文的论述层次。（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分）</a:t>
            </a:r>
            <a:r>
              <a:rPr lang="en-US" altLang="zh-CN" sz="2400" b="1" dirty="0" smtClean="0"/>
              <a:t>——《</a:t>
            </a:r>
            <a:r>
              <a:rPr lang="zh-CN" altLang="en-US" sz="2400" b="1" dirty="0" smtClean="0"/>
              <a:t>成人不自在</a:t>
            </a:r>
            <a:r>
              <a:rPr lang="en-US" altLang="zh-CN" sz="2400" b="1" dirty="0" smtClean="0"/>
              <a:t>》</a:t>
            </a:r>
          </a:p>
          <a:p>
            <a:r>
              <a:rPr lang="en-US" altLang="zh-CN" sz="2400" b="1" dirty="0" smtClean="0"/>
              <a:t>4.</a:t>
            </a:r>
            <a:r>
              <a:rPr lang="zh-CN" altLang="en-US" sz="2400" b="1" dirty="0" smtClean="0"/>
              <a:t>综合全文，从情节的发展分析“我”的心理变化。（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分）</a:t>
            </a:r>
            <a:r>
              <a:rPr lang="en-US" altLang="zh-CN" sz="2400" b="1" dirty="0" smtClean="0"/>
              <a:t>——《</a:t>
            </a:r>
            <a:r>
              <a:rPr lang="zh-CN" altLang="en-US" sz="2400" b="1" dirty="0" smtClean="0"/>
              <a:t>童年随之而去</a:t>
            </a:r>
            <a:r>
              <a:rPr lang="en-US" altLang="zh-CN" sz="2400" b="1" dirty="0" smtClean="0"/>
              <a:t>》</a:t>
            </a:r>
          </a:p>
          <a:p>
            <a:endParaRPr lang="en-US" altLang="zh-CN" sz="2400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题型二：局部思路的分析。（句段作用分析）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/>
              <a:t>培优卷</a:t>
            </a:r>
            <a:r>
              <a:rPr lang="en-US" altLang="zh-CN" sz="2400" b="1" dirty="0" smtClean="0"/>
              <a:t>《</a:t>
            </a:r>
            <a:r>
              <a:rPr lang="zh-CN" altLang="en-US" sz="2400" b="1" dirty="0" smtClean="0"/>
              <a:t>时间</a:t>
            </a:r>
            <a:r>
              <a:rPr lang="en-US" altLang="zh-CN" sz="2400" b="1" dirty="0" smtClean="0"/>
              <a:t>》</a:t>
            </a:r>
            <a:r>
              <a:rPr lang="zh-CN" altLang="en-US" sz="2400" b="1" dirty="0" smtClean="0"/>
              <a:t>：文章开头说“一跳，我的心就一跳”，结尾则写道“秒针一跳一跳地向前走动，但是我的心却不跳了”。为什么会有这种变化，请结合全文作简要分析。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2015</a:t>
            </a:r>
            <a:r>
              <a:rPr lang="zh-CN" altLang="en-US" sz="2400" b="1" dirty="0" smtClean="0"/>
              <a:t>年山东卷：</a:t>
            </a:r>
            <a:r>
              <a:rPr lang="zh-CN" altLang="en-US" sz="2400" b="1" dirty="0"/>
              <a:t>简析第</a:t>
            </a:r>
            <a:r>
              <a:rPr lang="zh-CN" altLang="en-US" sz="2400" b="1" dirty="0" smtClean="0"/>
              <a:t>②段在文中的作用</a:t>
            </a:r>
            <a:endParaRPr lang="en-US" altLang="zh-CN" sz="2400" b="1" dirty="0" smtClean="0"/>
          </a:p>
          <a:p>
            <a:endParaRPr lang="en-US" altLang="zh-CN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2163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举例分析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001419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综合全文，从情节的发展分析“我”的心理变化。（</a:t>
            </a:r>
            <a:r>
              <a:rPr lang="en-US" altLang="zh-CN" b="1" dirty="0"/>
              <a:t>6</a:t>
            </a:r>
            <a:r>
              <a:rPr lang="zh-CN" altLang="en-US" b="1" dirty="0"/>
              <a:t>分）</a:t>
            </a:r>
            <a:r>
              <a:rPr lang="en-US" altLang="zh-CN" b="1" dirty="0"/>
              <a:t>——《</a:t>
            </a:r>
            <a:r>
              <a:rPr lang="zh-CN" altLang="en-US" b="1" dirty="0"/>
              <a:t>童年随之而去</a:t>
            </a:r>
            <a:r>
              <a:rPr lang="en-US" altLang="zh-CN" b="1" dirty="0"/>
              <a:t>》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①审题</a:t>
            </a:r>
            <a:r>
              <a:rPr lang="zh-CN" altLang="en-US" b="1" dirty="0" smtClean="0">
                <a:solidFill>
                  <a:srgbClr val="FF0000"/>
                </a:solidFill>
              </a:rPr>
              <a:t>：情节的发展；我的心理变化。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②回</a:t>
            </a:r>
            <a:r>
              <a:rPr lang="zh-CN" altLang="en-US" b="1" dirty="0" smtClean="0">
                <a:solidFill>
                  <a:srgbClr val="FF0000"/>
                </a:solidFill>
              </a:rPr>
              <a:t>原文找信息。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段，“回家啰！”兴奋之情溢于言表。</a:t>
            </a:r>
            <a:endParaRPr lang="en-US" altLang="zh-CN" b="1" dirty="0" smtClean="0"/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段，“我突然想起了睡狮庵中的一只碗”，第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段“忘记将那碗放进箱笼里”，第</a:t>
            </a:r>
            <a:r>
              <a:rPr lang="en-US" altLang="zh-CN" b="1" dirty="0" smtClean="0"/>
              <a:t>17</a:t>
            </a:r>
            <a:r>
              <a:rPr lang="zh-CN" altLang="en-US" b="1" dirty="0" smtClean="0"/>
              <a:t>段，“登岸，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低头凝视河水”，失落，不肯妥协。</a:t>
            </a:r>
            <a:endParaRPr lang="en-US" altLang="zh-CN" b="1" dirty="0" smtClean="0"/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19</a:t>
            </a:r>
            <a:r>
              <a:rPr lang="zh-CN" altLang="en-US" b="1" dirty="0" smtClean="0"/>
              <a:t>段，“心理懊悔”。</a:t>
            </a:r>
            <a:endParaRPr lang="en-US" altLang="zh-CN" b="1" dirty="0" smtClean="0"/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22</a:t>
            </a:r>
            <a:r>
              <a:rPr lang="zh-CN" altLang="en-US" b="1" dirty="0" smtClean="0"/>
              <a:t>段，“我感到不祥”，忐忑，失望。</a:t>
            </a:r>
            <a:endParaRPr lang="en-US" altLang="zh-CN" b="1" dirty="0" smtClean="0"/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23</a:t>
            </a:r>
            <a:r>
              <a:rPr lang="zh-CN" altLang="en-US" b="1" dirty="0" smtClean="0"/>
              <a:t>段，“双手接过，谢了他”，第</a:t>
            </a:r>
            <a:r>
              <a:rPr lang="en-US" altLang="zh-CN" b="1" dirty="0" smtClean="0"/>
              <a:t>24</a:t>
            </a:r>
            <a:r>
              <a:rPr lang="zh-CN" altLang="en-US" b="1" dirty="0" smtClean="0"/>
              <a:t>段大段的景物描写，清新欢快，境由心生。</a:t>
            </a:r>
            <a:endParaRPr lang="en-US" altLang="zh-CN" b="1" dirty="0" smtClean="0"/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26</a:t>
            </a:r>
            <a:r>
              <a:rPr lang="zh-CN" altLang="en-US" b="1" dirty="0" smtClean="0"/>
              <a:t>段，“一脱手，碗飞掉了”，第</a:t>
            </a:r>
            <a:r>
              <a:rPr lang="en-US" altLang="zh-CN" b="1" dirty="0" smtClean="0"/>
              <a:t>28</a:t>
            </a:r>
            <a:r>
              <a:rPr lang="zh-CN" altLang="en-US" b="1" dirty="0" smtClean="0"/>
              <a:t>段，“醒不过来了。”第</a:t>
            </a:r>
            <a:r>
              <a:rPr lang="en-US" altLang="zh-CN" b="1" dirty="0" smtClean="0"/>
              <a:t>29</a:t>
            </a:r>
            <a:r>
              <a:rPr lang="zh-CN" altLang="en-US" b="1" dirty="0" smtClean="0"/>
              <a:t>段，“对母亲怎么说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那船夫”，好梦破碎，惋惜，自责。</a:t>
            </a:r>
            <a:endParaRPr lang="en-US" altLang="zh-CN" b="1" dirty="0" smtClean="0"/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33</a:t>
            </a:r>
            <a:r>
              <a:rPr lang="zh-CN" altLang="en-US" b="1" dirty="0" smtClean="0"/>
              <a:t>段，“最后一句很轻很轻，什么意思” ，引发了对人生的思考。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58849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0"/>
            <a:ext cx="8856984" cy="61261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我们整理的答案：</a:t>
            </a:r>
            <a:r>
              <a:rPr lang="zh-CN" altLang="en-US" b="1" dirty="0">
                <a:solidFill>
                  <a:srgbClr val="7030A0"/>
                </a:solidFill>
              </a:rPr>
              <a:t>回家</a:t>
            </a:r>
            <a:r>
              <a:rPr lang="en-US" altLang="zh-CN" b="1" dirty="0"/>
              <a:t>——</a:t>
            </a:r>
            <a:r>
              <a:rPr lang="zh-CN" altLang="en-US" b="1" dirty="0"/>
              <a:t>兴奋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7030A0"/>
                </a:solidFill>
              </a:rPr>
              <a:t>发现没带上最喜爱的碗</a:t>
            </a:r>
            <a:r>
              <a:rPr lang="en-US" altLang="zh-CN" b="1" dirty="0"/>
              <a:t>——</a:t>
            </a:r>
            <a:r>
              <a:rPr lang="zh-CN" altLang="en-US" b="1" dirty="0"/>
              <a:t>执意取回，不肯妥协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7030A0"/>
                </a:solidFill>
              </a:rPr>
              <a:t>母亲派人取碗</a:t>
            </a:r>
            <a:r>
              <a:rPr lang="en-US" altLang="zh-CN" b="1" dirty="0"/>
              <a:t>——</a:t>
            </a:r>
            <a:r>
              <a:rPr lang="zh-CN" altLang="en-US" b="1" dirty="0"/>
              <a:t>心生懊悔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7030A0"/>
                </a:solidFill>
              </a:rPr>
              <a:t>碗失而复得</a:t>
            </a:r>
            <a:r>
              <a:rPr lang="en-US" altLang="zh-CN" b="1" dirty="0"/>
              <a:t>——</a:t>
            </a:r>
            <a:r>
              <a:rPr lang="zh-CN" altLang="en-US" b="1" dirty="0"/>
              <a:t>开怀、心怀感激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7030A0"/>
                </a:solidFill>
              </a:rPr>
              <a:t>碗得而复失</a:t>
            </a:r>
            <a:r>
              <a:rPr lang="en-US" altLang="zh-CN" b="1" dirty="0"/>
              <a:t>——</a:t>
            </a:r>
            <a:r>
              <a:rPr lang="zh-CN" altLang="en-US" b="1" dirty="0"/>
              <a:t>惋惜而自责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7030A0"/>
                </a:solidFill>
              </a:rPr>
              <a:t>母亲的劝慰</a:t>
            </a:r>
            <a:r>
              <a:rPr lang="en-US" altLang="zh-CN" b="1" dirty="0"/>
              <a:t>——</a:t>
            </a:r>
            <a:r>
              <a:rPr lang="zh-CN" altLang="en-US" b="1" dirty="0"/>
              <a:t>引发我的思考。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参考答案：</a:t>
            </a:r>
            <a:r>
              <a:rPr lang="zh-CN" altLang="zh-CN" b="1" dirty="0" smtClean="0"/>
              <a:t>⑴</a:t>
            </a:r>
            <a:r>
              <a:rPr lang="zh-CN" altLang="zh-CN" b="1" dirty="0"/>
              <a:t>兴奋地回家，登船时发觉忘带心爱的盌，固执而任性的“我”执意要取回，不肯妥协。⑵等盌时，心生懊悔，得盌后，心怀感激，“我”有了自省。⑶失盌后，“我”觉得难以面对母亲与船夫，既惋惜又自责；母亲的劝慰与教诲，引发了“我”更多的思考。</a:t>
            </a:r>
            <a:endParaRPr lang="zh-CN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559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-171400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举例分析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145435"/>
          </a:xfrm>
        </p:spPr>
        <p:txBody>
          <a:bodyPr>
            <a:normAutofit fontScale="92500"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请简要分析本文的论述层次。（</a:t>
            </a:r>
            <a:r>
              <a:rPr lang="en-US" altLang="zh-CN" b="1" dirty="0"/>
              <a:t>6</a:t>
            </a:r>
            <a:r>
              <a:rPr lang="zh-CN" altLang="en-US" b="1" dirty="0"/>
              <a:t>分）</a:t>
            </a:r>
            <a:r>
              <a:rPr lang="en-US" altLang="zh-CN" b="1" dirty="0"/>
              <a:t>——《</a:t>
            </a:r>
            <a:r>
              <a:rPr lang="zh-CN" altLang="en-US" b="1" dirty="0"/>
              <a:t>成人不自在</a:t>
            </a:r>
            <a:r>
              <a:rPr lang="en-US" altLang="zh-CN" b="1" dirty="0" smtClean="0"/>
              <a:t>》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这是一篇议论性散文。它用一个形象生动的例子说明一个深刻道理。所以当要求分析文本的论述层次时，应该要从例子中抽取论证思路。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段，提出观点：成人不自在。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段，孙悟空拥有了绝对意义上的“自在”。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段，因为触犯了规范，所以人不可能拥有绝对的自由自在。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段，要接受社会规范，把心定住，才能真正长大成人。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段，成人，就是发挥个人能力，收心敛性的过程。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6</a:t>
            </a:r>
            <a:r>
              <a:rPr lang="zh-CN" altLang="en-US" sz="2800" b="1" dirty="0" smtClean="0"/>
              <a:t>段，要在“自在”和“成人”中找到最佳位置。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2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第二步，整合信息。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段，提出观点：成人不自在。</a:t>
            </a:r>
            <a:endParaRPr lang="en-US" altLang="zh-CN" b="1" dirty="0" smtClean="0"/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段，分析问题：人为什么会不自在。</a:t>
            </a:r>
            <a:endParaRPr lang="en-US" altLang="zh-CN" b="1" dirty="0" smtClean="0"/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段，解决问题：成人就是一个接受各种规范不断修行的过程。</a:t>
            </a:r>
            <a:endParaRPr lang="en-US" altLang="zh-CN" b="1" dirty="0" smtClean="0"/>
          </a:p>
          <a:p>
            <a:r>
              <a:rPr lang="zh-CN" altLang="en-US" b="1" dirty="0" smtClean="0"/>
              <a:t>第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段，总结全文：强调人应该在约束与自由的两难处境中找到最佳位置。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442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课后</a:t>
            </a:r>
            <a:r>
              <a:rPr lang="zh-CN" altLang="en-US" dirty="0" smtClean="0"/>
              <a:t>作业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按照在文中查找信息、整合信息的步骤，完成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白鹿原上奏响一支老腔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的第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题。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845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769</Words>
  <Application>Microsoft Office PowerPoint</Application>
  <PresentationFormat>全屏显示(4:3)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散文之结构思路篇</vt:lpstr>
      <vt:lpstr>题型分析</vt:lpstr>
      <vt:lpstr>举例分析</vt:lpstr>
      <vt:lpstr>PowerPoint 演示文稿</vt:lpstr>
      <vt:lpstr>举例分析</vt:lpstr>
      <vt:lpstr>PowerPoint 演示文稿</vt:lpstr>
      <vt:lpstr>课后作业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散文之结构思路篇</dc:title>
  <dc:creator>user</dc:creator>
  <cp:lastModifiedBy>user</cp:lastModifiedBy>
  <cp:revision>15</cp:revision>
  <dcterms:created xsi:type="dcterms:W3CDTF">2016-12-13T00:33:34Z</dcterms:created>
  <dcterms:modified xsi:type="dcterms:W3CDTF">2016-12-13T02:15:36Z</dcterms:modified>
</cp:coreProperties>
</file>