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96" r:id="rId4"/>
    <p:sldId id="299" r:id="rId5"/>
    <p:sldId id="298" r:id="rId6"/>
    <p:sldId id="300" r:id="rId7"/>
    <p:sldId id="297" r:id="rId8"/>
    <p:sldId id="304" r:id="rId9"/>
    <p:sldId id="307" r:id="rId10"/>
    <p:sldId id="306" r:id="rId11"/>
    <p:sldId id="305" r:id="rId12"/>
    <p:sldId id="303" r:id="rId13"/>
    <p:sldId id="309" r:id="rId14"/>
    <p:sldId id="311" r:id="rId15"/>
    <p:sldId id="310" r:id="rId16"/>
    <p:sldId id="308" r:id="rId17"/>
    <p:sldId id="302" r:id="rId18"/>
    <p:sldId id="314" r:id="rId19"/>
    <p:sldId id="313" r:id="rId20"/>
    <p:sldId id="312" r:id="rId21"/>
    <p:sldId id="301" r:id="rId22"/>
    <p:sldId id="259"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16A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809" autoAdjust="0"/>
    <p:restoredTop sz="93078" autoAdjust="0"/>
  </p:normalViewPr>
  <p:slideViewPr>
    <p:cSldViewPr>
      <p:cViewPr varScale="1">
        <p:scale>
          <a:sx n="137" d="100"/>
          <a:sy n="137" d="100"/>
        </p:scale>
        <p:origin x="-120"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86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0DC02D-6394-497D-804A-3AEDC4057D3A}" type="datetimeFigureOut">
              <a:rPr lang="zh-CN" altLang="en-US" smtClean="0"/>
              <a:t>2014/12/2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805542-8435-4DA8-8A22-7F8FBDD132CA}" type="slidenum">
              <a:rPr lang="zh-CN" altLang="en-US" smtClean="0"/>
              <a:t>‹#›</a:t>
            </a:fld>
            <a:endParaRPr lang="zh-CN" altLang="en-US"/>
          </a:p>
        </p:txBody>
      </p:sp>
    </p:spTree>
    <p:extLst>
      <p:ext uri="{BB962C8B-B14F-4D97-AF65-F5344CB8AC3E}">
        <p14:creationId xmlns:p14="http://schemas.microsoft.com/office/powerpoint/2010/main" val="157367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F31656-3FA7-435B-93ED-105595AEF80E}" type="datetimeFigureOut">
              <a:rPr lang="zh-CN" altLang="en-US" smtClean="0"/>
              <a:t>2014/12/2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3B2DD-8641-4B61-91D2-C470757F2D53}" type="slidenum">
              <a:rPr lang="zh-CN" altLang="en-US" smtClean="0"/>
              <a:t>‹#›</a:t>
            </a:fld>
            <a:endParaRPr lang="zh-CN" altLang="en-US"/>
          </a:p>
        </p:txBody>
      </p:sp>
    </p:spTree>
    <p:extLst>
      <p:ext uri="{BB962C8B-B14F-4D97-AF65-F5344CB8AC3E}">
        <p14:creationId xmlns:p14="http://schemas.microsoft.com/office/powerpoint/2010/main" val="170507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683568" y="267494"/>
            <a:ext cx="2323778" cy="432048"/>
          </a:xfrm>
          <a:prstGeom prst="rect">
            <a:avLst/>
          </a:prstGeom>
        </p:spPr>
        <p:txBody>
          <a:bodyPr/>
          <a:lstStyle>
            <a:lvl1pPr marL="0" indent="0">
              <a:buNone/>
              <a:defRPr sz="2800" b="1">
                <a:solidFill>
                  <a:srgbClr val="00B0F0"/>
                </a:solidFill>
                <a:latin typeface="微软雅黑" pitchFamily="34" charset="-122"/>
                <a:ea typeface="微软雅黑" pitchFamily="34" charset="-122"/>
              </a:defRPr>
            </a:lvl1pPr>
          </a:lstStyle>
          <a:p>
            <a:pPr lvl="0"/>
            <a:r>
              <a:rPr lang="zh-CN" altLang="en-US" dirty="0" smtClean="0"/>
              <a:t>输入主题词</a:t>
            </a:r>
            <a:endParaRPr lang="zh-CN" altLang="en-US" dirty="0"/>
          </a:p>
        </p:txBody>
      </p:sp>
      <p:sp>
        <p:nvSpPr>
          <p:cNvPr id="11" name="文本占位符 7"/>
          <p:cNvSpPr>
            <a:spLocks noGrp="1"/>
          </p:cNvSpPr>
          <p:nvPr>
            <p:ph type="body" sz="quarter" idx="11" hasCustomPrompt="1"/>
          </p:nvPr>
        </p:nvSpPr>
        <p:spPr>
          <a:xfrm>
            <a:off x="7164288" y="2211710"/>
            <a:ext cx="138767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文章题材</a:t>
            </a:r>
            <a:endParaRPr lang="zh-CN" altLang="en-US" dirty="0"/>
          </a:p>
        </p:txBody>
      </p:sp>
      <p:sp>
        <p:nvSpPr>
          <p:cNvPr id="12" name="文本占位符 7"/>
          <p:cNvSpPr>
            <a:spLocks noGrp="1"/>
          </p:cNvSpPr>
          <p:nvPr>
            <p:ph type="body" sz="quarter" idx="12" hasCustomPrompt="1"/>
          </p:nvPr>
        </p:nvSpPr>
        <p:spPr>
          <a:xfrm>
            <a:off x="5004048" y="2787774"/>
            <a:ext cx="3619922" cy="648072"/>
          </a:xfrm>
          <a:prstGeom prst="rect">
            <a:avLst/>
          </a:prstGeom>
        </p:spPr>
        <p:txBody>
          <a:bodyPr/>
          <a:lstStyle>
            <a:lvl1pPr marL="0" indent="0" algn="r">
              <a:buNone/>
              <a:defRPr sz="3200" b="1">
                <a:solidFill>
                  <a:schemeClr val="bg1">
                    <a:lumMod val="50000"/>
                  </a:schemeClr>
                </a:solidFill>
                <a:latin typeface="微软雅黑" pitchFamily="34" charset="-122"/>
                <a:ea typeface="微软雅黑" pitchFamily="34" charset="-122"/>
              </a:defRPr>
            </a:lvl1pPr>
          </a:lstStyle>
          <a:p>
            <a:pPr lvl="0"/>
            <a:r>
              <a:rPr lang="zh-CN" altLang="en-US" dirty="0" smtClean="0"/>
              <a:t>此处输入课文标题</a:t>
            </a:r>
            <a:endParaRPr lang="zh-CN" altLang="en-US" dirty="0"/>
          </a:p>
        </p:txBody>
      </p:sp>
      <p:sp>
        <p:nvSpPr>
          <p:cNvPr id="13" name="文本占位符 7"/>
          <p:cNvSpPr>
            <a:spLocks noGrp="1"/>
          </p:cNvSpPr>
          <p:nvPr>
            <p:ph type="body" sz="quarter" idx="13" hasCustomPrompt="1"/>
          </p:nvPr>
        </p:nvSpPr>
        <p:spPr>
          <a:xfrm>
            <a:off x="6588224" y="3651870"/>
            <a:ext cx="201622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课文作者</a:t>
            </a:r>
            <a:endParaRPr lang="zh-CN" altLang="en-US" dirty="0"/>
          </a:p>
        </p:txBody>
      </p:sp>
      <p:sp>
        <p:nvSpPr>
          <p:cNvPr id="14" name="图片占位符 13"/>
          <p:cNvSpPr>
            <a:spLocks noGrp="1"/>
          </p:cNvSpPr>
          <p:nvPr>
            <p:ph type="pic" sz="quarter" idx="14" hasCustomPrompt="1"/>
          </p:nvPr>
        </p:nvSpPr>
        <p:spPr>
          <a:xfrm>
            <a:off x="611188" y="987425"/>
            <a:ext cx="3960812" cy="3097213"/>
          </a:xfrm>
          <a:prstGeom prst="roundRect">
            <a:avLst>
              <a:gd name="adj" fmla="val 2999"/>
            </a:avLst>
          </a:prstGeom>
          <a:effectLst>
            <a:outerShdw blurRad="50800" dist="38100" dir="18900000" algn="bl" rotWithShape="0">
              <a:prstClr val="black">
                <a:alpha val="40000"/>
              </a:prstClr>
            </a:outerShdw>
            <a:softEdge rad="63500"/>
          </a:effectLst>
        </p:spPr>
        <p:txBody>
          <a:bodyPr/>
          <a:lstStyle>
            <a:lvl1pPr>
              <a:defRPr sz="2000">
                <a:latin typeface="幼圆" pitchFamily="49" charset="-122"/>
                <a:ea typeface="幼圆" pitchFamily="49" charset="-122"/>
              </a:defRPr>
            </a:lvl1pPr>
          </a:lstStyle>
          <a:p>
            <a:r>
              <a:rPr lang="zh-CN" altLang="en-US" dirty="0" smtClean="0"/>
              <a:t>插入主题意境图片</a:t>
            </a:r>
            <a:endParaRPr lang="zh-CN" altLang="en-US" dirty="0"/>
          </a:p>
        </p:txBody>
      </p:sp>
    </p:spTree>
    <p:extLst>
      <p:ext uri="{BB962C8B-B14F-4D97-AF65-F5344CB8AC3E}">
        <p14:creationId xmlns:p14="http://schemas.microsoft.com/office/powerpoint/2010/main" val="24711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9448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92233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0" y="62753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7"/>
          <p:cNvSpPr>
            <a:spLocks noGrp="1"/>
          </p:cNvSpPr>
          <p:nvPr>
            <p:ph type="body" sz="quarter" idx="11" hasCustomPrompt="1"/>
          </p:nvPr>
        </p:nvSpPr>
        <p:spPr>
          <a:xfrm>
            <a:off x="6732240" y="267494"/>
            <a:ext cx="1728192" cy="360040"/>
          </a:xfrm>
          <a:prstGeom prst="round2DiagRect">
            <a:avLst>
              <a:gd name="adj1" fmla="val 42945"/>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Tree>
    <p:extLst>
      <p:ext uri="{BB962C8B-B14F-4D97-AF65-F5344CB8AC3E}">
        <p14:creationId xmlns:p14="http://schemas.microsoft.com/office/powerpoint/2010/main" val="2399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7161" y="627534"/>
            <a:ext cx="5858371"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7"/>
          <p:cNvSpPr>
            <a:spLocks noGrp="1"/>
          </p:cNvSpPr>
          <p:nvPr>
            <p:ph type="body" sz="quarter" idx="11" hasCustomPrompt="1"/>
          </p:nvPr>
        </p:nvSpPr>
        <p:spPr>
          <a:xfrm>
            <a:off x="4076411" y="242093"/>
            <a:ext cx="1728192" cy="360040"/>
          </a:xfrm>
          <a:prstGeom prst="round2DiagRect">
            <a:avLst>
              <a:gd name="adj1" fmla="val 21781"/>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
        <p:nvSpPr>
          <p:cNvPr id="11" name="圆角矩形 10"/>
          <p:cNvSpPr/>
          <p:nvPr userDrawn="1"/>
        </p:nvSpPr>
        <p:spPr>
          <a:xfrm>
            <a:off x="5884334" y="339502"/>
            <a:ext cx="3153056" cy="4219763"/>
          </a:xfrm>
          <a:prstGeom prst="roundRect">
            <a:avLst>
              <a:gd name="adj" fmla="val 379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6593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8" name="TextBox 7"/>
          <p:cNvSpPr txBox="1"/>
          <p:nvPr userDrawn="1"/>
        </p:nvSpPr>
        <p:spPr>
          <a:xfrm>
            <a:off x="3081453" y="1491630"/>
            <a:ext cx="2664296" cy="769441"/>
          </a:xfrm>
          <a:prstGeom prst="rect">
            <a:avLst/>
          </a:prstGeom>
          <a:noFill/>
        </p:spPr>
        <p:txBody>
          <a:bodyPr wrap="square" rtlCol="0">
            <a:spAutoFit/>
          </a:bodyPr>
          <a:lstStyle/>
          <a:p>
            <a:pPr algn="ctr"/>
            <a:r>
              <a:rPr lang="zh-CN" altLang="en-US" sz="4400" dirty="0" smtClean="0">
                <a:solidFill>
                  <a:srgbClr val="00B0F0"/>
                </a:solidFill>
                <a:latin typeface="微软雅黑" pitchFamily="34" charset="-122"/>
                <a:ea typeface="微软雅黑" pitchFamily="34" charset="-122"/>
              </a:rPr>
              <a:t>谢谢观看</a:t>
            </a:r>
            <a:endParaRPr lang="zh-CN" altLang="en-US" sz="4400" dirty="0">
              <a:solidFill>
                <a:srgbClr val="00B0F0"/>
              </a:solidFill>
              <a:latin typeface="微软雅黑" pitchFamily="34" charset="-122"/>
              <a:ea typeface="微软雅黑" pitchFamily="34" charset="-122"/>
            </a:endParaRPr>
          </a:p>
        </p:txBody>
      </p:sp>
      <p:sp>
        <p:nvSpPr>
          <p:cNvPr id="9" name="TextBox 8"/>
          <p:cNvSpPr txBox="1"/>
          <p:nvPr userDrawn="1"/>
        </p:nvSpPr>
        <p:spPr>
          <a:xfrm>
            <a:off x="2327920" y="2427734"/>
            <a:ext cx="4968552" cy="646331"/>
          </a:xfrm>
          <a:prstGeom prst="rect">
            <a:avLst/>
          </a:prstGeom>
          <a:noFill/>
        </p:spPr>
        <p:txBody>
          <a:bodyPr wrap="square" rtlCol="0">
            <a:spAutoFit/>
          </a:bodyPr>
          <a:lstStyle/>
          <a:p>
            <a:pPr algn="ctr"/>
            <a:r>
              <a:rPr lang="zh-CN" altLang="en-US" dirty="0" smtClean="0">
                <a:solidFill>
                  <a:schemeClr val="bg1">
                    <a:lumMod val="50000"/>
                  </a:schemeClr>
                </a:solidFill>
                <a:latin typeface="微软雅黑" pitchFamily="34" charset="-122"/>
                <a:ea typeface="微软雅黑" pitchFamily="34" charset="-122"/>
              </a:rPr>
              <a:t>欢迎您继续在</a:t>
            </a: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淘课网学习下一节或其他内容，</a:t>
            </a:r>
            <a:endParaRPr lang="en-US" altLang="zh-CN" dirty="0" smtClean="0">
              <a:solidFill>
                <a:schemeClr val="bg1">
                  <a:lumMod val="50000"/>
                </a:schemeClr>
              </a:solidFill>
              <a:latin typeface="微软雅黑" pitchFamily="34" charset="-122"/>
              <a:ea typeface="微软雅黑" pitchFamily="34" charset="-122"/>
            </a:endParaRPr>
          </a:p>
          <a:p>
            <a:pPr algn="ct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淘课网为你奉献完美的微课大餐！</a:t>
            </a:r>
            <a:endParaRPr lang="zh-CN" altLang="en-US"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4759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2014/12/2</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19462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2014/12/2</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74251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2014/12/2</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39687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2014/12/2</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221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2014/12/2</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63651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479930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pic>
        <p:nvPicPr>
          <p:cNvPr id="11" name="Picture 2" descr="D:\TDDOWNLOAD\My Documents\Downloads\QQ2012JayXon\Users\907868260\FileRecv\91淘课logo.png"/>
          <p:cNvPicPr>
            <a:picLocks noChangeAspect="1" noChangeArrowheads="1"/>
          </p:cNvPicPr>
          <p:nvPr userDrawn="1"/>
        </p:nvPicPr>
        <p:blipFill>
          <a:blip r:embed="rId13"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419294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6228184" y="2139702"/>
            <a:ext cx="2088232" cy="360040"/>
          </a:xfrm>
        </p:spPr>
        <p:txBody>
          <a:bodyPr/>
          <a:lstStyle/>
          <a:p>
            <a:r>
              <a:rPr lang="zh-CN" altLang="en-US" dirty="0" smtClean="0">
                <a:solidFill>
                  <a:srgbClr val="0070C0"/>
                </a:solidFill>
                <a:latin typeface="黑体" panose="02010609060101010101" pitchFamily="49" charset="-122"/>
                <a:ea typeface="黑体" panose="02010609060101010101" pitchFamily="49" charset="-122"/>
              </a:rPr>
              <a:t>小说</a:t>
            </a:r>
            <a:endParaRPr lang="zh-CN" altLang="en-US" dirty="0">
              <a:solidFill>
                <a:srgbClr val="0070C0"/>
              </a:solidFill>
              <a:latin typeface="黑体" panose="02010609060101010101" pitchFamily="49" charset="-122"/>
              <a:ea typeface="黑体" panose="02010609060101010101" pitchFamily="49" charset="-122"/>
            </a:endParaRPr>
          </a:p>
        </p:txBody>
      </p:sp>
      <p:sp>
        <p:nvSpPr>
          <p:cNvPr id="6" name="文本占位符 5"/>
          <p:cNvSpPr>
            <a:spLocks noGrp="1"/>
          </p:cNvSpPr>
          <p:nvPr>
            <p:ph type="body" sz="quarter" idx="12"/>
          </p:nvPr>
        </p:nvSpPr>
        <p:spPr>
          <a:xfrm>
            <a:off x="4860032" y="2499742"/>
            <a:ext cx="3547913" cy="648072"/>
          </a:xfrm>
        </p:spPr>
        <p:txBody>
          <a:bodyPr/>
          <a:lstStyle/>
          <a:p>
            <a:r>
              <a:rPr lang="zh-CN" altLang="en-US" sz="2800" dirty="0" smtClean="0">
                <a:solidFill>
                  <a:srgbClr val="0070C0"/>
                </a:solidFill>
              </a:rPr>
              <a:t>林教头风雪山神庙</a:t>
            </a:r>
            <a:endParaRPr lang="zh-CN" altLang="en-US" sz="2800" dirty="0">
              <a:solidFill>
                <a:srgbClr val="0070C0"/>
              </a:solidFill>
            </a:endParaRPr>
          </a:p>
        </p:txBody>
      </p:sp>
      <p:sp>
        <p:nvSpPr>
          <p:cNvPr id="22" name="文本占位符 21"/>
          <p:cNvSpPr>
            <a:spLocks noGrp="1"/>
          </p:cNvSpPr>
          <p:nvPr>
            <p:ph type="body" sz="quarter" idx="13"/>
          </p:nvPr>
        </p:nvSpPr>
        <p:spPr>
          <a:xfrm>
            <a:off x="6300192" y="3291830"/>
            <a:ext cx="2016224" cy="360040"/>
          </a:xfrm>
        </p:spPr>
        <p:txBody>
          <a:bodyPr/>
          <a:lstStyle/>
          <a:p>
            <a:r>
              <a:rPr lang="zh-CN" altLang="en-US" dirty="0" smtClean="0">
                <a:solidFill>
                  <a:srgbClr val="0070C0"/>
                </a:solidFill>
                <a:latin typeface="黑体" panose="02010609060101010101" pitchFamily="49" charset="-122"/>
                <a:ea typeface="黑体" panose="02010609060101010101" pitchFamily="49" charset="-122"/>
              </a:rPr>
              <a:t>作者：施耐庵</a:t>
            </a:r>
            <a:endParaRPr lang="zh-CN" altLang="en-US" dirty="0">
              <a:solidFill>
                <a:srgbClr val="0070C0"/>
              </a:solidFill>
              <a:latin typeface="黑体" panose="02010609060101010101" pitchFamily="49" charset="-122"/>
              <a:ea typeface="黑体" panose="02010609060101010101" pitchFamily="49" charset="-122"/>
            </a:endParaRPr>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r="1078" b="1279"/>
          <a:stretch/>
        </p:blipFill>
        <p:spPr bwMode="auto">
          <a:xfrm>
            <a:off x="6571" y="7170"/>
            <a:ext cx="4925470" cy="476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18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Rot="1" noChangeArrowheads="1"/>
          </p:cNvSpPr>
          <p:nvPr>
            <p:ph type="body" idx="4294967295"/>
          </p:nvPr>
        </p:nvSpPr>
        <p:spPr>
          <a:xfrm>
            <a:off x="395536" y="1203598"/>
            <a:ext cx="8281615" cy="3096344"/>
          </a:xfrm>
          <a:prstGeom prst="rect">
            <a:avLst/>
          </a:prstGeom>
        </p:spPr>
        <p:txBody>
          <a:bodyPr/>
          <a:lstStyle/>
          <a:p>
            <a:pPr>
              <a:lnSpc>
                <a:spcPts val="4600"/>
              </a:lnSpc>
              <a:buFont typeface="Wingdings" pitchFamily="2" charset="2"/>
              <a:buNone/>
            </a:pPr>
            <a:r>
              <a:rPr lang="en-US" altLang="zh-CN" sz="2800" b="1" dirty="0" smtClean="0">
                <a:latin typeface="+mn-ea"/>
              </a:rPr>
              <a:t>      </a:t>
            </a:r>
            <a:r>
              <a:rPr lang="zh-CN" altLang="en-US" sz="2800" b="1" dirty="0" smtClean="0">
                <a:solidFill>
                  <a:schemeClr val="hlink"/>
                </a:solidFill>
                <a:latin typeface="+mn-ea"/>
              </a:rPr>
              <a:t>对</a:t>
            </a:r>
            <a:r>
              <a:rPr lang="zh-CN" altLang="en-US" sz="2800" b="1" dirty="0">
                <a:solidFill>
                  <a:schemeClr val="hlink"/>
                </a:solidFill>
                <a:latin typeface="+mn-ea"/>
              </a:rPr>
              <a:t>风雪的直接描写和侧面衬托交替出现，景物描写和人物描写糅合在一起，使读者感到，林冲时时处处处于风雪交加的环境之中。</a:t>
            </a:r>
          </a:p>
          <a:p>
            <a:pPr>
              <a:lnSpc>
                <a:spcPts val="4600"/>
              </a:lnSpc>
              <a:buFont typeface="Wingdings" pitchFamily="2" charset="2"/>
              <a:buNone/>
            </a:pPr>
            <a:endParaRPr lang="en-US" altLang="zh-CN" sz="2800" dirty="0">
              <a:solidFill>
                <a:schemeClr val="hlink"/>
              </a:solidFill>
              <a:latin typeface="+mn-ea"/>
            </a:endParaRPr>
          </a:p>
        </p:txBody>
      </p:sp>
    </p:spTree>
    <p:extLst>
      <p:ext uri="{BB962C8B-B14F-4D97-AF65-F5344CB8AC3E}">
        <p14:creationId xmlns:p14="http://schemas.microsoft.com/office/powerpoint/2010/main" val="4063756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899221" y="836613"/>
            <a:ext cx="29527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dirty="0">
                <a:solidFill>
                  <a:srgbClr val="FF0000"/>
                </a:solidFill>
                <a:latin typeface="+mn-ea"/>
              </a:rPr>
              <a:t>“</a:t>
            </a:r>
            <a:r>
              <a:rPr lang="zh-CN" altLang="en-US" sz="2800" b="1" dirty="0">
                <a:solidFill>
                  <a:srgbClr val="FF0000"/>
                </a:solidFill>
                <a:latin typeface="+mn-ea"/>
              </a:rPr>
              <a:t>风雪”的作用：</a:t>
            </a:r>
          </a:p>
        </p:txBody>
      </p:sp>
      <p:sp>
        <p:nvSpPr>
          <p:cNvPr id="3" name="Rectangle 3"/>
          <p:cNvSpPr>
            <a:spLocks noChangeArrowheads="1"/>
          </p:cNvSpPr>
          <p:nvPr/>
        </p:nvSpPr>
        <p:spPr bwMode="auto">
          <a:xfrm>
            <a:off x="899221" y="1707654"/>
            <a:ext cx="7345187"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kumimoji="1" lang="en-US" altLang="zh-CN" sz="2800" b="1" dirty="0">
                <a:solidFill>
                  <a:schemeClr val="tx1"/>
                </a:solidFill>
                <a:latin typeface="+mn-ea"/>
              </a:rPr>
              <a:t>1</a:t>
            </a:r>
            <a:r>
              <a:rPr kumimoji="1" lang="zh-CN" altLang="en-US" sz="2800" b="1" dirty="0">
                <a:solidFill>
                  <a:schemeClr val="tx1"/>
                </a:solidFill>
                <a:latin typeface="+mn-ea"/>
              </a:rPr>
              <a:t>、交代人物活动的背景环境；</a:t>
            </a:r>
          </a:p>
          <a:p>
            <a:pPr algn="l" eaLnBrk="0" hangingPunct="0">
              <a:spcBef>
                <a:spcPct val="50000"/>
              </a:spcBef>
            </a:pPr>
            <a:r>
              <a:rPr kumimoji="1" lang="en-US" altLang="zh-CN" sz="2800" b="1" dirty="0">
                <a:solidFill>
                  <a:schemeClr val="tx1"/>
                </a:solidFill>
                <a:latin typeface="+mn-ea"/>
              </a:rPr>
              <a:t>2</a:t>
            </a:r>
            <a:r>
              <a:rPr kumimoji="1" lang="zh-CN" altLang="en-US" sz="2800" b="1" dirty="0">
                <a:solidFill>
                  <a:schemeClr val="tx1"/>
                </a:solidFill>
                <a:latin typeface="+mn-ea"/>
              </a:rPr>
              <a:t>、渲染紧张气氛；</a:t>
            </a:r>
          </a:p>
          <a:p>
            <a:pPr algn="l" eaLnBrk="0" hangingPunct="0">
              <a:spcBef>
                <a:spcPct val="50000"/>
              </a:spcBef>
            </a:pPr>
            <a:r>
              <a:rPr kumimoji="1" lang="en-US" altLang="zh-CN" sz="2800" b="1" dirty="0">
                <a:solidFill>
                  <a:schemeClr val="tx1"/>
                </a:solidFill>
                <a:latin typeface="+mn-ea"/>
              </a:rPr>
              <a:t>3</a:t>
            </a:r>
            <a:r>
              <a:rPr kumimoji="1" lang="zh-CN" altLang="en-US" sz="2800" b="1" dirty="0">
                <a:solidFill>
                  <a:schemeClr val="tx1"/>
                </a:solidFill>
                <a:latin typeface="+mn-ea"/>
              </a:rPr>
              <a:t>、衬托人物形象；（烘托人物内心的 愤怒，映衬随遇而安性格）</a:t>
            </a:r>
          </a:p>
          <a:p>
            <a:pPr algn="l" eaLnBrk="0" hangingPunct="0">
              <a:spcBef>
                <a:spcPct val="50000"/>
              </a:spcBef>
            </a:pPr>
            <a:r>
              <a:rPr kumimoji="1" lang="en-US" altLang="zh-CN" sz="2800" b="1" dirty="0">
                <a:solidFill>
                  <a:schemeClr val="tx1"/>
                </a:solidFill>
                <a:latin typeface="+mn-ea"/>
              </a:rPr>
              <a:t>4</a:t>
            </a:r>
            <a:r>
              <a:rPr kumimoji="1" lang="zh-CN" altLang="en-US" sz="2800" b="1" dirty="0">
                <a:solidFill>
                  <a:schemeClr val="tx1"/>
                </a:solidFill>
                <a:latin typeface="+mn-ea"/>
              </a:rPr>
              <a:t>、推动情节</a:t>
            </a:r>
            <a:r>
              <a:rPr kumimoji="1" lang="zh-CN" altLang="en-US" sz="2800" b="1" dirty="0" smtClean="0">
                <a:solidFill>
                  <a:schemeClr val="tx1"/>
                </a:solidFill>
                <a:latin typeface="+mn-ea"/>
              </a:rPr>
              <a:t>发展。       </a:t>
            </a:r>
            <a:endParaRPr kumimoji="1" lang="zh-CN" altLang="en-US" sz="2800" b="1" dirty="0">
              <a:solidFill>
                <a:schemeClr val="tx1"/>
              </a:solidFill>
              <a:latin typeface="+mn-ea"/>
            </a:endParaRPr>
          </a:p>
        </p:txBody>
      </p:sp>
    </p:spTree>
    <p:extLst>
      <p:ext uri="{BB962C8B-B14F-4D97-AF65-F5344CB8AC3E}">
        <p14:creationId xmlns:p14="http://schemas.microsoft.com/office/powerpoint/2010/main" val="137151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out)">
                                      <p:cBhvr>
                                        <p:cTn id="12" dur="500"/>
                                        <p:tgtEl>
                                          <p:spTgt spid="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out)">
                                      <p:cBhvr>
                                        <p:cTn id="17" dur="500"/>
                                        <p:tgtEl>
                                          <p:spTgt spid="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out)">
                                      <p:cBhvr>
                                        <p:cTn id="22" dur="500"/>
                                        <p:tgtEl>
                                          <p:spTgt spid="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rrowheads="1"/>
          </p:cNvSpPr>
          <p:nvPr/>
        </p:nvSpPr>
        <p:spPr>
          <a:xfrm>
            <a:off x="612080" y="1131590"/>
            <a:ext cx="7560320" cy="54339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FF0000"/>
                </a:solidFill>
                <a:latin typeface="+mn-ea"/>
                <a:ea typeface="+mn-ea"/>
              </a:rPr>
              <a:t>试找出小说中的细节描写，谈谈它们的作用。</a:t>
            </a:r>
            <a:endParaRPr lang="zh-CN" altLang="en-US" sz="2800" b="1" dirty="0">
              <a:solidFill>
                <a:srgbClr val="FF0000"/>
              </a:solidFill>
              <a:latin typeface="+mn-ea"/>
              <a:ea typeface="+mn-ea"/>
            </a:endParaRPr>
          </a:p>
        </p:txBody>
      </p:sp>
      <p:sp>
        <p:nvSpPr>
          <p:cNvPr id="3" name="Rectangle 3"/>
          <p:cNvSpPr>
            <a:spLocks noGrp="1" noRot="1" noChangeArrowheads="1"/>
          </p:cNvSpPr>
          <p:nvPr>
            <p:ph type="body" idx="4294967295"/>
          </p:nvPr>
        </p:nvSpPr>
        <p:spPr>
          <a:xfrm>
            <a:off x="251520" y="1851670"/>
            <a:ext cx="8208912" cy="2670720"/>
          </a:xfrm>
          <a:prstGeom prst="rect">
            <a:avLst/>
          </a:prstGeom>
        </p:spPr>
        <p:txBody>
          <a:bodyPr/>
          <a:lstStyle/>
          <a:p>
            <a:pPr>
              <a:lnSpc>
                <a:spcPts val="4200"/>
              </a:lnSpc>
              <a:buFont typeface="Wingdings" pitchFamily="2" charset="2"/>
              <a:buNone/>
            </a:pPr>
            <a:r>
              <a:rPr lang="zh-CN" altLang="en-US" sz="2800" b="1" dirty="0" smtClean="0">
                <a:latin typeface="+mn-ea"/>
              </a:rPr>
              <a:t> （</a:t>
            </a:r>
            <a:r>
              <a:rPr lang="en-US" altLang="zh-CN" sz="2800" b="1" dirty="0">
                <a:latin typeface="+mn-ea"/>
              </a:rPr>
              <a:t>1</a:t>
            </a:r>
            <a:r>
              <a:rPr lang="zh-CN" altLang="en-US" sz="2800" b="1" dirty="0">
                <a:latin typeface="+mn-ea"/>
              </a:rPr>
              <a:t>）开头细致描写了陆虞侯等人鬼鬼祟祟的言谈举止，暗示他们是在密谋害人的事，而且和林冲有关系。</a:t>
            </a:r>
            <a:r>
              <a:rPr lang="zh-CN" altLang="en-US" sz="2800" dirty="0">
                <a:latin typeface="黑体" panose="02010609060101010101" pitchFamily="49" charset="-122"/>
                <a:ea typeface="黑体" panose="02010609060101010101" pitchFamily="49" charset="-122"/>
              </a:rPr>
              <a:t>这些细节描写推动了故事情节的发展，引出了李小二给林冲报信，林冲寻敌复仇的情节。</a:t>
            </a:r>
          </a:p>
        </p:txBody>
      </p:sp>
    </p:spTree>
    <p:extLst>
      <p:ext uri="{BB962C8B-B14F-4D97-AF65-F5344CB8AC3E}">
        <p14:creationId xmlns:p14="http://schemas.microsoft.com/office/powerpoint/2010/main" val="281200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Rot="1" noChangeArrowheads="1"/>
          </p:cNvSpPr>
          <p:nvPr>
            <p:ph type="body" idx="4294967295"/>
          </p:nvPr>
        </p:nvSpPr>
        <p:spPr>
          <a:xfrm>
            <a:off x="179512" y="843558"/>
            <a:ext cx="8496944" cy="3672408"/>
          </a:xfrm>
          <a:prstGeom prst="rect">
            <a:avLst/>
          </a:prstGeom>
        </p:spPr>
        <p:txBody>
          <a:bodyPr/>
          <a:lstStyle/>
          <a:p>
            <a:pPr>
              <a:lnSpc>
                <a:spcPts val="3600"/>
              </a:lnSpc>
              <a:buFont typeface="Wingdings" pitchFamily="2" charset="2"/>
              <a:buNone/>
            </a:pPr>
            <a:r>
              <a:rPr lang="zh-CN" altLang="en-US" sz="2800" b="1" dirty="0" smtClean="0">
                <a:latin typeface="+mn-ea"/>
              </a:rPr>
              <a:t> （</a:t>
            </a:r>
            <a:r>
              <a:rPr lang="en-US" altLang="zh-CN" sz="2800" b="1" dirty="0">
                <a:latin typeface="+mn-ea"/>
              </a:rPr>
              <a:t>2</a:t>
            </a:r>
            <a:r>
              <a:rPr lang="zh-CN" altLang="en-US" sz="2800" b="1" dirty="0">
                <a:latin typeface="+mn-ea"/>
              </a:rPr>
              <a:t>）林冲要去沽酒来吃，离开草料场时，“将火炭盖了</a:t>
            </a:r>
            <a:r>
              <a:rPr lang="en-US" altLang="zh-CN" sz="2800" b="1" dirty="0">
                <a:latin typeface="+mn-ea"/>
              </a:rPr>
              <a:t>……</a:t>
            </a:r>
            <a:r>
              <a:rPr lang="zh-CN" altLang="en-US" sz="2800" b="1" dirty="0">
                <a:latin typeface="+mn-ea"/>
              </a:rPr>
              <a:t>把两扇草场门反拽上锁了。”草厅被雪压倒后，林冲“恐怕火盆内有火炭延烧起来”，便“探半身入去摸时，火盆内火种都被雪水浸灭了”，这才“把门拽上，锁了”，到山神庙里去安身。</a:t>
            </a:r>
            <a:r>
              <a:rPr lang="zh-CN" altLang="en-US" sz="2800" dirty="0">
                <a:latin typeface="黑体" panose="02010609060101010101" pitchFamily="49" charset="-122"/>
                <a:ea typeface="黑体" panose="02010609060101010101" pitchFamily="49" charset="-122"/>
              </a:rPr>
              <a:t>这些细节描写，一方面表现了林冲安分守己、办事谨慎的性格，另一方面也告诉读者，草料场起火的原因并不是因为林冲疏忽，使情节发展合情合理。</a:t>
            </a:r>
          </a:p>
        </p:txBody>
      </p:sp>
    </p:spTree>
    <p:extLst>
      <p:ext uri="{BB962C8B-B14F-4D97-AF65-F5344CB8AC3E}">
        <p14:creationId xmlns:p14="http://schemas.microsoft.com/office/powerpoint/2010/main" val="454351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Rot="1" noChangeArrowheads="1"/>
          </p:cNvSpPr>
          <p:nvPr>
            <p:ph type="body" idx="4294967295"/>
          </p:nvPr>
        </p:nvSpPr>
        <p:spPr>
          <a:xfrm>
            <a:off x="595064" y="987574"/>
            <a:ext cx="8153400" cy="3197225"/>
          </a:xfrm>
          <a:prstGeom prst="rect">
            <a:avLst/>
          </a:prstGeom>
        </p:spPr>
        <p:txBody>
          <a:bodyPr/>
          <a:lstStyle/>
          <a:p>
            <a:pPr marL="0" indent="0">
              <a:lnSpc>
                <a:spcPts val="3800"/>
              </a:lnSpc>
              <a:buNone/>
            </a:pPr>
            <a:r>
              <a:rPr lang="zh-CN" altLang="en-US" sz="2800" b="1" dirty="0" smtClean="0">
                <a:latin typeface="+mn-ea"/>
              </a:rPr>
              <a:t>（</a:t>
            </a:r>
            <a:r>
              <a:rPr lang="en-US" altLang="zh-CN" sz="2800" b="1" dirty="0">
                <a:latin typeface="+mn-ea"/>
              </a:rPr>
              <a:t>3</a:t>
            </a:r>
            <a:r>
              <a:rPr lang="zh-CN" altLang="en-US" sz="2800" b="1" dirty="0">
                <a:latin typeface="+mn-ea"/>
              </a:rPr>
              <a:t>）林冲进了山神庙，“入得庙门，再把门掩上。旁边只有一块大石头，掇将过来靠了门。”</a:t>
            </a:r>
            <a:r>
              <a:rPr lang="zh-CN" altLang="en-US" sz="2800" dirty="0">
                <a:latin typeface="黑体" panose="02010609060101010101" pitchFamily="49" charset="-122"/>
                <a:ea typeface="黑体" panose="02010609060101010101" pitchFamily="49" charset="-122"/>
              </a:rPr>
              <a:t>这个细节描写为下文“用手推门，却被石头靠着了”埋下伏笔，陆虞侯等人只好站在庙外边看火边说话，林冲躲在庙内听得一清二楚，知道了事情的真相，完成了性格上的重大转变。看来，这是一个极其重要的细节。</a:t>
            </a:r>
          </a:p>
        </p:txBody>
      </p:sp>
    </p:spTree>
    <p:extLst>
      <p:ext uri="{BB962C8B-B14F-4D97-AF65-F5344CB8AC3E}">
        <p14:creationId xmlns:p14="http://schemas.microsoft.com/office/powerpoint/2010/main" val="3742661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Rot="1" noChangeArrowheads="1"/>
          </p:cNvSpPr>
          <p:nvPr>
            <p:ph type="body" idx="4294967295"/>
          </p:nvPr>
        </p:nvSpPr>
        <p:spPr>
          <a:xfrm>
            <a:off x="467544" y="987574"/>
            <a:ext cx="8280920" cy="3240360"/>
          </a:xfrm>
          <a:prstGeom prst="rect">
            <a:avLst/>
          </a:prstGeom>
        </p:spPr>
        <p:txBody>
          <a:bodyPr/>
          <a:lstStyle/>
          <a:p>
            <a:pPr marL="0" indent="0">
              <a:lnSpc>
                <a:spcPts val="3800"/>
              </a:lnSpc>
              <a:buNone/>
            </a:pPr>
            <a:r>
              <a:rPr lang="zh-CN" altLang="en-US" sz="2800" b="1" dirty="0">
                <a:latin typeface="+mn-ea"/>
              </a:rPr>
              <a:t>（</a:t>
            </a:r>
            <a:r>
              <a:rPr lang="en-US" altLang="zh-CN" sz="2800" b="1" dirty="0">
                <a:latin typeface="+mn-ea"/>
              </a:rPr>
              <a:t>4</a:t>
            </a:r>
            <a:r>
              <a:rPr lang="zh-CN" altLang="en-US" sz="2800" b="1" dirty="0">
                <a:latin typeface="+mn-ea"/>
              </a:rPr>
              <a:t>）关于刀枪武器不离身的细节描写。林冲离开天王堂时、到市井买酒时、奔山神庙安身时，都有关于随身携带尖刀、花枪的细节描写，最后，才有“挺着花枪”冲出门去杀死仇人的情节</a:t>
            </a:r>
            <a:r>
              <a:rPr lang="zh-CN" altLang="en-US" sz="2800" b="1" dirty="0" smtClean="0">
                <a:latin typeface="+mn-ea"/>
              </a:rPr>
              <a:t>。</a:t>
            </a:r>
            <a:r>
              <a:rPr lang="zh-CN" altLang="en-US" sz="2800" b="1" dirty="0">
                <a:latin typeface="+mn-ea"/>
              </a:rPr>
              <a:t>这个细节描写，</a:t>
            </a:r>
            <a:r>
              <a:rPr lang="zh-CN" altLang="en-US" sz="2800" dirty="0">
                <a:latin typeface="黑体" panose="02010609060101010101" pitchFamily="49" charset="-122"/>
                <a:ea typeface="黑体" panose="02010609060101010101" pitchFamily="49" charset="-122"/>
              </a:rPr>
              <a:t>既符合林冲禁军教头的身份，表现他细心、谨慎的性格特点，又使故事情节天衣无缝。</a:t>
            </a:r>
          </a:p>
          <a:p>
            <a:pPr>
              <a:lnSpc>
                <a:spcPts val="3800"/>
              </a:lnSpc>
            </a:pPr>
            <a:endParaRPr lang="zh-CN" altLang="en-US" sz="2800" dirty="0">
              <a:latin typeface="楷体_GB2312" pitchFamily="49" charset="-122"/>
              <a:ea typeface="楷体_GB2312" pitchFamily="49" charset="-122"/>
            </a:endParaRPr>
          </a:p>
        </p:txBody>
      </p:sp>
    </p:spTree>
    <p:extLst>
      <p:ext uri="{BB962C8B-B14F-4D97-AF65-F5344CB8AC3E}">
        <p14:creationId xmlns:p14="http://schemas.microsoft.com/office/powerpoint/2010/main" val="3561924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noChangeArrowheads="1"/>
          </p:cNvSpPr>
          <p:nvPr>
            <p:ph type="body" idx="4294967295"/>
          </p:nvPr>
        </p:nvSpPr>
        <p:spPr>
          <a:xfrm>
            <a:off x="179512" y="899656"/>
            <a:ext cx="8640960" cy="3688318"/>
          </a:xfrm>
          <a:prstGeom prst="rect">
            <a:avLst/>
          </a:prstGeom>
        </p:spPr>
        <p:txBody>
          <a:bodyPr/>
          <a:lstStyle/>
          <a:p>
            <a:pPr marL="0" indent="0">
              <a:buNone/>
            </a:pPr>
            <a:r>
              <a:rPr lang="zh-CN" altLang="en-US" sz="2800" b="1" dirty="0" smtClean="0">
                <a:latin typeface="楷体_GB2312" pitchFamily="49" charset="-122"/>
                <a:ea typeface="楷体_GB2312" pitchFamily="49" charset="-122"/>
              </a:rPr>
              <a:t> </a:t>
            </a:r>
            <a:r>
              <a:rPr lang="zh-CN" altLang="en-US" sz="2800" b="1" dirty="0" smtClean="0">
                <a:latin typeface="+mn-ea"/>
              </a:rPr>
              <a:t>（</a:t>
            </a:r>
            <a:r>
              <a:rPr lang="en-US" altLang="zh-CN" sz="2800" b="1" dirty="0">
                <a:latin typeface="+mn-ea"/>
              </a:rPr>
              <a:t>5</a:t>
            </a:r>
            <a:r>
              <a:rPr lang="zh-CN" altLang="en-US" sz="2800" b="1" dirty="0">
                <a:latin typeface="+mn-ea"/>
              </a:rPr>
              <a:t>）关于方向位置的细节描写。</a:t>
            </a:r>
          </a:p>
          <a:p>
            <a:pPr>
              <a:buFont typeface="Wingdings" pitchFamily="2" charset="2"/>
              <a:buNone/>
            </a:pPr>
            <a:r>
              <a:rPr lang="zh-CN" altLang="en-US" sz="2800" b="1" dirty="0">
                <a:latin typeface="+mn-ea"/>
              </a:rPr>
              <a:t>  </a:t>
            </a:r>
            <a:r>
              <a:rPr lang="zh-CN" altLang="en-US" sz="2800" b="1" dirty="0" smtClean="0">
                <a:latin typeface="+mn-ea"/>
              </a:rPr>
              <a:t>关于</a:t>
            </a:r>
            <a:r>
              <a:rPr lang="zh-CN" altLang="en-US" sz="2800" b="1" dirty="0">
                <a:latin typeface="+mn-ea"/>
              </a:rPr>
              <a:t>方向位置，文章交代得很清楚：沧州城东</a:t>
            </a:r>
            <a:r>
              <a:rPr lang="en-US" altLang="zh-CN" sz="2800" b="1" dirty="0">
                <a:latin typeface="+mn-ea"/>
              </a:rPr>
              <a:t>15</a:t>
            </a:r>
            <a:r>
              <a:rPr lang="zh-CN" altLang="en-US" sz="2800" b="1" dirty="0">
                <a:latin typeface="+mn-ea"/>
              </a:rPr>
              <a:t>里有草料场，草料场东三二里有市井，草料场和市井中间有一座山神庙。林冲买酒、到山神庙，都是往东走。发生在同一时间的陆虞侯等到草料场来放火陷害林冲是由草料场西面而来，这样</a:t>
            </a:r>
            <a:r>
              <a:rPr lang="zh-CN" altLang="en-US" sz="2800" dirty="0">
                <a:latin typeface="黑体" panose="02010609060101010101" pitchFamily="49" charset="-122"/>
                <a:ea typeface="黑体" panose="02010609060101010101" pitchFamily="49" charset="-122"/>
              </a:rPr>
              <a:t>双方就不可能在路上相遇了。看似无关紧要的细节，却至关重要，使情节发展入情入理。</a:t>
            </a:r>
          </a:p>
        </p:txBody>
      </p:sp>
    </p:spTree>
    <p:extLst>
      <p:ext uri="{BB962C8B-B14F-4D97-AF65-F5344CB8AC3E}">
        <p14:creationId xmlns:p14="http://schemas.microsoft.com/office/powerpoint/2010/main" val="2928379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逼上梁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03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rrowheads="1"/>
          </p:cNvSpPr>
          <p:nvPr>
            <p:ph type="body" idx="4294967295"/>
          </p:nvPr>
        </p:nvSpPr>
        <p:spPr>
          <a:xfrm>
            <a:off x="251520" y="987574"/>
            <a:ext cx="8352928" cy="3318420"/>
          </a:xfrm>
          <a:prstGeom prst="rect">
            <a:avLst/>
          </a:prstGeom>
          <a:effectLst/>
        </p:spPr>
        <p:txBody>
          <a:bodyPr/>
          <a:lstStyle/>
          <a:p>
            <a:pPr>
              <a:lnSpc>
                <a:spcPts val="3300"/>
              </a:lnSpc>
              <a:buFont typeface="Wingdings" pitchFamily="2" charset="2"/>
              <a:buNone/>
            </a:pPr>
            <a:r>
              <a:rPr lang="zh-CN" altLang="en-US" sz="2400" b="1" dirty="0" smtClean="0">
                <a:effectLst>
                  <a:outerShdw blurRad="38100" dist="38100" dir="2700000" algn="tl">
                    <a:srgbClr val="000000">
                      <a:alpha val="43137"/>
                    </a:srgbClr>
                  </a:outerShdw>
                </a:effectLst>
                <a:latin typeface="+mn-ea"/>
              </a:rPr>
              <a:t>      </a:t>
            </a:r>
            <a:r>
              <a:rPr lang="zh-CN" altLang="en-US" sz="2400" b="1" dirty="0" smtClean="0">
                <a:latin typeface="+mn-ea"/>
              </a:rPr>
              <a:t>刺配</a:t>
            </a:r>
            <a:r>
              <a:rPr lang="zh-CN" altLang="en-US" sz="2400" b="1" dirty="0">
                <a:latin typeface="+mn-ea"/>
              </a:rPr>
              <a:t>到沧州的林冲善良安分，委曲求全 ，不思反抗，一心想挣扎着回去和家人团聚，仇人的到来激起了林冲的怒火，表现出他的反抗意识。然而这种反抗不是坚决的，接管了草料场的林冲随遇而安，还作了长久呆 下去的打算，然而仇人狠毒的迫害，终于使林冲忍无可忍，奋起反抗。这个过程充分体现了一个字”逼”。林冲被逼上梁山从而反映了这篇课文以及</a:t>
            </a:r>
            <a:r>
              <a:rPr lang="en-US" altLang="zh-CN" sz="2400" b="1" dirty="0">
                <a:latin typeface="+mn-ea"/>
              </a:rPr>
              <a:t>《</a:t>
            </a:r>
            <a:r>
              <a:rPr lang="zh-CN" altLang="en-US" sz="2400" b="1" dirty="0">
                <a:latin typeface="+mn-ea"/>
              </a:rPr>
              <a:t>水浒</a:t>
            </a:r>
            <a:r>
              <a:rPr lang="en-US" altLang="zh-CN" sz="2400" b="1" dirty="0">
                <a:latin typeface="+mn-ea"/>
              </a:rPr>
              <a:t>》</a:t>
            </a:r>
            <a:r>
              <a:rPr lang="zh-CN" altLang="en-US" sz="2400" b="1" dirty="0">
                <a:latin typeface="+mn-ea"/>
              </a:rPr>
              <a:t>的</a:t>
            </a:r>
            <a:r>
              <a:rPr lang="zh-CN" altLang="en-US" sz="2400" b="1" dirty="0" smtClean="0">
                <a:latin typeface="+mn-ea"/>
              </a:rPr>
              <a:t>主题</a:t>
            </a:r>
            <a:r>
              <a:rPr lang="en-US" altLang="zh-CN" sz="2400" b="1" dirty="0">
                <a:latin typeface="+mn-ea"/>
              </a:rPr>
              <a:t>——</a:t>
            </a:r>
            <a:r>
              <a:rPr lang="zh-CN" altLang="en-US" sz="2400" b="1" dirty="0" smtClean="0">
                <a:solidFill>
                  <a:srgbClr val="FF0000"/>
                </a:solidFill>
                <a:latin typeface="+mn-ea"/>
              </a:rPr>
              <a:t>官逼民反</a:t>
            </a:r>
            <a:r>
              <a:rPr lang="zh-CN" altLang="en-US" sz="2400" b="1" dirty="0">
                <a:latin typeface="+mn-ea"/>
              </a:rPr>
              <a:t>，这也是林冲形象的典型意义。</a:t>
            </a:r>
            <a:br>
              <a:rPr lang="zh-CN" altLang="en-US" sz="2400" b="1" dirty="0">
                <a:latin typeface="+mn-ea"/>
              </a:rPr>
            </a:br>
            <a:endParaRPr lang="zh-CN" altLang="en-US" sz="2400" b="1" dirty="0">
              <a:latin typeface="+mn-ea"/>
            </a:endParaRPr>
          </a:p>
        </p:txBody>
      </p:sp>
    </p:spTree>
    <p:extLst>
      <p:ext uri="{BB962C8B-B14F-4D97-AF65-F5344CB8AC3E}">
        <p14:creationId xmlns:p14="http://schemas.microsoft.com/office/powerpoint/2010/main" val="21970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rrowheads="1"/>
          </p:cNvSpPr>
          <p:nvPr>
            <p:ph type="body" idx="4294967295"/>
          </p:nvPr>
        </p:nvSpPr>
        <p:spPr>
          <a:xfrm>
            <a:off x="107504" y="765498"/>
            <a:ext cx="8568754" cy="1014164"/>
          </a:xfrm>
          <a:prstGeom prst="rect">
            <a:avLst/>
          </a:prstGeom>
        </p:spPr>
        <p:txBody>
          <a:bodyPr/>
          <a:lstStyle/>
          <a:p>
            <a:pPr algn="just">
              <a:spcBef>
                <a:spcPct val="0"/>
              </a:spcBef>
              <a:buClrTx/>
              <a:buFontTx/>
              <a:buNone/>
            </a:pPr>
            <a:r>
              <a:rPr lang="zh-CN" altLang="en-US" sz="2800" b="1" dirty="0" smtClean="0">
                <a:solidFill>
                  <a:srgbClr val="FF0000"/>
                </a:solidFill>
                <a:latin typeface="+mn-ea"/>
              </a:rPr>
              <a:t>      </a:t>
            </a:r>
            <a:r>
              <a:rPr lang="zh-CN" altLang="en-US" sz="2800" b="1" dirty="0" smtClean="0">
                <a:solidFill>
                  <a:srgbClr val="FF0000"/>
                </a:solidFill>
                <a:latin typeface="+mn-ea"/>
              </a:rPr>
              <a:t>林冲</a:t>
            </a:r>
            <a:r>
              <a:rPr lang="zh-CN" altLang="en-US" sz="2800" b="1" dirty="0">
                <a:solidFill>
                  <a:srgbClr val="FF0000"/>
                </a:solidFill>
                <a:latin typeface="+mn-ea"/>
              </a:rPr>
              <a:t>性格的发展变化，所走的道路，对于我们认识当时的社会有什么意义？ </a:t>
            </a:r>
          </a:p>
          <a:p>
            <a:endParaRPr lang="en-US" altLang="zh-CN" sz="2800" dirty="0">
              <a:solidFill>
                <a:srgbClr val="FF0000"/>
              </a:solidFill>
              <a:latin typeface="+mn-ea"/>
            </a:endParaRPr>
          </a:p>
        </p:txBody>
      </p:sp>
      <p:sp>
        <p:nvSpPr>
          <p:cNvPr id="3"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合作探究</a:t>
            </a:r>
            <a:endParaRPr lang="zh-CN" altLang="en-US" sz="2800" dirty="0">
              <a:solidFill>
                <a:srgbClr val="FF0000"/>
              </a:solidFill>
              <a:ea typeface="黑体" pitchFamily="2" charset="-122"/>
            </a:endParaRPr>
          </a:p>
        </p:txBody>
      </p:sp>
      <p:sp>
        <p:nvSpPr>
          <p:cNvPr id="4" name="Text Box 3"/>
          <p:cNvSpPr txBox="1">
            <a:spLocks noChangeArrowheads="1"/>
          </p:cNvSpPr>
          <p:nvPr/>
        </p:nvSpPr>
        <p:spPr bwMode="auto">
          <a:xfrm>
            <a:off x="539552" y="1734181"/>
            <a:ext cx="8352928" cy="292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ts val="3000"/>
              </a:lnSpc>
              <a:spcBef>
                <a:spcPct val="50000"/>
              </a:spcBef>
            </a:pPr>
            <a:r>
              <a:rPr kumimoji="1" lang="en-US" altLang="zh-CN" sz="2400" b="1" dirty="0">
                <a:solidFill>
                  <a:schemeClr val="tx1"/>
                </a:solidFill>
                <a:latin typeface="+mn-ea"/>
              </a:rPr>
              <a:t>    《</a:t>
            </a:r>
            <a:r>
              <a:rPr kumimoji="1" lang="zh-CN" altLang="en-US" sz="2400" b="1" dirty="0">
                <a:solidFill>
                  <a:schemeClr val="tx1"/>
                </a:solidFill>
                <a:latin typeface="+mn-ea"/>
              </a:rPr>
              <a:t>水浒传</a:t>
            </a:r>
            <a:r>
              <a:rPr kumimoji="1" lang="en-US" altLang="zh-CN" sz="2400" b="1" dirty="0">
                <a:solidFill>
                  <a:schemeClr val="tx1"/>
                </a:solidFill>
                <a:latin typeface="+mn-ea"/>
              </a:rPr>
              <a:t>》</a:t>
            </a:r>
            <a:r>
              <a:rPr kumimoji="1" lang="zh-CN" altLang="en-US" sz="2400" b="1" dirty="0">
                <a:solidFill>
                  <a:schemeClr val="tx1"/>
                </a:solidFill>
                <a:latin typeface="+mn-ea"/>
              </a:rPr>
              <a:t>精妙的地方往往在于，对诸如林冲、宋江这些人物，在一个极大的限度内，他们是会让步的，这个限度不是个人尊严，而是可以忍辱偷生的最低限度。按照我们现在的理解标准，林冲并不是一个可以为个人尊严、自由和社会正义去奋斗、牺牲的英雄，他仅仅是一个甘愿并且能够忍辱偷生的受压制者。</a:t>
            </a:r>
          </a:p>
          <a:p>
            <a:pPr algn="l">
              <a:lnSpc>
                <a:spcPts val="3000"/>
              </a:lnSpc>
              <a:spcBef>
                <a:spcPct val="50000"/>
              </a:spcBef>
            </a:pPr>
            <a:r>
              <a:rPr kumimoji="1" lang="zh-CN" altLang="en-US" sz="2400" b="1" dirty="0">
                <a:solidFill>
                  <a:schemeClr val="tx1"/>
                </a:solidFill>
                <a:latin typeface="+mn-ea"/>
              </a:rPr>
              <a:t>由此我们可以</a:t>
            </a:r>
            <a:r>
              <a:rPr kumimoji="1" lang="zh-CN" altLang="en-US" sz="2400" b="1" dirty="0" smtClean="0">
                <a:solidFill>
                  <a:schemeClr val="tx1"/>
                </a:solidFill>
                <a:latin typeface="+mn-ea"/>
              </a:rPr>
              <a:t>类推。</a:t>
            </a:r>
            <a:endParaRPr kumimoji="1" lang="zh-CN" altLang="en-US" sz="2400" b="1" dirty="0">
              <a:solidFill>
                <a:schemeClr val="tx1"/>
              </a:solidFill>
              <a:latin typeface="+mn-ea"/>
            </a:endParaRPr>
          </a:p>
        </p:txBody>
      </p:sp>
    </p:spTree>
    <p:extLst>
      <p:ext uri="{BB962C8B-B14F-4D97-AF65-F5344CB8AC3E}">
        <p14:creationId xmlns:p14="http://schemas.microsoft.com/office/powerpoint/2010/main" val="397414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作者简介</a:t>
            </a:r>
            <a:endParaRPr lang="zh-CN" altLang="en-US" sz="2800" dirty="0">
              <a:solidFill>
                <a:srgbClr val="FF0000"/>
              </a:solidFill>
              <a:ea typeface="黑体" pitchFamily="2" charset="-122"/>
            </a:endParaRPr>
          </a:p>
        </p:txBody>
      </p:sp>
      <p:pic>
        <p:nvPicPr>
          <p:cNvPr id="3" name="Picture 4" descr="施耐庵"/>
          <p:cNvPicPr>
            <a:picLocks noChangeAspect="1" noChangeArrowheads="1"/>
          </p:cNvPicPr>
          <p:nvPr/>
        </p:nvPicPr>
        <p:blipFill rotWithShape="1">
          <a:blip r:embed="rId2">
            <a:extLst>
              <a:ext uri="{28A0092B-C50C-407E-A947-70E740481C1C}">
                <a14:useLocalDpi xmlns:a14="http://schemas.microsoft.com/office/drawing/2010/main" val="0"/>
              </a:ext>
            </a:extLst>
          </a:blip>
          <a:srcRect l="1770" t="3347" r="2454" b="2901"/>
          <a:stretch/>
        </p:blipFill>
        <p:spPr bwMode="auto">
          <a:xfrm>
            <a:off x="14715" y="720323"/>
            <a:ext cx="3895359" cy="4083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5"/>
          <p:cNvSpPr txBox="1">
            <a:spLocks noChangeArrowheads="1"/>
          </p:cNvSpPr>
          <p:nvPr/>
        </p:nvSpPr>
        <p:spPr bwMode="auto">
          <a:xfrm>
            <a:off x="4252024" y="915566"/>
            <a:ext cx="3416320" cy="357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Lst>
        </p:spPr>
        <p:txBody>
          <a:bodyPr vert="eaVert" wrap="square">
            <a:spAutoFit/>
          </a:bodyPr>
          <a:lstStyle/>
          <a:p>
            <a:pPr algn="l">
              <a:lnSpc>
                <a:spcPct val="150000"/>
              </a:lnSpc>
            </a:pPr>
            <a:r>
              <a:rPr lang="zh-CN" altLang="en-US" sz="2800" b="1" dirty="0">
                <a:solidFill>
                  <a:srgbClr val="FF0000"/>
                </a:solidFill>
                <a:latin typeface="+mn-ea"/>
              </a:rPr>
              <a:t>施耐庵</a:t>
            </a:r>
          </a:p>
          <a:p>
            <a:pPr algn="l">
              <a:lnSpc>
                <a:spcPct val="150000"/>
              </a:lnSpc>
            </a:pPr>
            <a:r>
              <a:rPr lang="zh-CN" altLang="en-US" sz="2800" b="1" dirty="0">
                <a:solidFill>
                  <a:srgbClr val="FF0000"/>
                </a:solidFill>
                <a:latin typeface="+mn-ea"/>
              </a:rPr>
              <a:t>生于一二九六年，卒于一三七</a:t>
            </a:r>
            <a:r>
              <a:rPr lang="en-US" altLang="zh-CN" sz="2800" b="1" dirty="0">
                <a:solidFill>
                  <a:srgbClr val="FF0000"/>
                </a:solidFill>
                <a:latin typeface="+mn-ea"/>
              </a:rPr>
              <a:t>0</a:t>
            </a:r>
            <a:r>
              <a:rPr lang="zh-CN" altLang="en-US" sz="2800" b="1" dirty="0">
                <a:solidFill>
                  <a:srgbClr val="FF0000"/>
                </a:solidFill>
                <a:latin typeface="+mn-ea"/>
              </a:rPr>
              <a:t>年。</a:t>
            </a:r>
          </a:p>
          <a:p>
            <a:pPr algn="l">
              <a:lnSpc>
                <a:spcPct val="150000"/>
              </a:lnSpc>
            </a:pPr>
            <a:r>
              <a:rPr lang="zh-CN" altLang="en-US" sz="2800" b="1" dirty="0">
                <a:solidFill>
                  <a:srgbClr val="FF0000"/>
                </a:solidFill>
                <a:latin typeface="+mn-ea"/>
              </a:rPr>
              <a:t>元末明初人，著名文学家。</a:t>
            </a:r>
          </a:p>
        </p:txBody>
      </p:sp>
    </p:spTree>
    <p:extLst>
      <p:ext uri="{BB962C8B-B14F-4D97-AF65-F5344CB8AC3E}">
        <p14:creationId xmlns:p14="http://schemas.microsoft.com/office/powerpoint/2010/main" val="1187210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71600" y="1234612"/>
            <a:ext cx="7488832" cy="193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pPr>
            <a:r>
              <a:rPr kumimoji="1" lang="zh-CN" altLang="en-US" sz="2800" b="1" dirty="0">
                <a:solidFill>
                  <a:schemeClr val="tx1"/>
                </a:solidFill>
                <a:latin typeface="+mn-ea"/>
              </a:rPr>
              <a:t>中国古代社会的百姓们，他们</a:t>
            </a:r>
            <a:r>
              <a:rPr kumimoji="1" lang="zh-CN" altLang="en-US" sz="2800" b="1" dirty="0" smtClean="0">
                <a:solidFill>
                  <a:schemeClr val="tx1"/>
                </a:solidFill>
                <a:latin typeface="+mn-ea"/>
              </a:rPr>
              <a:t>并不是</a:t>
            </a:r>
            <a:r>
              <a:rPr kumimoji="1" lang="zh-CN" altLang="en-US" sz="2800" b="1" dirty="0">
                <a:solidFill>
                  <a:schemeClr val="tx1"/>
                </a:solidFill>
                <a:latin typeface="+mn-ea"/>
              </a:rPr>
              <a:t>以维持自尊为生存最后</a:t>
            </a:r>
            <a:r>
              <a:rPr kumimoji="1" lang="zh-CN" altLang="en-US" sz="2800" b="1" dirty="0" smtClean="0">
                <a:solidFill>
                  <a:schemeClr val="tx1"/>
                </a:solidFill>
                <a:latin typeface="+mn-ea"/>
              </a:rPr>
              <a:t>防线</a:t>
            </a:r>
            <a:r>
              <a:rPr kumimoji="1" lang="zh-CN" altLang="en-US" sz="2800" b="1" dirty="0">
                <a:solidFill>
                  <a:schemeClr val="tx1"/>
                </a:solidFill>
                <a:latin typeface="+mn-ea"/>
              </a:rPr>
              <a:t>，而是像林冲那样，是可以</a:t>
            </a:r>
            <a:r>
              <a:rPr kumimoji="1" lang="zh-CN" altLang="en-US" sz="2800" b="1" dirty="0" smtClean="0">
                <a:solidFill>
                  <a:schemeClr val="tx1"/>
                </a:solidFill>
                <a:latin typeface="+mn-ea"/>
              </a:rPr>
              <a:t>被压制</a:t>
            </a:r>
            <a:r>
              <a:rPr kumimoji="1" lang="zh-CN" altLang="en-US" sz="2800" b="1" dirty="0">
                <a:solidFill>
                  <a:schemeClr val="tx1"/>
                </a:solidFill>
                <a:latin typeface="+mn-ea"/>
              </a:rPr>
              <a:t>到最底线的</a:t>
            </a:r>
            <a:r>
              <a:rPr kumimoji="1" lang="en-US" altLang="zh-CN" sz="2800" b="1" dirty="0">
                <a:solidFill>
                  <a:schemeClr val="tx1"/>
                </a:solidFill>
                <a:latin typeface="+mn-ea"/>
              </a:rPr>
              <a:t>——</a:t>
            </a:r>
            <a:r>
              <a:rPr kumimoji="1" lang="zh-CN" altLang="en-US" sz="2800" b="1" dirty="0">
                <a:solidFill>
                  <a:schemeClr val="tx1"/>
                </a:solidFill>
                <a:latin typeface="+mn-ea"/>
              </a:rPr>
              <a:t>只要能</a:t>
            </a:r>
            <a:r>
              <a:rPr kumimoji="1" lang="zh-CN" altLang="en-US" sz="2800" b="1" dirty="0" smtClean="0">
                <a:solidFill>
                  <a:schemeClr val="tx1"/>
                </a:solidFill>
                <a:latin typeface="+mn-ea"/>
              </a:rPr>
              <a:t>活命就</a:t>
            </a:r>
            <a:r>
              <a:rPr kumimoji="1" lang="zh-CN" altLang="en-US" sz="2800" b="1" dirty="0">
                <a:solidFill>
                  <a:schemeClr val="tx1"/>
                </a:solidFill>
                <a:latin typeface="+mn-ea"/>
              </a:rPr>
              <a:t>行。</a:t>
            </a:r>
          </a:p>
        </p:txBody>
      </p:sp>
    </p:spTree>
    <p:extLst>
      <p:ext uri="{BB962C8B-B14F-4D97-AF65-F5344CB8AC3E}">
        <p14:creationId xmlns:p14="http://schemas.microsoft.com/office/powerpoint/2010/main" val="1412896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39552" y="771550"/>
            <a:ext cx="8280920" cy="3929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ts val="3800"/>
              </a:lnSpc>
              <a:spcBef>
                <a:spcPct val="50000"/>
              </a:spcBef>
            </a:pPr>
            <a:r>
              <a:rPr kumimoji="1" lang="zh-CN" altLang="en-US" sz="2800" b="1" dirty="0" smtClean="0">
                <a:solidFill>
                  <a:schemeClr val="tx1"/>
                </a:solidFill>
                <a:latin typeface="+mn-ea"/>
              </a:rPr>
              <a:t>    </a:t>
            </a:r>
            <a:r>
              <a:rPr kumimoji="1" lang="zh-CN" altLang="en-US" sz="2800" b="1" dirty="0" smtClean="0">
                <a:solidFill>
                  <a:schemeClr val="tx1"/>
                </a:solidFill>
                <a:latin typeface="+mn-ea"/>
              </a:rPr>
              <a:t>正是</a:t>
            </a:r>
            <a:r>
              <a:rPr kumimoji="1" lang="zh-CN" altLang="en-US" sz="2800" b="1" dirty="0">
                <a:solidFill>
                  <a:schemeClr val="tx1"/>
                </a:solidFill>
                <a:latin typeface="+mn-ea"/>
              </a:rPr>
              <a:t>有这种性格弱点的林冲，也就是大多数的中国人，塑造了中国的古代社会政治结构</a:t>
            </a:r>
            <a:r>
              <a:rPr kumimoji="1" lang="en-US" altLang="zh-CN" sz="2800" b="1" dirty="0">
                <a:solidFill>
                  <a:schemeClr val="tx1"/>
                </a:solidFill>
                <a:latin typeface="+mn-ea"/>
              </a:rPr>
              <a:t>——</a:t>
            </a:r>
            <a:r>
              <a:rPr kumimoji="1" lang="zh-CN" altLang="en-US" sz="2800" b="1" dirty="0">
                <a:solidFill>
                  <a:schemeClr val="tx1"/>
                </a:solidFill>
                <a:latin typeface="+mn-ea"/>
              </a:rPr>
              <a:t>专制式结构。专制社会的本质特点不在于压制方具有足够的压制能力，而在于爱压制方在心理或者性格上具有足够的忍耐能力。林冲、宋江等都具备了这种爱压制的忍耐能力，宋朝的社会政治就是建立在林冲等宋朝人能够爱压制的软弱性格之上。中国人性格中的</a:t>
            </a:r>
            <a:r>
              <a:rPr kumimoji="1" lang="zh-CN" altLang="en-US" sz="2800" b="1" dirty="0">
                <a:solidFill>
                  <a:srgbClr val="FF0000"/>
                </a:solidFill>
                <a:latin typeface="+mn-ea"/>
              </a:rPr>
              <a:t>忍</a:t>
            </a:r>
            <a:r>
              <a:rPr kumimoji="1" lang="zh-CN" altLang="en-US" sz="2800" b="1" dirty="0">
                <a:solidFill>
                  <a:schemeClr val="tx1"/>
                </a:solidFill>
                <a:latin typeface="+mn-ea"/>
              </a:rPr>
              <a:t>是塑造中国社会的关键。</a:t>
            </a:r>
          </a:p>
        </p:txBody>
      </p:sp>
    </p:spTree>
    <p:extLst>
      <p:ext uri="{BB962C8B-B14F-4D97-AF65-F5344CB8AC3E}">
        <p14:creationId xmlns:p14="http://schemas.microsoft.com/office/powerpoint/2010/main" val="3421577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TDDOWNLOAD\My Documents\Downloads\QQ2012JayXon\Users\907868260\FileRecv\91淘课logo.png"/>
          <p:cNvPicPr>
            <a:picLocks noChangeAspect="1" noChangeArrowheads="1"/>
          </p:cNvPicPr>
          <p:nvPr/>
        </p:nvPicPr>
        <p:blipFill>
          <a:blip r:embed="rId2"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37824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11560" y="771550"/>
            <a:ext cx="8136904" cy="395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ts val="3400"/>
              </a:lnSpc>
              <a:spcBef>
                <a:spcPct val="50000"/>
              </a:spcBef>
            </a:pPr>
            <a:r>
              <a:rPr kumimoji="1" lang="en-US" altLang="zh-CN" sz="2400" b="1" dirty="0">
                <a:solidFill>
                  <a:schemeClr val="tx1"/>
                </a:solidFill>
                <a:latin typeface="+mn-ea"/>
              </a:rPr>
              <a:t>    </a:t>
            </a:r>
            <a:r>
              <a:rPr kumimoji="1" lang="zh-CN" altLang="en-US" sz="2400" b="1" dirty="0" smtClean="0">
                <a:solidFill>
                  <a:schemeClr val="tx1"/>
                </a:solidFill>
                <a:latin typeface="+mn-ea"/>
              </a:rPr>
              <a:t>南宋</a:t>
            </a:r>
            <a:r>
              <a:rPr kumimoji="1" lang="zh-CN" altLang="en-US" sz="2400" b="1" dirty="0">
                <a:solidFill>
                  <a:schemeClr val="tx1"/>
                </a:solidFill>
                <a:latin typeface="+mn-ea"/>
              </a:rPr>
              <a:t>时期，宋江起义的故事，便开始在群众中流传。宋元时，女真、蒙古贵族先后南侵，广大人民处于阶级和民族双重压迫之下。他们把自己的生活经验和美好理想，寄寓于“劫富济贫”、“扶危济困”的起义英雄形象中。于是关于水浒的故事，便越流传越丰富。元末明初施耐庵等人在表现水浒故事的话本、杂剧等多种艺术形式创作的基础上，加工编写成了</a:t>
            </a:r>
            <a:r>
              <a:rPr kumimoji="1" lang="en-US" altLang="zh-CN" sz="2400" b="1" dirty="0">
                <a:solidFill>
                  <a:schemeClr val="tx1"/>
                </a:solidFill>
                <a:latin typeface="+mn-ea"/>
              </a:rPr>
              <a:t>《</a:t>
            </a:r>
            <a:r>
              <a:rPr kumimoji="1" lang="zh-CN" altLang="en-US" sz="2400" b="1" dirty="0">
                <a:solidFill>
                  <a:schemeClr val="tx1"/>
                </a:solidFill>
                <a:latin typeface="+mn-ea"/>
              </a:rPr>
              <a:t>水浒传</a:t>
            </a:r>
            <a:r>
              <a:rPr kumimoji="1" lang="en-US" altLang="zh-CN" sz="2400" b="1" dirty="0">
                <a:solidFill>
                  <a:schemeClr val="tx1"/>
                </a:solidFill>
                <a:latin typeface="+mn-ea"/>
              </a:rPr>
              <a:t>》</a:t>
            </a:r>
            <a:r>
              <a:rPr kumimoji="1" lang="zh-CN" altLang="en-US" sz="2400" b="1" dirty="0">
                <a:solidFill>
                  <a:schemeClr val="tx1"/>
                </a:solidFill>
                <a:latin typeface="+mn-ea"/>
              </a:rPr>
              <a:t>。作者作为说书人，对人物的所作所为，所思所想，故事进程、结局无所不知，并发表议论。 </a:t>
            </a:r>
          </a:p>
        </p:txBody>
      </p:sp>
      <p:sp>
        <p:nvSpPr>
          <p:cNvPr id="3"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创作背景</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25013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l="2299" r="2544" b="674"/>
          <a:stretch/>
        </p:blipFill>
        <p:spPr bwMode="auto">
          <a:xfrm>
            <a:off x="131409" y="771550"/>
            <a:ext cx="2064327" cy="27893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l="2953" r="2785" b="674"/>
          <a:stretch/>
        </p:blipFill>
        <p:spPr bwMode="auto">
          <a:xfrm>
            <a:off x="4695621" y="771550"/>
            <a:ext cx="2036619" cy="27893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1"/>
          <p:cNvPicPr>
            <a:picLocks noChangeAspect="1" noChangeArrowheads="1"/>
          </p:cNvPicPr>
          <p:nvPr/>
        </p:nvPicPr>
        <p:blipFill rotWithShape="1">
          <a:blip r:embed="rId4">
            <a:extLst>
              <a:ext uri="{28A0092B-C50C-407E-A947-70E740481C1C}">
                <a14:useLocalDpi xmlns:a14="http://schemas.microsoft.com/office/drawing/2010/main" val="0"/>
              </a:ext>
            </a:extLst>
          </a:blip>
          <a:srcRect l="2543" t="2724" r="2412" b="2472"/>
          <a:stretch/>
        </p:blipFill>
        <p:spPr bwMode="auto">
          <a:xfrm>
            <a:off x="2396836" y="771550"/>
            <a:ext cx="2133600" cy="27893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p:cNvPicPr>
            <a:picLocks noChangeAspect="1" noChangeArrowheads="1"/>
          </p:cNvPicPr>
          <p:nvPr/>
        </p:nvPicPr>
        <p:blipFill rotWithShape="1">
          <a:blip r:embed="rId5">
            <a:extLst>
              <a:ext uri="{28A0092B-C50C-407E-A947-70E740481C1C}">
                <a14:useLocalDpi xmlns:a14="http://schemas.microsoft.com/office/drawing/2010/main" val="0"/>
              </a:ext>
            </a:extLst>
          </a:blip>
          <a:srcRect r="2222" b="1820"/>
          <a:stretch/>
        </p:blipFill>
        <p:spPr bwMode="auto">
          <a:xfrm>
            <a:off x="6876256" y="771550"/>
            <a:ext cx="2134322" cy="2757166"/>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3"/>
          <p:cNvSpPr txBox="1">
            <a:spLocks noChangeArrowheads="1"/>
          </p:cNvSpPr>
          <p:nvPr/>
        </p:nvSpPr>
        <p:spPr bwMode="auto">
          <a:xfrm>
            <a:off x="201960" y="3723878"/>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a:solidFill>
                  <a:srgbClr val="FF0000"/>
                </a:solidFill>
                <a:latin typeface="Times New Roman" pitchFamily="18" charset="0"/>
              </a:rPr>
              <a:t>沧州遇旧交</a:t>
            </a:r>
          </a:p>
        </p:txBody>
      </p:sp>
      <p:sp>
        <p:nvSpPr>
          <p:cNvPr id="7" name="Text Box 6"/>
          <p:cNvSpPr txBox="1">
            <a:spLocks noChangeArrowheads="1"/>
          </p:cNvSpPr>
          <p:nvPr/>
        </p:nvSpPr>
        <p:spPr bwMode="auto">
          <a:xfrm>
            <a:off x="2518792" y="3723878"/>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a:solidFill>
                  <a:srgbClr val="FF0000"/>
                </a:solidFill>
                <a:latin typeface="Times New Roman" pitchFamily="18" charset="0"/>
              </a:rPr>
              <a:t>接管</a:t>
            </a:r>
            <a:r>
              <a:rPr kumimoji="1" lang="zh-CN" altLang="en-US" sz="2400" b="1" dirty="0">
                <a:solidFill>
                  <a:srgbClr val="FF0000"/>
                </a:solidFill>
              </a:rPr>
              <a:t>草料场</a:t>
            </a:r>
          </a:p>
        </p:txBody>
      </p:sp>
      <p:sp>
        <p:nvSpPr>
          <p:cNvPr id="8" name="Text Box 4"/>
          <p:cNvSpPr txBox="1">
            <a:spLocks noChangeArrowheads="1"/>
          </p:cNvSpPr>
          <p:nvPr/>
        </p:nvSpPr>
        <p:spPr bwMode="auto">
          <a:xfrm>
            <a:off x="4838671" y="3723878"/>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a:solidFill>
                  <a:schemeClr val="tx1"/>
                </a:solidFill>
                <a:latin typeface="Times New Roman" pitchFamily="18" charset="0"/>
              </a:rPr>
              <a:t>密谋害林冲</a:t>
            </a:r>
          </a:p>
        </p:txBody>
      </p:sp>
      <p:sp>
        <p:nvSpPr>
          <p:cNvPr id="9" name="Text Box 8"/>
          <p:cNvSpPr txBox="1">
            <a:spLocks noChangeArrowheads="1"/>
          </p:cNvSpPr>
          <p:nvPr/>
        </p:nvSpPr>
        <p:spPr bwMode="auto">
          <a:xfrm>
            <a:off x="7059488" y="372387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a:solidFill>
                  <a:srgbClr val="FF0000"/>
                </a:solidFill>
                <a:latin typeface="Times New Roman" pitchFamily="18" charset="0"/>
              </a:rPr>
              <a:t>杀敌山神庙</a:t>
            </a:r>
          </a:p>
        </p:txBody>
      </p:sp>
      <p:sp>
        <p:nvSpPr>
          <p:cNvPr id="10"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复述情节</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28391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467544" y="987574"/>
            <a:ext cx="104644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kumimoji="1" lang="zh-CN" altLang="en-US" sz="2800" b="1" dirty="0">
                <a:solidFill>
                  <a:srgbClr val="FF0000"/>
                </a:solidFill>
              </a:rPr>
              <a:t>面对以上情节，林冲相应心态如何？</a:t>
            </a:r>
          </a:p>
        </p:txBody>
      </p:sp>
      <p:sp>
        <p:nvSpPr>
          <p:cNvPr id="3" name="Rectangle 4"/>
          <p:cNvSpPr>
            <a:spLocks noChangeArrowheads="1"/>
          </p:cNvSpPr>
          <p:nvPr/>
        </p:nvSpPr>
        <p:spPr bwMode="auto">
          <a:xfrm>
            <a:off x="1763688" y="915566"/>
            <a:ext cx="67687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400" b="1" dirty="0">
                <a:solidFill>
                  <a:srgbClr val="2D2221"/>
                </a:solidFill>
                <a:latin typeface="Arial Narrow" pitchFamily="34" charset="0"/>
              </a:rPr>
              <a:t>提示：</a:t>
            </a:r>
            <a:r>
              <a:rPr kumimoji="1" lang="zh-CN" altLang="en-US" sz="2400" b="1" dirty="0">
                <a:solidFill>
                  <a:srgbClr val="2D2221"/>
                </a:solidFill>
                <a:latin typeface="Times New Roman" pitchFamily="18" charset="0"/>
              </a:rPr>
              <a:t>林冲刺配沧州，邂逅李小二，从言谈中表现了他什么样的思想状况？</a:t>
            </a:r>
          </a:p>
        </p:txBody>
      </p:sp>
      <p:sp>
        <p:nvSpPr>
          <p:cNvPr id="4" name="Rectangle 5"/>
          <p:cNvSpPr>
            <a:spLocks noChangeArrowheads="1"/>
          </p:cNvSpPr>
          <p:nvPr/>
        </p:nvSpPr>
        <p:spPr bwMode="auto">
          <a:xfrm>
            <a:off x="1746833" y="1903084"/>
            <a:ext cx="67043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400" b="1" dirty="0">
                <a:solidFill>
                  <a:schemeClr val="tx1"/>
                </a:solidFill>
                <a:latin typeface="Arial Narrow" pitchFamily="34" charset="0"/>
              </a:rPr>
              <a:t>提示：</a:t>
            </a:r>
            <a:r>
              <a:rPr kumimoji="1" lang="zh-CN" altLang="en-US" sz="2400" b="1" dirty="0">
                <a:solidFill>
                  <a:schemeClr val="tx1"/>
                </a:solidFill>
                <a:latin typeface="Times New Roman" pitchFamily="18" charset="0"/>
              </a:rPr>
              <a:t>陆谦、富安来到沧州表明了什么？林冲的反应表现了他什么样的思想状况？</a:t>
            </a:r>
          </a:p>
        </p:txBody>
      </p:sp>
      <p:sp>
        <p:nvSpPr>
          <p:cNvPr id="5" name="Rectangle 6"/>
          <p:cNvSpPr>
            <a:spLocks noChangeArrowheads="1"/>
          </p:cNvSpPr>
          <p:nvPr/>
        </p:nvSpPr>
        <p:spPr bwMode="auto">
          <a:xfrm>
            <a:off x="1721833" y="2859782"/>
            <a:ext cx="68106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400" b="1" dirty="0">
                <a:solidFill>
                  <a:schemeClr val="tx1"/>
                </a:solidFill>
                <a:latin typeface="Times New Roman" pitchFamily="18" charset="0"/>
              </a:rPr>
              <a:t>提示：当让林冲去看守草料场时，林冲是什么态度？</a:t>
            </a:r>
          </a:p>
        </p:txBody>
      </p:sp>
      <p:sp>
        <p:nvSpPr>
          <p:cNvPr id="6" name="Rectangle 7"/>
          <p:cNvSpPr>
            <a:spLocks noChangeArrowheads="1"/>
          </p:cNvSpPr>
          <p:nvPr/>
        </p:nvSpPr>
        <p:spPr bwMode="auto">
          <a:xfrm>
            <a:off x="1756037" y="3762787"/>
            <a:ext cx="67043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400" b="1" dirty="0">
                <a:solidFill>
                  <a:schemeClr val="tx1"/>
                </a:solidFill>
                <a:latin typeface="Times New Roman" pitchFamily="18" charset="0"/>
              </a:rPr>
              <a:t>提示：草料场火起，想置自己于死地时，林冲又是什么态度？</a:t>
            </a:r>
          </a:p>
        </p:txBody>
      </p:sp>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a:solidFill>
                  <a:srgbClr val="FF0000"/>
                </a:solidFill>
                <a:ea typeface="黑体" pitchFamily="2" charset="-122"/>
              </a:rPr>
              <a:t>特色赏析</a:t>
            </a:r>
          </a:p>
        </p:txBody>
      </p:sp>
    </p:spTree>
    <p:extLst>
      <p:ext uri="{BB962C8B-B14F-4D97-AF65-F5344CB8AC3E}">
        <p14:creationId xmlns:p14="http://schemas.microsoft.com/office/powerpoint/2010/main" val="3795302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Rot="1" noChangeArrowheads="1"/>
          </p:cNvSpPr>
          <p:nvPr>
            <p:ph type="body" idx="4294967295"/>
          </p:nvPr>
        </p:nvSpPr>
        <p:spPr>
          <a:xfrm>
            <a:off x="467544" y="915566"/>
            <a:ext cx="8496944" cy="3240360"/>
          </a:xfrm>
          <a:prstGeom prst="rect">
            <a:avLst/>
          </a:prstGeom>
        </p:spPr>
        <p:txBody>
          <a:bodyPr/>
          <a:lstStyle/>
          <a:p>
            <a:pPr>
              <a:lnSpc>
                <a:spcPct val="80000"/>
              </a:lnSpc>
              <a:buFont typeface="Wingdings" pitchFamily="2" charset="2"/>
              <a:buNone/>
            </a:pPr>
            <a:r>
              <a:rPr lang="en-US" altLang="zh-CN" sz="2800" b="1" dirty="0"/>
              <a:t>	</a:t>
            </a:r>
            <a:endParaRPr lang="en-US" altLang="zh-CN" sz="2800" b="1" dirty="0">
              <a:solidFill>
                <a:srgbClr val="CCCCFF"/>
              </a:solidFill>
            </a:endParaRPr>
          </a:p>
          <a:p>
            <a:pPr>
              <a:lnSpc>
                <a:spcPct val="80000"/>
              </a:lnSpc>
            </a:pPr>
            <a:endParaRPr lang="en-US" altLang="zh-CN" sz="2800" b="1" dirty="0"/>
          </a:p>
          <a:p>
            <a:pPr>
              <a:lnSpc>
                <a:spcPct val="80000"/>
              </a:lnSpc>
              <a:buFont typeface="Wingdings" pitchFamily="2" charset="2"/>
              <a:buNone/>
            </a:pPr>
            <a:r>
              <a:rPr lang="en-US" altLang="zh-CN" sz="2800" b="1" dirty="0">
                <a:solidFill>
                  <a:srgbClr val="CCCCFF"/>
                </a:solidFill>
              </a:rPr>
              <a:t>                                                                </a:t>
            </a:r>
            <a:r>
              <a:rPr lang="en-US" altLang="zh-CN" sz="2800" b="1" dirty="0" smtClean="0">
                <a:solidFill>
                  <a:srgbClr val="CCCCFF"/>
                </a:solidFill>
              </a:rPr>
              <a:t>    </a:t>
            </a:r>
            <a:r>
              <a:rPr lang="zh-CN" altLang="en-US" sz="2800" b="1" u="sng" dirty="0" smtClean="0">
                <a:ea typeface="幼圆" pitchFamily="49" charset="-122"/>
              </a:rPr>
              <a:t>杀死</a:t>
            </a:r>
            <a:r>
              <a:rPr lang="zh-CN" altLang="en-US" sz="2800" b="1" u="sng" dirty="0">
                <a:ea typeface="幼圆" pitchFamily="49" charset="-122"/>
              </a:rPr>
              <a:t>陆谦</a:t>
            </a:r>
            <a:endParaRPr lang="zh-CN" altLang="en-US" sz="2800" b="1" dirty="0">
              <a:ea typeface="幼圆" pitchFamily="49" charset="-122"/>
            </a:endParaRPr>
          </a:p>
          <a:p>
            <a:pPr>
              <a:lnSpc>
                <a:spcPct val="80000"/>
              </a:lnSpc>
              <a:buFont typeface="Wingdings" pitchFamily="2" charset="2"/>
              <a:buNone/>
            </a:pPr>
            <a:r>
              <a:rPr lang="zh-CN" altLang="en-US" sz="2800" b="1" dirty="0"/>
              <a:t>                       </a:t>
            </a:r>
            <a:r>
              <a:rPr lang="zh-CN" altLang="en-US" sz="2800" b="1" dirty="0" smtClean="0"/>
              <a:t>     </a:t>
            </a:r>
            <a:r>
              <a:rPr lang="zh-CN" altLang="en-US" sz="2800" b="1" u="sng" dirty="0" smtClean="0">
                <a:ea typeface="幼圆" pitchFamily="49" charset="-122"/>
              </a:rPr>
              <a:t>听说</a:t>
            </a:r>
            <a:r>
              <a:rPr lang="zh-CN" altLang="en-US" sz="2800" b="1" u="sng" dirty="0">
                <a:ea typeface="幼圆" pitchFamily="49" charset="-122"/>
              </a:rPr>
              <a:t>陆谦到来</a:t>
            </a:r>
            <a:r>
              <a:rPr lang="zh-CN" altLang="en-US" sz="2800" b="1" dirty="0"/>
              <a:t>              </a:t>
            </a:r>
            <a:r>
              <a:rPr lang="zh-CN" altLang="en-US" sz="2800" b="1" dirty="0" smtClean="0">
                <a:ea typeface="楷体_GB2312" pitchFamily="49" charset="-122"/>
              </a:rPr>
              <a:t>（</a:t>
            </a:r>
            <a:r>
              <a:rPr lang="zh-CN" altLang="en-US" sz="2800" b="1" dirty="0">
                <a:ea typeface="楷体_GB2312" pitchFamily="49" charset="-122"/>
              </a:rPr>
              <a:t>反抗）</a:t>
            </a:r>
          </a:p>
          <a:p>
            <a:pPr>
              <a:lnSpc>
                <a:spcPct val="80000"/>
              </a:lnSpc>
              <a:buFont typeface="Wingdings" pitchFamily="2" charset="2"/>
              <a:buNone/>
            </a:pPr>
            <a:r>
              <a:rPr lang="zh-CN" altLang="en-US" sz="2800" b="1" u="sng" dirty="0">
                <a:latin typeface="幼圆" pitchFamily="49" charset="-122"/>
                <a:ea typeface="幼圆" pitchFamily="49" charset="-122"/>
              </a:rPr>
              <a:t> 沧州遇旧</a:t>
            </a:r>
            <a:r>
              <a:rPr lang="zh-CN" altLang="en-US" sz="2800" b="1" u="sng" dirty="0"/>
              <a:t> </a:t>
            </a:r>
            <a:r>
              <a:rPr lang="zh-CN" altLang="en-US" sz="2800" b="1" dirty="0"/>
              <a:t>         </a:t>
            </a:r>
            <a:r>
              <a:rPr lang="zh-CN" altLang="en-US" sz="2800" b="1" dirty="0">
                <a:ea typeface="楷体_GB2312" pitchFamily="49" charset="-122"/>
              </a:rPr>
              <a:t>（怒起）</a:t>
            </a:r>
            <a:r>
              <a:rPr lang="zh-CN" altLang="en-US" sz="2800" b="1" dirty="0"/>
              <a:t>          </a:t>
            </a:r>
            <a:r>
              <a:rPr lang="zh-CN" altLang="en-US" sz="2800" b="1" dirty="0" smtClean="0"/>
              <a:t>      </a:t>
            </a:r>
            <a:r>
              <a:rPr lang="zh-CN" altLang="en-US" sz="2800" b="1" u="sng" dirty="0" smtClean="0">
                <a:ea typeface="幼圆" pitchFamily="49" charset="-122"/>
              </a:rPr>
              <a:t>自</a:t>
            </a:r>
            <a:r>
              <a:rPr lang="zh-CN" altLang="en-US" sz="2800" b="1" u="sng" dirty="0">
                <a:ea typeface="幼圆" pitchFamily="49" charset="-122"/>
              </a:rPr>
              <a:t>下慢心</a:t>
            </a:r>
            <a:endParaRPr lang="zh-CN" altLang="en-US" sz="2800" b="1" dirty="0">
              <a:ea typeface="幼圆" pitchFamily="49" charset="-122"/>
            </a:endParaRPr>
          </a:p>
          <a:p>
            <a:pPr>
              <a:lnSpc>
                <a:spcPct val="80000"/>
              </a:lnSpc>
              <a:buFont typeface="Wingdings" pitchFamily="2" charset="2"/>
              <a:buNone/>
            </a:pPr>
            <a:r>
              <a:rPr lang="zh-CN" altLang="en-US" sz="2800" b="1" dirty="0">
                <a:latin typeface="楷体_GB2312" pitchFamily="49" charset="-122"/>
                <a:ea typeface="楷体_GB2312" pitchFamily="49" charset="-122"/>
              </a:rPr>
              <a:t> （忍辱）</a:t>
            </a:r>
            <a:r>
              <a:rPr lang="zh-CN" altLang="en-US" sz="2800" b="1" dirty="0"/>
              <a:t>                                  </a:t>
            </a:r>
            <a:r>
              <a:rPr lang="zh-CN" altLang="en-US" sz="2800" b="1" dirty="0" smtClean="0"/>
              <a:t>         </a:t>
            </a:r>
            <a:r>
              <a:rPr lang="zh-CN" altLang="en-US" sz="2800" b="1" dirty="0" smtClean="0">
                <a:ea typeface="楷体_GB2312" pitchFamily="49" charset="-122"/>
              </a:rPr>
              <a:t>（</a:t>
            </a:r>
            <a:r>
              <a:rPr lang="zh-CN" altLang="en-US" sz="2800" b="1" dirty="0">
                <a:ea typeface="楷体_GB2312" pitchFamily="49" charset="-122"/>
              </a:rPr>
              <a:t>平息）</a:t>
            </a:r>
            <a:r>
              <a:rPr lang="zh-CN" altLang="en-US" sz="2800" b="1" dirty="0"/>
              <a:t> </a:t>
            </a:r>
          </a:p>
        </p:txBody>
      </p:sp>
      <p:sp>
        <p:nvSpPr>
          <p:cNvPr id="5" name="Line 7"/>
          <p:cNvSpPr>
            <a:spLocks noChangeShapeType="1"/>
          </p:cNvSpPr>
          <p:nvPr/>
        </p:nvSpPr>
        <p:spPr bwMode="auto">
          <a:xfrm flipV="1">
            <a:off x="5076056" y="1995685"/>
            <a:ext cx="936104" cy="43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7"/>
          <p:cNvSpPr>
            <a:spLocks noChangeShapeType="1"/>
          </p:cNvSpPr>
          <p:nvPr/>
        </p:nvSpPr>
        <p:spPr bwMode="auto">
          <a:xfrm flipV="1">
            <a:off x="2267744" y="2571848"/>
            <a:ext cx="504056" cy="3599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5076056" y="2571750"/>
            <a:ext cx="441722" cy="2837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918335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43608" y="1059582"/>
            <a:ext cx="686435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dirty="0">
                <a:solidFill>
                  <a:srgbClr val="FF0000"/>
                </a:solidFill>
                <a:latin typeface="Arial Narrow" pitchFamily="34" charset="0"/>
              </a:rPr>
              <a:t>林冲性格：</a:t>
            </a:r>
          </a:p>
          <a:p>
            <a:pPr algn="l"/>
            <a:endParaRPr kumimoji="1" lang="zh-CN" altLang="en-US" sz="2800" b="1" dirty="0">
              <a:solidFill>
                <a:srgbClr val="FF0000"/>
              </a:solidFill>
              <a:latin typeface="Arial Narrow" pitchFamily="34" charset="0"/>
            </a:endParaRPr>
          </a:p>
          <a:p>
            <a:pPr algn="l"/>
            <a:endParaRPr kumimoji="1" lang="zh-CN" altLang="en-US" sz="2800" b="1" dirty="0">
              <a:solidFill>
                <a:srgbClr val="2D2221"/>
              </a:solidFill>
              <a:latin typeface="Arial Narrow" pitchFamily="34" charset="0"/>
            </a:endParaRPr>
          </a:p>
          <a:p>
            <a:pPr algn="l"/>
            <a:r>
              <a:rPr kumimoji="1" lang="zh-CN" altLang="en-US" sz="2800" b="1" dirty="0">
                <a:solidFill>
                  <a:srgbClr val="2D2221"/>
                </a:solidFill>
                <a:latin typeface="Arial Narrow" pitchFamily="34" charset="0"/>
              </a:rPr>
              <a:t>软弱性：善良、逆来顺受、随遇而安</a:t>
            </a:r>
          </a:p>
          <a:p>
            <a:pPr algn="l"/>
            <a:endParaRPr kumimoji="1" lang="zh-CN" altLang="en-US" sz="2800" b="1" dirty="0">
              <a:solidFill>
                <a:srgbClr val="2D2221"/>
              </a:solidFill>
              <a:latin typeface="Arial Narrow" pitchFamily="34" charset="0"/>
            </a:endParaRPr>
          </a:p>
          <a:p>
            <a:pPr algn="l"/>
            <a:r>
              <a:rPr kumimoji="1" lang="zh-CN" altLang="en-US" sz="2800" b="1" dirty="0">
                <a:solidFill>
                  <a:srgbClr val="2D2221"/>
                </a:solidFill>
                <a:latin typeface="Arial Narrow" pitchFamily="34" charset="0"/>
              </a:rPr>
              <a:t>反抗性：正义、侠义、刚毅</a:t>
            </a:r>
          </a:p>
          <a:p>
            <a:pPr algn="l"/>
            <a:endParaRPr kumimoji="1" lang="en-US" altLang="zh-CN" dirty="0">
              <a:solidFill>
                <a:srgbClr val="2D2221"/>
              </a:solidFill>
              <a:latin typeface="Times New Roman" pitchFamily="18" charset="0"/>
            </a:endParaRPr>
          </a:p>
        </p:txBody>
      </p:sp>
    </p:spTree>
    <p:extLst>
      <p:ext uri="{BB962C8B-B14F-4D97-AF65-F5344CB8AC3E}">
        <p14:creationId xmlns:p14="http://schemas.microsoft.com/office/powerpoint/2010/main" val="189053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403276" y="1203598"/>
            <a:ext cx="18005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solidFill>
                  <a:srgbClr val="FF0000"/>
                </a:solidFill>
                <a:latin typeface="+mn-ea"/>
              </a:rPr>
              <a:t>小说语言</a:t>
            </a:r>
          </a:p>
        </p:txBody>
      </p:sp>
      <p:sp>
        <p:nvSpPr>
          <p:cNvPr id="3" name="Rectangle 3"/>
          <p:cNvSpPr>
            <a:spLocks noChangeArrowheads="1"/>
          </p:cNvSpPr>
          <p:nvPr/>
        </p:nvSpPr>
        <p:spPr bwMode="auto">
          <a:xfrm>
            <a:off x="1403648" y="2067694"/>
            <a:ext cx="640871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kumimoji="1" lang="zh-CN" altLang="en-US" sz="2800" b="1" dirty="0" smtClean="0">
                <a:solidFill>
                  <a:schemeClr val="tx1"/>
                </a:solidFill>
                <a:latin typeface="+mn-ea"/>
              </a:rPr>
              <a:t>肖像</a:t>
            </a:r>
            <a:r>
              <a:rPr kumimoji="1" lang="zh-CN" altLang="en-US" sz="2800" b="1" dirty="0">
                <a:solidFill>
                  <a:schemeClr val="tx1"/>
                </a:solidFill>
                <a:latin typeface="+mn-ea"/>
              </a:rPr>
              <a:t>、语言、动作、心理；</a:t>
            </a:r>
          </a:p>
          <a:p>
            <a:pPr algn="l" eaLnBrk="0" hangingPunct="0">
              <a:spcBef>
                <a:spcPct val="50000"/>
              </a:spcBef>
            </a:pPr>
            <a:r>
              <a:rPr kumimoji="1" lang="zh-CN" altLang="en-US" sz="2800" b="1" dirty="0">
                <a:solidFill>
                  <a:schemeClr val="tx1"/>
                </a:solidFill>
                <a:latin typeface="+mn-ea"/>
              </a:rPr>
              <a:t>白描、细描；正面、侧面描写；</a:t>
            </a:r>
          </a:p>
          <a:p>
            <a:pPr algn="l" eaLnBrk="0" hangingPunct="0">
              <a:spcBef>
                <a:spcPct val="50000"/>
              </a:spcBef>
            </a:pPr>
            <a:r>
              <a:rPr kumimoji="1" lang="zh-CN" altLang="en-US" sz="2800" b="1" dirty="0">
                <a:solidFill>
                  <a:schemeClr val="tx1"/>
                </a:solidFill>
                <a:latin typeface="+mn-ea"/>
              </a:rPr>
              <a:t>环境（自然环境、社会环境）描写。</a:t>
            </a:r>
          </a:p>
        </p:txBody>
      </p:sp>
    </p:spTree>
    <p:extLst>
      <p:ext uri="{BB962C8B-B14F-4D97-AF65-F5344CB8AC3E}">
        <p14:creationId xmlns:p14="http://schemas.microsoft.com/office/powerpoint/2010/main" val="330656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out)">
                                      <p:cBhvr>
                                        <p:cTn id="12" dur="500"/>
                                        <p:tgtEl>
                                          <p:spTgt spid="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out)">
                                      <p:cBhvr>
                                        <p:cTn id="17" dur="500"/>
                                        <p:tgtEl>
                                          <p:spTgt spid="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971922" y="909390"/>
            <a:ext cx="5040238"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chemeClr val="hlink"/>
              </a:buClr>
              <a:buFont typeface="Wingdings" pitchFamily="2" charset="2"/>
              <a:buNone/>
            </a:pPr>
            <a:r>
              <a:rPr lang="zh-CN" altLang="en-US" sz="2800" b="1" dirty="0">
                <a:solidFill>
                  <a:schemeClr val="hlink"/>
                </a:solidFill>
                <a:latin typeface="+mn-ea"/>
              </a:rPr>
              <a:t>课文是怎样描写大风雪的？</a:t>
            </a:r>
          </a:p>
          <a:p>
            <a:pPr algn="l">
              <a:spcBef>
                <a:spcPct val="20000"/>
              </a:spcBef>
              <a:buClr>
                <a:schemeClr val="hlink"/>
              </a:buClr>
              <a:buFont typeface="Wingdings" pitchFamily="2" charset="2"/>
              <a:buNone/>
            </a:pPr>
            <a:r>
              <a:rPr lang="zh-CN" altLang="en-US" sz="2800" b="1" dirty="0">
                <a:solidFill>
                  <a:schemeClr val="hlink"/>
                </a:solidFill>
                <a:latin typeface="+mn-ea"/>
              </a:rPr>
              <a:t>起到怎样的作用？</a:t>
            </a:r>
          </a:p>
        </p:txBody>
      </p:sp>
      <p:sp>
        <p:nvSpPr>
          <p:cNvPr id="3" name="Rectangle 3"/>
          <p:cNvSpPr>
            <a:spLocks noGrp="1" noRot="1" noChangeArrowheads="1"/>
          </p:cNvSpPr>
          <p:nvPr>
            <p:ph type="body" idx="4294967295"/>
          </p:nvPr>
        </p:nvSpPr>
        <p:spPr>
          <a:xfrm>
            <a:off x="971922" y="2205534"/>
            <a:ext cx="6480398" cy="2454448"/>
          </a:xfrm>
          <a:prstGeom prst="rect">
            <a:avLst/>
          </a:prstGeom>
        </p:spPr>
        <p:txBody>
          <a:bodyPr/>
          <a:lstStyle/>
          <a:p>
            <a:pPr>
              <a:buFont typeface="Wingdings" pitchFamily="2" charset="2"/>
              <a:buNone/>
            </a:pPr>
            <a:r>
              <a:rPr lang="zh-CN" altLang="en-US" sz="2800" b="1" dirty="0">
                <a:latin typeface="+mn-ea"/>
              </a:rPr>
              <a:t>（</a:t>
            </a:r>
            <a:r>
              <a:rPr lang="en-US" altLang="zh-CN" sz="2800" b="1" dirty="0">
                <a:latin typeface="+mn-ea"/>
              </a:rPr>
              <a:t>1</a:t>
            </a:r>
            <a:r>
              <a:rPr lang="zh-CN" altLang="en-US" sz="2800" b="1" dirty="0">
                <a:latin typeface="+mn-ea"/>
              </a:rPr>
              <a:t>）直接描写风雪</a:t>
            </a:r>
          </a:p>
          <a:p>
            <a:pPr>
              <a:buFont typeface="Wingdings" pitchFamily="2" charset="2"/>
              <a:buNone/>
            </a:pPr>
            <a:r>
              <a:rPr lang="zh-CN" altLang="en-US" sz="2800" b="1" dirty="0">
                <a:latin typeface="+mn-ea"/>
              </a:rPr>
              <a:t>（</a:t>
            </a:r>
            <a:r>
              <a:rPr lang="en-US" altLang="zh-CN" sz="2800" b="1" dirty="0">
                <a:latin typeface="+mn-ea"/>
              </a:rPr>
              <a:t>2</a:t>
            </a:r>
            <a:r>
              <a:rPr lang="zh-CN" altLang="en-US" sz="2800" b="1" dirty="0">
                <a:latin typeface="+mn-ea"/>
              </a:rPr>
              <a:t>）用侧面描写衬托风雪</a:t>
            </a:r>
          </a:p>
          <a:p>
            <a:pPr>
              <a:buFont typeface="Wingdings" pitchFamily="2" charset="2"/>
              <a:buNone/>
            </a:pPr>
            <a:r>
              <a:rPr lang="zh-CN" altLang="en-US" sz="2800" b="1" dirty="0">
                <a:latin typeface="+mn-ea"/>
              </a:rPr>
              <a:t>     </a:t>
            </a:r>
            <a:r>
              <a:rPr lang="zh-CN" altLang="en-US" sz="2800" b="1" dirty="0" smtClean="0">
                <a:latin typeface="+mn-ea"/>
              </a:rPr>
              <a:t>通过</a:t>
            </a:r>
            <a:r>
              <a:rPr lang="zh-CN" altLang="en-US" sz="2800" b="1" dirty="0">
                <a:latin typeface="+mn-ea"/>
              </a:rPr>
              <a:t>环境描写衬托风雪   </a:t>
            </a:r>
          </a:p>
          <a:p>
            <a:pPr>
              <a:buFont typeface="Wingdings" pitchFamily="2" charset="2"/>
              <a:buNone/>
            </a:pPr>
            <a:r>
              <a:rPr lang="zh-CN" altLang="en-US" sz="2800" b="1" dirty="0">
                <a:latin typeface="+mn-ea"/>
              </a:rPr>
              <a:t>（</a:t>
            </a:r>
            <a:r>
              <a:rPr lang="en-US" altLang="zh-CN" sz="2800" b="1" dirty="0">
                <a:latin typeface="+mn-ea"/>
              </a:rPr>
              <a:t>3</a:t>
            </a:r>
            <a:r>
              <a:rPr lang="zh-CN" altLang="en-US" sz="2800" b="1" dirty="0">
                <a:latin typeface="+mn-ea"/>
              </a:rPr>
              <a:t>）通过人的动作、感觉衬托风雪。</a:t>
            </a:r>
          </a:p>
          <a:p>
            <a:pPr>
              <a:buFont typeface="Wingdings" pitchFamily="2" charset="2"/>
              <a:buNone/>
            </a:pPr>
            <a:r>
              <a:rPr lang="zh-CN" altLang="en-US" sz="2800" b="1" dirty="0">
                <a:latin typeface="+mn-ea"/>
              </a:rPr>
              <a:t>          </a:t>
            </a:r>
            <a:endParaRPr lang="zh-CN" altLang="en-US" sz="2800" b="1" dirty="0">
              <a:solidFill>
                <a:schemeClr val="hlink"/>
              </a:solidFill>
              <a:latin typeface="+mn-ea"/>
            </a:endParaRPr>
          </a:p>
        </p:txBody>
      </p:sp>
    </p:spTree>
    <p:extLst>
      <p:ext uri="{BB962C8B-B14F-4D97-AF65-F5344CB8AC3E}">
        <p14:creationId xmlns:p14="http://schemas.microsoft.com/office/powerpoint/2010/main" val="2310125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1282</Words>
  <Application>Microsoft Office PowerPoint</Application>
  <PresentationFormat>全屏显示(16:9)</PresentationFormat>
  <Paragraphs>63</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cp:lastModifiedBy>
  <cp:revision>59</cp:revision>
  <dcterms:created xsi:type="dcterms:W3CDTF">2014-07-03T05:31:53Z</dcterms:created>
  <dcterms:modified xsi:type="dcterms:W3CDTF">2014-12-02T06:37:55Z</dcterms:modified>
</cp:coreProperties>
</file>