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6" r:id="rId4"/>
    <p:sldId id="299" r:id="rId5"/>
    <p:sldId id="301" r:id="rId6"/>
    <p:sldId id="300" r:id="rId7"/>
    <p:sldId id="298" r:id="rId8"/>
    <p:sldId id="303" r:id="rId9"/>
    <p:sldId id="302" r:id="rId10"/>
    <p:sldId id="297" r:id="rId11"/>
    <p:sldId id="308" r:id="rId12"/>
    <p:sldId id="307" r:id="rId13"/>
    <p:sldId id="306" r:id="rId14"/>
    <p:sldId id="305" r:id="rId15"/>
    <p:sldId id="311" r:id="rId16"/>
    <p:sldId id="304" r:id="rId17"/>
    <p:sldId id="310" r:id="rId18"/>
    <p:sldId id="314" r:id="rId19"/>
    <p:sldId id="313" r:id="rId20"/>
    <p:sldId id="312" r:id="rId21"/>
    <p:sldId id="309" r:id="rId22"/>
    <p:sldId id="259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3078" autoAdjust="0"/>
  </p:normalViewPr>
  <p:slideViewPr>
    <p:cSldViewPr>
      <p:cViewPr varScale="1">
        <p:scale>
          <a:sx n="137" d="100"/>
          <a:sy n="137" d="100"/>
        </p:scale>
        <p:origin x="-18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516216" y="2067694"/>
            <a:ext cx="2088232" cy="3600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小说</a:t>
            </a:r>
            <a:endParaRPr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5200551" y="2499742"/>
            <a:ext cx="3547913" cy="64807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林教头风雪山神庙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6588224" y="3291830"/>
            <a:ext cx="2016224" cy="3600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作者：施耐庵</a:t>
            </a:r>
            <a:endParaRPr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2" descr="F:\淘课网\备课资源\必修五碎片资源\1、林教头风雪山神庙\图片资源\课文插图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" b="11650"/>
          <a:stretch/>
        </p:blipFill>
        <p:spPr bwMode="auto">
          <a:xfrm>
            <a:off x="13854" y="126810"/>
            <a:ext cx="5508104" cy="460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4572000" y="699542"/>
            <a:ext cx="4191000" cy="907182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Dotum" pitchFamily="34" charset="-127"/>
                <a:ea typeface="Dotum" pitchFamily="34" charset="-127"/>
              </a:rPr>
              <a:t>是什么让林冲的性格从 “忍”到 “狠”转化的？</a:t>
            </a:r>
            <a:endParaRPr lang="zh-CN" altLang="en-US" sz="2800" b="1" dirty="0"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9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96363" y="843558"/>
            <a:ext cx="833607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2205B5"/>
                </a:solidFill>
                <a:latin typeface="+mn-ea"/>
                <a:ea typeface="+mn-ea"/>
              </a:rPr>
              <a:t>1.</a:t>
            </a:r>
            <a:r>
              <a:rPr lang="zh-CN" altLang="en-US" b="1" dirty="0">
                <a:solidFill>
                  <a:srgbClr val="2205B5"/>
                </a:solidFill>
                <a:latin typeface="+mn-ea"/>
                <a:ea typeface="+mn-ea"/>
              </a:rPr>
              <a:t>林冲性格有什么变化发展？（注意抓人物的语言、动作、心理）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79512" y="1524729"/>
            <a:ext cx="8748464" cy="830997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D2221"/>
                </a:solidFill>
                <a:latin typeface="Arial Narrow" pitchFamily="34" charset="0"/>
              </a:rPr>
              <a:t>提示：</a:t>
            </a:r>
            <a:r>
              <a:rPr lang="zh-CN" altLang="en-US" sz="2400" b="1" dirty="0">
                <a:solidFill>
                  <a:srgbClr val="2D2221"/>
                </a:solidFill>
              </a:rPr>
              <a:t>林冲刺配沧州，邂逅李小二，从言谈中表现了他什么样的思想状况？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84171" y="2532841"/>
            <a:ext cx="8708309" cy="83099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Arial Narrow" pitchFamily="34" charset="0"/>
              </a:rPr>
              <a:t>提示：</a:t>
            </a:r>
            <a:r>
              <a:rPr lang="zh-CN" altLang="en-US" sz="2400" b="1" dirty="0"/>
              <a:t>陆谦、富安来到沧州表明了什么？林冲的反应表现了他什么样的思想状况？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9512" y="3550245"/>
            <a:ext cx="8748464" cy="46166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提示：林冲知道看守草料场是什么态度？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44016" y="4126309"/>
            <a:ext cx="8748464" cy="46166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/>
              <a:t>提示：草料场火起，想置自己于死地时，林冲是什么态度？</a:t>
            </a:r>
          </a:p>
        </p:txBody>
      </p:sp>
    </p:spTree>
    <p:extLst>
      <p:ext uri="{BB962C8B-B14F-4D97-AF65-F5344CB8AC3E}">
        <p14:creationId xmlns:p14="http://schemas.microsoft.com/office/powerpoint/2010/main" val="26416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 autoUpdateAnimBg="0"/>
      <p:bldP spid="4" grpId="0" animBg="1" autoUpdateAnimBg="0"/>
      <p:bldP spid="5" grpId="0" animBg="1" autoUpdateAnimBg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1371600" y="701675"/>
            <a:ext cx="624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从情节看林冲性格的发展变化</a:t>
            </a:r>
            <a:endParaRPr lang="zh-CN" altLang="en-US" sz="2800" u="sng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1047"/>
          <p:cNvGrpSpPr>
            <a:grpSpLocks/>
          </p:cNvGrpSpPr>
          <p:nvPr/>
        </p:nvGrpSpPr>
        <p:grpSpPr bwMode="auto">
          <a:xfrm>
            <a:off x="453008" y="1347614"/>
            <a:ext cx="734616" cy="3311805"/>
            <a:chOff x="192" y="1008"/>
            <a:chExt cx="576" cy="2729"/>
          </a:xfrm>
        </p:grpSpPr>
        <p:sp>
          <p:nvSpPr>
            <p:cNvPr id="4" name="Rectangle 1027"/>
            <p:cNvSpPr>
              <a:spLocks noChangeArrowheads="1"/>
            </p:cNvSpPr>
            <p:nvPr/>
          </p:nvSpPr>
          <p:spPr bwMode="auto">
            <a:xfrm>
              <a:off x="240" y="1008"/>
              <a:ext cx="480" cy="11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情</a:t>
              </a:r>
            </a:p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节</a:t>
              </a:r>
            </a:p>
          </p:txBody>
        </p:sp>
        <p:sp>
          <p:nvSpPr>
            <p:cNvPr id="5" name="Oval 1028"/>
            <p:cNvSpPr>
              <a:spLocks noChangeArrowheads="1"/>
            </p:cNvSpPr>
            <p:nvPr/>
          </p:nvSpPr>
          <p:spPr bwMode="auto">
            <a:xfrm>
              <a:off x="192" y="2373"/>
              <a:ext cx="576" cy="13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性</a:t>
              </a:r>
            </a:p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格</a:t>
              </a:r>
            </a:p>
          </p:txBody>
        </p:sp>
      </p:grpSp>
      <p:grpSp>
        <p:nvGrpSpPr>
          <p:cNvPr id="6" name="Group 1048"/>
          <p:cNvGrpSpPr>
            <a:grpSpLocks/>
          </p:cNvGrpSpPr>
          <p:nvPr/>
        </p:nvGrpSpPr>
        <p:grpSpPr bwMode="auto">
          <a:xfrm>
            <a:off x="1352774" y="1373761"/>
            <a:ext cx="1752600" cy="3142070"/>
            <a:chOff x="864" y="1296"/>
            <a:chExt cx="1104" cy="2031"/>
          </a:xfrm>
        </p:grpSpPr>
        <p:sp>
          <p:nvSpPr>
            <p:cNvPr id="7" name="Text Box 1029"/>
            <p:cNvSpPr txBox="1">
              <a:spLocks noChangeArrowheads="1"/>
            </p:cNvSpPr>
            <p:nvPr/>
          </p:nvSpPr>
          <p:spPr bwMode="auto">
            <a:xfrm>
              <a:off x="864" y="1296"/>
              <a:ext cx="110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街头遇旧</a:t>
              </a:r>
            </a:p>
          </p:txBody>
        </p:sp>
        <p:sp>
          <p:nvSpPr>
            <p:cNvPr id="8" name="AutoShape 1030"/>
            <p:cNvSpPr>
              <a:spLocks noChangeArrowheads="1"/>
            </p:cNvSpPr>
            <p:nvPr/>
          </p:nvSpPr>
          <p:spPr bwMode="auto">
            <a:xfrm>
              <a:off x="1200" y="1728"/>
              <a:ext cx="96" cy="960"/>
            </a:xfrm>
            <a:prstGeom prst="downArrow">
              <a:avLst>
                <a:gd name="adj1" fmla="val 50000"/>
                <a:gd name="adj2" fmla="val 2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Text Box 1031"/>
            <p:cNvSpPr txBox="1">
              <a:spLocks noChangeArrowheads="1"/>
            </p:cNvSpPr>
            <p:nvPr/>
          </p:nvSpPr>
          <p:spPr bwMode="auto">
            <a:xfrm>
              <a:off x="931" y="2909"/>
              <a:ext cx="1008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正义感强</a:t>
              </a:r>
            </a:p>
            <a:p>
              <a:r>
                <a:rPr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软弱动摇</a:t>
              </a:r>
            </a:p>
          </p:txBody>
        </p:sp>
      </p:grpSp>
      <p:grpSp>
        <p:nvGrpSpPr>
          <p:cNvPr id="10" name="Group 1049"/>
          <p:cNvGrpSpPr>
            <a:grpSpLocks/>
          </p:cNvGrpSpPr>
          <p:nvPr/>
        </p:nvGrpSpPr>
        <p:grpSpPr bwMode="auto">
          <a:xfrm>
            <a:off x="2667001" y="1347682"/>
            <a:ext cx="1912938" cy="3168651"/>
            <a:chOff x="1776" y="1283"/>
            <a:chExt cx="1205" cy="1996"/>
          </a:xfrm>
        </p:grpSpPr>
        <p:sp>
          <p:nvSpPr>
            <p:cNvPr id="11" name="AutoShape 1032"/>
            <p:cNvSpPr>
              <a:spLocks noChangeArrowheads="1"/>
            </p:cNvSpPr>
            <p:nvPr/>
          </p:nvSpPr>
          <p:spPr bwMode="auto">
            <a:xfrm>
              <a:off x="1776" y="1344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Text Box 1033"/>
            <p:cNvSpPr txBox="1">
              <a:spLocks noChangeArrowheads="1"/>
            </p:cNvSpPr>
            <p:nvPr/>
          </p:nvSpPr>
          <p:spPr bwMode="auto">
            <a:xfrm>
              <a:off x="2069" y="1283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阴谋陷害</a:t>
              </a:r>
            </a:p>
          </p:txBody>
        </p:sp>
        <p:sp>
          <p:nvSpPr>
            <p:cNvPr id="13" name="AutoShape 1034"/>
            <p:cNvSpPr>
              <a:spLocks noChangeArrowheads="1"/>
            </p:cNvSpPr>
            <p:nvPr/>
          </p:nvSpPr>
          <p:spPr bwMode="auto">
            <a:xfrm>
              <a:off x="2332" y="1646"/>
              <a:ext cx="96" cy="960"/>
            </a:xfrm>
            <a:prstGeom prst="downArrow">
              <a:avLst>
                <a:gd name="adj1" fmla="val 50000"/>
                <a:gd name="adj2" fmla="val 2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Text Box 1035"/>
            <p:cNvSpPr txBox="1">
              <a:spLocks noChangeArrowheads="1"/>
            </p:cNvSpPr>
            <p:nvPr/>
          </p:nvSpPr>
          <p:spPr bwMode="auto">
            <a:xfrm>
              <a:off x="2069" y="2872"/>
              <a:ext cx="91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初步反抗</a:t>
              </a:r>
            </a:p>
            <a:p>
              <a:r>
                <a:rPr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并不坚决</a:t>
              </a:r>
            </a:p>
          </p:txBody>
        </p:sp>
        <p:sp>
          <p:nvSpPr>
            <p:cNvPr id="15" name="AutoShape 1036"/>
            <p:cNvSpPr>
              <a:spLocks noChangeArrowheads="1"/>
            </p:cNvSpPr>
            <p:nvPr/>
          </p:nvSpPr>
          <p:spPr bwMode="auto">
            <a:xfrm>
              <a:off x="1776" y="3024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Group 1050"/>
          <p:cNvGrpSpPr>
            <a:grpSpLocks/>
          </p:cNvGrpSpPr>
          <p:nvPr/>
        </p:nvGrpSpPr>
        <p:grpSpPr bwMode="auto">
          <a:xfrm>
            <a:off x="4278248" y="1338099"/>
            <a:ext cx="2238375" cy="3178175"/>
            <a:chOff x="2880" y="1305"/>
            <a:chExt cx="1410" cy="2002"/>
          </a:xfrm>
        </p:grpSpPr>
        <p:sp>
          <p:nvSpPr>
            <p:cNvPr id="17" name="AutoShape 1037"/>
            <p:cNvSpPr>
              <a:spLocks noChangeArrowheads="1"/>
            </p:cNvSpPr>
            <p:nvPr/>
          </p:nvSpPr>
          <p:spPr bwMode="auto">
            <a:xfrm>
              <a:off x="2880" y="1392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Text Box 1038"/>
            <p:cNvSpPr txBox="1">
              <a:spLocks noChangeArrowheads="1"/>
            </p:cNvSpPr>
            <p:nvPr/>
          </p:nvSpPr>
          <p:spPr bwMode="auto">
            <a:xfrm>
              <a:off x="3186" y="1305"/>
              <a:ext cx="11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到草料场</a:t>
              </a:r>
            </a:p>
          </p:txBody>
        </p:sp>
        <p:sp>
          <p:nvSpPr>
            <p:cNvPr id="19" name="AutoShape 1039"/>
            <p:cNvSpPr>
              <a:spLocks noChangeArrowheads="1"/>
            </p:cNvSpPr>
            <p:nvPr/>
          </p:nvSpPr>
          <p:spPr bwMode="auto">
            <a:xfrm>
              <a:off x="3420" y="1647"/>
              <a:ext cx="96" cy="960"/>
            </a:xfrm>
            <a:prstGeom prst="downArrow">
              <a:avLst>
                <a:gd name="adj1" fmla="val 50000"/>
                <a:gd name="adj2" fmla="val 2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Text Box 1040"/>
            <p:cNvSpPr txBox="1">
              <a:spLocks noChangeArrowheads="1"/>
            </p:cNvSpPr>
            <p:nvPr/>
          </p:nvSpPr>
          <p:spPr bwMode="auto">
            <a:xfrm>
              <a:off x="3140" y="2900"/>
              <a:ext cx="110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随遇而安</a:t>
              </a:r>
            </a:p>
            <a:p>
              <a:r>
                <a:rPr lang="zh-CN" altLang="en-US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委曲求全</a:t>
              </a:r>
            </a:p>
          </p:txBody>
        </p:sp>
        <p:sp>
          <p:nvSpPr>
            <p:cNvPr id="21" name="AutoShape 1041"/>
            <p:cNvSpPr>
              <a:spLocks noChangeArrowheads="1"/>
            </p:cNvSpPr>
            <p:nvPr/>
          </p:nvSpPr>
          <p:spPr bwMode="auto">
            <a:xfrm>
              <a:off x="2880" y="3072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2" name="Group 1051"/>
          <p:cNvGrpSpPr>
            <a:grpSpLocks/>
          </p:cNvGrpSpPr>
          <p:nvPr/>
        </p:nvGrpSpPr>
        <p:grpSpPr bwMode="auto">
          <a:xfrm>
            <a:off x="5743812" y="1261936"/>
            <a:ext cx="2895601" cy="3148013"/>
            <a:chOff x="3888" y="1268"/>
            <a:chExt cx="1824" cy="1983"/>
          </a:xfrm>
        </p:grpSpPr>
        <p:sp>
          <p:nvSpPr>
            <p:cNvPr id="23" name="AutoShape 1042"/>
            <p:cNvSpPr>
              <a:spLocks noChangeArrowheads="1"/>
            </p:cNvSpPr>
            <p:nvPr/>
          </p:nvSpPr>
          <p:spPr bwMode="auto">
            <a:xfrm>
              <a:off x="3966" y="1383"/>
              <a:ext cx="498" cy="105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Text Box 1043"/>
            <p:cNvSpPr txBox="1">
              <a:spLocks noChangeArrowheads="1"/>
            </p:cNvSpPr>
            <p:nvPr/>
          </p:nvSpPr>
          <p:spPr bwMode="auto">
            <a:xfrm>
              <a:off x="4496" y="1268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雪夜复仇</a:t>
              </a:r>
            </a:p>
          </p:txBody>
        </p:sp>
        <p:sp>
          <p:nvSpPr>
            <p:cNvPr id="25" name="AutoShape 1044"/>
            <p:cNvSpPr>
              <a:spLocks noChangeArrowheads="1"/>
            </p:cNvSpPr>
            <p:nvPr/>
          </p:nvSpPr>
          <p:spPr bwMode="auto">
            <a:xfrm flipH="1">
              <a:off x="4923" y="1658"/>
              <a:ext cx="202" cy="1008"/>
            </a:xfrm>
            <a:prstGeom prst="downArrow">
              <a:avLst>
                <a:gd name="adj1" fmla="val 50000"/>
                <a:gd name="adj2" fmla="val 10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Text Box 1045"/>
            <p:cNvSpPr txBox="1">
              <a:spLocks noChangeArrowheads="1"/>
            </p:cNvSpPr>
            <p:nvPr/>
          </p:nvSpPr>
          <p:spPr bwMode="auto">
            <a:xfrm>
              <a:off x="4176" y="2924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走向反抗之路</a:t>
              </a:r>
            </a:p>
          </p:txBody>
        </p:sp>
        <p:sp>
          <p:nvSpPr>
            <p:cNvPr id="27" name="AutoShape 1046"/>
            <p:cNvSpPr>
              <a:spLocks noChangeArrowheads="1"/>
            </p:cNvSpPr>
            <p:nvPr/>
          </p:nvSpPr>
          <p:spPr bwMode="auto">
            <a:xfrm>
              <a:off x="3888" y="3072"/>
              <a:ext cx="288" cy="87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hb1a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71550"/>
            <a:ext cx="3208338" cy="396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427984" y="1131589"/>
            <a:ext cx="3600400" cy="3108543"/>
          </a:xfrm>
          <a:prstGeom prst="rect">
            <a:avLst/>
          </a:prstGeom>
          <a:solidFill>
            <a:srgbClr val="99FFCC"/>
          </a:solidFill>
          <a:ln w="762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林冲</a:t>
            </a:r>
            <a:endParaRPr lang="en-US" altLang="zh-CN" sz="2800" b="1" u="sng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武艺高强，扶危济困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正直善良，侠肝义胆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忍辱负重，随遇而安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忍无可忍，反抗杀敌</a:t>
            </a:r>
          </a:p>
        </p:txBody>
      </p:sp>
    </p:spTree>
    <p:extLst>
      <p:ext uri="{BB962C8B-B14F-4D97-AF65-F5344CB8AC3E}">
        <p14:creationId xmlns:p14="http://schemas.microsoft.com/office/powerpoint/2010/main" val="207046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115616" y="1706880"/>
            <a:ext cx="615553" cy="159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官逼民反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2041948" y="2273061"/>
            <a:ext cx="1017884" cy="360362"/>
          </a:xfrm>
          <a:prstGeom prst="rightArrow">
            <a:avLst>
              <a:gd name="adj1" fmla="val 50000"/>
              <a:gd name="adj2" fmla="val 5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627784" y="1419622"/>
            <a:ext cx="5112568" cy="2304256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000"/>
              </a:lnSpc>
              <a:buFontTx/>
              <a:buNone/>
            </a:pPr>
            <a:r>
              <a:rPr lang="en-US" altLang="zh-CN" sz="2800" b="1" dirty="0">
                <a:latin typeface="+mn-ea"/>
              </a:rPr>
              <a:t>    </a:t>
            </a:r>
            <a:r>
              <a:rPr lang="zh-CN" altLang="en-US" sz="2800" b="1" dirty="0" smtClean="0">
                <a:latin typeface="+mn-ea"/>
              </a:rPr>
              <a:t>一</a:t>
            </a:r>
            <a:r>
              <a:rPr lang="zh-CN" altLang="en-US" sz="2800" b="1" dirty="0">
                <a:latin typeface="+mn-ea"/>
              </a:rPr>
              <a:t>逼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相国寺里辱娇妻</a:t>
            </a:r>
            <a:br>
              <a:rPr lang="zh-CN" altLang="en-US" sz="2800" b="1" dirty="0">
                <a:latin typeface="+mn-ea"/>
              </a:rPr>
            </a:br>
            <a:r>
              <a:rPr lang="zh-CN" altLang="en-US" sz="2800" b="1" dirty="0">
                <a:latin typeface="+mn-ea"/>
              </a:rPr>
              <a:t>  二逼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白虎堂上设奸计</a:t>
            </a:r>
            <a:br>
              <a:rPr lang="zh-CN" altLang="en-US" sz="2800" b="1" dirty="0">
                <a:latin typeface="+mn-ea"/>
              </a:rPr>
            </a:br>
            <a:r>
              <a:rPr lang="zh-CN" altLang="en-US" sz="2800" b="1" dirty="0">
                <a:latin typeface="+mn-ea"/>
              </a:rPr>
              <a:t>  三逼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野猪林中谋性命</a:t>
            </a:r>
            <a:br>
              <a:rPr lang="zh-CN" altLang="en-US" sz="2800" b="1" dirty="0">
                <a:latin typeface="+mn-ea"/>
              </a:rPr>
            </a:br>
            <a:r>
              <a:rPr lang="zh-CN" altLang="en-US" sz="2800" b="1" dirty="0">
                <a:latin typeface="+mn-ea"/>
              </a:rPr>
              <a:t>  四逼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火烧草场断后路</a:t>
            </a:r>
          </a:p>
        </p:txBody>
      </p:sp>
    </p:spTree>
    <p:extLst>
      <p:ext uri="{BB962C8B-B14F-4D97-AF65-F5344CB8AC3E}">
        <p14:creationId xmlns:p14="http://schemas.microsoft.com/office/powerpoint/2010/main" val="357623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528" y="776114"/>
            <a:ext cx="539836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/>
              <a:t>总结作者塑造人物形象的方法</a:t>
            </a:r>
            <a:endParaRPr lang="zh-CN" altLang="en-US" sz="2800" b="1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204555"/>
            <a:ext cx="5400600" cy="345542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  1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、先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抑后扬</a:t>
            </a:r>
          </a:p>
          <a:p>
            <a:pPr>
              <a:buFontTx/>
              <a:buNone/>
            </a:pPr>
            <a:r>
              <a:rPr lang="zh-CN" altLang="en-US" sz="2800" dirty="0">
                <a:latin typeface="+mn-ea"/>
              </a:rPr>
              <a:t>     </a:t>
            </a:r>
            <a:r>
              <a:rPr lang="zh-CN" altLang="en-US" sz="2800" dirty="0" smtClean="0">
                <a:latin typeface="+mn-ea"/>
              </a:rPr>
              <a:t> </a:t>
            </a:r>
            <a:r>
              <a:rPr lang="zh-CN" altLang="en-US" sz="2800" b="1" dirty="0" smtClean="0">
                <a:latin typeface="+mn-ea"/>
              </a:rPr>
              <a:t>如此</a:t>
            </a:r>
            <a:r>
              <a:rPr lang="zh-CN" altLang="en-US" sz="2800" b="1" dirty="0">
                <a:latin typeface="+mn-ea"/>
              </a:rPr>
              <a:t>安分善良的林冲最后能够奋起反抗，转变关键是一个“逼”字。正是由于高俅等人肆无忌惮地残害林冲，为了活下去，林冲不得不起来反抗斗争，这就更能</a:t>
            </a:r>
            <a:r>
              <a:rPr lang="zh-CN" altLang="en-US" sz="2800" b="1" u="sng" dirty="0">
                <a:solidFill>
                  <a:srgbClr val="0000FF"/>
                </a:solidFill>
                <a:latin typeface="+mn-ea"/>
              </a:rPr>
              <a:t>说明当时社会的黑暗和“官逼民反”的道理。</a:t>
            </a:r>
            <a:r>
              <a:rPr lang="zh-CN" altLang="en-US" sz="2800" u="sng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>
              <a:buFontTx/>
              <a:buNone/>
            </a:pPr>
            <a:endParaRPr lang="zh-CN" altLang="en-US" sz="2800" u="sng" dirty="0">
              <a:solidFill>
                <a:srgbClr val="0000FF"/>
              </a:solidFill>
              <a:latin typeface="+mn-ea"/>
            </a:endParaRPr>
          </a:p>
          <a:p>
            <a:pPr>
              <a:buFontTx/>
              <a:buNone/>
            </a:pPr>
            <a:endParaRPr lang="zh-CN" altLang="en-US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1905" b="2105"/>
          <a:stretch/>
        </p:blipFill>
        <p:spPr bwMode="auto">
          <a:xfrm>
            <a:off x="5652120" y="1626878"/>
            <a:ext cx="2930771" cy="29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56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006288"/>
            <a:ext cx="4896544" cy="3607023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700"/>
              </a:lnSpc>
              <a:buFontTx/>
              <a:buNone/>
            </a:pPr>
            <a:r>
              <a:rPr lang="en-US" altLang="zh-CN" sz="2800" b="1" dirty="0">
                <a:latin typeface="+mn-ea"/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、以一当十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37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6600CC"/>
                </a:solidFill>
                <a:latin typeface="+mn-ea"/>
              </a:rPr>
              <a:t>      </a:t>
            </a:r>
            <a:r>
              <a:rPr lang="zh-CN" altLang="en-US" sz="2800" b="1" dirty="0" smtClean="0">
                <a:latin typeface="+mn-ea"/>
              </a:rPr>
              <a:t>林冲</a:t>
            </a:r>
            <a:r>
              <a:rPr lang="zh-CN" altLang="en-US" sz="2800" b="1" dirty="0">
                <a:latin typeface="+mn-ea"/>
              </a:rPr>
              <a:t>是北宋京城八十万的枪棒教头，有一定的社会地位。像林冲这样的人尚且被逼的忍无可忍，广大的劳动群众更是痛苦不堪，这就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说明了北宋王朝的黑暗腐败</a:t>
            </a:r>
            <a:r>
              <a:rPr lang="zh-CN" altLang="en-US" sz="2800" b="1" dirty="0">
                <a:latin typeface="+mn-ea"/>
              </a:rPr>
              <a:t>。</a:t>
            </a:r>
          </a:p>
          <a:p>
            <a:pPr>
              <a:lnSpc>
                <a:spcPts val="3700"/>
              </a:lnSpc>
              <a:spcBef>
                <a:spcPct val="0"/>
              </a:spcBef>
              <a:buFontTx/>
              <a:buNone/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3" name="Picture 4" descr="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59582"/>
            <a:ext cx="3096344" cy="350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72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496" y="915566"/>
            <a:ext cx="8712968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作品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中多次提到风雪，是怎样推动故事情节发展的？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62917" y="1408970"/>
            <a:ext cx="8313736" cy="3391247"/>
            <a:chOff x="426" y="1044"/>
            <a:chExt cx="5237" cy="2592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900" y="2208"/>
              <a:ext cx="3648" cy="192"/>
              <a:chOff x="912" y="2208"/>
              <a:chExt cx="3648" cy="192"/>
            </a:xfrm>
          </p:grpSpPr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>
                <a:off x="912" y="2208"/>
                <a:ext cx="480" cy="192"/>
              </a:xfrm>
              <a:prstGeom prst="rightArrow">
                <a:avLst>
                  <a:gd name="adj1" fmla="val 50000"/>
                  <a:gd name="adj2" fmla="val 6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480" cy="192"/>
              </a:xfrm>
              <a:prstGeom prst="rightArrow">
                <a:avLst>
                  <a:gd name="adj1" fmla="val 50000"/>
                  <a:gd name="adj2" fmla="val 6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AutoShape 7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480" cy="192"/>
              </a:xfrm>
              <a:prstGeom prst="rightArrow">
                <a:avLst>
                  <a:gd name="adj1" fmla="val 50000"/>
                  <a:gd name="adj2" fmla="val 6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AutoShape 8"/>
              <p:cNvSpPr>
                <a:spLocks noChangeArrowheads="1"/>
              </p:cNvSpPr>
              <p:nvPr/>
            </p:nvSpPr>
            <p:spPr bwMode="auto">
              <a:xfrm>
                <a:off x="3408" y="2208"/>
                <a:ext cx="432" cy="192"/>
              </a:xfrm>
              <a:prstGeom prst="rightArrow">
                <a:avLst>
                  <a:gd name="adj1" fmla="val 50000"/>
                  <a:gd name="adj2" fmla="val 5625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384" cy="19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>
              <a:off x="4896" y="2208"/>
              <a:ext cx="384" cy="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26" y="1044"/>
              <a:ext cx="5237" cy="2592"/>
              <a:chOff x="437" y="1034"/>
              <a:chExt cx="5237" cy="2592"/>
            </a:xfrm>
          </p:grpSpPr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437" y="1034"/>
                <a:ext cx="5237" cy="2592"/>
                <a:chOff x="429" y="1056"/>
                <a:chExt cx="5237" cy="2592"/>
              </a:xfrm>
            </p:grpSpPr>
            <p:sp>
              <p:nvSpPr>
                <p:cNvPr id="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29" y="1056"/>
                  <a:ext cx="640" cy="25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5400" b="1" dirty="0" smtClean="0">
                      <a:solidFill>
                        <a:srgbClr val="0066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风 </a:t>
                  </a:r>
                  <a:r>
                    <a:rPr lang="zh-CN" altLang="en-US" sz="5400" b="1" dirty="0">
                      <a:solidFill>
                        <a:srgbClr val="0066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雪</a:t>
                  </a:r>
                </a:p>
              </p:txBody>
            </p:sp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239" y="1504"/>
                  <a:ext cx="427" cy="15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 dirty="0">
                      <a:solidFill>
                        <a:srgbClr val="0066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sz="3200" b="1" dirty="0" smtClean="0">
                      <a:solidFill>
                        <a:srgbClr val="0066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隔门偷听 </a:t>
                  </a:r>
                  <a:endParaRPr lang="zh-CN" altLang="en-US" sz="3200" b="1" dirty="0">
                    <a:solidFill>
                      <a:srgbClr val="0066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aphicFrame>
            <p:nvGraphicFramePr>
              <p:cNvPr id="8" name="Object 15"/>
              <p:cNvGraphicFramePr>
                <a:graphicFrameLocks noChangeAspect="1"/>
              </p:cNvGraphicFramePr>
              <p:nvPr/>
            </p:nvGraphicFramePr>
            <p:xfrm>
              <a:off x="1440" y="1274"/>
              <a:ext cx="336" cy="19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0" name="BMP 图象" r:id="rId3" imgW="743054" imgH="2438095" progId="Paint.Picture">
                      <p:embed/>
                    </p:oleObj>
                  </mc:Choice>
                  <mc:Fallback>
                    <p:oleObj name="BMP 图象" r:id="rId3" imgW="743054" imgH="2438095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1274"/>
                            <a:ext cx="336" cy="19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Object 16"/>
              <p:cNvGraphicFramePr>
                <a:graphicFrameLocks noChangeAspect="1"/>
              </p:cNvGraphicFramePr>
              <p:nvPr/>
            </p:nvGraphicFramePr>
            <p:xfrm>
              <a:off x="2256" y="1274"/>
              <a:ext cx="336" cy="19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1" name="BMP 图象" r:id="rId5" imgW="743054" imgH="2438095" progId="Paint.Picture">
                      <p:embed/>
                    </p:oleObj>
                  </mc:Choice>
                  <mc:Fallback>
                    <p:oleObj name="BMP 图象" r:id="rId5" imgW="743054" imgH="2438095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1274"/>
                            <a:ext cx="336" cy="19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17"/>
              <p:cNvGraphicFramePr>
                <a:graphicFrameLocks noChangeAspect="1"/>
              </p:cNvGraphicFramePr>
              <p:nvPr/>
            </p:nvGraphicFramePr>
            <p:xfrm>
              <a:off x="3072" y="1274"/>
              <a:ext cx="324" cy="19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2" name="BMP 图象" r:id="rId6" imgW="743054" imgH="2438095" progId="Paint.Picture">
                      <p:embed/>
                    </p:oleObj>
                  </mc:Choice>
                  <mc:Fallback>
                    <p:oleObj name="BMP 图象" r:id="rId6" imgW="743054" imgH="2438095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1274"/>
                            <a:ext cx="324" cy="19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18"/>
              <p:cNvGraphicFramePr>
                <a:graphicFrameLocks noChangeAspect="1"/>
              </p:cNvGraphicFramePr>
              <p:nvPr/>
            </p:nvGraphicFramePr>
            <p:xfrm>
              <a:off x="3840" y="1274"/>
              <a:ext cx="324" cy="19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3" name="BMP 图象" r:id="rId7" imgW="743054" imgH="2438095" progId="Paint.Picture">
                      <p:embed/>
                    </p:oleObj>
                  </mc:Choice>
                  <mc:Fallback>
                    <p:oleObj name="BMP 图象" r:id="rId7" imgW="743054" imgH="2438095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1274"/>
                            <a:ext cx="324" cy="19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2396924"/>
                  </p:ext>
                </p:extLst>
              </p:nvPr>
            </p:nvGraphicFramePr>
            <p:xfrm>
              <a:off x="4560" y="1276"/>
              <a:ext cx="324" cy="19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4" name="BMP 图象" r:id="rId8" imgW="743054" imgH="2438095" progId="Paint.Picture">
                      <p:embed/>
                    </p:oleObj>
                  </mc:Choice>
                  <mc:Fallback>
                    <p:oleObj name="BMP 图象" r:id="rId8" imgW="743054" imgH="2438095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276"/>
                            <a:ext cx="324" cy="19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1871797" y="1851670"/>
            <a:ext cx="677108" cy="25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+mn-ea"/>
              </a:rPr>
              <a:t>身 寒 沽 酒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159548" y="1858597"/>
            <a:ext cx="677108" cy="238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+mn-ea"/>
              </a:rPr>
              <a:t>途 中 见 </a:t>
            </a:r>
            <a:r>
              <a:rPr lang="zh-CN" altLang="en-US" sz="3200" b="1" dirty="0" smtClean="0">
                <a:solidFill>
                  <a:srgbClr val="0000FF"/>
                </a:solidFill>
                <a:latin typeface="+mn-ea"/>
              </a:rPr>
              <a:t>庙</a:t>
            </a:r>
            <a:endParaRPr lang="zh-CN" altLang="en-US" sz="3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448765" y="1879608"/>
            <a:ext cx="677108" cy="24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+mn-ea"/>
              </a:rPr>
              <a:t>压 倒 </a:t>
            </a:r>
            <a:r>
              <a:rPr lang="zh-CN" altLang="en-US" sz="3200" b="1" dirty="0" smtClean="0">
                <a:solidFill>
                  <a:srgbClr val="0000FF"/>
                </a:solidFill>
                <a:latin typeface="+mn-ea"/>
              </a:rPr>
              <a:t>草 厅</a:t>
            </a:r>
            <a:endParaRPr lang="zh-CN" altLang="en-US" sz="3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674311" y="1902897"/>
            <a:ext cx="677108" cy="242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+mn-ea"/>
              </a:rPr>
              <a:t>投 宿 </a:t>
            </a:r>
            <a:r>
              <a:rPr lang="zh-CN" altLang="en-US" sz="3200" b="1" dirty="0" smtClean="0">
                <a:solidFill>
                  <a:srgbClr val="0000FF"/>
                </a:solidFill>
                <a:latin typeface="+mn-ea"/>
              </a:rPr>
              <a:t>庙 中</a:t>
            </a:r>
            <a:endParaRPr lang="zh-CN" altLang="en-US" sz="3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806440" y="1867982"/>
            <a:ext cx="677108" cy="235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+mn-ea"/>
              </a:rPr>
              <a:t>大 石 </a:t>
            </a:r>
            <a:r>
              <a:rPr lang="zh-CN" altLang="en-US" sz="3200" b="1" dirty="0" smtClean="0">
                <a:solidFill>
                  <a:srgbClr val="0000FF"/>
                </a:solidFill>
                <a:latin typeface="+mn-ea"/>
              </a:rPr>
              <a:t>倚 门</a:t>
            </a:r>
            <a:endParaRPr lang="zh-CN" altLang="en-US" sz="32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955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51976" y="771550"/>
            <a:ext cx="475612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比较分析景物描写的作用</a:t>
            </a:r>
            <a:endParaRPr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972616" y="1275606"/>
            <a:ext cx="504093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1733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rgbClr val="FF3300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 smtClean="0">
                <a:solidFill>
                  <a:srgbClr val="FF3300"/>
                </a:solidFill>
                <a:latin typeface="+mn-ea"/>
                <a:ea typeface="+mn-ea"/>
              </a:rPr>
              <a:t>、描写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  <a:ea typeface="+mn-ea"/>
              </a:rPr>
              <a:t>的方式</a:t>
            </a:r>
          </a:p>
          <a:p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）直接描写风雪    </a:t>
            </a:r>
          </a:p>
          <a:p>
            <a:pPr eaLnBrk="0" hangingPunct="0"/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）侧面描写风雪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2008" y="2715766"/>
            <a:ext cx="8460432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    </a:t>
            </a:r>
            <a:r>
              <a:rPr lang="en-US" altLang="zh-CN" sz="2800" b="1" dirty="0" smtClean="0">
                <a:solidFill>
                  <a:srgbClr val="FF3300"/>
                </a:solidFill>
                <a:latin typeface="+mn-ea"/>
              </a:rPr>
              <a:t>2</a:t>
            </a:r>
            <a:r>
              <a:rPr lang="zh-CN" altLang="en-US" sz="2800" b="1" dirty="0" smtClean="0">
                <a:solidFill>
                  <a:srgbClr val="FF3300"/>
                </a:solidFill>
                <a:latin typeface="+mn-ea"/>
              </a:rPr>
              <a:t>、描写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的作用</a:t>
            </a:r>
          </a:p>
          <a:p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）风雪渲染了悲凉的气氛。    </a:t>
            </a:r>
          </a:p>
          <a:p>
            <a:r>
              <a:rPr lang="zh-CN" altLang="en-US" sz="2800" b="1" dirty="0">
                <a:latin typeface="+mn-ea"/>
              </a:rPr>
              <a:t>   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）推动情节发展，为下文做铺垫。</a:t>
            </a:r>
          </a:p>
          <a:p>
            <a:r>
              <a:rPr lang="zh-CN" altLang="en-US" sz="2800" b="1" dirty="0">
                <a:latin typeface="+mn-ea"/>
              </a:rPr>
              <a:t>   （</a:t>
            </a:r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）烘托出林冲孤独，悲壮，勇敢的英雄形象。</a:t>
            </a:r>
            <a:endParaRPr lang="zh-CN" altLang="en-US" sz="2800" b="1" dirty="0">
              <a:solidFill>
                <a:srgbClr val="FF3300"/>
              </a:solidFill>
              <a:latin typeface="+mn-ea"/>
            </a:endParaRP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795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993" y="1136414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林冲性格发展的动态曲线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51520" y="3658592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>
                <a:solidFill>
                  <a:srgbClr val="0000FF"/>
                </a:solidFill>
                <a:latin typeface="+mn-ea"/>
              </a:rPr>
              <a:t>软弱忍辱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+mn-ea"/>
              </a:rPr>
              <a:t>不思反抗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251520" y="4299942"/>
            <a:ext cx="1085056" cy="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89473" y="3502029"/>
            <a:ext cx="1828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FF3300"/>
                </a:solidFill>
                <a:latin typeface="+mn-ea"/>
              </a:rPr>
              <a:t>   </a:t>
            </a:r>
            <a:r>
              <a:rPr lang="zh-CN" altLang="en-US" b="1" dirty="0">
                <a:solidFill>
                  <a:srgbClr val="FF3300"/>
                </a:solidFill>
                <a:latin typeface="+mn-ea"/>
              </a:rPr>
              <a:t>识破阴谋</a:t>
            </a:r>
          </a:p>
          <a:p>
            <a:r>
              <a:rPr lang="zh-CN" altLang="en-US" b="1" dirty="0">
                <a:solidFill>
                  <a:srgbClr val="FF3300"/>
                </a:solidFill>
                <a:latin typeface="+mn-ea"/>
              </a:rPr>
              <a:t>激起怒火</a:t>
            </a:r>
            <a:endParaRPr lang="zh-CN" altLang="en-US" sz="1800" b="1" dirty="0">
              <a:solidFill>
                <a:srgbClr val="FF3300"/>
              </a:solidFill>
              <a:latin typeface="+mn-ea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1367905" y="3363837"/>
            <a:ext cx="643136" cy="822325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339752" y="2702896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>
                <a:solidFill>
                  <a:srgbClr val="0000FF"/>
                </a:solidFill>
                <a:latin typeface="+mn-ea"/>
              </a:rPr>
              <a:t>得过且过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+mn-ea"/>
              </a:rPr>
              <a:t>委曲求全</a:t>
            </a:r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2127796" y="3363837"/>
            <a:ext cx="1292075" cy="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711352" y="2874271"/>
            <a:ext cx="1860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latin typeface="+mn-ea"/>
              </a:rPr>
              <a:t>心有疑虑</a:t>
            </a: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 flipV="1">
            <a:off x="3445285" y="2702895"/>
            <a:ext cx="478643" cy="589713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355976" y="2061546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>
                <a:solidFill>
                  <a:srgbClr val="0000FF"/>
                </a:solidFill>
                <a:latin typeface="+mn-ea"/>
              </a:rPr>
              <a:t>随遇而安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+mn-ea"/>
              </a:rPr>
              <a:t>委曲求全</a:t>
            </a:r>
            <a:endParaRPr lang="zh-CN" altLang="en-US" b="1" dirty="0">
              <a:latin typeface="+mn-ea"/>
            </a:endParaRPr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4139952" y="2702896"/>
            <a:ext cx="1431950" cy="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856544" y="808643"/>
            <a:ext cx="139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>
                <a:solidFill>
                  <a:srgbClr val="0000FF"/>
                </a:solidFill>
                <a:latin typeface="+mn-ea"/>
              </a:rPr>
              <a:t>英勇果敢</a:t>
            </a:r>
          </a:p>
          <a:p>
            <a:r>
              <a:rPr lang="zh-CN" altLang="en-US" sz="1800" b="1" dirty="0">
                <a:solidFill>
                  <a:srgbClr val="0000FF"/>
                </a:solidFill>
                <a:latin typeface="+mn-ea"/>
              </a:rPr>
              <a:t>奋起抗争</a:t>
            </a:r>
            <a:endParaRPr lang="zh-CN" altLang="en-US" b="1" dirty="0">
              <a:latin typeface="+mn-ea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189794" y="1810301"/>
            <a:ext cx="2057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FF3300"/>
                </a:solidFill>
                <a:latin typeface="+mn-ea"/>
              </a:rPr>
              <a:t>       </a:t>
            </a:r>
            <a:r>
              <a:rPr lang="zh-CN" altLang="en-US" b="1" dirty="0">
                <a:solidFill>
                  <a:srgbClr val="FF3300"/>
                </a:solidFill>
                <a:latin typeface="+mn-ea"/>
              </a:rPr>
              <a:t>清醒认识</a:t>
            </a:r>
          </a:p>
          <a:p>
            <a:r>
              <a:rPr lang="zh-CN" altLang="en-US" b="1" dirty="0">
                <a:solidFill>
                  <a:srgbClr val="FF3300"/>
                </a:solidFill>
                <a:latin typeface="+mn-ea"/>
              </a:rPr>
              <a:t>   手刃仇敌</a:t>
            </a:r>
          </a:p>
          <a:p>
            <a:r>
              <a:rPr lang="zh-CN" altLang="en-US" b="1" dirty="0">
                <a:solidFill>
                  <a:srgbClr val="FF3300"/>
                </a:solidFill>
                <a:latin typeface="+mn-ea"/>
              </a:rPr>
              <a:t>逼上梁山</a:t>
            </a:r>
            <a:endParaRPr lang="zh-CN" altLang="en-US" b="1" dirty="0">
              <a:latin typeface="+mn-ea"/>
            </a:endParaRPr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 flipV="1">
            <a:off x="5727576" y="1449992"/>
            <a:ext cx="1128968" cy="1208453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</a:endParaRPr>
          </a:p>
        </p:txBody>
      </p:sp>
      <p:sp>
        <p:nvSpPr>
          <p:cNvPr id="16" name="Line 2"/>
          <p:cNvSpPr>
            <a:spLocks noChangeShapeType="1"/>
          </p:cNvSpPr>
          <p:nvPr/>
        </p:nvSpPr>
        <p:spPr bwMode="auto">
          <a:xfrm flipV="1">
            <a:off x="6967085" y="1449992"/>
            <a:ext cx="989291" cy="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723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nimBg="1"/>
      <p:bldP spid="5" grpId="0" autoUpdateAnimBg="0"/>
      <p:bldP spid="6" grpId="0" animBg="1"/>
      <p:bldP spid="7" grpId="0" autoUpdateAnimBg="0"/>
      <p:bldP spid="8" grpId="0" animBg="1"/>
      <p:bldP spid="9" grpId="0" autoUpdateAnimBg="0"/>
      <p:bldP spid="10" grpId="0" animBg="1"/>
      <p:bldP spid="11" grpId="0" autoUpdateAnimBg="0"/>
      <p:bldP spid="12" grpId="0" animBg="1"/>
      <p:bldP spid="13" grpId="0" autoUpdateAnimBg="0"/>
      <p:bldP spid="14" grpId="0" autoUpdateAnimBg="0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文学常识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324297" y="843558"/>
            <a:ext cx="3095575" cy="720725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 smtClean="0">
                <a:latin typeface="+mn-ea"/>
              </a:rPr>
              <a:t>、章回体</a:t>
            </a:r>
            <a:r>
              <a:rPr lang="zh-CN" altLang="en-US" sz="2800" b="1" dirty="0" smtClean="0">
                <a:latin typeface="+mn-ea"/>
              </a:rPr>
              <a:t>小说</a:t>
            </a:r>
            <a:r>
              <a:rPr lang="zh-CN" altLang="en-US" sz="2800" b="1" dirty="0" smtClean="0">
                <a:solidFill>
                  <a:srgbClr val="3333FF"/>
                </a:solidFill>
                <a:latin typeface="+mn-ea"/>
              </a:rPr>
              <a:t>：</a:t>
            </a:r>
            <a:endParaRPr lang="zh-CN" altLang="en-US" sz="2800" b="1" dirty="0" smtClean="0">
              <a:solidFill>
                <a:srgbClr val="3333FF"/>
              </a:solidFill>
              <a:latin typeface="+mn-ea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>
              <a:latin typeface="+mn-ea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827584" y="1347614"/>
            <a:ext cx="7776864" cy="3269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分章回叙事的长篇小说就是章回体小说。</a:t>
            </a:r>
            <a:r>
              <a:rPr lang="zh-CN" altLang="en-US" sz="2800" b="1" dirty="0" smtClean="0">
                <a:solidFill>
                  <a:schemeClr val="tx2"/>
                </a:solidFill>
                <a:latin typeface="+mn-ea"/>
                <a:ea typeface="+mn-ea"/>
              </a:rPr>
              <a:t>它是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由宋元时期的“讲史话本”发展而来的</a:t>
            </a:r>
            <a:r>
              <a:rPr lang="zh-CN" altLang="en-US" sz="2800" b="1" dirty="0" smtClean="0">
                <a:solidFill>
                  <a:schemeClr val="tx2"/>
                </a:solidFill>
                <a:latin typeface="+mn-ea"/>
                <a:ea typeface="+mn-ea"/>
              </a:rPr>
              <a:t>。“讲史”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就是说书的艺人们讲述历代的</a:t>
            </a:r>
            <a:r>
              <a:rPr lang="zh-CN" altLang="en-US" sz="2800" b="1" dirty="0" smtClean="0">
                <a:solidFill>
                  <a:schemeClr val="tx2"/>
                </a:solidFill>
                <a:latin typeface="+mn-ea"/>
                <a:ea typeface="+mn-ea"/>
              </a:rPr>
              <a:t>兴亡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和战争的故事。讲史一般都很长，</a:t>
            </a:r>
            <a:r>
              <a:rPr lang="zh-CN" altLang="en-US" sz="2800" b="1" dirty="0" smtClean="0">
                <a:solidFill>
                  <a:schemeClr val="tx2"/>
                </a:solidFill>
                <a:latin typeface="+mn-ea"/>
                <a:ea typeface="+mn-ea"/>
              </a:rPr>
              <a:t>艺人在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表演时必须分为若干次才能讲完。每</a:t>
            </a:r>
            <a:r>
              <a:rPr lang="zh-CN" altLang="en-US" sz="2800" b="1" dirty="0" smtClean="0">
                <a:solidFill>
                  <a:schemeClr val="tx2"/>
                </a:solidFill>
                <a:latin typeface="+mn-ea"/>
                <a:ea typeface="+mn-ea"/>
              </a:rPr>
              <a:t>讲一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次，就等于后来章回体小说中的一回</a:t>
            </a:r>
            <a:r>
              <a:rPr lang="zh-CN" altLang="en-US" sz="2800" b="1" dirty="0" smtClean="0">
                <a:solidFill>
                  <a:schemeClr val="tx2"/>
                </a:solidFill>
                <a:latin typeface="+mn-ea"/>
                <a:ea typeface="+mn-ea"/>
              </a:rPr>
              <a:t>。在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每次讲说以前，艺人用题目向听众</a:t>
            </a:r>
            <a:r>
              <a:rPr lang="zh-CN" altLang="en-US" sz="2800" b="1" dirty="0" smtClean="0">
                <a:solidFill>
                  <a:schemeClr val="tx2"/>
                </a:solidFill>
                <a:latin typeface="+mn-ea"/>
                <a:ea typeface="+mn-ea"/>
              </a:rPr>
              <a:t>揭示主要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内容，这就是章回体小说的起源。</a:t>
            </a:r>
          </a:p>
        </p:txBody>
      </p:sp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915518" y="51470"/>
            <a:ext cx="316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b="1" dirty="0">
                <a:solidFill>
                  <a:srgbClr val="0B0674"/>
                </a:solidFill>
                <a:latin typeface="+mn-ea"/>
              </a:rPr>
              <a:t>山 梁 上 逼</a:t>
            </a:r>
          </a:p>
        </p:txBody>
      </p:sp>
      <p:pic>
        <p:nvPicPr>
          <p:cNvPr id="3" name="Picture 5" descr="图片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" t="1184" r="2081" b="3329"/>
          <a:stretch/>
        </p:blipFill>
        <p:spPr bwMode="auto">
          <a:xfrm>
            <a:off x="2341418" y="748144"/>
            <a:ext cx="3733800" cy="39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548735" y="987574"/>
            <a:ext cx="615553" cy="375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3300"/>
                </a:solidFill>
                <a:latin typeface="+mn-ea"/>
              </a:rPr>
              <a:t>英雄末路怎能安家乐业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92151" y="980381"/>
            <a:ext cx="615553" cy="3607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3300"/>
                </a:solidFill>
                <a:latin typeface="+mn-ea"/>
              </a:rPr>
              <a:t>世道凄凉何不揭竿而起</a:t>
            </a:r>
          </a:p>
        </p:txBody>
      </p:sp>
    </p:spTree>
    <p:extLst>
      <p:ext uri="{BB962C8B-B14F-4D97-AF65-F5344CB8AC3E}">
        <p14:creationId xmlns:p14="http://schemas.microsoft.com/office/powerpoint/2010/main" val="26235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187624" y="1275606"/>
            <a:ext cx="669674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作业：</a:t>
            </a:r>
          </a:p>
          <a:p>
            <a:endParaRPr lang="zh-CN" altLang="en-US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请为林冲写一首歌，一首礼赞英雄的歌</a:t>
            </a:r>
          </a:p>
          <a:p>
            <a:pPr>
              <a:spcBef>
                <a:spcPct val="50000"/>
              </a:spcBef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6905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TDDOWNLOAD\My Documents\Downloads\QQ2012JayXon\Users\907868260\FileRecv\91淘课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Rot="1" noChangeArrowheads="1"/>
          </p:cNvSpPr>
          <p:nvPr/>
        </p:nvSpPr>
        <p:spPr bwMode="auto">
          <a:xfrm>
            <a:off x="251520" y="843558"/>
            <a:ext cx="856895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+mn-ea"/>
                <a:ea typeface="+mn-ea"/>
              </a:rPr>
              <a:t>2</a:t>
            </a:r>
            <a:r>
              <a:rPr lang="zh-CN" altLang="en-US" sz="2400" b="1" dirty="0" smtClean="0"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  <a:ea typeface="+mn-ea"/>
              </a:rPr>
              <a:t>《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三国演义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  <a:ea typeface="+mn-ea"/>
              </a:rPr>
              <a:t>》</a:t>
            </a:r>
            <a:r>
              <a:rPr lang="zh-CN" altLang="en-US" sz="2400" b="1" dirty="0">
                <a:latin typeface="+mn-ea"/>
                <a:ea typeface="+mn-ea"/>
              </a:rPr>
              <a:t>最善于写战争和人际关系；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  <a:ea typeface="+mn-ea"/>
              </a:rPr>
              <a:t>《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西游记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  <a:ea typeface="+mn-ea"/>
              </a:rPr>
              <a:t>》</a:t>
            </a:r>
            <a:r>
              <a:rPr lang="zh-CN" altLang="en-US" sz="2400" b="1" dirty="0">
                <a:latin typeface="+mn-ea"/>
                <a:ea typeface="+mn-ea"/>
              </a:rPr>
              <a:t>最</a:t>
            </a:r>
            <a:r>
              <a:rPr lang="zh-CN" altLang="en-US" sz="2400" b="1" dirty="0" smtClean="0">
                <a:latin typeface="+mn-ea"/>
                <a:ea typeface="+mn-ea"/>
              </a:rPr>
              <a:t>善 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latin typeface="+mn-ea"/>
                <a:ea typeface="+mn-ea"/>
              </a:rPr>
              <a:t>于</a:t>
            </a:r>
            <a:r>
              <a:rPr lang="zh-CN" altLang="en-US" sz="2400" b="1" dirty="0">
                <a:latin typeface="+mn-ea"/>
                <a:ea typeface="+mn-ea"/>
              </a:rPr>
              <a:t>写佛道神仙和妖魔鬼怪；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  <a:ea typeface="+mn-ea"/>
              </a:rPr>
              <a:t>《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红楼梦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  <a:ea typeface="+mn-ea"/>
              </a:rPr>
              <a:t>》</a:t>
            </a:r>
            <a:r>
              <a:rPr lang="zh-CN" altLang="en-US" sz="2400" b="1" dirty="0">
                <a:latin typeface="+mn-ea"/>
                <a:ea typeface="+mn-ea"/>
              </a:rPr>
              <a:t>最善于写情（</a:t>
            </a:r>
            <a:r>
              <a:rPr lang="zh-CN" altLang="en-US" sz="2400" b="1" dirty="0" smtClean="0">
                <a:latin typeface="+mn-ea"/>
                <a:ea typeface="+mn-ea"/>
              </a:rPr>
              <a:t>儿女 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latin typeface="+mn-ea"/>
                <a:ea typeface="+mn-ea"/>
              </a:rPr>
              <a:t>情</a:t>
            </a:r>
            <a:r>
              <a:rPr lang="zh-CN" altLang="en-US" sz="2400" b="1" dirty="0">
                <a:latin typeface="+mn-ea"/>
                <a:ea typeface="+mn-ea"/>
              </a:rPr>
              <a:t>、世态情）；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  <a:ea typeface="+mn-ea"/>
              </a:rPr>
              <a:t>《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水浒传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  <a:ea typeface="+mn-ea"/>
              </a:rPr>
              <a:t>》</a:t>
            </a:r>
            <a:r>
              <a:rPr lang="zh-CN" altLang="en-US" sz="2400" b="1" dirty="0">
                <a:latin typeface="+mn-ea"/>
                <a:ea typeface="+mn-ea"/>
              </a:rPr>
              <a:t>最善于写</a:t>
            </a:r>
            <a:r>
              <a:rPr lang="zh-CN" altLang="en-US" sz="2400" b="1" dirty="0" smtClean="0">
                <a:latin typeface="+mn-ea"/>
                <a:ea typeface="+mn-ea"/>
              </a:rPr>
              <a:t>坏人</a:t>
            </a:r>
            <a:r>
              <a:rPr lang="en-US" altLang="zh-CN" sz="2400" b="1" dirty="0">
                <a:latin typeface="+mn-ea"/>
                <a:ea typeface="+mn-ea"/>
              </a:rPr>
              <a:t>——</a:t>
            </a:r>
            <a:r>
              <a:rPr lang="zh-CN" altLang="en-US" sz="2400" b="1" dirty="0" smtClean="0">
                <a:latin typeface="+mn-ea"/>
                <a:ea typeface="+mn-ea"/>
              </a:rPr>
              <a:t>土匪</a:t>
            </a:r>
            <a:r>
              <a:rPr lang="zh-CN" altLang="en-US" sz="2400" b="1" dirty="0">
                <a:latin typeface="+mn-ea"/>
                <a:ea typeface="+mn-ea"/>
              </a:rPr>
              <a:t>强盗</a:t>
            </a:r>
            <a:r>
              <a:rPr lang="zh-CN" altLang="en-US" sz="2400" b="1" dirty="0" smtClean="0">
                <a:latin typeface="+mn-ea"/>
                <a:ea typeface="+mn-ea"/>
              </a:rPr>
              <a:t>及 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latin typeface="+mn-ea"/>
                <a:ea typeface="+mn-ea"/>
              </a:rPr>
              <a:t>各种</a:t>
            </a:r>
            <a:r>
              <a:rPr lang="zh-CN" altLang="en-US" sz="2400" b="1" dirty="0">
                <a:latin typeface="+mn-ea"/>
                <a:ea typeface="+mn-ea"/>
              </a:rPr>
              <a:t>坏人，但是是把他们当作”忠义“的正面人物来歌颂</a:t>
            </a:r>
            <a:r>
              <a:rPr lang="zh-CN" altLang="en-US" sz="2400" b="1" dirty="0" smtClean="0">
                <a:latin typeface="+mn-ea"/>
                <a:ea typeface="+mn-ea"/>
              </a:rPr>
              <a:t>，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latin typeface="+mn-ea"/>
                <a:ea typeface="+mn-ea"/>
              </a:rPr>
              <a:t>因而</a:t>
            </a:r>
            <a:r>
              <a:rPr lang="zh-CN" altLang="en-US" sz="2400" b="1" dirty="0">
                <a:latin typeface="+mn-ea"/>
                <a:ea typeface="+mn-ea"/>
              </a:rPr>
              <a:t>又称其为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  <a:ea typeface="+mn-ea"/>
              </a:rPr>
              <a:t>《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忠义水浒传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  <a:ea typeface="+mn-ea"/>
              </a:rPr>
              <a:t>》《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江湖豪客传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  <a:ea typeface="+mn-ea"/>
              </a:rPr>
              <a:t>》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+mn-ea"/>
                <a:ea typeface="+mn-ea"/>
              </a:rPr>
              <a:t>3</a:t>
            </a:r>
            <a:r>
              <a:rPr lang="zh-CN" altLang="en-US" sz="2400" b="1" dirty="0">
                <a:latin typeface="+mn-ea"/>
                <a:ea typeface="+mn-ea"/>
              </a:rPr>
              <a:t>、明末清初文学评论家金圣叹评出的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“天下六才子书”</a:t>
            </a:r>
            <a:r>
              <a:rPr lang="zh-CN" altLang="en-US" sz="2400" b="1" dirty="0">
                <a:solidFill>
                  <a:srgbClr val="3333FF"/>
                </a:solidFill>
                <a:latin typeface="+mn-ea"/>
                <a:ea typeface="+mn-ea"/>
              </a:rPr>
              <a:t>：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  《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离骚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》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庄子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》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史记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》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杜甫诗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》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《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水浒传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》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西厢记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》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sz="2400" b="1" dirty="0">
                <a:latin typeface="+mn-ea"/>
                <a:ea typeface="+mn-ea"/>
              </a:rPr>
              <a:t>4</a:t>
            </a:r>
            <a:r>
              <a:rPr lang="zh-CN" altLang="en-US" sz="2400" b="1" dirty="0">
                <a:latin typeface="+mn-ea"/>
                <a:ea typeface="+mn-ea"/>
              </a:rPr>
              <a:t>、金圣叹</a:t>
            </a:r>
            <a:r>
              <a:rPr lang="zh-CN" altLang="en-US" sz="2400" b="1" dirty="0" smtClean="0">
                <a:latin typeface="+mn-ea"/>
                <a:ea typeface="+mn-ea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天下之乐，第一莫若读书；读书之乐，第一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莫若 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读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水浒传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》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+mn-ea"/>
                <a:ea typeface="+mn-ea"/>
              </a:rPr>
              <a:t>5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《</a:t>
            </a:r>
            <a:r>
              <a:rPr lang="zh-CN" altLang="en-US" sz="2400" b="1" dirty="0">
                <a:latin typeface="+mn-ea"/>
                <a:ea typeface="+mn-ea"/>
              </a:rPr>
              <a:t>水浒</a:t>
            </a:r>
            <a:r>
              <a:rPr lang="en-US" altLang="zh-CN" sz="2400" b="1" dirty="0">
                <a:latin typeface="+mn-ea"/>
                <a:ea typeface="+mn-ea"/>
              </a:rPr>
              <a:t>》</a:t>
            </a:r>
            <a:r>
              <a:rPr lang="zh-CN" altLang="en-US" sz="2400" b="1" dirty="0">
                <a:latin typeface="+mn-ea"/>
                <a:ea typeface="+mn-ea"/>
              </a:rPr>
              <a:t>是我国文学史上第一部用白话文写成以</a:t>
            </a:r>
            <a:r>
              <a:rPr lang="zh-CN" altLang="en-US" sz="2400" b="1" dirty="0" smtClean="0">
                <a:latin typeface="+mn-ea"/>
                <a:ea typeface="+mn-ea"/>
              </a:rPr>
              <a:t>农民起义 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latin typeface="+mn-ea"/>
                <a:ea typeface="+mn-ea"/>
              </a:rPr>
              <a:t>为</a:t>
            </a:r>
            <a:r>
              <a:rPr lang="zh-CN" altLang="en-US" sz="2400" b="1" dirty="0">
                <a:latin typeface="+mn-ea"/>
                <a:ea typeface="+mn-ea"/>
              </a:rPr>
              <a:t>题材的章回体小说。 </a:t>
            </a:r>
          </a:p>
        </p:txBody>
      </p:sp>
    </p:spTree>
    <p:extLst>
      <p:ext uri="{BB962C8B-B14F-4D97-AF65-F5344CB8AC3E}">
        <p14:creationId xmlns:p14="http://schemas.microsoft.com/office/powerpoint/2010/main" val="25013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0" y="731163"/>
            <a:ext cx="889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</a:rPr>
              <a:t>《</a:t>
            </a:r>
            <a:r>
              <a:rPr lang="zh-CN" altLang="en-US" sz="2400" b="1" dirty="0">
                <a:solidFill>
                  <a:srgbClr val="3333FF"/>
                </a:solidFill>
                <a:latin typeface="+mn-ea"/>
                <a:ea typeface="+mn-ea"/>
              </a:rPr>
              <a:t>水浒传</a:t>
            </a:r>
            <a:r>
              <a:rPr lang="en-US" altLang="zh-CN" sz="2400" b="1" dirty="0">
                <a:solidFill>
                  <a:srgbClr val="3333FF"/>
                </a:solidFill>
                <a:latin typeface="+mn-ea"/>
                <a:ea typeface="+mn-ea"/>
              </a:rPr>
              <a:t>》</a:t>
            </a:r>
            <a:r>
              <a:rPr lang="zh-CN" altLang="en-US" sz="2400" b="1" dirty="0">
                <a:solidFill>
                  <a:srgbClr val="3333FF"/>
                </a:solidFill>
                <a:latin typeface="+mn-ea"/>
                <a:ea typeface="+mn-ea"/>
              </a:rPr>
              <a:t>中共有＿＿＿将，天罡星＿＿人，地煞星＿＿人。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627784" y="702482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Arial" charset="0"/>
              </a:rPr>
              <a:t>108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004048" y="700205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Arial" charset="0"/>
              </a:rPr>
              <a:t>36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7164288" y="669250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Arial" charset="0"/>
              </a:rPr>
              <a:t>72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7643" y="1221595"/>
            <a:ext cx="849788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史进</a:t>
            </a:r>
            <a:r>
              <a:rPr lang="zh-CN" altLang="en-US" sz="2400" b="1" dirty="0">
                <a:latin typeface="+mn-ea"/>
                <a:ea typeface="+mn-ea"/>
              </a:rPr>
              <a:t>－－</a:t>
            </a:r>
            <a:r>
              <a:rPr lang="zh-CN" altLang="en-US" sz="2400" b="1" dirty="0">
                <a:solidFill>
                  <a:srgbClr val="CC0066"/>
                </a:solidFill>
                <a:latin typeface="+mn-ea"/>
                <a:ea typeface="+mn-ea"/>
              </a:rPr>
              <a:t>九纹龙</a:t>
            </a:r>
            <a:r>
              <a:rPr lang="zh-CN" altLang="en-US" sz="2400" b="1" dirty="0">
                <a:latin typeface="+mn-ea"/>
                <a:ea typeface="+mn-ea"/>
              </a:rPr>
              <a:t>    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李忠</a:t>
            </a:r>
            <a:r>
              <a:rPr lang="zh-CN" altLang="en-US" sz="2400" b="1" dirty="0">
                <a:latin typeface="+mn-ea"/>
                <a:ea typeface="+mn-ea"/>
              </a:rPr>
              <a:t>－－</a:t>
            </a:r>
            <a:r>
              <a:rPr lang="zh-CN" altLang="en-US" sz="2400" b="1" dirty="0">
                <a:solidFill>
                  <a:srgbClr val="CC0066"/>
                </a:solidFill>
                <a:latin typeface="+mn-ea"/>
                <a:ea typeface="+mn-ea"/>
              </a:rPr>
              <a:t>打虎将</a:t>
            </a:r>
            <a:r>
              <a:rPr lang="zh-CN" altLang="en-US" sz="2400" b="1" dirty="0">
                <a:latin typeface="+mn-ea"/>
                <a:ea typeface="+mn-ea"/>
              </a:rPr>
              <a:t>    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鲁智深</a:t>
            </a:r>
            <a:r>
              <a:rPr lang="zh-CN" altLang="en-US" sz="2400" b="1" dirty="0">
                <a:latin typeface="+mn-ea"/>
                <a:ea typeface="+mn-ea"/>
              </a:rPr>
              <a:t>－－</a:t>
            </a:r>
            <a:r>
              <a:rPr lang="zh-CN" altLang="en-US" sz="2400" b="1" dirty="0">
                <a:solidFill>
                  <a:srgbClr val="CC0066"/>
                </a:solidFill>
                <a:latin typeface="+mn-ea"/>
                <a:ea typeface="+mn-ea"/>
              </a:rPr>
              <a:t>花和尚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hlink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宋江</a:t>
            </a:r>
            <a:r>
              <a:rPr lang="zh-CN" altLang="en-US" sz="2400" b="1" dirty="0">
                <a:latin typeface="+mn-ea"/>
                <a:ea typeface="+mn-ea"/>
              </a:rPr>
              <a:t>－－</a:t>
            </a:r>
            <a:r>
              <a:rPr lang="zh-CN" altLang="en-US" sz="2400" b="1" dirty="0">
                <a:solidFill>
                  <a:srgbClr val="CC0066"/>
                </a:solidFill>
                <a:latin typeface="+mn-ea"/>
                <a:ea typeface="+mn-ea"/>
              </a:rPr>
              <a:t>及时雨</a:t>
            </a:r>
            <a:r>
              <a:rPr lang="zh-CN" altLang="en-US" sz="2400" b="1" dirty="0">
                <a:latin typeface="+mn-ea"/>
                <a:ea typeface="+mn-ea"/>
              </a:rPr>
              <a:t>    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吴用</a:t>
            </a:r>
            <a:r>
              <a:rPr lang="zh-CN" altLang="en-US" sz="2400" b="1" dirty="0">
                <a:latin typeface="+mn-ea"/>
                <a:ea typeface="+mn-ea"/>
              </a:rPr>
              <a:t>－－</a:t>
            </a:r>
            <a:r>
              <a:rPr lang="zh-CN" altLang="en-US" sz="2400" b="1" dirty="0">
                <a:solidFill>
                  <a:srgbClr val="CC0066"/>
                </a:solidFill>
                <a:latin typeface="+mn-ea"/>
                <a:ea typeface="+mn-ea"/>
              </a:rPr>
              <a:t>智多星</a:t>
            </a:r>
            <a:r>
              <a:rPr lang="zh-CN" altLang="en-US" sz="2400" b="1" dirty="0">
                <a:latin typeface="+mn-ea"/>
                <a:ea typeface="+mn-ea"/>
              </a:rPr>
              <a:t>    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李逵</a:t>
            </a:r>
            <a:r>
              <a:rPr lang="zh-CN" altLang="en-US" sz="2400" b="1" dirty="0">
                <a:latin typeface="+mn-ea"/>
                <a:ea typeface="+mn-ea"/>
              </a:rPr>
              <a:t>－－</a:t>
            </a:r>
            <a:r>
              <a:rPr lang="zh-CN" altLang="en-US" sz="2400" b="1" dirty="0">
                <a:solidFill>
                  <a:srgbClr val="CC0066"/>
                </a:solidFill>
                <a:latin typeface="+mn-ea"/>
                <a:ea typeface="+mn-ea"/>
              </a:rPr>
              <a:t>黑旋风</a:t>
            </a:r>
            <a:r>
              <a:rPr lang="zh-CN" altLang="en-US" sz="2400" b="1" dirty="0">
                <a:latin typeface="+mn-ea"/>
                <a:ea typeface="+mn-ea"/>
              </a:rPr>
              <a:t>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hlink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武松</a:t>
            </a:r>
            <a:r>
              <a:rPr lang="zh-CN" altLang="en-US" sz="2400" b="1" dirty="0">
                <a:latin typeface="+mn-ea"/>
                <a:ea typeface="+mn-ea"/>
              </a:rPr>
              <a:t>－－</a:t>
            </a:r>
            <a:r>
              <a:rPr lang="zh-CN" altLang="en-US" sz="2400" b="1" dirty="0">
                <a:solidFill>
                  <a:srgbClr val="CC0066"/>
                </a:solidFill>
                <a:latin typeface="+mn-ea"/>
                <a:ea typeface="+mn-ea"/>
              </a:rPr>
              <a:t>行者</a:t>
            </a:r>
            <a:r>
              <a:rPr lang="zh-CN" altLang="en-US" sz="2400" b="1" dirty="0">
                <a:latin typeface="+mn-ea"/>
                <a:ea typeface="+mn-ea"/>
              </a:rPr>
              <a:t>      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杨志</a:t>
            </a:r>
            <a:r>
              <a:rPr lang="zh-CN" altLang="en-US" sz="2400" b="1" dirty="0">
                <a:latin typeface="+mn-ea"/>
                <a:ea typeface="+mn-ea"/>
              </a:rPr>
              <a:t>－－</a:t>
            </a:r>
            <a:r>
              <a:rPr lang="zh-CN" altLang="en-US" sz="2400" b="1" dirty="0">
                <a:solidFill>
                  <a:srgbClr val="CC0066"/>
                </a:solidFill>
                <a:latin typeface="+mn-ea"/>
                <a:ea typeface="+mn-ea"/>
              </a:rPr>
              <a:t>青面兽    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柴进</a:t>
            </a:r>
            <a:r>
              <a:rPr lang="zh-CN" altLang="en-US" sz="2400" b="1" dirty="0">
                <a:latin typeface="+mn-ea"/>
                <a:ea typeface="+mn-ea"/>
              </a:rPr>
              <a:t>－－</a:t>
            </a:r>
            <a:r>
              <a:rPr lang="zh-CN" altLang="en-US" sz="2400" b="1" dirty="0">
                <a:solidFill>
                  <a:srgbClr val="CC0066"/>
                </a:solidFill>
                <a:latin typeface="+mn-ea"/>
                <a:ea typeface="+mn-ea"/>
              </a:rPr>
              <a:t>小旋风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  <a:endParaRPr lang="zh-CN" altLang="en-US" sz="2400" b="1" dirty="0">
              <a:solidFill>
                <a:schemeClr val="hlink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 张青</a:t>
            </a:r>
            <a:r>
              <a:rPr lang="zh-CN" altLang="en-US" sz="2400" b="1" dirty="0">
                <a:latin typeface="+mn-ea"/>
                <a:ea typeface="+mn-ea"/>
              </a:rPr>
              <a:t>－－</a:t>
            </a:r>
            <a:r>
              <a:rPr lang="zh-CN" altLang="en-US" sz="2400" b="1" dirty="0">
                <a:solidFill>
                  <a:srgbClr val="CC0066"/>
                </a:solidFill>
                <a:latin typeface="+mn-ea"/>
                <a:ea typeface="+mn-ea"/>
              </a:rPr>
              <a:t>菜园子    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花荣</a:t>
            </a:r>
            <a:r>
              <a:rPr lang="zh-CN" altLang="en-US" sz="2400" b="1" dirty="0">
                <a:latin typeface="+mn-ea"/>
                <a:ea typeface="+mn-ea"/>
              </a:rPr>
              <a:t>－－</a:t>
            </a:r>
            <a:r>
              <a:rPr lang="zh-CN" altLang="en-US" sz="2400" b="1" dirty="0">
                <a:solidFill>
                  <a:srgbClr val="CC0066"/>
                </a:solidFill>
                <a:latin typeface="+mn-ea"/>
                <a:ea typeface="+mn-ea"/>
              </a:rPr>
              <a:t>小李广    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孙二娘</a:t>
            </a:r>
            <a:r>
              <a:rPr lang="zh-CN" altLang="en-US" sz="2400" b="1" dirty="0">
                <a:latin typeface="+mn-ea"/>
                <a:ea typeface="+mn-ea"/>
              </a:rPr>
              <a:t>－－</a:t>
            </a:r>
            <a:r>
              <a:rPr lang="zh-CN" altLang="en-US" sz="2400" b="1" dirty="0">
                <a:solidFill>
                  <a:srgbClr val="CC0066"/>
                </a:solidFill>
                <a:latin typeface="+mn-ea"/>
                <a:ea typeface="+mn-ea"/>
              </a:rPr>
              <a:t>母夜叉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 阮小七</a:t>
            </a:r>
            <a:r>
              <a:rPr lang="zh-CN" altLang="en-US" sz="2400" b="1" dirty="0">
                <a:latin typeface="+mn-ea"/>
                <a:ea typeface="+mn-ea"/>
              </a:rPr>
              <a:t>－－</a:t>
            </a:r>
            <a:r>
              <a:rPr lang="zh-CN" altLang="en-US" sz="2400" b="1" dirty="0">
                <a:solidFill>
                  <a:srgbClr val="CC0066"/>
                </a:solidFill>
                <a:latin typeface="+mn-ea"/>
                <a:ea typeface="+mn-ea"/>
              </a:rPr>
              <a:t>活阎王  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时迁</a:t>
            </a:r>
            <a:r>
              <a:rPr lang="zh-CN" altLang="en-US" sz="2400" b="1" dirty="0">
                <a:latin typeface="+mn-ea"/>
                <a:ea typeface="+mn-ea"/>
              </a:rPr>
              <a:t>－－</a:t>
            </a:r>
            <a:r>
              <a:rPr lang="zh-CN" altLang="en-US" sz="2400" b="1" dirty="0">
                <a:solidFill>
                  <a:srgbClr val="CC0066"/>
                </a:solidFill>
                <a:latin typeface="+mn-ea"/>
                <a:ea typeface="+mn-ea"/>
              </a:rPr>
              <a:t>鼓上蚤    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燕青</a:t>
            </a:r>
            <a:r>
              <a:rPr lang="zh-CN" altLang="en-US" sz="2400" b="1" dirty="0">
                <a:latin typeface="+mn-ea"/>
                <a:ea typeface="+mn-ea"/>
              </a:rPr>
              <a:t>－－</a:t>
            </a:r>
            <a:r>
              <a:rPr lang="zh-CN" altLang="en-US" sz="2400" b="1" dirty="0">
                <a:solidFill>
                  <a:srgbClr val="CC0066"/>
                </a:solidFill>
                <a:latin typeface="+mn-ea"/>
                <a:ea typeface="+mn-ea"/>
              </a:rPr>
              <a:t>浪子</a:t>
            </a:r>
            <a:endParaRPr lang="zh-CN" altLang="en-US" sz="2400" b="1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 戴宗</a:t>
            </a:r>
            <a:r>
              <a:rPr lang="zh-CN" altLang="en-US" sz="2400" b="1" dirty="0">
                <a:latin typeface="+mn-ea"/>
                <a:ea typeface="+mn-ea"/>
              </a:rPr>
              <a:t>－－</a:t>
            </a:r>
            <a:r>
              <a:rPr lang="zh-CN" altLang="en-US" sz="2400" b="1" dirty="0">
                <a:solidFill>
                  <a:srgbClr val="CC0066"/>
                </a:solidFill>
                <a:latin typeface="+mn-ea"/>
                <a:ea typeface="+mn-ea"/>
              </a:rPr>
              <a:t>神行太保  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张顺</a:t>
            </a:r>
            <a:r>
              <a:rPr lang="zh-CN" altLang="en-US" sz="2400" b="1" dirty="0">
                <a:latin typeface="+mn-ea"/>
                <a:ea typeface="+mn-ea"/>
              </a:rPr>
              <a:t>－－</a:t>
            </a:r>
            <a:r>
              <a:rPr lang="zh-CN" altLang="en-US" sz="2400" b="1" dirty="0">
                <a:solidFill>
                  <a:srgbClr val="CC0066"/>
                </a:solidFill>
                <a:latin typeface="+mn-ea"/>
                <a:ea typeface="+mn-ea"/>
              </a:rPr>
              <a:t>浪里白条  </a:t>
            </a:r>
            <a:r>
              <a:rPr lang="zh-CN" altLang="en-US" sz="2400" b="1" dirty="0" smtClean="0">
                <a:solidFill>
                  <a:srgbClr val="3333CC"/>
                </a:solidFill>
                <a:latin typeface="+mn-ea"/>
                <a:ea typeface="+mn-ea"/>
              </a:rPr>
              <a:t>林冲</a:t>
            </a:r>
            <a:r>
              <a:rPr lang="zh-CN" altLang="en-US" sz="2400" b="1" dirty="0">
                <a:latin typeface="+mn-ea"/>
                <a:ea typeface="+mn-ea"/>
              </a:rPr>
              <a:t>－－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             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163946" y="3939902"/>
            <a:ext cx="1152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Arial" charset="0"/>
              </a:rPr>
              <a:t>豹子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</a:rPr>
              <a:t>头</a:t>
            </a:r>
            <a:endParaRPr lang="zh-CN" altLang="en-US" sz="24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2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31640" y="860920"/>
            <a:ext cx="6336704" cy="322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800" b="1" dirty="0">
                <a:latin typeface="+mn-ea"/>
              </a:rPr>
              <a:t>        </a:t>
            </a:r>
            <a:r>
              <a:rPr kumimoji="0" lang="zh-CN" altLang="en-US" sz="2800" b="1" dirty="0">
                <a:solidFill>
                  <a:srgbClr val="000000"/>
                </a:solidFill>
                <a:latin typeface="+mn-ea"/>
              </a:rPr>
              <a:t>古代小说之最</a:t>
            </a:r>
            <a:r>
              <a:rPr kumimoji="0" lang="en-US" altLang="zh-CN" sz="2800" b="1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0" lang="zh-CN" altLang="en-US" sz="2800" b="1" dirty="0" smtClean="0">
                <a:solidFill>
                  <a:srgbClr val="000000"/>
                </a:solidFill>
                <a:latin typeface="+mn-ea"/>
              </a:rPr>
              <a:t>罗</a:t>
            </a:r>
            <a:r>
              <a:rPr kumimoji="0" lang="zh-CN" altLang="en-US" sz="2800" b="1" dirty="0">
                <a:solidFill>
                  <a:srgbClr val="000000"/>
                </a:solidFill>
                <a:latin typeface="+mn-ea"/>
              </a:rPr>
              <a:t>贯中的</a:t>
            </a:r>
            <a:r>
              <a:rPr kumimoji="0" lang="en-US" altLang="zh-CN" sz="2800" b="1" dirty="0">
                <a:solidFill>
                  <a:srgbClr val="000000"/>
                </a:solidFill>
                <a:latin typeface="+mn-ea"/>
              </a:rPr>
              <a:t>《</a:t>
            </a:r>
            <a:r>
              <a:rPr kumimoji="0" lang="zh-CN" altLang="en-US" sz="2800" b="1" dirty="0">
                <a:solidFill>
                  <a:srgbClr val="000000"/>
                </a:solidFill>
                <a:latin typeface="+mn-ea"/>
              </a:rPr>
              <a:t>三国演义</a:t>
            </a:r>
            <a:r>
              <a:rPr kumimoji="0" lang="en-US" altLang="zh-CN" sz="2800" b="1" dirty="0">
                <a:solidFill>
                  <a:srgbClr val="000000"/>
                </a:solidFill>
                <a:latin typeface="+mn-ea"/>
              </a:rPr>
              <a:t>》——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最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+mn-ea"/>
              </a:rPr>
              <a:t>智</a:t>
            </a:r>
            <a:endParaRPr kumimoji="0" lang="zh-CN" altLang="en-US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2800" b="1" dirty="0">
                <a:solidFill>
                  <a:srgbClr val="000000"/>
                </a:solidFill>
                <a:latin typeface="+mn-ea"/>
              </a:rPr>
              <a:t>施耐庵的</a:t>
            </a:r>
            <a:r>
              <a:rPr kumimoji="0" lang="en-US" altLang="zh-CN" sz="2800" b="1" dirty="0">
                <a:solidFill>
                  <a:srgbClr val="000000"/>
                </a:solidFill>
                <a:latin typeface="+mn-ea"/>
              </a:rPr>
              <a:t>《</a:t>
            </a:r>
            <a:r>
              <a:rPr kumimoji="0" lang="zh-CN" altLang="en-US" sz="2800" b="1" dirty="0">
                <a:solidFill>
                  <a:srgbClr val="000000"/>
                </a:solidFill>
                <a:latin typeface="+mn-ea"/>
              </a:rPr>
              <a:t>水浒传</a:t>
            </a:r>
            <a:r>
              <a:rPr kumimoji="0" lang="en-US" altLang="zh-CN" sz="2800" b="1" dirty="0">
                <a:solidFill>
                  <a:srgbClr val="000000"/>
                </a:solidFill>
                <a:latin typeface="+mn-ea"/>
              </a:rPr>
              <a:t>》——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最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+mn-ea"/>
              </a:rPr>
              <a:t>义</a:t>
            </a:r>
            <a:endParaRPr kumimoji="0" lang="zh-CN" altLang="en-US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2800" b="1" dirty="0">
                <a:solidFill>
                  <a:srgbClr val="000000"/>
                </a:solidFill>
                <a:latin typeface="+mn-ea"/>
              </a:rPr>
              <a:t>吴承恩的</a:t>
            </a:r>
            <a:r>
              <a:rPr kumimoji="0" lang="en-US" altLang="zh-CN" sz="2800" b="1" dirty="0">
                <a:solidFill>
                  <a:srgbClr val="000000"/>
                </a:solidFill>
                <a:latin typeface="+mn-ea"/>
              </a:rPr>
              <a:t>《</a:t>
            </a:r>
            <a:r>
              <a:rPr kumimoji="0" lang="zh-CN" altLang="en-US" sz="2800" b="1" dirty="0">
                <a:solidFill>
                  <a:srgbClr val="000000"/>
                </a:solidFill>
                <a:latin typeface="+mn-ea"/>
              </a:rPr>
              <a:t>西游记</a:t>
            </a:r>
            <a:r>
              <a:rPr kumimoji="0" lang="en-US" altLang="zh-CN" sz="2800" b="1" dirty="0">
                <a:solidFill>
                  <a:srgbClr val="000000"/>
                </a:solidFill>
                <a:latin typeface="+mn-ea"/>
              </a:rPr>
              <a:t>》——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最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+mn-ea"/>
              </a:rPr>
              <a:t>奇</a:t>
            </a:r>
            <a:endParaRPr kumimoji="0" lang="zh-CN" altLang="en-US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2800" b="1" dirty="0">
                <a:solidFill>
                  <a:srgbClr val="000000"/>
                </a:solidFill>
                <a:latin typeface="+mn-ea"/>
              </a:rPr>
              <a:t>曹雪芹的</a:t>
            </a:r>
            <a:r>
              <a:rPr kumimoji="0" lang="en-US" altLang="zh-CN" sz="2800" b="1" dirty="0">
                <a:solidFill>
                  <a:srgbClr val="000000"/>
                </a:solidFill>
                <a:latin typeface="+mn-ea"/>
              </a:rPr>
              <a:t>《</a:t>
            </a:r>
            <a:r>
              <a:rPr kumimoji="0" lang="zh-CN" altLang="en-US" sz="2800" b="1" dirty="0">
                <a:solidFill>
                  <a:srgbClr val="000000"/>
                </a:solidFill>
                <a:latin typeface="+mn-ea"/>
              </a:rPr>
              <a:t>红楼梦</a:t>
            </a:r>
            <a:r>
              <a:rPr kumimoji="0" lang="en-US" altLang="zh-CN" sz="2800" b="1" dirty="0">
                <a:solidFill>
                  <a:srgbClr val="000000"/>
                </a:solidFill>
                <a:latin typeface="+mn-ea"/>
              </a:rPr>
              <a:t>》——</a:t>
            </a:r>
            <a:r>
              <a:rPr kumimoji="0" lang="zh-CN" altLang="en-US" sz="2800" b="1" dirty="0">
                <a:solidFill>
                  <a:srgbClr val="FF0000"/>
                </a:solidFill>
                <a:latin typeface="+mn-ea"/>
              </a:rPr>
              <a:t>最情</a:t>
            </a:r>
          </a:p>
        </p:txBody>
      </p:sp>
    </p:spTree>
    <p:extLst>
      <p:ext uri="{BB962C8B-B14F-4D97-AF65-F5344CB8AC3E}">
        <p14:creationId xmlns:p14="http://schemas.microsoft.com/office/powerpoint/2010/main" val="25153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教学目标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55204" y="1347614"/>
            <a:ext cx="7561212" cy="954107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、掌握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林冲的思想性格发展变化过程及其变化的关键</a:t>
            </a:r>
            <a:r>
              <a:rPr lang="zh-CN" altLang="en-US" sz="2800" dirty="0">
                <a:latin typeface="+mn-ea"/>
              </a:rPr>
              <a:t>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93304" y="2794074"/>
            <a:ext cx="7523112" cy="954107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、把握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“风雪”描写的特点及其他细节描写对情节、人物的作用。</a:t>
            </a:r>
          </a:p>
        </p:txBody>
      </p:sp>
    </p:spTree>
    <p:extLst>
      <p:ext uri="{BB962C8B-B14F-4D97-AF65-F5344CB8AC3E}">
        <p14:creationId xmlns:p14="http://schemas.microsoft.com/office/powerpoint/2010/main" val="21748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梳理情节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9552" y="1112426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小说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的情节及结构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：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7654"/>
            <a:ext cx="8316416" cy="2664296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第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一部分（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节）林教头沧州遇旧知   （开端）</a:t>
            </a:r>
          </a:p>
          <a:p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第二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部分（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－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节）陆虞候密谋害林冲（发展）</a:t>
            </a:r>
          </a:p>
          <a:p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第三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部分（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－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9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节）林教头接管草料场 （发展）</a:t>
            </a:r>
          </a:p>
          <a:p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第四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部分（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－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12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节）风雪夜山神庙复仇（高潮和结局）</a:t>
            </a:r>
          </a:p>
        </p:txBody>
      </p:sp>
    </p:spTree>
    <p:extLst>
      <p:ext uri="{BB962C8B-B14F-4D97-AF65-F5344CB8AC3E}">
        <p14:creationId xmlns:p14="http://schemas.microsoft.com/office/powerpoint/2010/main" val="292097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" r="2424" b="2724"/>
          <a:stretch/>
        </p:blipFill>
        <p:spPr bwMode="auto">
          <a:xfrm>
            <a:off x="76200" y="3"/>
            <a:ext cx="1975520" cy="264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" r="2826"/>
          <a:stretch/>
        </p:blipFill>
        <p:spPr bwMode="auto">
          <a:xfrm>
            <a:off x="2340139" y="3"/>
            <a:ext cx="2015837" cy="264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" r="3614"/>
          <a:stretch/>
        </p:blipFill>
        <p:spPr bwMode="auto">
          <a:xfrm>
            <a:off x="4644008" y="1"/>
            <a:ext cx="1939636" cy="264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43406200402012222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3" b="10126"/>
          <a:stretch/>
        </p:blipFill>
        <p:spPr>
          <a:xfrm>
            <a:off x="6845914" y="2"/>
            <a:ext cx="2262590" cy="26437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1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t="2592" r="2439" b="2078"/>
          <a:stretch/>
        </p:blipFill>
        <p:spPr bwMode="auto">
          <a:xfrm>
            <a:off x="76200" y="2643757"/>
            <a:ext cx="1975520" cy="24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0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38" y="2643758"/>
            <a:ext cx="2015838" cy="24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00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643759"/>
            <a:ext cx="1939637" cy="249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1_55-4-50_200112189205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914" y="2643760"/>
            <a:ext cx="2262590" cy="24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57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揣摩人物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7544" y="771550"/>
            <a:ext cx="8352928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spcBef>
                <a:spcPct val="50000"/>
              </a:spcBef>
            </a:pPr>
            <a:r>
              <a:rPr kumimoji="0" lang="en-US" altLang="zh-CN" sz="2400" b="1" dirty="0">
                <a:latin typeface="+mn-ea"/>
              </a:rPr>
              <a:t>    </a:t>
            </a:r>
            <a:r>
              <a:rPr kumimoji="0" lang="en-US" altLang="zh-CN" sz="2400" b="1" dirty="0" smtClean="0">
                <a:latin typeface="+mn-ea"/>
              </a:rPr>
              <a:t>《</a:t>
            </a:r>
            <a:r>
              <a:rPr kumimoji="0" lang="zh-CN" altLang="en-US" sz="2400" b="1" dirty="0">
                <a:latin typeface="+mn-ea"/>
              </a:rPr>
              <a:t>水浒传</a:t>
            </a:r>
            <a:r>
              <a:rPr kumimoji="0" lang="en-US" altLang="zh-CN" sz="2400" b="1" dirty="0">
                <a:latin typeface="+mn-ea"/>
              </a:rPr>
              <a:t>》</a:t>
            </a:r>
            <a:r>
              <a:rPr kumimoji="0" lang="zh-CN" altLang="en-US" sz="2400" b="1" dirty="0">
                <a:latin typeface="+mn-ea"/>
              </a:rPr>
              <a:t>人物的绰号往往体现人物的性格。如“黑旋风”李逵、“及时雨”宋江、“金枪将”徐宁、“玉麒麟”卢俊义等，众所周知林冲在故事里又叫“林教头”，绰号“豹子头”。这两个称呼是同一个人，它们有什么区别？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7544" y="2643758"/>
            <a:ext cx="8136904" cy="207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Arial" charset="0"/>
              </a:rPr>
              <a:t>明确：</a:t>
            </a:r>
          </a:p>
          <a:p>
            <a:pPr>
              <a:lnSpc>
                <a:spcPts val="2600"/>
              </a:lnSpc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Arial" charset="0"/>
              </a:rPr>
              <a:t>“林教头”是一个表明身份的称呼。</a:t>
            </a:r>
          </a:p>
          <a:p>
            <a:pPr>
              <a:lnSpc>
                <a:spcPts val="2600"/>
              </a:lnSpc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Arial" charset="0"/>
              </a:rPr>
              <a:t>“豹子头”，是像猎豹一样的凶猛、狠、勇敢，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Arial" charset="0"/>
              </a:rPr>
              <a:t>体 </a:t>
            </a:r>
            <a:endParaRPr kumimoji="0" lang="en-US" altLang="zh-CN" sz="2800" b="1" dirty="0" smtClean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ts val="2600"/>
              </a:lnSpc>
              <a:spcBef>
                <a:spcPct val="50000"/>
              </a:spcBef>
            </a:pPr>
            <a:r>
              <a:rPr kumimoji="0" lang="zh-CN" altLang="en-US" sz="2800" b="1" dirty="0" smtClean="0">
                <a:solidFill>
                  <a:srgbClr val="FF0000"/>
                </a:solidFill>
                <a:latin typeface="Arial" charset="0"/>
              </a:rPr>
              <a:t>现</a:t>
            </a:r>
            <a:r>
              <a:rPr kumimoji="0" lang="zh-CN" altLang="en-US" sz="2800" b="1" dirty="0">
                <a:solidFill>
                  <a:srgbClr val="FF0000"/>
                </a:solidFill>
                <a:latin typeface="Arial" charset="0"/>
              </a:rPr>
              <a:t>了林冲的性格。</a:t>
            </a:r>
          </a:p>
        </p:txBody>
      </p:sp>
    </p:spTree>
    <p:extLst>
      <p:ext uri="{BB962C8B-B14F-4D97-AF65-F5344CB8AC3E}">
        <p14:creationId xmlns:p14="http://schemas.microsoft.com/office/powerpoint/2010/main" val="13808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1080</Words>
  <Application>Microsoft Office PowerPoint</Application>
  <PresentationFormat>全屏显示(16:9)</PresentationFormat>
  <Paragraphs>122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主题​​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</cp:lastModifiedBy>
  <cp:revision>65</cp:revision>
  <dcterms:created xsi:type="dcterms:W3CDTF">2014-07-03T05:31:53Z</dcterms:created>
  <dcterms:modified xsi:type="dcterms:W3CDTF">2014-12-02T07:12:02Z</dcterms:modified>
</cp:coreProperties>
</file>