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6" r:id="rId4"/>
    <p:sldId id="305" r:id="rId5"/>
    <p:sldId id="309" r:id="rId6"/>
    <p:sldId id="302" r:id="rId7"/>
    <p:sldId id="317" r:id="rId8"/>
    <p:sldId id="320" r:id="rId9"/>
    <p:sldId id="319" r:id="rId10"/>
    <p:sldId id="318" r:id="rId11"/>
    <p:sldId id="304" r:id="rId12"/>
    <p:sldId id="308" r:id="rId13"/>
    <p:sldId id="310" r:id="rId14"/>
    <p:sldId id="307" r:id="rId15"/>
    <p:sldId id="312" r:id="rId16"/>
    <p:sldId id="311" r:id="rId17"/>
    <p:sldId id="306" r:id="rId18"/>
    <p:sldId id="316" r:id="rId19"/>
    <p:sldId id="315" r:id="rId20"/>
    <p:sldId id="314" r:id="rId21"/>
    <p:sldId id="259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20060108103245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60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83568" y="1131590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作为生物的社会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004048" y="3363838"/>
            <a:ext cx="2952328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作者：刘易斯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托马斯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3568" y="1347614"/>
            <a:ext cx="78488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结论：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人类的社会行为与生物的社会行为有极大的共性，并非水火不相容，而是可以互相比照的。</a:t>
            </a:r>
          </a:p>
        </p:txBody>
      </p:sp>
    </p:spTree>
    <p:extLst>
      <p:ext uri="{BB962C8B-B14F-4D97-AF65-F5344CB8AC3E}">
        <p14:creationId xmlns:p14="http://schemas.microsoft.com/office/powerpoint/2010/main" val="9299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1851670"/>
            <a:ext cx="6768752" cy="123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动物过着哪两种生活？</a:t>
            </a:r>
            <a:endParaRPr lang="zh-CN" altLang="en-US" sz="28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文中有哪些生物实例？各有什么特点？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62825" y="1040418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研读课文第二部分</a:t>
            </a:r>
          </a:p>
        </p:txBody>
      </p:sp>
    </p:spTree>
    <p:extLst>
      <p:ext uri="{BB962C8B-B14F-4D97-AF65-F5344CB8AC3E}">
        <p14:creationId xmlns:p14="http://schemas.microsoft.com/office/powerpoint/2010/main" val="12932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275606"/>
            <a:ext cx="8496944" cy="3456384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3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		</a:t>
            </a:r>
            <a:r>
              <a:rPr lang="zh-CN" altLang="en-US" sz="2400" b="1" dirty="0" smtClean="0">
                <a:latin typeface="+mn-ea"/>
              </a:rPr>
              <a:t>最</a:t>
            </a:r>
            <a:r>
              <a:rPr lang="zh-CN" altLang="en-US" sz="2400" b="1" dirty="0">
                <a:latin typeface="+mn-ea"/>
              </a:rPr>
              <a:t>让我们不安的是，蚂蚁，还有蜜蜂、白蚁和群居性黄蜂，它们似乎都过着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两种生活</a:t>
            </a:r>
            <a:r>
              <a:rPr lang="zh-CN" altLang="en-US" sz="2400" b="1" dirty="0">
                <a:latin typeface="+mn-ea"/>
              </a:rPr>
              <a:t>。它们既是一些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个体</a:t>
            </a:r>
            <a:r>
              <a:rPr lang="zh-CN" altLang="en-US" sz="2400" b="1" dirty="0">
                <a:latin typeface="+mn-ea"/>
              </a:rPr>
              <a:t>，做着今天的事而看不出是不是还想着明天，同时又是蚁冢、蚁穴、蜂窠这些扭动着、思考着的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庞大动物体中细胞样的成分</a:t>
            </a:r>
            <a:r>
              <a:rPr lang="zh-CN" altLang="en-US" sz="2400" b="1" dirty="0">
                <a:latin typeface="+mn-ea"/>
              </a:rPr>
              <a:t>。我认为，正是由于这一层，我们才最巴不得它们是异己的东西。我们不愿看到，可能有一些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集体性</a:t>
            </a:r>
            <a:r>
              <a:rPr lang="zh-CN" altLang="en-US" sz="2400" b="1" dirty="0">
                <a:latin typeface="+mn-ea"/>
              </a:rPr>
              <a:t>的社会，能够像一个个生物一样进行活动。即使有这样的东西，它们也决不可能跟我们相关。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5616" y="82439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动物过着哪两种生活？</a:t>
            </a:r>
          </a:p>
        </p:txBody>
      </p:sp>
    </p:spTree>
    <p:extLst>
      <p:ext uri="{BB962C8B-B14F-4D97-AF65-F5344CB8AC3E}">
        <p14:creationId xmlns:p14="http://schemas.microsoft.com/office/powerpoint/2010/main" val="2580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328" y="2297823"/>
            <a:ext cx="5763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蚂蚁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720725" y="1557337"/>
            <a:ext cx="162697" cy="2166541"/>
          </a:xfrm>
          <a:prstGeom prst="leftBrace">
            <a:avLst>
              <a:gd name="adj1" fmla="val 6394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5052" y="1297782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搬运食物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83423" y="3363838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建造蚁丘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43808" y="612433"/>
            <a:ext cx="39741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单只   长着腿的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神经节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几只   有点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意思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数千   智慧活动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30872" y="2831785"/>
            <a:ext cx="5615657" cy="1640840"/>
          </a:xfrm>
          <a:prstGeom prst="bracePair">
            <a:avLst>
              <a:gd name="adj" fmla="val 833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43213" y="2569918"/>
            <a:ext cx="52685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所有成员着魔般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搜寻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所有的工蚁从电话里接到新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命令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数百只蚂蚁掀动、移动、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恢复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555776" y="771549"/>
            <a:ext cx="215900" cy="1711757"/>
          </a:xfrm>
          <a:prstGeom prst="leftBrace">
            <a:avLst>
              <a:gd name="adj1" fmla="val 7060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168799" y="2715741"/>
            <a:ext cx="5794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有条不紊</a:t>
            </a:r>
          </a:p>
        </p:txBody>
      </p:sp>
    </p:spTree>
    <p:extLst>
      <p:ext uri="{BB962C8B-B14F-4D97-AF65-F5344CB8AC3E}">
        <p14:creationId xmlns:p14="http://schemas.microsoft.com/office/powerpoint/2010/main" val="31448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04602" y="3090143"/>
            <a:ext cx="8043862" cy="993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群体变大时，其智慧似乎也随之增加。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557318" y="2018854"/>
            <a:ext cx="37914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建筑天衣无缝的拱券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，</a:t>
            </a:r>
            <a:endParaRPr lang="en-US" altLang="zh-CN" sz="2800" b="1" dirty="0" smtClean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并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井然有序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57318" y="1195413"/>
            <a:ext cx="2338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并无结果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08182" y="2149520"/>
            <a:ext cx="168909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数量增多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76873" y="1454969"/>
            <a:ext cx="7207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白蚁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13102" y="1194386"/>
            <a:ext cx="1762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两三只</a:t>
            </a:r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1253303" y="1343572"/>
            <a:ext cx="288589" cy="1213663"/>
          </a:xfrm>
          <a:prstGeom prst="leftBrace">
            <a:avLst>
              <a:gd name="adj1" fmla="val 3164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1645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779937" y="848122"/>
            <a:ext cx="1296119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蜜蜂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79387" y="1275606"/>
            <a:ext cx="8857109" cy="32471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2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latin typeface="+mn-ea"/>
              </a:rPr>
              <a:t>同时过着几种生活：既是动物，又是动物的组织、细胞或细胞器。</a:t>
            </a:r>
          </a:p>
          <a:p>
            <a:pPr marL="0" indent="0">
              <a:lnSpc>
                <a:spcPts val="45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单个蜜蜂离窠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----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如有细丝系住，仍属于蜂窠</a:t>
            </a:r>
          </a:p>
          <a:p>
            <a:pPr marL="0" indent="0">
              <a:lnSpc>
                <a:spcPts val="45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工蜂营建蜂窠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----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像胚细胞在构成一片发育中的组织</a:t>
            </a:r>
          </a:p>
          <a:p>
            <a:pPr marL="0" indent="0">
              <a:lnSpc>
                <a:spcPts val="45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老蜂王带着它的一半家口离窠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----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像蜂窠进行有丝分裂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1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80528" y="815752"/>
            <a:ext cx="9217024" cy="3916238"/>
          </a:xfrm>
          <a:prstGeom prst="rect">
            <a:avLst/>
          </a:prstGeom>
        </p:spPr>
        <p:txBody>
          <a:bodyPr/>
          <a:lstStyle/>
          <a:p>
            <a:pPr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个单独的动物合并成一个生物的现象并不是昆虫所独有。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黏菌</a:t>
            </a:r>
            <a:r>
              <a:rPr lang="zh-CN" altLang="en-US" sz="2800" b="1" dirty="0">
                <a:latin typeface="+mn-ea"/>
              </a:rPr>
              <a:t>的细胞在每一个生命周期都在做着这样的事。起初，它们是一个个阿米巴状细胞在到处游动，吞吃着细菌，彼此疏远，互不接触，选举着清一色的保守党。然后，一阵铃声，一些特殊的细胞放出聚集素，其他细胞闻声立即聚集一起，排成星状，互相接触、融合，构成动作迟缓的小虫子，像鳟鱼一样结实，生出一个富丽堂皇的梗节，顶端带一个子实体，从这个子实体又生出下一代阿米巴状细胞，又要在同一块湿地上游来游去，一个个独往独来，雄心勃勃。 </a:t>
            </a:r>
          </a:p>
        </p:txBody>
      </p:sp>
    </p:spTree>
    <p:extLst>
      <p:ext uri="{BB962C8B-B14F-4D97-AF65-F5344CB8AC3E}">
        <p14:creationId xmlns:p14="http://schemas.microsoft.com/office/powerpoint/2010/main" val="17106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975"/>
            <a:ext cx="8651304" cy="2670919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8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		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鲱鱼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和其他鱼类的群体</a:t>
            </a:r>
            <a:r>
              <a:rPr lang="zh-CN" altLang="en-US" sz="2800" b="1" dirty="0">
                <a:latin typeface="+mn-ea"/>
              </a:rPr>
              <a:t>有时紧紧挤在一起，动作如此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协调</a:t>
            </a:r>
            <a:r>
              <a:rPr lang="zh-CN" altLang="en-US" sz="2800" b="1" dirty="0">
                <a:latin typeface="+mn-ea"/>
              </a:rPr>
              <a:t>，以至于整个群体从功能上似乎是一个多头鱼组成的巨大生物。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成群的飞鸟</a:t>
            </a:r>
            <a:r>
              <a:rPr lang="zh-CN" altLang="en-US" sz="2800" b="1" dirty="0">
                <a:latin typeface="+mn-ea"/>
              </a:rPr>
              <a:t>，特别是那些在纽芬兰近海岛屿的山坡上作窝的海鸟，同样是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互相依存、互相联系、同步活动。</a:t>
            </a:r>
          </a:p>
        </p:txBody>
      </p:sp>
    </p:spTree>
    <p:extLst>
      <p:ext uri="{BB962C8B-B14F-4D97-AF65-F5344CB8AC3E}">
        <p14:creationId xmlns:p14="http://schemas.microsoft.com/office/powerpoint/2010/main" val="30484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00437" y="771550"/>
            <a:ext cx="3383731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研读课文第三部分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477189"/>
            <a:ext cx="649729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u="sng" dirty="0">
                <a:solidFill>
                  <a:srgbClr val="000099"/>
                </a:solidFill>
                <a:latin typeface="+mn-ea"/>
              </a:rPr>
              <a:t>电路好像还在，即使并不总是通着电。 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2211710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    “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电路”比喻社会结构，人的社会联系，“通电”，指人们意识到个体之间融合的重要性从而互相联系、同步活动。作者认为</a:t>
            </a:r>
            <a:r>
              <a:rPr lang="en-US" altLang="zh-CN" sz="2800" b="1" dirty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我们人类虽然比动物更具社会性，但我们没有真正的做到联合起来，充分发挥我们的智慧和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才能。 </a:t>
            </a:r>
            <a:endParaRPr lang="zh-CN" altLang="en-US" sz="2800" b="1" dirty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3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830198"/>
            <a:ext cx="8640960" cy="282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+mn-ea"/>
              </a:rPr>
              <a:t>一</a:t>
            </a:r>
            <a:r>
              <a:rPr lang="zh-CN" altLang="en-US" sz="2400" b="1" dirty="0">
                <a:latin typeface="+mn-ea"/>
              </a:rPr>
              <a:t>份期刊把</a:t>
            </a:r>
            <a:r>
              <a:rPr lang="zh-CN" altLang="en-US" sz="2400" b="1" dirty="0" smtClean="0">
                <a:latin typeface="+mn-ea"/>
              </a:rPr>
              <a:t>各种各样</a:t>
            </a:r>
            <a:r>
              <a:rPr lang="en-US" altLang="zh-CN" sz="2400" b="1" dirty="0" smtClean="0">
                <a:latin typeface="+mn-ea"/>
              </a:rPr>
              <a:t>……</a:t>
            </a:r>
            <a:r>
              <a:rPr lang="zh-CN" altLang="en-US" sz="2400" b="1" dirty="0" smtClean="0">
                <a:latin typeface="+mn-ea"/>
              </a:rPr>
              <a:t>大家</a:t>
            </a:r>
            <a:r>
              <a:rPr lang="zh-CN" altLang="en-US" sz="2400" b="1" dirty="0">
                <a:latin typeface="+mn-ea"/>
              </a:rPr>
              <a:t>普遍感兴趣的知识，从一个研究者传递给另一个研究者</a:t>
            </a:r>
            <a:r>
              <a:rPr lang="en-US" altLang="zh-CN" sz="2400" b="1" dirty="0">
                <a:latin typeface="+mn-ea"/>
              </a:rPr>
              <a:t>……</a:t>
            </a:r>
            <a:r>
              <a:rPr lang="zh-CN" altLang="en-US" sz="2400" b="1" dirty="0">
                <a:latin typeface="+mn-ea"/>
              </a:rPr>
              <a:t>一篇典型的科学论文总是认为自己不过是一条大锯上的又一个锯齿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它本身并不重要，但却是一个更大项目的一个分子。</a:t>
            </a:r>
            <a:r>
              <a:rPr lang="zh-CN" altLang="en-US" sz="2400" b="1" dirty="0">
                <a:latin typeface="+mn-ea"/>
              </a:rPr>
              <a:t>这种技术，这种使得许许多多以微薄的贡献进入人类知识库的技术，乃是</a:t>
            </a:r>
            <a:r>
              <a:rPr lang="en-US" altLang="zh-CN" sz="2400" b="1" dirty="0">
                <a:latin typeface="+mn-ea"/>
              </a:rPr>
              <a:t>17</a:t>
            </a:r>
            <a:r>
              <a:rPr lang="zh-CN" altLang="en-US" sz="2400" b="1" dirty="0">
                <a:latin typeface="+mn-ea"/>
              </a:rPr>
              <a:t>世纪以来西方科学的秘密所在，因为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它获得了一种远远超过任何个人所能发出的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共同的、集体的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力量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72387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改换</a:t>
            </a:r>
            <a:r>
              <a:rPr lang="zh-CN" altLang="en-US" sz="2800" b="1" dirty="0">
                <a:latin typeface="+mn-ea"/>
              </a:rPr>
              <a:t>几个术语，降低一下格调，这段话就可以用来描绘营造白蚁窝的工作。</a:t>
            </a:r>
          </a:p>
        </p:txBody>
      </p:sp>
    </p:spTree>
    <p:extLst>
      <p:ext uri="{BB962C8B-B14F-4D97-AF65-F5344CB8AC3E}">
        <p14:creationId xmlns:p14="http://schemas.microsoft.com/office/powerpoint/2010/main" val="34081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三维目标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699542"/>
            <a:ext cx="8892480" cy="410445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700"/>
              </a:lnSpc>
              <a:buNone/>
            </a:pPr>
            <a:r>
              <a:rPr lang="zh-CN" altLang="en-US" sz="2400" b="1" dirty="0">
                <a:latin typeface="+mn-ea"/>
              </a:rPr>
              <a:t>　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知识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与能力 </a:t>
            </a:r>
            <a:br>
              <a:rPr lang="zh-CN" altLang="en-US" sz="2400" b="1" dirty="0">
                <a:solidFill>
                  <a:srgbClr val="000099"/>
                </a:solidFill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了解作者刘易斯</a:t>
            </a:r>
            <a:r>
              <a:rPr lang="en-US" altLang="en-US" sz="2400" b="1" dirty="0">
                <a:latin typeface="+mn-ea"/>
              </a:rPr>
              <a:t>·</a:t>
            </a:r>
            <a:r>
              <a:rPr lang="zh-CN" altLang="en-US" sz="2400" b="1" dirty="0">
                <a:latin typeface="+mn-ea"/>
              </a:rPr>
              <a:t>托马斯的生平及</a:t>
            </a:r>
            <a:r>
              <a:rPr lang="en-US" altLang="zh-CN" sz="2400" b="1" dirty="0">
                <a:latin typeface="+mn-ea"/>
              </a:rPr>
              <a:t>《</a:t>
            </a:r>
            <a:r>
              <a:rPr lang="zh-CN" altLang="en-US" sz="2400" b="1" dirty="0">
                <a:latin typeface="+mn-ea"/>
              </a:rPr>
              <a:t>细胞生命的礼赞</a:t>
            </a:r>
            <a:r>
              <a:rPr lang="en-US" altLang="zh-CN" sz="2400" b="1" dirty="0">
                <a:latin typeface="+mn-ea"/>
              </a:rPr>
              <a:t>》</a:t>
            </a:r>
            <a:r>
              <a:rPr lang="zh-CN" altLang="en-US" sz="2400" b="1" dirty="0">
                <a:latin typeface="+mn-ea"/>
              </a:rPr>
              <a:t>的内容； </a:t>
            </a:r>
            <a:br>
              <a:rPr lang="zh-CN" altLang="en-US" sz="2400" b="1" dirty="0"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掌握生物与人类社会的区别与关系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从中归纳出主旨； </a:t>
            </a:r>
            <a:br>
              <a:rPr lang="zh-CN" altLang="en-US" sz="2400" b="1" dirty="0"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综合运用说明方法和说明顺序。</a:t>
            </a:r>
          </a:p>
          <a:p>
            <a:pPr marL="0" indent="0">
              <a:lnSpc>
                <a:spcPts val="2700"/>
              </a:lnSpc>
              <a:buNone/>
            </a:pPr>
            <a:r>
              <a:rPr lang="zh-CN" altLang="en-US" sz="2400" b="1" dirty="0">
                <a:latin typeface="+mn-ea"/>
              </a:rPr>
              <a:t>　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过程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与方法 </a:t>
            </a:r>
            <a:br>
              <a:rPr lang="zh-CN" altLang="en-US" sz="2400" b="1" dirty="0">
                <a:solidFill>
                  <a:srgbClr val="000099"/>
                </a:solidFill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分析文章大意，归纳思路，总结写作方法； </a:t>
            </a:r>
            <a:br>
              <a:rPr lang="zh-CN" altLang="en-US" sz="2400" b="1" dirty="0"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抓住个别语段，纵深分析语言的运用；</a:t>
            </a:r>
          </a:p>
          <a:p>
            <a:pPr marL="0" indent="0">
              <a:lnSpc>
                <a:spcPts val="2700"/>
              </a:lnSpc>
              <a:buNone/>
            </a:pPr>
            <a:r>
              <a:rPr lang="zh-CN" altLang="en-US" sz="2400" b="1" dirty="0">
                <a:latin typeface="+mn-ea"/>
              </a:rPr>
              <a:t>　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情感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态度与价值观 </a:t>
            </a:r>
            <a:br>
              <a:rPr lang="zh-CN" altLang="en-US" sz="2400" b="1" dirty="0">
                <a:solidFill>
                  <a:srgbClr val="000099"/>
                </a:solidFill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通过学习了解到人类社会唯有尊重生物，研究生物的智慧</a:t>
            </a:r>
            <a:r>
              <a:rPr lang="zh-CN" altLang="en-US" sz="2400" b="1" dirty="0" smtClean="0">
                <a:latin typeface="+mn-ea"/>
              </a:rPr>
              <a:t>才 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能最大</a:t>
            </a:r>
            <a:r>
              <a:rPr lang="zh-CN" altLang="en-US" sz="2400" b="1" dirty="0">
                <a:latin typeface="+mn-ea"/>
              </a:rPr>
              <a:t>程度地发展自身的事业的理念； </a:t>
            </a:r>
            <a:br>
              <a:rPr lang="zh-CN" altLang="en-US" sz="2400" b="1" dirty="0">
                <a:latin typeface="+mn-ea"/>
              </a:rPr>
            </a:br>
            <a:r>
              <a:rPr lang="zh-CN" altLang="en-US" sz="2400" b="1" dirty="0">
                <a:latin typeface="+mn-ea"/>
              </a:rPr>
              <a:t>　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培养学生勇于为科学贡献余热的精神品质。 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03648" y="1309414"/>
            <a:ext cx="6696744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让我们携手共建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  美丽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的星球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和谐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的家园吧！</a:t>
            </a:r>
          </a:p>
        </p:txBody>
      </p:sp>
    </p:spTree>
    <p:extLst>
      <p:ext uri="{BB962C8B-B14F-4D97-AF65-F5344CB8AC3E}">
        <p14:creationId xmlns:p14="http://schemas.microsoft.com/office/powerpoint/2010/main" val="24467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47401" y="843558"/>
            <a:ext cx="87170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latin typeface="+mn-ea"/>
                <a:ea typeface="+mn-ea"/>
              </a:rPr>
              <a:t>刘易斯</a:t>
            </a:r>
            <a:r>
              <a:rPr lang="en-US" altLang="zh-CN" sz="2400" b="1" dirty="0">
                <a:latin typeface="+mn-ea"/>
                <a:ea typeface="+mn-ea"/>
              </a:rPr>
              <a:t>•</a:t>
            </a:r>
            <a:r>
              <a:rPr lang="zh-CN" altLang="en-US" sz="2400" b="1" dirty="0">
                <a:latin typeface="+mn-ea"/>
                <a:ea typeface="+mn-ea"/>
              </a:rPr>
              <a:t>托马斯（</a:t>
            </a:r>
            <a:r>
              <a:rPr lang="en-US" altLang="zh-CN" sz="2400" b="1" dirty="0">
                <a:latin typeface="+mn-ea"/>
                <a:ea typeface="+mn-ea"/>
              </a:rPr>
              <a:t>Lewis Thomas)</a:t>
            </a:r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1913 —1991</a:t>
            </a:r>
            <a:r>
              <a:rPr lang="zh-CN" altLang="en-US" sz="2400" b="1" dirty="0">
                <a:latin typeface="+mn-ea"/>
                <a:ea typeface="+mn-ea"/>
              </a:rPr>
              <a:t>）美国著名的医学家、生物学家。生于美国纽约，就读于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普林斯顿大学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哈佛医学院</a:t>
            </a:r>
            <a:r>
              <a:rPr lang="zh-CN" altLang="en-US" sz="2400" b="1" dirty="0">
                <a:latin typeface="+mn-ea"/>
                <a:ea typeface="+mn-ea"/>
              </a:rPr>
              <a:t>，历任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明尼苏达大学</a:t>
            </a:r>
            <a:r>
              <a:rPr lang="zh-CN" altLang="en-US" sz="2400" b="1" dirty="0">
                <a:latin typeface="+mn-ea"/>
                <a:ea typeface="+mn-ea"/>
              </a:rPr>
              <a:t>儿科研究所教授，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纽约大学</a:t>
            </a:r>
            <a:r>
              <a:rPr lang="zh-CN" altLang="en-US" sz="2400" b="1" dirty="0">
                <a:latin typeface="+mn-ea"/>
                <a:ea typeface="+mn-ea"/>
              </a:rPr>
              <a:t>－贝尔维尤医疗中心病理学系和内科系主任，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耶鲁医学院</a:t>
            </a:r>
            <a:r>
              <a:rPr lang="zh-CN" altLang="en-US" sz="2400" b="1" dirty="0">
                <a:latin typeface="+mn-ea"/>
                <a:ea typeface="+mn-ea"/>
              </a:rPr>
              <a:t>病理学系主任，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美国科学院院士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r>
              <a:rPr lang="en-US" altLang="zh-CN" sz="2400" b="1" dirty="0">
                <a:latin typeface="+mn-ea"/>
                <a:ea typeface="+mn-ea"/>
              </a:rPr>
              <a:t>1974</a:t>
            </a:r>
            <a:r>
              <a:rPr lang="zh-CN" altLang="en-US" sz="2400" b="1" dirty="0">
                <a:latin typeface="+mn-ea"/>
                <a:ea typeface="+mn-ea"/>
              </a:rPr>
              <a:t>年出版随笔集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细胞生命的礼赞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，该书收文二十九篇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获该年度美国国家图书奖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细胞生命的礼赞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是一个医学家、生物学家关于生命、人生、社会乃至宇宙的思考。思想博大而深邃，信息庞杂而新奇，批评文明，嘲弄愚见，开阔眼界、激发思索。其文笔少见的优美、清新、幽默、含蓄，无愧当今科学散文中的大家手笔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文本研读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6512" y="1491630"/>
            <a:ext cx="8928992" cy="308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第二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段开始“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用这种话来描绘人类是可以的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 。指示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代词 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“这”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起到了承上启下的作用，使内容浑然一体。</a:t>
            </a:r>
          </a:p>
          <a:p>
            <a:pPr>
              <a:lnSpc>
                <a:spcPts val="3400"/>
              </a:lnSpc>
            </a:pP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第三段起始句用“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不过，让一个旁观者不这样看是很难的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紧 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密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衔接第二段最后一句（假如</a:t>
            </a:r>
            <a:r>
              <a:rPr lang="en-US" altLang="zh-CN" sz="2400" b="1" dirty="0">
                <a:solidFill>
                  <a:srgbClr val="001414"/>
                </a:solidFill>
                <a:latin typeface="+mn-ea"/>
                <a:ea typeface="+mn-ea"/>
              </a:rPr>
              <a:t>……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）的内容。</a:t>
            </a:r>
          </a:p>
          <a:p>
            <a:pPr>
              <a:lnSpc>
                <a:spcPts val="3400"/>
              </a:lnSpc>
            </a:pP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第四段用“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最让我们不安的是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”这一句承上段“蚂蚁行为的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社 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会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属性”内容，启本段由单独的蚂蚁到蜜蜂、白蚁和群居性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黄 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蜂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的双重生活属性内容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1414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896402"/>
            <a:ext cx="824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找出文中过渡衔接性的句子，体会思路结构的特点。</a:t>
            </a:r>
          </a:p>
        </p:txBody>
      </p:sp>
    </p:spTree>
    <p:extLst>
      <p:ext uri="{BB962C8B-B14F-4D97-AF65-F5344CB8AC3E}">
        <p14:creationId xmlns:p14="http://schemas.microsoft.com/office/powerpoint/2010/main" val="4053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43558"/>
            <a:ext cx="88204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第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五段以“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不管怎么说，这些东西还是存在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”中的“这些”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承 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接上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段，启下详细列举的昆虫的生活习性。</a:t>
            </a:r>
          </a:p>
          <a:p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第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九段开头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又承上启下地概括“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多个单独的动物合并成一个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生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物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的现象并不是昆虫所独有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”，以此引出下文论述的“粘菌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的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细胞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”等话题来。</a:t>
            </a:r>
          </a:p>
          <a:p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第十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一段用“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虽然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”一词过渡到对群居性动物中最具社会性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的</a:t>
            </a:r>
            <a:endParaRPr lang="en-US" altLang="zh-CN" sz="2400" b="1" dirty="0" smtClean="0">
              <a:solidFill>
                <a:srgbClr val="001414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人</a:t>
            </a:r>
            <a:r>
              <a:rPr lang="zh-CN" altLang="en-US" sz="2400" b="1" dirty="0">
                <a:solidFill>
                  <a:srgbClr val="001414"/>
                </a:solidFill>
                <a:latin typeface="+mn-ea"/>
                <a:ea typeface="+mn-ea"/>
              </a:rPr>
              <a:t>的说明介绍等内容上去</a:t>
            </a:r>
            <a:r>
              <a:rPr lang="zh-CN" altLang="en-US" sz="2400" b="1" dirty="0" smtClean="0">
                <a:solidFill>
                  <a:srgbClr val="001414"/>
                </a:solidFill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1414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627134"/>
            <a:ext cx="8496944" cy="96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综观全文，思路结构既灵活自如，又环环相扣，让人一目了然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  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1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771550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研读课文第一部分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1275606"/>
            <a:ext cx="8856984" cy="338437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   	</a:t>
            </a:r>
            <a:r>
              <a:rPr lang="zh-CN" altLang="en-US" sz="2400" b="1" dirty="0" smtClean="0">
                <a:latin typeface="+mn-ea"/>
              </a:rPr>
              <a:t>从</a:t>
            </a:r>
            <a:r>
              <a:rPr lang="zh-CN" altLang="en-US" sz="2400" b="1" dirty="0">
                <a:latin typeface="+mn-ea"/>
              </a:rPr>
              <a:t>适当的高度往下看，大西洋城边青天白日下的海滨木板路上，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医学家们为举行年会从四面八方聚集而来，（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这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）就像是群居性昆虫的大聚会。</a:t>
            </a:r>
            <a:r>
              <a:rPr lang="zh-CN" altLang="en-US" sz="2400" b="1" dirty="0">
                <a:latin typeface="+mn-ea"/>
              </a:rPr>
              <a:t>同样是那种离子式的振动，碰上一些个急匆匆来回乱窜的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个体</a:t>
            </a:r>
            <a:r>
              <a:rPr lang="zh-CN" altLang="en-US" sz="2400" b="1" dirty="0">
                <a:latin typeface="+mn-ea"/>
              </a:rPr>
              <a:t>，这才略停一停，碰碰触角，交换一点点信息。每隔一段时间，那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群体</a:t>
            </a:r>
            <a:r>
              <a:rPr lang="zh-CN" altLang="en-US" sz="2400" b="1" dirty="0">
                <a:latin typeface="+mn-ea"/>
              </a:rPr>
              <a:t>都要像抛出钓鳟鱼的钓线一样，准确无误地向恰尔德饭店抛出一个长长的单列纵队。假如木板不是牢牢钉住，那么，看到他们一块儿筑起各式各样的巢穴，就不用感到吃惊了。</a:t>
            </a:r>
          </a:p>
        </p:txBody>
      </p:sp>
    </p:spTree>
    <p:extLst>
      <p:ext uri="{BB962C8B-B14F-4D97-AF65-F5344CB8AC3E}">
        <p14:creationId xmlns:p14="http://schemas.microsoft.com/office/powerpoint/2010/main" val="19846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80617" y="1789540"/>
            <a:ext cx="8270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人动物化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1763676" y="997452"/>
            <a:ext cx="288044" cy="3456383"/>
          </a:xfrm>
          <a:prstGeom prst="leftBrace">
            <a:avLst>
              <a:gd name="adj1" fmla="val 7392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23753" y="771550"/>
            <a:ext cx="410443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急匆匆来回乱窜的个体</a:t>
            </a:r>
          </a:p>
          <a:p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略停一停</a:t>
            </a:r>
          </a:p>
          <a:p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碰碰触角</a:t>
            </a:r>
          </a:p>
          <a:p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交换一点点信息</a:t>
            </a:r>
          </a:p>
          <a:p>
            <a:endParaRPr lang="zh-CN" altLang="en-US" sz="28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筑起各式各样的巢穴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flipH="1">
            <a:off x="6156176" y="1069460"/>
            <a:ext cx="432468" cy="3528391"/>
          </a:xfrm>
          <a:prstGeom prst="leftBrace">
            <a:avLst>
              <a:gd name="adj1" fmla="val 7392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33183" y="2293596"/>
            <a:ext cx="719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拟物</a:t>
            </a:r>
          </a:p>
        </p:txBody>
      </p:sp>
    </p:spTree>
    <p:extLst>
      <p:ext uri="{BB962C8B-B14F-4D97-AF65-F5344CB8AC3E}">
        <p14:creationId xmlns:p14="http://schemas.microsoft.com/office/powerpoint/2010/main" val="34524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88577" y="1004119"/>
            <a:ext cx="8043863" cy="33678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思考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zh-CN" altLang="en-US" sz="2800" b="1" dirty="0" smtClean="0">
              <a:latin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这些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生物社会行为的论述只是在教导我们生物知识吗？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文章的焦点或者说主旨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究竟是什么？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2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292080" y="1497050"/>
            <a:ext cx="3174057" cy="32428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培植真菌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喂养蚜虫作家畜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有战斗军队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动用化学喷剂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捕捉奴隶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使用童工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</a:rPr>
              <a:t>交换信息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47502" y="1563638"/>
            <a:ext cx="4500562" cy="295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3800"/>
              </a:lnSpc>
            </a:pPr>
            <a:r>
              <a:rPr lang="zh-CN" altLang="en-US" sz="2800" b="1" dirty="0" smtClean="0">
                <a:latin typeface="+mn-ea"/>
                <a:ea typeface="+mn-ea"/>
              </a:rPr>
              <a:t>群居</a:t>
            </a:r>
            <a:r>
              <a:rPr lang="zh-CN" altLang="en-US" sz="2800" b="1" dirty="0">
                <a:latin typeface="+mn-ea"/>
                <a:ea typeface="+mn-ea"/>
              </a:rPr>
              <a:t>性昆虫的大聚会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latin typeface="+mn-ea"/>
                <a:ea typeface="+mn-ea"/>
              </a:rPr>
              <a:t>离子式的振动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latin typeface="+mn-ea"/>
                <a:ea typeface="+mn-ea"/>
              </a:rPr>
              <a:t>来回乱窜的个体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latin typeface="+mn-ea"/>
                <a:ea typeface="+mn-ea"/>
              </a:rPr>
              <a:t>碰碰触角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latin typeface="+mn-ea"/>
                <a:ea typeface="+mn-ea"/>
              </a:rPr>
              <a:t>单列纵队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latin typeface="+mn-ea"/>
                <a:ea typeface="+mn-ea"/>
              </a:rPr>
              <a:t>一块儿筑起各式各样的巢穴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52120" y="96841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蚂蚁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8122" y="915566"/>
            <a:ext cx="2571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医学家们</a:t>
            </a:r>
          </a:p>
        </p:txBody>
      </p:sp>
    </p:spTree>
    <p:extLst>
      <p:ext uri="{BB962C8B-B14F-4D97-AF65-F5344CB8AC3E}">
        <p14:creationId xmlns:p14="http://schemas.microsoft.com/office/powerpoint/2010/main" val="32700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911</Words>
  <Application>Microsoft Office PowerPoint</Application>
  <PresentationFormat>全屏显示(16:9)</PresentationFormat>
  <Paragraphs>97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67</cp:revision>
  <dcterms:created xsi:type="dcterms:W3CDTF">2014-07-03T05:31:53Z</dcterms:created>
  <dcterms:modified xsi:type="dcterms:W3CDTF">2014-12-18T07:21:55Z</dcterms:modified>
</cp:coreProperties>
</file>