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304" r:id="rId4"/>
    <p:sldId id="307" r:id="rId5"/>
    <p:sldId id="296" r:id="rId6"/>
    <p:sldId id="308" r:id="rId7"/>
    <p:sldId id="305" r:id="rId8"/>
    <p:sldId id="300" r:id="rId9"/>
    <p:sldId id="306" r:id="rId10"/>
    <p:sldId id="310" r:id="rId11"/>
    <p:sldId id="309" r:id="rId12"/>
    <p:sldId id="311" r:id="rId13"/>
    <p:sldId id="303" r:id="rId14"/>
    <p:sldId id="312" r:id="rId15"/>
    <p:sldId id="302" r:id="rId16"/>
    <p:sldId id="301" r:id="rId17"/>
    <p:sldId id="298" r:id="rId18"/>
    <p:sldId id="259" r:id="rId19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FF66FF"/>
    <a:srgbClr val="16AE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809" autoAdjust="0"/>
    <p:restoredTop sz="93078" autoAdjust="0"/>
  </p:normalViewPr>
  <p:slideViewPr>
    <p:cSldViewPr>
      <p:cViewPr>
        <p:scale>
          <a:sx n="130" d="100"/>
          <a:sy n="130" d="100"/>
        </p:scale>
        <p:origin x="-330" y="-19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F31656-3FA7-435B-93ED-105595AEF80E}" type="datetimeFigureOut">
              <a:rPr lang="zh-CN" altLang="en-US" smtClean="0"/>
              <a:t>2014/12/18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23B2DD-8641-4B61-91D2-C470757F2D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5076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83568" y="267494"/>
            <a:ext cx="2323778" cy="4320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1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输入主题词</a:t>
            </a:r>
            <a:endParaRPr lang="zh-CN" altLang="en-US" dirty="0"/>
          </a:p>
        </p:txBody>
      </p:sp>
      <p:sp>
        <p:nvSpPr>
          <p:cNvPr id="11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7164288" y="2211710"/>
            <a:ext cx="1387674" cy="36004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800" b="1">
                <a:solidFill>
                  <a:schemeClr val="bg2">
                    <a:lumMod val="25000"/>
                  </a:schemeClr>
                </a:solidFill>
                <a:latin typeface="幼圆" pitchFamily="49" charset="-122"/>
                <a:ea typeface="幼圆" pitchFamily="49" charset="-122"/>
              </a:defRPr>
            </a:lvl1pPr>
          </a:lstStyle>
          <a:p>
            <a:pPr lvl="0"/>
            <a:r>
              <a:rPr lang="zh-CN" altLang="en-US" dirty="0" smtClean="0"/>
              <a:t>文章题材</a:t>
            </a:r>
            <a:endParaRPr lang="zh-CN" altLang="en-US" dirty="0"/>
          </a:p>
        </p:txBody>
      </p:sp>
      <p:sp>
        <p:nvSpPr>
          <p:cNvPr id="12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5004048" y="2787774"/>
            <a:ext cx="3619922" cy="648072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3200" b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此处输入课文标题</a:t>
            </a:r>
            <a:endParaRPr lang="zh-CN" altLang="en-US" dirty="0"/>
          </a:p>
        </p:txBody>
      </p:sp>
      <p:sp>
        <p:nvSpPr>
          <p:cNvPr id="13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6588224" y="3651870"/>
            <a:ext cx="2016224" cy="36004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800" b="1">
                <a:solidFill>
                  <a:schemeClr val="bg2">
                    <a:lumMod val="25000"/>
                  </a:schemeClr>
                </a:solidFill>
                <a:latin typeface="幼圆" pitchFamily="49" charset="-122"/>
                <a:ea typeface="幼圆" pitchFamily="49" charset="-122"/>
              </a:defRPr>
            </a:lvl1pPr>
          </a:lstStyle>
          <a:p>
            <a:pPr lvl="0"/>
            <a:r>
              <a:rPr lang="zh-CN" altLang="en-US" dirty="0" smtClean="0"/>
              <a:t>课文作者</a:t>
            </a:r>
            <a:endParaRPr lang="zh-CN" altLang="en-US" dirty="0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4" hasCustomPrompt="1"/>
          </p:nvPr>
        </p:nvSpPr>
        <p:spPr>
          <a:xfrm>
            <a:off x="611188" y="987425"/>
            <a:ext cx="3960812" cy="3097213"/>
          </a:xfrm>
          <a:prstGeom prst="roundRect">
            <a:avLst>
              <a:gd name="adj" fmla="val 2999"/>
            </a:avLst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  <a:softEdge rad="63500"/>
          </a:effectLst>
        </p:spPr>
        <p:txBody>
          <a:bodyPr/>
          <a:lstStyle>
            <a:lvl1pPr>
              <a:defRPr sz="2000">
                <a:latin typeface="幼圆" pitchFamily="49" charset="-122"/>
                <a:ea typeface="幼圆" pitchFamily="49" charset="-122"/>
              </a:defRPr>
            </a:lvl1pPr>
          </a:lstStyle>
          <a:p>
            <a:r>
              <a:rPr lang="zh-CN" altLang="en-US" dirty="0" smtClean="0"/>
              <a:t>插入主题意境图片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1130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E507FB6-E8CE-499E-8E5D-E5283927F0DF}" type="datetimeFigureOut">
              <a:rPr lang="zh-CN" altLang="en-US" smtClean="0"/>
              <a:pPr/>
              <a:t>2014/12/18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557047D-459B-40ED-BF66-E3D2CF823A1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4859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E507FB6-E8CE-499E-8E5D-E5283927F0DF}" type="datetimeFigureOut">
              <a:rPr lang="zh-CN" altLang="en-US" smtClean="0"/>
              <a:pPr/>
              <a:t>2014/12/18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557047D-459B-40ED-BF66-E3D2CF823A1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2339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90795" y="123478"/>
            <a:ext cx="1728192" cy="4320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页面标题</a:t>
            </a:r>
            <a:endParaRPr lang="zh-CN" alt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0" y="627534"/>
            <a:ext cx="9144000" cy="7670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683568" y="627534"/>
            <a:ext cx="1800200" cy="7670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6732240" y="267494"/>
            <a:ext cx="1728192" cy="360040"/>
          </a:xfrm>
          <a:prstGeom prst="round2DiagRect">
            <a:avLst>
              <a:gd name="adj1" fmla="val 42945"/>
              <a:gd name="adj2" fmla="val 0"/>
            </a:avLst>
          </a:prstGeom>
          <a:solidFill>
            <a:srgbClr val="FFC000"/>
          </a:solidFill>
        </p:spPr>
        <p:txBody>
          <a:bodyPr anchor="b"/>
          <a:lstStyle>
            <a:lvl1pPr marL="0" indent="0" algn="r">
              <a:buNone/>
              <a:defRPr sz="1800" b="0">
                <a:solidFill>
                  <a:schemeClr val="bg1"/>
                </a:solidFill>
                <a:latin typeface="幼圆" pitchFamily="49" charset="-122"/>
                <a:ea typeface="幼圆" pitchFamily="49" charset="-122"/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933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90795" y="123478"/>
            <a:ext cx="1728192" cy="4320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页面标题</a:t>
            </a:r>
            <a:endParaRPr lang="zh-CN" alt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-7161" y="627534"/>
            <a:ext cx="5858371" cy="7670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683568" y="627534"/>
            <a:ext cx="1800200" cy="7670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4076411" y="242093"/>
            <a:ext cx="1728192" cy="360040"/>
          </a:xfrm>
          <a:prstGeom prst="round2DiagRect">
            <a:avLst>
              <a:gd name="adj1" fmla="val 21781"/>
              <a:gd name="adj2" fmla="val 0"/>
            </a:avLst>
          </a:prstGeom>
          <a:solidFill>
            <a:srgbClr val="FFC000"/>
          </a:solidFill>
        </p:spPr>
        <p:txBody>
          <a:bodyPr anchor="b"/>
          <a:lstStyle>
            <a:lvl1pPr marL="0" indent="0" algn="r">
              <a:buNone/>
              <a:defRPr sz="1800" b="0">
                <a:solidFill>
                  <a:schemeClr val="bg1"/>
                </a:solidFill>
                <a:latin typeface="幼圆" pitchFamily="49" charset="-122"/>
                <a:ea typeface="幼圆" pitchFamily="49" charset="-122"/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  <p:sp>
        <p:nvSpPr>
          <p:cNvPr id="11" name="圆角矩形 10"/>
          <p:cNvSpPr/>
          <p:nvPr userDrawn="1"/>
        </p:nvSpPr>
        <p:spPr>
          <a:xfrm>
            <a:off x="5884334" y="339502"/>
            <a:ext cx="3153056" cy="4219763"/>
          </a:xfrm>
          <a:prstGeom prst="roundRect">
            <a:avLst>
              <a:gd name="adj" fmla="val 3793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5930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3081453" y="1491630"/>
            <a:ext cx="26642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谢谢观看</a:t>
            </a:r>
            <a:endParaRPr lang="zh-CN" altLang="en-US" sz="440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2327920" y="2427734"/>
            <a:ext cx="4968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欢迎您继续在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91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淘课网学习下一节或其他内容，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91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淘课网为你奉献完美的微课大餐！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7593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E507FB6-E8CE-499E-8E5D-E5283927F0DF}" type="datetimeFigureOut">
              <a:rPr lang="zh-CN" altLang="en-US" smtClean="0"/>
              <a:pPr/>
              <a:t>2014/12/18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557047D-459B-40ED-BF66-E3D2CF823A1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4626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E507FB6-E8CE-499E-8E5D-E5283927F0DF}" type="datetimeFigureOut">
              <a:rPr lang="zh-CN" altLang="en-US" smtClean="0"/>
              <a:pPr/>
              <a:t>2014/12/18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557047D-459B-40ED-BF66-E3D2CF823A1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2516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E507FB6-E8CE-499E-8E5D-E5283927F0DF}" type="datetimeFigureOut">
              <a:rPr lang="zh-CN" altLang="en-US" smtClean="0"/>
              <a:pPr/>
              <a:t>2014/12/18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557047D-459B-40ED-BF66-E3D2CF823A1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8749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E507FB6-E8CE-499E-8E5D-E5283927F0DF}" type="datetimeFigureOut">
              <a:rPr lang="zh-CN" altLang="en-US" smtClean="0"/>
              <a:pPr/>
              <a:t>2014/12/18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557047D-459B-40ED-BF66-E3D2CF823A1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1691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E507FB6-E8CE-499E-8E5D-E5283927F0DF}" type="datetimeFigureOut">
              <a:rPr lang="zh-CN" altLang="en-US" smtClean="0"/>
              <a:pPr/>
              <a:t>2014/12/18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557047D-459B-40ED-BF66-E3D2CF823A1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6518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0" y="4799304"/>
            <a:ext cx="9144000" cy="7670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1" name="Picture 2" descr="D:\TDDOWNLOAD\My Documents\Downloads\QQ2012JayXon\Users\907868260\FileRecv\91淘课logo.pn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592764" y="4574229"/>
            <a:ext cx="985276" cy="4942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4192947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://www.eku.cc/xzy/sctx/91320.htm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lhs05120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占位符 5"/>
          <p:cNvSpPr>
            <a:spLocks noGrp="1"/>
          </p:cNvSpPr>
          <p:nvPr>
            <p:ph type="body" sz="quarter" idx="12"/>
          </p:nvPr>
        </p:nvSpPr>
        <p:spPr>
          <a:xfrm>
            <a:off x="611560" y="843558"/>
            <a:ext cx="792088" cy="2376264"/>
          </a:xfrm>
        </p:spPr>
        <p:txBody>
          <a:bodyPr/>
          <a:lstStyle/>
          <a:p>
            <a:r>
              <a:rPr lang="zh-CN" altLang="en-US" sz="2800" dirty="0" smtClean="0">
                <a:solidFill>
                  <a:srgbClr val="FF0000"/>
                </a:solidFill>
              </a:rPr>
              <a:t>宇宙的未来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22" name="文本占位符 21"/>
          <p:cNvSpPr>
            <a:spLocks noGrp="1"/>
          </p:cNvSpPr>
          <p:nvPr>
            <p:ph type="body" sz="quarter" idx="13"/>
          </p:nvPr>
        </p:nvSpPr>
        <p:spPr>
          <a:xfrm>
            <a:off x="1763688" y="1599642"/>
            <a:ext cx="720080" cy="972108"/>
          </a:xfrm>
        </p:spPr>
        <p:txBody>
          <a:bodyPr/>
          <a:lstStyle/>
          <a:p>
            <a:r>
              <a:rPr lang="zh-CN" alt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霍金</a:t>
            </a:r>
            <a:endParaRPr lang="zh-CN" altLang="en-US" sz="2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16118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683568" y="107107"/>
            <a:ext cx="1800200" cy="51157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1pPr>
            <a:lvl2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/>
            <a:r>
              <a:rPr lang="zh-CN" altLang="en-US" sz="2800" dirty="0" smtClean="0">
                <a:solidFill>
                  <a:srgbClr val="FF0000"/>
                </a:solidFill>
                <a:ea typeface="黑体" pitchFamily="2" charset="-122"/>
              </a:rPr>
              <a:t>探究内涵</a:t>
            </a:r>
            <a:endParaRPr lang="zh-CN" altLang="en-US" sz="2800" dirty="0">
              <a:solidFill>
                <a:srgbClr val="FF0000"/>
              </a:solidFill>
              <a:ea typeface="黑体" pitchFamily="2" charset="-122"/>
            </a:endParaRPr>
          </a:p>
        </p:txBody>
      </p:sp>
      <p:sp>
        <p:nvSpPr>
          <p:cNvPr id="3" name="Text Box 7"/>
          <p:cNvSpPr txBox="1">
            <a:spLocks noChangeArrowheads="1"/>
          </p:cNvSpPr>
          <p:nvPr/>
        </p:nvSpPr>
        <p:spPr bwMode="auto">
          <a:xfrm>
            <a:off x="2699792" y="824394"/>
            <a:ext cx="309634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严谨的科学态度</a:t>
            </a: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611560" y="1347614"/>
            <a:ext cx="7992888" cy="12840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kumimoji="0" lang="en-US" altLang="zh-CN" sz="2800" b="1" dirty="0">
                <a:solidFill>
                  <a:schemeClr val="tx1"/>
                </a:solidFill>
                <a:latin typeface="+mn-ea"/>
              </a:rPr>
              <a:t>1</a:t>
            </a:r>
            <a:r>
              <a:rPr kumimoji="0" lang="zh-CN" altLang="en-US" sz="2800" b="1" dirty="0">
                <a:solidFill>
                  <a:schemeClr val="tx1"/>
                </a:solidFill>
                <a:latin typeface="+mn-ea"/>
              </a:rPr>
              <a:t>、作者预测宇宙的未来，得到的两种结局的关键性因素是什么？（</a:t>
            </a:r>
            <a:r>
              <a:rPr kumimoji="0" lang="en-US" altLang="zh-CN" sz="2800" b="1" dirty="0">
                <a:solidFill>
                  <a:schemeClr val="tx1"/>
                </a:solidFill>
                <a:latin typeface="+mn-ea"/>
              </a:rPr>
              <a:t>16</a:t>
            </a:r>
            <a:r>
              <a:rPr kumimoji="0" lang="zh-CN" altLang="en-US" sz="2800" b="1" dirty="0">
                <a:solidFill>
                  <a:schemeClr val="tx1"/>
                </a:solidFill>
                <a:latin typeface="+mn-ea"/>
              </a:rPr>
              <a:t>段）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683642" y="2571750"/>
            <a:ext cx="7992814" cy="1930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kumimoji="0" lang="zh-CN" altLang="en-US" sz="2800" b="1" dirty="0">
                <a:solidFill>
                  <a:srgbClr val="0000FF"/>
                </a:solidFill>
                <a:latin typeface="+mn-ea"/>
              </a:rPr>
              <a:t>明确：平均密度。如果平均密度小于临界值，宇宙就将永远膨胀；如果它大于临界值，宇宙就可能坍缩。</a:t>
            </a:r>
          </a:p>
        </p:txBody>
      </p:sp>
    </p:spTree>
    <p:extLst>
      <p:ext uri="{BB962C8B-B14F-4D97-AF65-F5344CB8AC3E}">
        <p14:creationId xmlns:p14="http://schemas.microsoft.com/office/powerpoint/2010/main" val="3939404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323155" y="771550"/>
            <a:ext cx="8569325" cy="3869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kumimoji="0" lang="en-US" altLang="zh-CN" sz="2800" b="1" dirty="0">
                <a:solidFill>
                  <a:schemeClr val="tx1"/>
                </a:solidFill>
                <a:latin typeface="+mn-ea"/>
              </a:rPr>
              <a:t>2</a:t>
            </a:r>
            <a:r>
              <a:rPr kumimoji="0" lang="zh-CN" altLang="en-US" sz="2800" b="1" dirty="0">
                <a:solidFill>
                  <a:schemeClr val="tx1"/>
                </a:solidFill>
                <a:latin typeface="+mn-ea"/>
              </a:rPr>
              <a:t>、既然平均密度决定着宇宙的命运，那平均密度是多少呢，作者在文中有准确说明吗？作者为什么不说？又为什么不确定呢？</a:t>
            </a:r>
          </a:p>
          <a:p>
            <a:pPr>
              <a:lnSpc>
                <a:spcPct val="150000"/>
              </a:lnSpc>
            </a:pPr>
            <a:r>
              <a:rPr kumimoji="0" lang="zh-CN" altLang="en-US" sz="2800" b="1" dirty="0">
                <a:solidFill>
                  <a:srgbClr val="0000FF"/>
                </a:solidFill>
                <a:latin typeface="+mn-ea"/>
              </a:rPr>
              <a:t>临界值：事件或者事物将要发生变化而却尚没有发生变化时的数值。宇宙现有密度非常接近于把坍缩与无限膨胀区分开来的临界密度。</a:t>
            </a:r>
          </a:p>
        </p:txBody>
      </p:sp>
    </p:spTree>
    <p:extLst>
      <p:ext uri="{BB962C8B-B14F-4D97-AF65-F5344CB8AC3E}">
        <p14:creationId xmlns:p14="http://schemas.microsoft.com/office/powerpoint/2010/main" val="3041091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610939" y="1131590"/>
            <a:ext cx="8137525" cy="12840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kumimoji="0" lang="en-US" altLang="zh-CN" sz="2800" b="1" dirty="0">
                <a:solidFill>
                  <a:schemeClr val="tx1"/>
                </a:solidFill>
                <a:latin typeface="+mn-ea"/>
              </a:rPr>
              <a:t>3</a:t>
            </a:r>
            <a:r>
              <a:rPr kumimoji="0" lang="zh-CN" altLang="en-US" sz="2800" b="1" dirty="0">
                <a:solidFill>
                  <a:schemeClr val="tx1"/>
                </a:solidFill>
                <a:latin typeface="+mn-ea"/>
              </a:rPr>
              <a:t>、作者在</a:t>
            </a:r>
            <a:r>
              <a:rPr kumimoji="0" lang="en-US" altLang="zh-CN" sz="2800" b="1" dirty="0">
                <a:solidFill>
                  <a:schemeClr val="tx1"/>
                </a:solidFill>
                <a:latin typeface="+mn-ea"/>
              </a:rPr>
              <a:t>17</a:t>
            </a:r>
            <a:r>
              <a:rPr kumimoji="0" lang="zh-CN" altLang="en-US" sz="2800" b="1" dirty="0">
                <a:solidFill>
                  <a:schemeClr val="tx1"/>
                </a:solidFill>
                <a:latin typeface="+mn-ea"/>
              </a:rPr>
              <a:t>段中说可以通过观测来估计宇宙的平均密度，但为什么又确定不了平均密度？</a:t>
            </a: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683344" y="2787774"/>
            <a:ext cx="6985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0" lang="zh-CN" altLang="en-US" sz="2800" b="1" dirty="0">
                <a:solidFill>
                  <a:srgbClr val="0000FF"/>
                </a:solidFill>
                <a:latin typeface="+mn-ea"/>
              </a:rPr>
              <a:t>明确：因为宇宙中还包括所谓的暗物质。</a:t>
            </a:r>
          </a:p>
        </p:txBody>
      </p:sp>
    </p:spTree>
    <p:extLst>
      <p:ext uri="{BB962C8B-B14F-4D97-AF65-F5344CB8AC3E}">
        <p14:creationId xmlns:p14="http://schemas.microsoft.com/office/powerpoint/2010/main" val="1921769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683568" y="107107"/>
            <a:ext cx="1800200" cy="51157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1pPr>
            <a:lvl2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/>
            <a:r>
              <a:rPr lang="zh-CN" altLang="en-US" sz="2800" dirty="0" smtClean="0">
                <a:solidFill>
                  <a:srgbClr val="FF0000"/>
                </a:solidFill>
                <a:ea typeface="黑体" pitchFamily="2" charset="-122"/>
              </a:rPr>
              <a:t>交流讨论</a:t>
            </a:r>
            <a:endParaRPr lang="zh-CN" altLang="en-US" sz="2800" dirty="0">
              <a:solidFill>
                <a:srgbClr val="FF0000"/>
              </a:solidFill>
              <a:ea typeface="黑体" pitchFamily="2" charset="-122"/>
            </a:endParaRP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454942" y="2369605"/>
            <a:ext cx="8420770" cy="1930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sz="2800" b="1" dirty="0">
                <a:solidFill>
                  <a:schemeClr val="tx1"/>
                </a:solidFill>
                <a:latin typeface="+mn-ea"/>
              </a:rPr>
              <a:t>“</a:t>
            </a:r>
            <a:r>
              <a:rPr lang="zh-CN" altLang="en-US" sz="2800" b="1" dirty="0">
                <a:solidFill>
                  <a:schemeClr val="tx1"/>
                </a:solidFill>
                <a:latin typeface="+mn-ea"/>
              </a:rPr>
              <a:t>例如，如果你稍微改变一下你旋转赌盘的方式，就会改变出来的数字。你在实际上不可能预言出来的数字，否则的话，物理学家就会在赌场发财。”  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395287" y="987574"/>
            <a:ext cx="8480425" cy="12840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0000FF"/>
                </a:solidFill>
                <a:latin typeface="+mn-ea"/>
              </a:rPr>
              <a:t>在阐明科学道理的时候，作者用了一些人们熟知的事例，有助于我们理解文章的观点。</a:t>
            </a:r>
            <a:r>
              <a:rPr kumimoji="0" lang="zh-CN" altLang="en-US" sz="2800" b="1" dirty="0">
                <a:solidFill>
                  <a:srgbClr val="0000FF"/>
                </a:solidFill>
                <a:latin typeface="+mn-ea"/>
              </a:rPr>
              <a:t>试举例说明。</a:t>
            </a:r>
          </a:p>
        </p:txBody>
      </p:sp>
    </p:spTree>
    <p:extLst>
      <p:ext uri="{BB962C8B-B14F-4D97-AF65-F5344CB8AC3E}">
        <p14:creationId xmlns:p14="http://schemas.microsoft.com/office/powerpoint/2010/main" val="177961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539552" y="915566"/>
            <a:ext cx="8352928" cy="36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SzPct val="75000"/>
              <a:buBlip>
                <a:blip r:embed="rId3"/>
              </a:buBlip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marL="0" indent="0">
              <a:lnSpc>
                <a:spcPts val="3800"/>
              </a:lnSpc>
              <a:buNone/>
            </a:pPr>
            <a:r>
              <a:rPr kumimoji="0" lang="zh-CN" altLang="en-US" sz="2800" b="1" dirty="0">
                <a:solidFill>
                  <a:srgbClr val="0000FF"/>
                </a:solidFill>
                <a:latin typeface="+mn-ea"/>
                <a:ea typeface="+mn-ea"/>
              </a:rPr>
              <a:t>用这个比喻生动地说明了“即便我们知道了制约宇宙的有关定律，我们仍然不能利用它们去预言遥远的未来”；</a:t>
            </a:r>
          </a:p>
          <a:p>
            <a:pPr marL="0" indent="0">
              <a:lnSpc>
                <a:spcPts val="3800"/>
              </a:lnSpc>
              <a:buNone/>
            </a:pPr>
            <a:r>
              <a:rPr kumimoji="0" lang="zh-CN" altLang="en-US" sz="2800" b="1" dirty="0">
                <a:latin typeface="+mn-ea"/>
                <a:ea typeface="+mn-ea"/>
              </a:rPr>
              <a:t>将“赌轮盘”的不确定性和“制约宇宙的有关定律”的物理方程的解具有混沌性质一语说透，妙趣横生。</a:t>
            </a:r>
            <a:r>
              <a:rPr kumimoji="0" lang="zh-CN" altLang="en-US" sz="2800" b="1" dirty="0">
                <a:solidFill>
                  <a:srgbClr val="FF0000"/>
                </a:solidFill>
                <a:latin typeface="+mn-ea"/>
                <a:ea typeface="+mn-ea"/>
              </a:rPr>
              <a:t>也生动说明了科学预言不是赌博，对宇宙未来的预测要十分谨慎。</a:t>
            </a:r>
          </a:p>
        </p:txBody>
      </p:sp>
    </p:spTree>
    <p:extLst>
      <p:ext uri="{BB962C8B-B14F-4D97-AF65-F5344CB8AC3E}">
        <p14:creationId xmlns:p14="http://schemas.microsoft.com/office/powerpoint/2010/main" val="1859703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6"/>
          <p:cNvSpPr txBox="1">
            <a:spLocks noChangeArrowheads="1"/>
          </p:cNvSpPr>
          <p:nvPr/>
        </p:nvSpPr>
        <p:spPr bwMode="auto">
          <a:xfrm>
            <a:off x="395288" y="783251"/>
            <a:ext cx="8526462" cy="2076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ts val="4000"/>
              </a:lnSpc>
              <a:spcBef>
                <a:spcPct val="50000"/>
              </a:spcBef>
            </a:pPr>
            <a:r>
              <a:rPr lang="zh-CN" altLang="en-US" sz="2800" b="1" dirty="0">
                <a:solidFill>
                  <a:schemeClr val="tx1"/>
                </a:solidFill>
                <a:latin typeface="+mn-ea"/>
              </a:rPr>
              <a:t>这有一点像再投胎。如果有人声称一个新生的婴儿是和某一死者等同，如果该婴儿没从他的以前的生命遗传到任何特征或记忆，这种声称有什么意义呢？人们可以同样地讲，它是完全不同的个体。</a:t>
            </a:r>
          </a:p>
        </p:txBody>
      </p:sp>
      <p:sp>
        <p:nvSpPr>
          <p:cNvPr id="3" name="Rectangle 7"/>
          <p:cNvSpPr>
            <a:spLocks noChangeArrowheads="1"/>
          </p:cNvSpPr>
          <p:nvPr/>
        </p:nvSpPr>
        <p:spPr bwMode="auto">
          <a:xfrm>
            <a:off x="395536" y="2839727"/>
            <a:ext cx="8610600" cy="10281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ts val="3900"/>
              </a:lnSpc>
            </a:pPr>
            <a:r>
              <a:rPr lang="zh-CN" altLang="en-US" sz="2800" b="1" dirty="0">
                <a:solidFill>
                  <a:srgbClr val="0000FF"/>
                </a:solidFill>
                <a:latin typeface="+mn-ea"/>
              </a:rPr>
              <a:t>形象地说明宇宙在大挤压处终结后，并不是任何发生在“之后”的事件都是另一个相分离的宇宙的部分。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5496" y="3867373"/>
            <a:ext cx="8507412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SzPct val="75000"/>
              <a:buBlip>
                <a:blip r:embed="rId3"/>
              </a:buBlip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>
              <a:buFontTx/>
              <a:buNone/>
            </a:pPr>
            <a:r>
              <a:rPr kumimoji="0" lang="en-US" altLang="zh-CN" sz="2800" b="1" dirty="0">
                <a:solidFill>
                  <a:srgbClr val="FF0000"/>
                </a:solidFill>
                <a:latin typeface="+mn-ea"/>
                <a:ea typeface="+mn-ea"/>
              </a:rPr>
              <a:t>  </a:t>
            </a:r>
            <a:r>
              <a:rPr kumimoji="0" lang="zh-CN" altLang="en-US" sz="2800" b="1" dirty="0">
                <a:solidFill>
                  <a:srgbClr val="FF0000"/>
                </a:solidFill>
                <a:latin typeface="+mn-ea"/>
                <a:ea typeface="+mn-ea"/>
              </a:rPr>
              <a:t>用比喻的方式将深奥的理论说得通俗易懂</a:t>
            </a:r>
          </a:p>
        </p:txBody>
      </p:sp>
    </p:spTree>
    <p:extLst>
      <p:ext uri="{BB962C8B-B14F-4D97-AF65-F5344CB8AC3E}">
        <p14:creationId xmlns:p14="http://schemas.microsoft.com/office/powerpoint/2010/main" val="1984682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4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683568" y="107107"/>
            <a:ext cx="1800200" cy="51157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1pPr>
            <a:lvl2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/>
            <a:r>
              <a:rPr lang="zh-CN" altLang="en-US" sz="2800" dirty="0" smtClean="0">
                <a:solidFill>
                  <a:srgbClr val="FF0000"/>
                </a:solidFill>
                <a:ea typeface="黑体" pitchFamily="2" charset="-122"/>
              </a:rPr>
              <a:t>演讲特点</a:t>
            </a:r>
            <a:endParaRPr lang="zh-CN" altLang="en-US" sz="2800" dirty="0">
              <a:solidFill>
                <a:srgbClr val="FF0000"/>
              </a:solidFill>
              <a:ea typeface="黑体" pitchFamily="2" charset="-122"/>
            </a:endParaRP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971600" y="987574"/>
            <a:ext cx="7560840" cy="3222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1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、生动的导引</a:t>
            </a:r>
            <a:r>
              <a:rPr lang="zh-CN" altLang="en-US" sz="2800" b="1" dirty="0">
                <a:solidFill>
                  <a:schemeClr val="tx1"/>
                </a:solidFill>
                <a:latin typeface="+mn-ea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chemeClr val="tx1"/>
                </a:solidFill>
                <a:latin typeface="+mn-ea"/>
              </a:rPr>
              <a:t>演讲者从古代的巫术和近代的宗教预言谈起，既增加了趣味性，又深化了讲演的主题──在与巫术的对比中，更显出了科学的求实精神。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2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、严谨的</a:t>
            </a:r>
            <a:r>
              <a:rPr lang="zh-CN" altLang="en-US" sz="2800" b="1" dirty="0" smtClean="0">
                <a:solidFill>
                  <a:srgbClr val="FF0000"/>
                </a:solidFill>
                <a:latin typeface="+mn-ea"/>
              </a:rPr>
              <a:t>推理</a:t>
            </a:r>
            <a:endParaRPr lang="zh-CN" altLang="en-US" sz="2800" b="1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34981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1520" y="761672"/>
            <a:ext cx="874846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3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、幽默的语言</a:t>
            </a:r>
          </a:p>
          <a:p>
            <a:r>
              <a:rPr lang="zh-CN" altLang="en-US" sz="2800" b="1" dirty="0">
                <a:latin typeface="+mn-ea"/>
              </a:rPr>
              <a:t>“</a:t>
            </a:r>
            <a:r>
              <a:rPr lang="en-US" altLang="zh-CN" sz="2800" b="1" dirty="0">
                <a:latin typeface="+mn-ea"/>
              </a:rPr>
              <a:t>……</a:t>
            </a:r>
            <a:r>
              <a:rPr lang="zh-CN" altLang="en-US" sz="2800" b="1" dirty="0">
                <a:latin typeface="+mn-ea"/>
              </a:rPr>
              <a:t>这些日期使股票市场下跌。虽然它使我百思不解，为何世界的终结会使人用股票来换钱，假定你在世界末日什么也带不走的话”</a:t>
            </a:r>
          </a:p>
          <a:p>
            <a:r>
              <a:rPr lang="zh-CN" altLang="en-US" sz="2800" b="1" dirty="0">
                <a:latin typeface="+mn-ea"/>
              </a:rPr>
              <a:t>“</a:t>
            </a:r>
            <a:r>
              <a:rPr lang="en-US" altLang="zh-CN" sz="2800" b="1" dirty="0">
                <a:latin typeface="+mn-ea"/>
              </a:rPr>
              <a:t>……</a:t>
            </a:r>
            <a:r>
              <a:rPr lang="zh-CN" altLang="en-US" sz="2800" b="1" dirty="0">
                <a:latin typeface="+mn-ea"/>
              </a:rPr>
              <a:t>只有数完了名单，审判日才降临到那些不列在名单上的人。幸运的是，数人名看来要花很长的时间”</a:t>
            </a:r>
          </a:p>
          <a:p>
            <a:r>
              <a:rPr lang="zh-CN" altLang="en-US" sz="2800" b="1" dirty="0">
                <a:latin typeface="+mn-ea"/>
              </a:rPr>
              <a:t>“如果暴涨理论是正确的，则宇宙实际上是处在刀锋上。所以我正是继承那些巫师或预言者的良好传统，两方下赌注，以保万无一失”</a:t>
            </a:r>
          </a:p>
        </p:txBody>
      </p:sp>
    </p:spTree>
    <p:extLst>
      <p:ext uri="{BB962C8B-B14F-4D97-AF65-F5344CB8AC3E}">
        <p14:creationId xmlns:p14="http://schemas.microsoft.com/office/powerpoint/2010/main" val="2179996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:\TDDOWNLOAD\My Documents\Downloads\QQ2012JayXon\Users\907868260\FileRecv\91淘课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2764" y="4574229"/>
            <a:ext cx="985276" cy="4942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7824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179512" y="699542"/>
            <a:ext cx="8856984" cy="4208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en-US" altLang="zh-CN" sz="2200" b="1" dirty="0" smtClean="0">
                <a:solidFill>
                  <a:srgbClr val="FF0000"/>
                </a:solidFill>
                <a:latin typeface="+mn-ea"/>
              </a:rPr>
              <a:t>“</a:t>
            </a:r>
            <a:r>
              <a:rPr lang="zh-CN" altLang="en-US" sz="2200" b="1" dirty="0">
                <a:solidFill>
                  <a:srgbClr val="FF0000"/>
                </a:solidFill>
                <a:latin typeface="+mn-ea"/>
              </a:rPr>
              <a:t>四方上下曰宇，古往今来曰宙。</a:t>
            </a:r>
            <a:r>
              <a:rPr lang="zh-CN" altLang="en-US" sz="2200" b="1" dirty="0" smtClean="0">
                <a:solidFill>
                  <a:srgbClr val="0000CC"/>
                </a:solidFill>
                <a:latin typeface="+mn-ea"/>
              </a:rPr>
              <a:t>”</a:t>
            </a:r>
            <a:r>
              <a:rPr lang="en-US" altLang="zh-CN" sz="2200" b="1" dirty="0" smtClean="0">
                <a:solidFill>
                  <a:srgbClr val="0000CC"/>
                </a:solidFill>
                <a:latin typeface="+mn-ea"/>
              </a:rPr>
              <a:t>《</a:t>
            </a:r>
            <a:r>
              <a:rPr lang="zh-CN" altLang="en-US" sz="2200" b="1" dirty="0">
                <a:solidFill>
                  <a:srgbClr val="0000CC"/>
                </a:solidFill>
                <a:latin typeface="+mn-ea"/>
              </a:rPr>
              <a:t>淮南子</a:t>
            </a:r>
            <a:r>
              <a:rPr lang="en-US" altLang="zh-CN" sz="2200" b="1" dirty="0">
                <a:solidFill>
                  <a:srgbClr val="0000CC"/>
                </a:solidFill>
                <a:latin typeface="+mn-ea"/>
              </a:rPr>
              <a:t>》 </a:t>
            </a:r>
          </a:p>
          <a:p>
            <a:pPr>
              <a:lnSpc>
                <a:spcPts val="2600"/>
              </a:lnSpc>
            </a:pPr>
            <a:r>
              <a:rPr lang="zh-CN" altLang="en-US" sz="2200" b="1" dirty="0">
                <a:solidFill>
                  <a:srgbClr val="0000CC"/>
                </a:solidFill>
                <a:latin typeface="+mn-ea"/>
              </a:rPr>
              <a:t>中国古代的宇宙学说，有浑天说、盖天说等。</a:t>
            </a:r>
          </a:p>
          <a:p>
            <a:pPr>
              <a:lnSpc>
                <a:spcPts val="2600"/>
              </a:lnSpc>
            </a:pPr>
            <a:r>
              <a:rPr lang="zh-CN" altLang="en-US" sz="2200" b="1" dirty="0">
                <a:solidFill>
                  <a:srgbClr val="0000CC"/>
                </a:solidFill>
                <a:latin typeface="+mn-ea"/>
              </a:rPr>
              <a:t>在西方，公元前</a:t>
            </a:r>
            <a:r>
              <a:rPr lang="en-US" altLang="zh-CN" sz="2200" b="1" dirty="0">
                <a:solidFill>
                  <a:srgbClr val="0000CC"/>
                </a:solidFill>
                <a:latin typeface="+mn-ea"/>
              </a:rPr>
              <a:t>600</a:t>
            </a:r>
            <a:r>
              <a:rPr lang="zh-CN" altLang="en-US" sz="2200" b="1" dirty="0">
                <a:solidFill>
                  <a:srgbClr val="0000CC"/>
                </a:solidFill>
                <a:latin typeface="+mn-ea"/>
              </a:rPr>
              <a:t>年左右，古希腊哲学家泰利斯认为地球是一个圆盘，漂浮在一片汪洋中。托勒密总结了古希腊的天文学成就，著</a:t>
            </a:r>
            <a:r>
              <a:rPr lang="en-US" altLang="zh-CN" sz="2200" b="1" dirty="0">
                <a:solidFill>
                  <a:srgbClr val="0000CC"/>
                </a:solidFill>
                <a:latin typeface="+mn-ea"/>
              </a:rPr>
              <a:t>《</a:t>
            </a:r>
            <a:r>
              <a:rPr lang="zh-CN" altLang="en-US" sz="2200" b="1" dirty="0">
                <a:solidFill>
                  <a:srgbClr val="0000CC"/>
                </a:solidFill>
                <a:latin typeface="+mn-ea"/>
              </a:rPr>
              <a:t>天文学大成</a:t>
            </a:r>
            <a:r>
              <a:rPr lang="en-US" altLang="zh-CN" sz="2200" b="1" dirty="0">
                <a:solidFill>
                  <a:srgbClr val="0000CC"/>
                </a:solidFill>
                <a:latin typeface="+mn-ea"/>
              </a:rPr>
              <a:t>》</a:t>
            </a:r>
            <a:r>
              <a:rPr lang="zh-CN" altLang="en-US" sz="2200" b="1" dirty="0">
                <a:solidFill>
                  <a:srgbClr val="0000CC"/>
                </a:solidFill>
                <a:latin typeface="+mn-ea"/>
              </a:rPr>
              <a:t>，认为地为球形，静止不动，处于宇宙的中心，其他天体围绕地球运行，创立了</a:t>
            </a:r>
            <a:r>
              <a:rPr lang="zh-CN" altLang="en-US" sz="2200" b="1" dirty="0">
                <a:solidFill>
                  <a:srgbClr val="FF0000"/>
                </a:solidFill>
                <a:latin typeface="+mn-ea"/>
              </a:rPr>
              <a:t>“地心说”</a:t>
            </a:r>
            <a:r>
              <a:rPr lang="zh-CN" altLang="en-US" sz="2200" b="1" dirty="0">
                <a:solidFill>
                  <a:srgbClr val="0000CC"/>
                </a:solidFill>
                <a:latin typeface="+mn-ea"/>
              </a:rPr>
              <a:t>，统治西方天文学界一千四百多年，直到波兰天文学家哥白尼在</a:t>
            </a:r>
            <a:r>
              <a:rPr lang="en-US" altLang="zh-CN" sz="2200" b="1" dirty="0">
                <a:solidFill>
                  <a:srgbClr val="0000CC"/>
                </a:solidFill>
                <a:latin typeface="+mn-ea"/>
              </a:rPr>
              <a:t>16</a:t>
            </a:r>
            <a:r>
              <a:rPr lang="zh-CN" altLang="en-US" sz="2200" b="1" dirty="0">
                <a:solidFill>
                  <a:srgbClr val="0000CC"/>
                </a:solidFill>
                <a:latin typeface="+mn-ea"/>
              </a:rPr>
              <a:t>世纪发表</a:t>
            </a:r>
            <a:r>
              <a:rPr lang="en-US" altLang="zh-CN" sz="2200" b="1" dirty="0">
                <a:solidFill>
                  <a:srgbClr val="0000CC"/>
                </a:solidFill>
                <a:latin typeface="+mn-ea"/>
              </a:rPr>
              <a:t>《</a:t>
            </a:r>
            <a:r>
              <a:rPr lang="zh-CN" altLang="en-US" sz="2200" b="1" dirty="0">
                <a:solidFill>
                  <a:srgbClr val="0000CC"/>
                </a:solidFill>
                <a:latin typeface="+mn-ea"/>
              </a:rPr>
              <a:t>天体运行论</a:t>
            </a:r>
            <a:r>
              <a:rPr lang="en-US" altLang="zh-CN" sz="2200" b="1" dirty="0">
                <a:solidFill>
                  <a:srgbClr val="0000CC"/>
                </a:solidFill>
                <a:latin typeface="+mn-ea"/>
              </a:rPr>
              <a:t>》</a:t>
            </a:r>
            <a:r>
              <a:rPr lang="zh-CN" altLang="en-US" sz="2200" b="1" dirty="0">
                <a:solidFill>
                  <a:srgbClr val="0000CC"/>
                </a:solidFill>
                <a:latin typeface="+mn-ea"/>
              </a:rPr>
              <a:t>，创立</a:t>
            </a:r>
            <a:r>
              <a:rPr lang="zh-CN" altLang="en-US" sz="2200" b="1" dirty="0">
                <a:solidFill>
                  <a:srgbClr val="FF0000"/>
                </a:solidFill>
                <a:latin typeface="+mn-ea"/>
              </a:rPr>
              <a:t>日心说</a:t>
            </a:r>
            <a:r>
              <a:rPr lang="zh-CN" altLang="en-US" sz="2200" b="1" dirty="0">
                <a:solidFill>
                  <a:srgbClr val="0000CC"/>
                </a:solidFill>
                <a:latin typeface="+mn-ea"/>
              </a:rPr>
              <a:t>。</a:t>
            </a:r>
          </a:p>
          <a:p>
            <a:pPr>
              <a:lnSpc>
                <a:spcPts val="2600"/>
              </a:lnSpc>
            </a:pPr>
            <a:r>
              <a:rPr lang="zh-CN" altLang="en-US" sz="2200" b="1" dirty="0">
                <a:solidFill>
                  <a:srgbClr val="0000CC"/>
                </a:solidFill>
                <a:latin typeface="+mn-ea"/>
              </a:rPr>
              <a:t>现代宇宙学最有影响的学说是</a:t>
            </a:r>
            <a:r>
              <a:rPr lang="zh-CN" altLang="en-US" sz="2200" b="1" dirty="0">
                <a:solidFill>
                  <a:srgbClr val="FF0000"/>
                </a:solidFill>
                <a:latin typeface="+mn-ea"/>
              </a:rPr>
              <a:t>大爆炸宇宙学</a:t>
            </a:r>
            <a:r>
              <a:rPr lang="zh-CN" altLang="en-US" sz="2200" b="1" dirty="0">
                <a:solidFill>
                  <a:srgbClr val="0000CC"/>
                </a:solidFill>
                <a:latin typeface="+mn-ea"/>
              </a:rPr>
              <a:t>。大爆炸宇宙学认为，宇宙早期温度极高</a:t>
            </a:r>
            <a:r>
              <a:rPr lang="en-US" altLang="zh-CN" sz="2200" b="1" dirty="0">
                <a:solidFill>
                  <a:srgbClr val="0000CC"/>
                </a:solidFill>
                <a:latin typeface="+mn-ea"/>
              </a:rPr>
              <a:t>(</a:t>
            </a:r>
            <a:r>
              <a:rPr lang="zh-CN" altLang="en-US" sz="2200" b="1" dirty="0">
                <a:solidFill>
                  <a:srgbClr val="0000CC"/>
                </a:solidFill>
                <a:latin typeface="+mn-ea"/>
              </a:rPr>
              <a:t>在</a:t>
            </a:r>
            <a:r>
              <a:rPr lang="en-US" altLang="zh-CN" sz="2200" b="1" dirty="0">
                <a:solidFill>
                  <a:srgbClr val="0000CC"/>
                </a:solidFill>
                <a:latin typeface="+mn-ea"/>
              </a:rPr>
              <a:t>100</a:t>
            </a:r>
            <a:r>
              <a:rPr lang="zh-CN" altLang="en-US" sz="2200" b="1" dirty="0">
                <a:solidFill>
                  <a:srgbClr val="0000CC"/>
                </a:solidFill>
                <a:latin typeface="+mn-ea"/>
              </a:rPr>
              <a:t>亿度以上</a:t>
            </a:r>
            <a:r>
              <a:rPr lang="en-US" altLang="zh-CN" sz="2200" b="1" dirty="0">
                <a:solidFill>
                  <a:srgbClr val="0000CC"/>
                </a:solidFill>
                <a:latin typeface="+mn-ea"/>
              </a:rPr>
              <a:t>)</a:t>
            </a:r>
            <a:r>
              <a:rPr lang="zh-CN" altLang="en-US" sz="2200" b="1" dirty="0">
                <a:solidFill>
                  <a:srgbClr val="0000CC"/>
                </a:solidFill>
                <a:latin typeface="+mn-ea"/>
              </a:rPr>
              <a:t>，物质密度极大。在那里，物质被压缩成一个奇点，时间和空间都毫无意义。大约</a:t>
            </a:r>
            <a:r>
              <a:rPr lang="en-US" altLang="zh-CN" sz="2200" b="1" dirty="0">
                <a:solidFill>
                  <a:srgbClr val="0000CC"/>
                </a:solidFill>
                <a:latin typeface="+mn-ea"/>
              </a:rPr>
              <a:t>200</a:t>
            </a:r>
            <a:r>
              <a:rPr lang="zh-CN" altLang="en-US" sz="2200" b="1" dirty="0">
                <a:solidFill>
                  <a:srgbClr val="0000CC"/>
                </a:solidFill>
                <a:latin typeface="+mn-ea"/>
              </a:rPr>
              <a:t>亿年前，发生“爆炸”，温度逐渐冷却，形成各种各样的恒星体系，也就是我们今天所能观测到的宇宙。 </a:t>
            </a:r>
          </a:p>
        </p:txBody>
      </p:sp>
    </p:spTree>
    <p:extLst>
      <p:ext uri="{BB962C8B-B14F-4D97-AF65-F5344CB8AC3E}">
        <p14:creationId xmlns:p14="http://schemas.microsoft.com/office/powerpoint/2010/main" val="1187210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gray">
          <a:xfrm>
            <a:off x="-180528" y="843558"/>
            <a:ext cx="9073008" cy="394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defRPr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algn="ctr">
              <a:spcBef>
                <a:spcPct val="20000"/>
              </a:spcBef>
              <a:buSzPct val="75000"/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algn="ctr">
              <a:spcBef>
                <a:spcPct val="20000"/>
              </a:spcBef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algn="ctr">
              <a:spcBef>
                <a:spcPct val="20000"/>
              </a:spcBef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algn="ctr">
              <a:spcBef>
                <a:spcPct val="20000"/>
              </a:spcBef>
              <a:buClr>
                <a:schemeClr val="tx2"/>
              </a:buClr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algn="ctr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algn="ctr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algn="ctr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algn="ctr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>
              <a:lnSpc>
                <a:spcPts val="3000"/>
              </a:lnSpc>
            </a:pPr>
            <a:r>
              <a:rPr kumimoji="0" lang="en-US" altLang="zh-CN" sz="2800" b="1" dirty="0">
                <a:solidFill>
                  <a:srgbClr val="0000CC"/>
                </a:solidFill>
                <a:latin typeface="+mn-ea"/>
                <a:ea typeface="+mn-ea"/>
              </a:rPr>
              <a:t>    </a:t>
            </a:r>
            <a:r>
              <a:rPr kumimoji="0" lang="en-US" altLang="zh-CN" sz="2800" b="1" dirty="0" smtClean="0">
                <a:solidFill>
                  <a:srgbClr val="0000CC"/>
                </a:solidFill>
                <a:latin typeface="+mn-ea"/>
                <a:ea typeface="+mn-ea"/>
              </a:rPr>
              <a:t>“</a:t>
            </a:r>
            <a:r>
              <a:rPr kumimoji="0" lang="zh-CN" altLang="en-US" sz="2800" b="1" dirty="0">
                <a:solidFill>
                  <a:srgbClr val="0000CC"/>
                </a:solidFill>
                <a:latin typeface="+mn-ea"/>
                <a:ea typeface="+mn-ea"/>
              </a:rPr>
              <a:t>是先有鸡，还是先有蛋？</a:t>
            </a:r>
          </a:p>
          <a:p>
            <a:pPr>
              <a:lnSpc>
                <a:spcPts val="3000"/>
              </a:lnSpc>
            </a:pPr>
            <a:r>
              <a:rPr kumimoji="0" lang="zh-CN" altLang="en-US" sz="2800" b="1" dirty="0">
                <a:solidFill>
                  <a:srgbClr val="0000CC"/>
                </a:solidFill>
                <a:latin typeface="+mn-ea"/>
                <a:ea typeface="+mn-ea"/>
              </a:rPr>
              <a:t>　　宇宙有开端吗？</a:t>
            </a:r>
          </a:p>
          <a:p>
            <a:pPr>
              <a:lnSpc>
                <a:spcPts val="3000"/>
              </a:lnSpc>
            </a:pPr>
            <a:r>
              <a:rPr kumimoji="0" lang="zh-CN" altLang="en-US" sz="2800" b="1" dirty="0">
                <a:solidFill>
                  <a:srgbClr val="0000CC"/>
                </a:solidFill>
                <a:latin typeface="+mn-ea"/>
                <a:ea typeface="+mn-ea"/>
              </a:rPr>
              <a:t>　　如果有的话，在此之前发生过什么？</a:t>
            </a:r>
          </a:p>
          <a:p>
            <a:pPr>
              <a:lnSpc>
                <a:spcPts val="3000"/>
              </a:lnSpc>
            </a:pPr>
            <a:r>
              <a:rPr kumimoji="0" lang="zh-CN" altLang="en-US" sz="2800" b="1" dirty="0">
                <a:solidFill>
                  <a:srgbClr val="0000CC"/>
                </a:solidFill>
                <a:latin typeface="+mn-ea"/>
                <a:ea typeface="+mn-ea"/>
              </a:rPr>
              <a:t>　　宇宙从何处来，又往何处去？”</a:t>
            </a:r>
          </a:p>
          <a:p>
            <a:pPr>
              <a:lnSpc>
                <a:spcPts val="3000"/>
              </a:lnSpc>
            </a:pPr>
            <a:r>
              <a:rPr kumimoji="0" lang="zh-CN" altLang="en-US" sz="2800" b="1" dirty="0">
                <a:solidFill>
                  <a:srgbClr val="0000CC"/>
                </a:solidFill>
                <a:latin typeface="+mn-ea"/>
                <a:ea typeface="+mn-ea"/>
              </a:rPr>
              <a:t>　　              </a:t>
            </a:r>
            <a:r>
              <a:rPr kumimoji="0" lang="zh-CN" altLang="en-US" sz="2800" b="1" dirty="0" smtClean="0">
                <a:solidFill>
                  <a:srgbClr val="0000CC"/>
                </a:solidFill>
                <a:latin typeface="+mn-ea"/>
                <a:ea typeface="+mn-ea"/>
              </a:rPr>
              <a:t>             </a:t>
            </a:r>
            <a:r>
              <a:rPr kumimoji="0" lang="zh-CN" altLang="en-US" sz="2800" b="1" dirty="0" smtClean="0">
                <a:solidFill>
                  <a:srgbClr val="FF0000"/>
                </a:solidFill>
                <a:latin typeface="+mn-ea"/>
                <a:ea typeface="+mn-ea"/>
              </a:rPr>
              <a:t>──</a:t>
            </a:r>
            <a:r>
              <a:rPr kumimoji="0" lang="zh-CN" altLang="en-US" sz="2800" b="1" dirty="0">
                <a:solidFill>
                  <a:srgbClr val="FF0000"/>
                </a:solidFill>
                <a:latin typeface="+mn-ea"/>
                <a:ea typeface="+mn-ea"/>
              </a:rPr>
              <a:t>史蒂芬</a:t>
            </a:r>
            <a:r>
              <a:rPr kumimoji="0" lang="en-US" altLang="zh-CN" sz="2800" b="1" dirty="0">
                <a:solidFill>
                  <a:srgbClr val="FF0000"/>
                </a:solidFill>
                <a:latin typeface="+mn-ea"/>
                <a:ea typeface="+mn-ea"/>
              </a:rPr>
              <a:t>·</a:t>
            </a:r>
            <a:r>
              <a:rPr kumimoji="0" lang="zh-CN" altLang="en-US" sz="2800" b="1" dirty="0">
                <a:solidFill>
                  <a:srgbClr val="FF0000"/>
                </a:solidFill>
                <a:latin typeface="+mn-ea"/>
                <a:ea typeface="+mn-ea"/>
              </a:rPr>
              <a:t>霍</a:t>
            </a:r>
            <a:r>
              <a:rPr kumimoji="0" lang="zh-CN" altLang="en-US" sz="2800" b="1" dirty="0" smtClean="0">
                <a:solidFill>
                  <a:srgbClr val="FF0000"/>
                </a:solidFill>
                <a:latin typeface="+mn-ea"/>
                <a:ea typeface="+mn-ea"/>
              </a:rPr>
              <a:t>金</a:t>
            </a:r>
            <a:endParaRPr kumimoji="0" lang="zh-CN" altLang="en-US" sz="2800" b="1" dirty="0">
              <a:solidFill>
                <a:srgbClr val="0000CC"/>
              </a:solidFill>
              <a:latin typeface="+mn-ea"/>
              <a:ea typeface="+mn-ea"/>
            </a:endParaRPr>
          </a:p>
          <a:p>
            <a:pPr>
              <a:lnSpc>
                <a:spcPts val="3000"/>
              </a:lnSpc>
            </a:pPr>
            <a:r>
              <a:rPr kumimoji="0" lang="zh-CN" altLang="en-US" sz="2800" b="1" dirty="0">
                <a:solidFill>
                  <a:srgbClr val="0000CC"/>
                </a:solidFill>
                <a:latin typeface="+mn-ea"/>
                <a:ea typeface="+mn-ea"/>
              </a:rPr>
              <a:t>    </a:t>
            </a:r>
            <a:r>
              <a:rPr kumimoji="0" lang="zh-CN" altLang="en-US" sz="2800" b="1" dirty="0" smtClean="0">
                <a:solidFill>
                  <a:srgbClr val="0000CC"/>
                </a:solidFill>
                <a:latin typeface="+mn-ea"/>
                <a:ea typeface="+mn-ea"/>
              </a:rPr>
              <a:t>“</a:t>
            </a:r>
            <a:r>
              <a:rPr kumimoji="0" lang="zh-CN" altLang="en-US" sz="2800" b="1" dirty="0">
                <a:solidFill>
                  <a:srgbClr val="0000CC"/>
                </a:solidFill>
                <a:latin typeface="+mn-ea"/>
                <a:ea typeface="+mn-ea"/>
              </a:rPr>
              <a:t>即便把我关在果壳里，</a:t>
            </a:r>
          </a:p>
          <a:p>
            <a:pPr>
              <a:lnSpc>
                <a:spcPts val="3000"/>
              </a:lnSpc>
            </a:pPr>
            <a:r>
              <a:rPr kumimoji="0" lang="zh-CN" altLang="en-US" sz="2800" b="1" dirty="0">
                <a:solidFill>
                  <a:srgbClr val="0000CC"/>
                </a:solidFill>
                <a:latin typeface="+mn-ea"/>
                <a:ea typeface="+mn-ea"/>
              </a:rPr>
              <a:t>    </a:t>
            </a:r>
            <a:r>
              <a:rPr kumimoji="0" lang="zh-CN" altLang="en-US" sz="2800" b="1" dirty="0" smtClean="0">
                <a:solidFill>
                  <a:srgbClr val="0000CC"/>
                </a:solidFill>
                <a:latin typeface="+mn-ea"/>
                <a:ea typeface="+mn-ea"/>
              </a:rPr>
              <a:t>仍然</a:t>
            </a:r>
            <a:r>
              <a:rPr kumimoji="0" lang="zh-CN" altLang="en-US" sz="2800" b="1" dirty="0">
                <a:solidFill>
                  <a:srgbClr val="0000CC"/>
                </a:solidFill>
                <a:latin typeface="+mn-ea"/>
                <a:ea typeface="+mn-ea"/>
              </a:rPr>
              <a:t>自以为无限空间之王！” </a:t>
            </a:r>
          </a:p>
          <a:p>
            <a:pPr>
              <a:lnSpc>
                <a:spcPts val="3000"/>
              </a:lnSpc>
            </a:pPr>
            <a:r>
              <a:rPr kumimoji="0" lang="zh-CN" altLang="en-US" sz="2800" b="1" dirty="0">
                <a:solidFill>
                  <a:srgbClr val="0000CC"/>
                </a:solidFill>
                <a:latin typeface="+mn-ea"/>
                <a:ea typeface="+mn-ea"/>
              </a:rPr>
              <a:t>              </a:t>
            </a:r>
            <a:r>
              <a:rPr kumimoji="0" lang="zh-CN" altLang="en-US" sz="2800" b="1" dirty="0" smtClean="0">
                <a:solidFill>
                  <a:srgbClr val="0000CC"/>
                </a:solidFill>
                <a:latin typeface="+mn-ea"/>
                <a:ea typeface="+mn-ea"/>
              </a:rPr>
              <a:t>         </a:t>
            </a:r>
            <a:r>
              <a:rPr kumimoji="0" lang="zh-CN" altLang="en-US" sz="2800" b="1" dirty="0" smtClean="0">
                <a:solidFill>
                  <a:srgbClr val="FF0000"/>
                </a:solidFill>
                <a:latin typeface="+mn-ea"/>
                <a:ea typeface="+mn-ea"/>
              </a:rPr>
              <a:t>──</a:t>
            </a:r>
            <a:r>
              <a:rPr kumimoji="0" lang="en-US" altLang="zh-CN" sz="2800" b="1" dirty="0">
                <a:solidFill>
                  <a:srgbClr val="FF0000"/>
                </a:solidFill>
                <a:latin typeface="+mn-ea"/>
                <a:ea typeface="+mn-ea"/>
              </a:rPr>
              <a:t>《</a:t>
            </a:r>
            <a:r>
              <a:rPr kumimoji="0" lang="zh-CN" altLang="en-US" sz="2800" b="1" dirty="0">
                <a:solidFill>
                  <a:srgbClr val="FF0000"/>
                </a:solidFill>
                <a:latin typeface="+mn-ea"/>
                <a:ea typeface="+mn-ea"/>
              </a:rPr>
              <a:t>哈姆雷特</a:t>
            </a:r>
            <a:r>
              <a:rPr kumimoji="0" lang="en-US" altLang="zh-CN" sz="2800" b="1" dirty="0">
                <a:solidFill>
                  <a:srgbClr val="FF0000"/>
                </a:solidFill>
                <a:latin typeface="+mn-ea"/>
                <a:ea typeface="+mn-ea"/>
              </a:rPr>
              <a:t>》</a:t>
            </a:r>
            <a:r>
              <a:rPr kumimoji="0" lang="zh-CN" altLang="en-US" sz="2800" b="1" dirty="0">
                <a:solidFill>
                  <a:srgbClr val="FF0000"/>
                </a:solidFill>
                <a:latin typeface="+mn-ea"/>
                <a:ea typeface="+mn-ea"/>
              </a:rPr>
              <a:t>莎士比亚</a:t>
            </a:r>
          </a:p>
        </p:txBody>
      </p:sp>
    </p:spTree>
    <p:extLst>
      <p:ext uri="{BB962C8B-B14F-4D97-AF65-F5344CB8AC3E}">
        <p14:creationId xmlns:p14="http://schemas.microsoft.com/office/powerpoint/2010/main" val="1293219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107504" y="771550"/>
            <a:ext cx="9004412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lnSpc>
                <a:spcPts val="3400"/>
              </a:lnSpc>
            </a:pPr>
            <a:r>
              <a:rPr kumimoji="0" lang="en-US" altLang="zh-CN" sz="2800" b="1" dirty="0">
                <a:latin typeface="+mn-ea"/>
                <a:ea typeface="+mn-ea"/>
              </a:rPr>
              <a:t>    </a:t>
            </a:r>
            <a:r>
              <a:rPr kumimoji="0" lang="zh-CN" altLang="en-US" sz="2800" b="1" dirty="0">
                <a:latin typeface="+mn-ea"/>
                <a:ea typeface="+mn-ea"/>
              </a:rPr>
              <a:t>在</a:t>
            </a:r>
            <a:r>
              <a:rPr kumimoji="0" lang="en-US" altLang="zh-CN" sz="2800" b="1" dirty="0">
                <a:latin typeface="+mn-ea"/>
                <a:ea typeface="+mn-ea"/>
              </a:rPr>
              <a:t>《</a:t>
            </a:r>
            <a:r>
              <a:rPr kumimoji="0" lang="zh-CN" altLang="en-US" sz="2800" b="1" dirty="0">
                <a:latin typeface="+mn-ea"/>
                <a:ea typeface="+mn-ea"/>
              </a:rPr>
              <a:t>果壳中的宇宙</a:t>
            </a:r>
            <a:r>
              <a:rPr kumimoji="0" lang="en-US" altLang="zh-CN" sz="2800" b="1" dirty="0">
                <a:latin typeface="+mn-ea"/>
                <a:ea typeface="+mn-ea"/>
              </a:rPr>
              <a:t>》</a:t>
            </a:r>
            <a:r>
              <a:rPr kumimoji="0" lang="zh-CN" altLang="en-US" sz="2800" b="1" dirty="0">
                <a:latin typeface="+mn-ea"/>
                <a:ea typeface="+mn-ea"/>
              </a:rPr>
              <a:t>一书中，霍金引用了莎士比亚戏剧</a:t>
            </a:r>
            <a:r>
              <a:rPr kumimoji="0" lang="en-US" altLang="zh-CN" sz="2800" b="1" dirty="0">
                <a:latin typeface="+mn-ea"/>
                <a:ea typeface="+mn-ea"/>
              </a:rPr>
              <a:t>《</a:t>
            </a:r>
            <a:r>
              <a:rPr kumimoji="0" lang="zh-CN" altLang="en-US" sz="2800" b="1" dirty="0">
                <a:latin typeface="+mn-ea"/>
                <a:ea typeface="+mn-ea"/>
              </a:rPr>
              <a:t>哈姆雷特</a:t>
            </a:r>
            <a:r>
              <a:rPr kumimoji="0" lang="en-US" altLang="zh-CN" sz="2800" b="1" dirty="0">
                <a:latin typeface="+mn-ea"/>
                <a:ea typeface="+mn-ea"/>
              </a:rPr>
              <a:t>》</a:t>
            </a:r>
            <a:r>
              <a:rPr kumimoji="0" lang="zh-CN" altLang="en-US" sz="2800" b="1" dirty="0">
                <a:latin typeface="+mn-ea"/>
                <a:ea typeface="+mn-ea"/>
              </a:rPr>
              <a:t>里一句充满诗意的台词：“我即使被关在果壳里，仍自以为是无限空间之王</a:t>
            </a:r>
            <a:r>
              <a:rPr kumimoji="0" lang="en-US" altLang="zh-CN" sz="2800" b="1" dirty="0">
                <a:latin typeface="+mn-ea"/>
                <a:ea typeface="+mn-ea"/>
              </a:rPr>
              <a:t>!”</a:t>
            </a:r>
            <a:r>
              <a:rPr kumimoji="0" lang="zh-CN" altLang="en-US" sz="2800" b="1" dirty="0">
                <a:latin typeface="+mn-ea"/>
                <a:ea typeface="+mn-ea"/>
              </a:rPr>
              <a:t>这句台词形象地道出了霍金的崇高精神追求，使人们亲眼看到了“果壳”中的那个挑战命运的不屈的灵魂。他曾说：“只要有智慧和精神在，没有什么能打倒自己。身体的健康固然重要，心灵的健康也会给你无穷的力量。”在少年霍金的心中，崇拜的不是歌星或球星，而是贝特朗</a:t>
            </a:r>
            <a:r>
              <a:rPr kumimoji="0" lang="en-US" altLang="zh-CN" sz="2800" b="1" dirty="0">
                <a:latin typeface="+mn-ea"/>
                <a:ea typeface="+mn-ea"/>
              </a:rPr>
              <a:t>·</a:t>
            </a:r>
            <a:r>
              <a:rPr kumimoji="0" lang="zh-CN" altLang="en-US" sz="2800" b="1" dirty="0">
                <a:latin typeface="+mn-ea"/>
                <a:ea typeface="+mn-ea"/>
              </a:rPr>
              <a:t>罗素，一位不知疲倦的思想家、哲学家和科学家。</a:t>
            </a:r>
          </a:p>
        </p:txBody>
      </p:sp>
    </p:spTree>
    <p:extLst>
      <p:ext uri="{BB962C8B-B14F-4D97-AF65-F5344CB8AC3E}">
        <p14:creationId xmlns:p14="http://schemas.microsoft.com/office/powerpoint/2010/main" val="3063297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683568" y="107107"/>
            <a:ext cx="1800200" cy="51157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1pPr>
            <a:lvl2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/>
            <a:r>
              <a:rPr lang="zh-CN" altLang="en-US" sz="2800" dirty="0" smtClean="0">
                <a:solidFill>
                  <a:srgbClr val="FF0000"/>
                </a:solidFill>
                <a:ea typeface="黑体" pitchFamily="2" charset="-122"/>
              </a:rPr>
              <a:t>作者简介</a:t>
            </a:r>
            <a:endParaRPr lang="zh-CN" altLang="en-US" sz="2800" dirty="0">
              <a:solidFill>
                <a:srgbClr val="FF0000"/>
              </a:solidFill>
              <a:ea typeface="黑体" pitchFamily="2" charset="-122"/>
            </a:endParaRPr>
          </a:p>
        </p:txBody>
      </p:sp>
      <p:pic>
        <p:nvPicPr>
          <p:cNvPr id="3" name="Picture 2" descr="265746648738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16" y="895663"/>
            <a:ext cx="2812292" cy="3620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915816" y="771550"/>
            <a:ext cx="6219834" cy="3901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lnSpc>
                <a:spcPts val="2700"/>
              </a:lnSpc>
            </a:pPr>
            <a:r>
              <a:rPr lang="zh-CN" altLang="en-US" sz="2200" b="1" dirty="0" smtClean="0">
                <a:latin typeface="+mn-ea"/>
              </a:rPr>
              <a:t>    </a:t>
            </a:r>
            <a:r>
              <a:rPr kumimoji="0" lang="zh-CN" altLang="en-US" sz="2200" b="1" dirty="0" smtClean="0">
                <a:solidFill>
                  <a:schemeClr val="tx1"/>
                </a:solidFill>
                <a:latin typeface="+mn-ea"/>
              </a:rPr>
              <a:t>霍</a:t>
            </a:r>
            <a:r>
              <a:rPr kumimoji="0" lang="zh-CN" altLang="en-US" sz="2200" b="1" dirty="0">
                <a:solidFill>
                  <a:schemeClr val="tx1"/>
                </a:solidFill>
                <a:latin typeface="+mn-ea"/>
              </a:rPr>
              <a:t>金是当今最负盛名的英国理论物理学家，他战胜严重的残疾，执着地从事科学研 究，他的名著</a:t>
            </a:r>
            <a:r>
              <a:rPr kumimoji="0" lang="en-US" altLang="zh-CN" sz="2200" b="1" dirty="0">
                <a:solidFill>
                  <a:schemeClr val="tx1"/>
                </a:solidFill>
                <a:latin typeface="+mn-ea"/>
              </a:rPr>
              <a:t>《</a:t>
            </a:r>
            <a:r>
              <a:rPr kumimoji="0" lang="zh-CN" altLang="en-US" sz="2200" b="1" dirty="0">
                <a:solidFill>
                  <a:schemeClr val="tx1"/>
                </a:solidFill>
                <a:latin typeface="+mn-ea"/>
              </a:rPr>
              <a:t>时间简史</a:t>
            </a:r>
            <a:r>
              <a:rPr kumimoji="0" lang="en-US" altLang="zh-CN" sz="2200" b="1" dirty="0">
                <a:solidFill>
                  <a:schemeClr val="tx1"/>
                </a:solidFill>
                <a:latin typeface="+mn-ea"/>
              </a:rPr>
              <a:t>》</a:t>
            </a:r>
            <a:r>
              <a:rPr kumimoji="0" lang="zh-CN" altLang="en-US" sz="2200" b="1" dirty="0">
                <a:solidFill>
                  <a:schemeClr val="tx1"/>
                </a:solidFill>
                <a:latin typeface="+mn-ea"/>
              </a:rPr>
              <a:t>被翻译成</a:t>
            </a:r>
            <a:r>
              <a:rPr kumimoji="0" lang="en-US" altLang="zh-CN" sz="2200" b="1" dirty="0">
                <a:solidFill>
                  <a:schemeClr val="tx1"/>
                </a:solidFill>
                <a:latin typeface="+mn-ea"/>
              </a:rPr>
              <a:t>30</a:t>
            </a:r>
            <a:r>
              <a:rPr kumimoji="0" lang="zh-CN" altLang="en-US" sz="2200" b="1" dirty="0">
                <a:solidFill>
                  <a:schemeClr val="tx1"/>
                </a:solidFill>
                <a:latin typeface="+mn-ea"/>
              </a:rPr>
              <a:t>多种文字，销售</a:t>
            </a:r>
            <a:r>
              <a:rPr kumimoji="0" lang="en-US" altLang="zh-CN" sz="2200" b="1" dirty="0">
                <a:solidFill>
                  <a:schemeClr val="tx1"/>
                </a:solidFill>
                <a:latin typeface="+mn-ea"/>
              </a:rPr>
              <a:t>500</a:t>
            </a:r>
            <a:r>
              <a:rPr kumimoji="0" lang="zh-CN" altLang="en-US" sz="2200" b="1" dirty="0">
                <a:solidFill>
                  <a:schemeClr val="tx1"/>
                </a:solidFill>
                <a:latin typeface="+mn-ea"/>
              </a:rPr>
              <a:t>多万册，成为科学著作中罕见 的畅销书。</a:t>
            </a:r>
          </a:p>
          <a:p>
            <a:pPr>
              <a:lnSpc>
                <a:spcPts val="2700"/>
              </a:lnSpc>
            </a:pPr>
            <a:r>
              <a:rPr kumimoji="0" lang="zh-CN" altLang="en-US" sz="2200" b="1" dirty="0" smtClean="0">
                <a:solidFill>
                  <a:srgbClr val="0000FF"/>
                </a:solidFill>
                <a:latin typeface="+mn-ea"/>
              </a:rPr>
              <a:t>    黄黄的</a:t>
            </a:r>
            <a:r>
              <a:rPr kumimoji="0" lang="zh-CN" altLang="en-US" sz="2200" b="1" dirty="0">
                <a:solidFill>
                  <a:srgbClr val="0000FF"/>
                </a:solidFill>
                <a:latin typeface="+mn-ea"/>
              </a:rPr>
              <a:t>头发，大大的眼睛，红润的脸，就像个天真无邪的小孩，懒散地斜躺在轮椅上。他时不时呶呶嘴唇，眨眨眼，听到自己得意的回答时，还会抽动一下嘴角边的肌肉，来个微笑，或者索性咧开大嘴，来个无声的大笑，坐在那儿，记者看他就像是个贪玩游戏机的小孩。</a:t>
            </a:r>
          </a:p>
          <a:p>
            <a:pPr>
              <a:lnSpc>
                <a:spcPts val="2700"/>
              </a:lnSpc>
            </a:pPr>
            <a:r>
              <a:rPr kumimoji="0" lang="zh-CN" altLang="en-US" sz="2200" b="1" dirty="0" smtClean="0">
                <a:solidFill>
                  <a:schemeClr val="tx1"/>
                </a:solidFill>
                <a:latin typeface="+mn-ea"/>
              </a:rPr>
              <a:t>   这</a:t>
            </a:r>
            <a:r>
              <a:rPr kumimoji="0" lang="zh-CN" altLang="en-US" sz="2200" b="1" dirty="0">
                <a:solidFill>
                  <a:schemeClr val="tx1"/>
                </a:solidFill>
                <a:latin typeface="+mn-ea"/>
              </a:rPr>
              <a:t>篇文章是他</a:t>
            </a:r>
            <a:r>
              <a:rPr kumimoji="0" lang="en-US" altLang="zh-CN" sz="2200" b="1" dirty="0">
                <a:solidFill>
                  <a:schemeClr val="tx1"/>
                </a:solidFill>
                <a:latin typeface="+mn-ea"/>
              </a:rPr>
              <a:t>1991</a:t>
            </a:r>
            <a:r>
              <a:rPr kumimoji="0" lang="zh-CN" altLang="en-US" sz="2200" b="1" dirty="0">
                <a:solidFill>
                  <a:schemeClr val="tx1"/>
                </a:solidFill>
                <a:latin typeface="+mn-ea"/>
              </a:rPr>
              <a:t>年</a:t>
            </a:r>
            <a:r>
              <a:rPr kumimoji="0" lang="en-US" altLang="zh-CN" sz="2200" b="1" dirty="0">
                <a:solidFill>
                  <a:schemeClr val="tx1"/>
                </a:solidFill>
                <a:latin typeface="+mn-ea"/>
              </a:rPr>
              <a:t>1</a:t>
            </a:r>
            <a:r>
              <a:rPr kumimoji="0" lang="zh-CN" altLang="en-US" sz="2200" b="1" dirty="0">
                <a:solidFill>
                  <a:schemeClr val="tx1"/>
                </a:solidFill>
                <a:latin typeface="+mn-ea"/>
              </a:rPr>
              <a:t>月在剑桥大学的讲演。  </a:t>
            </a:r>
          </a:p>
        </p:txBody>
      </p:sp>
    </p:spTree>
    <p:extLst>
      <p:ext uri="{BB962C8B-B14F-4D97-AF65-F5344CB8AC3E}">
        <p14:creationId xmlns:p14="http://schemas.microsoft.com/office/powerpoint/2010/main" val="250133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3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>
            <a:spLocks/>
          </p:cNvSpPr>
          <p:nvPr/>
        </p:nvSpPr>
        <p:spPr>
          <a:xfrm>
            <a:off x="3347864" y="1065287"/>
            <a:ext cx="5544616" cy="337296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2800" b="1" dirty="0" smtClean="0">
                <a:solidFill>
                  <a:srgbClr val="008000"/>
                </a:solidFill>
                <a:latin typeface="+mn-ea"/>
              </a:rPr>
              <a:t>    </a:t>
            </a:r>
            <a:r>
              <a:rPr lang="zh-CN" altLang="en-US" sz="2800" b="1" dirty="0" smtClean="0">
                <a:solidFill>
                  <a:srgbClr val="FF0000"/>
                </a:solidFill>
                <a:latin typeface="+mn-ea"/>
              </a:rPr>
              <a:t>他的成功</a:t>
            </a:r>
            <a:r>
              <a:rPr lang="en-US" altLang="zh-CN" sz="2800" b="1" dirty="0" smtClean="0">
                <a:solidFill>
                  <a:srgbClr val="FF0000"/>
                </a:solidFill>
                <a:latin typeface="+mn-ea"/>
              </a:rPr>
              <a:t>,</a:t>
            </a:r>
            <a:r>
              <a:rPr lang="zh-CN" altLang="en-US" sz="2800" b="1" dirty="0" smtClean="0">
                <a:solidFill>
                  <a:srgbClr val="FF0000"/>
                </a:solidFill>
                <a:latin typeface="+mn-ea"/>
              </a:rPr>
              <a:t>当然离不开他的</a:t>
            </a:r>
            <a:r>
              <a:rPr lang="zh-CN" altLang="en-US" sz="2800" b="1" dirty="0" smtClean="0">
                <a:solidFill>
                  <a:srgbClr val="FF0000"/>
                </a:solidFill>
                <a:latin typeface="+mn-ea"/>
              </a:rPr>
              <a:t>天才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，</a:t>
            </a:r>
            <a:r>
              <a:rPr lang="zh-CN" altLang="en-US" sz="2800" b="1" dirty="0" smtClean="0">
                <a:solidFill>
                  <a:srgbClr val="FF0000"/>
                </a:solidFill>
                <a:latin typeface="+mn-ea"/>
              </a:rPr>
              <a:t>但</a:t>
            </a:r>
            <a:r>
              <a:rPr lang="zh-CN" altLang="en-US" sz="2800" b="1" dirty="0" smtClean="0">
                <a:solidFill>
                  <a:srgbClr val="FF0000"/>
                </a:solidFill>
                <a:latin typeface="+mn-ea"/>
              </a:rPr>
              <a:t>那种不向厄运低头的</a:t>
            </a:r>
            <a:r>
              <a:rPr lang="zh-CN" altLang="en-US" sz="2800" b="1" dirty="0" smtClean="0">
                <a:solidFill>
                  <a:srgbClr val="FF0000"/>
                </a:solidFill>
                <a:latin typeface="+mn-ea"/>
              </a:rPr>
              <a:t>精神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，</a:t>
            </a:r>
            <a:r>
              <a:rPr lang="zh-CN" altLang="en-US" sz="2800" b="1" dirty="0" smtClean="0">
                <a:solidFill>
                  <a:srgbClr val="FF0000"/>
                </a:solidFill>
                <a:latin typeface="+mn-ea"/>
              </a:rPr>
              <a:t>是</a:t>
            </a:r>
            <a:r>
              <a:rPr lang="zh-CN" altLang="en-US" sz="2800" b="1" dirty="0" smtClean="0">
                <a:solidFill>
                  <a:srgbClr val="FF0000"/>
                </a:solidFill>
                <a:latin typeface="+mn-ea"/>
              </a:rPr>
              <a:t>没有人不敬佩</a:t>
            </a:r>
            <a:r>
              <a:rPr lang="zh-CN" altLang="en-US" sz="2800" b="1" dirty="0" smtClean="0">
                <a:solidFill>
                  <a:srgbClr val="FF0000"/>
                </a:solidFill>
                <a:latin typeface="+mn-ea"/>
              </a:rPr>
              <a:t>的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。</a:t>
            </a:r>
            <a:r>
              <a:rPr lang="zh-CN" altLang="en-US" sz="2800" b="1" dirty="0" smtClean="0">
                <a:solidFill>
                  <a:srgbClr val="FF0000"/>
                </a:solidFill>
                <a:latin typeface="+mn-ea"/>
              </a:rPr>
              <a:t>由此可见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，</a:t>
            </a:r>
            <a:r>
              <a:rPr lang="zh-CN" altLang="en-US" sz="2800" b="1" dirty="0" smtClean="0">
                <a:solidFill>
                  <a:srgbClr val="FF0000"/>
                </a:solidFill>
                <a:latin typeface="+mn-ea"/>
              </a:rPr>
              <a:t>人</a:t>
            </a:r>
            <a:r>
              <a:rPr lang="zh-CN" altLang="en-US" sz="2800" b="1" dirty="0" smtClean="0">
                <a:solidFill>
                  <a:srgbClr val="FF0000"/>
                </a:solidFill>
                <a:latin typeface="+mn-ea"/>
              </a:rPr>
              <a:t>的精神力量是难以想象的。</a:t>
            </a:r>
            <a:endParaRPr lang="zh-CN" altLang="en-US" sz="2800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3" name="Picture 7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2" t="2414" r="2250" b="4023"/>
          <a:stretch/>
        </p:blipFill>
        <p:spPr bwMode="auto">
          <a:xfrm>
            <a:off x="193964" y="810490"/>
            <a:ext cx="2798618" cy="3816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6725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683568" y="107107"/>
            <a:ext cx="1800200" cy="51157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1pPr>
            <a:lvl2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/>
            <a:r>
              <a:rPr lang="zh-CN" altLang="en-US" sz="2800" dirty="0" smtClean="0">
                <a:solidFill>
                  <a:srgbClr val="FF0000"/>
                </a:solidFill>
                <a:ea typeface="黑体" pitchFamily="2" charset="-122"/>
              </a:rPr>
              <a:t>检查预习</a:t>
            </a:r>
            <a:endParaRPr lang="zh-CN" altLang="en-US" sz="2800" dirty="0">
              <a:solidFill>
                <a:srgbClr val="FF0000"/>
              </a:solidFill>
              <a:ea typeface="黑体" pitchFamily="2" charset="-122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611188" y="889655"/>
            <a:ext cx="216058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sz="2800" b="1" dirty="0">
                <a:solidFill>
                  <a:schemeClr val="tx1"/>
                </a:solidFill>
                <a:latin typeface="+mn-ea"/>
              </a:rPr>
              <a:t>模</a:t>
            </a:r>
            <a:r>
              <a:rPr kumimoji="0" lang="zh-CN" altLang="en-US" sz="2800" b="1" u="sng" dirty="0">
                <a:solidFill>
                  <a:schemeClr val="tx1"/>
                </a:solidFill>
                <a:latin typeface="+mn-ea"/>
              </a:rPr>
              <a:t>棱</a:t>
            </a:r>
            <a:r>
              <a:rPr kumimoji="0" lang="zh-CN" altLang="en-US" sz="2800" b="1" dirty="0">
                <a:solidFill>
                  <a:schemeClr val="tx1"/>
                </a:solidFill>
                <a:latin typeface="+mn-ea"/>
              </a:rPr>
              <a:t>两可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607719" y="857140"/>
            <a:ext cx="11525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sz="2800" b="1" u="sng" dirty="0">
                <a:solidFill>
                  <a:schemeClr val="tx1"/>
                </a:solidFill>
                <a:latin typeface="+mn-ea"/>
              </a:rPr>
              <a:t>尴尬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706071" y="1624629"/>
            <a:ext cx="13684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sz="2800" b="1" u="sng" dirty="0">
                <a:solidFill>
                  <a:schemeClr val="tx1"/>
                </a:solidFill>
                <a:latin typeface="+mn-ea"/>
              </a:rPr>
              <a:t>混沌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4723243" y="1610193"/>
            <a:ext cx="13684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sz="2800" b="1" dirty="0">
                <a:solidFill>
                  <a:schemeClr val="tx1"/>
                </a:solidFill>
                <a:latin typeface="+mn-ea"/>
              </a:rPr>
              <a:t>馄饨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696301" y="2276475"/>
            <a:ext cx="11525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sz="2800" b="1" u="sng" dirty="0">
                <a:solidFill>
                  <a:schemeClr val="tx1"/>
                </a:solidFill>
                <a:latin typeface="+mn-ea"/>
              </a:rPr>
              <a:t>衍</a:t>
            </a:r>
            <a:r>
              <a:rPr kumimoji="0" lang="zh-CN" altLang="en-US" sz="2800" b="1" dirty="0">
                <a:solidFill>
                  <a:schemeClr val="tx1"/>
                </a:solidFill>
                <a:latin typeface="+mn-ea"/>
              </a:rPr>
              <a:t>射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4710925" y="2312204"/>
            <a:ext cx="151288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sz="2800" b="1" u="sng" dirty="0">
                <a:solidFill>
                  <a:schemeClr val="tx1"/>
                </a:solidFill>
                <a:latin typeface="+mn-ea"/>
              </a:rPr>
              <a:t>隘</a:t>
            </a:r>
            <a:r>
              <a:rPr kumimoji="0" lang="zh-CN" altLang="en-US" sz="2800" b="1" dirty="0">
                <a:solidFill>
                  <a:schemeClr val="tx1"/>
                </a:solidFill>
                <a:latin typeface="+mn-ea"/>
              </a:rPr>
              <a:t>道</a:t>
            </a: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719375" y="3022928"/>
            <a:ext cx="13684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sz="2800" b="1" u="sng" dirty="0">
                <a:solidFill>
                  <a:schemeClr val="tx1"/>
                </a:solidFill>
                <a:latin typeface="+mn-ea"/>
              </a:rPr>
              <a:t>坍</a:t>
            </a:r>
            <a:r>
              <a:rPr kumimoji="0" lang="zh-CN" altLang="en-US" sz="2800" b="1" dirty="0">
                <a:solidFill>
                  <a:schemeClr val="tx1"/>
                </a:solidFill>
                <a:latin typeface="+mn-ea"/>
              </a:rPr>
              <a:t>缩</a:t>
            </a: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4723243" y="3147814"/>
            <a:ext cx="122396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sz="2800" b="1" dirty="0">
                <a:solidFill>
                  <a:schemeClr val="tx1"/>
                </a:solidFill>
                <a:latin typeface="+mn-ea"/>
              </a:rPr>
              <a:t>暴</a:t>
            </a:r>
            <a:r>
              <a:rPr kumimoji="0" lang="zh-CN" altLang="en-US" sz="2800" b="1" u="sng" dirty="0">
                <a:solidFill>
                  <a:schemeClr val="tx1"/>
                </a:solidFill>
                <a:latin typeface="+mn-ea"/>
              </a:rPr>
              <a:t>涨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706071" y="3855664"/>
            <a:ext cx="151288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sz="2800" b="1" u="sng" dirty="0">
                <a:solidFill>
                  <a:schemeClr val="tx1"/>
                </a:solidFill>
                <a:latin typeface="+mn-ea"/>
              </a:rPr>
              <a:t>迄</a:t>
            </a:r>
            <a:r>
              <a:rPr kumimoji="0" lang="zh-CN" altLang="en-US" sz="2800" b="1" dirty="0">
                <a:solidFill>
                  <a:schemeClr val="tx1"/>
                </a:solidFill>
                <a:latin typeface="+mn-ea"/>
              </a:rPr>
              <a:t>今</a:t>
            </a: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4651806" y="3855664"/>
            <a:ext cx="143986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sz="2800" b="1" u="sng" dirty="0">
                <a:solidFill>
                  <a:schemeClr val="tx1"/>
                </a:solidFill>
                <a:latin typeface="+mn-ea"/>
              </a:rPr>
              <a:t>恍惚</a:t>
            </a: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3348038" y="1628775"/>
            <a:ext cx="936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kumimoji="0" lang="zh-CN" altLang="zh-CN" sz="2800" b="1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2268538" y="857140"/>
            <a:ext cx="208756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0" lang="zh-CN" altLang="en-US" sz="2800" b="1" dirty="0">
                <a:solidFill>
                  <a:srgbClr val="FF0000"/>
                </a:solidFill>
                <a:latin typeface="+mn-ea"/>
              </a:rPr>
              <a:t>（</a:t>
            </a:r>
            <a:r>
              <a:rPr kumimoji="0" lang="en-US" altLang="zh-CN" sz="2800" b="1" dirty="0" err="1">
                <a:solidFill>
                  <a:srgbClr val="FF0000"/>
                </a:solidFill>
                <a:latin typeface="+mn-ea"/>
              </a:rPr>
              <a:t>l</a:t>
            </a:r>
            <a:r>
              <a:rPr kumimoji="0" lang="en-US" altLang="en-US" sz="2800" b="1" dirty="0" err="1">
                <a:solidFill>
                  <a:srgbClr val="FF0000"/>
                </a:solidFill>
                <a:latin typeface="+mn-ea"/>
              </a:rPr>
              <a:t>é</a:t>
            </a:r>
            <a:r>
              <a:rPr kumimoji="0" lang="en-US" altLang="zh-CN" sz="2800" b="1" dirty="0" err="1">
                <a:solidFill>
                  <a:srgbClr val="FF0000"/>
                </a:solidFill>
                <a:latin typeface="+mn-ea"/>
              </a:rPr>
              <a:t>ng</a:t>
            </a:r>
            <a:r>
              <a:rPr kumimoji="0" lang="zh-CN" altLang="en-US" sz="2800" b="1" dirty="0">
                <a:solidFill>
                  <a:srgbClr val="FF0000"/>
                </a:solidFill>
                <a:latin typeface="+mn-ea"/>
              </a:rPr>
              <a:t>）</a:t>
            </a:r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6299200" y="2427734"/>
            <a:ext cx="208756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sz="2800" b="1" dirty="0">
                <a:solidFill>
                  <a:srgbClr val="FF0000"/>
                </a:solidFill>
                <a:latin typeface="+mn-ea"/>
              </a:rPr>
              <a:t>（</a:t>
            </a:r>
            <a:r>
              <a:rPr kumimoji="0" lang="en-US" altLang="en-US" sz="2800" b="1" dirty="0" err="1">
                <a:solidFill>
                  <a:srgbClr val="FF0000"/>
                </a:solidFill>
                <a:latin typeface="+mn-ea"/>
              </a:rPr>
              <a:t>à</a:t>
            </a:r>
            <a:r>
              <a:rPr kumimoji="0" lang="en-US" altLang="zh-CN" sz="2800" b="1" dirty="0" err="1">
                <a:solidFill>
                  <a:srgbClr val="FF0000"/>
                </a:solidFill>
                <a:latin typeface="+mn-ea"/>
              </a:rPr>
              <a:t>i</a:t>
            </a:r>
            <a:r>
              <a:rPr kumimoji="0" lang="zh-CN" altLang="en-US" sz="2800" b="1" dirty="0">
                <a:solidFill>
                  <a:srgbClr val="FF0000"/>
                </a:solidFill>
                <a:latin typeface="+mn-ea"/>
              </a:rPr>
              <a:t>）</a:t>
            </a:r>
          </a:p>
        </p:txBody>
      </p:sp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2052638" y="3041717"/>
            <a:ext cx="22320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sz="2800" b="1" dirty="0">
                <a:solidFill>
                  <a:srgbClr val="FF0000"/>
                </a:solidFill>
                <a:latin typeface="+mn-ea"/>
              </a:rPr>
              <a:t>（</a:t>
            </a:r>
            <a:r>
              <a:rPr kumimoji="0" lang="en-US" altLang="zh-CN" sz="2800" b="1" dirty="0" err="1">
                <a:solidFill>
                  <a:srgbClr val="FF0000"/>
                </a:solidFill>
                <a:latin typeface="+mn-ea"/>
              </a:rPr>
              <a:t>t</a:t>
            </a:r>
            <a:r>
              <a:rPr kumimoji="0" lang="en-US" altLang="en-US" sz="2800" b="1" dirty="0" err="1">
                <a:solidFill>
                  <a:srgbClr val="FF0000"/>
                </a:solidFill>
                <a:latin typeface="+mn-ea"/>
              </a:rPr>
              <a:t>ā</a:t>
            </a:r>
            <a:r>
              <a:rPr kumimoji="0" lang="en-US" altLang="zh-CN" sz="2800" b="1" dirty="0" err="1">
                <a:solidFill>
                  <a:srgbClr val="FF0000"/>
                </a:solidFill>
                <a:latin typeface="+mn-ea"/>
              </a:rPr>
              <a:t>n</a:t>
            </a:r>
            <a:r>
              <a:rPr kumimoji="0" lang="zh-CN" altLang="en-US" sz="2800" b="1" dirty="0">
                <a:solidFill>
                  <a:srgbClr val="FF0000"/>
                </a:solidFill>
                <a:latin typeface="+mn-ea"/>
              </a:rPr>
              <a:t>）</a:t>
            </a:r>
          </a:p>
        </p:txBody>
      </p:sp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2236913" y="3855664"/>
            <a:ext cx="126188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2800" b="1" dirty="0">
                <a:solidFill>
                  <a:srgbClr val="FF0000"/>
                </a:solidFill>
                <a:latin typeface="+mn-ea"/>
              </a:rPr>
              <a:t>（</a:t>
            </a:r>
            <a:r>
              <a:rPr kumimoji="0" lang="en-US" altLang="zh-CN" sz="2800" b="1" dirty="0" err="1">
                <a:solidFill>
                  <a:srgbClr val="FF0000"/>
                </a:solidFill>
                <a:latin typeface="+mn-ea"/>
              </a:rPr>
              <a:t>qì</a:t>
            </a:r>
            <a:r>
              <a:rPr kumimoji="0" lang="zh-CN" altLang="en-US" sz="2800" b="1" dirty="0">
                <a:solidFill>
                  <a:srgbClr val="FF0000"/>
                </a:solidFill>
                <a:latin typeface="+mn-ea"/>
              </a:rPr>
              <a:t>）</a:t>
            </a:r>
          </a:p>
        </p:txBody>
      </p:sp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5943417" y="1624629"/>
            <a:ext cx="273526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sz="2800" b="1" dirty="0">
                <a:solidFill>
                  <a:srgbClr val="FF0000"/>
                </a:solidFill>
                <a:latin typeface="+mn-ea"/>
              </a:rPr>
              <a:t>（</a:t>
            </a:r>
            <a:r>
              <a:rPr kumimoji="0" lang="en-US" altLang="zh-CN" sz="2800" b="1" dirty="0" err="1">
                <a:solidFill>
                  <a:srgbClr val="FF0000"/>
                </a:solidFill>
                <a:latin typeface="+mn-ea"/>
              </a:rPr>
              <a:t>h</a:t>
            </a:r>
            <a:r>
              <a:rPr kumimoji="0" lang="en-US" altLang="en-US" sz="2800" b="1" dirty="0" err="1">
                <a:solidFill>
                  <a:srgbClr val="FF0000"/>
                </a:solidFill>
                <a:latin typeface="+mn-ea"/>
              </a:rPr>
              <a:t>ú</a:t>
            </a:r>
            <a:r>
              <a:rPr kumimoji="0" lang="en-US" altLang="zh-CN" sz="2800" b="1" dirty="0" err="1">
                <a:solidFill>
                  <a:srgbClr val="FF0000"/>
                </a:solidFill>
                <a:latin typeface="+mn-ea"/>
              </a:rPr>
              <a:t>n</a:t>
            </a:r>
            <a:r>
              <a:rPr kumimoji="0" lang="en-US" altLang="zh-CN" sz="2800" b="1" dirty="0">
                <a:solidFill>
                  <a:srgbClr val="FF0000"/>
                </a:solidFill>
                <a:latin typeface="+mn-ea"/>
              </a:rPr>
              <a:t> </a:t>
            </a:r>
            <a:r>
              <a:rPr kumimoji="0" lang="en-US" altLang="zh-CN" sz="2800" b="1" dirty="0" err="1">
                <a:solidFill>
                  <a:srgbClr val="FF0000"/>
                </a:solidFill>
                <a:latin typeface="+mn-ea"/>
              </a:rPr>
              <a:t>tun</a:t>
            </a:r>
            <a:r>
              <a:rPr kumimoji="0" lang="zh-CN" altLang="en-US" sz="2800" b="1" dirty="0">
                <a:solidFill>
                  <a:srgbClr val="FF0000"/>
                </a:solidFill>
                <a:latin typeface="+mn-ea"/>
              </a:rPr>
              <a:t>）</a:t>
            </a:r>
          </a:p>
        </p:txBody>
      </p:sp>
      <p:sp>
        <p:nvSpPr>
          <p:cNvPr id="20" name="Text Box 19"/>
          <p:cNvSpPr txBox="1">
            <a:spLocks noChangeArrowheads="1"/>
          </p:cNvSpPr>
          <p:nvPr/>
        </p:nvSpPr>
        <p:spPr bwMode="auto">
          <a:xfrm>
            <a:off x="5958682" y="861005"/>
            <a:ext cx="305911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sz="2800" b="1" dirty="0">
                <a:solidFill>
                  <a:srgbClr val="FF0000"/>
                </a:solidFill>
                <a:latin typeface="+mn-ea"/>
              </a:rPr>
              <a:t>（</a:t>
            </a:r>
            <a:r>
              <a:rPr kumimoji="0" lang="en-US" altLang="zh-CN" sz="2800" b="1" dirty="0" err="1">
                <a:solidFill>
                  <a:srgbClr val="FF0000"/>
                </a:solidFill>
                <a:latin typeface="+mn-ea"/>
              </a:rPr>
              <a:t>g</a:t>
            </a:r>
            <a:r>
              <a:rPr kumimoji="0" lang="en-US" altLang="en-US" sz="2800" b="1" dirty="0" err="1">
                <a:solidFill>
                  <a:srgbClr val="FF0000"/>
                </a:solidFill>
                <a:latin typeface="+mn-ea"/>
              </a:rPr>
              <a:t>ā</a:t>
            </a:r>
            <a:r>
              <a:rPr kumimoji="0" lang="en-US" altLang="zh-CN" sz="2800" b="1" dirty="0" err="1">
                <a:solidFill>
                  <a:srgbClr val="FF0000"/>
                </a:solidFill>
                <a:latin typeface="+mn-ea"/>
              </a:rPr>
              <a:t>n</a:t>
            </a:r>
            <a:r>
              <a:rPr kumimoji="0" lang="en-US" altLang="zh-CN" sz="2800" b="1" dirty="0">
                <a:solidFill>
                  <a:srgbClr val="FF0000"/>
                </a:solidFill>
                <a:latin typeface="+mn-ea"/>
              </a:rPr>
              <a:t> </a:t>
            </a:r>
            <a:r>
              <a:rPr kumimoji="0" lang="en-US" altLang="zh-CN" sz="2800" b="1" dirty="0" err="1">
                <a:solidFill>
                  <a:srgbClr val="FF0000"/>
                </a:solidFill>
                <a:latin typeface="+mn-ea"/>
              </a:rPr>
              <a:t>gà</a:t>
            </a:r>
            <a:r>
              <a:rPr kumimoji="0" lang="zh-CN" altLang="en-US" sz="2800" b="1" dirty="0">
                <a:solidFill>
                  <a:srgbClr val="FF0000"/>
                </a:solidFill>
                <a:latin typeface="+mn-ea"/>
              </a:rPr>
              <a:t>）</a:t>
            </a:r>
          </a:p>
        </p:txBody>
      </p:sp>
      <p:sp>
        <p:nvSpPr>
          <p:cNvPr id="21" name="Text Box 20"/>
          <p:cNvSpPr txBox="1">
            <a:spLocks noChangeArrowheads="1"/>
          </p:cNvSpPr>
          <p:nvPr/>
        </p:nvSpPr>
        <p:spPr bwMode="auto">
          <a:xfrm>
            <a:off x="1870835" y="1620483"/>
            <a:ext cx="3095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sz="2800" b="1" dirty="0">
                <a:solidFill>
                  <a:srgbClr val="FF0000"/>
                </a:solidFill>
                <a:latin typeface="+mn-ea"/>
              </a:rPr>
              <a:t>（</a:t>
            </a:r>
            <a:r>
              <a:rPr kumimoji="0" lang="en-US" altLang="zh-CN" sz="2800" b="1" dirty="0" err="1">
                <a:solidFill>
                  <a:srgbClr val="FF0000"/>
                </a:solidFill>
                <a:latin typeface="+mn-ea"/>
              </a:rPr>
              <a:t>h</a:t>
            </a:r>
            <a:r>
              <a:rPr kumimoji="0" lang="en-US" altLang="en-US" sz="2800" b="1" dirty="0" err="1">
                <a:solidFill>
                  <a:srgbClr val="FF0000"/>
                </a:solidFill>
                <a:latin typeface="+mn-ea"/>
              </a:rPr>
              <a:t>ù</a:t>
            </a:r>
            <a:r>
              <a:rPr kumimoji="0" lang="en-US" altLang="zh-CN" sz="2800" b="1" dirty="0" err="1">
                <a:solidFill>
                  <a:srgbClr val="FF0000"/>
                </a:solidFill>
                <a:latin typeface="+mn-ea"/>
              </a:rPr>
              <a:t>n</a:t>
            </a:r>
            <a:r>
              <a:rPr kumimoji="0" lang="en-US" altLang="zh-CN" sz="2800" b="1" dirty="0">
                <a:solidFill>
                  <a:srgbClr val="FF0000"/>
                </a:solidFill>
                <a:latin typeface="+mn-ea"/>
              </a:rPr>
              <a:t> </a:t>
            </a:r>
            <a:r>
              <a:rPr kumimoji="0" lang="en-US" altLang="zh-CN" sz="2800" b="1" dirty="0" err="1">
                <a:solidFill>
                  <a:srgbClr val="FF0000"/>
                </a:solidFill>
                <a:latin typeface="+mn-ea"/>
              </a:rPr>
              <a:t>d</a:t>
            </a:r>
            <a:r>
              <a:rPr kumimoji="0" lang="en-US" altLang="en-US" sz="2800" b="1" dirty="0" err="1">
                <a:solidFill>
                  <a:srgbClr val="FF0000"/>
                </a:solidFill>
                <a:latin typeface="+mn-ea"/>
              </a:rPr>
              <a:t>ù</a:t>
            </a:r>
            <a:r>
              <a:rPr kumimoji="0" lang="en-US" altLang="zh-CN" sz="2800" b="1" dirty="0" err="1">
                <a:solidFill>
                  <a:srgbClr val="FF0000"/>
                </a:solidFill>
                <a:latin typeface="+mn-ea"/>
              </a:rPr>
              <a:t>n</a:t>
            </a:r>
            <a:r>
              <a:rPr kumimoji="0" lang="zh-CN" altLang="en-US" sz="2800" b="1" dirty="0">
                <a:solidFill>
                  <a:srgbClr val="FF0000"/>
                </a:solidFill>
                <a:latin typeface="+mn-ea"/>
              </a:rPr>
              <a:t>）</a:t>
            </a:r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2052638" y="2276475"/>
            <a:ext cx="22320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sz="2800" b="1" dirty="0">
                <a:solidFill>
                  <a:srgbClr val="FF0000"/>
                </a:solidFill>
                <a:latin typeface="+mn-ea"/>
              </a:rPr>
              <a:t>（</a:t>
            </a:r>
            <a:r>
              <a:rPr kumimoji="0" lang="en-US" altLang="zh-CN" sz="2800" b="1" dirty="0" err="1">
                <a:solidFill>
                  <a:srgbClr val="FF0000"/>
                </a:solidFill>
                <a:latin typeface="+mn-ea"/>
              </a:rPr>
              <a:t>y</a:t>
            </a:r>
            <a:r>
              <a:rPr kumimoji="0" lang="en-US" altLang="en-US" sz="2800" b="1" dirty="0" err="1">
                <a:solidFill>
                  <a:srgbClr val="FF0000"/>
                </a:solidFill>
                <a:latin typeface="+mn-ea"/>
              </a:rPr>
              <a:t>ǎ</a:t>
            </a:r>
            <a:r>
              <a:rPr kumimoji="0" lang="en-US" altLang="zh-CN" sz="2800" b="1" dirty="0" err="1">
                <a:solidFill>
                  <a:srgbClr val="FF0000"/>
                </a:solidFill>
                <a:latin typeface="+mn-ea"/>
              </a:rPr>
              <a:t>n</a:t>
            </a:r>
            <a:r>
              <a:rPr kumimoji="0" lang="zh-CN" altLang="en-US" sz="2800" b="1" dirty="0">
                <a:solidFill>
                  <a:srgbClr val="FF0000"/>
                </a:solidFill>
                <a:latin typeface="+mn-ea"/>
              </a:rPr>
              <a:t>）</a:t>
            </a:r>
          </a:p>
        </p:txBody>
      </p:sp>
      <p:sp>
        <p:nvSpPr>
          <p:cNvPr id="23" name="Text Box 22"/>
          <p:cNvSpPr txBox="1">
            <a:spLocks noChangeArrowheads="1"/>
          </p:cNvSpPr>
          <p:nvPr/>
        </p:nvSpPr>
        <p:spPr bwMode="auto">
          <a:xfrm>
            <a:off x="6050573" y="3147814"/>
            <a:ext cx="25209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sz="2800" b="1" dirty="0">
                <a:solidFill>
                  <a:srgbClr val="FF0000"/>
                </a:solidFill>
                <a:latin typeface="+mn-ea"/>
              </a:rPr>
              <a:t>（</a:t>
            </a:r>
            <a:r>
              <a:rPr kumimoji="0" lang="en-US" altLang="zh-CN" sz="2800" b="1" dirty="0" err="1">
                <a:solidFill>
                  <a:srgbClr val="FF0000"/>
                </a:solidFill>
                <a:latin typeface="+mn-ea"/>
              </a:rPr>
              <a:t>zh</a:t>
            </a:r>
            <a:r>
              <a:rPr kumimoji="0" lang="en-US" altLang="en-US" sz="2800" b="1" dirty="0" err="1">
                <a:solidFill>
                  <a:srgbClr val="FF0000"/>
                </a:solidFill>
                <a:latin typeface="+mn-ea"/>
              </a:rPr>
              <a:t>ǎ</a:t>
            </a:r>
            <a:r>
              <a:rPr kumimoji="0" lang="en-US" altLang="zh-CN" sz="2800" b="1" dirty="0" err="1">
                <a:solidFill>
                  <a:srgbClr val="FF0000"/>
                </a:solidFill>
                <a:latin typeface="+mn-ea"/>
              </a:rPr>
              <a:t>ng</a:t>
            </a:r>
            <a:r>
              <a:rPr kumimoji="0" lang="zh-CN" altLang="en-US" sz="2800" b="1" dirty="0">
                <a:solidFill>
                  <a:srgbClr val="FF0000"/>
                </a:solidFill>
                <a:latin typeface="+mn-ea"/>
              </a:rPr>
              <a:t>）</a:t>
            </a:r>
          </a:p>
        </p:txBody>
      </p:sp>
      <p:sp>
        <p:nvSpPr>
          <p:cNvPr id="24" name="Text Box 23"/>
          <p:cNvSpPr txBox="1">
            <a:spLocks noChangeArrowheads="1"/>
          </p:cNvSpPr>
          <p:nvPr/>
        </p:nvSpPr>
        <p:spPr bwMode="auto">
          <a:xfrm>
            <a:off x="5958682" y="3881606"/>
            <a:ext cx="262651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sz="2800" b="1" dirty="0">
                <a:solidFill>
                  <a:srgbClr val="FF0000"/>
                </a:solidFill>
                <a:latin typeface="+mn-ea"/>
              </a:rPr>
              <a:t>（</a:t>
            </a:r>
            <a:r>
              <a:rPr kumimoji="0" lang="en-US" altLang="zh-CN" sz="2800" b="1" dirty="0" err="1">
                <a:solidFill>
                  <a:srgbClr val="FF0000"/>
                </a:solidFill>
                <a:latin typeface="+mn-ea"/>
              </a:rPr>
              <a:t>hu</a:t>
            </a:r>
            <a:r>
              <a:rPr kumimoji="0" lang="en-US" altLang="en-US" sz="2800" b="1" dirty="0" err="1">
                <a:solidFill>
                  <a:srgbClr val="FF0000"/>
                </a:solidFill>
                <a:latin typeface="+mn-ea"/>
              </a:rPr>
              <a:t>ǎ</a:t>
            </a:r>
            <a:r>
              <a:rPr kumimoji="0" lang="en-US" altLang="zh-CN" sz="2800" b="1" dirty="0" err="1">
                <a:solidFill>
                  <a:srgbClr val="FF0000"/>
                </a:solidFill>
                <a:latin typeface="+mn-ea"/>
              </a:rPr>
              <a:t>ng</a:t>
            </a:r>
            <a:r>
              <a:rPr kumimoji="0" lang="en-US" altLang="zh-CN" sz="2800" b="1" dirty="0">
                <a:solidFill>
                  <a:srgbClr val="FF0000"/>
                </a:solidFill>
                <a:latin typeface="+mn-ea"/>
              </a:rPr>
              <a:t> </a:t>
            </a:r>
            <a:r>
              <a:rPr kumimoji="0" lang="en-US" altLang="zh-CN" sz="2800" b="1" dirty="0" err="1">
                <a:solidFill>
                  <a:srgbClr val="FF0000"/>
                </a:solidFill>
                <a:latin typeface="+mn-ea"/>
              </a:rPr>
              <a:t>hū</a:t>
            </a:r>
            <a:r>
              <a:rPr kumimoji="0" lang="zh-CN" altLang="en-US" sz="2800" b="1" dirty="0">
                <a:solidFill>
                  <a:srgbClr val="FF0000"/>
                </a:solidFill>
                <a:latin typeface="+mn-ea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4053647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950979" y="739093"/>
            <a:ext cx="263879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dirty="0">
                <a:solidFill>
                  <a:schemeClr val="tx1"/>
                </a:solidFill>
                <a:latin typeface="Arial" charset="0"/>
                <a:ea typeface="黑体" pitchFamily="2" charset="-122"/>
              </a:rPr>
              <a:t>科学家有信心预言未来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5274469" y="754618"/>
            <a:ext cx="241299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dirty="0">
                <a:solidFill>
                  <a:schemeClr val="tx1"/>
                </a:solidFill>
                <a:latin typeface="Arial" charset="0"/>
                <a:ea typeface="黑体" pitchFamily="2" charset="-122"/>
              </a:rPr>
              <a:t>科学预言更可靠些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195094" y="1151241"/>
            <a:ext cx="233302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dirty="0">
                <a:solidFill>
                  <a:schemeClr val="tx1"/>
                </a:solidFill>
                <a:latin typeface="Arial" charset="0"/>
                <a:ea typeface="黑体" pitchFamily="2" charset="-122"/>
              </a:rPr>
              <a:t>巫师的预言模棱两可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201308" y="1504218"/>
            <a:ext cx="226101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dirty="0">
                <a:solidFill>
                  <a:schemeClr val="tx1"/>
                </a:solidFill>
                <a:latin typeface="Arial" charset="0"/>
                <a:ea typeface="黑体" pitchFamily="2" charset="-122"/>
              </a:rPr>
              <a:t>宗教的预言屡测屡败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5193474" y="1298175"/>
            <a:ext cx="273526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dirty="0">
                <a:solidFill>
                  <a:schemeClr val="tx1"/>
                </a:solidFill>
                <a:latin typeface="Arial" charset="0"/>
                <a:ea typeface="黑体" pitchFamily="2" charset="-122"/>
              </a:rPr>
              <a:t>预言不可靠，荒谬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587374" y="1981332"/>
            <a:ext cx="305983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dirty="0">
                <a:solidFill>
                  <a:schemeClr val="tx1"/>
                </a:solidFill>
                <a:latin typeface="Arial" charset="0"/>
                <a:ea typeface="黑体" pitchFamily="2" charset="-122"/>
              </a:rPr>
              <a:t>物理方面的方程具有混沌性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598436" y="2297969"/>
            <a:ext cx="298754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dirty="0">
                <a:solidFill>
                  <a:schemeClr val="tx1"/>
                </a:solidFill>
                <a:latin typeface="Arial" charset="0"/>
                <a:ea typeface="黑体" pitchFamily="2" charset="-122"/>
              </a:rPr>
              <a:t>制约大脑的方程具有混沌性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5213350" y="2202587"/>
            <a:ext cx="248364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dirty="0">
                <a:solidFill>
                  <a:schemeClr val="tx1"/>
                </a:solidFill>
                <a:latin typeface="Arial" charset="0"/>
                <a:ea typeface="黑体" pitchFamily="2" charset="-122"/>
              </a:rPr>
              <a:t>不能预言人类的未来</a:t>
            </a: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65550" y="2700422"/>
            <a:ext cx="386972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dirty="0">
                <a:solidFill>
                  <a:schemeClr val="tx1"/>
                </a:solidFill>
                <a:latin typeface="Arial" charset="0"/>
                <a:ea typeface="黑体" pitchFamily="2" charset="-122"/>
              </a:rPr>
              <a:t>宇宙的行为在大尺度下简单而不混沌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5213350" y="2654717"/>
            <a:ext cx="250269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dirty="0">
                <a:solidFill>
                  <a:schemeClr val="tx1"/>
                </a:solidFill>
                <a:latin typeface="Arial" charset="0"/>
                <a:ea typeface="黑体" pitchFamily="2" charset="-122"/>
              </a:rPr>
              <a:t>可以预言宇宙的未来</a:t>
            </a: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230897" y="3219822"/>
            <a:ext cx="33131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dirty="0">
                <a:solidFill>
                  <a:schemeClr val="tx1"/>
                </a:solidFill>
                <a:latin typeface="Arial" charset="0"/>
                <a:ea typeface="黑体" pitchFamily="2" charset="-122"/>
              </a:rPr>
              <a:t>宇宙的未来有两种可能</a:t>
            </a: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3462650" y="3763957"/>
            <a:ext cx="15843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dirty="0">
                <a:solidFill>
                  <a:schemeClr val="tx1"/>
                </a:solidFill>
                <a:latin typeface="Arial" charset="0"/>
                <a:ea typeface="黑体" pitchFamily="2" charset="-122"/>
              </a:rPr>
              <a:t>继续膨胀</a:t>
            </a: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3365715" y="3207409"/>
            <a:ext cx="244393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dirty="0">
                <a:solidFill>
                  <a:schemeClr val="tx1"/>
                </a:solidFill>
                <a:latin typeface="Arial" charset="0"/>
                <a:ea typeface="黑体" pitchFamily="2" charset="-122"/>
              </a:rPr>
              <a:t>无限坍缩以至成一点</a:t>
            </a:r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6128000" y="3404947"/>
            <a:ext cx="233997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dirty="0">
                <a:solidFill>
                  <a:schemeClr val="tx1"/>
                </a:solidFill>
                <a:latin typeface="Arial" charset="0"/>
                <a:ea typeface="黑体" pitchFamily="2" charset="-122"/>
              </a:rPr>
              <a:t>取决于宇宙的平均密度</a:t>
            </a:r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150135" y="3625458"/>
            <a:ext cx="323442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dirty="0">
                <a:solidFill>
                  <a:schemeClr val="tx1"/>
                </a:solidFill>
                <a:latin typeface="Arial" charset="0"/>
                <a:ea typeface="黑体" pitchFamily="2" charset="-122"/>
              </a:rPr>
              <a:t>宇宙现在的密度非常接近于区分膨胀与坍缩的临界点</a:t>
            </a:r>
          </a:p>
        </p:txBody>
      </p:sp>
      <p:sp>
        <p:nvSpPr>
          <p:cNvPr id="17" name="Text Box 17"/>
          <p:cNvSpPr txBox="1">
            <a:spLocks noChangeArrowheads="1"/>
          </p:cNvSpPr>
          <p:nvPr/>
        </p:nvSpPr>
        <p:spPr bwMode="auto">
          <a:xfrm>
            <a:off x="5519430" y="4331300"/>
            <a:ext cx="21966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dirty="0">
                <a:solidFill>
                  <a:schemeClr val="tx1"/>
                </a:solidFill>
                <a:latin typeface="Arial" charset="0"/>
                <a:ea typeface="黑体" pitchFamily="2" charset="-122"/>
              </a:rPr>
              <a:t>两种可能都有发生</a:t>
            </a:r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>
            <a:off x="3730447" y="1504218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" name="Line 19"/>
          <p:cNvSpPr>
            <a:spLocks noChangeShapeType="1"/>
          </p:cNvSpPr>
          <p:nvPr/>
        </p:nvSpPr>
        <p:spPr bwMode="auto">
          <a:xfrm>
            <a:off x="3686062" y="2387253"/>
            <a:ext cx="12239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Line 20"/>
          <p:cNvSpPr>
            <a:spLocks noChangeShapeType="1"/>
          </p:cNvSpPr>
          <p:nvPr/>
        </p:nvSpPr>
        <p:spPr bwMode="auto">
          <a:xfrm>
            <a:off x="3908471" y="2819953"/>
            <a:ext cx="1223963" cy="1943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" name="Line 21"/>
          <p:cNvSpPr>
            <a:spLocks noChangeShapeType="1"/>
          </p:cNvSpPr>
          <p:nvPr/>
        </p:nvSpPr>
        <p:spPr bwMode="auto">
          <a:xfrm>
            <a:off x="5733246" y="3628030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>
            <a:off x="3511957" y="4515966"/>
            <a:ext cx="1800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" name="AutoShape 27"/>
          <p:cNvSpPr>
            <a:spLocks/>
          </p:cNvSpPr>
          <p:nvPr/>
        </p:nvSpPr>
        <p:spPr bwMode="auto">
          <a:xfrm>
            <a:off x="3439467" y="1255144"/>
            <a:ext cx="45719" cy="512820"/>
          </a:xfrm>
          <a:prstGeom prst="rightBrace">
            <a:avLst>
              <a:gd name="adj1" fmla="val 9039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" name="AutoShape 28"/>
          <p:cNvSpPr>
            <a:spLocks/>
          </p:cNvSpPr>
          <p:nvPr/>
        </p:nvSpPr>
        <p:spPr bwMode="auto">
          <a:xfrm>
            <a:off x="3462327" y="2049516"/>
            <a:ext cx="99260" cy="617785"/>
          </a:xfrm>
          <a:prstGeom prst="rightBrace">
            <a:avLst>
              <a:gd name="adj1" fmla="val 7391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AutoShape 29"/>
          <p:cNvSpPr>
            <a:spLocks/>
          </p:cNvSpPr>
          <p:nvPr/>
        </p:nvSpPr>
        <p:spPr bwMode="auto">
          <a:xfrm>
            <a:off x="3213922" y="3223413"/>
            <a:ext cx="73025" cy="909875"/>
          </a:xfrm>
          <a:prstGeom prst="leftBrace">
            <a:avLst>
              <a:gd name="adj1" fmla="val 12337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" name="AutoShape 30"/>
          <p:cNvSpPr>
            <a:spLocks/>
          </p:cNvSpPr>
          <p:nvPr/>
        </p:nvSpPr>
        <p:spPr bwMode="auto">
          <a:xfrm>
            <a:off x="5562954" y="3223414"/>
            <a:ext cx="72008" cy="863733"/>
          </a:xfrm>
          <a:prstGeom prst="rightBrace">
            <a:avLst>
              <a:gd name="adj1" fmla="val 7138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" name="Line 31"/>
          <p:cNvSpPr>
            <a:spLocks noChangeShapeType="1"/>
          </p:cNvSpPr>
          <p:nvPr/>
        </p:nvSpPr>
        <p:spPr bwMode="auto">
          <a:xfrm>
            <a:off x="3686062" y="963808"/>
            <a:ext cx="138417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0168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3" grpId="0"/>
      <p:bldP spid="14" grpId="0"/>
      <p:bldP spid="15" grpId="0"/>
      <p:bldP spid="16" grpId="0"/>
      <p:bldP spid="17" grpId="0"/>
      <p:bldP spid="18" grpId="0" animBg="1"/>
      <p:bldP spid="19" grpId="0" animBg="1"/>
      <p:bldP spid="20" grpId="0" animBg="1"/>
      <p:bldP spid="21" grpId="0" animBg="1"/>
      <p:bldP spid="22" grpId="0" animBg="1"/>
      <p:bldP spid="27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756741" y="1131590"/>
            <a:ext cx="7559675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kumimoji="0" lang="zh-CN" altLang="en-US" sz="2800" b="1" dirty="0" smtClean="0">
                <a:solidFill>
                  <a:srgbClr val="0000FF"/>
                </a:solidFill>
                <a:latin typeface="+mn-ea"/>
              </a:rPr>
              <a:t>快速</a:t>
            </a:r>
            <a:r>
              <a:rPr kumimoji="0" lang="zh-CN" altLang="en-US" sz="2800" b="1" dirty="0">
                <a:solidFill>
                  <a:srgbClr val="0000FF"/>
                </a:solidFill>
                <a:latin typeface="+mn-ea"/>
              </a:rPr>
              <a:t>浏览全文，用一句话简要地概括出本文的主要内容是什么？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827161" y="2571750"/>
            <a:ext cx="7561263" cy="12840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kumimoji="0" lang="zh-CN" altLang="en-US" sz="2800" b="1" dirty="0" smtClean="0">
                <a:solidFill>
                  <a:schemeClr val="tx1"/>
                </a:solidFill>
                <a:latin typeface="+mn-ea"/>
              </a:rPr>
              <a:t>明确</a:t>
            </a:r>
            <a:r>
              <a:rPr kumimoji="0" lang="zh-CN" altLang="en-US" sz="2800" b="1" dirty="0">
                <a:solidFill>
                  <a:schemeClr val="tx1"/>
                </a:solidFill>
                <a:latin typeface="+mn-ea"/>
              </a:rPr>
              <a:t>：本文要讲的是宇宙的未来问题，作者预测了宇宙的两种结局：或膨胀，或坍缩。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83568" y="107107"/>
            <a:ext cx="1800200" cy="51157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1pPr>
            <a:lvl2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/>
            <a:r>
              <a:rPr lang="zh-CN" altLang="en-US" sz="2800" dirty="0">
                <a:solidFill>
                  <a:srgbClr val="FF0000"/>
                </a:solidFill>
                <a:ea typeface="黑体" pitchFamily="2" charset="-122"/>
              </a:rPr>
              <a:t>整体感知</a:t>
            </a:r>
          </a:p>
        </p:txBody>
      </p:sp>
    </p:spTree>
    <p:extLst>
      <p:ext uri="{BB962C8B-B14F-4D97-AF65-F5344CB8AC3E}">
        <p14:creationId xmlns:p14="http://schemas.microsoft.com/office/powerpoint/2010/main" val="2283909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1184</TotalTime>
  <Words>1302</Words>
  <Application>Microsoft Office PowerPoint</Application>
  <PresentationFormat>全屏显示(16:9)</PresentationFormat>
  <Paragraphs>84</Paragraphs>
  <Slides>18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asus</dc:creator>
  <cp:lastModifiedBy>admin</cp:lastModifiedBy>
  <cp:revision>64</cp:revision>
  <dcterms:created xsi:type="dcterms:W3CDTF">2014-07-03T05:31:53Z</dcterms:created>
  <dcterms:modified xsi:type="dcterms:W3CDTF">2014-12-18T09:06:02Z</dcterms:modified>
</cp:coreProperties>
</file>