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6" r:id="rId4"/>
    <p:sldId id="304" r:id="rId5"/>
    <p:sldId id="302" r:id="rId6"/>
    <p:sldId id="309" r:id="rId7"/>
    <p:sldId id="308" r:id="rId8"/>
    <p:sldId id="311" r:id="rId9"/>
    <p:sldId id="312" r:id="rId10"/>
    <p:sldId id="310" r:id="rId11"/>
    <p:sldId id="313" r:id="rId12"/>
    <p:sldId id="314" r:id="rId13"/>
    <p:sldId id="315" r:id="rId14"/>
    <p:sldId id="316" r:id="rId15"/>
    <p:sldId id="317" r:id="rId16"/>
    <p:sldId id="303" r:id="rId17"/>
    <p:sldId id="307" r:id="rId18"/>
    <p:sldId id="306" r:id="rId19"/>
    <p:sldId id="318" r:id="rId20"/>
    <p:sldId id="300" r:id="rId21"/>
    <p:sldId id="319" r:id="rId22"/>
    <p:sldId id="25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76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60032" y="2499742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宇宙的未来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300192" y="3291830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作者：霍金</a:t>
            </a:r>
            <a:endPara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5839" y="321499"/>
            <a:ext cx="849463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不是时间在流逝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，而是</a:t>
            </a:r>
            <a:r>
              <a:rPr lang="zh-CN" altLang="en-US" sz="2800" b="1" dirty="0">
                <a:solidFill>
                  <a:srgbClr val="FF0000"/>
                </a:solidFill>
              </a:rPr>
              <a:t>我们自己在流逝。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                    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                                                 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</a:rPr>
              <a:t>霍 金</a:t>
            </a:r>
          </a:p>
        </p:txBody>
      </p:sp>
      <p:pic>
        <p:nvPicPr>
          <p:cNvPr id="10" name="Picture 9" descr="01300000335934124028523566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2" y="1275606"/>
            <a:ext cx="5100648" cy="32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3" y="951558"/>
            <a:ext cx="6912767" cy="12601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   第</a:t>
            </a:r>
            <a:r>
              <a:rPr lang="zh-CN" altLang="en-US" sz="2400" b="1" dirty="0" smtClean="0">
                <a:latin typeface="+mn-ea"/>
                <a:ea typeface="+mn-ea"/>
              </a:rPr>
              <a:t>六部分（</a:t>
            </a:r>
            <a:r>
              <a:rPr lang="en-US" altLang="zh-CN" sz="2400" b="1" dirty="0" smtClean="0">
                <a:latin typeface="+mn-ea"/>
                <a:ea typeface="+mn-ea"/>
              </a:rPr>
              <a:t>14-16</a:t>
            </a:r>
            <a:r>
              <a:rPr lang="zh-CN" altLang="en-US" sz="2400" b="1" dirty="0" smtClean="0">
                <a:latin typeface="+mn-ea"/>
                <a:ea typeface="+mn-ea"/>
              </a:rPr>
              <a:t>）：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对于宇宙的未来关键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在 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于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平均密度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是多少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?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这是本文探讨的核心 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1328" y="2276351"/>
            <a:ext cx="7631112" cy="1879575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14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宇宙平均密度 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</a:rPr>
              <a:t>〉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临界值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8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15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段：宇宙平均密度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</a:rPr>
              <a:t>〈 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临界值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8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16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段：宇宙的未来，关键在于：平均密度是多少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541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552" y="987574"/>
            <a:ext cx="8042891" cy="12961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  <a:ea typeface="+mn-ea"/>
              </a:rPr>
              <a:t>第七部分（</a:t>
            </a:r>
            <a:r>
              <a:rPr lang="en-US" altLang="zh-CN" sz="2800" b="1" dirty="0" smtClean="0">
                <a:latin typeface="+mn-ea"/>
                <a:ea typeface="+mn-ea"/>
              </a:rPr>
              <a:t>17-18</a:t>
            </a:r>
            <a:r>
              <a:rPr lang="zh-CN" altLang="en-US" sz="2800" b="1" dirty="0" smtClean="0">
                <a:latin typeface="+mn-ea"/>
                <a:ea typeface="+mn-ea"/>
              </a:rPr>
              <a:t>）：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宇宙中存在许多暗物质，因此不能根据可见天体的质量判断宇宙的平均密度。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427734"/>
            <a:ext cx="8136904" cy="223224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800" b="1" dirty="0" smtClean="0">
                <a:solidFill>
                  <a:srgbClr val="0000CC"/>
                </a:solidFill>
                <a:latin typeface="+mn-ea"/>
              </a:rPr>
              <a:t>17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段：什么是暗物质？暗物质的一个证据来自螺旋星系 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800" b="1" dirty="0" smtClean="0">
                <a:solidFill>
                  <a:srgbClr val="0000CC"/>
                </a:solidFill>
                <a:latin typeface="+mn-ea"/>
              </a:rPr>
              <a:t>18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段：暗物质另一个证据来自星系团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1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187" y="1779662"/>
            <a:ext cx="7560840" cy="770089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19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：太阳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的未来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：太阳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红巨星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白矮星 </a:t>
            </a:r>
          </a:p>
        </p:txBody>
      </p:sp>
      <p:sp>
        <p:nvSpPr>
          <p:cNvPr id="3" name="矩形 2"/>
          <p:cNvSpPr/>
          <p:nvPr/>
        </p:nvSpPr>
        <p:spPr>
          <a:xfrm>
            <a:off x="569023" y="2571750"/>
            <a:ext cx="5445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20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段：黑洞的形成（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恒星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——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黑洞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）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79544" y="1029965"/>
            <a:ext cx="708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第八</a:t>
            </a:r>
            <a:r>
              <a:rPr lang="zh-CN" altLang="en-US" sz="2400" b="1" dirty="0">
                <a:latin typeface="+mn-ea"/>
              </a:rPr>
              <a:t>部分（</a:t>
            </a:r>
            <a:r>
              <a:rPr lang="en-US" altLang="zh-CN" sz="2400" b="1" dirty="0">
                <a:latin typeface="+mn-ea"/>
              </a:rPr>
              <a:t>19-21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依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观测可预言宇宙会无限膨胀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3334221"/>
            <a:ext cx="8280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21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段：粒子逃离黑洞，宇宙如果膨胀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，黑洞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最终会蒸发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17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9552" y="987574"/>
            <a:ext cx="8188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第九部分（</a:t>
            </a:r>
            <a:r>
              <a:rPr lang="en-US" altLang="zh-CN" sz="2400" b="1" dirty="0" smtClean="0">
                <a:latin typeface="+mn-ea"/>
              </a:rPr>
              <a:t>22——23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：论述也许存在足够的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暗物质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，那么宇宙就会坍缩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39552" y="2439988"/>
            <a:ext cx="14189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22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763688" y="2470125"/>
            <a:ext cx="446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还有未被我们探测到的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暗物质 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60734" y="3219822"/>
            <a:ext cx="14189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23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763688" y="3219822"/>
            <a:ext cx="5544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也许存在足够的暗物质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，使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宇宙坍缩。</a:t>
            </a:r>
          </a:p>
        </p:txBody>
      </p:sp>
    </p:spTree>
    <p:extLst>
      <p:ext uri="{BB962C8B-B14F-4D97-AF65-F5344CB8AC3E}">
        <p14:creationId xmlns:p14="http://schemas.microsoft.com/office/powerpoint/2010/main" val="311124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55576" y="1101973"/>
            <a:ext cx="3746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第十部分（</a:t>
            </a:r>
            <a:r>
              <a:rPr lang="en-US" altLang="zh-CN" sz="2400" b="1" dirty="0" smtClean="0">
                <a:latin typeface="+mn-ea"/>
              </a:rPr>
              <a:t>24——25</a:t>
            </a:r>
            <a:r>
              <a:rPr lang="zh-CN" altLang="en-US" sz="2400" b="1" dirty="0">
                <a:latin typeface="+mn-ea"/>
              </a:rPr>
              <a:t>）：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283968" y="948665"/>
            <a:ext cx="38164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介绍宇宙必须刚好具有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临界密度的两种解释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19672" y="2283718"/>
            <a:ext cx="14189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24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131840" y="2283718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人择原理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40854" y="3003798"/>
            <a:ext cx="14189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25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131840" y="2985867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暴涨理论</a:t>
            </a:r>
          </a:p>
        </p:txBody>
      </p:sp>
    </p:spTree>
    <p:extLst>
      <p:ext uri="{BB962C8B-B14F-4D97-AF65-F5344CB8AC3E}">
        <p14:creationId xmlns:p14="http://schemas.microsoft.com/office/powerpoint/2010/main" val="17539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7704" y="1317997"/>
            <a:ext cx="31261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第十一部分（</a:t>
            </a:r>
            <a:r>
              <a:rPr lang="en-US" altLang="zh-CN" sz="2400" b="1" dirty="0">
                <a:latin typeface="+mn-ea"/>
              </a:rPr>
              <a:t>26</a:t>
            </a:r>
            <a:r>
              <a:rPr lang="zh-CN" altLang="en-US" sz="2400" b="1" dirty="0">
                <a:latin typeface="+mn-ea"/>
              </a:rPr>
              <a:t>段）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704" y="1851670"/>
            <a:ext cx="5976664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总结全文，再次阐明对宇宙未来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的观点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宇宙的未来可能继续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膨胀也可能开始收缩。 </a:t>
            </a:r>
          </a:p>
        </p:txBody>
      </p:sp>
    </p:spTree>
    <p:extLst>
      <p:ext uri="{BB962C8B-B14F-4D97-AF65-F5344CB8AC3E}">
        <p14:creationId xmlns:p14="http://schemas.microsoft.com/office/powerpoint/2010/main" val="41895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整体感知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7584" y="1059582"/>
            <a:ext cx="7650212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</a:rPr>
              <a:t>然后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</a:rPr>
              <a:t>请用一句话 简要地概括出本文的主要内容是什么？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584" y="2427734"/>
            <a:ext cx="75608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黑体" pitchFamily="2" charset="-122"/>
              </a:rPr>
              <a:t>本文</a:t>
            </a: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</a:rPr>
              <a:t>要讲的是宇宙的未来问题，作者预测了宇宙的两种结局：或者永远膨胀，或者停止膨胀开始收缩，并最终坍缩成一点。</a:t>
            </a:r>
          </a:p>
        </p:txBody>
      </p:sp>
    </p:spTree>
    <p:extLst>
      <p:ext uri="{BB962C8B-B14F-4D97-AF65-F5344CB8AC3E}">
        <p14:creationId xmlns:p14="http://schemas.microsoft.com/office/powerpoint/2010/main" val="17796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9592" y="1059582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霍金对预言宇宙未来的主要观点？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9592" y="1635646"/>
            <a:ext cx="7397544" cy="260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</a:rPr>
              <a:t>宇宙</a:t>
            </a:r>
            <a:r>
              <a:rPr lang="zh-CN" altLang="en-US" sz="2800" b="1" dirty="0">
                <a:solidFill>
                  <a:srgbClr val="0000CC"/>
                </a:solidFill>
              </a:rPr>
              <a:t>的膨胀和坍缩与宇宙的平均密度有关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，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如果平均密度小于某个临界值，它就会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永远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膨胀。如果平均密度大于临界值，宇宙就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会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坍缩，时间本身就会终结。（</a:t>
            </a:r>
            <a:r>
              <a:rPr lang="en-US" altLang="zh-CN" sz="2800" b="1" dirty="0">
                <a:solidFill>
                  <a:srgbClr val="0000CC"/>
                </a:solidFill>
              </a:rPr>
              <a:t>16</a:t>
            </a:r>
            <a:r>
              <a:rPr lang="zh-CN" altLang="en-US" sz="2800" b="1" dirty="0">
                <a:solidFill>
                  <a:srgbClr val="0000CC"/>
                </a:solidFill>
              </a:rPr>
              <a:t>段）</a:t>
            </a:r>
          </a:p>
        </p:txBody>
      </p:sp>
    </p:spTree>
    <p:extLst>
      <p:ext uri="{BB962C8B-B14F-4D97-AF65-F5344CB8AC3E}">
        <p14:creationId xmlns:p14="http://schemas.microsoft.com/office/powerpoint/2010/main" val="273736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059582"/>
            <a:ext cx="7848872" cy="30243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  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在</a:t>
            </a:r>
            <a:r>
              <a:rPr lang="zh-CN" altLang="en-US" sz="2800" b="1" dirty="0">
                <a:solidFill>
                  <a:srgbClr val="0000CC"/>
                </a:solidFill>
              </a:rPr>
              <a:t>螺旋星系和星系团中应该存在有某种看不见的暗物质，它的引力吸引足以把高速旋转的星系牢牢抓住，不至于使这些星系或星系团飞散开去。（</a:t>
            </a:r>
            <a:r>
              <a:rPr lang="en-US" altLang="zh-CN" sz="2800" b="1" dirty="0">
                <a:solidFill>
                  <a:srgbClr val="0000CC"/>
                </a:solidFill>
              </a:rPr>
              <a:t>17</a:t>
            </a:r>
            <a:r>
              <a:rPr lang="zh-CN" altLang="en-US" sz="2800" b="1" dirty="0">
                <a:solidFill>
                  <a:srgbClr val="0000CC"/>
                </a:solidFill>
              </a:rPr>
              <a:t>段）</a:t>
            </a:r>
          </a:p>
          <a:p>
            <a:pPr>
              <a:lnSpc>
                <a:spcPct val="150000"/>
              </a:lnSpc>
            </a:pP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15616" y="977749"/>
            <a:ext cx="7128792" cy="325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如果宇宙继续膨胀下去，五十亿年后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，太阳</a:t>
            </a:r>
            <a:r>
              <a:rPr lang="zh-CN" altLang="en-US" sz="2800" b="1" dirty="0">
                <a:solidFill>
                  <a:srgbClr val="0000CC"/>
                </a:solidFill>
              </a:rPr>
              <a:t>将耗尽它的核燃料，变成一颗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白矮星</a:t>
            </a:r>
            <a:r>
              <a:rPr lang="zh-CN" altLang="en-US" sz="2800" b="1" dirty="0">
                <a:solidFill>
                  <a:srgbClr val="0000CC"/>
                </a:solidFill>
              </a:rPr>
              <a:t>。在大约一百亿年后，具有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太阳质量</a:t>
            </a:r>
            <a:r>
              <a:rPr lang="zh-CN" altLang="en-US" sz="2800" b="1" dirty="0">
                <a:solidFill>
                  <a:srgbClr val="0000CC"/>
                </a:solidFill>
              </a:rPr>
              <a:t>的恒星将变成白矮星或中子星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，具有</a:t>
            </a:r>
            <a:r>
              <a:rPr lang="zh-CN" altLang="en-US" sz="2800" b="1" dirty="0">
                <a:solidFill>
                  <a:srgbClr val="0000CC"/>
                </a:solidFill>
              </a:rPr>
              <a:t>更大质量的恒星会变成黑洞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。（</a:t>
            </a:r>
            <a:r>
              <a:rPr lang="en-US" altLang="zh-CN" sz="2800" b="1" dirty="0">
                <a:solidFill>
                  <a:srgbClr val="0000CC"/>
                </a:solidFill>
              </a:rPr>
              <a:t>19</a:t>
            </a:r>
            <a:r>
              <a:rPr lang="en-US" altLang="zh-CN" sz="2800" b="1" dirty="0">
                <a:solidFill>
                  <a:srgbClr val="0000CC"/>
                </a:solidFill>
                <a:latin typeface="黑体"/>
              </a:rPr>
              <a:t>—</a:t>
            </a:r>
            <a:r>
              <a:rPr lang="en-US" altLang="zh-CN" sz="2800" b="1" dirty="0">
                <a:solidFill>
                  <a:srgbClr val="0000CC"/>
                </a:solidFill>
              </a:rPr>
              <a:t>20</a:t>
            </a:r>
            <a:r>
              <a:rPr lang="zh-CN" altLang="en-US" sz="2800" b="1" dirty="0">
                <a:solidFill>
                  <a:srgbClr val="0000CC"/>
                </a:solidFill>
              </a:rPr>
              <a:t>段） </a:t>
            </a:r>
          </a:p>
        </p:txBody>
      </p:sp>
    </p:spTree>
    <p:extLst>
      <p:ext uri="{BB962C8B-B14F-4D97-AF65-F5344CB8AC3E}">
        <p14:creationId xmlns:p14="http://schemas.microsoft.com/office/powerpoint/2010/main" val="12993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536" y="843558"/>
            <a:ext cx="8496944" cy="373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⊙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称誉：“轮椅上的传奇科学家”和“继爱因斯坦之后最杰出的物理学家”“引力物理科学巨人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⊙生平：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1942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年，牛津，“牛津大学” 和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“剑桥大学”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⊙ 病症：“肌萎缩性侧索硬化症”和“肺炎（穿气管手术）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⊙理论：“黑洞蒸发理论”和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“量子宇宙论”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⊙目标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:“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第一推力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⊙著作：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时间简史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》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⊙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职位：卢卡逊数学讲座最高教授之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职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⊙精神：不向厄运低头的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精神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203598"/>
            <a:ext cx="7416824" cy="20162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  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黑洞</a:t>
            </a:r>
            <a:r>
              <a:rPr lang="zh-CN" altLang="en-US" sz="2800" b="1" dirty="0">
                <a:solidFill>
                  <a:srgbClr val="0000CC"/>
                </a:solidFill>
              </a:rPr>
              <a:t>中粒子的速度有可能超过光速逃出黑洞，只要有足够长的时间，巨大的黑洞也可以“蒸发”掉。（</a:t>
            </a:r>
            <a:r>
              <a:rPr lang="en-US" altLang="zh-CN" sz="2800" b="1" dirty="0">
                <a:solidFill>
                  <a:srgbClr val="0000CC"/>
                </a:solidFill>
              </a:rPr>
              <a:t>21</a:t>
            </a:r>
            <a:r>
              <a:rPr lang="zh-CN" altLang="en-US" sz="2800" b="1" dirty="0">
                <a:solidFill>
                  <a:srgbClr val="0000CC"/>
                </a:solidFill>
              </a:rPr>
              <a:t>段） </a:t>
            </a:r>
          </a:p>
          <a:p>
            <a:pPr>
              <a:lnSpc>
                <a:spcPct val="150000"/>
              </a:lnSpc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301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55776" y="1169050"/>
            <a:ext cx="2677207" cy="7451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</a:rPr>
              <a:t>讨论题？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331640" y="1943447"/>
            <a:ext cx="5482591" cy="195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本文是霍金对宇宙未来的预言，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那你们又是怎么看待宇宙的未来</a:t>
            </a:r>
            <a:r>
              <a:rPr lang="en-US" altLang="zh-CN" sz="2800" b="1" dirty="0">
                <a:solidFill>
                  <a:srgbClr val="0000CC"/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你们相信有世界未日吗？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        业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4" y="992138"/>
            <a:ext cx="2087587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总结霍金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4281" y="1474787"/>
            <a:ext cx="848020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科学家、物理学家，不仅敬重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理论物理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方面的贡献，</a:t>
            </a:r>
          </a:p>
          <a:p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更在于他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在身患绝症、全身瘫痪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的情况下所作出的</a:t>
            </a:r>
          </a:p>
          <a:p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贡献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2859782"/>
            <a:ext cx="80648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从“身残志不残”的霍金身上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,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能感受到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他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高尚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的人格魅力，战胜自我、挑战极限、追求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科学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的顽强品质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5701" y="1563638"/>
            <a:ext cx="6336704" cy="15841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第</a:t>
            </a:r>
            <a:r>
              <a:rPr lang="zh-CN" altLang="en-US" sz="2800" b="1" dirty="0">
                <a:latin typeface="+mn-ea"/>
              </a:rPr>
              <a:t>一部分（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）：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说明本文主题，强调科学家对预言宇宙未来充满信心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27088" y="3573463"/>
            <a:ext cx="705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258888" y="2708275"/>
            <a:ext cx="2809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2670" y="123478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内容探究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2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684584" y="924694"/>
            <a:ext cx="943304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+mn-ea"/>
                <a:ea typeface="+mn-ea"/>
              </a:rPr>
              <a:t>        第二</a:t>
            </a:r>
            <a:r>
              <a:rPr lang="zh-CN" altLang="en-US" sz="2800" b="1" dirty="0" smtClean="0">
                <a:latin typeface="+mn-ea"/>
                <a:ea typeface="+mn-ea"/>
              </a:rPr>
              <a:t>部分（</a:t>
            </a:r>
            <a:r>
              <a:rPr lang="en-US" altLang="zh-CN" sz="2800" b="1" dirty="0" smtClean="0">
                <a:latin typeface="+mn-ea"/>
                <a:ea typeface="+mn-ea"/>
              </a:rPr>
              <a:t>2——5</a:t>
            </a:r>
            <a:r>
              <a:rPr lang="zh-CN" altLang="en-US" sz="2800" b="1" dirty="0" smtClean="0">
                <a:latin typeface="+mn-ea"/>
                <a:ea typeface="+mn-ea"/>
              </a:rPr>
              <a:t>）：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述说古代巫师的预言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模棱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      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两可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，技巧在于解释，为后文作铺垫。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1774" y="1851670"/>
            <a:ext cx="7486650" cy="295232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段：巫师们的模棱两可而真正技巧在于 解释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41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段：预言家对自己预言的失败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</a:p>
          <a:p>
            <a:pPr>
              <a:lnSpc>
                <a:spcPts val="41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4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5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段：近代末日预言者不设定日期，为失败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找借口。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46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1188" y="915566"/>
            <a:ext cx="8281292" cy="163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+mn-ea"/>
              </a:rPr>
              <a:t>这</a:t>
            </a:r>
            <a:r>
              <a:rPr lang="zh-CN" altLang="en-US" sz="2800" b="1" dirty="0">
                <a:latin typeface="+mn-ea"/>
              </a:rPr>
              <a:t>篇讲演的主题是预言宇宙的未来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为什么开</a:t>
            </a:r>
          </a:p>
          <a:p>
            <a:pPr>
              <a:lnSpc>
                <a:spcPts val="4200"/>
              </a:lnSpc>
            </a:pPr>
            <a:r>
              <a:rPr lang="zh-CN" altLang="en-US" sz="2800" b="1" dirty="0">
                <a:latin typeface="+mn-ea"/>
              </a:rPr>
              <a:t>篇（</a:t>
            </a:r>
            <a:r>
              <a:rPr lang="en-US" altLang="zh-CN" sz="2800" b="1" dirty="0" smtClean="0">
                <a:latin typeface="+mn-ea"/>
              </a:rPr>
              <a:t>1——5</a:t>
            </a:r>
            <a:r>
              <a:rPr lang="zh-CN" altLang="en-US" sz="2800" b="1" dirty="0">
                <a:latin typeface="+mn-ea"/>
              </a:rPr>
              <a:t>）先罗列了一些巫师们预言屡屡失败</a:t>
            </a:r>
          </a:p>
          <a:p>
            <a:pPr>
              <a:lnSpc>
                <a:spcPts val="4200"/>
              </a:lnSpc>
            </a:pPr>
            <a:r>
              <a:rPr lang="zh-CN" altLang="en-US" sz="2800" b="1" dirty="0">
                <a:latin typeface="+mn-ea"/>
              </a:rPr>
              <a:t>的尴尬的事件？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11188" y="2643758"/>
            <a:ext cx="792125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通过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对比说明巫师们的预言缺乏科学根据，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只是一些模棱两可的判断，而真正的技巧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在于解释。这与科学家的预言有很大的区别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0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03648" y="1328450"/>
            <a:ext cx="2531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第三部分（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）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5656" y="1995686"/>
            <a:ext cx="5542384" cy="1166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科学</a:t>
            </a:r>
            <a:r>
              <a:rPr lang="zh-CN" altLang="en-US" sz="2800" b="1" dirty="0">
                <a:solidFill>
                  <a:srgbClr val="FF0000"/>
                </a:solidFill>
              </a:rPr>
              <a:t>并非都可预言，但是在大尺度下，可以预言宇宙的未来。</a:t>
            </a:r>
          </a:p>
        </p:txBody>
      </p:sp>
    </p:spTree>
    <p:extLst>
      <p:ext uri="{BB962C8B-B14F-4D97-AF65-F5344CB8AC3E}">
        <p14:creationId xmlns:p14="http://schemas.microsoft.com/office/powerpoint/2010/main" val="24576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828600" y="843558"/>
            <a:ext cx="7632848" cy="12241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         第四</a:t>
            </a:r>
            <a:r>
              <a:rPr lang="zh-CN" altLang="en-US" sz="2400" b="1" dirty="0" smtClean="0">
                <a:latin typeface="+mn-ea"/>
                <a:ea typeface="+mn-ea"/>
              </a:rPr>
              <a:t>部分（</a:t>
            </a:r>
            <a:r>
              <a:rPr lang="en-US" altLang="zh-CN" sz="2400" b="1" dirty="0" smtClean="0">
                <a:latin typeface="+mn-ea"/>
                <a:ea typeface="+mn-ea"/>
              </a:rPr>
              <a:t>7——10</a:t>
            </a:r>
            <a:r>
              <a:rPr lang="zh-CN" altLang="en-US" sz="2400" b="1" dirty="0" smtClean="0">
                <a:latin typeface="+mn-ea"/>
                <a:ea typeface="+mn-ea"/>
              </a:rPr>
              <a:t>）：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地球上的科学会呈现混沌性质，有很多方面无法预言。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981200"/>
            <a:ext cx="8278688" cy="246275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7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段：科学定律不影响宇宙的未来演化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8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段：宇宙会呈现出混沌的性质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9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段：在不稳定或混沌系统中，一般存在一个时间尺度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10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段：对大脑的预言、对社会生活的预言是很难的，因其具有混沌行为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400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002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6512" y="843558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    第五</a:t>
            </a:r>
            <a:r>
              <a:rPr lang="zh-CN" altLang="en-US" sz="2400" b="1" dirty="0" smtClean="0">
                <a:latin typeface="+mn-ea"/>
                <a:ea typeface="+mn-ea"/>
              </a:rPr>
              <a:t>部分（</a:t>
            </a:r>
            <a:r>
              <a:rPr lang="en-US" altLang="zh-CN" sz="2400" b="1" dirty="0" smtClean="0">
                <a:latin typeface="+mn-ea"/>
                <a:ea typeface="+mn-ea"/>
              </a:rPr>
              <a:t>11——13</a:t>
            </a:r>
            <a:r>
              <a:rPr lang="zh-CN" altLang="en-US" sz="2400" b="1" dirty="0" smtClean="0">
                <a:latin typeface="+mn-ea"/>
                <a:ea typeface="+mn-ea"/>
              </a:rPr>
              <a:t>）：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论证宇宙的行为在大尺度下是简单的，因此我们可以预言宇宙的未来。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0040" y="1845122"/>
            <a:ext cx="7772400" cy="25268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11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段：宇宙正在膨胀，星系间的距离随时间在增加，所们预言的误差越来越大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12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段：宇宙的膨胀是平滑而非混沌的。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 </a:t>
            </a:r>
            <a:endParaRPr lang="zh-CN" altLang="en-US" sz="2400" b="1" dirty="0" smtClean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第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</a:rPr>
              <a:t>13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段：宇宙的行为在非常大尺度下是简单的，表明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我们可以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预言宇宙遥远的未来。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42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1063</Words>
  <Application>Microsoft Office PowerPoint</Application>
  <PresentationFormat>全屏显示(16:9)</PresentationFormat>
  <Paragraphs>87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70</cp:revision>
  <dcterms:created xsi:type="dcterms:W3CDTF">2014-07-03T05:31:53Z</dcterms:created>
  <dcterms:modified xsi:type="dcterms:W3CDTF">2014-12-18T10:09:15Z</dcterms:modified>
</cp:coreProperties>
</file>