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6" r:id="rId4"/>
    <p:sldId id="305" r:id="rId5"/>
    <p:sldId id="303" r:id="rId6"/>
    <p:sldId id="304" r:id="rId7"/>
    <p:sldId id="306" r:id="rId8"/>
    <p:sldId id="307" r:id="rId9"/>
    <p:sldId id="310" r:id="rId10"/>
    <p:sldId id="308" r:id="rId11"/>
    <p:sldId id="314" r:id="rId12"/>
    <p:sldId id="312" r:id="rId13"/>
    <p:sldId id="309" r:id="rId14"/>
    <p:sldId id="315" r:id="rId15"/>
    <p:sldId id="311" r:id="rId16"/>
    <p:sldId id="318" r:id="rId17"/>
    <p:sldId id="321" r:id="rId18"/>
    <p:sldId id="322" r:id="rId19"/>
    <p:sldId id="320" r:id="rId20"/>
    <p:sldId id="323" r:id="rId21"/>
    <p:sldId id="319" r:id="rId22"/>
    <p:sldId id="259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809" autoAdjust="0"/>
    <p:restoredTop sz="93078" autoAdjust="0"/>
  </p:normalViewPr>
  <p:slideViewPr>
    <p:cSldViewPr>
      <p:cViewPr varScale="1">
        <p:scale>
          <a:sx n="137" d="100"/>
          <a:sy n="137" d="100"/>
        </p:scale>
        <p:origin x="-120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2014/11/24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228184" y="2139702"/>
            <a:ext cx="2088232" cy="3600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小说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860032" y="2499742"/>
            <a:ext cx="3547913" cy="64807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装在套子里的人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6300192" y="3291830"/>
            <a:ext cx="2016224" cy="3600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作者：契科夫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183390"/>
              </p:ext>
            </p:extLst>
          </p:nvPr>
        </p:nvGraphicFramePr>
        <p:xfrm>
          <a:off x="1763688" y="83790"/>
          <a:ext cx="2448272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Flash 影片" r:id="rId3" imgW="1458720" imgH="3067200" progId="Flash.Movie">
                  <p:embed/>
                </p:oleObj>
              </mc:Choice>
              <mc:Fallback>
                <p:oleObj name="Flash 影片" r:id="rId3" imgW="1458720" imgH="3067200" progId="Flash.Movi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83790"/>
                        <a:ext cx="2448272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3419872" y="987574"/>
            <a:ext cx="1800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CC0000"/>
                </a:solidFill>
                <a:latin typeface="+mn-ea"/>
                <a:ea typeface="+mn-ea"/>
              </a:rPr>
              <a:t>比喻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339752" y="1852574"/>
            <a:ext cx="863947" cy="95410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800" b="1" dirty="0">
                <a:latin typeface="+mn-ea"/>
              </a:rPr>
              <a:t>本体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78522" y="1851670"/>
            <a:ext cx="648816" cy="95410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800" b="1" dirty="0">
                <a:latin typeface="+mn-ea"/>
              </a:rPr>
              <a:t>喻体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059831" y="2329628"/>
            <a:ext cx="295232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67975" y="1852574"/>
            <a:ext cx="2703512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相似点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834803" y="3003798"/>
            <a:ext cx="136889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旧思想旧生活旧制度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71487" y="3363838"/>
            <a:ext cx="1512888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套子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131851" y="3363838"/>
            <a:ext cx="2808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束缚、禁锢</a:t>
            </a:r>
          </a:p>
        </p:txBody>
      </p:sp>
    </p:spTree>
    <p:extLst>
      <p:ext uri="{BB962C8B-B14F-4D97-AF65-F5344CB8AC3E}">
        <p14:creationId xmlns:p14="http://schemas.microsoft.com/office/powerpoint/2010/main" val="20733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771550"/>
            <a:ext cx="8604448" cy="4032448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FF66"/>
                </a:solidFill>
              </a:rPr>
              <a:t>                      </a:t>
            </a:r>
            <a:r>
              <a:rPr lang="zh-CN" altLang="en-US" sz="2400" b="1" dirty="0" smtClean="0"/>
              <a:t>外表的套子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    职业的套子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    思想的套子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套             语言的套子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    生活的套子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中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/>
              <a:t>     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FFFF66"/>
                </a:solidFill>
              </a:rPr>
              <a:t>                                              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FFFF66"/>
                </a:solidFill>
              </a:rPr>
              <a:t>                                     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FFFF66"/>
                </a:solidFill>
              </a:rPr>
              <a:t>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FFFF66"/>
                </a:solidFill>
              </a:rPr>
              <a:t>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 b="1" dirty="0" smtClean="0">
              <a:solidFill>
                <a:srgbClr val="FFFF66"/>
              </a:solidFill>
            </a:endParaRPr>
          </a:p>
        </p:txBody>
      </p:sp>
      <p:sp>
        <p:nvSpPr>
          <p:cNvPr id="3" name="AutoShape 3"/>
          <p:cNvSpPr>
            <a:spLocks/>
          </p:cNvSpPr>
          <p:nvPr/>
        </p:nvSpPr>
        <p:spPr bwMode="auto">
          <a:xfrm>
            <a:off x="927100" y="733375"/>
            <a:ext cx="228600" cy="3559820"/>
          </a:xfrm>
          <a:prstGeom prst="leftBrace">
            <a:avLst>
              <a:gd name="adj1" fmla="val 14722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82820" y="913395"/>
            <a:ext cx="553998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t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套        己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041400" y="3037631"/>
            <a:ext cx="553998" cy="125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t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套    人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63688" y="2638722"/>
            <a:ext cx="17341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t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</a:rPr>
              <a:t>开除学生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763688" y="3100387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t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</a:rPr>
              <a:t>干涉别人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757258" y="3568351"/>
            <a:ext cx="21907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t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</a:rPr>
              <a:t>辖制整个中学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774777" y="3982293"/>
            <a:ext cx="2077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t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</a:rPr>
              <a:t>辖制全城</a:t>
            </a:r>
          </a:p>
        </p:txBody>
      </p:sp>
      <p:sp>
        <p:nvSpPr>
          <p:cNvPr id="10" name="AutoShape 4"/>
          <p:cNvSpPr>
            <a:spLocks/>
          </p:cNvSpPr>
          <p:nvPr/>
        </p:nvSpPr>
        <p:spPr bwMode="auto">
          <a:xfrm>
            <a:off x="1617565" y="2749601"/>
            <a:ext cx="63937" cy="1543594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AutoShape 4"/>
          <p:cNvSpPr>
            <a:spLocks/>
          </p:cNvSpPr>
          <p:nvPr/>
        </p:nvSpPr>
        <p:spPr bwMode="auto">
          <a:xfrm>
            <a:off x="1513777" y="733375"/>
            <a:ext cx="136510" cy="1836204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>
            <a:off x="3446776" y="733375"/>
            <a:ext cx="381000" cy="1836204"/>
          </a:xfrm>
          <a:prstGeom prst="rightBrace">
            <a:avLst>
              <a:gd name="adj1" fmla="val 4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AutoShape 5"/>
          <p:cNvSpPr>
            <a:spLocks/>
          </p:cNvSpPr>
          <p:nvPr/>
        </p:nvSpPr>
        <p:spPr bwMode="auto">
          <a:xfrm>
            <a:off x="3637276" y="2749601"/>
            <a:ext cx="253331" cy="1538312"/>
          </a:xfrm>
          <a:prstGeom prst="rightBrace">
            <a:avLst>
              <a:gd name="adj1" fmla="val 4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079875" y="734367"/>
            <a:ext cx="17526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思想僵化</a:t>
            </a:r>
          </a:p>
          <a:p>
            <a:pPr eaLnBrk="1" hangingPunct="1">
              <a:spcBef>
                <a:spcPct val="50000"/>
              </a:spcBef>
            </a:pPr>
            <a:endParaRPr lang="zh-CN" altLang="en-US" sz="1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害怕变革 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4079875" y="2869553"/>
            <a:ext cx="23622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t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扼杀新思想</a:t>
            </a:r>
          </a:p>
          <a:p>
            <a:pPr eaLnBrk="1" fontAlgn="t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摧残新精神</a:t>
            </a:r>
          </a:p>
        </p:txBody>
      </p:sp>
      <p:sp>
        <p:nvSpPr>
          <p:cNvPr id="16" name="AutoShape 6"/>
          <p:cNvSpPr>
            <a:spLocks/>
          </p:cNvSpPr>
          <p:nvPr/>
        </p:nvSpPr>
        <p:spPr bwMode="auto">
          <a:xfrm>
            <a:off x="5832475" y="978842"/>
            <a:ext cx="990600" cy="990600"/>
          </a:xfrm>
          <a:prstGeom prst="rightBrace">
            <a:avLst>
              <a:gd name="adj1" fmla="val 0"/>
              <a:gd name="adj2" fmla="val 5240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7181850" y="1158230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t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保守</a:t>
            </a:r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7632700" y="1567675"/>
            <a:ext cx="0" cy="46184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530664" y="2028666"/>
            <a:ext cx="2286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t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沙皇政府的忠实奴仆</a:t>
            </a:r>
          </a:p>
        </p:txBody>
      </p:sp>
      <p:sp>
        <p:nvSpPr>
          <p:cNvPr id="20" name="AutoShape 23"/>
          <p:cNvSpPr>
            <a:spLocks/>
          </p:cNvSpPr>
          <p:nvPr/>
        </p:nvSpPr>
        <p:spPr bwMode="auto">
          <a:xfrm>
            <a:off x="6497215" y="2990552"/>
            <a:ext cx="762000" cy="11430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297022" y="3345582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t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反动</a:t>
            </a:r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7673664" y="2869554"/>
            <a:ext cx="0" cy="49711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91877" y="4342333"/>
            <a:ext cx="67051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CC0000"/>
                </a:solidFill>
                <a:latin typeface="+mn-ea"/>
                <a:ea typeface="+mn-ea"/>
              </a:rPr>
              <a:t>别里科夫既是受害者，又是为害者</a:t>
            </a:r>
            <a:r>
              <a:rPr lang="zh-CN" altLang="en-US" sz="2400" b="1" dirty="0" smtClean="0">
                <a:solidFill>
                  <a:srgbClr val="CC0000"/>
                </a:solidFill>
                <a:latin typeface="+mn-ea"/>
                <a:ea typeface="+mn-ea"/>
              </a:rPr>
              <a:t>。可怜</a:t>
            </a:r>
            <a:r>
              <a:rPr lang="zh-CN" altLang="en-US" sz="2400" b="1" dirty="0">
                <a:solidFill>
                  <a:srgbClr val="CC0000"/>
                </a:solidFill>
                <a:latin typeface="+mn-ea"/>
                <a:ea typeface="+mn-ea"/>
              </a:rPr>
              <a:t>可悲</a:t>
            </a:r>
          </a:p>
        </p:txBody>
      </p:sp>
    </p:spTree>
    <p:extLst>
      <p:ext uri="{BB962C8B-B14F-4D97-AF65-F5344CB8AC3E}">
        <p14:creationId xmlns:p14="http://schemas.microsoft.com/office/powerpoint/2010/main" val="118320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/>
      <p:bldP spid="8" grpId="0"/>
      <p:bldP spid="9" grpId="0"/>
      <p:bldP spid="12" grpId="0" animBg="1"/>
      <p:bldP spid="13" grpId="0" animBg="1"/>
      <p:bldP spid="14" grpId="0" autoUpdateAnimBg="0"/>
      <p:bldP spid="15" grpId="0" autoUpdateAnimBg="0"/>
      <p:bldP spid="16" grpId="0" animBg="1" autoUpdateAnimBg="0"/>
      <p:bldP spid="17" grpId="0" autoUpdateAnimBg="0"/>
      <p:bldP spid="19" grpId="0" autoUpdateAnimBg="0"/>
      <p:bldP spid="20" grpId="0" animBg="1"/>
      <p:bldP spid="21" grpId="0" autoUpdateAnimBg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194567" y="771550"/>
            <a:ext cx="8697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、别里科夫差点结了婚，作者为她安排了以为什么样的姑娘？</a:t>
            </a:r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287387" y="1851670"/>
            <a:ext cx="684213" cy="2088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恋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爱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风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波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27584" y="1419623"/>
            <a:ext cx="2019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+mn-ea"/>
                <a:ea typeface="+mn-ea"/>
              </a:rPr>
              <a:t>别里科夫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33274" y="3748592"/>
            <a:ext cx="1510308" cy="4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latin typeface="+mn-ea"/>
                <a:ea typeface="+mn-ea"/>
              </a:rPr>
              <a:t>华连卡</a:t>
            </a: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V="1">
            <a:off x="1691680" y="1989210"/>
            <a:ext cx="0" cy="173466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835696" y="2355726"/>
            <a:ext cx="57489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800" b="1" dirty="0" smtClean="0">
                <a:solidFill>
                  <a:srgbClr val="FF3300"/>
                </a:solidFill>
                <a:latin typeface="+mn-ea"/>
                <a:ea typeface="+mn-ea"/>
              </a:rPr>
              <a:t>结       婚</a:t>
            </a:r>
            <a:endParaRPr kumimoji="1" lang="zh-CN" altLang="en-US" sz="2800" b="1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75582" y="1419622"/>
            <a:ext cx="44647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“套子”思想根深蒂固</a:t>
            </a:r>
          </a:p>
        </p:txBody>
      </p:sp>
      <p:sp>
        <p:nvSpPr>
          <p:cNvPr id="9" name="AutoShape 13"/>
          <p:cNvSpPr>
            <a:spLocks/>
          </p:cNvSpPr>
          <p:nvPr/>
        </p:nvSpPr>
        <p:spPr bwMode="auto">
          <a:xfrm>
            <a:off x="2775261" y="3389999"/>
            <a:ext cx="143245" cy="1140198"/>
          </a:xfrm>
          <a:prstGeom prst="leftBrace">
            <a:avLst>
              <a:gd name="adj1" fmla="val 151110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987823" y="3267600"/>
            <a:ext cx="162736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热情大方</a:t>
            </a:r>
          </a:p>
          <a:p>
            <a:pPr algn="ctr"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开朗乐观</a:t>
            </a:r>
          </a:p>
          <a:p>
            <a:pPr algn="ctr"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富有朝气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4615192" y="3972077"/>
            <a:ext cx="1080108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4702237" y="339673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象征</a:t>
            </a:r>
          </a:p>
        </p:txBody>
      </p:sp>
      <p:sp>
        <p:nvSpPr>
          <p:cNvPr id="13" name="AutoShape 14"/>
          <p:cNvSpPr>
            <a:spLocks/>
          </p:cNvSpPr>
          <p:nvPr/>
        </p:nvSpPr>
        <p:spPr bwMode="auto">
          <a:xfrm>
            <a:off x="5796136" y="3294443"/>
            <a:ext cx="143446" cy="1235754"/>
          </a:xfrm>
          <a:prstGeom prst="leftBrace">
            <a:avLst>
              <a:gd name="adj1" fmla="val 159443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6012160" y="3219822"/>
            <a:ext cx="126669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新思想</a:t>
            </a:r>
          </a:p>
          <a:p>
            <a:pPr algn="ctr"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新事物</a:t>
            </a:r>
          </a:p>
          <a:p>
            <a:pPr algn="ctr"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新生活</a:t>
            </a:r>
          </a:p>
        </p:txBody>
      </p:sp>
    </p:spTree>
    <p:extLst>
      <p:ext uri="{BB962C8B-B14F-4D97-AF65-F5344CB8AC3E}">
        <p14:creationId xmlns:p14="http://schemas.microsoft.com/office/powerpoint/2010/main" val="162493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/>
      <p:bldP spid="9" grpId="0" animBg="1"/>
      <p:bldP spid="10" grpId="0" build="p"/>
      <p:bldP spid="11" grpId="0" animBg="1"/>
      <p:bldP spid="12" grpId="0"/>
      <p:bldP spid="13" grpId="0" animBg="1"/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771550"/>
            <a:ext cx="8715131" cy="386789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  <a:latin typeface="+mn-ea"/>
              </a:rPr>
              <a:t>     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“套子”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存在历史背景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沙皇政府</a:t>
            </a:r>
            <a:r>
              <a:rPr lang="zh-CN" altLang="en-US" sz="2400" b="1" dirty="0" smtClean="0">
                <a:latin typeface="+mn-ea"/>
              </a:rPr>
              <a:t>面临着日益高涨的革命运动形势，极力加强反动统治，疯狂镇压人民，在全国造成了阴沉郁闷的气氛。这种专制统治剥夺控制了人们的自由，而且到处都有耳目，老百姓稍有“越轨”，就会遭到无情的迫害。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沙皇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政府的忠实卫道者</a:t>
            </a:r>
            <a:r>
              <a:rPr lang="zh-CN" altLang="en-US" sz="2400" b="1" dirty="0" smtClean="0">
                <a:latin typeface="+mn-ea"/>
              </a:rPr>
              <a:t>，也极力维护沙皇的反动统治。他们死守着旧有的阵地，仇视和反对一切新鲜事物。这种人不但出现在官场，而且也出现在知识界。</a:t>
            </a:r>
          </a:p>
        </p:txBody>
      </p:sp>
    </p:spTree>
    <p:extLst>
      <p:ext uri="{BB962C8B-B14F-4D97-AF65-F5344CB8AC3E}">
        <p14:creationId xmlns:p14="http://schemas.microsoft.com/office/powerpoint/2010/main" val="47843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3716" y="771550"/>
            <a:ext cx="490688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  <a:hlinkClick r:id="rId2" action="ppaction://hlinksldjump"/>
              </a:rPr>
              <a:t>“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  <a:hlinkClick r:id="rId2" action="ppaction://hlinksldjump"/>
              </a:rPr>
              <a:t>漫画事件”表明了什么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？</a:t>
            </a:r>
            <a:endParaRPr lang="en-US" altLang="zh-CN" sz="28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8192"/>
            <a:ext cx="8229600" cy="2915766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ts val="3700"/>
              </a:lnSpc>
            </a:pPr>
            <a:r>
              <a:rPr lang="zh-CN" altLang="en-US" sz="2800" b="1" dirty="0" smtClean="0">
                <a:latin typeface="+mn-ea"/>
              </a:rPr>
              <a:t>别里科夫是沙皇专制黑暗统治的卫道士，他遭人捉弄，表明有很多人对沙皇统治敢怒不敢言，已经起来反抗。别里科夫处于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可悲</a:t>
            </a:r>
            <a:r>
              <a:rPr lang="zh-CN" altLang="en-US" sz="2800" b="1" dirty="0" smtClean="0">
                <a:latin typeface="+mn-ea"/>
              </a:rPr>
              <a:t>境地。</a:t>
            </a:r>
          </a:p>
          <a:p>
            <a:pPr eaLnBrk="1" hangingPunct="1">
              <a:lnSpc>
                <a:spcPts val="3700"/>
              </a:lnSpc>
            </a:pPr>
            <a:r>
              <a:rPr lang="zh-CN" altLang="en-US" sz="2800" b="1" dirty="0" smtClean="0">
                <a:latin typeface="+mn-ea"/>
              </a:rPr>
              <a:t>别里科夫是懦弱而不堪一击的，他是顽固保守的，同时又是威严专制的，他不能忍受对自己的任何攻击。别里科夫处于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可怜</a:t>
            </a:r>
            <a:r>
              <a:rPr lang="zh-CN" altLang="en-US" sz="2800" b="1" dirty="0" smtClean="0">
                <a:latin typeface="+mn-ea"/>
              </a:rPr>
              <a:t>的境地。</a:t>
            </a:r>
          </a:p>
        </p:txBody>
      </p:sp>
    </p:spTree>
    <p:extLst>
      <p:ext uri="{BB962C8B-B14F-4D97-AF65-F5344CB8AC3E}">
        <p14:creationId xmlns:p14="http://schemas.microsoft.com/office/powerpoint/2010/main" val="367592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846138"/>
            <a:ext cx="7139136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  <a:hlinkClick r:id="rId2" action="ppaction://hlinksldjump"/>
              </a:rPr>
              <a:t>别里科夫为什么反对他人“骑自行车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  <a:hlinkClick r:id="rId2" action="ppaction://hlinksldjump"/>
              </a:rPr>
              <a:t>”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？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1"/>
            <a:ext cx="8229600" cy="298777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+mn-ea"/>
              </a:rPr>
              <a:t>“自行车”代表着社会上的新事物，别里科夫反对骑自行车，表明他极力捍卫着落后的旧事物。</a:t>
            </a:r>
          </a:p>
          <a:p>
            <a:pPr eaLnBrk="1" hangingPunct="1"/>
            <a:endParaRPr lang="zh-CN" altLang="en-US" sz="2800" b="1" dirty="0" smtClean="0">
              <a:latin typeface="+mn-ea"/>
            </a:endParaRPr>
          </a:p>
          <a:p>
            <a:pPr eaLnBrk="1" hangingPunct="1"/>
            <a:r>
              <a:rPr lang="zh-CN" altLang="en-US" sz="2800" b="1" dirty="0" smtClean="0">
                <a:latin typeface="+mn-ea"/>
              </a:rPr>
              <a:t>华连卡作为他的未婚妻，公然站在他的对立面，且不守淑女形象，这让别里科夫慌乱狂躁。</a:t>
            </a:r>
          </a:p>
        </p:txBody>
      </p:sp>
    </p:spTree>
    <p:extLst>
      <p:ext uri="{BB962C8B-B14F-4D97-AF65-F5344CB8AC3E}">
        <p14:creationId xmlns:p14="http://schemas.microsoft.com/office/powerpoint/2010/main" val="297461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1520" y="703114"/>
            <a:ext cx="8568952" cy="8569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总结：作者为什么安排一个青春勃发的人和一个形似骷髅，神如死灰的人恋爱？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4544" y="1644774"/>
            <a:ext cx="8567936" cy="3375248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ts val="3100"/>
              </a:lnSpc>
              <a:buNone/>
            </a:pPr>
            <a:r>
              <a:rPr lang="zh-CN" altLang="en-US" sz="2400" b="1" dirty="0" smtClean="0">
                <a:latin typeface="+mn-ea"/>
              </a:rPr>
              <a:t>人物对比鲜明，突出主人公形象。</a:t>
            </a:r>
            <a:endParaRPr lang="en-US" altLang="zh-CN" sz="2400" b="1" dirty="0" smtClean="0">
              <a:latin typeface="+mn-ea"/>
            </a:endParaRP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zh-CN" altLang="en-US" sz="2400" b="1" dirty="0" smtClean="0">
                <a:latin typeface="+mn-ea"/>
              </a:rPr>
              <a:t>情节发展曲折，富有戏剧性。</a:t>
            </a:r>
            <a:endParaRPr lang="en-US" altLang="zh-CN" sz="2400" b="1" dirty="0" smtClean="0">
              <a:latin typeface="+mn-ea"/>
            </a:endParaRP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zh-CN" altLang="en-US" sz="2400" b="1" dirty="0" smtClean="0">
                <a:latin typeface="+mn-ea"/>
              </a:rPr>
              <a:t>深化主题，新旧势力斗争，旧势力灭亡，新势力必将胜利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  <a:p>
            <a:pPr marL="0" indent="0" eaLnBrk="1" hangingPunct="1">
              <a:lnSpc>
                <a:spcPts val="3100"/>
              </a:lnSpc>
              <a:buNone/>
            </a:pPr>
            <a:r>
              <a:rPr lang="zh-CN" altLang="en-US" sz="2400" b="1" dirty="0" smtClean="0">
                <a:latin typeface="+mn-ea"/>
              </a:rPr>
              <a:t>作者的意图和匠心，恋爱前是“常态中”的套中人，威武庄严；“恋爱中”是非常态中的套中人，胆小、懦弱。前者让我们看到套子的无处不在，无往不胜，后者让我们看到套子的外强中干，不堪一击。</a:t>
            </a:r>
          </a:p>
        </p:txBody>
      </p:sp>
    </p:spTree>
    <p:extLst>
      <p:ext uri="{BB962C8B-B14F-4D97-AF65-F5344CB8AC3E}">
        <p14:creationId xmlns:p14="http://schemas.microsoft.com/office/powerpoint/2010/main" val="269477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69645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别里科夫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之死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6617" y="1159298"/>
            <a:ext cx="5295503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latin typeface="+mn-ea"/>
                <a:ea typeface="+mn-ea"/>
              </a:rPr>
              <a:t>1</a:t>
            </a:r>
            <a:r>
              <a:rPr lang="zh-CN" altLang="en-US" sz="2800" b="1" dirty="0" smtClean="0">
                <a:latin typeface="+mn-ea"/>
                <a:ea typeface="+mn-ea"/>
              </a:rPr>
              <a:t>、</a:t>
            </a:r>
            <a:r>
              <a:rPr lang="en-US" altLang="zh-CN" sz="2800" b="1" dirty="0" smtClean="0">
                <a:latin typeface="+mn-ea"/>
                <a:ea typeface="+mn-ea"/>
              </a:rPr>
              <a:t> </a:t>
            </a:r>
            <a:r>
              <a:rPr lang="zh-CN" altLang="en-US" sz="2800" b="1" dirty="0" smtClean="0">
                <a:latin typeface="+mn-ea"/>
                <a:ea typeface="+mn-ea"/>
              </a:rPr>
              <a:t>别里科夫的死因是什么？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707654"/>
            <a:ext cx="8568952" cy="2555726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ts val="3500"/>
              </a:lnSpc>
              <a:buFontTx/>
              <a:buNone/>
            </a:pPr>
            <a:r>
              <a:rPr lang="en-US" altLang="zh-CN" sz="2800" b="1" dirty="0" smtClean="0">
                <a:latin typeface="+mn-ea"/>
              </a:rPr>
              <a:t>A </a:t>
            </a:r>
            <a:r>
              <a:rPr lang="zh-CN" altLang="en-US" sz="2800" b="1" dirty="0" smtClean="0">
                <a:latin typeface="+mn-ea"/>
              </a:rPr>
              <a:t>结束了预想的婚事，生活对他再也没有什么意义，他悲痛、伤心而死。</a:t>
            </a:r>
          </a:p>
          <a:p>
            <a:pPr eaLnBrk="1" hangingPunct="1">
              <a:lnSpc>
                <a:spcPts val="3500"/>
              </a:lnSpc>
              <a:buFontTx/>
              <a:buNone/>
            </a:pPr>
            <a:r>
              <a:rPr lang="en-US" altLang="zh-CN" sz="2800" b="1" dirty="0" smtClean="0">
                <a:latin typeface="+mn-ea"/>
              </a:rPr>
              <a:t>B </a:t>
            </a:r>
            <a:r>
              <a:rPr lang="zh-CN" altLang="en-US" sz="2800" b="1" dirty="0" smtClean="0">
                <a:latin typeface="+mn-ea"/>
              </a:rPr>
              <a:t>从楼地上摔下来的事件大跌他“正人君子”的面子，平时就战战兢兢的活着的别里科夫，害怕被人耻笑，怕上级鄙视，使他“无地自容”，因此恐惧而死。</a:t>
            </a:r>
          </a:p>
          <a:p>
            <a:pPr eaLnBrk="1" hangingPunct="1">
              <a:lnSpc>
                <a:spcPts val="3500"/>
              </a:lnSpc>
              <a:buFontTx/>
              <a:buNone/>
            </a:pPr>
            <a:r>
              <a:rPr lang="en-US" altLang="zh-CN" sz="2800" b="1" dirty="0" smtClean="0">
                <a:latin typeface="+mn-ea"/>
              </a:rPr>
              <a:t>C </a:t>
            </a:r>
            <a:r>
              <a:rPr lang="zh-CN" altLang="en-US" sz="2800" b="1" dirty="0" smtClean="0">
                <a:latin typeface="+mn-ea"/>
              </a:rPr>
              <a:t>他满心害怕和憎恶的活在人群中，他想挣脱“套子”</a:t>
            </a:r>
          </a:p>
        </p:txBody>
      </p:sp>
    </p:spTree>
    <p:extLst>
      <p:ext uri="{BB962C8B-B14F-4D97-AF65-F5344CB8AC3E}">
        <p14:creationId xmlns:p14="http://schemas.microsoft.com/office/powerpoint/2010/main" val="48288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51520" y="987574"/>
            <a:ext cx="8856984" cy="3508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、别里科夫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死后不久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，为什么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“生活又恢复旧样子了”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520" y="1491630"/>
            <a:ext cx="8712968" cy="27722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4300"/>
              </a:lnSpc>
            </a:pPr>
            <a:r>
              <a:rPr lang="zh-CN" altLang="en-US" sz="2800" b="1" dirty="0">
                <a:latin typeface="+mn-ea"/>
                <a:ea typeface="+mn-ea"/>
              </a:rPr>
              <a:t>　　结尾具有丰富而深刻的含意。“大快人心”表现作者对新生活的向往与愿望，而不久“恢复旧样子”却是告诉人们</a:t>
            </a:r>
            <a:r>
              <a:rPr lang="zh-CN" altLang="en-US" sz="2800" b="1" dirty="0">
                <a:solidFill>
                  <a:srgbClr val="CC0000"/>
                </a:solidFill>
                <a:latin typeface="+mn-ea"/>
                <a:ea typeface="+mn-ea"/>
              </a:rPr>
              <a:t>愿望和现实还有距离</a:t>
            </a:r>
            <a:r>
              <a:rPr lang="zh-CN" altLang="en-US" sz="2800" b="1" dirty="0">
                <a:latin typeface="+mn-ea"/>
                <a:ea typeface="+mn-ea"/>
              </a:rPr>
              <a:t>。别里科夫是社会的产物，只要当时那样的社会还存在，就会有新的别里科夫存在，就会一切“又恢复旧样子”的。</a:t>
            </a:r>
          </a:p>
        </p:txBody>
      </p:sp>
    </p:spTree>
    <p:extLst>
      <p:ext uri="{BB962C8B-B14F-4D97-AF65-F5344CB8AC3E}">
        <p14:creationId xmlns:p14="http://schemas.microsoft.com/office/powerpoint/2010/main" val="133560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771550"/>
            <a:ext cx="8713663" cy="3967584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ts val="4400"/>
              </a:lnSpc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  3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、别里科夫的典型性</a:t>
            </a:r>
            <a:r>
              <a:rPr lang="zh-CN" altLang="en-US" sz="2800" b="1" dirty="0" smtClean="0">
                <a:latin typeface="+mn-ea"/>
              </a:rPr>
              <a:t>　</a:t>
            </a:r>
            <a:endParaRPr lang="en-US" altLang="zh-CN" sz="2800" b="1" dirty="0" smtClean="0">
              <a:latin typeface="+mn-ea"/>
            </a:endParaRPr>
          </a:p>
          <a:p>
            <a:pPr eaLnBrk="1" hangingPunct="1">
              <a:lnSpc>
                <a:spcPts val="4400"/>
              </a:lnSpc>
              <a:buFontTx/>
              <a:buNone/>
            </a:pPr>
            <a:r>
              <a:rPr lang="en-US" altLang="zh-CN" sz="2800" b="1" dirty="0" smtClean="0">
                <a:latin typeface="+mn-ea"/>
              </a:rPr>
              <a:t>      </a:t>
            </a:r>
            <a:r>
              <a:rPr lang="zh-CN" altLang="en-US" sz="2800" b="1" dirty="0" smtClean="0">
                <a:latin typeface="+mn-ea"/>
              </a:rPr>
              <a:t>别里科夫</a:t>
            </a:r>
            <a:r>
              <a:rPr lang="zh-CN" altLang="en-US" sz="2800" b="1" dirty="0" smtClean="0">
                <a:latin typeface="+mn-ea"/>
              </a:rPr>
              <a:t>不是国家专制主义政治统治的本体，</a:t>
            </a:r>
            <a:r>
              <a:rPr lang="zh-CN" altLang="en-US" sz="2800" b="1" dirty="0" smtClean="0">
                <a:latin typeface="+mn-ea"/>
              </a:rPr>
              <a:t>而是国家</a:t>
            </a:r>
            <a:r>
              <a:rPr lang="zh-CN" altLang="en-US" sz="2800" b="1" dirty="0" smtClean="0">
                <a:latin typeface="+mn-ea"/>
              </a:rPr>
              <a:t>专制主义在现实社会生活中引发的精神瘟疫的受害者。他是一个受害者，同时又是一个带菌体，它起到传播专制主统治精神病菌而窒息广大民众自由意志的作用</a:t>
            </a:r>
            <a:r>
              <a:rPr lang="zh-CN" altLang="en-US" sz="2800" b="1" dirty="0" smtClean="0">
                <a:latin typeface="+mn-ea"/>
              </a:rPr>
              <a:t>。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dirty="0" smtClean="0">
                <a:latin typeface="+mn-ea"/>
              </a:rPr>
              <a:t>               </a:t>
            </a:r>
            <a:r>
              <a:rPr lang="en-US" altLang="zh-CN" sz="2800" b="1" dirty="0" smtClean="0">
                <a:latin typeface="+mn-ea"/>
              </a:rPr>
              <a:t>——</a:t>
            </a:r>
            <a:r>
              <a:rPr lang="zh-CN" altLang="en-US" sz="2800" b="1" dirty="0" smtClean="0">
                <a:latin typeface="+mn-ea"/>
              </a:rPr>
              <a:t>王富仁</a:t>
            </a:r>
          </a:p>
        </p:txBody>
      </p:sp>
    </p:spTree>
    <p:extLst>
      <p:ext uri="{BB962C8B-B14F-4D97-AF65-F5344CB8AC3E}">
        <p14:creationId xmlns:p14="http://schemas.microsoft.com/office/powerpoint/2010/main" val="228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作者简介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pic>
        <p:nvPicPr>
          <p:cNvPr id="3" name="Picture 5" descr="契诃夫像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915566"/>
            <a:ext cx="282314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4" y="765175"/>
            <a:ext cx="5401296" cy="403882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 smtClean="0">
                <a:latin typeface="+mn-ea"/>
              </a:rPr>
              <a:t>   </a:t>
            </a:r>
            <a:r>
              <a:rPr lang="zh-CN" altLang="en-US" sz="2400" b="1" dirty="0" smtClean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19</a:t>
            </a:r>
            <a:r>
              <a:rPr lang="zh-CN" altLang="en-US" sz="2400" b="1" dirty="0" smtClean="0">
                <a:latin typeface="+mn-ea"/>
              </a:rPr>
              <a:t>世纪末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俄国</a:t>
            </a:r>
            <a:r>
              <a:rPr lang="zh-CN" altLang="en-US" sz="2400" b="1" dirty="0" smtClean="0">
                <a:latin typeface="+mn-ea"/>
              </a:rPr>
              <a:t>伟大的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批判现实主义作家</a:t>
            </a:r>
            <a:r>
              <a:rPr lang="zh-CN" altLang="en-US" sz="2400" b="1" dirty="0" smtClean="0">
                <a:latin typeface="+mn-ea"/>
              </a:rPr>
              <a:t>，情趣隽永、文笔犀利的幽默讽刺大师，短篇小说的巨匠，著名剧作家。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 smtClean="0">
                <a:latin typeface="+mn-ea"/>
              </a:rPr>
              <a:t>    代表作</a:t>
            </a:r>
            <a:r>
              <a:rPr lang="zh-CN" altLang="en-US" sz="2400" b="1" dirty="0" smtClean="0">
                <a:latin typeface="+mn-ea"/>
              </a:rPr>
              <a:t>：</a:t>
            </a:r>
            <a:r>
              <a:rPr lang="en-US" altLang="zh-CN" sz="2400" b="1" dirty="0" smtClean="0">
                <a:latin typeface="+mn-ea"/>
              </a:rPr>
              <a:t>《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变色龙</a:t>
            </a:r>
            <a:r>
              <a:rPr lang="en-US" altLang="zh-CN" sz="2400" b="1" dirty="0" smtClean="0">
                <a:latin typeface="+mn-ea"/>
              </a:rPr>
              <a:t>》《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装在套子里的人</a:t>
            </a:r>
            <a:r>
              <a:rPr lang="en-US" altLang="zh-CN" sz="2400" b="1" dirty="0" smtClean="0">
                <a:latin typeface="+mn-ea"/>
              </a:rPr>
              <a:t>》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与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欧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·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亨利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莫泊桑</a:t>
            </a:r>
            <a:r>
              <a:rPr lang="zh-CN" altLang="en-US" sz="2400" b="1" dirty="0" smtClean="0">
                <a:latin typeface="+mn-ea"/>
              </a:rPr>
              <a:t>并称为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三大短篇小说之王</a:t>
            </a:r>
            <a:r>
              <a:rPr lang="zh-CN" altLang="en-US" sz="2400" b="1" dirty="0" smtClean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7563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写作艺术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讽刺手法运用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2" y="761672"/>
            <a:ext cx="8856984" cy="397031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　①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夸张的语言和漫画式的勾勒。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如大热天穿雨鞋带雨伞，穿暖和的棉大衣，从楼上摔下来却安然无恙。反映人物的迂腐可笑。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　②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揭示人物荒谬的生活逻辑。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如别里科夫将教师骑自行车与学生用脑袋走路联系起来。反映他的腐朽落后，害怕变革的思想。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　③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含蓄的对比。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如别里科夫辖制着全城，人们都战战兢兢，反过来他自己又是战战兢兢不能入睡。暴露和批判了别里科夫腐朽丑恶的灵魂。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   ④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戏剧化的情节。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别里科夫平生最怕出乱子，可是挺好的婚事就是被他无端的搞出了“乱子”。这是绝妙的讽刺。</a:t>
            </a:r>
          </a:p>
        </p:txBody>
      </p:sp>
    </p:spTree>
    <p:extLst>
      <p:ext uri="{BB962C8B-B14F-4D97-AF65-F5344CB8AC3E}">
        <p14:creationId xmlns:p14="http://schemas.microsoft.com/office/powerpoint/2010/main" val="24276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99665" y="824394"/>
            <a:ext cx="6480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关于“套子”和“套中人”的思考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3528" y="1347614"/>
            <a:ext cx="8496944" cy="337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lang="zh-CN" altLang="en-US" sz="2400" b="1" dirty="0"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latin typeface="+mn-ea"/>
                <a:ea typeface="+mn-ea"/>
              </a:rPr>
              <a:t>无论</a:t>
            </a:r>
            <a:r>
              <a:rPr lang="zh-CN" altLang="en-US" sz="2400" b="1" dirty="0">
                <a:latin typeface="+mn-ea"/>
                <a:ea typeface="+mn-ea"/>
              </a:rPr>
              <a:t>什么时代什么社会，都有不同形式的“套子”和“套中人”出现。因为时代发展、社会进步，总会有变革，那么就会有反对变革的人出现。这些人中除了仇视社会进步，逆历史潮流而动的反动统治者，更多的是墨守成规、因循守旧的小人物，他们对新生事物不适应、不理解，甚至满怀恐惧，他们主要在思想和行动上抗拒社会变革。我们从改革开放的历程中，就可以发现许多这样的人和事。而改革开放的最大阻力，就是既有的各种“套子”。</a:t>
            </a:r>
          </a:p>
        </p:txBody>
      </p:sp>
    </p:spTree>
    <p:extLst>
      <p:ext uri="{BB962C8B-B14F-4D97-AF65-F5344CB8AC3E}">
        <p14:creationId xmlns:p14="http://schemas.microsoft.com/office/powerpoint/2010/main" val="187788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TDDOWNLOAD\My Documents\Downloads\QQ2012JayXon\Users\907868260\FileRecv\91淘课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11560" y="992138"/>
            <a:ext cx="3888432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契诃夫小说人物形象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90872" y="1672208"/>
            <a:ext cx="8229600" cy="26277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+mn-ea"/>
              </a:rPr>
              <a:t>奥楚蔑洛夫：见风使舵、善于变相、投机钻营者的代名词，具有广泛的艺术概括性。</a:t>
            </a:r>
            <a:endParaRPr lang="en-US" altLang="zh-CN" sz="2800" b="1" dirty="0" smtClean="0">
              <a:latin typeface="+mn-ea"/>
            </a:endParaRPr>
          </a:p>
          <a:p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别里科夫：？</a:t>
            </a:r>
          </a:p>
        </p:txBody>
      </p:sp>
    </p:spTree>
    <p:extLst>
      <p:ext uri="{BB962C8B-B14F-4D97-AF65-F5344CB8AC3E}">
        <p14:creationId xmlns:p14="http://schemas.microsoft.com/office/powerpoint/2010/main" val="2501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251520" y="699542"/>
            <a:ext cx="7740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  别里科夫最显著的特征是什么？</a:t>
            </a:r>
          </a:p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  ——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装在套子里。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179314" y="2571750"/>
            <a:ext cx="576262" cy="100811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+mn-ea"/>
                <a:ea typeface="+mn-ea"/>
                <a:hlinkClick r:id="rId2" action="ppaction://hlinksldjump"/>
              </a:rPr>
              <a:t>怪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00612" y="1833667"/>
            <a:ext cx="103508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衣着</a:t>
            </a:r>
          </a:p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打扮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17395" y="3435846"/>
            <a:ext cx="1114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生活</a:t>
            </a:r>
          </a:p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习惯</a:t>
            </a: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1715199" y="1635645"/>
            <a:ext cx="124871" cy="1368153"/>
          </a:xfrm>
          <a:prstGeom prst="leftBrace">
            <a:avLst>
              <a:gd name="adj1" fmla="val 9725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89288" y="1478945"/>
            <a:ext cx="503098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66"/>
                </a:solidFill>
                <a:latin typeface="+mn-ea"/>
                <a:ea typeface="+mn-ea"/>
              </a:rPr>
              <a:t>晴天穿雨鞋、带雨伞、穿棉大衣</a:t>
            </a:r>
          </a:p>
          <a:p>
            <a:pPr eaLnBrk="1" hangingPunct="1"/>
            <a:r>
              <a:rPr lang="zh-CN" altLang="en-US" sz="2400" b="1" dirty="0">
                <a:solidFill>
                  <a:srgbClr val="000066"/>
                </a:solidFill>
                <a:latin typeface="+mn-ea"/>
                <a:ea typeface="+mn-ea"/>
              </a:rPr>
              <a:t>眼戴黑眼镜</a:t>
            </a:r>
          </a:p>
          <a:p>
            <a:pPr eaLnBrk="1" hangingPunct="1"/>
            <a:r>
              <a:rPr lang="zh-CN" altLang="en-US" sz="2400" b="1" dirty="0">
                <a:solidFill>
                  <a:srgbClr val="000066"/>
                </a:solidFill>
                <a:latin typeface="+mn-ea"/>
                <a:ea typeface="+mn-ea"/>
              </a:rPr>
              <a:t>耳用棉花堵</a:t>
            </a:r>
          </a:p>
          <a:p>
            <a:pPr eaLnBrk="1" hangingPunct="1"/>
            <a:r>
              <a:rPr lang="zh-CN" altLang="en-US" sz="2400" b="1" dirty="0">
                <a:solidFill>
                  <a:srgbClr val="000066"/>
                </a:solidFill>
                <a:latin typeface="+mn-ea"/>
                <a:ea typeface="+mn-ea"/>
              </a:rPr>
              <a:t>脸藏在衣领里</a:t>
            </a:r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>
            <a:off x="1691680" y="3237164"/>
            <a:ext cx="180975" cy="1439863"/>
          </a:xfrm>
          <a:prstGeom prst="leftBrace">
            <a:avLst>
              <a:gd name="adj1" fmla="val 66301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061296" y="3172265"/>
            <a:ext cx="45624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66"/>
                </a:solidFill>
                <a:latin typeface="+mn-ea"/>
                <a:ea typeface="+mn-ea"/>
              </a:rPr>
              <a:t>伞、表、刀装在套子里</a:t>
            </a:r>
          </a:p>
          <a:p>
            <a:pPr eaLnBrk="1" hangingPunct="1"/>
            <a:r>
              <a:rPr lang="zh-CN" altLang="en-US" sz="2400" b="1" dirty="0">
                <a:solidFill>
                  <a:srgbClr val="000066"/>
                </a:solidFill>
                <a:latin typeface="+mn-ea"/>
                <a:ea typeface="+mn-ea"/>
              </a:rPr>
              <a:t>坐在马车支起车蓬</a:t>
            </a:r>
          </a:p>
          <a:p>
            <a:pPr eaLnBrk="1" hangingPunct="1"/>
            <a:r>
              <a:rPr lang="zh-CN" altLang="en-US" sz="2400" b="1" dirty="0">
                <a:solidFill>
                  <a:srgbClr val="000066"/>
                </a:solidFill>
                <a:latin typeface="+mn-ea"/>
                <a:ea typeface="+mn-ea"/>
              </a:rPr>
              <a:t>卧室像箱子，床上挂着帐子，蒙头睡觉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308304" y="2067694"/>
            <a:ext cx="1656183" cy="1815882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隔绝人世</a:t>
            </a:r>
          </a:p>
          <a:p>
            <a:pPr algn="ctr"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害怕刺激</a:t>
            </a:r>
          </a:p>
          <a:p>
            <a:pPr algn="ctr"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惶恐不安</a:t>
            </a:r>
          </a:p>
          <a:p>
            <a:pPr algn="ctr"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战战兢兢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0232" y="1509555"/>
            <a:ext cx="615553" cy="30346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/>
              <a:t>有   形   的   套   子</a:t>
            </a:r>
            <a:endParaRPr lang="zh-CN" altLang="en-US" sz="2800" b="1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人物介绍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69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utoUpdateAnimBg="0"/>
      <p:bldP spid="5" grpId="0" autoUpdateAnimBg="0"/>
      <p:bldP spid="6" grpId="0" animBg="1"/>
      <p:bldP spid="8" grpId="0" animBg="1"/>
      <p:bldP spid="1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69059" y="1562100"/>
            <a:ext cx="553998" cy="20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C0000"/>
                </a:solidFill>
                <a:latin typeface="+mn-ea"/>
                <a:ea typeface="+mn-ea"/>
              </a:rPr>
              <a:t>情 节 简 表</a:t>
            </a:r>
          </a:p>
        </p:txBody>
      </p:sp>
      <p:sp>
        <p:nvSpPr>
          <p:cNvPr id="3" name="AutoShape 5"/>
          <p:cNvSpPr>
            <a:spLocks/>
          </p:cNvSpPr>
          <p:nvPr/>
        </p:nvSpPr>
        <p:spPr bwMode="auto">
          <a:xfrm>
            <a:off x="838200" y="990600"/>
            <a:ext cx="152400" cy="3453358"/>
          </a:xfrm>
          <a:prstGeom prst="leftBrace">
            <a:avLst>
              <a:gd name="adj1" fmla="val 2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2400" b="1">
              <a:latin typeface="+mn-ea"/>
              <a:ea typeface="+mn-ea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62382" y="656353"/>
            <a:ext cx="114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特征</a:t>
            </a:r>
            <a:r>
              <a:rPr kumimoji="1"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(1-4)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052745" y="2076556"/>
            <a:ext cx="106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婚事</a:t>
            </a:r>
            <a:r>
              <a:rPr kumimoji="1"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(5-38)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1052745" y="3723878"/>
            <a:ext cx="1295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CC"/>
                </a:solidFill>
                <a:latin typeface="+mn-ea"/>
                <a:ea typeface="+mn-ea"/>
              </a:rPr>
              <a:t>结局</a:t>
            </a:r>
            <a:r>
              <a:rPr kumimoji="1" lang="en-US" altLang="zh-CN" sz="2400" b="1" dirty="0">
                <a:solidFill>
                  <a:srgbClr val="0000CC"/>
                </a:solidFill>
                <a:latin typeface="+mn-ea"/>
                <a:ea typeface="+mn-ea"/>
              </a:rPr>
              <a:t>(39-40)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2158989" y="803436"/>
            <a:ext cx="73512" cy="651984"/>
          </a:xfrm>
          <a:prstGeom prst="leftBrace">
            <a:avLst>
              <a:gd name="adj1" fmla="val 1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48145" y="6477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生活方式</a:t>
            </a:r>
            <a:r>
              <a:rPr kumimoji="1" lang="en-US" altLang="zh-CN" sz="2400" b="1" dirty="0">
                <a:latin typeface="+mn-ea"/>
                <a:ea typeface="+mn-ea"/>
              </a:rPr>
              <a:t>—</a:t>
            </a:r>
            <a:r>
              <a:rPr kumimoji="1" lang="zh-CN" altLang="en-US" sz="2400" b="1" dirty="0">
                <a:latin typeface="+mn-ea"/>
                <a:ea typeface="+mn-ea"/>
              </a:rPr>
              <a:t>把自己包在套子里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310045" y="99822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思想方式</a:t>
            </a:r>
            <a:r>
              <a:rPr kumimoji="1" lang="en-US" altLang="zh-CN" sz="2400" b="1" dirty="0">
                <a:latin typeface="+mn-ea"/>
                <a:ea typeface="+mn-ea"/>
              </a:rPr>
              <a:t>—</a:t>
            </a:r>
            <a:r>
              <a:rPr kumimoji="1" lang="zh-CN" altLang="en-US" sz="2400" b="1" dirty="0">
                <a:latin typeface="+mn-ea"/>
                <a:ea typeface="+mn-ea"/>
              </a:rPr>
              <a:t>把思想藏在套子里</a:t>
            </a:r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>
            <a:off x="2156301" y="1718993"/>
            <a:ext cx="76200" cy="1996572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348145" y="149039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决定结婚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310045" y="1957454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漫画风波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348145" y="2414654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反对骑车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310045" y="2871854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被推下楼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264397" y="3351262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华连卡笑</a:t>
            </a: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3733800" y="1728854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3733800" y="217743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3733800" y="2702116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754259" y="3191396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4169397" y="2634630"/>
            <a:ext cx="22860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6635116" y="2342381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婚事告吹</a:t>
            </a:r>
          </a:p>
        </p:txBody>
      </p:sp>
      <p:sp>
        <p:nvSpPr>
          <p:cNvPr id="22" name="AutoShape 22"/>
          <p:cNvSpPr>
            <a:spLocks/>
          </p:cNvSpPr>
          <p:nvPr/>
        </p:nvSpPr>
        <p:spPr bwMode="auto">
          <a:xfrm>
            <a:off x="2178784" y="3837124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254984" y="3776189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套中人死了</a:t>
            </a:r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>
            <a:off x="4245597" y="4004789"/>
            <a:ext cx="2133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6579375" y="366353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大快人心</a:t>
            </a: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!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285233" y="4256224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+mn-ea"/>
                <a:ea typeface="+mn-ea"/>
              </a:rPr>
              <a:t>套中人还有</a:t>
            </a: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4245597" y="4532592"/>
            <a:ext cx="21336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6666858" y="4241662"/>
            <a:ext cx="180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不知多少</a:t>
            </a: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426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9850" y="778694"/>
            <a:ext cx="8490622" cy="9289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/>
              <a:t>别里科夫为何喜欢把自己</a:t>
            </a:r>
            <a:r>
              <a:rPr lang="zh-CN" altLang="en-US" sz="2800" b="1" dirty="0" smtClean="0">
                <a:hlinkClick r:id="rId2" action="ppaction://hlinksldjump"/>
              </a:rPr>
              <a:t>藏在套子里</a:t>
            </a:r>
            <a:r>
              <a:rPr lang="zh-CN" altLang="en-US" sz="2800" b="1" dirty="0" smtClean="0"/>
              <a:t>（用课本上的文字）？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6709" y="1707654"/>
            <a:ext cx="8647779" cy="2952328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ts val="2700"/>
              </a:lnSpc>
              <a:buFontTx/>
              <a:buNone/>
            </a:pPr>
            <a:r>
              <a:rPr lang="zh-CN" altLang="en-US" sz="2800" b="1" dirty="0" smtClean="0">
                <a:latin typeface="+mn-ea"/>
              </a:rPr>
              <a:t>1、</a:t>
            </a:r>
            <a:r>
              <a:rPr lang="en-US" altLang="zh-CN" sz="2800" b="1" dirty="0" err="1" smtClean="0">
                <a:latin typeface="+mn-ea"/>
              </a:rPr>
              <a:t>这人总想把自己</a:t>
            </a:r>
            <a:r>
              <a:rPr lang="zh-CN" altLang="en-US" sz="2800" b="1" dirty="0" smtClean="0">
                <a:latin typeface="+mn-ea"/>
              </a:rPr>
              <a:t>包在壳子里，</a:t>
            </a:r>
            <a:r>
              <a:rPr lang="en-US" altLang="zh-CN" sz="2800" b="1" dirty="0" smtClean="0">
                <a:latin typeface="+mn-ea"/>
              </a:rPr>
              <a:t>……</a:t>
            </a:r>
            <a:r>
              <a:rPr lang="zh-CN" altLang="en-US" sz="2800" b="1" dirty="0" smtClean="0">
                <a:latin typeface="+mn-ea"/>
              </a:rPr>
              <a:t>好与世隔绝，</a:t>
            </a:r>
            <a:r>
              <a:rPr lang="zh-CN" altLang="en-US" sz="2800" b="1" dirty="0" smtClean="0">
                <a:latin typeface="+mn-ea"/>
              </a:rPr>
              <a:t>不 受</a:t>
            </a:r>
            <a:r>
              <a:rPr lang="zh-CN" altLang="en-US" sz="2800" b="1" dirty="0" smtClean="0">
                <a:latin typeface="+mn-ea"/>
              </a:rPr>
              <a:t>外界影响。</a:t>
            </a:r>
          </a:p>
          <a:p>
            <a:pPr eaLnBrk="1" hangingPunct="1">
              <a:lnSpc>
                <a:spcPts val="2700"/>
              </a:lnSpc>
              <a:buFontTx/>
              <a:buNone/>
            </a:pPr>
            <a:r>
              <a:rPr lang="zh-CN" altLang="en-US" sz="2800" b="1" dirty="0" smtClean="0">
                <a:latin typeface="+mn-ea"/>
              </a:rPr>
              <a:t>2</a:t>
            </a:r>
            <a:r>
              <a:rPr lang="zh-CN" altLang="en-US" sz="2800" b="1" dirty="0" smtClean="0">
                <a:latin typeface="+mn-ea"/>
              </a:rPr>
              <a:t>、现实</a:t>
            </a:r>
            <a:r>
              <a:rPr lang="zh-CN" altLang="en-US" sz="2800" b="1" dirty="0" smtClean="0">
                <a:latin typeface="+mn-ea"/>
              </a:rPr>
              <a:t>生活刺激他，惊吓他，老是闹得他六神不安。</a:t>
            </a:r>
          </a:p>
          <a:p>
            <a:pPr eaLnBrk="1" hangingPunct="1">
              <a:lnSpc>
                <a:spcPts val="2700"/>
              </a:lnSpc>
              <a:buFontTx/>
              <a:buNone/>
            </a:pPr>
            <a:r>
              <a:rPr lang="zh-CN" altLang="en-US" sz="2800" b="1" dirty="0" smtClean="0">
                <a:latin typeface="+mn-ea"/>
              </a:rPr>
              <a:t>3、他一上床就拉过被子来蒙上脑袋。房里又热又闷，风推着关紧的门，炉子里嗡嗡地叫，厨房里传来叹息声--不祥的叹息声……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他躺在被子底下，战战兢兢，深怕会出什么事，深怕小贼溜进来。他通宵做恶梦……</a:t>
            </a:r>
          </a:p>
        </p:txBody>
      </p:sp>
    </p:spTree>
    <p:extLst>
      <p:ext uri="{BB962C8B-B14F-4D97-AF65-F5344CB8AC3E}">
        <p14:creationId xmlns:p14="http://schemas.microsoft.com/office/powerpoint/2010/main" val="186968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23528" y="825555"/>
            <a:ext cx="84613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zh-CN" altLang="en-US" sz="2800" b="1" dirty="0" smtClean="0">
                <a:solidFill>
                  <a:schemeClr val="tx2"/>
                </a:solidFill>
                <a:latin typeface="+mn-ea"/>
                <a:ea typeface="+mn-ea"/>
              </a:rPr>
              <a:t>  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别里科夫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的“套子”只是束缚自己吗？说说他对别人的影响。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23528" y="1778744"/>
            <a:ext cx="8583809" cy="28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700"/>
              </a:lnSpc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  <a:sym typeface="Wingdings 3" pitchFamily="18" charset="2"/>
              </a:rPr>
              <a:t>  </a:t>
            </a:r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违背法令、脱离常规、不合规矩的事都惹得他闷闷不乐。</a:t>
            </a:r>
          </a:p>
          <a:p>
            <a:pPr>
              <a:lnSpc>
                <a:spcPts val="3700"/>
              </a:lnSpc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  <a:sym typeface="Wingdings 3" pitchFamily="18" charset="2"/>
              </a:rPr>
              <a:t>A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干涉别人</a:t>
            </a:r>
          </a:p>
          <a:p>
            <a:pPr>
              <a:lnSpc>
                <a:spcPts val="3700"/>
              </a:lnSpc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B 开除学生</a:t>
            </a:r>
          </a:p>
          <a:p>
            <a:pPr>
              <a:lnSpc>
                <a:spcPts val="3700"/>
              </a:lnSpc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C 辖制中学十五年</a:t>
            </a:r>
          </a:p>
          <a:p>
            <a:pPr>
              <a:lnSpc>
                <a:spcPts val="3700"/>
              </a:lnSpc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D 辖制全城人</a:t>
            </a:r>
          </a:p>
        </p:txBody>
      </p:sp>
    </p:spTree>
    <p:extLst>
      <p:ext uri="{BB962C8B-B14F-4D97-AF65-F5344CB8AC3E}">
        <p14:creationId xmlns:p14="http://schemas.microsoft.com/office/powerpoint/2010/main" val="55187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921315" y="771550"/>
            <a:ext cx="22689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无形的套子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18492" y="1419622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职业上：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61119" y="1385855"/>
            <a:ext cx="553116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</a:rPr>
              <a:t>歌颂过去、歌颂从没存在过的东西，用所教的古代语言躲避生活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18491" y="2499742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思想上：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96498" y="2461904"/>
            <a:ext cx="46316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</a:rPr>
              <a:t>只信政府的告示和报纸文章，对不合规矩的事闷闷不乐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18490" y="4011910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论调上：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691680" y="4011910"/>
            <a:ext cx="30700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</a:rPr>
              <a:t>千万别出什么乱子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372200" y="2508070"/>
            <a:ext cx="2422152" cy="1815882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害怕变革</a:t>
            </a:r>
          </a:p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顽固保守</a:t>
            </a:r>
          </a:p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陈旧腐朽</a:t>
            </a:r>
            <a:endParaRPr lang="en-US" altLang="zh-CN" sz="2800" b="1" dirty="0">
              <a:solidFill>
                <a:srgbClr val="FF3300"/>
              </a:solidFill>
              <a:latin typeface="+mn-ea"/>
            </a:endParaRPr>
          </a:p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阻碍社会发展</a:t>
            </a:r>
          </a:p>
        </p:txBody>
      </p:sp>
    </p:spTree>
    <p:extLst>
      <p:ext uri="{BB962C8B-B14F-4D97-AF65-F5344CB8AC3E}">
        <p14:creationId xmlns:p14="http://schemas.microsoft.com/office/powerpoint/2010/main" val="105347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131590"/>
            <a:ext cx="8229600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从别里科夫对别人的影响来总结他的行径。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7704" y="2067694"/>
            <a:ext cx="3960440" cy="2304257"/>
          </a:xfrm>
          <a:prstGeom prst="rect">
            <a:avLst/>
          </a:prstGeom>
        </p:spPr>
        <p:txBody>
          <a:bodyPr/>
          <a:lstStyle/>
          <a:p>
            <a:pPr eaLnBrk="1" fontAlgn="t" hangingPunct="1"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</a:rPr>
              <a:t>扼杀新思想</a:t>
            </a:r>
            <a:endParaRPr lang="en-US" altLang="zh-CN" sz="2800" b="1" dirty="0" smtClean="0">
              <a:latin typeface="+mn-ea"/>
            </a:endParaRPr>
          </a:p>
          <a:p>
            <a:pPr eaLnBrk="1" fontAlgn="t" hangingPunct="1">
              <a:spcBef>
                <a:spcPct val="50000"/>
              </a:spcBef>
            </a:pPr>
            <a:endParaRPr lang="zh-CN" altLang="en-US" sz="2800" b="1" dirty="0" smtClean="0">
              <a:latin typeface="+mn-ea"/>
            </a:endParaRPr>
          </a:p>
          <a:p>
            <a:pPr eaLnBrk="1" fontAlgn="t" hangingPunct="1"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</a:rPr>
              <a:t>摧残新精神</a:t>
            </a:r>
          </a:p>
          <a:p>
            <a:pPr eaLnBrk="1" hangingPunct="1"/>
            <a:endParaRPr lang="zh-CN" altLang="en-US" sz="28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56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1133</Words>
  <Application>Microsoft Office PowerPoint</Application>
  <PresentationFormat>全屏显示(16:9)</PresentationFormat>
  <Paragraphs>153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Office 主题​​</vt:lpstr>
      <vt:lpstr>Flash 影片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admin</cp:lastModifiedBy>
  <cp:revision>73</cp:revision>
  <dcterms:created xsi:type="dcterms:W3CDTF">2014-07-03T05:31:53Z</dcterms:created>
  <dcterms:modified xsi:type="dcterms:W3CDTF">2014-11-24T02:31:56Z</dcterms:modified>
</cp:coreProperties>
</file>