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8" r:id="rId4"/>
    <p:sldId id="307" r:id="rId5"/>
    <p:sldId id="296" r:id="rId6"/>
    <p:sldId id="306" r:id="rId7"/>
    <p:sldId id="305" r:id="rId8"/>
    <p:sldId id="309" r:id="rId9"/>
    <p:sldId id="304" r:id="rId10"/>
    <p:sldId id="303" r:id="rId11"/>
    <p:sldId id="302" r:id="rId12"/>
    <p:sldId id="301" r:id="rId13"/>
    <p:sldId id="300" r:id="rId14"/>
    <p:sldId id="299" r:id="rId15"/>
    <p:sldId id="298" r:id="rId16"/>
    <p:sldId id="310" r:id="rId17"/>
    <p:sldId id="297" r:id="rId18"/>
    <p:sldId id="313" r:id="rId19"/>
    <p:sldId id="312" r:id="rId20"/>
    <p:sldId id="311" r:id="rId21"/>
    <p:sldId id="315" r:id="rId22"/>
    <p:sldId id="314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28184" y="2139702"/>
            <a:ext cx="2088232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小说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装在套子里的人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作者：契科夫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Picture 5" descr="套中人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756"/>
            <a:ext cx="3621606" cy="47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7249"/>
              </p:ext>
            </p:extLst>
          </p:nvPr>
        </p:nvGraphicFramePr>
        <p:xfrm>
          <a:off x="234032" y="771550"/>
          <a:ext cx="8730456" cy="3806768"/>
        </p:xfrm>
        <a:graphic>
          <a:graphicData uri="http://schemas.openxmlformats.org/drawingml/2006/table">
            <a:tbl>
              <a:tblPr/>
              <a:tblGrid>
                <a:gridCol w="1717467"/>
                <a:gridCol w="1117011"/>
                <a:gridCol w="1756948"/>
                <a:gridCol w="929472"/>
                <a:gridCol w="1268359"/>
                <a:gridCol w="1941199"/>
              </a:tblGrid>
              <a:tr h="446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结 构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套子”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  格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 题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391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别里科夫的套子特征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63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别里科夫的恋爱过程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8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别里科夫被吓致死</a:t>
                      </a: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anchorCtr="1" horzOverflow="overflow">
                    <a:lnL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1979712" y="1371421"/>
            <a:ext cx="1296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生活上的“套子”</a:t>
            </a:r>
          </a:p>
        </p:txBody>
      </p:sp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1912177" y="2643758"/>
            <a:ext cx="1219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思想上的“套子”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2555776" y="408391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揭示主题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3179129" y="120359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穿着方面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3179129" y="156363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用具方面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3179129" y="192367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出行方面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179129" y="2296492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住处方面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2891097" y="268614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漫画”</a:t>
            </a:r>
            <a:r>
              <a:rPr lang="zh-CN" altLang="en-US" sz="2400" b="1" dirty="0">
                <a:solidFill>
                  <a:srgbClr val="0000FF"/>
                </a:solidFill>
              </a:rPr>
              <a:t>事件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2866378" y="308858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骑车”</a:t>
            </a:r>
            <a:r>
              <a:rPr lang="zh-CN" altLang="en-US" sz="2400" b="1" dirty="0">
                <a:solidFill>
                  <a:srgbClr val="0000FF"/>
                </a:solidFill>
              </a:rPr>
              <a:t>事件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3179129" y="340622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争吵交锋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4788024" y="185167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套己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4788024" y="3152695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套人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4807271" y="404384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套死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5724128" y="1275606"/>
            <a:ext cx="1169988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保    守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落    后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愚    昧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卫道士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可怜虫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FF0066"/>
              </a:solidFill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20272" y="1561817"/>
            <a:ext cx="1817688" cy="252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沙皇政府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黑暗别里科夫愚昧呼唤</a:t>
            </a:r>
            <a:r>
              <a:rPr lang="zh-CN" altLang="en-US" sz="2400" b="1" dirty="0">
                <a:solidFill>
                  <a:srgbClr val="FF0000"/>
                </a:solidFill>
              </a:rPr>
              <a:t>自由社会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归纳小结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1131590"/>
            <a:ext cx="828092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</a:rPr>
              <a:t>别里科夫在生活和思想方面都有哪些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套子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？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</a:rPr>
              <a:t>他为什么要把自己装在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套子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里？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</a:rPr>
              <a:t>别里科夫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这个装在套子里的人，差点结了婚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。结婚是不是表现别里科夫对生活的某种渴望？如果他结婚了，能否走出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套子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？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</a:rPr>
              <a:t>在你周围，是否也有这样那样的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套子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？如果有，你是怎样看待这些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3333CC"/>
                </a:solidFill>
              </a:rPr>
              <a:t>套子</a:t>
            </a:r>
            <a:r>
              <a:rPr lang="zh-CN" altLang="en-US" sz="2400" b="1" dirty="0">
                <a:solidFill>
                  <a:srgbClr val="3333CC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3333CC"/>
                </a:solidFill>
              </a:rPr>
              <a:t>的？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合作探究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3568" y="1131590"/>
            <a:ext cx="5718175" cy="476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他在生活和思想方面都有哪些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2067694"/>
            <a:ext cx="8280400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+mn-ea"/>
              </a:rPr>
              <a:t>穿着</a:t>
            </a:r>
            <a:r>
              <a:rPr lang="en-US" altLang="zh-CN" sz="2400" b="1" dirty="0">
                <a:solidFill>
                  <a:srgbClr val="3333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晴朗日子，穿雨鞋、棉大衣，把脸蒙在竖起的衣领里，穿羊毛衫，戴黑眼镜，用棉花堵住耳朵眼。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+mn-ea"/>
              </a:rPr>
              <a:t>用具</a:t>
            </a:r>
            <a:r>
              <a:rPr lang="en-US" altLang="zh-CN" sz="2400" b="1" dirty="0">
                <a:solidFill>
                  <a:srgbClr val="3333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晴天带雨伞，把伞装在套子里，把表放在灰色鹿皮套子里，削铅笔的小刀也装在套子</a:t>
            </a:r>
            <a:r>
              <a:rPr lang="zh-CN" altLang="en-US" sz="2400" b="1" dirty="0" smtClean="0">
                <a:solidFill>
                  <a:srgbClr val="3333CC"/>
                </a:solidFill>
                <a:latin typeface="+mn-ea"/>
              </a:rPr>
              <a:t>里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59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80400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66"/>
                </a:solidFill>
                <a:latin typeface="+mn-ea"/>
              </a:rPr>
              <a:t>出行</a:t>
            </a:r>
            <a:r>
              <a:rPr lang="en-US" altLang="zh-CN" sz="2400" b="1" dirty="0">
                <a:solidFill>
                  <a:srgbClr val="3333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坐上马车，便叫支起车篷。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+mn-ea"/>
              </a:rPr>
              <a:t>住处</a:t>
            </a:r>
            <a:r>
              <a:rPr lang="en-US" altLang="zh-CN" sz="2400" b="1" dirty="0">
                <a:solidFill>
                  <a:srgbClr val="3333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卧室挺小，活像一只箱子，床上挂着帐子。他一上床，就拉过被子来蒙上脑袋。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+mn-ea"/>
              </a:rPr>
              <a:t>思想</a:t>
            </a:r>
            <a:r>
              <a:rPr lang="en-US" altLang="zh-CN" sz="2400" b="1" dirty="0">
                <a:solidFill>
                  <a:srgbClr val="3333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3333CC"/>
                </a:solidFill>
                <a:latin typeface="+mn-ea"/>
              </a:rPr>
              <a:t>憎恨现实，歌颂过去。只相信政府的告示和报纸上规定着禁止什么，他才放心，而对允许什么则忧心忡忡，生怕闹出什么乱子。</a:t>
            </a:r>
          </a:p>
        </p:txBody>
      </p:sp>
    </p:spTree>
    <p:extLst>
      <p:ext uri="{BB962C8B-B14F-4D97-AF65-F5344CB8AC3E}">
        <p14:creationId xmlns:p14="http://schemas.microsoft.com/office/powerpoint/2010/main" val="27856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979613" y="627534"/>
            <a:ext cx="5134739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他为什么要把自己装在“套子”里？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131590"/>
            <a:ext cx="8640960" cy="36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6600FF"/>
                </a:solidFill>
                <a:latin typeface="+mn-ea"/>
              </a:rPr>
              <a:t>别里科夫既震慑于专制极权政府的白色恐怖，又依附于沙皇专制统治，自觉维护反动统治，仇恨和反对一切新生事物和社会变革。而他所依附并维护的反动统治又外强中干，本质虚弱，他所反对的新生事物和社会变革又触目即是，呈现旺盛的生命力，让他心惊胆战。所有这一切，使他只好把自己深埋于套子中。 别里科夫应该说既是沙皇专制统治的产物，反过来又维护着这种反动制度；既是这种专制制度的受害者，同时，他又加害周围的人，真是既“套己”又“套人”。</a:t>
            </a:r>
          </a:p>
        </p:txBody>
      </p:sp>
    </p:spTree>
    <p:extLst>
      <p:ext uri="{BB962C8B-B14F-4D97-AF65-F5344CB8AC3E}">
        <p14:creationId xmlns:p14="http://schemas.microsoft.com/office/powerpoint/2010/main" val="37695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5536" y="1131590"/>
            <a:ext cx="849630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别里科夫的恋爱并非自愿的，因此他跟华连卡是没有“真爱”可言的。是他一时“昏了头，决定结婚了”。另外“校长太太的尽力撮合”；“人人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他的同事和同事的太太们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开始向他游说”；“华连卡长得不坏，招人喜欢；是五等文官的女儿，有田产；尤其要紧的是，她是第一个待他诚恳而亲热的女儿”。可见，别里科夫在“恋爱”中总处于被动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69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691" y="1203598"/>
            <a:ext cx="8496300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400" b="1" dirty="0">
                <a:solidFill>
                  <a:srgbClr val="FF0000"/>
                </a:solidFill>
              </a:rPr>
              <a:t>，我们可以看出别里科夫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恋爱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并非是有着某种对生活的渴望，除了需要一丝心灵上的慰藉之外，更多的是权势、利益和出于一种自我保护的心态。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别里科夫是社会的产物，是时代的畸形儿。只要当时那样的社会还存在，即使别里科夫结了婚，别里科夫也永远不可能走出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3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8313" y="987574"/>
            <a:ext cx="8351837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现实生活中有各种各样的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。虚荣是一种套子，金钱是一种套子，名望是一种套子，考试是一种套子，升学是一种套子</a:t>
            </a:r>
            <a:r>
              <a:rPr lang="en-US" altLang="zh-CN" sz="2400" b="1" dirty="0">
                <a:solidFill>
                  <a:srgbClr val="FF0000"/>
                </a:solidFill>
                <a:latin typeface="宋体"/>
              </a:rPr>
              <a:t>……</a:t>
            </a:r>
            <a:r>
              <a:rPr lang="zh-CN" altLang="en-US" sz="2400" b="1" dirty="0">
                <a:solidFill>
                  <a:srgbClr val="FF0000"/>
                </a:solidFill>
              </a:rPr>
              <a:t>可以说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无处不在。人是社会中的人，都与别人发生各种各样的关系，社会为维护一种秩序，统治阶级就会制定各种各样的套子（规矩），宣传各种各样的人生观，以制约人的行为和思想。人一生下来，似乎就要落入套子，每个人都是生活在各种套子中。</a:t>
            </a:r>
          </a:p>
        </p:txBody>
      </p:sp>
    </p:spTree>
    <p:extLst>
      <p:ext uri="{BB962C8B-B14F-4D97-AF65-F5344CB8AC3E}">
        <p14:creationId xmlns:p14="http://schemas.microsoft.com/office/powerpoint/2010/main" val="40324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7920" y="843558"/>
            <a:ext cx="8744559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我们应该正确对待套子：人虽然离不开套子，但也不能完全愚昧无知的被套子套住，人应该有理性，要敢于怀疑，善于鉴别反思，跳出洞穴，破除迷信、盲从、奴性意识，形成开放的眼光和主体意识。总之，人生要有约束的规矩，但不能作茧自缚；人必然进入生活圈子，但不能落入怪圈。尤其值得我们警醒的是，我们在做学问的时候，也既要学习和遵守前人的结论（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），也应大胆怀疑，打破思维习惯上的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套子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，敢于创新，只有这样，科学才能不断向前发展。</a:t>
            </a:r>
          </a:p>
        </p:txBody>
      </p:sp>
    </p:spTree>
    <p:extLst>
      <p:ext uri="{BB962C8B-B14F-4D97-AF65-F5344CB8AC3E}">
        <p14:creationId xmlns:p14="http://schemas.microsoft.com/office/powerpoint/2010/main" val="28925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8280920" cy="362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夸张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手法</a:t>
            </a:r>
            <a:endParaRPr lang="zh-CN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zh-CN" sz="2400" b="1" dirty="0" smtClean="0">
                <a:latin typeface="+mn-ea"/>
              </a:rPr>
              <a:t>本文</a:t>
            </a:r>
            <a:r>
              <a:rPr lang="zh-CN" altLang="zh-CN" sz="2400" b="1" dirty="0">
                <a:latin typeface="+mn-ea"/>
              </a:rPr>
              <a:t>夸张手法的运用主要表现在两个方面：一是夸张人物形象，像别里科夫这样整天躲在套子里的人，在现实生活中是不可能存在的；二是夸大人物的作用，说他把</a:t>
            </a:r>
            <a:r>
              <a:rPr lang="en-US" altLang="zh-CN" sz="2400" b="1" dirty="0">
                <a:latin typeface="+mn-ea"/>
              </a:rPr>
              <a:t>“</a:t>
            </a:r>
            <a:r>
              <a:rPr lang="zh-CN" altLang="zh-CN" sz="2400" b="1" dirty="0">
                <a:latin typeface="+mn-ea"/>
              </a:rPr>
              <a:t>整个中学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zh-CN" sz="2400" b="1" dirty="0">
                <a:latin typeface="+mn-ea"/>
              </a:rPr>
              <a:t>辖制了</a:t>
            </a:r>
            <a:r>
              <a:rPr lang="en-US" altLang="zh-CN" sz="2400" b="1" dirty="0">
                <a:latin typeface="+mn-ea"/>
              </a:rPr>
              <a:t>“</a:t>
            </a:r>
            <a:r>
              <a:rPr lang="zh-CN" altLang="zh-CN" sz="2400" b="1" dirty="0">
                <a:latin typeface="+mn-ea"/>
              </a:rPr>
              <a:t>足足十五年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zh-CN" sz="2400" b="1" dirty="0">
                <a:latin typeface="+mn-ea"/>
              </a:rPr>
              <a:t>，连</a:t>
            </a:r>
            <a:r>
              <a:rPr lang="en-US" altLang="zh-CN" sz="2400" b="1" dirty="0">
                <a:latin typeface="+mn-ea"/>
              </a:rPr>
              <a:t>“</a:t>
            </a:r>
            <a:r>
              <a:rPr lang="zh-CN" altLang="zh-CN" sz="2400" b="1" dirty="0">
                <a:latin typeface="+mn-ea"/>
              </a:rPr>
              <a:t>全城都受着他辖制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zh-CN" sz="2400" b="1" dirty="0">
                <a:latin typeface="+mn-ea"/>
              </a:rPr>
              <a:t>，大家什么都不敢干。这些夸张是作者对生活的高度概括，展现了社会生活的本质特征：别里科夫是众多</a:t>
            </a:r>
            <a:r>
              <a:rPr lang="en-US" altLang="zh-CN" sz="2400" b="1" dirty="0">
                <a:latin typeface="+mn-ea"/>
              </a:rPr>
              <a:t>“</a:t>
            </a:r>
            <a:r>
              <a:rPr lang="zh-CN" altLang="zh-CN" sz="2400" b="1" dirty="0">
                <a:latin typeface="+mn-ea"/>
              </a:rPr>
              <a:t>套中人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zh-CN" sz="2400" b="1" dirty="0">
                <a:latin typeface="+mn-ea"/>
              </a:rPr>
              <a:t>的典型代表，而他对人们的压制，也是种种专制统治的结果。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写法借鉴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4" descr="契诃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2" y="984192"/>
            <a:ext cx="2566053" cy="31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99792" y="771550"/>
            <a:ext cx="6264696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14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3300"/>
                </a:solidFill>
                <a:latin typeface="+mn-ea"/>
              </a:rPr>
              <a:t>   </a:t>
            </a:r>
            <a:r>
              <a:rPr lang="en-US" altLang="zh-CN" sz="2400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en-US" altLang="zh-CN" sz="2400" b="1" kern="0" dirty="0" smtClean="0">
                <a:solidFill>
                  <a:srgbClr val="003300"/>
                </a:solidFill>
                <a:latin typeface="+mn-ea"/>
              </a:rPr>
              <a:t>19</a:t>
            </a:r>
            <a:r>
              <a:rPr lang="zh-CN" altLang="en-US" sz="2400" b="1" kern="0" dirty="0">
                <a:solidFill>
                  <a:srgbClr val="003300"/>
                </a:solidFill>
                <a:latin typeface="+mn-ea"/>
              </a:rPr>
              <a:t>世纪末俄国伟大的批判现实主义作家，情趣隽永、文笔犀利的幽默讽刺大师，短篇小说的巨匠，著名剧作家</a:t>
            </a:r>
            <a:r>
              <a:rPr lang="zh-CN" altLang="en-US" sz="2400" b="1" kern="0" dirty="0" smtClean="0">
                <a:solidFill>
                  <a:srgbClr val="003300"/>
                </a:solidFill>
                <a:latin typeface="+mn-ea"/>
              </a:rPr>
              <a:t>。早期</a:t>
            </a:r>
            <a:r>
              <a:rPr lang="zh-CN" altLang="en-US" sz="2400" b="1" kern="0" dirty="0">
                <a:solidFill>
                  <a:srgbClr val="003300"/>
                </a:solidFill>
                <a:latin typeface="+mn-ea"/>
              </a:rPr>
              <a:t>作品多是短篇小说；后期转向戏剧创作，他善于从日常生活中发现具有典型意义的人和事，通过幽默可笑的情节进行艺术概括，塑造出完整的典型形象</a:t>
            </a:r>
            <a:r>
              <a:rPr lang="zh-CN" altLang="en-US" sz="2400" b="1" kern="0" dirty="0" smtClean="0">
                <a:solidFill>
                  <a:srgbClr val="003300"/>
                </a:solidFill>
                <a:latin typeface="+mn-ea"/>
              </a:rPr>
              <a:t>。其</a:t>
            </a:r>
            <a:r>
              <a:rPr lang="zh-CN" altLang="en-US" sz="2400" b="1" kern="0" dirty="0">
                <a:solidFill>
                  <a:srgbClr val="003300"/>
                </a:solidFill>
                <a:latin typeface="+mn-ea"/>
              </a:rPr>
              <a:t>代表作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《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变色龙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》</a:t>
            </a:r>
            <a:r>
              <a:rPr lang="zh-CN" altLang="en-US" sz="2400" b="1" kern="0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《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装在套子里的人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》</a:t>
            </a:r>
            <a:r>
              <a:rPr lang="zh-CN" altLang="en-US" sz="2400" b="1" kern="0" dirty="0">
                <a:solidFill>
                  <a:srgbClr val="003300"/>
                </a:solidFill>
                <a:latin typeface="+mn-ea"/>
              </a:rPr>
              <a:t>，前者成为见风使舵、投机钻营者的代名词；后者成为因循守旧、畏首畏尾、害怕变革者的符号象征</a:t>
            </a:r>
            <a:r>
              <a:rPr lang="zh-CN" altLang="en-US" sz="2400" b="1" kern="0" dirty="0" smtClean="0">
                <a:solidFill>
                  <a:srgbClr val="003300"/>
                </a:solidFill>
                <a:latin typeface="+mn-ea"/>
              </a:rPr>
              <a:t>。与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欧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亨利</a:t>
            </a:r>
            <a:r>
              <a:rPr lang="zh-CN" altLang="en-US" sz="2400" b="1" kern="0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马克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+mn-ea"/>
              </a:rPr>
              <a:t>·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ea"/>
              </a:rPr>
              <a:t>吐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温</a:t>
            </a:r>
            <a:r>
              <a:rPr lang="zh-CN" altLang="en-US" sz="2400" b="1" kern="0" dirty="0">
                <a:solidFill>
                  <a:srgbClr val="003300"/>
                </a:solidFill>
                <a:latin typeface="+mn-ea"/>
              </a:rPr>
              <a:t>并称为三大短篇之说之王。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915566"/>
            <a:ext cx="7921625" cy="3742977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3300"/>
              </a:lnSpc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定义：夸张是为了达到某种表达的需要，对事物的形象、特征、作用、程度等方面着意扩大或缩小的修辞手法。</a:t>
            </a:r>
          </a:p>
          <a:p>
            <a:pPr algn="just">
              <a:lnSpc>
                <a:spcPts val="3300"/>
              </a:lnSpc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种类：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扩大夸张，即故意把一般事物往大、多、快、高、长、强等处说。</a:t>
            </a:r>
          </a:p>
          <a:p>
            <a:pPr algn="just">
              <a:lnSpc>
                <a:spcPts val="3300"/>
              </a:lnSpc>
            </a:pPr>
            <a:r>
              <a:rPr lang="en-US" altLang="zh-CN" sz="2400" b="1" dirty="0" smtClean="0">
                <a:latin typeface="+mn-ea"/>
                <a:cs typeface="Times New Roman" pitchFamily="18" charset="0"/>
              </a:rPr>
              <a:t>(2)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缩小夸张，即故意把一般事物往小、少、慢、矮、短、弱等处说。</a:t>
            </a:r>
          </a:p>
          <a:p>
            <a:pPr algn="just">
              <a:lnSpc>
                <a:spcPts val="3300"/>
              </a:lnSpc>
            </a:pPr>
            <a:r>
              <a:rPr lang="en-US" altLang="zh-CN" sz="2400" b="1" dirty="0" smtClean="0">
                <a:latin typeface="+mn-ea"/>
                <a:cs typeface="Times New Roman" pitchFamily="18" charset="0"/>
              </a:rPr>
              <a:t>(3)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超前夸张，即在两件事之中，故意把后出现的事说成是先出现的，或是同时出现的。</a:t>
            </a:r>
          </a:p>
        </p:txBody>
      </p:sp>
    </p:spTree>
    <p:extLst>
      <p:ext uri="{BB962C8B-B14F-4D97-AF65-F5344CB8AC3E}">
        <p14:creationId xmlns:p14="http://schemas.microsoft.com/office/powerpoint/2010/main" val="31359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987574"/>
            <a:ext cx="7921625" cy="331236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3600"/>
              </a:lnSpc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作用：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揭示本质，给人以启示；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(2)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烘托气氛，增强感染力；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(3)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增强联想，创造气氛。</a:t>
            </a:r>
          </a:p>
          <a:p>
            <a:pPr algn="just">
              <a:lnSpc>
                <a:spcPts val="3600"/>
              </a:lnSpc>
            </a:pPr>
            <a:r>
              <a:rPr lang="zh-CN" altLang="en-US" sz="2400" b="1" dirty="0" smtClean="0">
                <a:latin typeface="+mn-ea"/>
                <a:cs typeface="Times New Roman" pitchFamily="18" charset="0"/>
              </a:rPr>
              <a:t>写法指点：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夸张不是浮夸，而是故意的合理的夸大，所以不能失去生活的基础和根据；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(2)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夸张不能和事实距离过近，否则会分不清是在说事实还是在夸张；</a:t>
            </a:r>
            <a:r>
              <a:rPr lang="en-US" altLang="zh-CN" sz="2400" b="1" dirty="0" smtClean="0">
                <a:latin typeface="+mn-ea"/>
                <a:cs typeface="Times New Roman" pitchFamily="18" charset="0"/>
              </a:rPr>
              <a:t>(3)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夸张要注意文体特征，如科技说明文、说理文章就很少用甚至不用夸张，以免歪曲事实。</a:t>
            </a:r>
          </a:p>
        </p:txBody>
      </p:sp>
    </p:spTree>
    <p:extLst>
      <p:ext uri="{BB962C8B-B14F-4D97-AF65-F5344CB8AC3E}">
        <p14:creationId xmlns:p14="http://schemas.microsoft.com/office/powerpoint/2010/main" val="2289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61952"/>
              </p:ext>
            </p:extLst>
          </p:nvPr>
        </p:nvGraphicFramePr>
        <p:xfrm>
          <a:off x="611560" y="843558"/>
          <a:ext cx="8064896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3" imgW="8439322" imgH="3757020" progId="Word.Document.8">
                  <p:embed/>
                </p:oleObj>
              </mc:Choice>
              <mc:Fallback>
                <p:oleObj name="Document" r:id="rId3" imgW="8439322" imgH="37570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43558"/>
                        <a:ext cx="8064896" cy="374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活学活用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771550"/>
            <a:ext cx="8712968" cy="3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小说发表于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1898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年，通过别里科夫反映了十九世纪末期俄国的社会生活。</a:t>
            </a:r>
          </a:p>
          <a:p>
            <a:pPr algn="just">
              <a:lnSpc>
                <a:spcPts val="31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  十九世纪末期，在俄国正是无产阶级革命的前夜，工人运动逐渐展开，马克思主义已在全国传播，工人阶级的政党正在形成，一场革命风暴即将到来。沙皇政府面临着日益高涨的革命运动形势，极力加强反动统治，疯狂镇压人民，在全国造成了阴沉郁闷的气氛。沙皇政府的忠实卫道者，也极力维护沙皇的反动统治。他们死守着旧有的阵地，仇视和反对一切新鲜事物。这种人不但出现在官场上，而且也出现在知识界。    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写作背景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3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7856" y="983571"/>
            <a:ext cx="8352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小说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是从哪几个方面描写别里科夫这个人物的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1707654"/>
            <a:ext cx="8347286" cy="10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8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3333CC"/>
                </a:solidFill>
                <a:latin typeface="+mn-ea"/>
              </a:rPr>
              <a:t>  埋葬</a:t>
            </a: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别里科夫是一件大快人心的事，可是别里科夫死后不久，为什么“生活又恢复旧样子了”</a:t>
            </a:r>
            <a:r>
              <a:rPr lang="en-US" altLang="zh-CN" sz="2800" b="1" dirty="0">
                <a:solidFill>
                  <a:srgbClr val="3333CC"/>
                </a:solidFill>
                <a:latin typeface="+mn-ea"/>
              </a:rPr>
              <a:t>?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7544" y="2931790"/>
            <a:ext cx="8275278" cy="14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7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　</a:t>
            </a:r>
            <a:r>
              <a:rPr lang="zh-CN" altLang="en-US" sz="2800" b="1" dirty="0" smtClean="0">
                <a:solidFill>
                  <a:srgbClr val="3333CC"/>
                </a:solidFill>
                <a:latin typeface="+mn-ea"/>
              </a:rPr>
              <a:t>  教师</a:t>
            </a: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和全城的人为什么怕别里科夫？既然他能“辖制全城”，为什么终日六神无主，战战兢兢，一副可怜相呢</a:t>
            </a:r>
            <a:r>
              <a:rPr lang="en-US" altLang="zh-CN" sz="2800" b="1" dirty="0">
                <a:solidFill>
                  <a:srgbClr val="3333CC"/>
                </a:solidFill>
                <a:latin typeface="+mn-ea"/>
              </a:rPr>
              <a:t>? </a:t>
            </a:r>
            <a:r>
              <a:rPr lang="zh-CN" altLang="en-US" sz="2800" b="1" dirty="0">
                <a:solidFill>
                  <a:srgbClr val="3333CC"/>
                </a:solidFill>
                <a:latin typeface="+mn-ea"/>
              </a:rPr>
              <a:t>这两种怕有什么关系？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形象分析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2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t="26288" r="8040" b="3588"/>
          <a:stretch/>
        </p:blipFill>
        <p:spPr bwMode="auto">
          <a:xfrm>
            <a:off x="683568" y="1070976"/>
            <a:ext cx="7848872" cy="3168352"/>
          </a:xfrm>
          <a:prstGeom prst="rect">
            <a:avLst/>
          </a:prstGeom>
          <a:solidFill>
            <a:srgbClr val="7FD13B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结构梳理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915566"/>
            <a:ext cx="8280920" cy="17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⑴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从日常生活的角度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:</a:t>
            </a:r>
          </a:p>
          <a:p>
            <a:pPr algn="just">
              <a:lnSpc>
                <a:spcPts val="336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衣、住、行、待人接物、精神状态、语言习惯、社会影响等方面刻画他守旧愚蠢和对行将灭亡的旧制度的忠实拥护。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536" y="2715766"/>
            <a:ext cx="8300703" cy="17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⑵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从爱情的角度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:</a:t>
            </a:r>
          </a:p>
          <a:p>
            <a:pPr algn="just">
              <a:lnSpc>
                <a:spcPts val="336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是集中的、画龙点睛的刻画，突出他“套子式的论调”的愚昧和反动。对别里科夫在肖像、行动和</a:t>
            </a:r>
            <a:r>
              <a:rPr lang="zh-CN" altLang="en-US" sz="2800" b="1" dirty="0" smtClean="0">
                <a:latin typeface="+mn-ea"/>
              </a:rPr>
              <a:t>思想上的</a:t>
            </a:r>
            <a:r>
              <a:rPr lang="zh-CN" altLang="en-US" sz="2800" b="1" dirty="0">
                <a:latin typeface="+mn-ea"/>
              </a:rPr>
              <a:t>“怪”这一特征的揭示，通贯全篇。</a:t>
            </a:r>
          </a:p>
        </p:txBody>
      </p:sp>
    </p:spTree>
    <p:extLst>
      <p:ext uri="{BB962C8B-B14F-4D97-AF65-F5344CB8AC3E}">
        <p14:creationId xmlns:p14="http://schemas.microsoft.com/office/powerpoint/2010/main" val="108173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536" y="915566"/>
            <a:ext cx="8352928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003399"/>
                </a:solidFill>
              </a:rPr>
              <a:t>         结尾</a:t>
            </a:r>
            <a:r>
              <a:rPr lang="zh-CN" altLang="en-US" sz="2800" b="1" dirty="0">
                <a:solidFill>
                  <a:srgbClr val="003399"/>
                </a:solidFill>
              </a:rPr>
              <a:t>具有丰富而深刻的含意，“大快人心”表现作者对新生活的向往与愿望，而不久“恢复旧样子”却是告诉人们愿望和现实还有距离。别里科夫是社会的产物，只要当时那样的社会还存在，就会有新的别里科夫存在，就会一切“又恢复旧样子”的。</a:t>
            </a:r>
          </a:p>
        </p:txBody>
      </p:sp>
    </p:spTree>
    <p:extLst>
      <p:ext uri="{BB962C8B-B14F-4D97-AF65-F5344CB8AC3E}">
        <p14:creationId xmlns:p14="http://schemas.microsoft.com/office/powerpoint/2010/main" val="30368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843558"/>
            <a:ext cx="8352928" cy="37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36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   教师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和全城的人怕他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，是因为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他是沙皇专制制度的卫道士，像鹰犬一样，到处嗅着不合当局要求的气味，防范着人们对当局的冒犯，甚至公然宣布要向当局报告。</a:t>
            </a:r>
          </a:p>
          <a:p>
            <a:pPr algn="just">
              <a:lnSpc>
                <a:spcPts val="336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   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别里科夫整天战战兢兢、六神无主，是害怕不断涌现的新生事物，怕出乱子。他还怕自己不能符合沙皇统治的要求，怕人告密。因此，终日是一副可怜相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2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552" y="966396"/>
            <a:ext cx="82089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   这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两种怕的根源都是沙皇专制制度。这“禁锢得比罐头还严密的”专制制度使愚昧落后者充当了政府的走狗，忠实的卫道士，使他们竭尽全力把自己及他人都用“套子”束缚住，把新生事物及革命力量压制住。</a:t>
            </a:r>
          </a:p>
        </p:txBody>
      </p:sp>
    </p:spTree>
    <p:extLst>
      <p:ext uri="{BB962C8B-B14F-4D97-AF65-F5344CB8AC3E}">
        <p14:creationId xmlns:p14="http://schemas.microsoft.com/office/powerpoint/2010/main" val="25155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1625</Words>
  <Application>Microsoft Office PowerPoint</Application>
  <PresentationFormat>全屏显示(16:9)</PresentationFormat>
  <Paragraphs>76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主题​​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73</cp:revision>
  <dcterms:created xsi:type="dcterms:W3CDTF">2014-07-03T05:31:53Z</dcterms:created>
  <dcterms:modified xsi:type="dcterms:W3CDTF">2014-11-25T00:52:48Z</dcterms:modified>
</cp:coreProperties>
</file>