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6"/>
  </p:notesMasterIdLst>
  <p:handoutMasterIdLst>
    <p:handoutMasterId r:id="rId117"/>
  </p:handoutMasterIdLst>
  <p:sldIdLst>
    <p:sldId id="877" r:id="rId2"/>
    <p:sldId id="533" r:id="rId3"/>
    <p:sldId id="878" r:id="rId4"/>
    <p:sldId id="836" r:id="rId5"/>
    <p:sldId id="876" r:id="rId6"/>
    <p:sldId id="309" r:id="rId7"/>
    <p:sldId id="731" r:id="rId8"/>
    <p:sldId id="607" r:id="rId9"/>
    <p:sldId id="315" r:id="rId10"/>
    <p:sldId id="469" r:id="rId11"/>
    <p:sldId id="749" r:id="rId12"/>
    <p:sldId id="618" r:id="rId13"/>
    <p:sldId id="753" r:id="rId14"/>
    <p:sldId id="842" r:id="rId15"/>
    <p:sldId id="843" r:id="rId16"/>
    <p:sldId id="752" r:id="rId17"/>
    <p:sldId id="889" r:id="rId18"/>
    <p:sldId id="841" r:id="rId19"/>
    <p:sldId id="467" r:id="rId20"/>
    <p:sldId id="539" r:id="rId21"/>
    <p:sldId id="767" r:id="rId22"/>
    <p:sldId id="772" r:id="rId23"/>
    <p:sldId id="844" r:id="rId24"/>
    <p:sldId id="773" r:id="rId25"/>
    <p:sldId id="839" r:id="rId26"/>
    <p:sldId id="875" r:id="rId27"/>
    <p:sldId id="472" r:id="rId28"/>
    <p:sldId id="779" r:id="rId29"/>
    <p:sldId id="770" r:id="rId30"/>
    <p:sldId id="477" r:id="rId31"/>
    <p:sldId id="478" r:id="rId32"/>
    <p:sldId id="780" r:id="rId33"/>
    <p:sldId id="635" r:id="rId34"/>
    <p:sldId id="636" r:id="rId35"/>
    <p:sldId id="787" r:id="rId36"/>
    <p:sldId id="788" r:id="rId37"/>
    <p:sldId id="846" r:id="rId38"/>
    <p:sldId id="847" r:id="rId39"/>
    <p:sldId id="848" r:id="rId40"/>
    <p:sldId id="849" r:id="rId41"/>
    <p:sldId id="850" r:id="rId42"/>
    <p:sldId id="852" r:id="rId43"/>
    <p:sldId id="879" r:id="rId44"/>
    <p:sldId id="853" r:id="rId45"/>
    <p:sldId id="854" r:id="rId46"/>
    <p:sldId id="855" r:id="rId47"/>
    <p:sldId id="890" r:id="rId48"/>
    <p:sldId id="489" r:id="rId49"/>
    <p:sldId id="840" r:id="rId50"/>
    <p:sldId id="792" r:id="rId51"/>
    <p:sldId id="799" r:id="rId52"/>
    <p:sldId id="805" r:id="rId53"/>
    <p:sldId id="856" r:id="rId54"/>
    <p:sldId id="857" r:id="rId55"/>
    <p:sldId id="800" r:id="rId56"/>
    <p:sldId id="858" r:id="rId57"/>
    <p:sldId id="806" r:id="rId58"/>
    <p:sldId id="859" r:id="rId59"/>
    <p:sldId id="808" r:id="rId60"/>
    <p:sldId id="815" r:id="rId61"/>
    <p:sldId id="809" r:id="rId62"/>
    <p:sldId id="881" r:id="rId63"/>
    <p:sldId id="882" r:id="rId64"/>
    <p:sldId id="861" r:id="rId65"/>
    <p:sldId id="862" r:id="rId66"/>
    <p:sldId id="863" r:id="rId67"/>
    <p:sldId id="864" r:id="rId68"/>
    <p:sldId id="810" r:id="rId69"/>
    <p:sldId id="813" r:id="rId70"/>
    <p:sldId id="891" r:id="rId71"/>
    <p:sldId id="657" r:id="rId72"/>
    <p:sldId id="817" r:id="rId73"/>
    <p:sldId id="818" r:id="rId74"/>
    <p:sldId id="819" r:id="rId75"/>
    <p:sldId id="865" r:id="rId76"/>
    <p:sldId id="820" r:id="rId77"/>
    <p:sldId id="883" r:id="rId78"/>
    <p:sldId id="823" r:id="rId79"/>
    <p:sldId id="884" r:id="rId80"/>
    <p:sldId id="824" r:id="rId81"/>
    <p:sldId id="866" r:id="rId82"/>
    <p:sldId id="892" r:id="rId83"/>
    <p:sldId id="510" r:id="rId84"/>
    <p:sldId id="867" r:id="rId85"/>
    <p:sldId id="885" r:id="rId86"/>
    <p:sldId id="690" r:id="rId87"/>
    <p:sldId id="827" r:id="rId88"/>
    <p:sldId id="695" r:id="rId89"/>
    <p:sldId id="696" r:id="rId90"/>
    <p:sldId id="697" r:id="rId91"/>
    <p:sldId id="700" r:id="rId92"/>
    <p:sldId id="868" r:id="rId93"/>
    <p:sldId id="702" r:id="rId94"/>
    <p:sldId id="893" r:id="rId95"/>
    <p:sldId id="703" r:id="rId96"/>
    <p:sldId id="704" r:id="rId97"/>
    <p:sldId id="869" r:id="rId98"/>
    <p:sldId id="706" r:id="rId99"/>
    <p:sldId id="894" r:id="rId100"/>
    <p:sldId id="830" r:id="rId101"/>
    <p:sldId id="709" r:id="rId102"/>
    <p:sldId id="871" r:id="rId103"/>
    <p:sldId id="887" r:id="rId104"/>
    <p:sldId id="895" r:id="rId105"/>
    <p:sldId id="711" r:id="rId106"/>
    <p:sldId id="872" r:id="rId107"/>
    <p:sldId id="712" r:id="rId108"/>
    <p:sldId id="873" r:id="rId109"/>
    <p:sldId id="714" r:id="rId110"/>
    <p:sldId id="874" r:id="rId111"/>
    <p:sldId id="831" r:id="rId112"/>
    <p:sldId id="896" r:id="rId113"/>
    <p:sldId id="835" r:id="rId114"/>
    <p:sldId id="888" r:id="rId115"/>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CCFF"/>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100" d="100"/>
          <a:sy n="100" d="100"/>
        </p:scale>
        <p:origin x="-444" y="-31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5.xml"/><Relationship Id="rId5" Type="http://schemas.openxmlformats.org/officeDocument/2006/relationships/slide" Target="slide14.xml"/><Relationship Id="rId4" Type="http://schemas.openxmlformats.org/officeDocument/2006/relationships/slide" Target="slide12.xml"/></Relationships>
</file>

<file path=ppt/slides/_rels/slide10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42.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41.png"/></Relationships>
</file>

<file path=ppt/slides/_rels/slide10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2.xml"/></Relationships>
</file>

<file path=ppt/slides/_rels/slide10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10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7.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3.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4.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9.xml"/></Relationships>
</file>

<file path=ppt/slides/_rels/slide104.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3.xml"/><Relationship Id="rId18" Type="http://schemas.openxmlformats.org/officeDocument/2006/relationships/image" Target="../media/image143.emf"/><Relationship Id="rId3" Type="http://schemas.openxmlformats.org/officeDocument/2006/relationships/slide" Target="slide83.xml"/><Relationship Id="rId21" Type="http://schemas.openxmlformats.org/officeDocument/2006/relationships/image" Target="../media/image144.emf"/><Relationship Id="rId7" Type="http://schemas.openxmlformats.org/officeDocument/2006/relationships/slide" Target="slide90.xml"/><Relationship Id="rId12" Type="http://schemas.openxmlformats.org/officeDocument/2006/relationships/slide" Target="slide100.xml"/><Relationship Id="rId17" Type="http://schemas.openxmlformats.org/officeDocument/2006/relationships/package" Target="../embeddings/Microsoft_Word___6.docx"/><Relationship Id="rId2" Type="http://schemas.openxmlformats.org/officeDocument/2006/relationships/slideLayout" Target="../slideLayouts/slideLayout1.xml"/><Relationship Id="rId16" Type="http://schemas.openxmlformats.org/officeDocument/2006/relationships/oleObject" Target="../embeddings/oleObject6.bin"/><Relationship Id="rId20" Type="http://schemas.openxmlformats.org/officeDocument/2006/relationships/package" Target="../embeddings/Microsoft_Word___7.docx"/><Relationship Id="rId1" Type="http://schemas.openxmlformats.org/officeDocument/2006/relationships/vmlDrawing" Target="../drawings/vmlDrawing3.vml"/><Relationship Id="rId6" Type="http://schemas.openxmlformats.org/officeDocument/2006/relationships/slide" Target="slide88.xml"/><Relationship Id="rId11" Type="http://schemas.openxmlformats.org/officeDocument/2006/relationships/slide" Target="slide98.xml"/><Relationship Id="rId24" Type="http://schemas.openxmlformats.org/officeDocument/2006/relationships/image" Target="../media/image145.emf"/><Relationship Id="rId5" Type="http://schemas.openxmlformats.org/officeDocument/2006/relationships/slide" Target="slide87.xml"/><Relationship Id="rId15" Type="http://schemas.openxmlformats.org/officeDocument/2006/relationships/slide" Target="slide109.xml"/><Relationship Id="rId23" Type="http://schemas.openxmlformats.org/officeDocument/2006/relationships/package" Target="../embeddings/Microsoft_Word___8.docx"/><Relationship Id="rId10" Type="http://schemas.openxmlformats.org/officeDocument/2006/relationships/slide" Target="slide96.xml"/><Relationship Id="rId19" Type="http://schemas.openxmlformats.org/officeDocument/2006/relationships/oleObject" Target="../embeddings/oleObject7.bin"/><Relationship Id="rId4" Type="http://schemas.openxmlformats.org/officeDocument/2006/relationships/slide" Target="slide86.xml"/><Relationship Id="rId9" Type="http://schemas.openxmlformats.org/officeDocument/2006/relationships/slide" Target="slide93.xml"/><Relationship Id="rId14" Type="http://schemas.openxmlformats.org/officeDocument/2006/relationships/slide" Target="slide107.xml"/><Relationship Id="rId22" Type="http://schemas.openxmlformats.org/officeDocument/2006/relationships/oleObject" Target="../embeddings/oleObject8.bin"/></Relationships>
</file>

<file path=ppt/slides/_rels/slide10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46.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6.xml"/></Relationships>
</file>

<file path=ppt/slides/_rels/slide10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107.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17" Type="http://schemas.openxmlformats.org/officeDocument/2006/relationships/slide" Target="slide103.xml"/><Relationship Id="rId2" Type="http://schemas.openxmlformats.org/officeDocument/2006/relationships/slide" Target="slide83.xml"/><Relationship Id="rId16"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48.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47.png"/></Relationships>
</file>

<file path=ppt/slides/_rels/slide10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7.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3.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50.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9.xml"/></Relationships>
</file>

<file path=ppt/slides/_rels/slide10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52.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51.png"/></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1.xml"/></Relationships>
</file>

<file path=ppt/slides/_rels/slide11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53.png"/></Relationships>
</file>

<file path=ppt/slides/_rels/slide11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54.png"/></Relationships>
</file>

<file path=ppt/slides/_rels/slide11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17" Type="http://schemas.openxmlformats.org/officeDocument/2006/relationships/slide" Target="slide103.xml"/><Relationship Id="rId2" Type="http://schemas.openxmlformats.org/officeDocument/2006/relationships/slide" Target="slide83.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1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55.png"/></Relationships>
</file>

<file path=ppt/slides/_rels/slide11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17" Type="http://schemas.openxmlformats.org/officeDocument/2006/relationships/slide" Target="slide103.xml"/><Relationship Id="rId2" Type="http://schemas.openxmlformats.org/officeDocument/2006/relationships/slide" Target="slide83.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57.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56.png"/></Relationships>
</file>

<file path=ppt/slides/_rels/slide114.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9.png"/><Relationship Id="rId7"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slide" Target="slide14.xml"/><Relationship Id="rId4" Type="http://schemas.openxmlformats.org/officeDocument/2006/relationships/image" Target="../media/image20.png"/><Relationship Id="rId9"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5.xml"/><Relationship Id="rId5" Type="http://schemas.openxmlformats.org/officeDocument/2006/relationships/slide" Target="slide14.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24.png"/><Relationship Id="rId7" Type="http://schemas.openxmlformats.org/officeDocument/2006/relationships/slide" Target="slide11.xml"/><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slide" Target="slide9.xml"/><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slide" Target="slide14.xml"/></Relationships>
</file>

<file path=ppt/slides/_rels/slide15.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28.png"/><Relationship Id="rId7" Type="http://schemas.openxmlformats.org/officeDocument/2006/relationships/slide" Target="slide12.xml"/><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3.png"/><Relationship Id="rId7" Type="http://schemas.openxmlformats.org/officeDocument/2006/relationships/slide" Target="slide70.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47.xml"/><Relationship Id="rId5" Type="http://schemas.openxmlformats.org/officeDocument/2006/relationships/slide" Target="slide17.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0.xml"/><Relationship Id="rId7" Type="http://schemas.openxmlformats.org/officeDocument/2006/relationships/slide" Target="slide40.xml"/><Relationship Id="rId2" Type="http://schemas.openxmlformats.org/officeDocument/2006/relationships/slide" Target="slide36.xml"/><Relationship Id="rId1" Type="http://schemas.openxmlformats.org/officeDocument/2006/relationships/slideLayout" Target="../slideLayouts/slideLayout5.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63.png"/><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slide" Target="slide30.xml"/><Relationship Id="rId11" Type="http://schemas.openxmlformats.org/officeDocument/2006/relationships/slide" Target="slide40.xml"/><Relationship Id="rId5" Type="http://schemas.openxmlformats.org/officeDocument/2006/relationships/image" Target="../media/image65.png"/><Relationship Id="rId10" Type="http://schemas.openxmlformats.org/officeDocument/2006/relationships/slide" Target="slide36.xml"/><Relationship Id="rId4" Type="http://schemas.openxmlformats.org/officeDocument/2006/relationships/image" Target="../media/image64.png"/><Relationship Id="rId9"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0.xml"/><Relationship Id="rId7" Type="http://schemas.openxmlformats.org/officeDocument/2006/relationships/slide" Target="slide36.xml"/><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slide" Target="slide35.xml"/><Relationship Id="rId5" Type="http://schemas.openxmlformats.org/officeDocument/2006/relationships/slide" Target="slide33.xml"/><Relationship Id="rId10" Type="http://schemas.openxmlformats.org/officeDocument/2006/relationships/slide" Target="slide34.xml"/><Relationship Id="rId4" Type="http://schemas.openxmlformats.org/officeDocument/2006/relationships/slide" Target="slide31.xml"/><Relationship Id="rId9" Type="http://schemas.openxmlformats.org/officeDocument/2006/relationships/slide" Target="slide42.xml"/></Relationships>
</file>

<file path=ppt/slides/_rels/slide3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2.png"/><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slide" Target="slide30.xml"/><Relationship Id="rId11" Type="http://schemas.openxmlformats.org/officeDocument/2006/relationships/slide" Target="slide40.xml"/><Relationship Id="rId5" Type="http://schemas.openxmlformats.org/officeDocument/2006/relationships/image" Target="../media/image74.png"/><Relationship Id="rId10" Type="http://schemas.openxmlformats.org/officeDocument/2006/relationships/slide" Target="slide36.xml"/><Relationship Id="rId4" Type="http://schemas.openxmlformats.org/officeDocument/2006/relationships/image" Target="../media/image73.png"/><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6.png"/><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slide" Target="slide30.xml"/><Relationship Id="rId11" Type="http://schemas.openxmlformats.org/officeDocument/2006/relationships/slide" Target="slide40.xml"/><Relationship Id="rId5" Type="http://schemas.openxmlformats.org/officeDocument/2006/relationships/image" Target="../media/image78.png"/><Relationship Id="rId10" Type="http://schemas.openxmlformats.org/officeDocument/2006/relationships/slide" Target="slide36.xml"/><Relationship Id="rId4" Type="http://schemas.openxmlformats.org/officeDocument/2006/relationships/image" Target="../media/image77.png"/><Relationship Id="rId9" Type="http://schemas.openxmlformats.org/officeDocument/2006/relationships/slide" Target="slide35.xml"/></Relationships>
</file>

<file path=ppt/slides/_rels/slide3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image" Target="../media/image80.png"/><Relationship Id="rId7" Type="http://schemas.openxmlformats.org/officeDocument/2006/relationships/slide" Target="slide33.xml"/><Relationship Id="rId2"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slide" Target="slide31.xml"/><Relationship Id="rId11" Type="http://schemas.openxmlformats.org/officeDocument/2006/relationships/slide" Target="slide42.xml"/><Relationship Id="rId5" Type="http://schemas.openxmlformats.org/officeDocument/2006/relationships/slide" Target="slide30.xml"/><Relationship Id="rId10" Type="http://schemas.openxmlformats.org/officeDocument/2006/relationships/slide" Target="slide40.xml"/><Relationship Id="rId4" Type="http://schemas.openxmlformats.org/officeDocument/2006/relationships/image" Target="../media/image81.png"/><Relationship Id="rId9" Type="http://schemas.openxmlformats.org/officeDocument/2006/relationships/slide" Target="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image" Target="../media/image87.png"/><Relationship Id="rId7" Type="http://schemas.openxmlformats.org/officeDocument/2006/relationships/slide" Target="slide35.xml"/><Relationship Id="rId2"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4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image" Target="file:///E:\&#28304;&#25991;&#20214;\2016\&#19968;&#36718;\&#20154;&#25945;&#29256;&#21270;&#23398;\HX511.TIF" TargetMode="External"/><Relationship Id="rId7" Type="http://schemas.openxmlformats.org/officeDocument/2006/relationships/slide" Target="slide33.xml"/><Relationship Id="rId2" Type="http://schemas.openxmlformats.org/officeDocument/2006/relationships/image" Target="../media/image88.tiff"/><Relationship Id="rId1" Type="http://schemas.openxmlformats.org/officeDocument/2006/relationships/slideLayout" Target="../slideLayouts/slideLayout5.xml"/><Relationship Id="rId6" Type="http://schemas.openxmlformats.org/officeDocument/2006/relationships/slide" Target="slide31.xml"/><Relationship Id="rId11" Type="http://schemas.openxmlformats.org/officeDocument/2006/relationships/slide" Target="slide42.xml"/><Relationship Id="rId5" Type="http://schemas.openxmlformats.org/officeDocument/2006/relationships/slide" Target="slide30.xml"/><Relationship Id="rId10" Type="http://schemas.openxmlformats.org/officeDocument/2006/relationships/slide" Target="slide40.xml"/><Relationship Id="rId4" Type="http://schemas.openxmlformats.org/officeDocument/2006/relationships/image" Target="../media/image89.png"/><Relationship Id="rId9" Type="http://schemas.openxmlformats.org/officeDocument/2006/relationships/slide" Target="slide36.xml"/></Relationships>
</file>

<file path=ppt/slides/_rels/slide4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0.xml"/><Relationship Id="rId7" Type="http://schemas.openxmlformats.org/officeDocument/2006/relationships/slide" Target="slide36.xml"/><Relationship Id="rId2" Type="http://schemas.openxmlformats.org/officeDocument/2006/relationships/image" Target="../media/image90.png"/><Relationship Id="rId1" Type="http://schemas.openxmlformats.org/officeDocument/2006/relationships/slideLayout" Target="../slideLayouts/slideLayout5.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1.xml"/><Relationship Id="rId9" Type="http://schemas.openxmlformats.org/officeDocument/2006/relationships/slide" Target="slide42.xml"/></Relationships>
</file>

<file path=ppt/slides/_rels/slide4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image" Target="../media/image92.png"/><Relationship Id="rId7" Type="http://schemas.openxmlformats.org/officeDocument/2006/relationships/slide" Target="slide35.xml"/><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4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image" Target="../media/image94.png"/><Relationship Id="rId7" Type="http://schemas.openxmlformats.org/officeDocument/2006/relationships/slide" Target="slide35.xml"/><Relationship Id="rId2" Type="http://schemas.openxmlformats.org/officeDocument/2006/relationships/image" Target="../media/image93.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image" Target="../media/image100.png"/><Relationship Id="rId7" Type="http://schemas.openxmlformats.org/officeDocument/2006/relationships/slide" Target="slide60.xml"/><Relationship Id="rId2" Type="http://schemas.openxmlformats.org/officeDocument/2006/relationships/image" Target="../media/image99.png"/><Relationship Id="rId1" Type="http://schemas.openxmlformats.org/officeDocument/2006/relationships/slideLayout" Target="../slideLayouts/slideLayout5.xml"/><Relationship Id="rId6" Type="http://schemas.openxmlformats.org/officeDocument/2006/relationships/slide" Target="slide58.xml"/><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slide" Target="slide59.xml"/></Relationships>
</file>

<file path=ppt/slides/_rels/slide59.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5.xml"/><Relationship Id="rId4" Type="http://schemas.openxmlformats.org/officeDocument/2006/relationships/slide" Target="slide6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1.bin"/><Relationship Id="rId7" Type="http://schemas.openxmlformats.org/officeDocument/2006/relationships/package" Target="../embeddings/Microsoft_Word___2.docx"/><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slide" Target="slide64.xml"/><Relationship Id="rId5" Type="http://schemas.openxmlformats.org/officeDocument/2006/relationships/image" Target="../media/image103.emf"/><Relationship Id="rId10" Type="http://schemas.openxmlformats.org/officeDocument/2006/relationships/slide" Target="slide60.xml"/><Relationship Id="rId4" Type="http://schemas.openxmlformats.org/officeDocument/2006/relationships/package" Target="../embeddings/Microsoft_Word___1.docx"/><Relationship Id="rId9" Type="http://schemas.openxmlformats.org/officeDocument/2006/relationships/slide" Target="slide58.xml"/></Relationships>
</file>

<file path=ppt/slides/_rels/slide6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5.xml"/><Relationship Id="rId4" Type="http://schemas.openxmlformats.org/officeDocument/2006/relationships/slide" Target="slide64.xml"/></Relationships>
</file>

<file path=ppt/slides/_rels/slide62.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5.xml"/><Relationship Id="rId4" Type="http://schemas.openxmlformats.org/officeDocument/2006/relationships/slide" Target="slide64.xml"/></Relationships>
</file>

<file path=ppt/slides/_rels/slide63.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5.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5.xml"/><Relationship Id="rId4" Type="http://schemas.openxmlformats.org/officeDocument/2006/relationships/slide" Target="slide64.xml"/></Relationships>
</file>

<file path=ppt/slides/_rels/slide65.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5.xml"/><Relationship Id="rId4" Type="http://schemas.openxmlformats.org/officeDocument/2006/relationships/slide" Target="slide64.xml"/></Relationships>
</file>

<file path=ppt/slides/_rels/slide66.xml.rels><?xml version="1.0" encoding="UTF-8" standalone="yes"?>
<Relationships xmlns="http://schemas.openxmlformats.org/package/2006/relationships"><Relationship Id="rId3" Type="http://schemas.openxmlformats.org/officeDocument/2006/relationships/image" Target="file:///E:\&#28304;&#25991;&#20214;\2016\&#19968;&#36718;\&#20154;&#25945;&#29256;&#21270;&#23398;\HX513.TIF" TargetMode="External"/><Relationship Id="rId7" Type="http://schemas.openxmlformats.org/officeDocument/2006/relationships/slide" Target="slide64.xml"/><Relationship Id="rId2" Type="http://schemas.openxmlformats.org/officeDocument/2006/relationships/image" Target="../media/image105.tiff"/><Relationship Id="rId1" Type="http://schemas.openxmlformats.org/officeDocument/2006/relationships/slideLayout" Target="../slideLayouts/slideLayout5.xml"/><Relationship Id="rId6" Type="http://schemas.openxmlformats.org/officeDocument/2006/relationships/slide" Target="slide60.xml"/><Relationship Id="rId5" Type="http://schemas.openxmlformats.org/officeDocument/2006/relationships/slide" Target="slide58.xml"/><Relationship Id="rId4" Type="http://schemas.openxmlformats.org/officeDocument/2006/relationships/slide" Target="slide67.xml"/></Relationships>
</file>

<file path=ppt/slides/_rels/slide67.xml.rels><?xml version="1.0" encoding="UTF-8" standalone="yes"?>
<Relationships xmlns="http://schemas.openxmlformats.org/package/2006/relationships"><Relationship Id="rId8" Type="http://schemas.openxmlformats.org/officeDocument/2006/relationships/image" Target="../media/image107.emf"/><Relationship Id="rId13" Type="http://schemas.openxmlformats.org/officeDocument/2006/relationships/slide" Target="slide60.xml"/><Relationship Id="rId3" Type="http://schemas.openxmlformats.org/officeDocument/2006/relationships/oleObject" Target="../embeddings/oleObject3.bin"/><Relationship Id="rId7" Type="http://schemas.openxmlformats.org/officeDocument/2006/relationships/package" Target="../embeddings/Microsoft_Word___4.docx"/><Relationship Id="rId12" Type="http://schemas.openxmlformats.org/officeDocument/2006/relationships/slide" Target="slide58.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8.emf"/><Relationship Id="rId5" Type="http://schemas.openxmlformats.org/officeDocument/2006/relationships/image" Target="../media/image106.emf"/><Relationship Id="rId10" Type="http://schemas.openxmlformats.org/officeDocument/2006/relationships/package" Target="../embeddings/Microsoft_Word___5.docx"/><Relationship Id="rId4" Type="http://schemas.openxmlformats.org/officeDocument/2006/relationships/package" Target="../embeddings/Microsoft_Word___3.docx"/><Relationship Id="rId9" Type="http://schemas.openxmlformats.org/officeDocument/2006/relationships/oleObject" Target="../embeddings/oleObject5.bin"/><Relationship Id="rId14" Type="http://schemas.openxmlformats.org/officeDocument/2006/relationships/slide" Target="slide64.xml"/></Relationships>
</file>

<file path=ppt/slides/_rels/slide68.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109.png"/><Relationship Id="rId1" Type="http://schemas.openxmlformats.org/officeDocument/2006/relationships/slideLayout" Target="../slideLayouts/slideLayout5.xml"/><Relationship Id="rId5" Type="http://schemas.openxmlformats.org/officeDocument/2006/relationships/slide" Target="slide64.xml"/><Relationship Id="rId4" Type="http://schemas.openxmlformats.org/officeDocument/2006/relationships/slide" Target="slide60.xml"/></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slide" Target="slide72.xml"/><Relationship Id="rId7" Type="http://schemas.openxmlformats.org/officeDocument/2006/relationships/image" Target="../media/image111.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10" Type="http://schemas.openxmlformats.org/officeDocument/2006/relationships/image" Target="../media/image114.png"/><Relationship Id="rId4" Type="http://schemas.openxmlformats.org/officeDocument/2006/relationships/slide" Target="slide74.xml"/><Relationship Id="rId9" Type="http://schemas.openxmlformats.org/officeDocument/2006/relationships/image" Target="../media/image113.png"/></Relationships>
</file>

<file path=ppt/slides/_rels/slide72.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72.xml"/><Relationship Id="rId7" Type="http://schemas.openxmlformats.org/officeDocument/2006/relationships/image" Target="../media/image115.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3.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slide" Target="slide72.xml"/><Relationship Id="rId7" Type="http://schemas.openxmlformats.org/officeDocument/2006/relationships/image" Target="../media/image116.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 Id="rId9" Type="http://schemas.openxmlformats.org/officeDocument/2006/relationships/image" Target="../media/image118.png"/></Relationships>
</file>

<file path=ppt/slides/_rels/slide7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slide" Target="slide72.xml"/><Relationship Id="rId7" Type="http://schemas.openxmlformats.org/officeDocument/2006/relationships/image" Target="../media/image119.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5.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image" Target="../media/image121.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6.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7.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image" Target="../media/image122.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8.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image" Target="../media/image123.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9.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72.xml"/><Relationship Id="rId7" Type="http://schemas.openxmlformats.org/officeDocument/2006/relationships/slide" Target="slide81.xml"/><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81.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slide" Target="slide72.xml"/><Relationship Id="rId7" Type="http://schemas.openxmlformats.org/officeDocument/2006/relationships/image" Target="../media/image124.png"/><Relationship Id="rId2"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 Id="rId9" Type="http://schemas.openxmlformats.org/officeDocument/2006/relationships/slide" Target="slide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84.xml"/></Relationships>
</file>

<file path=ppt/slides/_rels/slide8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26.png"/></Relationships>
</file>

<file path=ppt/slides/_rels/slide8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8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87.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8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17" Type="http://schemas.openxmlformats.org/officeDocument/2006/relationships/slide" Target="slide103.xml"/><Relationship Id="rId2" Type="http://schemas.openxmlformats.org/officeDocument/2006/relationships/slide" Target="slide83.xml"/><Relationship Id="rId16" Type="http://schemas.openxmlformats.org/officeDocument/2006/relationships/slide" Target="slide89.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28.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27.png"/></Relationships>
</file>

<file path=ppt/slides/_rels/slide8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29.png"/></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0.xml"/><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9.xml"/></Relationships>
</file>

<file path=ppt/slides/_rels/slide9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31.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30.png"/></Relationships>
</file>

<file path=ppt/slides/_rels/slide9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18" Type="http://schemas.openxmlformats.org/officeDocument/2006/relationships/slide" Target="slide103.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17" Type="http://schemas.openxmlformats.org/officeDocument/2006/relationships/slide" Target="slide92.xml"/><Relationship Id="rId2" Type="http://schemas.openxmlformats.org/officeDocument/2006/relationships/slide" Target="slide83.xml"/><Relationship Id="rId16" Type="http://schemas.openxmlformats.org/officeDocument/2006/relationships/image" Target="../media/image134.png"/><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33.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32.png"/></Relationships>
</file>

<file path=ppt/slides/_rels/slide9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9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94.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35.png"/></Relationships>
</file>

<file path=ppt/slides/_rels/slide9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103.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36.png"/></Relationships>
</file>

<file path=ppt/slides/_rels/slide9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3.xml"/></Relationships>
</file>

<file path=ppt/slides/_rels/slide9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38.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37.png"/></Relationships>
</file>

<file path=ppt/slides/_rels/slide97.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7.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1.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9.xml"/></Relationships>
</file>

<file path=ppt/slides/_rels/slide9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7.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1.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slide" Target="slide99.xml"/><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slide" Target="slide109.xml"/></Relationships>
</file>

<file path=ppt/slides/_rels/slide9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9.xml"/><Relationship Id="rId3" Type="http://schemas.openxmlformats.org/officeDocument/2006/relationships/slide" Target="slide86.xml"/><Relationship Id="rId7" Type="http://schemas.openxmlformats.org/officeDocument/2006/relationships/slide" Target="slide91.xml"/><Relationship Id="rId12" Type="http://schemas.openxmlformats.org/officeDocument/2006/relationships/slide" Target="slide107.xml"/><Relationship Id="rId2" Type="http://schemas.openxmlformats.org/officeDocument/2006/relationships/slide" Target="slide83.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90.xml"/><Relationship Id="rId11" Type="http://schemas.openxmlformats.org/officeDocument/2006/relationships/slide" Target="slide100.xml"/><Relationship Id="rId5" Type="http://schemas.openxmlformats.org/officeDocument/2006/relationships/slide" Target="slide88.xml"/><Relationship Id="rId15" Type="http://schemas.openxmlformats.org/officeDocument/2006/relationships/image" Target="../media/image140.png"/><Relationship Id="rId10" Type="http://schemas.openxmlformats.org/officeDocument/2006/relationships/slide" Target="slide98.xml"/><Relationship Id="rId4" Type="http://schemas.openxmlformats.org/officeDocument/2006/relationships/slide" Target="slide87.xml"/><Relationship Id="rId9" Type="http://schemas.openxmlformats.org/officeDocument/2006/relationships/slide" Target="slide96.xml"/><Relationship Id="rId14" Type="http://schemas.openxmlformats.org/officeDocument/2006/relationships/image" Target="../media/image1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6" name="Picture 2" descr="F:\曹瑞媛\校对\幻灯片\图片\一轮幻灯片用人教\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4" y="-26590"/>
            <a:ext cx="12313368" cy="691276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5474" y="4082529"/>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
        <p:nvSpPr>
          <p:cNvPr id="10" name="标题 4"/>
          <p:cNvSpPr txBox="1">
            <a:spLocks/>
          </p:cNvSpPr>
          <p:nvPr/>
        </p:nvSpPr>
        <p:spPr>
          <a:xfrm>
            <a:off x="366365" y="4254108"/>
            <a:ext cx="6787071"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en-US" sz="3500" b="1" dirty="0" smtClean="0">
                <a:solidFill>
                  <a:schemeClr val="bg1">
                    <a:lumMod val="95000"/>
                  </a:schemeClr>
                </a:solidFill>
                <a:latin typeface="Times New Roman" pitchFamily="18" charset="0"/>
                <a:cs typeface="Times New Roman" pitchFamily="18" charset="0"/>
              </a:rPr>
              <a:t>第</a:t>
            </a:r>
            <a:r>
              <a:rPr lang="en-US" altLang="zh-CN" sz="3500" b="1" dirty="0" smtClean="0">
                <a:solidFill>
                  <a:schemeClr val="bg1">
                    <a:lumMod val="95000"/>
                  </a:schemeClr>
                </a:solidFill>
                <a:latin typeface="Times New Roman" pitchFamily="18" charset="0"/>
                <a:cs typeface="Times New Roman" pitchFamily="18" charset="0"/>
              </a:rPr>
              <a:t>35</a:t>
            </a:r>
            <a:r>
              <a:rPr lang="zh-CN" altLang="en-US" sz="3500" b="1" dirty="0" smtClean="0">
                <a:solidFill>
                  <a:schemeClr val="bg1">
                    <a:lumMod val="95000"/>
                  </a:schemeClr>
                </a:solidFill>
                <a:latin typeface="Times New Roman" pitchFamily="18" charset="0"/>
                <a:cs typeface="Times New Roman" pitchFamily="18" charset="0"/>
              </a:rPr>
              <a:t>讲</a:t>
            </a:r>
            <a:r>
              <a:rPr lang="zh-CN" altLang="en-US" sz="3500" b="1" dirty="0">
                <a:solidFill>
                  <a:schemeClr val="bg1">
                    <a:lumMod val="95000"/>
                  </a:schemeClr>
                </a:solidFill>
                <a:latin typeface="Times New Roman" pitchFamily="18" charset="0"/>
                <a:cs typeface="Times New Roman" pitchFamily="18" charset="0"/>
              </a:rPr>
              <a:t>　认识有机化合物</a:t>
            </a:r>
          </a:p>
        </p:txBody>
      </p:sp>
    </p:spTree>
    <p:extLst>
      <p:ext uri="{BB962C8B-B14F-4D97-AF65-F5344CB8AC3E}">
        <p14:creationId xmlns:p14="http://schemas.microsoft.com/office/powerpoint/2010/main" val="2341702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910630" y="981522"/>
            <a:ext cx="9906421" cy="2062079"/>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从图示可以分析，该有机物的结构中存在</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个碳碳双键、</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个羰基、</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个醇羟基、</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个羧基。</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A</a:t>
            </a:r>
            <a:endParaRPr lang="zh-CN" altLang="zh-CN" sz="1050" b="1" kern="100" dirty="0">
              <a:solidFill>
                <a:schemeClr val="accent6">
                  <a:lumMod val="75000"/>
                </a:schemeClr>
              </a:solidFill>
              <a:latin typeface="宋体"/>
              <a:cs typeface="Courier New"/>
            </a:endParaRPr>
          </a:p>
        </p:txBody>
      </p:sp>
      <p:sp>
        <p:nvSpPr>
          <p:cNvPr id="8" name="Rectangle 21">
            <a:hlinkClick r:id="rId2"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923" y="1125538"/>
            <a:ext cx="11409907"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10</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已知</a:t>
            </a:r>
            <a:r>
              <a:rPr lang="zh-CN" altLang="zh-CN" sz="2800" kern="100" dirty="0">
                <a:latin typeface="Times New Roman"/>
                <a:ea typeface="华文细黑"/>
                <a:cs typeface="Times New Roman"/>
              </a:rPr>
              <a:t>某有机物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的红外光谱和核磁共振氢谱如下图所示，下列说法中错误的有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20162" name="Picture 2" descr="HX51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17508" y="2077636"/>
            <a:ext cx="4596800" cy="228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63" name="Picture 3" descr="HX520"/>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27636" y="4653930"/>
            <a:ext cx="4439778" cy="198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904860"/>
            <a:ext cx="11232086"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由红外光谱可知，该有机物中至少有三种不同的化学键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由核磁共振氢谱可知，该有机物分子中有三种不同化学环境的氢原子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仅由其核磁共振氢谱无法得知其分子中的氢原子总数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的化学式为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，则其结构简式为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—O—CH</a:t>
            </a:r>
            <a:r>
              <a:rPr lang="en-US" altLang="zh-CN" sz="2800" kern="100" baseline="-25000" dirty="0" smtClean="0">
                <a:latin typeface="Times New Roman"/>
                <a:ea typeface="华文细黑"/>
                <a:cs typeface="Courier New"/>
              </a:rPr>
              <a:t>3</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4"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53979" y="1053530"/>
            <a:ext cx="11457851" cy="526297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红外光谱给出的是化学键和官能团，从图上看出，已给出</a:t>
            </a:r>
            <a:r>
              <a:rPr lang="en-US" altLang="zh-CN" sz="2800" kern="100" dirty="0">
                <a:latin typeface="Times New Roman"/>
                <a:ea typeface="华文细黑"/>
                <a:cs typeface="Courier New"/>
              </a:rPr>
              <a:t>C—H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三种化学键</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 A</a:t>
            </a:r>
            <a:r>
              <a:rPr lang="zh-CN" altLang="zh-CN" sz="2800" kern="100" dirty="0">
                <a:latin typeface="Times New Roman"/>
                <a:ea typeface="华文细黑"/>
                <a:cs typeface="Times New Roman"/>
              </a:rPr>
              <a:t>项正确；</a:t>
            </a: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核磁共振</a:t>
            </a:r>
            <a:r>
              <a:rPr lang="zh-CN" altLang="zh-CN" sz="2800" kern="100" dirty="0">
                <a:latin typeface="Times New Roman"/>
                <a:ea typeface="华文细黑"/>
                <a:cs typeface="Times New Roman"/>
              </a:rPr>
              <a:t>氢谱图中，峰的个数即代表氢的种类数，故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核磁共振</a:t>
            </a:r>
            <a:r>
              <a:rPr lang="zh-CN" altLang="zh-CN" sz="2800" kern="100" dirty="0">
                <a:latin typeface="Times New Roman"/>
                <a:ea typeface="华文细黑"/>
                <a:cs typeface="Times New Roman"/>
              </a:rPr>
              <a:t>氢谱图中峰的面积表示氢的数目比例，在没有给出化学式的情况下，无法得知其</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原子总数，</a:t>
            </a:r>
            <a:r>
              <a:rPr lang="en-US" altLang="zh-CN" sz="2800" kern="100" dirty="0">
                <a:solidFill>
                  <a:prstClr val="black"/>
                </a:solidFill>
                <a:latin typeface="Times New Roman"/>
                <a:ea typeface="华文细黑"/>
                <a:cs typeface="Courier New"/>
              </a:rPr>
              <a:t> C</a:t>
            </a:r>
            <a:r>
              <a:rPr lang="zh-CN" altLang="zh-CN" sz="2800" kern="100" dirty="0">
                <a:solidFill>
                  <a:prstClr val="black"/>
                </a:solidFill>
                <a:latin typeface="Times New Roman"/>
                <a:ea typeface="华文细黑"/>
                <a:cs typeface="Times New Roman"/>
              </a:rPr>
              <a:t>项正确；</a:t>
            </a: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若</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的结构简式为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—O—CH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，则无</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键</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与题中红外光谱图不符</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，其核磁共振氢谱图应只有一个峰</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与题中核磁共振氢谱图不符</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，故</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项错。</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6"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79301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051720"/>
            <a:ext cx="11010769"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两种有机物，按要求回答下列问题：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取</a:t>
            </a:r>
            <a:r>
              <a:rPr lang="en-US" altLang="zh-CN" sz="2800" kern="100" dirty="0">
                <a:latin typeface="Times New Roman"/>
                <a:ea typeface="华文细黑"/>
                <a:cs typeface="Courier New"/>
              </a:rPr>
              <a:t>3.0 g</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，完全燃烧后生成</a:t>
            </a:r>
            <a:r>
              <a:rPr lang="en-US" altLang="zh-CN" sz="2800" kern="100" dirty="0">
                <a:latin typeface="Times New Roman"/>
                <a:ea typeface="华文细黑"/>
                <a:cs typeface="Courier New"/>
              </a:rPr>
              <a:t>3.6 g</a:t>
            </a:r>
            <a:r>
              <a:rPr lang="zh-CN" altLang="zh-CN" sz="2800" kern="100" dirty="0">
                <a:latin typeface="Times New Roman"/>
                <a:ea typeface="华文细黑"/>
                <a:cs typeface="Times New Roman"/>
              </a:rPr>
              <a:t>水和</a:t>
            </a:r>
            <a:r>
              <a:rPr lang="en-US" altLang="zh-CN" sz="2800" kern="100" dirty="0">
                <a:latin typeface="Times New Roman"/>
                <a:ea typeface="华文细黑"/>
                <a:cs typeface="Courier New"/>
              </a:rPr>
              <a:t>3.36 L 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，已知该有机物的蒸气对氢气的相对密度为</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，求该有机物的分子式：</a:t>
            </a:r>
            <a:r>
              <a:rPr lang="zh-CN" altLang="zh-CN" sz="2800" kern="100" dirty="0">
                <a:latin typeface="宋体"/>
                <a:ea typeface="Times New Roman"/>
                <a:cs typeface="Courier New"/>
              </a:rPr>
              <a:t> </a:t>
            </a:r>
            <a:r>
              <a:rPr lang="en-US" altLang="zh-CN" sz="2800" kern="100" dirty="0">
                <a:latin typeface="宋体"/>
                <a:ea typeface="Times New Roman"/>
                <a:cs typeface="Courier New"/>
              </a:rPr>
              <a:t>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928105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graphicFrame>
        <p:nvGraphicFramePr>
          <p:cNvPr id="2" name="对象 1"/>
          <p:cNvGraphicFramePr>
            <a:graphicFrameLocks noChangeAspect="1"/>
          </p:cNvGraphicFramePr>
          <p:nvPr>
            <p:extLst>
              <p:ext uri="{D42A27DB-BD31-4B8C-83A1-F6EECF244321}">
                <p14:modId xmlns:p14="http://schemas.microsoft.com/office/powerpoint/2010/main" val="2579089062"/>
              </p:ext>
            </p:extLst>
          </p:nvPr>
        </p:nvGraphicFramePr>
        <p:xfrm>
          <a:off x="406574" y="765498"/>
          <a:ext cx="10106025" cy="1658938"/>
        </p:xfrm>
        <a:graphic>
          <a:graphicData uri="http://schemas.openxmlformats.org/presentationml/2006/ole">
            <mc:AlternateContent xmlns:mc="http://schemas.openxmlformats.org/markup-compatibility/2006">
              <mc:Choice xmlns:v="urn:schemas-microsoft-com:vml" Requires="v">
                <p:oleObj spid="_x0000_s225318" name="文档" r:id="rId17" imgW="10108081" imgH="1661909" progId="Word.Document.12">
                  <p:embed/>
                </p:oleObj>
              </mc:Choice>
              <mc:Fallback>
                <p:oleObj name="文档" r:id="rId17" imgW="10108081" imgH="1661909" progId="Word.Document.12">
                  <p:embed/>
                  <p:pic>
                    <p:nvPicPr>
                      <p:cNvPr id="0" name=""/>
                      <p:cNvPicPr/>
                      <p:nvPr/>
                    </p:nvPicPr>
                    <p:blipFill>
                      <a:blip r:embed="rId18"/>
                      <a:stretch>
                        <a:fillRect/>
                      </a:stretch>
                    </p:blipFill>
                    <p:spPr>
                      <a:xfrm>
                        <a:off x="406574" y="765498"/>
                        <a:ext cx="10106025" cy="1658938"/>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48602355"/>
              </p:ext>
            </p:extLst>
          </p:nvPr>
        </p:nvGraphicFramePr>
        <p:xfrm>
          <a:off x="406574" y="1794669"/>
          <a:ext cx="9966325" cy="1635125"/>
        </p:xfrm>
        <a:graphic>
          <a:graphicData uri="http://schemas.openxmlformats.org/presentationml/2006/ole">
            <mc:AlternateContent xmlns:mc="http://schemas.openxmlformats.org/markup-compatibility/2006">
              <mc:Choice xmlns:v="urn:schemas-microsoft-com:vml" Requires="v">
                <p:oleObj spid="_x0000_s225319" name="文档" r:id="rId20" imgW="10105919" imgH="1661258" progId="Word.Document.12">
                  <p:embed/>
                </p:oleObj>
              </mc:Choice>
              <mc:Fallback>
                <p:oleObj name="文档" r:id="rId20" imgW="10105919" imgH="1661258" progId="Word.Document.12">
                  <p:embed/>
                  <p:pic>
                    <p:nvPicPr>
                      <p:cNvPr id="0" name=""/>
                      <p:cNvPicPr/>
                      <p:nvPr/>
                    </p:nvPicPr>
                    <p:blipFill>
                      <a:blip r:embed="rId21"/>
                      <a:stretch>
                        <a:fillRect/>
                      </a:stretch>
                    </p:blipFill>
                    <p:spPr>
                      <a:xfrm>
                        <a:off x="406574" y="1794669"/>
                        <a:ext cx="9966325" cy="1635125"/>
                      </a:xfrm>
                      <a:prstGeom prst="rect">
                        <a:avLst/>
                      </a:prstGeom>
                    </p:spPr>
                  </p:pic>
                </p:oleObj>
              </mc:Fallback>
            </mc:AlternateContent>
          </a:graphicData>
        </a:graphic>
      </p:graphicFrame>
      <p:sp>
        <p:nvSpPr>
          <p:cNvPr id="4" name="矩形 3"/>
          <p:cNvSpPr/>
          <p:nvPr/>
        </p:nvSpPr>
        <p:spPr>
          <a:xfrm>
            <a:off x="406574" y="2916964"/>
            <a:ext cx="5971507"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3.0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1.8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0.4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0.8 g</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1097411383"/>
              </p:ext>
            </p:extLst>
          </p:nvPr>
        </p:nvGraphicFramePr>
        <p:xfrm>
          <a:off x="455934" y="3861842"/>
          <a:ext cx="12192000" cy="2611437"/>
        </p:xfrm>
        <a:graphic>
          <a:graphicData uri="http://schemas.openxmlformats.org/presentationml/2006/ole">
            <mc:AlternateContent xmlns:mc="http://schemas.openxmlformats.org/markup-compatibility/2006">
              <mc:Choice xmlns:v="urn:schemas-microsoft-com:vml" Requires="v">
                <p:oleObj spid="_x0000_s225320" name="文档" r:id="rId23" imgW="12192593" imgH="2614463" progId="Word.Document.12">
                  <p:embed/>
                </p:oleObj>
              </mc:Choice>
              <mc:Fallback>
                <p:oleObj name="文档" r:id="rId23" imgW="12192593" imgH="2614463" progId="Word.Document.12">
                  <p:embed/>
                  <p:pic>
                    <p:nvPicPr>
                      <p:cNvPr id="0" name=""/>
                      <p:cNvPicPr/>
                      <p:nvPr/>
                    </p:nvPicPr>
                    <p:blipFill>
                      <a:blip r:embed="rId24"/>
                      <a:stretch>
                        <a:fillRect/>
                      </a:stretch>
                    </p:blipFill>
                    <p:spPr>
                      <a:xfrm>
                        <a:off x="455934" y="3861842"/>
                        <a:ext cx="12192000" cy="2611437"/>
                      </a:xfrm>
                      <a:prstGeom prst="rect">
                        <a:avLst/>
                      </a:prstGeom>
                    </p:spPr>
                  </p:pic>
                </p:oleObj>
              </mc:Fallback>
            </mc:AlternateContent>
          </a:graphicData>
        </a:graphic>
      </p:graphicFrame>
      <p:sp>
        <p:nvSpPr>
          <p:cNvPr id="21" name="矩形 20"/>
          <p:cNvSpPr/>
          <p:nvPr/>
        </p:nvSpPr>
        <p:spPr>
          <a:xfrm>
            <a:off x="311918" y="4869954"/>
            <a:ext cx="10324084" cy="1307346"/>
          </a:xfrm>
          <a:prstGeom prst="rect">
            <a:avLst/>
          </a:prstGeom>
        </p:spPr>
        <p:txBody>
          <a:bodyPr>
            <a:spAutoFit/>
          </a:bodyPr>
          <a:lstStyle/>
          <a:p>
            <a:pPr algn="just">
              <a:lnSpc>
                <a:spcPct val="150000"/>
              </a:lnSpc>
              <a:spcAft>
                <a:spcPts val="0"/>
              </a:spcAft>
            </a:pPr>
            <a:r>
              <a:rPr lang="zh-CN" altLang="zh-CN" sz="2800" kern="100" dirty="0" smtClean="0">
                <a:latin typeface="Times New Roman"/>
                <a:ea typeface="华文细黑"/>
                <a:cs typeface="Times New Roman"/>
              </a:rPr>
              <a:t>即实验式为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。由该有机物的蒸气对氢气的相对密度为</a:t>
            </a:r>
            <a:r>
              <a:rPr lang="en-US" altLang="zh-CN" sz="2800" kern="100" dirty="0" smtClean="0">
                <a:latin typeface="Times New Roman"/>
                <a:ea typeface="华文细黑"/>
                <a:cs typeface="Courier New"/>
              </a:rPr>
              <a:t>30</a:t>
            </a:r>
            <a:r>
              <a:rPr lang="zh-CN" altLang="zh-CN" sz="2800" kern="100" dirty="0" smtClean="0">
                <a:latin typeface="Times New Roman"/>
                <a:ea typeface="华文细黑"/>
                <a:cs typeface="Times New Roman"/>
              </a:rPr>
              <a:t>知，其相对分子质量为</a:t>
            </a:r>
            <a:r>
              <a:rPr lang="en-US" altLang="zh-CN" sz="2800" kern="100" dirty="0" smtClean="0">
                <a:latin typeface="Times New Roman"/>
                <a:ea typeface="华文细黑"/>
                <a:cs typeface="Courier New"/>
              </a:rPr>
              <a:t>60</a:t>
            </a:r>
            <a:r>
              <a:rPr lang="zh-CN" altLang="zh-CN" sz="2800" kern="100" dirty="0" smtClean="0">
                <a:latin typeface="Times New Roman"/>
                <a:ea typeface="华文细黑"/>
                <a:cs typeface="Times New Roman"/>
              </a:rPr>
              <a:t>，所以其分子式为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310941" y="6136481"/>
            <a:ext cx="2265364"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H</a:t>
            </a:r>
            <a:r>
              <a:rPr lang="en-US" altLang="zh-CN" sz="2800" kern="100" baseline="-25000" dirty="0" smtClean="0">
                <a:solidFill>
                  <a:schemeClr val="accent6">
                    <a:lumMod val="75000"/>
                  </a:schemeClr>
                </a:solidFill>
                <a:latin typeface="Times New Roman"/>
                <a:ea typeface="华文细黑"/>
                <a:cs typeface="Courier New"/>
              </a:rPr>
              <a:t>8</a:t>
            </a:r>
            <a:r>
              <a:rPr lang="en-US" altLang="zh-CN" sz="2800" kern="100" dirty="0" smtClean="0">
                <a:solidFill>
                  <a:schemeClr val="accent6">
                    <a:lumMod val="75000"/>
                  </a:schemeClr>
                </a:solidFill>
                <a:latin typeface="Times New Roman"/>
                <a:ea typeface="华文细黑"/>
                <a:cs typeface="Courier New"/>
              </a:rPr>
              <a:t>O</a:t>
            </a:r>
            <a:endParaRPr lang="zh-CN" altLang="en-US" sz="2800" dirty="0"/>
          </a:p>
        </p:txBody>
      </p:sp>
    </p:spTree>
    <p:extLst>
      <p:ext uri="{BB962C8B-B14F-4D97-AF65-F5344CB8AC3E}">
        <p14:creationId xmlns:p14="http://schemas.microsoft.com/office/powerpoint/2010/main" val="201757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750"/>
                                        <p:tgtEl>
                                          <p:spTgt spid="19"/>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750"/>
                                        <p:tgtEl>
                                          <p:spTgt spid="20"/>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750"/>
                                        <p:tgtEl>
                                          <p:spTgt spid="21"/>
                                        </p:tgtEl>
                                      </p:cBhvr>
                                    </p:animEffect>
                                  </p:childTnLst>
                                </p:cTn>
                              </p:par>
                            </p:childTnLst>
                          </p:cTn>
                        </p:par>
                        <p:par>
                          <p:cTn id="24" fill="hold">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4005858"/>
            <a:ext cx="10793813" cy="203132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则该有机物的可能结构为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COOCH</a:t>
            </a:r>
            <a:r>
              <a:rPr lang="en-US" altLang="zh-CN" sz="2800" kern="100" baseline="-25000" dirty="0" smtClean="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C.HCOOCH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CHCOOH</a:t>
            </a:r>
            <a:endParaRPr lang="zh-CN" altLang="zh-CN" sz="105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4"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 name="矩形 1"/>
          <p:cNvSpPr/>
          <p:nvPr/>
        </p:nvSpPr>
        <p:spPr>
          <a:xfrm>
            <a:off x="478582" y="693490"/>
            <a:ext cx="8375798" cy="738664"/>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，其红外光谱图如下：</a:t>
            </a:r>
            <a:endParaRPr lang="zh-CN" altLang="zh-CN" sz="1050" kern="100" dirty="0">
              <a:latin typeface="宋体"/>
              <a:cs typeface="Courier New"/>
            </a:endParaRPr>
          </a:p>
        </p:txBody>
      </p:sp>
      <p:pic>
        <p:nvPicPr>
          <p:cNvPr id="19" name="Picture 2" descr="去年73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2918" y="1701602"/>
            <a:ext cx="4062982" cy="202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8" name="矩形 7"/>
          <p:cNvSpPr/>
          <p:nvPr/>
        </p:nvSpPr>
        <p:spPr>
          <a:xfrm>
            <a:off x="320559" y="1125538"/>
            <a:ext cx="10959223" cy="2677656"/>
          </a:xfrm>
          <a:prstGeom prst="rect">
            <a:avLst/>
          </a:prstGeom>
        </p:spPr>
        <p:txBody>
          <a:bodyPr>
            <a:spAutoFit/>
          </a:bodyPr>
          <a:lstStyle/>
          <a:p>
            <a:pPr algn="just">
              <a:lnSpc>
                <a:spcPct val="150000"/>
              </a:lnSpc>
              <a:spcAft>
                <a:spcPts val="0"/>
              </a:spcAft>
            </a:pPr>
            <a:r>
              <a:rPr lang="zh-CN" altLang="zh-CN" sz="2800" b="1" dirty="0">
                <a:solidFill>
                  <a:srgbClr val="0000FF"/>
                </a:solidFill>
                <a:latin typeface="Times New Roman"/>
                <a:cs typeface="Times New Roman"/>
              </a:rPr>
              <a:t>解析　</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项都有两个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，且不对称，都含有</a:t>
            </a:r>
            <a:r>
              <a:rPr lang="en-US" altLang="zh-CN" sz="2800" kern="100" dirty="0">
                <a:latin typeface="Times New Roman"/>
                <a:ea typeface="华文细黑"/>
                <a:cs typeface="Courier New"/>
              </a:rPr>
              <a:t>C</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C—O—C</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项符合图示内容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项只有一个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，不会出现不对称的现象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项中两个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对称，且没有</a:t>
            </a:r>
            <a:r>
              <a:rPr lang="en-US" altLang="zh-CN" sz="2800" kern="100" dirty="0">
                <a:latin typeface="Times New Roman"/>
                <a:ea typeface="华文细黑"/>
                <a:cs typeface="Courier New"/>
              </a:rPr>
              <a:t>C—O—C</a:t>
            </a:r>
            <a:r>
              <a:rPr lang="zh-CN" altLang="zh-CN" sz="2800" kern="100" dirty="0">
                <a:latin typeface="Times New Roman"/>
                <a:ea typeface="华文细黑"/>
                <a:cs typeface="Times New Roman"/>
              </a:rPr>
              <a:t>键。</a:t>
            </a:r>
            <a:endParaRPr lang="zh-CN" altLang="zh-CN" sz="2800" kern="100" dirty="0">
              <a:effectLst/>
              <a:latin typeface="宋体"/>
              <a:cs typeface="Courier New"/>
            </a:endParaRPr>
          </a:p>
        </p:txBody>
      </p:sp>
      <p:sp>
        <p:nvSpPr>
          <p:cNvPr id="12" name="矩形 11"/>
          <p:cNvSpPr/>
          <p:nvPr/>
        </p:nvSpPr>
        <p:spPr>
          <a:xfrm>
            <a:off x="316806" y="3771250"/>
            <a:ext cx="2273379" cy="738664"/>
          </a:xfrm>
          <a:prstGeom prst="rect">
            <a:avLst/>
          </a:prstGeom>
        </p:spPr>
        <p:txBody>
          <a:bodyPr wrap="none">
            <a:spAutoFit/>
          </a:bodyPr>
          <a:lstStyle/>
          <a:p>
            <a:pPr lvl="0" algn="just">
              <a:lnSpc>
                <a:spcPct val="150000"/>
              </a:lnSpc>
            </a:pPr>
            <a:r>
              <a:rPr lang="zh-CN" altLang="zh-CN" sz="2800" b="1" kern="100" dirty="0" smtClean="0">
                <a:solidFill>
                  <a:srgbClr val="0000FF"/>
                </a:solidFill>
                <a:latin typeface="Times New Roman"/>
                <a:cs typeface="Times New Roman"/>
              </a:rPr>
              <a:t>答案</a:t>
            </a:r>
            <a:r>
              <a:rPr lang="en-US" altLang="zh-CN" sz="2800" b="1" kern="100" dirty="0" smtClean="0">
                <a:solidFill>
                  <a:srgbClr val="0000FF"/>
                </a:solidFill>
                <a:latin typeface="Times New Roman"/>
                <a:cs typeface="Times New Roman"/>
              </a:rPr>
              <a:t>     </a:t>
            </a:r>
            <a:r>
              <a:rPr lang="en-US" altLang="zh-CN" sz="2800" kern="100" dirty="0" smtClean="0">
                <a:solidFill>
                  <a:srgbClr val="F79646">
                    <a:lumMod val="75000"/>
                  </a:srgbClr>
                </a:solidFill>
                <a:latin typeface="Times New Roman"/>
                <a:ea typeface="华文细黑"/>
                <a:cs typeface="Courier New"/>
              </a:rPr>
              <a:t>(</a:t>
            </a:r>
            <a:r>
              <a:rPr lang="en-US" altLang="zh-CN" sz="2800" kern="100" dirty="0">
                <a:solidFill>
                  <a:srgbClr val="F79646">
                    <a:lumMod val="75000"/>
                  </a:srgbClr>
                </a:solidFill>
                <a:latin typeface="Times New Roman"/>
                <a:ea typeface="华文细黑"/>
                <a:cs typeface="Courier New"/>
              </a:rPr>
              <a:t>2)AB</a:t>
            </a:r>
            <a:endParaRPr lang="zh-CN" altLang="zh-CN" sz="2800" kern="100" dirty="0">
              <a:solidFill>
                <a:srgbClr val="F79646">
                  <a:lumMod val="75000"/>
                </a:srgbClr>
              </a:solidFill>
              <a:latin typeface="宋体"/>
              <a:cs typeface="Courier New"/>
            </a:endParaRPr>
          </a:p>
        </p:txBody>
      </p:sp>
      <p:sp>
        <p:nvSpPr>
          <p:cNvPr id="18"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854138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2123192"/>
            <a:ext cx="12042317" cy="4487382"/>
          </a:xfrm>
          <a:prstGeom prst="rect">
            <a:avLst/>
          </a:prstGeom>
        </p:spPr>
        <p:txBody>
          <a:bodyPr>
            <a:spAutoFit/>
          </a:bodyPr>
          <a:lstStyle/>
          <a:p>
            <a:pPr algn="just">
              <a:lnSpc>
                <a:spcPct val="17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系统命名为</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endParaRPr lang="en-US" altLang="zh-CN" sz="2800" kern="100" dirty="0" smtClean="0">
              <a:latin typeface="Times New Roman"/>
              <a:ea typeface="华文细黑"/>
              <a:cs typeface="Courier New"/>
            </a:endParaRPr>
          </a:p>
          <a:p>
            <a:pPr algn="just">
              <a:lnSpc>
                <a:spcPct val="17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2)3</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甲基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戊烯</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Courier New"/>
            </a:endParaRPr>
          </a:p>
          <a:p>
            <a:pPr algn="just">
              <a:lnSpc>
                <a:spcPct val="17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某烃的分子式为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，它是合成橡胶的中间体，它有多种同分异构体。</a:t>
            </a:r>
            <a:endParaRPr lang="zh-CN" altLang="zh-CN" sz="1050" kern="100" dirty="0">
              <a:latin typeface="宋体"/>
              <a:cs typeface="Courier New"/>
            </a:endParaRPr>
          </a:p>
          <a:p>
            <a:pPr algn="just">
              <a:lnSpc>
                <a:spcPct val="17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试写出它的一种链式结构的同分异构体的结构简式</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1"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222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1772" y="2315000"/>
            <a:ext cx="3295202" cy="118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1" name="Picture 3" descr="去年727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8622" y="4478295"/>
            <a:ext cx="1058586" cy="5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56203" y="2206819"/>
            <a:ext cx="2549096"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2,3</a:t>
            </a:r>
            <a:r>
              <a:rPr lang="en-US" altLang="zh-CN" sz="2800" kern="100" dirty="0" smtClean="0">
                <a:solidFill>
                  <a:schemeClr val="accent6">
                    <a:lumMod val="75000"/>
                  </a:schemeClr>
                </a:solidFill>
                <a:latin typeface="Times New Roman"/>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二</a:t>
            </a:r>
            <a:r>
              <a:rPr lang="zh-CN" altLang="zh-CN" sz="2800" kern="100" dirty="0">
                <a:solidFill>
                  <a:schemeClr val="accent6">
                    <a:lumMod val="75000"/>
                  </a:schemeClr>
                </a:solidFill>
                <a:latin typeface="Times New Roman"/>
                <a:ea typeface="华文细黑"/>
                <a:cs typeface="Times New Roman"/>
              </a:rPr>
              <a:t>甲基丁烷</a:t>
            </a:r>
            <a:endParaRPr lang="zh-CN" altLang="en-US" sz="2800" kern="100" dirty="0">
              <a:solidFill>
                <a:schemeClr val="accent6">
                  <a:lumMod val="75000"/>
                </a:schemeClr>
              </a:solidFill>
              <a:latin typeface="Times New Roman"/>
              <a:ea typeface="华文细黑"/>
              <a:cs typeface="Times New Roman"/>
            </a:endParaRPr>
          </a:p>
        </p:txBody>
      </p:sp>
      <p:pic>
        <p:nvPicPr>
          <p:cNvPr id="222212" name="Picture 4"/>
          <p:cNvPicPr>
            <a:picLocks noChangeAspect="1" noChangeArrowheads="1"/>
          </p:cNvPicPr>
          <p:nvPr/>
        </p:nvPicPr>
        <p:blipFill rotWithShape="1">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l="13184" t="-7451" r="-13184" b="7451"/>
          <a:stretch/>
        </p:blipFill>
        <p:spPr bwMode="auto">
          <a:xfrm>
            <a:off x="5112081" y="3141762"/>
            <a:ext cx="3863445" cy="100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854064" y="4293890"/>
            <a:ext cx="1183337" cy="656846"/>
          </a:xfrm>
          <a:prstGeom prst="rect">
            <a:avLst/>
          </a:prstGeom>
        </p:spPr>
        <p:txBody>
          <a:bodyPr wrap="none">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C</a:t>
            </a:r>
            <a:r>
              <a:rPr lang="en-US" altLang="zh-CN" sz="2800" kern="100" baseline="-25000" dirty="0" smtClean="0">
                <a:solidFill>
                  <a:schemeClr val="accent6">
                    <a:lumMod val="75000"/>
                  </a:schemeClr>
                </a:solidFill>
                <a:latin typeface="Times New Roman"/>
                <a:ea typeface="华文细黑"/>
                <a:cs typeface="Courier New"/>
              </a:rPr>
              <a:t>4</a:t>
            </a:r>
            <a:r>
              <a:rPr lang="en-US" altLang="zh-CN" sz="2800" kern="100" dirty="0" smtClean="0">
                <a:solidFill>
                  <a:schemeClr val="accent6">
                    <a:lumMod val="75000"/>
                  </a:schemeClr>
                </a:solidFill>
                <a:latin typeface="Times New Roman"/>
                <a:ea typeface="华文细黑"/>
                <a:cs typeface="Courier New"/>
              </a:rPr>
              <a:t>H</a:t>
            </a:r>
            <a:r>
              <a:rPr lang="en-US" altLang="zh-CN" sz="2800" kern="100" baseline="-25000" dirty="0" smtClean="0">
                <a:solidFill>
                  <a:schemeClr val="accent6">
                    <a:lumMod val="75000"/>
                  </a:schemeClr>
                </a:solidFill>
                <a:latin typeface="Times New Roman"/>
                <a:ea typeface="华文细黑"/>
                <a:cs typeface="Courier New"/>
              </a:rPr>
              <a:t>8</a:t>
            </a:r>
            <a:r>
              <a:rPr lang="en-US" altLang="zh-CN" sz="2800" kern="100" dirty="0" smtClean="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effectLst/>
              <a:latin typeface="宋体"/>
              <a:cs typeface="Courier New"/>
            </a:endParaRPr>
          </a:p>
        </p:txBody>
      </p:sp>
      <p:sp>
        <p:nvSpPr>
          <p:cNvPr id="9" name="矩形 8"/>
          <p:cNvSpPr/>
          <p:nvPr/>
        </p:nvSpPr>
        <p:spPr>
          <a:xfrm>
            <a:off x="8471470" y="5878066"/>
            <a:ext cx="322075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CH</a:t>
            </a:r>
            <a:r>
              <a:rPr lang="en-US" altLang="zh-CN" sz="2800" kern="100" dirty="0" smtClean="0">
                <a:solidFill>
                  <a:schemeClr val="accent6">
                    <a:lumMod val="75000"/>
                  </a:schemeClr>
                </a:solidFill>
                <a:latin typeface="Times New Roman"/>
                <a:ea typeface="华文细黑"/>
              </a:rPr>
              <a:t>== CH—C</a:t>
            </a:r>
            <a:r>
              <a:rPr lang="en-US" altLang="zh-CN" sz="2800" dirty="0" smtClean="0">
                <a:solidFill>
                  <a:schemeClr val="accent6">
                    <a:lumMod val="75000"/>
                  </a:schemeClr>
                </a:solidFill>
                <a:latin typeface="宋体"/>
                <a:cs typeface="Times New Roman"/>
              </a:rPr>
              <a:t>≡</a:t>
            </a:r>
            <a:r>
              <a:rPr lang="en-US" altLang="zh-CN" sz="2800" kern="100" dirty="0">
                <a:solidFill>
                  <a:schemeClr val="accent6">
                    <a:lumMod val="75000"/>
                  </a:schemeClr>
                </a:solidFill>
                <a:latin typeface="Times New Roman"/>
                <a:ea typeface="华文细黑"/>
              </a:rPr>
              <a:t>CH</a:t>
            </a:r>
            <a:endParaRPr lang="zh-CN" altLang="en-US" sz="2800" baseline="-25000" dirty="0">
              <a:solidFill>
                <a:schemeClr val="accent6">
                  <a:lumMod val="75000"/>
                </a:schemeClr>
              </a:solidFill>
            </a:endParaRPr>
          </a:p>
        </p:txBody>
      </p:sp>
      <p:sp>
        <p:nvSpPr>
          <p:cNvPr id="6" name="矩形 5"/>
          <p:cNvSpPr/>
          <p:nvPr/>
        </p:nvSpPr>
        <p:spPr>
          <a:xfrm>
            <a:off x="190550" y="1116764"/>
            <a:ext cx="4224233"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pitchFamily="2" charset="-122"/>
                <a:cs typeface="Courier New"/>
              </a:rPr>
              <a:t>12</a:t>
            </a:r>
            <a:r>
              <a:rPr lang="en-US" altLang="zh-CN" sz="2800" kern="100" dirty="0">
                <a:latin typeface="Times New Roman"/>
                <a:ea typeface="华文细黑" pitchFamily="2" charset="-122"/>
                <a:cs typeface="Times New Roman"/>
              </a:rPr>
              <a:t>.</a:t>
            </a:r>
            <a:r>
              <a:rPr lang="zh-CN" altLang="zh-CN" sz="2800" kern="100" dirty="0" smtClean="0">
                <a:latin typeface="Times New Roman"/>
                <a:ea typeface="华文细黑" pitchFamily="2" charset="-122"/>
                <a:cs typeface="Times New Roman"/>
              </a:rPr>
              <a:t>按</a:t>
            </a:r>
            <a:r>
              <a:rPr lang="zh-CN" altLang="zh-CN" sz="2800" kern="100" dirty="0">
                <a:latin typeface="Times New Roman"/>
                <a:ea typeface="华文细黑" pitchFamily="2" charset="-122"/>
                <a:cs typeface="Times New Roman"/>
              </a:rPr>
              <a:t>要求回答下列问题：</a:t>
            </a:r>
            <a:endParaRPr lang="zh-CN" altLang="zh-CN" sz="2800" kern="100" dirty="0">
              <a:effectLst/>
              <a:latin typeface="宋体"/>
              <a:ea typeface="华文细黑" pitchFamily="2" charset="-122"/>
              <a:cs typeface="Courier New"/>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
        <p:nvSpPr>
          <p:cNvPr id="26" name="Rectangle 21">
            <a:hlinkClick r:id="rId17"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blinds(horizontal)">
                                      <p:cBhvr>
                                        <p:cTn id="12" dur="500"/>
                                        <p:tgtEl>
                                          <p:spTgt spid="2222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22212"/>
                                        </p:tgtEl>
                                      </p:cBhvr>
                                    </p:animEffect>
                                    <p:set>
                                      <p:cBhvr>
                                        <p:cTn id="30" dur="1" fill="hold">
                                          <p:stCondLst>
                                            <p:cond delay="499"/>
                                          </p:stCondLst>
                                        </p:cTn>
                                        <p:tgtEl>
                                          <p:spTgt spid="22221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2" grpId="0"/>
      <p:bldP spid="2" grpId="1"/>
      <p:bldP spid="5" grpId="0"/>
      <p:bldP spid="5" grpId="1"/>
      <p:bldP spid="9" grpId="0"/>
      <p:bldP spid="9"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464491" y="1845618"/>
            <a:ext cx="10743283" cy="3323987"/>
          </a:xfrm>
          <a:prstGeom prst="rect">
            <a:avLst/>
          </a:prstGeom>
        </p:spPr>
        <p:txBody>
          <a:bodyPr>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它有一种同分异构体，每个碳原子均达饱和，且碳与碳的夹角相同，该分子中碳原子形成的空间构型为</a:t>
            </a:r>
            <a:r>
              <a:rPr lang="en-US" altLang="zh-CN" sz="2800" kern="100" dirty="0">
                <a:solidFill>
                  <a:prstClr val="black"/>
                </a:solidFill>
                <a:latin typeface="Times New Roman"/>
                <a:ea typeface="华文细黑"/>
                <a:cs typeface="Courier New"/>
              </a:rPr>
              <a:t>____________</a:t>
            </a:r>
            <a:r>
              <a:rPr lang="zh-CN" altLang="zh-CN" sz="2800" kern="100" dirty="0">
                <a:solidFill>
                  <a:prstClr val="black"/>
                </a:solidFill>
                <a:latin typeface="Times New Roman"/>
                <a:ea typeface="华文细黑"/>
                <a:cs typeface="Times New Roman"/>
              </a:rPr>
              <a:t>形。</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化合物</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是合成天然橡胶的单体，分子式为</a:t>
            </a:r>
            <a:r>
              <a:rPr lang="en-US" altLang="zh-CN" sz="2800" kern="100" dirty="0">
                <a:solidFill>
                  <a:prstClr val="black"/>
                </a:solidFill>
                <a:latin typeface="Times New Roman"/>
                <a:ea typeface="华文细黑"/>
                <a:cs typeface="Courier New"/>
              </a:rPr>
              <a:t>C</a:t>
            </a:r>
            <a:r>
              <a:rPr lang="en-US" altLang="zh-CN" sz="2800" kern="100" baseline="-25000" dirty="0">
                <a:solidFill>
                  <a:prstClr val="black"/>
                </a:solidFill>
                <a:latin typeface="Times New Roman"/>
                <a:ea typeface="华文细黑"/>
                <a:cs typeface="Courier New"/>
              </a:rPr>
              <a:t>5</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8</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的结构简式</a:t>
            </a:r>
            <a:r>
              <a:rPr lang="zh-CN" altLang="zh-CN" sz="2800" kern="100" dirty="0" smtClean="0">
                <a:solidFill>
                  <a:prstClr val="black"/>
                </a:solidFill>
                <a:latin typeface="Times New Roman"/>
                <a:ea typeface="华文细黑"/>
                <a:cs typeface="Times New Roman"/>
              </a:rPr>
              <a:t>为</a:t>
            </a:r>
            <a:r>
              <a:rPr lang="zh-CN" altLang="en-US"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_____________</a:t>
            </a:r>
            <a:r>
              <a:rPr lang="zh-CN" altLang="zh-CN" sz="2800" kern="100" dirty="0">
                <a:solidFill>
                  <a:prstClr val="black"/>
                </a:solidFill>
                <a:latin typeface="Times New Roman"/>
                <a:ea typeface="华文细黑"/>
                <a:cs typeface="Times New Roman"/>
              </a:rPr>
              <a:t>，化学名称是</a:t>
            </a:r>
            <a:r>
              <a:rPr lang="en-US" altLang="zh-CN" sz="2800" kern="100" dirty="0" smtClean="0">
                <a:solidFill>
                  <a:prstClr val="black"/>
                </a:solidFill>
                <a:latin typeface="Times New Roman"/>
                <a:ea typeface="华文细黑"/>
                <a:cs typeface="Courier New"/>
              </a:rPr>
              <a:t>____________</a:t>
            </a:r>
            <a:r>
              <a:rPr lang="en-US" altLang="zh-CN" sz="2800" kern="100" dirty="0">
                <a:solidFill>
                  <a:prstClr val="black"/>
                </a:solidFill>
                <a:latin typeface="Times New Roman"/>
                <a:ea typeface="华文细黑"/>
                <a:cs typeface="Courier New"/>
              </a:rPr>
              <a:t>__</a:t>
            </a:r>
            <a:r>
              <a:rPr lang="en-US" altLang="zh-CN" sz="2800" kern="100" dirty="0" smtClean="0">
                <a:solidFill>
                  <a:prstClr val="black"/>
                </a:solidFill>
                <a:latin typeface="Times New Roman"/>
                <a:ea typeface="华文细黑"/>
                <a:cs typeface="Courier New"/>
              </a:rPr>
              <a:t>__</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5" name="矩形 4"/>
          <p:cNvSpPr/>
          <p:nvPr/>
        </p:nvSpPr>
        <p:spPr>
          <a:xfrm>
            <a:off x="6753688" y="2501826"/>
            <a:ext cx="1604908"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正四面体</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4998331" y="4346734"/>
            <a:ext cx="296908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r>
              <a:rPr lang="zh-CN" altLang="zh-CN" sz="2800" kern="100" dirty="0">
                <a:solidFill>
                  <a:schemeClr val="accent6">
                    <a:lumMod val="75000"/>
                  </a:schemeClr>
                </a:solidFill>
                <a:latin typeface="Times New Roman"/>
                <a:ea typeface="华文细黑"/>
                <a:cs typeface="Times New Roman"/>
              </a:rPr>
              <a:t>甲基</a:t>
            </a:r>
            <a:r>
              <a:rPr lang="en-US" altLang="zh-CN" sz="2800" kern="100" dirty="0">
                <a:solidFill>
                  <a:schemeClr val="accent6">
                    <a:lumMod val="75000"/>
                  </a:schemeClr>
                </a:solidFill>
                <a:latin typeface="Times New Roman"/>
                <a:ea typeface="华文细黑"/>
                <a:cs typeface="Times New Roman"/>
              </a:rPr>
              <a:t>-1,3-</a:t>
            </a:r>
            <a:r>
              <a:rPr lang="zh-CN" altLang="zh-CN" sz="2800" kern="100" dirty="0">
                <a:solidFill>
                  <a:schemeClr val="accent6">
                    <a:lumMod val="75000"/>
                  </a:schemeClr>
                </a:solidFill>
                <a:latin typeface="Times New Roman"/>
                <a:ea typeface="华文细黑"/>
                <a:cs typeface="Times New Roman"/>
              </a:rPr>
              <a:t>丁二烯</a:t>
            </a:r>
          </a:p>
        </p:txBody>
      </p:sp>
      <p:pic>
        <p:nvPicPr>
          <p:cNvPr id="225284" name="Picture 4"/>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913" y="4077866"/>
            <a:ext cx="2454814" cy="89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9262534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4"/>
                                        </p:tgtEl>
                                        <p:attrNameLst>
                                          <p:attrName>style.visibility</p:attrName>
                                        </p:attrNameLst>
                                      </p:cBhvr>
                                      <p:to>
                                        <p:strVal val="visible"/>
                                      </p:to>
                                    </p:set>
                                    <p:animEffect transition="in" filter="blinds(horizontal)">
                                      <p:cBhvr>
                                        <p:cTn id="12" dur="500"/>
                                        <p:tgtEl>
                                          <p:spTgt spid="22528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25284"/>
                                        </p:tgtEl>
                                      </p:cBhvr>
                                    </p:animEffect>
                                    <p:set>
                                      <p:cBhvr>
                                        <p:cTn id="23" dur="1" fill="hold">
                                          <p:stCondLst>
                                            <p:cond delay="499"/>
                                          </p:stCondLst>
                                        </p:cTn>
                                        <p:tgtEl>
                                          <p:spTgt spid="22528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P spid="6" grpId="0"/>
      <p:bldP spid="6"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904797"/>
            <a:ext cx="12889432"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pitchFamily="18" charset="0"/>
                <a:ea typeface="华文细黑"/>
                <a:cs typeface="Courier New"/>
              </a:rPr>
              <a:t>13.</a:t>
            </a:r>
            <a:r>
              <a:rPr lang="zh-CN" altLang="zh-CN" sz="2800" kern="100" dirty="0">
                <a:latin typeface="Times New Roman" pitchFamily="18" charset="0"/>
                <a:ea typeface="华文细黑"/>
                <a:cs typeface="Times New Roman"/>
              </a:rPr>
              <a:t>根据要求填空：</a:t>
            </a:r>
            <a:r>
              <a:rPr lang="zh-CN" altLang="zh-CN" sz="2800" kern="100" dirty="0">
                <a:latin typeface="Times New Roman" pitchFamily="18" charset="0"/>
                <a:ea typeface="Times New Roman"/>
                <a:cs typeface="Courier New"/>
              </a:rPr>
              <a:t> </a:t>
            </a:r>
            <a:endParaRPr lang="en-US" altLang="zh-CN" sz="2800" kern="100" dirty="0" smtClean="0">
              <a:latin typeface="Times New Roman" pitchFamily="18" charset="0"/>
              <a:ea typeface="Times New Roman"/>
              <a:cs typeface="Courier New"/>
            </a:endParaRPr>
          </a:p>
          <a:p>
            <a:pPr algn="just">
              <a:lnSpc>
                <a:spcPct val="150000"/>
              </a:lnSpc>
              <a:spcAft>
                <a:spcPts val="0"/>
              </a:spcAft>
            </a:pPr>
            <a:r>
              <a:rPr lang="en-US" altLang="zh-CN" sz="2800" kern="100" dirty="0" smtClean="0">
                <a:latin typeface="Times New Roman" pitchFamily="18" charset="0"/>
                <a:ea typeface="Times New Roman"/>
                <a:cs typeface="Courier New"/>
              </a:rPr>
              <a:t>(</a:t>
            </a:r>
            <a:r>
              <a:rPr lang="en-US" altLang="zh-CN" sz="2800" kern="100" dirty="0">
                <a:latin typeface="Times New Roman" pitchFamily="18" charset="0"/>
                <a:ea typeface="Times New Roman"/>
                <a:cs typeface="Courier New"/>
              </a:rPr>
              <a:t>1</a:t>
            </a:r>
            <a:r>
              <a:rPr lang="en-US" altLang="zh-CN" sz="2800" kern="100" dirty="0" smtClean="0">
                <a:latin typeface="Times New Roman" pitchFamily="18" charset="0"/>
                <a:ea typeface="Times New Roman"/>
                <a:cs typeface="Courier New"/>
              </a:rPr>
              <a:t>)                      </a:t>
            </a:r>
            <a:r>
              <a:rPr lang="zh-CN" altLang="zh-CN" sz="2800" kern="100" dirty="0" smtClean="0">
                <a:latin typeface="Times New Roman" pitchFamily="18" charset="0"/>
                <a:ea typeface="华文细黑"/>
                <a:cs typeface="Times New Roman"/>
              </a:rPr>
              <a:t>中</a:t>
            </a:r>
            <a:r>
              <a:rPr lang="zh-CN" altLang="zh-CN" sz="2800" kern="100" dirty="0">
                <a:latin typeface="Times New Roman" pitchFamily="18" charset="0"/>
                <a:ea typeface="华文细黑"/>
                <a:cs typeface="Times New Roman"/>
              </a:rPr>
              <a:t>官能团的名称</a:t>
            </a:r>
            <a:r>
              <a:rPr lang="zh-CN" altLang="zh-CN" sz="2800" kern="100" dirty="0" smtClean="0">
                <a:latin typeface="Times New Roman" pitchFamily="18" charset="0"/>
                <a:ea typeface="华文细黑"/>
                <a:cs typeface="Times New Roman"/>
              </a:rPr>
              <a:t>是</a:t>
            </a:r>
            <a:r>
              <a:rPr lang="en-US" altLang="zh-CN" sz="2800" kern="100" dirty="0" smtClean="0">
                <a:latin typeface="Times New Roman" pitchFamily="18" charset="0"/>
                <a:ea typeface="华文细黑"/>
                <a:cs typeface="Courier New"/>
              </a:rPr>
              <a:t>______</a:t>
            </a:r>
            <a:r>
              <a:rPr lang="zh-CN" altLang="zh-CN" sz="2800" kern="100" dirty="0">
                <a:latin typeface="Times New Roman" pitchFamily="18" charset="0"/>
                <a:ea typeface="华文细黑"/>
                <a:cs typeface="Times New Roman"/>
              </a:rPr>
              <a:t>。</a:t>
            </a:r>
            <a:endParaRPr lang="zh-CN" altLang="zh-CN" sz="1050" kern="100" dirty="0">
              <a:effectLst/>
              <a:latin typeface="Times New Roman" pitchFamily="18" charset="0"/>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2"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2630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622" y="1614580"/>
            <a:ext cx="1676735" cy="167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56699" y="3204996"/>
            <a:ext cx="4498347"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en-US" sz="2800" kern="100" dirty="0">
                <a:latin typeface="Times New Roman"/>
                <a:ea typeface="华文细黑"/>
                <a:cs typeface="Times New Roman"/>
              </a:rPr>
              <a:t>题</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官能团为羟基。</a:t>
            </a:r>
            <a:endParaRPr lang="en-US" altLang="zh-CN" sz="2800" kern="100" dirty="0">
              <a:latin typeface="Times New Roman"/>
              <a:ea typeface="华文细黑"/>
              <a:cs typeface="Times New Roman"/>
            </a:endParaRPr>
          </a:p>
        </p:txBody>
      </p:sp>
      <p:sp>
        <p:nvSpPr>
          <p:cNvPr id="9" name="矩形 8"/>
          <p:cNvSpPr/>
          <p:nvPr/>
        </p:nvSpPr>
        <p:spPr>
          <a:xfrm>
            <a:off x="5552435" y="1682438"/>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羟基</a:t>
            </a:r>
            <a:endParaRPr lang="zh-CN" altLang="en-US" sz="2800" kern="100" dirty="0">
              <a:solidFill>
                <a:schemeClr val="accent6">
                  <a:lumMod val="75000"/>
                </a:schemeClr>
              </a:solidFill>
              <a:latin typeface="Times New Roman"/>
              <a:ea typeface="华文细黑"/>
              <a:cs typeface="Times New Roman"/>
            </a:endParaRPr>
          </a:p>
        </p:txBody>
      </p:sp>
      <p:pic>
        <p:nvPicPr>
          <p:cNvPr id="27" name="Picture 3" descr="HX52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4606" y="4005858"/>
            <a:ext cx="1723255" cy="13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262558" y="4355107"/>
            <a:ext cx="13033448" cy="738664"/>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中含</a:t>
            </a:r>
            <a:r>
              <a:rPr lang="zh-CN" altLang="zh-CN" sz="2800" kern="100" dirty="0">
                <a:latin typeface="Times New Roman"/>
                <a:ea typeface="华文细黑"/>
                <a:cs typeface="Times New Roman"/>
              </a:rPr>
              <a:t>氧官能团的名称是</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1" name="矩形 10"/>
          <p:cNvSpPr/>
          <p:nvPr/>
        </p:nvSpPr>
        <p:spPr>
          <a:xfrm>
            <a:off x="262558" y="5590034"/>
            <a:ext cx="7736270" cy="738664"/>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a:t>
            </a:r>
            <a:r>
              <a:rPr lang="en-US" altLang="zh-CN" sz="2800" b="1" kern="100" dirty="0">
                <a:solidFill>
                  <a:srgbClr val="0000FF"/>
                </a:solidFill>
                <a:latin typeface="Times New Roman"/>
                <a:cs typeface="Times New Roman"/>
              </a:rPr>
              <a:t> </a:t>
            </a:r>
            <a:r>
              <a:rPr lang="en-US" altLang="zh-CN" sz="2800" b="1" kern="100" dirty="0" smtClean="0">
                <a:solidFill>
                  <a:srgbClr val="0000FF"/>
                </a:solidFill>
                <a:latin typeface="Times New Roman"/>
                <a:cs typeface="Times New Roman"/>
              </a:rPr>
              <a:t>   </a:t>
            </a:r>
            <a:r>
              <a:rPr lang="zh-CN" altLang="en-US" sz="2800" kern="100" dirty="0" smtClean="0">
                <a:latin typeface="Times New Roman"/>
                <a:ea typeface="华文细黑"/>
                <a:cs typeface="Times New Roman"/>
              </a:rPr>
              <a:t>题</a:t>
            </a:r>
            <a:r>
              <a:rPr lang="zh-CN" altLang="zh-CN" sz="2800" kern="100" dirty="0" smtClean="0">
                <a:solidFill>
                  <a:prstClr val="black"/>
                </a:solidFill>
                <a:latin typeface="Times New Roman"/>
                <a:ea typeface="华文细黑"/>
                <a:cs typeface="Times New Roman"/>
              </a:rPr>
              <a:t>中</a:t>
            </a:r>
            <a:r>
              <a:rPr lang="zh-CN" altLang="zh-CN" sz="2800" kern="100" dirty="0">
                <a:solidFill>
                  <a:prstClr val="black"/>
                </a:solidFill>
                <a:latin typeface="Times New Roman"/>
                <a:ea typeface="华文细黑"/>
                <a:cs typeface="Times New Roman"/>
              </a:rPr>
              <a:t>含氧官能团是</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酚</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羟基、酯基。</a:t>
            </a:r>
            <a:endParaRPr lang="en-US" altLang="zh-CN" sz="2800" kern="100" dirty="0">
              <a:solidFill>
                <a:prstClr val="black"/>
              </a:solidFill>
              <a:latin typeface="Times New Roman"/>
              <a:ea typeface="华文细黑"/>
              <a:cs typeface="Times New Roman"/>
            </a:endParaRPr>
          </a:p>
        </p:txBody>
      </p:sp>
      <p:sp>
        <p:nvSpPr>
          <p:cNvPr id="12" name="矩形 11"/>
          <p:cNvSpPr/>
          <p:nvPr/>
        </p:nvSpPr>
        <p:spPr>
          <a:xfrm>
            <a:off x="5951190" y="4437906"/>
            <a:ext cx="25795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酚</a:t>
            </a:r>
            <a:r>
              <a:rPr lang="en-US" altLang="zh-CN" sz="2800" kern="1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羟基、酯基</a:t>
            </a:r>
            <a:endParaRPr lang="zh-CN" altLang="en-US" sz="2800" kern="100" dirty="0">
              <a:solidFill>
                <a:schemeClr val="accent6">
                  <a:lumMod val="75000"/>
                </a:schemeClr>
              </a:solidFill>
              <a:latin typeface="Times New Roman"/>
              <a:ea typeface="华文细黑"/>
              <a:cs typeface="Times New Roman"/>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6"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8" grpId="0"/>
      <p:bldP spid="8" grpId="1"/>
      <p:bldP spid="9" grpId="0"/>
      <p:bldP spid="9" grpId="1"/>
      <p:bldP spid="11" grpId="0"/>
      <p:bldP spid="11" grpId="1"/>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405458"/>
            <a:ext cx="10942851"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迷迭香酸是从蜂花属植物中提取得到的酸性物质，其结构如图所示。该物质中含有的官能团有</a:t>
            </a:r>
            <a:r>
              <a:rPr lang="en-US" altLang="zh-CN" sz="2800" kern="100" dirty="0" smtClean="0">
                <a:latin typeface="Times New Roman"/>
                <a:ea typeface="华文细黑"/>
                <a:cs typeface="Courier New"/>
              </a:rPr>
              <a:t>_____________________________</a:t>
            </a:r>
            <a:r>
              <a:rPr lang="en-US" altLang="zh-CN" sz="2800" kern="100" dirty="0">
                <a:latin typeface="Times New Roman"/>
                <a:ea typeface="华文细黑"/>
                <a:cs typeface="Courier New"/>
              </a:rPr>
              <a:t>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159746" name="Picture 2" descr="HX5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8941" y="1940854"/>
            <a:ext cx="2957107" cy="206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566" y="4286857"/>
            <a:ext cx="10324084" cy="1303177"/>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根据图中所示结构，可以看出该物质含有的官能团为羧基、酯基、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羟基、碳碳双键。</a:t>
            </a:r>
            <a:endParaRPr lang="zh-CN" altLang="zh-CN" sz="2800" kern="100" dirty="0">
              <a:effectLst/>
              <a:latin typeface="宋体"/>
              <a:cs typeface="Courier New"/>
            </a:endParaRPr>
          </a:p>
        </p:txBody>
      </p:sp>
      <p:sp>
        <p:nvSpPr>
          <p:cNvPr id="5" name="矩形 4"/>
          <p:cNvSpPr/>
          <p:nvPr/>
        </p:nvSpPr>
        <p:spPr>
          <a:xfrm>
            <a:off x="4727054" y="1106374"/>
            <a:ext cx="5570756"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羧基、酯基、</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宋体"/>
                <a:ea typeface="华文细黑"/>
                <a:cs typeface="Times New Roman"/>
              </a:rPr>
              <a:t>酚</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宋体"/>
                <a:ea typeface="华文细黑"/>
                <a:cs typeface="Times New Roman"/>
              </a:rPr>
              <a:t>羟基、碳碳双键</a:t>
            </a:r>
            <a:endParaRPr lang="zh-CN" altLang="en-US" sz="2800" kern="100" dirty="0">
              <a:solidFill>
                <a:schemeClr val="accent6">
                  <a:lumMod val="75000"/>
                </a:schemeClr>
              </a:solidFill>
              <a:latin typeface="宋体"/>
              <a:ea typeface="华文细黑"/>
              <a:cs typeface="Times New Roman"/>
            </a:endParaRPr>
          </a:p>
        </p:txBody>
      </p:sp>
      <p:sp>
        <p:nvSpPr>
          <p:cNvPr id="10" name="Rectangle 21">
            <a:hlinkClick r:id="rId3"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3" grpId="0"/>
      <p:bldP spid="3" grpId="1"/>
      <p:bldP spid="5" grpId="0"/>
      <p:bldP spid="5"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2"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 name="矩形 6"/>
          <p:cNvSpPr/>
          <p:nvPr/>
        </p:nvSpPr>
        <p:spPr>
          <a:xfrm>
            <a:off x="182094" y="1611010"/>
            <a:ext cx="12105800"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(3)HOCH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中含有的官能团名称是</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1" name="矩形 20"/>
          <p:cNvSpPr/>
          <p:nvPr/>
        </p:nvSpPr>
        <p:spPr>
          <a:xfrm>
            <a:off x="190550" y="3789834"/>
            <a:ext cx="11010769"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所含官能团的名称是</a:t>
            </a:r>
            <a:r>
              <a:rPr lang="en-US" altLang="zh-CN" sz="2800" i="1"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7936" y="3856866"/>
            <a:ext cx="2931069"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2691130"/>
            <a:ext cx="5575565"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en-US" sz="2800" kern="100" dirty="0">
                <a:latin typeface="Times New Roman"/>
                <a:ea typeface="华文细黑"/>
                <a:cs typeface="Times New Roman"/>
              </a:rPr>
              <a:t>题</a:t>
            </a:r>
            <a:r>
              <a:rPr lang="zh-CN" altLang="zh-CN" sz="2800" kern="100" dirty="0" smtClean="0">
                <a:solidFill>
                  <a:prstClr val="black"/>
                </a:solidFill>
                <a:latin typeface="Times New Roman"/>
                <a:ea typeface="华文细黑"/>
                <a:cs typeface="Times New Roman"/>
              </a:rPr>
              <a:t>中</a:t>
            </a:r>
            <a:r>
              <a:rPr lang="zh-CN" altLang="zh-CN" sz="2800" kern="100" dirty="0">
                <a:solidFill>
                  <a:prstClr val="black"/>
                </a:solidFill>
                <a:latin typeface="Times New Roman"/>
                <a:ea typeface="华文细黑"/>
                <a:cs typeface="Times New Roman"/>
              </a:rPr>
              <a:t>官能团为羟基和氨基。</a:t>
            </a:r>
            <a:endParaRPr lang="en-US" altLang="zh-CN" sz="2800" kern="100" dirty="0">
              <a:solidFill>
                <a:prstClr val="black"/>
              </a:solidFill>
              <a:latin typeface="Times New Roman"/>
              <a:ea typeface="华文细黑"/>
              <a:cs typeface="Times New Roman"/>
            </a:endParaRPr>
          </a:p>
        </p:txBody>
      </p:sp>
      <p:sp>
        <p:nvSpPr>
          <p:cNvPr id="6" name="矩形 5"/>
          <p:cNvSpPr/>
          <p:nvPr/>
        </p:nvSpPr>
        <p:spPr>
          <a:xfrm>
            <a:off x="6707465" y="1629594"/>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羟基、氨基</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159601" y="5067394"/>
            <a:ext cx="5575565"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en-US" sz="2800" kern="100" dirty="0">
                <a:latin typeface="Times New Roman"/>
                <a:ea typeface="华文细黑"/>
                <a:cs typeface="Times New Roman"/>
              </a:rPr>
              <a:t>题</a:t>
            </a:r>
            <a:r>
              <a:rPr lang="zh-CN" altLang="zh-CN" sz="2800" kern="100" dirty="0" smtClean="0">
                <a:solidFill>
                  <a:prstClr val="black"/>
                </a:solidFill>
                <a:latin typeface="Times New Roman"/>
                <a:ea typeface="华文细黑"/>
                <a:cs typeface="Times New Roman"/>
              </a:rPr>
              <a:t>中</a:t>
            </a:r>
            <a:r>
              <a:rPr lang="zh-CN" altLang="zh-CN" sz="2800" kern="100" dirty="0">
                <a:solidFill>
                  <a:prstClr val="black"/>
                </a:solidFill>
                <a:latin typeface="Times New Roman"/>
                <a:ea typeface="华文细黑"/>
                <a:cs typeface="Times New Roman"/>
              </a:rPr>
              <a:t>官能团为羰基和羧基。</a:t>
            </a:r>
            <a:endParaRPr lang="en-US" altLang="zh-CN" sz="2800" kern="100" dirty="0">
              <a:solidFill>
                <a:prstClr val="black"/>
              </a:solidFill>
              <a:latin typeface="Times New Roman"/>
              <a:ea typeface="华文细黑"/>
              <a:cs typeface="Times New Roman"/>
            </a:endParaRPr>
          </a:p>
        </p:txBody>
      </p:sp>
      <p:sp>
        <p:nvSpPr>
          <p:cNvPr id="10" name="矩形 9"/>
          <p:cNvSpPr/>
          <p:nvPr/>
        </p:nvSpPr>
        <p:spPr>
          <a:xfrm>
            <a:off x="7499553" y="3861842"/>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羰基、羧基</a:t>
            </a:r>
            <a:endParaRPr lang="zh-CN" altLang="en-US" sz="2800" kern="100" dirty="0">
              <a:solidFill>
                <a:schemeClr val="accent6">
                  <a:lumMod val="75000"/>
                </a:schemeClr>
              </a:solidFill>
              <a:latin typeface="Times New Roman"/>
              <a:ea typeface="华文细黑"/>
              <a:cs typeface="Times New Roman"/>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1140854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3" grpId="0"/>
      <p:bldP spid="3" grpId="1"/>
      <p:bldP spid="6" grpId="0"/>
      <p:bldP spid="6" grpId="1"/>
      <p:bldP spid="9" grpId="0"/>
      <p:bldP spid="9" grpId="1"/>
      <p:bldP spid="10" grpId="0"/>
      <p:bldP spid="10"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2733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11430" y="1074814"/>
            <a:ext cx="818508" cy="177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8421" y="1231427"/>
            <a:ext cx="11361401"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溶液显紫色且苯环上有两个取代基</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同分异构体有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a:t>
            </a:r>
            <a:endParaRPr lang="zh-CN" altLang="zh-CN" sz="2800" kern="100" dirty="0">
              <a:effectLst/>
              <a:latin typeface="宋体"/>
              <a:cs typeface="Courier New"/>
            </a:endParaRPr>
          </a:p>
        </p:txBody>
      </p:sp>
      <p:sp>
        <p:nvSpPr>
          <p:cNvPr id="25" name="矩形 24"/>
          <p:cNvSpPr/>
          <p:nvPr/>
        </p:nvSpPr>
        <p:spPr>
          <a:xfrm>
            <a:off x="262558" y="2626504"/>
            <a:ext cx="11185088" cy="138499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除</a:t>
            </a:r>
            <a:r>
              <a:rPr lang="zh-CN" altLang="zh-CN" sz="2800" kern="100" dirty="0">
                <a:latin typeface="Times New Roman"/>
                <a:ea typeface="华文细黑"/>
                <a:cs typeface="Times New Roman"/>
              </a:rPr>
              <a:t>苯环外不饱和度为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，还有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个碳原子，</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个氧原子，可知除酚</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外另一取代基为</a:t>
            </a:r>
            <a:r>
              <a:rPr lang="en-US" altLang="zh-CN" sz="2800" kern="100" dirty="0">
                <a:latin typeface="Times New Roman"/>
                <a:ea typeface="华文细黑"/>
                <a:cs typeface="Courier New"/>
              </a:rPr>
              <a:t>—CH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，苯环上有邻、间、对三种结构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910630" y="1989634"/>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linds(horizontal)">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5">
                                            <p:txEl>
                                              <p:pRg st="0" end="0"/>
                                            </p:txEl>
                                          </p:spTgt>
                                        </p:tgtEl>
                                      </p:cBhvr>
                                    </p:animEffect>
                                    <p:set>
                                      <p:cBhvr>
                                        <p:cTn id="20" dur="1" fill="hold">
                                          <p:stCondLst>
                                            <p:cond delay="499"/>
                                          </p:stCondLst>
                                        </p:cTn>
                                        <p:tgtEl>
                                          <p:spTgt spid="25">
                                            <p:txEl>
                                              <p:pRg st="0" end="0"/>
                                            </p:txEl>
                                          </p:spTgt>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5" grpId="0" build="allAtOnce"/>
      <p:bldP spid="7" grpId="0"/>
      <p:bldP spid="7"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27332"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82638" y="1071593"/>
            <a:ext cx="3435265" cy="76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73637" y="1038429"/>
            <a:ext cx="11404211"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同分异构体中，既能发生银镜反应，又能与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溶液发生显色反应的共有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种，其中核磁共振氢谱为</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组峰，且峰面积比为</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的为</a:t>
            </a:r>
            <a:r>
              <a:rPr lang="en-US" altLang="zh-CN" sz="2800" kern="100" dirty="0" smtClean="0">
                <a:latin typeface="Times New Roman"/>
                <a:ea typeface="华文细黑"/>
                <a:cs typeface="Courier New"/>
              </a:rPr>
              <a:t>_______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写结构简式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5" action="ppaction://hlinksldjump"/>
          </p:cNvPr>
          <p:cNvSpPr/>
          <p:nvPr/>
        </p:nvSpPr>
        <p:spPr>
          <a:xfrm>
            <a:off x="9767614"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圆角矩形 23">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0" name="Rectangle 21">
            <a:hlinkClick r:id="rId17"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18598869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80058" y="1190513"/>
            <a:ext cx="11475788" cy="1384995"/>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zh-CN" sz="2800" kern="100" dirty="0" smtClean="0">
                <a:solidFill>
                  <a:prstClr val="black"/>
                </a:solidFill>
                <a:latin typeface="Times New Roman"/>
                <a:ea typeface="华文细黑"/>
                <a:cs typeface="Times New Roman"/>
              </a:rPr>
              <a:t>根据</a:t>
            </a:r>
            <a:r>
              <a:rPr lang="zh-CN" altLang="zh-CN" sz="2800" kern="100" dirty="0">
                <a:solidFill>
                  <a:prstClr val="black"/>
                </a:solidFill>
                <a:latin typeface="Times New Roman"/>
                <a:ea typeface="华文细黑"/>
                <a:cs typeface="Times New Roman"/>
              </a:rPr>
              <a:t>限定条件确定含有酚羟基和醛基两种官能团，步骤是先确定</a:t>
            </a:r>
            <a:r>
              <a:rPr lang="en-US" altLang="zh-CN" sz="2800" kern="100" dirty="0">
                <a:solidFill>
                  <a:prstClr val="black"/>
                </a:solidFill>
                <a:latin typeface="Times New Roman"/>
                <a:ea typeface="华文细黑"/>
                <a:cs typeface="Courier New"/>
              </a:rPr>
              <a:t>—OH</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cs typeface="Courier New"/>
              </a:rPr>
              <a:t>—CHO</a:t>
            </a:r>
            <a:r>
              <a:rPr lang="zh-CN" altLang="zh-CN" sz="2800" kern="100" dirty="0">
                <a:solidFill>
                  <a:prstClr val="black"/>
                </a:solidFill>
                <a:latin typeface="Times New Roman"/>
                <a:ea typeface="华文细黑"/>
                <a:cs typeface="Times New Roman"/>
              </a:rPr>
              <a:t>在苯环上的位置，再定最后一个饱和</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原子的位置。</a:t>
            </a:r>
            <a:endParaRPr lang="zh-CN" altLang="zh-CN" sz="1050" kern="100" dirty="0">
              <a:solidFill>
                <a:prstClr val="black"/>
              </a:solidFill>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28354" name="Picture 2" descr="HX52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88041" y="3044601"/>
            <a:ext cx="8321205" cy="175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83884" y="4709095"/>
            <a:ext cx="11356491" cy="1384995"/>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en-US" altLang="zh-CN" sz="2800" b="1" kern="100" dirty="0" smtClean="0">
                <a:solidFill>
                  <a:srgbClr val="0000FF"/>
                </a:solidFill>
                <a:latin typeface="Times New Roman"/>
                <a:cs typeface="Times New Roman"/>
              </a:rPr>
              <a:t>    </a:t>
            </a:r>
            <a:r>
              <a:rPr lang="en-US" altLang="zh-CN" sz="2800" kern="100" dirty="0" smtClean="0">
                <a:solidFill>
                  <a:schemeClr val="accent6">
                    <a:lumMod val="75000"/>
                  </a:schemeClr>
                </a:solidFill>
                <a:latin typeface="Times New Roman"/>
                <a:ea typeface="华文细黑"/>
                <a:cs typeface="Courier New"/>
              </a:rPr>
              <a:t>13</a:t>
            </a:r>
            <a:r>
              <a:rPr lang="zh-CN" altLang="zh-CN" sz="2800" kern="100" dirty="0">
                <a:solidFill>
                  <a:schemeClr val="accent6">
                    <a:lumMod val="75000"/>
                  </a:schemeClr>
                </a:solidFill>
                <a:latin typeface="Times New Roman"/>
                <a:ea typeface="华文细黑"/>
                <a:cs typeface="Times New Roman"/>
              </a:rPr>
              <a:t>　</a:t>
            </a:r>
            <a:endParaRPr lang="zh-CN" altLang="zh-CN" sz="2800" kern="100" dirty="0">
              <a:solidFill>
                <a:schemeClr val="accent6">
                  <a:lumMod val="75000"/>
                </a:schemeClr>
              </a:solidFill>
              <a:effectLst/>
              <a:latin typeface="宋体"/>
              <a:cs typeface="Courier New"/>
            </a:endParaRPr>
          </a:p>
        </p:txBody>
      </p:sp>
      <p:pic>
        <p:nvPicPr>
          <p:cNvPr id="225282" name="Picture 2"/>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4806" y="5329987"/>
            <a:ext cx="4314462" cy="93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3" name="Rectangle 21">
            <a:hlinkClick r:id="rId17"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44096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28354"/>
                                        </p:tgtEl>
                                        <p:attrNameLst>
                                          <p:attrName>style.visibility</p:attrName>
                                        </p:attrNameLst>
                                      </p:cBhvr>
                                      <p:to>
                                        <p:strVal val="visible"/>
                                      </p:to>
                                    </p:set>
                                    <p:animEffect transition="in" filter="blinds(horizontal)">
                                      <p:cBhvr>
                                        <p:cTn id="10" dur="750"/>
                                        <p:tgtEl>
                                          <p:spTgt spid="22835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25282"/>
                                        </p:tgtEl>
                                        <p:attrNameLst>
                                          <p:attrName>style.visibility</p:attrName>
                                        </p:attrNameLst>
                                      </p:cBhvr>
                                      <p:to>
                                        <p:strVal val="visible"/>
                                      </p:to>
                                    </p:set>
                                    <p:animEffect transition="in" filter="blinds(horizontal)">
                                      <p:cBhvr>
                                        <p:cTn id="14" dur="750"/>
                                        <p:tgtEl>
                                          <p:spTgt spid="22528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11" name="矩形 10"/>
          <p:cNvSpPr/>
          <p:nvPr/>
        </p:nvSpPr>
        <p:spPr>
          <a:xfrm>
            <a:off x="3790218" y="2235464"/>
            <a:ext cx="5113300" cy="1410354"/>
          </a:xfrm>
          <a:prstGeom prst="rect">
            <a:avLst/>
          </a:prstGeom>
        </p:spPr>
        <p:txBody>
          <a:bodyPr wrap="square" lIns="91410" tIns="45704" rIns="91410" bIns="45704">
            <a:spAutoFit/>
          </a:bodyPr>
          <a:lstStyle/>
          <a:p>
            <a:pPr algn="ct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12"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13"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305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435">
                                          <p:stCondLst>
                                            <p:cond delay="0"/>
                                          </p:stCondLst>
                                        </p:cTn>
                                        <p:tgtEl>
                                          <p:spTgt spid="13"/>
                                        </p:tgtEl>
                                      </p:cBhvr>
                                    </p:animEffect>
                                    <p:anim calcmode="lin" valueType="num">
                                      <p:cBhvr>
                                        <p:cTn id="24"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29" dur="20">
                                          <p:stCondLst>
                                            <p:cond delay="487"/>
                                          </p:stCondLst>
                                        </p:cTn>
                                        <p:tgtEl>
                                          <p:spTgt spid="13"/>
                                        </p:tgtEl>
                                      </p:cBhvr>
                                      <p:to x="100000" y="60000"/>
                                    </p:animScale>
                                    <p:animScale>
                                      <p:cBhvr>
                                        <p:cTn id="30" dur="124" decel="50000">
                                          <p:stCondLst>
                                            <p:cond delay="507"/>
                                          </p:stCondLst>
                                        </p:cTn>
                                        <p:tgtEl>
                                          <p:spTgt spid="13"/>
                                        </p:tgtEl>
                                      </p:cBhvr>
                                      <p:to x="100000" y="100000"/>
                                    </p:animScale>
                                    <p:animScale>
                                      <p:cBhvr>
                                        <p:cTn id="31" dur="20">
                                          <p:stCondLst>
                                            <p:cond delay="984"/>
                                          </p:stCondLst>
                                        </p:cTn>
                                        <p:tgtEl>
                                          <p:spTgt spid="13"/>
                                        </p:tgtEl>
                                      </p:cBhvr>
                                      <p:to x="100000" y="80000"/>
                                    </p:animScale>
                                    <p:animScale>
                                      <p:cBhvr>
                                        <p:cTn id="32" dur="124" decel="50000">
                                          <p:stCondLst>
                                            <p:cond delay="1004"/>
                                          </p:stCondLst>
                                        </p:cTn>
                                        <p:tgtEl>
                                          <p:spTgt spid="13"/>
                                        </p:tgtEl>
                                      </p:cBhvr>
                                      <p:to x="100000" y="100000"/>
                                    </p:animScale>
                                    <p:animScale>
                                      <p:cBhvr>
                                        <p:cTn id="33" dur="20">
                                          <p:stCondLst>
                                            <p:cond delay="1231"/>
                                          </p:stCondLst>
                                        </p:cTn>
                                        <p:tgtEl>
                                          <p:spTgt spid="13"/>
                                        </p:tgtEl>
                                      </p:cBhvr>
                                      <p:to x="100000" y="90000"/>
                                    </p:animScale>
                                    <p:animScale>
                                      <p:cBhvr>
                                        <p:cTn id="34" dur="124" decel="50000">
                                          <p:stCondLst>
                                            <p:cond delay="1251"/>
                                          </p:stCondLst>
                                        </p:cTn>
                                        <p:tgtEl>
                                          <p:spTgt spid="13"/>
                                        </p:tgtEl>
                                      </p:cBhvr>
                                      <p:to x="100000" y="100000"/>
                                    </p:animScale>
                                    <p:animScale>
                                      <p:cBhvr>
                                        <p:cTn id="35" dur="20">
                                          <p:stCondLst>
                                            <p:cond delay="1356"/>
                                          </p:stCondLst>
                                        </p:cTn>
                                        <p:tgtEl>
                                          <p:spTgt spid="13"/>
                                        </p:tgtEl>
                                      </p:cBhvr>
                                      <p:to x="100000" y="95000"/>
                                    </p:animScale>
                                    <p:animScale>
                                      <p:cBhvr>
                                        <p:cTn id="36"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89434"/>
            <a:ext cx="11458743"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突破有机物的</a:t>
            </a:r>
            <a:r>
              <a:rPr lang="zh-CN" altLang="en-US" sz="2800" b="1" kern="100" dirty="0" smtClean="0">
                <a:solidFill>
                  <a:srgbClr val="0000FF"/>
                </a:solidFill>
                <a:latin typeface="Times New Roman"/>
                <a:cs typeface="Times New Roman"/>
              </a:rPr>
              <a:t>分类</a:t>
            </a:r>
            <a:endParaRPr lang="en-US" altLang="zh-CN" sz="2800" b="1" kern="100" dirty="0" smtClean="0">
              <a:solidFill>
                <a:srgbClr val="0000FF"/>
              </a:solidFill>
              <a:latin typeface="Times New Roman"/>
              <a:cs typeface="Times New Roman"/>
            </a:endParaRPr>
          </a:p>
        </p:txBody>
      </p:sp>
      <p:sp>
        <p:nvSpPr>
          <p:cNvPr id="4" name="矩形 3"/>
          <p:cNvSpPr/>
          <p:nvPr/>
        </p:nvSpPr>
        <p:spPr>
          <a:xfrm>
            <a:off x="190550" y="989556"/>
            <a:ext cx="9534117"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下列物质的类别与所含官能团都正确的是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5" name="Rectangle 2"/>
          <p:cNvSpPr>
            <a:spLocks noChangeArrowheads="1"/>
          </p:cNvSpPr>
          <p:nvPr/>
        </p:nvSpPr>
        <p:spPr bwMode="auto">
          <a:xfrm>
            <a:off x="241497" y="193269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华文细黑" pitchFamily="2" charset="-122"/>
                <a:cs typeface="Times New Roman" pitchFamily="18" charset="0"/>
              </a:rPr>
              <a:t>①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6076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614" y="1923574"/>
            <a:ext cx="2200713" cy="620151"/>
          </a:xfrm>
          <a:prstGeom prst="rect">
            <a:avLst/>
          </a:prstGeom>
          <a:noFill/>
          <a:extLst>
            <a:ext uri="{909E8E84-426E-40DD-AFC4-6F175D3DCCD1}">
              <a14:hiddenFill xmlns:a14="http://schemas.microsoft.com/office/drawing/2010/main">
                <a:solidFill>
                  <a:srgbClr val="FFFFFF"/>
                </a:solidFill>
              </a14:hiddenFill>
            </a:ext>
          </a:extLst>
        </p:spPr>
      </p:pic>
      <p:pic>
        <p:nvPicPr>
          <p:cNvPr id="160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66" y="2796789"/>
            <a:ext cx="5445799" cy="100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558" y="3999996"/>
            <a:ext cx="2742576" cy="95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196301" y="3927988"/>
            <a:ext cx="2631405"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醛类　　</a:t>
            </a:r>
            <a:r>
              <a:rPr lang="en-US" altLang="zh-CN" sz="2800" kern="100" dirty="0">
                <a:latin typeface="Times New Roman"/>
                <a:ea typeface="华文细黑"/>
                <a:cs typeface="Courier New"/>
              </a:rPr>
              <a:t>—CHO</a:t>
            </a:r>
            <a:endParaRPr lang="zh-CN" altLang="zh-CN" sz="2800" kern="100" dirty="0">
              <a:effectLst/>
              <a:latin typeface="宋体"/>
              <a:cs typeface="Courier New"/>
            </a:endParaRPr>
          </a:p>
        </p:txBody>
      </p:sp>
      <p:sp>
        <p:nvSpPr>
          <p:cNvPr id="13" name="矩形 12"/>
          <p:cNvSpPr/>
          <p:nvPr/>
        </p:nvSpPr>
        <p:spPr>
          <a:xfrm>
            <a:off x="3190294" y="1860685"/>
            <a:ext cx="2499402" cy="738664"/>
          </a:xfrm>
          <a:prstGeom prst="rect">
            <a:avLst/>
          </a:prstGeom>
        </p:spPr>
        <p:txBody>
          <a:bodyPr wrap="none">
            <a:spAutoFit/>
          </a:bodyPr>
          <a:lstStyle/>
          <a:p>
            <a:pPr algn="just">
              <a:lnSpc>
                <a:spcPct val="150000"/>
              </a:lnSpc>
              <a:spcAft>
                <a:spcPts val="0"/>
              </a:spcAft>
            </a:pPr>
            <a:r>
              <a:rPr lang="zh-CN" altLang="en-US" sz="2800" kern="100" dirty="0" smtClean="0">
                <a:latin typeface="Times New Roman"/>
                <a:ea typeface="华文细黑"/>
                <a:cs typeface="Times New Roman"/>
              </a:rPr>
              <a:t>酚</a:t>
            </a:r>
            <a:r>
              <a:rPr lang="zh-CN" altLang="zh-CN" sz="2800" kern="100" dirty="0" smtClean="0">
                <a:latin typeface="Times New Roman"/>
                <a:ea typeface="华文细黑"/>
                <a:cs typeface="Times New Roman"/>
              </a:rPr>
              <a:t>类</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—OH</a:t>
            </a:r>
            <a:endParaRPr lang="zh-CN" altLang="zh-CN" sz="2800" kern="100" dirty="0">
              <a:effectLst/>
              <a:latin typeface="宋体"/>
              <a:cs typeface="Courier New"/>
            </a:endParaRPr>
          </a:p>
        </p:txBody>
      </p:sp>
      <p:sp>
        <p:nvSpPr>
          <p:cNvPr id="9" name="矩形 8"/>
          <p:cNvSpPr/>
          <p:nvPr/>
        </p:nvSpPr>
        <p:spPr>
          <a:xfrm>
            <a:off x="195083" y="5153889"/>
            <a:ext cx="2731771" cy="523220"/>
          </a:xfrm>
          <a:prstGeom prst="rect">
            <a:avLst/>
          </a:prstGeom>
        </p:spPr>
        <p:txBody>
          <a:bodyPr wrap="none">
            <a:spAutoFit/>
          </a:bodyPr>
          <a:lstStyle/>
          <a:p>
            <a:r>
              <a:rPr lang="en-US" altLang="zh-CN" sz="2800" kern="100" dirty="0">
                <a:latin typeface="宋体"/>
                <a:ea typeface="华文细黑"/>
                <a:cs typeface="Times New Roman"/>
              </a:rPr>
              <a:t>④</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—O—CH</a:t>
            </a:r>
            <a:r>
              <a:rPr lang="en-US" altLang="zh-CN" sz="2800" kern="100" baseline="-25000" dirty="0">
                <a:latin typeface="Times New Roman"/>
                <a:ea typeface="华文细黑"/>
              </a:rPr>
              <a:t>3</a:t>
            </a:r>
            <a:endParaRPr lang="zh-CN" altLang="en-US" sz="2800" dirty="0"/>
          </a:p>
        </p:txBody>
      </p:sp>
      <p:sp>
        <p:nvSpPr>
          <p:cNvPr id="11" name="Rectangle 6"/>
          <p:cNvSpPr>
            <a:spLocks noChangeArrowheads="1"/>
          </p:cNvSpPr>
          <p:nvPr/>
        </p:nvSpPr>
        <p:spPr bwMode="auto">
          <a:xfrm>
            <a:off x="3268571" y="5147901"/>
            <a:ext cx="24665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华文细黑" pitchFamily="2" charset="-122"/>
                <a:ea typeface="华文细黑" pitchFamily="2" charset="-122"/>
                <a:cs typeface="Times New Roman" pitchFamily="18" charset="0"/>
              </a:rPr>
              <a:t>醚类　　</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6077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1030" y="5029037"/>
            <a:ext cx="1504731" cy="6178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p:nvSpPr>
        <p:spPr bwMode="auto">
          <a:xfrm>
            <a:off x="0" y="8763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6077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837" y="5670848"/>
            <a:ext cx="2718017" cy="999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153629" y="5884359"/>
            <a:ext cx="2997937"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羧酸　　</a:t>
            </a:r>
            <a:r>
              <a:rPr lang="en-US" altLang="zh-CN" sz="2800" kern="100" dirty="0">
                <a:latin typeface="Times New Roman"/>
                <a:ea typeface="华文细黑"/>
                <a:cs typeface="Courier New"/>
              </a:rPr>
              <a:t>—COOH</a:t>
            </a:r>
            <a:endParaRPr lang="zh-CN" altLang="zh-CN" sz="2800" kern="100" dirty="0">
              <a:effectLst/>
              <a:latin typeface="宋体"/>
              <a:cs typeface="Courier New"/>
            </a:endParaRPr>
          </a:p>
        </p:txBody>
      </p:sp>
      <p:sp>
        <p:nvSpPr>
          <p:cNvPr id="20" name="Rectangle 21">
            <a:hlinkClick r:id="rId7"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8"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9"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10"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622" y="1375783"/>
            <a:ext cx="11458743"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a:t>
            </a:r>
            <a:r>
              <a:rPr lang="en-US" altLang="zh-CN" sz="2800" kern="100" dirty="0">
                <a:latin typeface="宋体"/>
                <a:ea typeface="华文细黑"/>
                <a:cs typeface="Times New Roman"/>
              </a:rPr>
              <a:t>②④</a:t>
            </a:r>
            <a:endParaRPr lang="zh-CN" altLang="zh-CN" sz="1050" kern="100" dirty="0">
              <a:effectLst/>
              <a:latin typeface="宋体"/>
              <a:cs typeface="Courier New"/>
            </a:endParaRPr>
          </a:p>
        </p:txBody>
      </p:sp>
      <p:sp>
        <p:nvSpPr>
          <p:cNvPr id="5" name="矩形 4"/>
          <p:cNvSpPr/>
          <p:nvPr/>
        </p:nvSpPr>
        <p:spPr>
          <a:xfrm>
            <a:off x="829151" y="3033702"/>
            <a:ext cx="11458743" cy="1415748"/>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属于醇类，</a:t>
            </a: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属于酯类。</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1050" b="1" kern="100" dirty="0">
              <a:solidFill>
                <a:schemeClr val="accent6">
                  <a:lumMod val="75000"/>
                </a:schemeClr>
              </a:solidFill>
              <a:latin typeface="宋体"/>
              <a:cs typeface="Courier New"/>
            </a:endParaRPr>
          </a:p>
        </p:txBody>
      </p:sp>
      <p:sp>
        <p:nvSpPr>
          <p:cNvPr id="9" name="Rectangle 21">
            <a:hlinkClick r:id="rId2"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xEl>
                                              <p:pRg st="0" end="0"/>
                                            </p:txEl>
                                          </p:spTgt>
                                        </p:tgtEl>
                                      </p:cBhvr>
                                    </p:animEffect>
                                    <p:set>
                                      <p:cBhvr>
                                        <p:cTn id="17" dur="1" fill="hold">
                                          <p:stCondLst>
                                            <p:cond delay="499"/>
                                          </p:stCondLst>
                                        </p:cTn>
                                        <p:tgtEl>
                                          <p:spTgt spid="5">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5">
                                            <p:txEl>
                                              <p:pRg st="1" end="1"/>
                                            </p:txEl>
                                          </p:spTgt>
                                        </p:tgtEl>
                                      </p:cBhvr>
                                    </p:animEffect>
                                    <p:set>
                                      <p:cBhvr>
                                        <p:cTn id="20"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223655"/>
            <a:ext cx="10794654"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按官能团的不同，可以对有机物进行分类，请指出下列有机物的类别，填在横线上。</a:t>
            </a:r>
            <a:endParaRPr lang="zh-CN" altLang="zh-CN" sz="1050" kern="100" dirty="0">
              <a:effectLst/>
              <a:latin typeface="宋体"/>
              <a:cs typeface="Courier New"/>
            </a:endParaRPr>
          </a:p>
        </p:txBody>
      </p:sp>
      <p:sp>
        <p:nvSpPr>
          <p:cNvPr id="5" name="矩形 4"/>
          <p:cNvSpPr/>
          <p:nvPr/>
        </p:nvSpPr>
        <p:spPr>
          <a:xfrm>
            <a:off x="406574" y="1629594"/>
            <a:ext cx="1145874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161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635" y="2486624"/>
            <a:ext cx="4781475" cy="71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83" y="4080076"/>
            <a:ext cx="4704411" cy="106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17" y="5518026"/>
            <a:ext cx="4872893" cy="102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646934" y="1637522"/>
            <a:ext cx="543739"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醇</a:t>
            </a:r>
            <a:endParaRPr lang="zh-CN" altLang="en-US" sz="2800" kern="100" dirty="0">
              <a:solidFill>
                <a:schemeClr val="accent6">
                  <a:lumMod val="75000"/>
                </a:schemeClr>
              </a:solidFill>
              <a:latin typeface="宋体"/>
              <a:ea typeface="华文细黑"/>
              <a:cs typeface="Times New Roman"/>
            </a:endParaRPr>
          </a:p>
        </p:txBody>
      </p:sp>
      <p:sp>
        <p:nvSpPr>
          <p:cNvPr id="4" name="矩形 3"/>
          <p:cNvSpPr/>
          <p:nvPr/>
        </p:nvSpPr>
        <p:spPr>
          <a:xfrm>
            <a:off x="3967291" y="2493690"/>
            <a:ext cx="543739"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酚</a:t>
            </a:r>
            <a:endParaRPr lang="zh-CN" altLang="en-US" sz="2800" kern="100" dirty="0">
              <a:solidFill>
                <a:schemeClr val="accent6">
                  <a:lumMod val="75000"/>
                </a:schemeClr>
              </a:solidFill>
              <a:latin typeface="宋体"/>
              <a:ea typeface="华文细黑"/>
              <a:cs typeface="Times New Roman"/>
            </a:endParaRPr>
          </a:p>
        </p:txBody>
      </p:sp>
      <p:pic>
        <p:nvPicPr>
          <p:cNvPr id="1617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582" y="3215407"/>
            <a:ext cx="7367152" cy="79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3471941" y="3198168"/>
            <a:ext cx="3775393"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芳香烃</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宋体"/>
                <a:ea typeface="华文细黑"/>
                <a:cs typeface="Times New Roman"/>
              </a:rPr>
              <a:t>或苯的同系物</a:t>
            </a:r>
            <a:r>
              <a:rPr lang="en-US" altLang="zh-CN" sz="2800" kern="100" dirty="0">
                <a:solidFill>
                  <a:schemeClr val="accent6">
                    <a:lumMod val="75000"/>
                  </a:schemeClr>
                </a:solidFill>
                <a:latin typeface="宋体"/>
                <a:ea typeface="华文细黑"/>
                <a:cs typeface="Times New Roman"/>
              </a:rPr>
              <a:t>)</a:t>
            </a:r>
            <a:endParaRPr lang="zh-CN" altLang="en-US" sz="2800" kern="100" dirty="0">
              <a:solidFill>
                <a:schemeClr val="accent6">
                  <a:lumMod val="75000"/>
                </a:schemeClr>
              </a:solidFill>
              <a:latin typeface="宋体"/>
              <a:ea typeface="华文细黑"/>
              <a:cs typeface="Times New Roman"/>
            </a:endParaRPr>
          </a:p>
        </p:txBody>
      </p:sp>
      <p:sp>
        <p:nvSpPr>
          <p:cNvPr id="7" name="矩形 6"/>
          <p:cNvSpPr/>
          <p:nvPr/>
        </p:nvSpPr>
        <p:spPr>
          <a:xfrm>
            <a:off x="3967291" y="4490750"/>
            <a:ext cx="543739"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酯</a:t>
            </a:r>
            <a:endParaRPr lang="zh-CN" altLang="en-US" sz="2800" kern="100" dirty="0">
              <a:solidFill>
                <a:schemeClr val="accent6">
                  <a:lumMod val="75000"/>
                </a:schemeClr>
              </a:solidFill>
              <a:latin typeface="宋体"/>
              <a:ea typeface="华文细黑"/>
              <a:cs typeface="Times New Roman"/>
            </a:endParaRPr>
          </a:p>
        </p:txBody>
      </p:sp>
      <p:sp>
        <p:nvSpPr>
          <p:cNvPr id="8" name="矩形 7"/>
          <p:cNvSpPr/>
          <p:nvPr/>
        </p:nvSpPr>
        <p:spPr>
          <a:xfrm>
            <a:off x="3718942" y="5374010"/>
            <a:ext cx="1261884"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卤代烃</a:t>
            </a:r>
            <a:endParaRPr lang="zh-CN" altLang="en-US" sz="2800" kern="100" dirty="0">
              <a:solidFill>
                <a:schemeClr val="accent6">
                  <a:lumMod val="75000"/>
                </a:schemeClr>
              </a:solidFill>
              <a:latin typeface="宋体"/>
              <a:ea typeface="华文细黑"/>
              <a:cs typeface="Times New Roman"/>
            </a:endParaRPr>
          </a:p>
        </p:txBody>
      </p:sp>
      <p:sp>
        <p:nvSpPr>
          <p:cNvPr id="17" name="Rectangle 21">
            <a:hlinkClick r:id="rId6"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9"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434164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4" grpId="0"/>
      <p:bldP spid="4" grpId="1"/>
      <p:bldP spid="12" grpId="0"/>
      <p:bldP spid="12"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540" y="1269554"/>
            <a:ext cx="5569698" cy="105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4" y="2757075"/>
            <a:ext cx="4696702" cy="82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14" y="3681789"/>
            <a:ext cx="4469893" cy="115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11910" y="1740001"/>
            <a:ext cx="902811"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烯烃</a:t>
            </a:r>
            <a:endParaRPr lang="zh-CN" altLang="en-US" sz="2800" kern="100" dirty="0">
              <a:solidFill>
                <a:schemeClr val="accent6">
                  <a:lumMod val="75000"/>
                </a:schemeClr>
              </a:solidFill>
              <a:latin typeface="宋体"/>
              <a:ea typeface="华文细黑"/>
              <a:cs typeface="Times New Roman"/>
            </a:endParaRPr>
          </a:p>
        </p:txBody>
      </p:sp>
      <p:sp>
        <p:nvSpPr>
          <p:cNvPr id="4" name="矩形 3"/>
          <p:cNvSpPr/>
          <p:nvPr/>
        </p:nvSpPr>
        <p:spPr>
          <a:xfrm>
            <a:off x="4257258" y="2800957"/>
            <a:ext cx="1261884"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羧酸　</a:t>
            </a:r>
            <a:endParaRPr lang="zh-CN" altLang="en-US" sz="2800" kern="100" dirty="0">
              <a:solidFill>
                <a:schemeClr val="accent6">
                  <a:lumMod val="75000"/>
                </a:schemeClr>
              </a:solidFill>
              <a:latin typeface="宋体"/>
              <a:ea typeface="华文细黑"/>
              <a:cs typeface="Times New Roman"/>
            </a:endParaRPr>
          </a:p>
        </p:txBody>
      </p:sp>
      <p:sp>
        <p:nvSpPr>
          <p:cNvPr id="6" name="矩形 5"/>
          <p:cNvSpPr/>
          <p:nvPr/>
        </p:nvSpPr>
        <p:spPr>
          <a:xfrm>
            <a:off x="4078982" y="4116265"/>
            <a:ext cx="543739"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醛</a:t>
            </a:r>
            <a:endParaRPr lang="zh-CN" altLang="en-US" sz="2800" kern="100" dirty="0">
              <a:solidFill>
                <a:schemeClr val="accent6">
                  <a:lumMod val="75000"/>
                </a:schemeClr>
              </a:solidFill>
              <a:latin typeface="宋体"/>
              <a:ea typeface="华文细黑"/>
              <a:cs typeface="Times New Roman"/>
            </a:endParaRPr>
          </a:p>
        </p:txBody>
      </p:sp>
      <p:sp>
        <p:nvSpPr>
          <p:cNvPr id="13" name="Rectangle 21">
            <a:hlinkClick r:id="rId5"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6"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7"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8"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5246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556" y="1485578"/>
            <a:ext cx="11475787" cy="3970318"/>
          </a:xfrm>
          <a:prstGeom prst="rect">
            <a:avLst/>
          </a:prstGeom>
        </p:spPr>
        <p:txBody>
          <a:bodyPr>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官能团相同的物质不一定是同一类物质，如第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题中，</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中官能团均为</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与链烃基直接相连，则该物质属于醇类，</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—OH </a:t>
            </a:r>
            <a:r>
              <a:rPr lang="zh-CN" altLang="zh-CN" sz="2800" kern="100" dirty="0">
                <a:latin typeface="Times New Roman"/>
                <a:ea typeface="华文细黑"/>
                <a:cs typeface="Times New Roman"/>
              </a:rPr>
              <a:t>与苯环直接相连，故该物质属于酚类；酚和醇具有相同的官能团，根据</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连接基团的不同确定有机物的类别。</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含有醛基的有机物不一定属于醛类，如第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题的</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题的</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这些甲酸某酯，虽然含有</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，但醛基不与烃基相连，不属于醛类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易错警示</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92054" y="1546787"/>
            <a:ext cx="11726287" cy="2862322"/>
          </a:xfrm>
          <a:prstGeom prst="rect">
            <a:avLst/>
          </a:prstGeom>
          <a:noFill/>
        </p:spPr>
        <p:txBody>
          <a:bodyPr wrap="none" rtlCol="0" anchor="ctr">
            <a:spAutoFit/>
          </a:bodyPr>
          <a:lstStyle/>
          <a:p>
            <a:pPr>
              <a:lnSpc>
                <a:spcPct val="150000"/>
              </a:lnSpc>
            </a:pPr>
            <a:r>
              <a:rPr lang="zh-CN" altLang="en-US" sz="6000" b="1" dirty="0" smtClean="0">
                <a:solidFill>
                  <a:schemeClr val="bg1"/>
                </a:solidFill>
                <a:latin typeface="+mj-ea"/>
                <a:ea typeface="+mj-ea"/>
              </a:rPr>
              <a:t>考点二　有机化合物</a:t>
            </a:r>
            <a:r>
              <a:rPr lang="zh-CN" altLang="en-US" sz="6000" b="1" dirty="0">
                <a:solidFill>
                  <a:schemeClr val="bg1"/>
                </a:solidFill>
                <a:latin typeface="+mj-ea"/>
                <a:ea typeface="+mj-ea"/>
              </a:rPr>
              <a:t>的结构特点</a:t>
            </a:r>
            <a:r>
              <a:rPr lang="zh-CN" altLang="en-US" sz="6000" b="1" dirty="0" smtClean="0">
                <a:solidFill>
                  <a:schemeClr val="bg1"/>
                </a:solidFill>
                <a:latin typeface="+mj-ea"/>
                <a:ea typeface="+mj-ea"/>
              </a:rPr>
              <a:t>、</a:t>
            </a:r>
            <a:endParaRPr lang="en-US" altLang="zh-CN" sz="6000" b="1" dirty="0" smtClean="0">
              <a:solidFill>
                <a:schemeClr val="bg1"/>
              </a:solidFill>
              <a:latin typeface="+mj-ea"/>
              <a:ea typeface="+mj-ea"/>
            </a:endParaRPr>
          </a:p>
          <a:p>
            <a:pPr>
              <a:lnSpc>
                <a:spcPct val="150000"/>
              </a:lnSpc>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en-US" sz="6000" b="1" dirty="0" smtClean="0">
                <a:solidFill>
                  <a:schemeClr val="bg1"/>
                </a:solidFill>
                <a:latin typeface="+mj-ea"/>
                <a:ea typeface="+mj-ea"/>
              </a:rPr>
              <a:t>同分异构体</a:t>
            </a:r>
            <a:r>
              <a:rPr lang="zh-CN" altLang="en-US" sz="6000" b="1" dirty="0">
                <a:solidFill>
                  <a:schemeClr val="bg1"/>
                </a:solidFill>
                <a:latin typeface="+mj-ea"/>
                <a:ea typeface="+mj-ea"/>
              </a:rPr>
              <a:t>及命名</a:t>
            </a:r>
          </a:p>
        </p:txBody>
      </p:sp>
    </p:spTree>
    <p:extLst>
      <p:ext uri="{BB962C8B-B14F-4D97-AF65-F5344CB8AC3E}">
        <p14:creationId xmlns:p14="http://schemas.microsoft.com/office/powerpoint/2010/main" val="2399021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566" y="1197546"/>
            <a:ext cx="11231786" cy="687600"/>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en-US" altLang="zh-CN" sz="2800" kern="100" dirty="0">
                <a:latin typeface="Times New Roman"/>
                <a:ea typeface="华文细黑"/>
                <a:cs typeface="Courier New"/>
              </a:rPr>
              <a:t>1.</a:t>
            </a:r>
            <a:r>
              <a:rPr lang="zh-CN" altLang="en-US" sz="2800" kern="100" dirty="0">
                <a:latin typeface="Times New Roman"/>
                <a:ea typeface="华文细黑"/>
                <a:cs typeface="Courier New"/>
              </a:rPr>
              <a:t>有机化合物中碳原子的成键特点</a:t>
            </a:r>
            <a:endParaRPr lang="zh-CN" altLang="zh-CN" sz="2800" kern="100" dirty="0">
              <a:latin typeface="宋体"/>
              <a:cs typeface="Courier New"/>
            </a:endParaRPr>
          </a:p>
        </p:txBody>
      </p:sp>
      <p:pic>
        <p:nvPicPr>
          <p:cNvPr id="163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672" y="2413210"/>
            <a:ext cx="7848910" cy="317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171164" y="2421682"/>
            <a:ext cx="364202" cy="523220"/>
          </a:xfrm>
          <a:prstGeom prst="rect">
            <a:avLst/>
          </a:prstGeom>
        </p:spPr>
        <p:txBody>
          <a:bodyPr wrap="none">
            <a:spAutoFit/>
          </a:bodyPr>
          <a:lstStyle/>
          <a:p>
            <a:r>
              <a:rPr lang="en-US" altLang="zh-CN" sz="2800" kern="100" dirty="0">
                <a:solidFill>
                  <a:srgbClr val="0000FF"/>
                </a:solidFill>
                <a:latin typeface="Times New Roman" pitchFamily="18" charset="0"/>
                <a:ea typeface="Times New Roman" pitchFamily="18" charset="0"/>
                <a:cs typeface="Times New Roman" pitchFamily="18" charset="0"/>
              </a:rPr>
              <a:t>4</a:t>
            </a:r>
            <a:endParaRPr lang="zh-CN" altLang="en-US" sz="2800" kern="100" dirty="0">
              <a:solidFill>
                <a:srgbClr val="0000FF"/>
              </a:solidFill>
              <a:latin typeface="Times New Roman" pitchFamily="18" charset="0"/>
              <a:ea typeface="华文细黑"/>
              <a:cs typeface="Times New Roman" pitchFamily="18" charset="0"/>
            </a:endParaRPr>
          </a:p>
        </p:txBody>
      </p:sp>
      <p:sp>
        <p:nvSpPr>
          <p:cNvPr id="9" name="矩形 8"/>
          <p:cNvSpPr/>
          <p:nvPr/>
        </p:nvSpPr>
        <p:spPr>
          <a:xfrm>
            <a:off x="4078982" y="3698662"/>
            <a:ext cx="902811" cy="523220"/>
          </a:xfrm>
          <a:prstGeom prst="rect">
            <a:avLst/>
          </a:prstGeom>
        </p:spPr>
        <p:txBody>
          <a:bodyPr wrap="none">
            <a:spAutoFit/>
          </a:bodyPr>
          <a:lstStyle/>
          <a:p>
            <a:r>
              <a:rPr lang="zh-CN" altLang="zh-CN" sz="2800" kern="100" dirty="0">
                <a:solidFill>
                  <a:srgbClr val="0000FF"/>
                </a:solidFill>
                <a:latin typeface="宋体"/>
                <a:ea typeface="华文细黑"/>
                <a:cs typeface="Times New Roman"/>
              </a:rPr>
              <a:t>单键</a:t>
            </a:r>
            <a:endParaRPr lang="zh-CN" altLang="en-US" sz="2800" kern="100" dirty="0">
              <a:solidFill>
                <a:srgbClr val="0000FF"/>
              </a:solidFill>
              <a:latin typeface="宋体"/>
              <a:ea typeface="华文细黑"/>
              <a:cs typeface="Times New Roman"/>
            </a:endParaRPr>
          </a:p>
        </p:txBody>
      </p:sp>
      <p:sp>
        <p:nvSpPr>
          <p:cNvPr id="17" name="矩形 16"/>
          <p:cNvSpPr/>
          <p:nvPr/>
        </p:nvSpPr>
        <p:spPr>
          <a:xfrm>
            <a:off x="5519142" y="3717826"/>
            <a:ext cx="902811" cy="523220"/>
          </a:xfrm>
          <a:prstGeom prst="rect">
            <a:avLst/>
          </a:prstGeom>
        </p:spPr>
        <p:txBody>
          <a:bodyPr wrap="none">
            <a:spAutoFit/>
          </a:bodyPr>
          <a:lstStyle/>
          <a:p>
            <a:r>
              <a:rPr lang="zh-CN" altLang="en-US" sz="2800" kern="100" dirty="0">
                <a:solidFill>
                  <a:srgbClr val="0000FF"/>
                </a:solidFill>
                <a:latin typeface="宋体"/>
                <a:ea typeface="华文细黑"/>
                <a:cs typeface="Times New Roman"/>
              </a:rPr>
              <a:t>双</a:t>
            </a:r>
            <a:r>
              <a:rPr lang="zh-CN" altLang="zh-CN" sz="2800" kern="100" dirty="0" smtClean="0">
                <a:solidFill>
                  <a:srgbClr val="0000FF"/>
                </a:solidFill>
                <a:latin typeface="宋体"/>
                <a:ea typeface="华文细黑"/>
                <a:cs typeface="Times New Roman"/>
              </a:rPr>
              <a:t>键</a:t>
            </a:r>
            <a:endParaRPr lang="zh-CN" altLang="en-US" sz="2800" kern="100" dirty="0">
              <a:solidFill>
                <a:srgbClr val="0000FF"/>
              </a:solidFill>
              <a:latin typeface="宋体"/>
              <a:ea typeface="华文细黑"/>
              <a:cs typeface="Times New Roman"/>
            </a:endParaRPr>
          </a:p>
        </p:txBody>
      </p:sp>
      <p:sp>
        <p:nvSpPr>
          <p:cNvPr id="19" name="矩形 18"/>
          <p:cNvSpPr/>
          <p:nvPr/>
        </p:nvSpPr>
        <p:spPr>
          <a:xfrm>
            <a:off x="6992595" y="3698662"/>
            <a:ext cx="902811" cy="523220"/>
          </a:xfrm>
          <a:prstGeom prst="rect">
            <a:avLst/>
          </a:prstGeom>
        </p:spPr>
        <p:txBody>
          <a:bodyPr wrap="none">
            <a:spAutoFit/>
          </a:bodyPr>
          <a:lstStyle/>
          <a:p>
            <a:r>
              <a:rPr lang="zh-CN" altLang="en-US" sz="2800" kern="100" dirty="0" smtClean="0">
                <a:solidFill>
                  <a:srgbClr val="0000FF"/>
                </a:solidFill>
                <a:latin typeface="宋体"/>
                <a:ea typeface="华文细黑"/>
                <a:cs typeface="Times New Roman"/>
              </a:rPr>
              <a:t>三</a:t>
            </a:r>
            <a:r>
              <a:rPr lang="zh-CN" altLang="zh-CN" sz="2800" kern="100" dirty="0" smtClean="0">
                <a:solidFill>
                  <a:srgbClr val="0000FF"/>
                </a:solidFill>
                <a:latin typeface="宋体"/>
                <a:ea typeface="华文细黑"/>
                <a:cs typeface="Times New Roman"/>
              </a:rPr>
              <a:t>键</a:t>
            </a:r>
            <a:endParaRPr lang="zh-CN" altLang="en-US" sz="2800" kern="100" dirty="0">
              <a:solidFill>
                <a:srgbClr val="0000FF"/>
              </a:solidFill>
              <a:latin typeface="宋体"/>
              <a:ea typeface="华文细黑"/>
              <a:cs typeface="Times New Roman"/>
            </a:endParaRPr>
          </a:p>
        </p:txBody>
      </p:sp>
      <p:sp>
        <p:nvSpPr>
          <p:cNvPr id="20" name="矩形 19"/>
          <p:cNvSpPr/>
          <p:nvPr/>
        </p:nvSpPr>
        <p:spPr>
          <a:xfrm>
            <a:off x="4150990" y="5013970"/>
            <a:ext cx="902811" cy="523220"/>
          </a:xfrm>
          <a:prstGeom prst="rect">
            <a:avLst/>
          </a:prstGeom>
        </p:spPr>
        <p:txBody>
          <a:bodyPr wrap="none">
            <a:spAutoFit/>
          </a:bodyPr>
          <a:lstStyle/>
          <a:p>
            <a:r>
              <a:rPr lang="zh-CN" altLang="en-US" sz="2800" kern="100" dirty="0" smtClean="0">
                <a:solidFill>
                  <a:srgbClr val="0000FF"/>
                </a:solidFill>
                <a:latin typeface="宋体"/>
                <a:ea typeface="华文细黑"/>
                <a:cs typeface="Times New Roman"/>
              </a:rPr>
              <a:t>碳链</a:t>
            </a:r>
            <a:endParaRPr lang="zh-CN" altLang="en-US" sz="2800" kern="100" dirty="0">
              <a:solidFill>
                <a:srgbClr val="0000FF"/>
              </a:solidFill>
              <a:latin typeface="宋体"/>
              <a:ea typeface="华文细黑"/>
              <a:cs typeface="Times New Roman"/>
            </a:endParaRPr>
          </a:p>
        </p:txBody>
      </p:sp>
      <p:sp>
        <p:nvSpPr>
          <p:cNvPr id="21" name="矩形 20"/>
          <p:cNvSpPr/>
          <p:nvPr/>
        </p:nvSpPr>
        <p:spPr>
          <a:xfrm>
            <a:off x="5768459" y="5013970"/>
            <a:ext cx="902811" cy="523220"/>
          </a:xfrm>
          <a:prstGeom prst="rect">
            <a:avLst/>
          </a:prstGeom>
        </p:spPr>
        <p:txBody>
          <a:bodyPr wrap="none">
            <a:spAutoFit/>
          </a:bodyPr>
          <a:lstStyle/>
          <a:p>
            <a:r>
              <a:rPr lang="zh-CN" altLang="en-US" sz="2800" kern="100" dirty="0" smtClean="0">
                <a:solidFill>
                  <a:srgbClr val="0000FF"/>
                </a:solidFill>
                <a:latin typeface="宋体"/>
                <a:ea typeface="华文细黑"/>
                <a:cs typeface="Times New Roman"/>
              </a:rPr>
              <a:t>碳环</a:t>
            </a:r>
            <a:endParaRPr lang="zh-CN" altLang="en-US" sz="2800" kern="100" dirty="0">
              <a:solidFill>
                <a:srgbClr val="0000FF"/>
              </a:solidFill>
              <a:latin typeface="宋体"/>
              <a:ea typeface="华文细黑"/>
              <a:cs typeface="Times New Roman"/>
            </a:endParaRPr>
          </a:p>
        </p:txBody>
      </p:sp>
      <p:sp>
        <p:nvSpPr>
          <p:cNvPr id="13" name="矩形 12"/>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22" name="矩形 2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3" name="直角三角形 2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4" name="矩形 2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2" grpId="0"/>
      <p:bldP spid="2" grpId="1"/>
      <p:bldP spid="9" grpId="0"/>
      <p:bldP spid="9" grpId="1"/>
      <p:bldP spid="17" grpId="0"/>
      <p:bldP spid="17" grpId="1"/>
      <p:bldP spid="19" grpId="0"/>
      <p:bldP spid="19" grpId="1"/>
      <p:bldP spid="20" grpId="0"/>
      <p:bldP spid="20" grpId="1"/>
      <p:bldP spid="21" grpId="0"/>
      <p:bldP spid="2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2012" y="261442"/>
            <a:ext cx="11231786" cy="731843"/>
          </a:xfrm>
          <a:prstGeom prst="rect">
            <a:avLst/>
          </a:prstGeom>
          <a:noFill/>
        </p:spPr>
        <p:txBody>
          <a:bodyPr wrap="square" lIns="121898" tIns="60948" rIns="121898" bIns="60948" rtlCol="0">
            <a:spAutoFit/>
          </a:bodyPr>
          <a:lstStyle/>
          <a:p>
            <a:pPr algn="just">
              <a:lnSpc>
                <a:spcPts val="5500"/>
              </a:lnSpc>
              <a:spcAft>
                <a:spcPts val="0"/>
              </a:spcAft>
              <a:tabLst>
                <a:tab pos="1890395" algn="l"/>
              </a:tabLst>
            </a:pPr>
            <a:r>
              <a:rPr lang="en-US" altLang="zh-CN" sz="2800" kern="100" dirty="0">
                <a:latin typeface="Times New Roman"/>
                <a:ea typeface="华文细黑"/>
              </a:rPr>
              <a:t>2.</a:t>
            </a:r>
            <a:r>
              <a:rPr lang="zh-CN" altLang="zh-CN" sz="2800" kern="100" dirty="0">
                <a:latin typeface="Times New Roman"/>
                <a:ea typeface="华文细黑"/>
                <a:cs typeface="Times New Roman"/>
              </a:rPr>
              <a:t>有机物结构的三种常用表示方法</a:t>
            </a:r>
            <a:endParaRPr lang="zh-CN" altLang="zh-CN" sz="2800" kern="100" dirty="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860234923"/>
              </p:ext>
            </p:extLst>
          </p:nvPr>
        </p:nvGraphicFramePr>
        <p:xfrm>
          <a:off x="2269900" y="1416969"/>
          <a:ext cx="7931224" cy="4749129"/>
        </p:xfrm>
        <a:graphic>
          <a:graphicData uri="http://schemas.openxmlformats.org/drawingml/2006/table">
            <a:tbl>
              <a:tblPr/>
              <a:tblGrid>
                <a:gridCol w="2486432"/>
                <a:gridCol w="2486432"/>
                <a:gridCol w="2958360"/>
              </a:tblGrid>
              <a:tr h="565944">
                <a:tc>
                  <a:txBody>
                    <a:bodyPr/>
                    <a:lstStyle/>
                    <a:p>
                      <a:pPr algn="ctr">
                        <a:lnSpc>
                          <a:spcPct val="150000"/>
                        </a:lnSpc>
                        <a:spcAft>
                          <a:spcPts val="0"/>
                        </a:spcAft>
                      </a:pPr>
                      <a:r>
                        <a:rPr lang="zh-CN" sz="2500" kern="100" dirty="0">
                          <a:effectLst/>
                          <a:latin typeface="Times New Roman"/>
                          <a:ea typeface="华文细黑"/>
                          <a:cs typeface="Times New Roman"/>
                        </a:rPr>
                        <a:t>结构式</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dirty="0">
                          <a:effectLst/>
                          <a:latin typeface="Times New Roman"/>
                          <a:ea typeface="华文细黑"/>
                          <a:cs typeface="Times New Roman"/>
                        </a:rPr>
                        <a:t>结构简式</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键线式</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1887">
                <a:tc>
                  <a:txBody>
                    <a:bodyPr/>
                    <a:lstStyle/>
                    <a:p>
                      <a:pPr algn="ctr">
                        <a:lnSpc>
                          <a:spcPct val="150000"/>
                        </a:lnSpc>
                        <a:spcAft>
                          <a:spcPts val="0"/>
                        </a:spcAft>
                      </a:pPr>
                      <a:endParaRPr lang="en-US" sz="2500" kern="100">
                        <a:effectLst/>
                        <a:latin typeface="Times New Roman"/>
                        <a:ea typeface="华文细黑"/>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500" kern="100">
                        <a:effectLst/>
                        <a:latin typeface="Times New Roman"/>
                        <a:ea typeface="华文细黑"/>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7831">
                <a:tc>
                  <a:txBody>
                    <a:bodyPr/>
                    <a:lstStyle/>
                    <a:p>
                      <a:pPr algn="ctr">
                        <a:lnSpc>
                          <a:spcPct val="150000"/>
                        </a:lnSpc>
                        <a:spcAft>
                          <a:spcPts val="0"/>
                        </a:spcAft>
                      </a:pPr>
                      <a:endParaRPr lang="en-US" sz="2500" kern="100">
                        <a:effectLst/>
                        <a:latin typeface="Times New Roman"/>
                        <a:ea typeface="华文细黑"/>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3</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2</a:t>
                      </a:r>
                      <a:r>
                        <a:rPr lang="en-US" sz="2500" kern="100" dirty="0">
                          <a:effectLst/>
                          <a:latin typeface="Times New Roman"/>
                          <a:ea typeface="华文细黑"/>
                          <a:cs typeface="Courier New"/>
                        </a:rPr>
                        <a:t>—</a:t>
                      </a:r>
                      <a:r>
                        <a:rPr lang="zh-CN" sz="2500" kern="100" dirty="0" smtClean="0">
                          <a:effectLst/>
                          <a:latin typeface="Times New Roman"/>
                          <a:ea typeface="华文细黑"/>
                          <a:cs typeface="Times New Roman"/>
                        </a:rPr>
                        <a:t>或</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500" kern="100" dirty="0">
                        <a:effectLst/>
                        <a:latin typeface="Times New Roman"/>
                        <a:ea typeface="华文细黑"/>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7911">
                <a:tc>
                  <a:txBody>
                    <a:bodyPr/>
                    <a:lstStyle/>
                    <a:p>
                      <a:pPr algn="ctr">
                        <a:lnSpc>
                          <a:spcPct val="150000"/>
                        </a:lnSpc>
                        <a:spcAft>
                          <a:spcPts val="0"/>
                        </a:spcAft>
                      </a:pPr>
                      <a:endParaRPr lang="en-US" sz="2500" kern="100">
                        <a:effectLst/>
                        <a:latin typeface="Times New Roman"/>
                        <a:ea typeface="华文细黑"/>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500" kern="100" dirty="0" smtClean="0">
                          <a:effectLst/>
                          <a:latin typeface="宋体"/>
                          <a:ea typeface="华文细黑"/>
                          <a:cs typeface="Courier New"/>
                        </a:rPr>
                        <a:t> </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6487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0790" y="2125199"/>
            <a:ext cx="2327895" cy="857811"/>
          </a:xfrm>
          <a:prstGeom prst="rect">
            <a:avLst/>
          </a:prstGeom>
          <a:noFill/>
          <a:extLst>
            <a:ext uri="{909E8E84-426E-40DD-AFC4-6F175D3DCCD1}">
              <a14:hiddenFill xmlns:a14="http://schemas.microsoft.com/office/drawing/2010/main">
                <a:solidFill>
                  <a:srgbClr val="FFFFFF"/>
                </a:solidFill>
              </a14:hiddenFill>
            </a:ext>
          </a:extLst>
        </p:spPr>
      </p:pic>
      <p:pic>
        <p:nvPicPr>
          <p:cNvPr id="1648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892" y="2441331"/>
            <a:ext cx="870620" cy="326850"/>
          </a:xfrm>
          <a:prstGeom prst="rect">
            <a:avLst/>
          </a:prstGeom>
          <a:noFill/>
          <a:extLst>
            <a:ext uri="{909E8E84-426E-40DD-AFC4-6F175D3DCCD1}">
              <a14:hiddenFill xmlns:a14="http://schemas.microsoft.com/office/drawing/2010/main">
                <a:solidFill>
                  <a:srgbClr val="FFFFFF"/>
                </a:solidFill>
              </a14:hiddenFill>
            </a:ext>
          </a:extLst>
        </p:spPr>
      </p:pic>
      <p:pic>
        <p:nvPicPr>
          <p:cNvPr id="16487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1887" y="3404254"/>
            <a:ext cx="1902613" cy="1177668"/>
          </a:xfrm>
          <a:prstGeom prst="rect">
            <a:avLst/>
          </a:prstGeom>
          <a:noFill/>
          <a:extLst>
            <a:ext uri="{909E8E84-426E-40DD-AFC4-6F175D3DCCD1}">
              <a14:hiddenFill xmlns:a14="http://schemas.microsoft.com/office/drawing/2010/main">
                <a:solidFill>
                  <a:srgbClr val="FFFFFF"/>
                </a:solidFill>
              </a14:hiddenFill>
            </a:ext>
          </a:extLst>
        </p:spPr>
      </p:pic>
      <p:pic>
        <p:nvPicPr>
          <p:cNvPr id="1648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8768" y="3671643"/>
            <a:ext cx="1042236" cy="576798"/>
          </a:xfrm>
          <a:prstGeom prst="rect">
            <a:avLst/>
          </a:prstGeom>
          <a:noFill/>
          <a:extLst>
            <a:ext uri="{909E8E84-426E-40DD-AFC4-6F175D3DCCD1}">
              <a14:hiddenFill xmlns:a14="http://schemas.microsoft.com/office/drawing/2010/main">
                <a:solidFill>
                  <a:srgbClr val="FFFFFF"/>
                </a:solidFill>
              </a14:hiddenFill>
            </a:ext>
          </a:extLst>
        </p:spPr>
      </p:pic>
      <p:pic>
        <p:nvPicPr>
          <p:cNvPr id="16487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4362" y="4881729"/>
            <a:ext cx="1896122" cy="1171702"/>
          </a:xfrm>
          <a:prstGeom prst="rect">
            <a:avLst/>
          </a:prstGeom>
          <a:noFill/>
          <a:extLst>
            <a:ext uri="{909E8E84-426E-40DD-AFC4-6F175D3DCCD1}">
              <a14:hiddenFill xmlns:a14="http://schemas.microsoft.com/office/drawing/2010/main">
                <a:solidFill>
                  <a:srgbClr val="FFFFFF"/>
                </a:solidFill>
              </a14:hiddenFill>
            </a:ext>
          </a:extLst>
        </p:spPr>
      </p:pic>
      <p:pic>
        <p:nvPicPr>
          <p:cNvPr id="16487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96498" y="5085978"/>
            <a:ext cx="1204610" cy="594548"/>
          </a:xfrm>
          <a:prstGeom prst="rect">
            <a:avLst/>
          </a:prstGeom>
          <a:noFill/>
          <a:extLst>
            <a:ext uri="{909E8E84-426E-40DD-AFC4-6F175D3DCCD1}">
              <a14:hiddenFill xmlns:a14="http://schemas.microsoft.com/office/drawing/2010/main">
                <a:solidFill>
                  <a:srgbClr val="FFFFFF"/>
                </a:solidFill>
              </a14:hiddenFill>
            </a:ext>
          </a:extLst>
        </p:spPr>
      </p:pic>
      <p:pic>
        <p:nvPicPr>
          <p:cNvPr id="16487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0056" y="2470270"/>
            <a:ext cx="2405379" cy="31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87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5659" y="5402345"/>
            <a:ext cx="2158929" cy="4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128" y="4221882"/>
            <a:ext cx="1581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62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p:cNvSpPr txBox="1">
            <a:spLocks noChangeArrowheads="1"/>
          </p:cNvSpPr>
          <p:nvPr/>
        </p:nvSpPr>
        <p:spPr bwMode="auto">
          <a:xfrm>
            <a:off x="279128" y="1197546"/>
            <a:ext cx="11504710" cy="4194970"/>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40000"/>
              </a:lnSpc>
              <a:spcAft>
                <a:spcPts val="0"/>
              </a:spcAft>
              <a:tabLst>
                <a:tab pos="1890395" algn="l"/>
              </a:tabLst>
            </a:pPr>
            <a:r>
              <a:rPr lang="en-US" altLang="zh-CN" sz="2700" kern="100" dirty="0">
                <a:latin typeface="Times New Roman"/>
                <a:ea typeface="华文细黑"/>
                <a:cs typeface="Courier New"/>
              </a:rPr>
              <a:t>1.</a:t>
            </a:r>
            <a:r>
              <a:rPr lang="zh-CN" altLang="en-US" sz="2700" kern="100" dirty="0">
                <a:latin typeface="Times New Roman"/>
                <a:ea typeface="华文细黑"/>
                <a:cs typeface="Courier New"/>
              </a:rPr>
              <a:t>能根据有机化合物的元素含量、相对分子质量确定有机化合物的分子式</a:t>
            </a:r>
            <a:r>
              <a:rPr lang="zh-CN" altLang="en-US" sz="2700" kern="100" dirty="0" smtClean="0">
                <a:latin typeface="Times New Roman"/>
                <a:ea typeface="华文细黑"/>
                <a:cs typeface="Courier New"/>
              </a:rPr>
              <a:t>。</a:t>
            </a:r>
            <a:endParaRPr lang="en-US" altLang="zh-CN" sz="2700" kern="100" dirty="0" smtClean="0">
              <a:latin typeface="Times New Roman"/>
              <a:ea typeface="华文细黑"/>
              <a:cs typeface="Courier New"/>
            </a:endParaRPr>
          </a:p>
          <a:p>
            <a:pPr algn="just">
              <a:lnSpc>
                <a:spcPct val="140000"/>
              </a:lnSpc>
              <a:spcAft>
                <a:spcPts val="0"/>
              </a:spcAft>
              <a:tabLst>
                <a:tab pos="1890395" algn="l"/>
              </a:tabLst>
            </a:pPr>
            <a:r>
              <a:rPr lang="en-US" altLang="zh-CN" sz="2700" kern="100" dirty="0" smtClean="0">
                <a:latin typeface="Times New Roman"/>
                <a:ea typeface="华文细黑"/>
                <a:cs typeface="Courier New"/>
              </a:rPr>
              <a:t>2</a:t>
            </a:r>
            <a:r>
              <a:rPr lang="en-US" altLang="zh-CN" sz="2700" kern="100" dirty="0">
                <a:latin typeface="Times New Roman"/>
                <a:ea typeface="华文细黑"/>
                <a:cs typeface="Courier New"/>
              </a:rPr>
              <a:t>.</a:t>
            </a:r>
            <a:r>
              <a:rPr lang="zh-CN" altLang="en-US" sz="2700" kern="100" dirty="0">
                <a:latin typeface="Times New Roman"/>
                <a:ea typeface="华文细黑"/>
                <a:cs typeface="Courier New"/>
              </a:rPr>
              <a:t>了解常见有机化合物的结构；了解有机物分子中的官能团，能正确表示它们的结构</a:t>
            </a:r>
            <a:r>
              <a:rPr lang="zh-CN" altLang="en-US" sz="2700" kern="100" dirty="0" smtClean="0">
                <a:latin typeface="Times New Roman"/>
                <a:ea typeface="华文细黑"/>
                <a:cs typeface="Courier New"/>
              </a:rPr>
              <a:t>。</a:t>
            </a:r>
            <a:endParaRPr lang="en-US" altLang="zh-CN" sz="2700" kern="100" dirty="0" smtClean="0">
              <a:latin typeface="Times New Roman"/>
              <a:ea typeface="华文细黑"/>
              <a:cs typeface="Courier New"/>
            </a:endParaRPr>
          </a:p>
          <a:p>
            <a:pPr algn="just">
              <a:lnSpc>
                <a:spcPct val="140000"/>
              </a:lnSpc>
              <a:spcAft>
                <a:spcPts val="0"/>
              </a:spcAft>
              <a:tabLst>
                <a:tab pos="1890395" algn="l"/>
              </a:tabLst>
            </a:pPr>
            <a:r>
              <a:rPr lang="en-US" altLang="zh-CN" sz="2700" kern="100" dirty="0" smtClean="0">
                <a:latin typeface="Times New Roman"/>
                <a:ea typeface="华文细黑"/>
                <a:cs typeface="Courier New"/>
              </a:rPr>
              <a:t>3</a:t>
            </a:r>
            <a:r>
              <a:rPr lang="en-US" altLang="zh-CN" sz="2700" kern="100" dirty="0">
                <a:latin typeface="Times New Roman"/>
                <a:ea typeface="华文细黑"/>
                <a:cs typeface="Courier New"/>
              </a:rPr>
              <a:t>.</a:t>
            </a:r>
            <a:r>
              <a:rPr lang="zh-CN" altLang="en-US" sz="2700" kern="100" dirty="0">
                <a:latin typeface="Times New Roman"/>
                <a:ea typeface="华文细黑"/>
                <a:cs typeface="Courier New"/>
              </a:rPr>
              <a:t>了解确定有机化合物结构的化学方法和某些物理方法</a:t>
            </a:r>
            <a:r>
              <a:rPr lang="zh-CN" altLang="en-US" sz="2700" kern="100" dirty="0" smtClean="0">
                <a:latin typeface="Times New Roman"/>
                <a:ea typeface="华文细黑"/>
                <a:cs typeface="Courier New"/>
              </a:rPr>
              <a:t>。</a:t>
            </a:r>
            <a:endParaRPr lang="en-US" altLang="zh-CN" sz="2700" kern="100" dirty="0" smtClean="0">
              <a:latin typeface="Times New Roman"/>
              <a:ea typeface="华文细黑"/>
              <a:cs typeface="Courier New"/>
            </a:endParaRPr>
          </a:p>
          <a:p>
            <a:pPr algn="just">
              <a:lnSpc>
                <a:spcPct val="140000"/>
              </a:lnSpc>
              <a:spcAft>
                <a:spcPts val="0"/>
              </a:spcAft>
              <a:tabLst>
                <a:tab pos="1890395" algn="l"/>
              </a:tabLst>
            </a:pPr>
            <a:r>
              <a:rPr lang="en-US" altLang="zh-CN" sz="2700" kern="100" dirty="0" smtClean="0">
                <a:latin typeface="Times New Roman"/>
                <a:ea typeface="华文细黑"/>
                <a:cs typeface="Courier New"/>
              </a:rPr>
              <a:t>4</a:t>
            </a:r>
            <a:r>
              <a:rPr lang="en-US" altLang="zh-CN" sz="2700" kern="100" dirty="0">
                <a:latin typeface="Times New Roman"/>
                <a:ea typeface="华文细黑"/>
                <a:cs typeface="Courier New"/>
              </a:rPr>
              <a:t>.</a:t>
            </a:r>
            <a:r>
              <a:rPr lang="zh-CN" altLang="en-US" sz="2700" kern="100" dirty="0">
                <a:latin typeface="Times New Roman"/>
                <a:ea typeface="华文细黑"/>
                <a:cs typeface="Courier New"/>
              </a:rPr>
              <a:t>了解有机化合物存在同分异构现象，能判断简单有机化合物的同分异构体</a:t>
            </a:r>
            <a:r>
              <a:rPr lang="en-US" altLang="zh-CN" sz="2700" kern="100" dirty="0">
                <a:latin typeface="Times New Roman"/>
                <a:ea typeface="华文细黑"/>
                <a:cs typeface="Courier New"/>
              </a:rPr>
              <a:t>(</a:t>
            </a:r>
            <a:r>
              <a:rPr lang="zh-CN" altLang="en-US" sz="2700" kern="100" dirty="0">
                <a:latin typeface="Times New Roman"/>
                <a:ea typeface="华文细黑"/>
                <a:cs typeface="Courier New"/>
              </a:rPr>
              <a:t>不包括手性异构体</a:t>
            </a:r>
            <a:r>
              <a:rPr lang="en-US" altLang="zh-CN" sz="2700" kern="100" dirty="0">
                <a:latin typeface="Times New Roman"/>
                <a:ea typeface="华文细黑"/>
                <a:cs typeface="Courier New"/>
              </a:rPr>
              <a:t>)</a:t>
            </a:r>
            <a:r>
              <a:rPr lang="zh-CN" altLang="en-US" sz="2700" kern="100" dirty="0" smtClean="0">
                <a:latin typeface="Times New Roman"/>
                <a:ea typeface="华文细黑"/>
                <a:cs typeface="Courier New"/>
              </a:rPr>
              <a:t>。</a:t>
            </a:r>
            <a:endParaRPr lang="en-US" altLang="zh-CN" sz="2700" kern="100" dirty="0" smtClean="0">
              <a:latin typeface="Times New Roman"/>
              <a:ea typeface="华文细黑"/>
              <a:cs typeface="Courier New"/>
            </a:endParaRPr>
          </a:p>
          <a:p>
            <a:pPr algn="just">
              <a:lnSpc>
                <a:spcPct val="140000"/>
              </a:lnSpc>
              <a:spcAft>
                <a:spcPts val="0"/>
              </a:spcAft>
              <a:tabLst>
                <a:tab pos="1890395" algn="l"/>
              </a:tabLst>
            </a:pPr>
            <a:r>
              <a:rPr lang="en-US" altLang="zh-CN" sz="2700" kern="100" dirty="0" smtClean="0">
                <a:latin typeface="Times New Roman"/>
                <a:ea typeface="华文细黑"/>
                <a:cs typeface="Courier New"/>
              </a:rPr>
              <a:t>5</a:t>
            </a:r>
            <a:r>
              <a:rPr lang="en-US" altLang="zh-CN" sz="2700" kern="100" dirty="0">
                <a:latin typeface="Times New Roman"/>
                <a:ea typeface="华文细黑"/>
                <a:cs typeface="Courier New"/>
              </a:rPr>
              <a:t>.</a:t>
            </a:r>
            <a:r>
              <a:rPr lang="zh-CN" altLang="en-US" sz="2700" kern="100" dirty="0">
                <a:latin typeface="Times New Roman"/>
                <a:ea typeface="华文细黑"/>
                <a:cs typeface="Courier New"/>
              </a:rPr>
              <a:t>能根据有机化合物命名规则命名简单的有机化合物</a:t>
            </a:r>
            <a:r>
              <a:rPr lang="zh-CN" altLang="en-US" sz="2700" kern="100" dirty="0" smtClean="0">
                <a:latin typeface="Times New Roman"/>
                <a:ea typeface="华文细黑"/>
                <a:cs typeface="Courier New"/>
              </a:rPr>
              <a:t>。</a:t>
            </a:r>
            <a:endParaRPr lang="en-US" altLang="zh-CN" sz="2700" kern="100" dirty="0" smtClean="0">
              <a:latin typeface="Times New Roman"/>
              <a:ea typeface="华文细黑"/>
              <a:cs typeface="Courier New"/>
            </a:endParaRPr>
          </a:p>
        </p:txBody>
      </p:sp>
      <p:grpSp>
        <p:nvGrpSpPr>
          <p:cNvPr id="4" name="组合 3"/>
          <p:cNvGrpSpPr/>
          <p:nvPr/>
        </p:nvGrpSpPr>
        <p:grpSpPr>
          <a:xfrm>
            <a:off x="10036559" y="-26590"/>
            <a:ext cx="1891295" cy="880109"/>
            <a:chOff x="11613" y="920823"/>
            <a:chExt cx="1443037" cy="733424"/>
          </a:xfrm>
        </p:grpSpPr>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6" name="TextBox 5"/>
            <p:cNvSpPr txBox="1"/>
            <p:nvPr userDrawn="1"/>
          </p:nvSpPr>
          <p:spPr>
            <a:xfrm>
              <a:off x="26176" y="991413"/>
              <a:ext cx="1315048" cy="461665"/>
            </a:xfrm>
            <a:prstGeom prst="rect">
              <a:avLst/>
            </a:prstGeom>
            <a:noFill/>
          </p:spPr>
          <p:txBody>
            <a:bodyPr wrap="none" rtlCol="0">
              <a:spAutoFit/>
            </a:bodyPr>
            <a:lstStyle/>
            <a:p>
              <a:r>
                <a:rPr lang="zh-CN" altLang="en-US" sz="3000" dirty="0">
                  <a:solidFill>
                    <a:schemeClr val="bg1"/>
                  </a:solidFill>
                  <a:latin typeface="黑体" panose="02010600030101010101" pitchFamily="2" charset="-122"/>
                  <a:ea typeface="黑体" panose="02010600030101010101" pitchFamily="2" charset="-122"/>
                </a:rPr>
                <a:t>考纲要求</a:t>
              </a:r>
            </a:p>
          </p:txBody>
        </p:sp>
      </p:grpSp>
      <p:sp>
        <p:nvSpPr>
          <p:cNvPr id="8" name="矩形 7">
            <a:hlinkClick r:id="rId4" action="ppaction://hlinksldjump"/>
          </p:cNvPr>
          <p:cNvSpPr/>
          <p:nvPr/>
        </p:nvSpPr>
        <p:spPr>
          <a:xfrm>
            <a:off x="21831"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211006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4198295"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6527254"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10415686"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23762" y="869986"/>
            <a:ext cx="10167988" cy="687600"/>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en-US" altLang="zh-CN" sz="2800" kern="100" dirty="0">
                <a:latin typeface="Times New Roman"/>
                <a:ea typeface="华文细黑"/>
                <a:cs typeface="Courier New"/>
              </a:rPr>
              <a:t>3.</a:t>
            </a:r>
            <a:r>
              <a:rPr lang="zh-CN" altLang="en-US" sz="2800" kern="100" dirty="0">
                <a:latin typeface="Times New Roman"/>
                <a:ea typeface="华文细黑"/>
                <a:cs typeface="Courier New"/>
              </a:rPr>
              <a:t>有机化合物的同分异构现象</a:t>
            </a:r>
            <a:endParaRPr lang="zh-CN" altLang="zh-CN" sz="2800" kern="100" dirty="0">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1626082110"/>
              </p:ext>
            </p:extLst>
          </p:nvPr>
        </p:nvGraphicFramePr>
        <p:xfrm>
          <a:off x="910630" y="1989634"/>
          <a:ext cx="9361040" cy="3700460"/>
        </p:xfrm>
        <a:graphic>
          <a:graphicData uri="http://schemas.openxmlformats.org/drawingml/2006/table">
            <a:tbl>
              <a:tblPr/>
              <a:tblGrid>
                <a:gridCol w="3241239"/>
                <a:gridCol w="6119801"/>
              </a:tblGrid>
              <a:tr h="1780220">
                <a:tc>
                  <a:txBody>
                    <a:bodyPr/>
                    <a:lstStyle/>
                    <a:p>
                      <a:pPr algn="ctr">
                        <a:lnSpc>
                          <a:spcPct val="150000"/>
                        </a:lnSpc>
                        <a:spcAft>
                          <a:spcPts val="0"/>
                        </a:spcAft>
                      </a:pPr>
                      <a:r>
                        <a:rPr lang="zh-CN" sz="2800" kern="100" dirty="0">
                          <a:effectLst/>
                          <a:latin typeface="Times New Roman"/>
                          <a:ea typeface="华文细黑"/>
                          <a:cs typeface="Times New Roman"/>
                        </a:rPr>
                        <a:t>同分异构现象</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化合物具有相同</a:t>
                      </a:r>
                      <a:r>
                        <a:rPr lang="zh-CN" sz="2800" kern="100" dirty="0" smtClean="0">
                          <a:effectLst/>
                          <a:latin typeface="Times New Roman"/>
                          <a:ea typeface="华文细黑"/>
                          <a:cs typeface="Times New Roman"/>
                        </a:rPr>
                        <a:t>的</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，但</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不同</a:t>
                      </a:r>
                      <a:r>
                        <a:rPr lang="zh-CN" sz="2800" kern="100" dirty="0">
                          <a:effectLst/>
                          <a:latin typeface="Times New Roman"/>
                          <a:ea typeface="华文细黑"/>
                          <a:cs typeface="Times New Roman"/>
                        </a:rPr>
                        <a:t>，因而产生性质上的差异的现象</a:t>
                      </a:r>
                      <a:endParaRPr lang="zh-CN" sz="1050" kern="100" dirty="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0220">
                <a:tc>
                  <a:txBody>
                    <a:bodyPr/>
                    <a:lstStyle/>
                    <a:p>
                      <a:pPr algn="ctr">
                        <a:lnSpc>
                          <a:spcPct val="150000"/>
                        </a:lnSpc>
                        <a:spcAft>
                          <a:spcPts val="0"/>
                        </a:spcAft>
                      </a:pPr>
                      <a:r>
                        <a:rPr lang="zh-CN" sz="2800" kern="100">
                          <a:effectLst/>
                          <a:latin typeface="Times New Roman"/>
                          <a:ea typeface="华文细黑"/>
                          <a:cs typeface="Times New Roman"/>
                        </a:rPr>
                        <a:t>同分异构体</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effectLst/>
                          <a:latin typeface="Times New Roman"/>
                          <a:ea typeface="华文细黑"/>
                          <a:cs typeface="Times New Roman"/>
                        </a:rPr>
                        <a:t>具有</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的</a:t>
                      </a:r>
                      <a:r>
                        <a:rPr lang="zh-CN" sz="2800" kern="100" dirty="0">
                          <a:effectLst/>
                          <a:latin typeface="Times New Roman"/>
                          <a:ea typeface="华文细黑"/>
                          <a:cs typeface="Times New Roman"/>
                        </a:rPr>
                        <a:t>化合物互为同分异构体</a:t>
                      </a:r>
                      <a:endParaRPr lang="zh-CN" sz="1050" kern="100" dirty="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7209586" y="2042478"/>
            <a:ext cx="1261884" cy="523220"/>
          </a:xfrm>
          <a:prstGeom prst="rect">
            <a:avLst/>
          </a:prstGeom>
        </p:spPr>
        <p:txBody>
          <a:bodyPr wrap="none">
            <a:spAutoFit/>
          </a:bodyPr>
          <a:lstStyle/>
          <a:p>
            <a:r>
              <a:rPr lang="zh-CN" altLang="zh-CN" sz="2800" kern="100" dirty="0">
                <a:solidFill>
                  <a:srgbClr val="0000FF"/>
                </a:solidFill>
                <a:latin typeface="宋体"/>
                <a:ea typeface="华文细黑"/>
                <a:cs typeface="Times New Roman"/>
              </a:rPr>
              <a:t>分子式</a:t>
            </a:r>
            <a:endParaRPr lang="zh-CN" altLang="en-US" sz="2800" kern="100" dirty="0">
              <a:solidFill>
                <a:srgbClr val="0000FF"/>
              </a:solidFill>
              <a:latin typeface="宋体"/>
              <a:ea typeface="华文细黑"/>
              <a:cs typeface="Times New Roman"/>
            </a:endParaRPr>
          </a:p>
        </p:txBody>
      </p:sp>
      <p:sp>
        <p:nvSpPr>
          <p:cNvPr id="11" name="矩形 10"/>
          <p:cNvSpPr/>
          <p:nvPr/>
        </p:nvSpPr>
        <p:spPr>
          <a:xfrm>
            <a:off x="4400307" y="2637706"/>
            <a:ext cx="902811" cy="523220"/>
          </a:xfrm>
          <a:prstGeom prst="rect">
            <a:avLst/>
          </a:prstGeom>
        </p:spPr>
        <p:txBody>
          <a:bodyPr wrap="none">
            <a:spAutoFit/>
          </a:bodyPr>
          <a:lstStyle/>
          <a:p>
            <a:r>
              <a:rPr lang="zh-CN" altLang="zh-CN" sz="2800" kern="100" dirty="0">
                <a:solidFill>
                  <a:srgbClr val="0000FF"/>
                </a:solidFill>
                <a:latin typeface="宋体"/>
                <a:ea typeface="华文细黑"/>
                <a:cs typeface="Times New Roman"/>
              </a:rPr>
              <a:t>结构</a:t>
            </a:r>
            <a:endParaRPr lang="zh-CN" altLang="en-US" sz="2800" kern="100" dirty="0">
              <a:solidFill>
                <a:srgbClr val="0000FF"/>
              </a:solidFill>
              <a:latin typeface="宋体"/>
              <a:ea typeface="华文细黑"/>
              <a:cs typeface="Times New Roman"/>
            </a:endParaRPr>
          </a:p>
        </p:txBody>
      </p:sp>
      <p:sp>
        <p:nvSpPr>
          <p:cNvPr id="12" name="矩形 11"/>
          <p:cNvSpPr/>
          <p:nvPr/>
        </p:nvSpPr>
        <p:spPr>
          <a:xfrm>
            <a:off x="4836224" y="3933850"/>
            <a:ext cx="2339102" cy="523220"/>
          </a:xfrm>
          <a:prstGeom prst="rect">
            <a:avLst/>
          </a:prstGeom>
        </p:spPr>
        <p:txBody>
          <a:bodyPr wrap="none">
            <a:spAutoFit/>
          </a:bodyPr>
          <a:lstStyle/>
          <a:p>
            <a:r>
              <a:rPr lang="zh-CN" altLang="zh-CN" sz="2800" kern="100" dirty="0">
                <a:solidFill>
                  <a:srgbClr val="0000FF"/>
                </a:solidFill>
                <a:latin typeface="宋体"/>
                <a:ea typeface="华文细黑"/>
                <a:cs typeface="Times New Roman"/>
              </a:rPr>
              <a:t>同分异构现象</a:t>
            </a:r>
            <a:endParaRPr lang="zh-CN" altLang="en-US" sz="2800" kern="100" dirty="0">
              <a:solidFill>
                <a:srgbClr val="0000FF"/>
              </a:solidFill>
              <a:latin typeface="宋体"/>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8" grpId="0"/>
      <p:bldP spid="8" grpId="1"/>
      <p:bldP spid="11" grpId="0"/>
      <p:bldP spid="11" grpId="1"/>
      <p:bldP spid="12" grpId="0"/>
      <p:bldP spid="1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2037881768"/>
              </p:ext>
            </p:extLst>
          </p:nvPr>
        </p:nvGraphicFramePr>
        <p:xfrm>
          <a:off x="838622" y="549474"/>
          <a:ext cx="9937104" cy="5832648"/>
        </p:xfrm>
        <a:graphic>
          <a:graphicData uri="http://schemas.openxmlformats.org/drawingml/2006/table">
            <a:tbl>
              <a:tblPr/>
              <a:tblGrid>
                <a:gridCol w="817541"/>
                <a:gridCol w="2495489"/>
                <a:gridCol w="6624074"/>
              </a:tblGrid>
              <a:tr h="2222071">
                <a:tc rowSpan="3">
                  <a:txBody>
                    <a:bodyPr/>
                    <a:lstStyle/>
                    <a:p>
                      <a:pPr algn="ctr">
                        <a:lnSpc>
                          <a:spcPct val="150000"/>
                        </a:lnSpc>
                        <a:spcAft>
                          <a:spcPts val="0"/>
                        </a:spcAft>
                      </a:pPr>
                      <a:r>
                        <a:rPr lang="zh-CN" sz="2800" kern="100" dirty="0">
                          <a:effectLst/>
                          <a:latin typeface="Times New Roman"/>
                          <a:ea typeface="华文细黑"/>
                          <a:cs typeface="Times New Roman"/>
                        </a:rPr>
                        <a:t>类　型</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碳链异构</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碳链骨架不同</a:t>
                      </a:r>
                      <a:r>
                        <a:rPr lang="zh-CN" sz="2800" kern="100" dirty="0" smtClean="0">
                          <a:effectLst/>
                          <a:latin typeface="Times New Roman"/>
                          <a:ea typeface="华文细黑"/>
                          <a:cs typeface="Times New Roman"/>
                        </a:rPr>
                        <a:t>如</a:t>
                      </a:r>
                      <a:r>
                        <a:rPr lang="zh-CN" altLang="zh-CN" sz="2800" kern="100" dirty="0" smtClean="0">
                          <a:effectLst/>
                          <a:latin typeface="Times New Roman"/>
                          <a:ea typeface="华文细黑"/>
                          <a:cs typeface="Times New Roman"/>
                        </a:rPr>
                        <a:t>架</a:t>
                      </a:r>
                      <a:endParaRPr lang="en-US" altLang="zh-CN" sz="2800" kern="100" dirty="0" smtClean="0">
                        <a:effectLst/>
                        <a:latin typeface="Times New Roman"/>
                        <a:ea typeface="华文细黑"/>
                        <a:cs typeface="Times New Roman"/>
                      </a:endParaRPr>
                    </a:p>
                    <a:p>
                      <a:pPr algn="ctr">
                        <a:lnSpc>
                          <a:spcPct val="150000"/>
                        </a:lnSpc>
                        <a:spcAft>
                          <a:spcPts val="0"/>
                        </a:spcAft>
                      </a:pPr>
                      <a:endParaRPr lang="en-US" altLang="zh-CN" sz="2800" u="sng" kern="100" dirty="0" smtClean="0">
                        <a:effectLst/>
                        <a:latin typeface="Times New Roman"/>
                        <a:ea typeface="华文细黑"/>
                        <a:cs typeface="Times New Roman"/>
                      </a:endParaRPr>
                    </a:p>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u="sng" kern="100" dirty="0">
                        <a:effectLst/>
                        <a:latin typeface="宋体"/>
                        <a:cs typeface="Courier New"/>
                      </a:endParaRPr>
                    </a:p>
                  </a:txBody>
                  <a:tcPr marL="53899" marR="53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187">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位置异构</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官能团位置</a:t>
                      </a:r>
                      <a:r>
                        <a:rPr lang="zh-CN" sz="2800" kern="100" dirty="0" smtClean="0">
                          <a:effectLst/>
                          <a:latin typeface="Times New Roman"/>
                          <a:ea typeface="华文细黑"/>
                          <a:cs typeface="Times New Roman"/>
                        </a:rPr>
                        <a:t>不同</a:t>
                      </a:r>
                      <a:endParaRPr lang="en-US" sz="2800" kern="100" dirty="0" smtClean="0">
                        <a:effectLst/>
                        <a:latin typeface="Times New Roman"/>
                        <a:ea typeface="华文细黑"/>
                        <a:cs typeface="Courier New"/>
                      </a:endParaRPr>
                    </a:p>
                    <a:p>
                      <a:pPr algn="ctr">
                        <a:lnSpc>
                          <a:spcPct val="150000"/>
                        </a:lnSpc>
                        <a:spcAft>
                          <a:spcPts val="0"/>
                        </a:spcAft>
                      </a:pPr>
                      <a:endParaRPr lang="en-US" altLang="zh-CN" sz="2800" u="sng" kern="100" dirty="0" smtClean="0">
                        <a:effectLst/>
                        <a:latin typeface="Times New Roman"/>
                        <a:ea typeface="华文细黑"/>
                        <a:cs typeface="Times New Roman"/>
                      </a:endParaRPr>
                    </a:p>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53899" marR="53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7390">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官能团异构</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官能团种类不同如：</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OH</a:t>
                      </a:r>
                      <a:r>
                        <a:rPr lang="zh-CN" sz="2800" kern="100" dirty="0" smtClean="0">
                          <a:effectLst/>
                          <a:latin typeface="Times New Roman"/>
                          <a:ea typeface="华文细黑"/>
                          <a:cs typeface="Times New Roman"/>
                        </a:rPr>
                        <a:t>和</a:t>
                      </a:r>
                      <a:endParaRPr lang="en-US" altLang="zh-CN" sz="2800" kern="100" dirty="0" smtClean="0">
                        <a:effectLst/>
                        <a:latin typeface="Times New Roman"/>
                        <a:ea typeface="华文细黑"/>
                        <a:cs typeface="Times New Roman"/>
                      </a:endParaRPr>
                    </a:p>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53899" marR="53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67944" name="Picture 8"/>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2280" y="1140244"/>
            <a:ext cx="3569755" cy="121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945" name="Picture 9"/>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7580" y="3676326"/>
            <a:ext cx="3413970" cy="71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946" name="Picture 10"/>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6946" y="5536177"/>
            <a:ext cx="2338232" cy="413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44"/>
                                        </p:tgtEl>
                                        <p:attrNameLst>
                                          <p:attrName>style.visibility</p:attrName>
                                        </p:attrNameLst>
                                      </p:cBhvr>
                                      <p:to>
                                        <p:strVal val="visible"/>
                                      </p:to>
                                    </p:set>
                                    <p:animEffect transition="in" filter="blinds(horizontal)">
                                      <p:cBhvr>
                                        <p:cTn id="7" dur="500"/>
                                        <p:tgtEl>
                                          <p:spTgt spid="1679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7945"/>
                                        </p:tgtEl>
                                        <p:attrNameLst>
                                          <p:attrName>style.visibility</p:attrName>
                                        </p:attrNameLst>
                                      </p:cBhvr>
                                      <p:to>
                                        <p:strVal val="visible"/>
                                      </p:to>
                                    </p:set>
                                    <p:animEffect transition="in" filter="blinds(horizontal)">
                                      <p:cBhvr>
                                        <p:cTn id="12" dur="500"/>
                                        <p:tgtEl>
                                          <p:spTgt spid="1679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7946"/>
                                        </p:tgtEl>
                                        <p:attrNameLst>
                                          <p:attrName>style.visibility</p:attrName>
                                        </p:attrNameLst>
                                      </p:cBhvr>
                                      <p:to>
                                        <p:strVal val="visible"/>
                                      </p:to>
                                    </p:set>
                                    <p:animEffect transition="in" filter="blinds(horizontal)">
                                      <p:cBhvr>
                                        <p:cTn id="17" dur="500"/>
                                        <p:tgtEl>
                                          <p:spTgt spid="1679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7944"/>
                                        </p:tgtEl>
                                      </p:cBhvr>
                                    </p:animEffect>
                                    <p:set>
                                      <p:cBhvr>
                                        <p:cTn id="22" dur="1" fill="hold">
                                          <p:stCondLst>
                                            <p:cond delay="499"/>
                                          </p:stCondLst>
                                        </p:cTn>
                                        <p:tgtEl>
                                          <p:spTgt spid="16794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67945"/>
                                        </p:tgtEl>
                                      </p:cBhvr>
                                    </p:animEffect>
                                    <p:set>
                                      <p:cBhvr>
                                        <p:cTn id="25" dur="1" fill="hold">
                                          <p:stCondLst>
                                            <p:cond delay="499"/>
                                          </p:stCondLst>
                                        </p:cTn>
                                        <p:tgtEl>
                                          <p:spTgt spid="16794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67946"/>
                                        </p:tgtEl>
                                      </p:cBhvr>
                                    </p:animEffect>
                                    <p:set>
                                      <p:cBhvr>
                                        <p:cTn id="28" dur="1" fill="hold">
                                          <p:stCondLst>
                                            <p:cond delay="499"/>
                                          </p:stCondLst>
                                        </p:cTn>
                                        <p:tgtEl>
                                          <p:spTgt spid="16794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4566" y="117426"/>
            <a:ext cx="11344104" cy="687600"/>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en-US" altLang="zh-CN" sz="2800" kern="100" dirty="0">
                <a:latin typeface="Times New Roman"/>
                <a:ea typeface="华文细黑"/>
              </a:rPr>
              <a:t>4.</a:t>
            </a:r>
            <a:r>
              <a:rPr lang="zh-CN" altLang="zh-CN" sz="2800" kern="100" dirty="0">
                <a:latin typeface="Times New Roman"/>
                <a:ea typeface="华文细黑"/>
                <a:cs typeface="Times New Roman"/>
              </a:rPr>
              <a:t>常见的官能团类别异构</a:t>
            </a:r>
            <a:endParaRPr lang="zh-CN" altLang="zh-CN" sz="1050" kern="100" dirty="0">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4123339775"/>
              </p:ext>
            </p:extLst>
          </p:nvPr>
        </p:nvGraphicFramePr>
        <p:xfrm>
          <a:off x="550590" y="1053530"/>
          <a:ext cx="9865096" cy="5472608"/>
        </p:xfrm>
        <a:graphic>
          <a:graphicData uri="http://schemas.openxmlformats.org/drawingml/2006/table">
            <a:tbl>
              <a:tblPr/>
              <a:tblGrid>
                <a:gridCol w="2066317"/>
                <a:gridCol w="7798779"/>
              </a:tblGrid>
              <a:tr h="864096">
                <a:tc>
                  <a:txBody>
                    <a:bodyPr/>
                    <a:lstStyle/>
                    <a:p>
                      <a:pPr algn="ctr">
                        <a:lnSpc>
                          <a:spcPct val="150000"/>
                        </a:lnSpc>
                        <a:spcAft>
                          <a:spcPts val="0"/>
                        </a:spcAft>
                      </a:pPr>
                      <a:r>
                        <a:rPr lang="zh-CN" sz="2800" kern="100" dirty="0">
                          <a:effectLst/>
                          <a:latin typeface="Times New Roman"/>
                          <a:ea typeface="华文细黑"/>
                          <a:cs typeface="Times New Roman"/>
                        </a:rPr>
                        <a:t>组成通式</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可能的类别及典型实例</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168">
                <a:tc>
                  <a:txBody>
                    <a:bodyPr/>
                    <a:lstStyle/>
                    <a:p>
                      <a:pPr algn="ctr">
                        <a:lnSpc>
                          <a:spcPct val="150000"/>
                        </a:lnSpc>
                        <a:spcAft>
                          <a:spcPts val="0"/>
                        </a:spcAft>
                      </a:pPr>
                      <a:r>
                        <a:rPr lang="en-US" sz="2800" kern="100">
                          <a:effectLst/>
                          <a:latin typeface="Times New Roman"/>
                          <a:ea typeface="华文细黑"/>
                          <a:cs typeface="Courier New"/>
                        </a:rPr>
                        <a:t>C</a:t>
                      </a:r>
                      <a:r>
                        <a:rPr lang="en-US" sz="2800" i="1" kern="100" baseline="-25000">
                          <a:effectLst/>
                          <a:latin typeface="Times New Roman"/>
                          <a:ea typeface="华文细黑"/>
                          <a:cs typeface="Courier New"/>
                        </a:rPr>
                        <a:t>n</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i="1" kern="100" baseline="-25000">
                          <a:effectLst/>
                          <a:latin typeface="Times New Roman"/>
                          <a:ea typeface="华文细黑"/>
                          <a:cs typeface="Courier New"/>
                        </a:rPr>
                        <a:t>n</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altLang="zh-CN" sz="2800" kern="100" dirty="0" smtClean="0">
                        <a:effectLst/>
                        <a:latin typeface="Times New Roman"/>
                        <a:ea typeface="华文细黑"/>
                        <a:cs typeface="Times New Roman"/>
                      </a:endParaRPr>
                    </a:p>
                    <a:p>
                      <a:pPr algn="ctr">
                        <a:lnSpc>
                          <a:spcPct val="150000"/>
                        </a:lnSpc>
                        <a:spcAft>
                          <a:spcPts val="0"/>
                        </a:spcAft>
                      </a:pPr>
                      <a:endParaRPr lang="en-US" altLang="zh-CN" sz="2800" kern="100" dirty="0" smtClean="0">
                        <a:effectLst/>
                        <a:latin typeface="Times New Roman"/>
                        <a:ea typeface="华文细黑"/>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208">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i="1" kern="100" baseline="-25000" dirty="0">
                          <a:effectLst/>
                          <a:latin typeface="Times New Roman"/>
                          <a:ea typeface="华文细黑"/>
                          <a:cs typeface="Courier New"/>
                        </a:rPr>
                        <a:t>n</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i="1" kern="100" baseline="-25000" dirty="0">
                          <a:effectLst/>
                          <a:latin typeface="Times New Roman"/>
                          <a:ea typeface="华文细黑"/>
                          <a:cs typeface="Courier New"/>
                        </a:rPr>
                        <a:t>n</a:t>
                      </a:r>
                      <a:r>
                        <a:rPr lang="zh-CN" sz="2800" kern="100" baseline="-25000" dirty="0">
                          <a:effectLst/>
                          <a:latin typeface="Times New Roman"/>
                          <a:ea typeface="华文细黑"/>
                          <a:cs typeface="Times New Roman"/>
                        </a:rPr>
                        <a:t>－</a:t>
                      </a:r>
                      <a:r>
                        <a:rPr lang="en-US" sz="2800" kern="100" baseline="-25000" dirty="0">
                          <a:effectLst/>
                          <a:latin typeface="Times New Roman"/>
                          <a:ea typeface="华文细黑"/>
                          <a:cs typeface="Courier New"/>
                        </a:rPr>
                        <a:t>2</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4136">
                <a:tc>
                  <a:txBody>
                    <a:bodyPr/>
                    <a:lstStyle/>
                    <a:p>
                      <a:pPr algn="ctr">
                        <a:lnSpc>
                          <a:spcPct val="150000"/>
                        </a:lnSpc>
                        <a:spcAft>
                          <a:spcPts val="0"/>
                        </a:spcAft>
                      </a:pPr>
                      <a:r>
                        <a:rPr lang="en-US" sz="2800" kern="100">
                          <a:effectLst/>
                          <a:latin typeface="Times New Roman"/>
                          <a:ea typeface="华文细黑"/>
                          <a:cs typeface="Courier New"/>
                        </a:rPr>
                        <a:t>C</a:t>
                      </a:r>
                      <a:r>
                        <a:rPr lang="en-US" sz="2800" i="1" kern="100" baseline="-25000">
                          <a:effectLst/>
                          <a:latin typeface="Times New Roman"/>
                          <a:ea typeface="华文细黑"/>
                          <a:cs typeface="Courier New"/>
                        </a:rPr>
                        <a:t>n</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i="1" kern="100" baseline="-25000">
                          <a:effectLst/>
                          <a:latin typeface="Times New Roman"/>
                          <a:ea typeface="华文细黑"/>
                          <a:cs typeface="Courier New"/>
                        </a:rPr>
                        <a:t>n</a:t>
                      </a:r>
                      <a:r>
                        <a:rPr lang="zh-CN" sz="2800" kern="100" baseline="-25000">
                          <a:effectLst/>
                          <a:latin typeface="Times New Roman"/>
                          <a:ea typeface="华文细黑"/>
                          <a:cs typeface="Times New Roman"/>
                        </a:rPr>
                        <a:t>＋</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醇</a:t>
                      </a: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5</a:t>
                      </a: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、醚</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6896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102" y="1989634"/>
            <a:ext cx="3384328" cy="136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9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998" y="3717826"/>
            <a:ext cx="4873114" cy="156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81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696034340"/>
              </p:ext>
            </p:extLst>
          </p:nvPr>
        </p:nvGraphicFramePr>
        <p:xfrm>
          <a:off x="1846734" y="837506"/>
          <a:ext cx="9001000" cy="5711154"/>
        </p:xfrm>
        <a:graphic>
          <a:graphicData uri="http://schemas.openxmlformats.org/drawingml/2006/table">
            <a:tbl>
              <a:tblPr/>
              <a:tblGrid>
                <a:gridCol w="1944216"/>
                <a:gridCol w="7056784"/>
              </a:tblGrid>
              <a:tr h="2376264">
                <a:tc>
                  <a:txBody>
                    <a:bodyPr/>
                    <a:lstStyle/>
                    <a:p>
                      <a:pPr algn="ctr">
                        <a:lnSpc>
                          <a:spcPct val="150000"/>
                        </a:lnSpc>
                        <a:spcAft>
                          <a:spcPts val="0"/>
                        </a:spcAft>
                      </a:pPr>
                      <a:r>
                        <a:rPr lang="en-US" sz="2500" kern="100" dirty="0">
                          <a:effectLst/>
                          <a:latin typeface="Times New Roman"/>
                          <a:ea typeface="华文细黑"/>
                          <a:cs typeface="Courier New"/>
                        </a:rPr>
                        <a:t>C</a:t>
                      </a:r>
                      <a:r>
                        <a:rPr lang="en-US" sz="2500" i="1" kern="100" baseline="-25000" dirty="0">
                          <a:effectLst/>
                          <a:latin typeface="Times New Roman"/>
                          <a:ea typeface="华文细黑"/>
                          <a:cs typeface="Courier New"/>
                        </a:rPr>
                        <a:t>n</a:t>
                      </a:r>
                      <a:r>
                        <a:rPr lang="en-US" sz="2500" kern="100" dirty="0">
                          <a:effectLst/>
                          <a:latin typeface="Times New Roman"/>
                          <a:ea typeface="华文细黑"/>
                          <a:cs typeface="Courier New"/>
                        </a:rPr>
                        <a:t>H</a:t>
                      </a:r>
                      <a:r>
                        <a:rPr lang="en-US" sz="2500" kern="100" baseline="-25000" dirty="0">
                          <a:effectLst/>
                          <a:latin typeface="Times New Roman"/>
                          <a:ea typeface="华文细黑"/>
                          <a:cs typeface="Courier New"/>
                        </a:rPr>
                        <a:t>2</a:t>
                      </a:r>
                      <a:r>
                        <a:rPr lang="en-US" sz="2500" i="1" kern="100" baseline="-25000" dirty="0">
                          <a:effectLst/>
                          <a:latin typeface="Times New Roman"/>
                          <a:ea typeface="华文细黑"/>
                          <a:cs typeface="Courier New"/>
                        </a:rPr>
                        <a:t>n</a:t>
                      </a:r>
                      <a:r>
                        <a:rPr lang="en-US" sz="2500" kern="100" dirty="0">
                          <a:effectLst/>
                          <a:latin typeface="Times New Roman"/>
                          <a:ea typeface="华文细黑"/>
                          <a:cs typeface="Courier New"/>
                        </a:rPr>
                        <a:t>O</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dirty="0" smtClean="0">
                          <a:effectLst/>
                          <a:latin typeface="Times New Roman"/>
                          <a:ea typeface="华文细黑"/>
                          <a:cs typeface="Times New Roman"/>
                        </a:rPr>
                        <a:t>醛</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3</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2</a:t>
                      </a:r>
                      <a:r>
                        <a:rPr lang="en-US" sz="2500" kern="100" dirty="0">
                          <a:effectLst/>
                          <a:latin typeface="Times New Roman"/>
                          <a:ea typeface="华文细黑"/>
                          <a:cs typeface="Courier New"/>
                        </a:rPr>
                        <a:t>CHO)</a:t>
                      </a:r>
                      <a:r>
                        <a:rPr lang="zh-CN" sz="2500" kern="100" dirty="0">
                          <a:effectLst/>
                          <a:latin typeface="Times New Roman"/>
                          <a:ea typeface="华文细黑"/>
                          <a:cs typeface="Times New Roman"/>
                        </a:rPr>
                        <a:t>、酮</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3</a:t>
                      </a:r>
                      <a:r>
                        <a:rPr lang="en-US" sz="2500" kern="100" dirty="0">
                          <a:effectLst/>
                          <a:latin typeface="Times New Roman"/>
                          <a:ea typeface="华文细黑"/>
                          <a:cs typeface="Courier New"/>
                        </a:rPr>
                        <a:t>COCH</a:t>
                      </a:r>
                      <a:r>
                        <a:rPr lang="en-US" sz="2500" kern="100" baseline="-25000" dirty="0">
                          <a:effectLst/>
                          <a:latin typeface="Times New Roman"/>
                          <a:ea typeface="华文细黑"/>
                          <a:cs typeface="Courier New"/>
                        </a:rPr>
                        <a:t>3</a:t>
                      </a:r>
                      <a:r>
                        <a:rPr lang="en-US" sz="2500" kern="100" dirty="0">
                          <a:effectLst/>
                          <a:latin typeface="Times New Roman"/>
                          <a:ea typeface="华文细黑"/>
                          <a:cs typeface="Courier New"/>
                        </a:rPr>
                        <a:t>)</a:t>
                      </a:r>
                      <a:r>
                        <a:rPr lang="zh-CN" sz="2500" kern="100" dirty="0" smtClean="0">
                          <a:effectLst/>
                          <a:latin typeface="Times New Roman"/>
                          <a:ea typeface="华文细黑"/>
                          <a:cs typeface="Times New Roman"/>
                        </a:rPr>
                        <a:t>、</a:t>
                      </a:r>
                      <a:endParaRPr lang="en-US" altLang="zh-CN" sz="900" kern="100" dirty="0" smtClean="0">
                        <a:effectLst/>
                        <a:latin typeface="宋体"/>
                        <a:cs typeface="Courier New"/>
                      </a:endParaRPr>
                    </a:p>
                    <a:p>
                      <a:pPr algn="ctr">
                        <a:lnSpc>
                          <a:spcPct val="150000"/>
                        </a:lnSpc>
                        <a:spcAft>
                          <a:spcPts val="0"/>
                        </a:spcAft>
                      </a:pPr>
                      <a:endParaRPr lang="en-US" altLang="zh-CN" sz="900" kern="100" dirty="0" smtClean="0">
                        <a:effectLst/>
                        <a:latin typeface="宋体"/>
                        <a:cs typeface="Courier New"/>
                      </a:endParaRPr>
                    </a:p>
                    <a:p>
                      <a:pPr algn="ctr">
                        <a:lnSpc>
                          <a:spcPct val="150000"/>
                        </a:lnSpc>
                        <a:spcAft>
                          <a:spcPts val="0"/>
                        </a:spcAft>
                      </a:pPr>
                      <a:endParaRPr lang="en-US" altLang="zh-CN" sz="900" kern="100" dirty="0" smtClean="0">
                        <a:effectLst/>
                        <a:latin typeface="宋体"/>
                        <a:cs typeface="Courier New"/>
                      </a:endParaRPr>
                    </a:p>
                    <a:p>
                      <a:pPr algn="ctr">
                        <a:lnSpc>
                          <a:spcPct val="150000"/>
                        </a:lnSpc>
                        <a:spcAft>
                          <a:spcPts val="0"/>
                        </a:spcAft>
                      </a:pPr>
                      <a:endParaRPr lang="en-US" altLang="zh-CN" sz="900" kern="100" dirty="0" smtClean="0">
                        <a:effectLst/>
                        <a:latin typeface="宋体"/>
                        <a:cs typeface="Courier New"/>
                      </a:endParaRPr>
                    </a:p>
                    <a:p>
                      <a:pPr algn="ctr">
                        <a:lnSpc>
                          <a:spcPct val="150000"/>
                        </a:lnSpc>
                        <a:spcAft>
                          <a:spcPts val="0"/>
                        </a:spcAft>
                      </a:pPr>
                      <a:endParaRPr lang="en-US" altLang="zh-CN" sz="900" kern="100" dirty="0" smtClean="0">
                        <a:effectLst/>
                        <a:latin typeface="宋体"/>
                        <a:cs typeface="Courier New"/>
                      </a:endParaRPr>
                    </a:p>
                    <a:p>
                      <a:pPr algn="ctr">
                        <a:lnSpc>
                          <a:spcPct val="150000"/>
                        </a:lnSpc>
                        <a:spcAft>
                          <a:spcPts val="0"/>
                        </a:spcAft>
                      </a:pPr>
                      <a:endParaRPr lang="en-US" altLang="zh-CN" sz="900" kern="100" dirty="0" smtClean="0">
                        <a:effectLst/>
                        <a:latin typeface="宋体"/>
                        <a:cs typeface="Courier New"/>
                      </a:endParaRPr>
                    </a:p>
                    <a:p>
                      <a:pPr algn="ctr">
                        <a:lnSpc>
                          <a:spcPct val="150000"/>
                        </a:lnSpc>
                        <a:spcAft>
                          <a:spcPts val="0"/>
                        </a:spcAft>
                      </a:pPr>
                      <a:endParaRPr lang="en-US" altLang="zh-CN" sz="900" kern="100" dirty="0" smtClean="0">
                        <a:effectLst/>
                        <a:latin typeface="宋体"/>
                        <a:cs typeface="Courier New"/>
                      </a:endParaRPr>
                    </a:p>
                    <a:p>
                      <a:pPr algn="ctr">
                        <a:lnSpc>
                          <a:spcPct val="150000"/>
                        </a:lnSpc>
                        <a:spcAft>
                          <a:spcPts val="0"/>
                        </a:spcAft>
                      </a:pP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4890">
                <a:tc>
                  <a:txBody>
                    <a:bodyPr/>
                    <a:lstStyle/>
                    <a:p>
                      <a:pPr algn="ctr">
                        <a:lnSpc>
                          <a:spcPct val="150000"/>
                        </a:lnSpc>
                        <a:spcAft>
                          <a:spcPts val="0"/>
                        </a:spcAft>
                      </a:pPr>
                      <a:r>
                        <a:rPr lang="en-US" sz="2500" kern="100">
                          <a:effectLst/>
                          <a:latin typeface="Times New Roman"/>
                          <a:ea typeface="华文细黑"/>
                          <a:cs typeface="Courier New"/>
                        </a:rPr>
                        <a:t>C</a:t>
                      </a:r>
                      <a:r>
                        <a:rPr lang="en-US" sz="2500" i="1" kern="100" baseline="-25000">
                          <a:effectLst/>
                          <a:latin typeface="Times New Roman"/>
                          <a:ea typeface="华文细黑"/>
                          <a:cs typeface="Courier New"/>
                        </a:rPr>
                        <a:t>n</a:t>
                      </a:r>
                      <a:r>
                        <a:rPr lang="en-US" sz="2500" kern="100">
                          <a:effectLst/>
                          <a:latin typeface="Times New Roman"/>
                          <a:ea typeface="华文细黑"/>
                          <a:cs typeface="Courier New"/>
                        </a:rPr>
                        <a:t>H</a:t>
                      </a:r>
                      <a:r>
                        <a:rPr lang="en-US" sz="2500" kern="100" baseline="-25000">
                          <a:effectLst/>
                          <a:latin typeface="Times New Roman"/>
                          <a:ea typeface="华文细黑"/>
                          <a:cs typeface="Courier New"/>
                        </a:rPr>
                        <a:t>2</a:t>
                      </a:r>
                      <a:r>
                        <a:rPr lang="en-US" sz="2500" i="1" kern="100" baseline="-25000">
                          <a:effectLst/>
                          <a:latin typeface="Times New Roman"/>
                          <a:ea typeface="华文细黑"/>
                          <a:cs typeface="Courier New"/>
                        </a:rPr>
                        <a:t>n</a:t>
                      </a:r>
                      <a:r>
                        <a:rPr lang="en-US" sz="2500" kern="100">
                          <a:effectLst/>
                          <a:latin typeface="Times New Roman"/>
                          <a:ea typeface="华文细黑"/>
                          <a:cs typeface="Courier New"/>
                        </a:rPr>
                        <a:t>O</a:t>
                      </a:r>
                      <a:r>
                        <a:rPr lang="en-US" sz="2500" kern="100" baseline="-25000">
                          <a:effectLst/>
                          <a:latin typeface="Times New Roman"/>
                          <a:ea typeface="华文细黑"/>
                          <a:cs typeface="Courier New"/>
                        </a:rPr>
                        <a:t>2</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dirty="0">
                          <a:effectLst/>
                          <a:latin typeface="Times New Roman"/>
                          <a:ea typeface="华文细黑"/>
                          <a:cs typeface="Times New Roman"/>
                        </a:rPr>
                        <a:t>羧酸</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3</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2</a:t>
                      </a:r>
                      <a:r>
                        <a:rPr lang="en-US" sz="2500" kern="100" dirty="0">
                          <a:effectLst/>
                          <a:latin typeface="Times New Roman"/>
                          <a:ea typeface="华文细黑"/>
                          <a:cs typeface="Courier New"/>
                        </a:rPr>
                        <a:t>COOH)</a:t>
                      </a:r>
                      <a:r>
                        <a:rPr lang="zh-CN" sz="2500" kern="100" dirty="0">
                          <a:effectLst/>
                          <a:latin typeface="Times New Roman"/>
                          <a:ea typeface="华文细黑"/>
                          <a:cs typeface="Times New Roman"/>
                        </a:rPr>
                        <a:t>、</a:t>
                      </a:r>
                      <a:endParaRPr lang="zh-CN" sz="900" kern="100" dirty="0">
                        <a:effectLst/>
                        <a:latin typeface="宋体"/>
                        <a:cs typeface="Courier New"/>
                      </a:endParaRPr>
                    </a:p>
                    <a:p>
                      <a:pPr algn="ctr">
                        <a:lnSpc>
                          <a:spcPct val="150000"/>
                        </a:lnSpc>
                        <a:spcAft>
                          <a:spcPts val="0"/>
                        </a:spcAft>
                      </a:pPr>
                      <a:r>
                        <a:rPr lang="zh-CN" sz="2500" kern="100" dirty="0">
                          <a:effectLst/>
                          <a:latin typeface="Times New Roman"/>
                          <a:ea typeface="华文细黑"/>
                          <a:cs typeface="Times New Roman"/>
                        </a:rPr>
                        <a:t>酯</a:t>
                      </a:r>
                      <a:r>
                        <a:rPr lang="en-US" sz="2500" kern="100" dirty="0">
                          <a:effectLst/>
                          <a:latin typeface="Times New Roman"/>
                          <a:ea typeface="华文细黑"/>
                          <a:cs typeface="Courier New"/>
                        </a:rPr>
                        <a:t>(HCOOCH</a:t>
                      </a:r>
                      <a:r>
                        <a:rPr lang="en-US" sz="2500" kern="100" baseline="-25000" dirty="0">
                          <a:effectLst/>
                          <a:latin typeface="Times New Roman"/>
                          <a:ea typeface="华文细黑"/>
                          <a:cs typeface="Courier New"/>
                        </a:rPr>
                        <a:t>2</a:t>
                      </a:r>
                      <a:r>
                        <a:rPr lang="en-US" sz="2500" kern="100" dirty="0">
                          <a:effectLst/>
                          <a:latin typeface="Times New Roman"/>
                          <a:ea typeface="华文细黑"/>
                          <a:cs typeface="Courier New"/>
                        </a:rPr>
                        <a:t>CH</a:t>
                      </a:r>
                      <a:r>
                        <a:rPr lang="en-US" sz="2500" kern="100" baseline="-25000" dirty="0">
                          <a:effectLst/>
                          <a:latin typeface="Times New Roman"/>
                          <a:ea typeface="华文细黑"/>
                          <a:cs typeface="Courier New"/>
                        </a:rPr>
                        <a:t>3</a:t>
                      </a:r>
                      <a:r>
                        <a:rPr lang="en-US" sz="2500" kern="100" dirty="0">
                          <a:effectLst/>
                          <a:latin typeface="Times New Roman"/>
                          <a:ea typeface="华文细黑"/>
                          <a:cs typeface="Courier New"/>
                        </a:rPr>
                        <a:t>)</a:t>
                      </a:r>
                      <a:r>
                        <a:rPr lang="zh-CN" sz="2500" kern="100" dirty="0">
                          <a:effectLst/>
                          <a:latin typeface="Times New Roman"/>
                          <a:ea typeface="华文细黑"/>
                          <a:cs typeface="Times New Roman"/>
                        </a:rPr>
                        <a:t>、</a:t>
                      </a:r>
                      <a:endParaRPr lang="zh-CN" sz="900" kern="100" dirty="0">
                        <a:effectLst/>
                        <a:latin typeface="宋体"/>
                        <a:cs typeface="Courier New"/>
                      </a:endParaRPr>
                    </a:p>
                    <a:p>
                      <a:pPr algn="ctr">
                        <a:lnSpc>
                          <a:spcPct val="150000"/>
                        </a:lnSpc>
                        <a:spcAft>
                          <a:spcPts val="0"/>
                        </a:spcAft>
                      </a:pPr>
                      <a:r>
                        <a:rPr lang="zh-CN" sz="2500" kern="100" dirty="0">
                          <a:effectLst/>
                          <a:latin typeface="Times New Roman"/>
                          <a:ea typeface="华文细黑"/>
                          <a:cs typeface="Times New Roman"/>
                        </a:rPr>
                        <a:t>羟基醛</a:t>
                      </a:r>
                      <a:r>
                        <a:rPr lang="en-US" sz="2500" kern="100" dirty="0">
                          <a:effectLst/>
                          <a:latin typeface="Times New Roman"/>
                          <a:ea typeface="华文细黑"/>
                          <a:cs typeface="Courier New"/>
                        </a:rPr>
                        <a:t>(</a:t>
                      </a:r>
                      <a:r>
                        <a:rPr lang="en-US" sz="2500" kern="100" dirty="0" smtClean="0">
                          <a:effectLst/>
                          <a:latin typeface="Times New Roman"/>
                          <a:ea typeface="华文细黑"/>
                          <a:cs typeface="Courier New"/>
                        </a:rPr>
                        <a:t>HO</a:t>
                      </a:r>
                      <a:r>
                        <a:rPr lang="en-US" altLang="zh-CN" sz="2500" kern="100" dirty="0" smtClean="0">
                          <a:effectLst/>
                          <a:latin typeface="Times New Roman"/>
                          <a:ea typeface="华文细黑"/>
                          <a:cs typeface="Courier New"/>
                        </a:rPr>
                        <a:t>—</a:t>
                      </a:r>
                      <a:r>
                        <a:rPr lang="en-US" sz="2500" kern="100" dirty="0" smtClean="0">
                          <a:effectLst/>
                          <a:latin typeface="Times New Roman"/>
                          <a:ea typeface="华文细黑"/>
                          <a:cs typeface="Courier New"/>
                        </a:rPr>
                        <a:t>CH</a:t>
                      </a:r>
                      <a:r>
                        <a:rPr lang="en-US" sz="2500" kern="100" baseline="-25000" dirty="0" smtClean="0">
                          <a:effectLst/>
                          <a:latin typeface="Times New Roman"/>
                          <a:ea typeface="华文细黑"/>
                          <a:cs typeface="Courier New"/>
                        </a:rPr>
                        <a:t>2</a:t>
                      </a:r>
                      <a:r>
                        <a:rPr lang="en-US" sz="2500" kern="100" dirty="0" smtClean="0">
                          <a:effectLst/>
                          <a:latin typeface="Times New Roman"/>
                          <a:ea typeface="华文细黑"/>
                          <a:cs typeface="Courier New"/>
                        </a:rPr>
                        <a:t>CH</a:t>
                      </a:r>
                      <a:r>
                        <a:rPr lang="en-US" sz="2500" kern="100" baseline="-25000" dirty="0" smtClean="0">
                          <a:effectLst/>
                          <a:latin typeface="Times New Roman"/>
                          <a:ea typeface="华文细黑"/>
                          <a:cs typeface="Courier New"/>
                        </a:rPr>
                        <a:t>2</a:t>
                      </a:r>
                      <a:r>
                        <a:rPr lang="en-US" altLang="zh-CN" sz="2500" kern="100" dirty="0" smtClean="0">
                          <a:effectLst/>
                          <a:latin typeface="Times New Roman"/>
                          <a:ea typeface="华文细黑"/>
                          <a:cs typeface="Courier New"/>
                        </a:rPr>
                        <a:t>—</a:t>
                      </a:r>
                      <a:r>
                        <a:rPr lang="en-US" sz="2500" kern="100" dirty="0" smtClean="0">
                          <a:effectLst/>
                          <a:latin typeface="Times New Roman"/>
                          <a:ea typeface="华文细黑"/>
                          <a:cs typeface="Courier New"/>
                        </a:rPr>
                        <a:t>CHO</a:t>
                      </a:r>
                      <a:r>
                        <a:rPr lang="en-US" sz="2500" kern="100" dirty="0">
                          <a:effectLst/>
                          <a:latin typeface="Times New Roman"/>
                          <a:ea typeface="华文细黑"/>
                          <a:cs typeface="Courier New"/>
                        </a:rPr>
                        <a:t>) </a:t>
                      </a:r>
                      <a:endParaRPr lang="en-US" sz="2500" kern="100" dirty="0" smtClean="0">
                        <a:effectLst/>
                        <a:latin typeface="Times New Roman"/>
                        <a:ea typeface="华文细黑"/>
                        <a:cs typeface="Courier New"/>
                      </a:endParaRPr>
                    </a:p>
                    <a:p>
                      <a:pPr algn="ctr">
                        <a:lnSpc>
                          <a:spcPct val="150000"/>
                        </a:lnSpc>
                        <a:spcAft>
                          <a:spcPts val="0"/>
                        </a:spcAft>
                      </a:pPr>
                      <a:endParaRPr lang="en-US" altLang="zh-CN" sz="2500" kern="100" dirty="0" smtClean="0">
                        <a:effectLst/>
                        <a:latin typeface="Times New Roman"/>
                        <a:ea typeface="华文细黑"/>
                        <a:cs typeface="Courier New"/>
                      </a:endParaRPr>
                    </a:p>
                    <a:p>
                      <a:pPr algn="ctr">
                        <a:lnSpc>
                          <a:spcPct val="150000"/>
                        </a:lnSpc>
                        <a:spcAft>
                          <a:spcPts val="0"/>
                        </a:spcAft>
                      </a:pP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6999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006" y="2038207"/>
            <a:ext cx="3374613" cy="754611"/>
          </a:xfrm>
          <a:prstGeom prst="rect">
            <a:avLst/>
          </a:prstGeom>
          <a:noFill/>
          <a:extLst>
            <a:ext uri="{909E8E84-426E-40DD-AFC4-6F175D3DCCD1}">
              <a14:hiddenFill xmlns:a14="http://schemas.microsoft.com/office/drawing/2010/main">
                <a:solidFill>
                  <a:srgbClr val="FFFFFF"/>
                </a:solidFill>
              </a14:hiddenFill>
            </a:ext>
          </a:extLst>
        </p:spPr>
      </p:pic>
      <p:pic>
        <p:nvPicPr>
          <p:cNvPr id="16999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6687" y="2133650"/>
            <a:ext cx="3029039" cy="761925"/>
          </a:xfrm>
          <a:prstGeom prst="rect">
            <a:avLst/>
          </a:prstGeom>
          <a:noFill/>
          <a:extLst>
            <a:ext uri="{909E8E84-426E-40DD-AFC4-6F175D3DCCD1}">
              <a14:hiddenFill xmlns:a14="http://schemas.microsoft.com/office/drawing/2010/main">
                <a:solidFill>
                  <a:srgbClr val="FFFFFF"/>
                </a:solidFill>
              </a14:hiddenFill>
            </a:ext>
          </a:extLst>
        </p:spPr>
      </p:pic>
      <p:pic>
        <p:nvPicPr>
          <p:cNvPr id="1699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2651" y="5374010"/>
            <a:ext cx="4877367" cy="1009879"/>
          </a:xfrm>
          <a:prstGeom prst="rect">
            <a:avLst/>
          </a:prstGeom>
          <a:noFill/>
          <a:extLst>
            <a:ext uri="{909E8E84-426E-40DD-AFC4-6F175D3DCCD1}">
              <a14:hiddenFill xmlns:a14="http://schemas.microsoft.com/office/drawing/2010/main">
                <a:solidFill>
                  <a:srgbClr val="FFFFFF"/>
                </a:solidFill>
              </a14:hiddenFill>
            </a:ext>
          </a:extLst>
        </p:spPr>
      </p:pic>
      <p:pic>
        <p:nvPicPr>
          <p:cNvPr id="16999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435" y="1518017"/>
            <a:ext cx="4126369" cy="55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524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8125" y="2112584"/>
            <a:ext cx="3764765" cy="7253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1354" y="2891910"/>
            <a:ext cx="4355860" cy="73941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244" y="3801079"/>
            <a:ext cx="3777522" cy="598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表格 10"/>
          <p:cNvGraphicFramePr>
            <a:graphicFrameLocks noGrp="1"/>
          </p:cNvGraphicFramePr>
          <p:nvPr>
            <p:extLst>
              <p:ext uri="{D42A27DB-BD31-4B8C-83A1-F6EECF244321}">
                <p14:modId xmlns:p14="http://schemas.microsoft.com/office/powerpoint/2010/main" val="4023991218"/>
              </p:ext>
            </p:extLst>
          </p:nvPr>
        </p:nvGraphicFramePr>
        <p:xfrm>
          <a:off x="1414686" y="1620392"/>
          <a:ext cx="8640960" cy="3105546"/>
        </p:xfrm>
        <a:graphic>
          <a:graphicData uri="http://schemas.openxmlformats.org/drawingml/2006/table">
            <a:tbl>
              <a:tblPr/>
              <a:tblGrid>
                <a:gridCol w="2667706"/>
                <a:gridCol w="5973254"/>
              </a:tblGrid>
              <a:tr h="3105546">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i="1" kern="100" baseline="-25000" dirty="0">
                          <a:effectLst/>
                          <a:latin typeface="Times New Roman"/>
                          <a:ea typeface="华文细黑"/>
                          <a:cs typeface="Courier New"/>
                        </a:rPr>
                        <a:t>n</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i="1" kern="100" baseline="-25000" dirty="0">
                          <a:effectLst/>
                          <a:latin typeface="Times New Roman"/>
                          <a:ea typeface="华文细黑"/>
                          <a:cs typeface="Courier New"/>
                        </a:rPr>
                        <a:t>n</a:t>
                      </a:r>
                      <a:r>
                        <a:rPr lang="zh-CN" sz="2800" kern="100" baseline="-25000" dirty="0">
                          <a:effectLst/>
                          <a:latin typeface="Times New Roman"/>
                          <a:ea typeface="华文细黑"/>
                          <a:cs typeface="Times New Roman"/>
                        </a:rPr>
                        <a:t>－</a:t>
                      </a:r>
                      <a:r>
                        <a:rPr lang="en-US" sz="2800" kern="100" baseline="-25000" dirty="0">
                          <a:effectLst/>
                          <a:latin typeface="Times New Roman"/>
                          <a:ea typeface="华文细黑"/>
                          <a:cs typeface="Courier New"/>
                        </a:rPr>
                        <a:t>6</a:t>
                      </a:r>
                      <a:r>
                        <a:rPr lang="en-US" sz="2800" kern="100" dirty="0">
                          <a:effectLst/>
                          <a:latin typeface="Times New Roman"/>
                          <a:ea typeface="华文细黑"/>
                          <a:cs typeface="Courier New"/>
                        </a:rPr>
                        <a:t>O</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宋体"/>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467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14325" y="699430"/>
            <a:ext cx="11457545" cy="4518136"/>
          </a:xfrm>
          <a:prstGeom prst="rect">
            <a:avLst/>
          </a:prstGeom>
          <a:noFill/>
        </p:spPr>
        <p:txBody>
          <a:bodyPr wrap="square" lIns="121898" tIns="60948" rIns="121898" bIns="60948" rtlCol="0">
            <a:spAutoFit/>
          </a:bodyPr>
          <a:lstStyle/>
          <a:p>
            <a:pPr algn="just">
              <a:lnSpc>
                <a:spcPct val="170000"/>
              </a:lnSpc>
              <a:spcAft>
                <a:spcPts val="0"/>
              </a:spcAft>
            </a:pPr>
            <a:r>
              <a:rPr lang="en-US" altLang="zh-CN" sz="2800" kern="100" dirty="0">
                <a:latin typeface="Times New Roman"/>
                <a:ea typeface="华文细黑"/>
                <a:cs typeface="Courier New"/>
              </a:rPr>
              <a:t>5 .</a:t>
            </a:r>
            <a:r>
              <a:rPr lang="zh-CN" altLang="zh-CN" sz="2800" kern="100" dirty="0">
                <a:latin typeface="Times New Roman"/>
                <a:ea typeface="华文细黑"/>
                <a:cs typeface="Times New Roman"/>
              </a:rPr>
              <a:t>有机化合物的命名</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烷烃的习惯命名法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见第九章</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烷烃的系统命名法</a:t>
            </a:r>
            <a:endParaRPr lang="zh-CN" altLang="zh-CN" sz="1050" kern="100" dirty="0">
              <a:latin typeface="宋体"/>
              <a:cs typeface="Courier New"/>
            </a:endParaRPr>
          </a:p>
          <a:p>
            <a:pPr algn="just">
              <a:lnSpc>
                <a:spcPct val="17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几种常见烷基的结构简式：</a:t>
            </a:r>
            <a:endParaRPr lang="zh-CN" altLang="zh-CN" sz="1050" kern="100" dirty="0">
              <a:latin typeface="宋体"/>
              <a:cs typeface="Courier New"/>
            </a:endParaRPr>
          </a:p>
          <a:p>
            <a:pPr algn="just">
              <a:lnSpc>
                <a:spcPct val="170000"/>
              </a:lnSpc>
              <a:spcAft>
                <a:spcPts val="0"/>
              </a:spcAft>
            </a:pPr>
            <a:r>
              <a:rPr lang="zh-CN" altLang="zh-CN" sz="2800" kern="100" dirty="0">
                <a:latin typeface="Times New Roman"/>
                <a:ea typeface="华文细黑"/>
                <a:cs typeface="Times New Roman"/>
              </a:rPr>
              <a:t>甲基</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乙基</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70000"/>
              </a:lnSpc>
              <a:spcAft>
                <a:spcPts val="0"/>
              </a:spcAft>
            </a:pPr>
            <a:r>
              <a:rPr lang="zh-CN" altLang="zh-CN" sz="2800" kern="100" dirty="0" smtClean="0">
                <a:latin typeface="Times New Roman"/>
                <a:ea typeface="华文细黑"/>
                <a:cs typeface="Times New Roman"/>
              </a:rPr>
              <a:t>丙</a:t>
            </a:r>
            <a:r>
              <a:rPr lang="zh-CN" altLang="zh-CN" sz="2800" kern="100" dirty="0">
                <a:latin typeface="Times New Roman"/>
                <a:ea typeface="华文细黑"/>
                <a:cs typeface="Times New Roman"/>
              </a:rPr>
              <a:t>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1990750" y="3698662"/>
            <a:ext cx="116249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11" name="矩形 10"/>
          <p:cNvSpPr/>
          <p:nvPr/>
        </p:nvSpPr>
        <p:spPr>
          <a:xfrm>
            <a:off x="3206613" y="4552305"/>
            <a:ext cx="2084225" cy="461665"/>
          </a:xfrm>
          <a:prstGeom prst="rect">
            <a:avLst/>
          </a:prstGeom>
        </p:spPr>
        <p:txBody>
          <a:bodyPr wrap="none">
            <a:spAutoFit/>
          </a:bodyPr>
          <a:lstStyle/>
          <a:p>
            <a:r>
              <a:rPr lang="en-US" altLang="zh-CN" kern="100" dirty="0">
                <a:solidFill>
                  <a:srgbClr val="0000FF"/>
                </a:solidFill>
                <a:latin typeface="Times New Roman"/>
                <a:ea typeface="华文细黑"/>
                <a:cs typeface="Courier New"/>
              </a:rPr>
              <a:t>CH</a:t>
            </a:r>
            <a:r>
              <a:rPr lang="en-US" altLang="zh-CN" kern="100" baseline="-25000" dirty="0">
                <a:solidFill>
                  <a:srgbClr val="0000FF"/>
                </a:solidFill>
                <a:latin typeface="Times New Roman"/>
                <a:ea typeface="华文细黑"/>
                <a:cs typeface="Courier New"/>
              </a:rPr>
              <a:t>3</a:t>
            </a:r>
            <a:r>
              <a:rPr lang="en-US" altLang="zh-CN" kern="100" dirty="0">
                <a:solidFill>
                  <a:srgbClr val="0000FF"/>
                </a:solidFill>
                <a:latin typeface="Times New Roman"/>
                <a:ea typeface="华文细黑"/>
                <a:cs typeface="Courier New"/>
              </a:rPr>
              <a:t>CH</a:t>
            </a:r>
            <a:r>
              <a:rPr lang="en-US" altLang="zh-CN" kern="100" baseline="-25000" dirty="0">
                <a:solidFill>
                  <a:srgbClr val="0000FF"/>
                </a:solidFill>
                <a:latin typeface="Times New Roman"/>
                <a:ea typeface="华文细黑"/>
                <a:cs typeface="Courier New"/>
              </a:rPr>
              <a:t>2</a:t>
            </a:r>
            <a:r>
              <a:rPr lang="en-US" altLang="zh-CN" kern="100" dirty="0">
                <a:solidFill>
                  <a:srgbClr val="0000FF"/>
                </a:solidFill>
                <a:latin typeface="Times New Roman"/>
                <a:ea typeface="华文细黑"/>
                <a:cs typeface="Courier New"/>
              </a:rPr>
              <a:t>CH</a:t>
            </a:r>
            <a:r>
              <a:rPr lang="en-US" altLang="zh-CN" kern="100" baseline="-25000" dirty="0">
                <a:solidFill>
                  <a:srgbClr val="0000FF"/>
                </a:solidFill>
                <a:latin typeface="Times New Roman"/>
                <a:ea typeface="华文细黑"/>
                <a:cs typeface="Courier New"/>
              </a:rPr>
              <a:t>2</a:t>
            </a:r>
            <a:r>
              <a:rPr lang="en-US" altLang="zh-CN" kern="100" dirty="0">
                <a:solidFill>
                  <a:srgbClr val="0000FF"/>
                </a:solidFill>
                <a:latin typeface="Times New Roman"/>
                <a:ea typeface="华文细黑"/>
                <a:cs typeface="Courier New"/>
              </a:rPr>
              <a:t>—</a:t>
            </a:r>
            <a:endParaRPr lang="zh-CN" altLang="en-US" dirty="0">
              <a:solidFill>
                <a:srgbClr val="0000FF"/>
              </a:solidFill>
            </a:endParaRPr>
          </a:p>
        </p:txBody>
      </p:sp>
      <p:pic>
        <p:nvPicPr>
          <p:cNvPr id="172034"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200" y="3980205"/>
            <a:ext cx="1822222" cy="96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673989" y="3717826"/>
            <a:ext cx="1781257"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3</a:t>
            </a:r>
            <a:endParaRPr lang="zh-CN" altLang="en-US" sz="2800"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697621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72034"/>
                                        </p:tgtEl>
                                        <p:attrNameLst>
                                          <p:attrName>style.visibility</p:attrName>
                                        </p:attrNameLst>
                                      </p:cBhvr>
                                      <p:to>
                                        <p:strVal val="visible"/>
                                      </p:to>
                                    </p:set>
                                    <p:animEffect transition="in" filter="blinds(horizontal)">
                                      <p:cBhvr>
                                        <p:cTn id="10" dur="500"/>
                                        <p:tgtEl>
                                          <p:spTgt spid="1720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2034"/>
                                        </p:tgtEl>
                                      </p:cBhvr>
                                    </p:animEffect>
                                    <p:set>
                                      <p:cBhvr>
                                        <p:cTn id="24" dur="1" fill="hold">
                                          <p:stCondLst>
                                            <p:cond delay="499"/>
                                          </p:stCondLst>
                                        </p:cTn>
                                        <p:tgtEl>
                                          <p:spTgt spid="17203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5" grpId="0"/>
      <p:bldP spid="5" grpId="1"/>
      <p:bldP spid="11" grpId="0"/>
      <p:bldP spid="11" grpId="1"/>
      <p:bldP spid="8" grpId="0"/>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477466"/>
            <a:ext cx="2339102" cy="656077"/>
          </a:xfrm>
          <a:prstGeom prst="rect">
            <a:avLst/>
          </a:prstGeom>
        </p:spPr>
        <p:txBody>
          <a:bodyPr wrap="none">
            <a:spAutoFit/>
          </a:bodyPr>
          <a:lstStyle/>
          <a:p>
            <a:pPr algn="just">
              <a:lnSpc>
                <a:spcPct val="150000"/>
              </a:lnSpc>
              <a:spcAft>
                <a:spcPts val="0"/>
              </a:spcAft>
            </a:pPr>
            <a:r>
              <a:rPr lang="en-US" altLang="zh-CN" sz="2800" kern="100" dirty="0" smtClean="0">
                <a:latin typeface="宋体"/>
                <a:ea typeface="华文细黑" pitchFamily="2" charset="-122"/>
                <a:cs typeface="Times New Roman"/>
              </a:rPr>
              <a:t>②</a:t>
            </a:r>
            <a:r>
              <a:rPr lang="zh-CN" altLang="zh-CN" sz="2800" kern="100" dirty="0" smtClean="0">
                <a:latin typeface="Times New Roman"/>
                <a:ea typeface="华文细黑" pitchFamily="2" charset="-122"/>
                <a:cs typeface="Times New Roman"/>
              </a:rPr>
              <a:t>命名步骤：</a:t>
            </a:r>
            <a:endParaRPr lang="zh-CN" altLang="zh-CN" sz="2800" kern="100" dirty="0">
              <a:effectLst/>
              <a:latin typeface="宋体"/>
              <a:ea typeface="华文细黑" pitchFamily="2" charset="-122"/>
              <a:cs typeface="Courier New"/>
            </a:endParaRPr>
          </a:p>
        </p:txBody>
      </p:sp>
      <p:pic>
        <p:nvPicPr>
          <p:cNvPr id="225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1579093"/>
            <a:ext cx="6581560" cy="326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3464435" y="1538422"/>
            <a:ext cx="1980029" cy="523220"/>
          </a:xfrm>
          <a:prstGeom prst="rect">
            <a:avLst/>
          </a:prstGeom>
        </p:spPr>
        <p:txBody>
          <a:bodyPr wrap="none">
            <a:spAutoFit/>
          </a:bodyPr>
          <a:lstStyle/>
          <a:p>
            <a:r>
              <a:rPr lang="zh-CN" altLang="zh-CN" sz="2800" kern="100" dirty="0" smtClean="0">
                <a:solidFill>
                  <a:srgbClr val="0000FF"/>
                </a:solidFill>
                <a:latin typeface="宋体"/>
                <a:ea typeface="华文细黑"/>
                <a:cs typeface="Times New Roman"/>
              </a:rPr>
              <a:t>最</a:t>
            </a:r>
            <a:r>
              <a:rPr lang="zh-CN" altLang="zh-CN" sz="2800" kern="100" dirty="0">
                <a:solidFill>
                  <a:srgbClr val="0000FF"/>
                </a:solidFill>
                <a:latin typeface="宋体"/>
                <a:ea typeface="华文细黑"/>
                <a:cs typeface="Times New Roman"/>
              </a:rPr>
              <a:t>长的碳</a:t>
            </a:r>
            <a:r>
              <a:rPr lang="zh-CN" altLang="zh-CN" sz="2800" kern="100" dirty="0" smtClean="0">
                <a:solidFill>
                  <a:srgbClr val="0000FF"/>
                </a:solidFill>
                <a:latin typeface="宋体"/>
                <a:ea typeface="华文细黑"/>
                <a:cs typeface="Times New Roman"/>
              </a:rPr>
              <a:t>链</a:t>
            </a:r>
            <a:endParaRPr lang="zh-CN" altLang="en-US" sz="2800" kern="100" dirty="0">
              <a:solidFill>
                <a:srgbClr val="0000FF"/>
              </a:solidFill>
              <a:latin typeface="宋体"/>
              <a:ea typeface="华文细黑"/>
              <a:cs typeface="Times New Roman"/>
            </a:endParaRPr>
          </a:p>
        </p:txBody>
      </p:sp>
      <p:sp>
        <p:nvSpPr>
          <p:cNvPr id="12" name="矩形 11"/>
          <p:cNvSpPr/>
          <p:nvPr/>
        </p:nvSpPr>
        <p:spPr>
          <a:xfrm>
            <a:off x="3142878" y="2834566"/>
            <a:ext cx="2339102" cy="523220"/>
          </a:xfrm>
          <a:prstGeom prst="rect">
            <a:avLst/>
          </a:prstGeom>
        </p:spPr>
        <p:txBody>
          <a:bodyPr wrap="none">
            <a:spAutoFit/>
          </a:bodyPr>
          <a:lstStyle/>
          <a:p>
            <a:r>
              <a:rPr lang="zh-CN" altLang="en-US" sz="2800" kern="100" dirty="0" smtClean="0">
                <a:solidFill>
                  <a:srgbClr val="0000FF"/>
                </a:solidFill>
                <a:latin typeface="宋体"/>
                <a:ea typeface="华文细黑"/>
                <a:cs typeface="Times New Roman"/>
              </a:rPr>
              <a:t>靠近支链最近</a:t>
            </a:r>
            <a:endParaRPr lang="zh-CN" altLang="en-US" sz="2800" kern="100" dirty="0">
              <a:solidFill>
                <a:srgbClr val="0000FF"/>
              </a:solidFill>
              <a:latin typeface="宋体"/>
              <a:ea typeface="华文细黑"/>
              <a:cs typeface="Times New Roman"/>
            </a:endParaRPr>
          </a:p>
        </p:txBody>
      </p:sp>
      <p:pic>
        <p:nvPicPr>
          <p:cNvPr id="2252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22" y="5286516"/>
            <a:ext cx="5860109" cy="102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740730" y="5157986"/>
            <a:ext cx="2339102" cy="523220"/>
          </a:xfrm>
          <a:prstGeom prst="rect">
            <a:avLst/>
          </a:prstGeom>
        </p:spPr>
        <p:txBody>
          <a:bodyPr wrap="none">
            <a:spAutoFit/>
          </a:bodyPr>
          <a:lstStyle/>
          <a:p>
            <a:r>
              <a:rPr lang="en-US" altLang="zh-CN" sz="2800" kern="100" dirty="0" smtClean="0">
                <a:solidFill>
                  <a:prstClr val="black"/>
                </a:solidFill>
                <a:latin typeface="Times New Roman"/>
                <a:ea typeface="华文细黑"/>
                <a:cs typeface="Courier New"/>
              </a:rPr>
              <a:t>__________</a:t>
            </a:r>
            <a:r>
              <a:rPr lang="zh-CN" altLang="zh-CN" sz="2800" kern="100" dirty="0">
                <a:solidFill>
                  <a:prstClr val="black"/>
                </a:solidFill>
                <a:latin typeface="Times New Roman"/>
                <a:ea typeface="华文细黑"/>
                <a:cs typeface="Times New Roman"/>
              </a:rPr>
              <a:t>。</a:t>
            </a:r>
            <a:endParaRPr lang="zh-CN" altLang="en-US" sz="2800" dirty="0"/>
          </a:p>
        </p:txBody>
      </p:sp>
      <p:sp>
        <p:nvSpPr>
          <p:cNvPr id="13" name="矩形 12"/>
          <p:cNvSpPr/>
          <p:nvPr/>
        </p:nvSpPr>
        <p:spPr>
          <a:xfrm>
            <a:off x="6743278" y="5085978"/>
            <a:ext cx="1920719" cy="523220"/>
          </a:xfrm>
          <a:prstGeom prst="rect">
            <a:avLst/>
          </a:prstGeom>
        </p:spPr>
        <p:txBody>
          <a:bodyPr wrap="none">
            <a:spAutoFit/>
          </a:bodyPr>
          <a:lstStyle/>
          <a:p>
            <a:r>
              <a:rPr lang="en-US" altLang="zh-CN" sz="2800" kern="100" dirty="0" smtClean="0">
                <a:solidFill>
                  <a:srgbClr val="0000FF"/>
                </a:solidFill>
                <a:latin typeface="Times New Roman" pitchFamily="18" charset="0"/>
                <a:ea typeface="Times New Roman" pitchFamily="18" charset="0"/>
                <a:cs typeface="Times New Roman" pitchFamily="18" charset="0"/>
              </a:rPr>
              <a:t>3-</a:t>
            </a:r>
            <a:r>
              <a:rPr lang="zh-CN" altLang="zh-CN" sz="2800" kern="100" dirty="0" smtClean="0">
                <a:solidFill>
                  <a:srgbClr val="0000FF"/>
                </a:solidFill>
                <a:latin typeface="宋体"/>
                <a:ea typeface="华文细黑"/>
                <a:cs typeface="Times New Roman"/>
              </a:rPr>
              <a:t>甲基</a:t>
            </a:r>
            <a:r>
              <a:rPr lang="zh-CN" altLang="en-US" sz="2800" kern="100" dirty="0" smtClean="0">
                <a:solidFill>
                  <a:srgbClr val="0000FF"/>
                </a:solidFill>
                <a:latin typeface="宋体"/>
                <a:ea typeface="华文细黑"/>
                <a:cs typeface="Times New Roman"/>
              </a:rPr>
              <a:t>已</a:t>
            </a:r>
            <a:r>
              <a:rPr lang="zh-CN" altLang="zh-CN" sz="2800" kern="100" dirty="0" smtClean="0">
                <a:solidFill>
                  <a:srgbClr val="0000FF"/>
                </a:solidFill>
                <a:latin typeface="宋体"/>
                <a:ea typeface="华文细黑"/>
                <a:cs typeface="Times New Roman"/>
              </a:rPr>
              <a:t>烷</a:t>
            </a:r>
            <a:endParaRPr lang="zh-CN" altLang="en-US"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38447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p:bldP spid="10" grpId="1"/>
      <p:bldP spid="12" grpId="0"/>
      <p:bldP spid="12" grpId="1"/>
      <p:bldP spid="13" grpId="0"/>
      <p:bldP spid="1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62307" y="1989634"/>
            <a:ext cx="11321531" cy="3225474"/>
          </a:xfrm>
          <a:prstGeom prst="rect">
            <a:avLst/>
          </a:prstGeom>
        </p:spPr>
        <p:txBody>
          <a:bodyPr wrap="square" lIns="121898" tIns="60948" rIns="121898" bIns="60948">
            <a:spAutoFit/>
          </a:bodyPr>
          <a:lstStyle/>
          <a:p>
            <a:pPr algn="just">
              <a:lnSpc>
                <a:spcPct val="18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一种有机物的名称为</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甲基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­1,3-­</a:t>
            </a:r>
            <a:r>
              <a:rPr lang="zh-CN" altLang="zh-CN" sz="2800" kern="100" dirty="0">
                <a:latin typeface="Times New Roman"/>
                <a:ea typeface="华文细黑"/>
                <a:cs typeface="Times New Roman"/>
              </a:rPr>
              <a:t>丁二烯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该有机物的结构简式为</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键线式是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分子式是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174083" name="Picture 3"/>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78026" y="3516798"/>
            <a:ext cx="707647" cy="683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4" name="Picture 4"/>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6052" y="2724710"/>
            <a:ext cx="2093930" cy="69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054595" y="4380894"/>
            <a:ext cx="923651" cy="523220"/>
          </a:xfrm>
          <a:prstGeom prst="rect">
            <a:avLst/>
          </a:prstGeom>
        </p:spPr>
        <p:txBody>
          <a:bodyPr wrap="none">
            <a:spAutoFit/>
          </a:bodyPr>
          <a:lstStyle/>
          <a:p>
            <a:r>
              <a:rPr lang="en-US" altLang="zh-CN" sz="2800" kern="100" dirty="0">
                <a:solidFill>
                  <a:srgbClr val="0000FF"/>
                </a:solidFill>
                <a:latin typeface="Times New Roman"/>
                <a:ea typeface="华文细黑"/>
              </a:rPr>
              <a:t>C</a:t>
            </a:r>
            <a:r>
              <a:rPr lang="en-US" altLang="zh-CN" sz="2800" kern="100" baseline="-25000" dirty="0">
                <a:solidFill>
                  <a:srgbClr val="0000FF"/>
                </a:solidFill>
                <a:latin typeface="Times New Roman"/>
                <a:ea typeface="华文细黑"/>
              </a:rPr>
              <a:t>5</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8</a:t>
            </a:r>
            <a:endParaRPr lang="zh-CN" altLang="en-US" sz="2800" dirty="0">
              <a:solidFill>
                <a:srgbClr val="0000FF"/>
              </a:solidFill>
            </a:endParaRPr>
          </a:p>
        </p:txBody>
      </p:sp>
      <p:sp>
        <p:nvSpPr>
          <p:cNvPr id="12" name="矩形 11"/>
          <p:cNvSpPr/>
          <p:nvPr/>
        </p:nvSpPr>
        <p:spPr>
          <a:xfrm>
            <a:off x="622598" y="1116827"/>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linds(horizontal)">
                                      <p:cBhvr>
                                        <p:cTn id="7" dur="500"/>
                                        <p:tgtEl>
                                          <p:spTgt spid="1740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Effect transition="in" filter="blinds(horizontal)">
                                      <p:cBhvr>
                                        <p:cTn id="12" dur="500"/>
                                        <p:tgtEl>
                                          <p:spTgt spid="1740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74084"/>
                                        </p:tgtEl>
                                      </p:cBhvr>
                                    </p:animEffect>
                                    <p:set>
                                      <p:cBhvr>
                                        <p:cTn id="22" dur="1" fill="hold">
                                          <p:stCondLst>
                                            <p:cond delay="499"/>
                                          </p:stCondLst>
                                        </p:cTn>
                                        <p:tgtEl>
                                          <p:spTgt spid="1740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74083"/>
                                        </p:tgtEl>
                                      </p:cBhvr>
                                    </p:animEffect>
                                    <p:set>
                                      <p:cBhvr>
                                        <p:cTn id="25" dur="1" fill="hold">
                                          <p:stCondLst>
                                            <p:cond delay="499"/>
                                          </p:stCondLst>
                                        </p:cTn>
                                        <p:tgtEl>
                                          <p:spTgt spid="17408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224" y="1096362"/>
            <a:ext cx="2306478" cy="96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7837" y="261442"/>
            <a:ext cx="10221865" cy="3754874"/>
          </a:xfrm>
          <a:prstGeom prst="rect">
            <a:avLst/>
          </a:prstGeom>
        </p:spPr>
        <p:txBody>
          <a:bodyPr>
            <a:spAutoFit/>
          </a:bodyPr>
          <a:lstStyle/>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指出下列有机物命名错误的原因。</a:t>
            </a:r>
            <a:endParaRPr lang="zh-CN" altLang="zh-CN" sz="280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命名</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基丙烷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，错误原因是</a:t>
            </a:r>
            <a:endParaRPr lang="zh-CN" altLang="zh-CN" sz="2800" kern="100" dirty="0">
              <a:latin typeface="宋体"/>
              <a:cs typeface="Courier New"/>
            </a:endParaRPr>
          </a:p>
          <a:p>
            <a:pPr algn="just">
              <a:lnSpc>
                <a:spcPct val="170000"/>
              </a:lnSpc>
              <a:spcAft>
                <a:spcPts val="0"/>
              </a:spcAft>
            </a:pPr>
            <a:r>
              <a:rPr lang="en-US" altLang="zh-CN" sz="2800" kern="100" dirty="0" smtClean="0">
                <a:latin typeface="Times New Roman"/>
                <a:ea typeface="华文细黑"/>
                <a:cs typeface="Courier New"/>
              </a:rPr>
              <a:t>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70000"/>
              </a:lnSpc>
              <a:spcAft>
                <a:spcPts val="0"/>
              </a:spcAft>
            </a:pPr>
            <a:r>
              <a:rPr lang="zh-CN" altLang="zh-CN" sz="2800" kern="100" dirty="0">
                <a:latin typeface="Times New Roman"/>
                <a:ea typeface="华文细黑"/>
                <a:cs typeface="Times New Roman"/>
              </a:rPr>
              <a:t>将其命名为</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3-­</a:t>
            </a:r>
            <a:r>
              <a:rPr lang="zh-CN" altLang="zh-CN" sz="2800" kern="100" dirty="0">
                <a:latin typeface="Times New Roman"/>
                <a:ea typeface="华文细黑"/>
                <a:cs typeface="Times New Roman"/>
              </a:rPr>
              <a:t>甲基丁烷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错误原因是</a:t>
            </a:r>
            <a:r>
              <a:rPr lang="en-US" altLang="zh-CN" sz="2800" kern="100" dirty="0" smtClean="0">
                <a:latin typeface="Times New Roman"/>
                <a:ea typeface="华文细黑"/>
                <a:cs typeface="Courier New"/>
              </a:rPr>
              <a:t>__________________</a:t>
            </a:r>
          </a:p>
          <a:p>
            <a:pPr algn="just">
              <a:lnSpc>
                <a:spcPct val="170000"/>
              </a:lnSpc>
              <a:spcAft>
                <a:spcPts val="0"/>
              </a:spcAft>
            </a:pPr>
            <a:r>
              <a:rPr lang="en-US" altLang="zh-CN" sz="2800" kern="100" dirty="0" smtClean="0">
                <a:latin typeface="Times New Roman"/>
                <a:ea typeface="华文细黑"/>
                <a:cs typeface="Courier New"/>
              </a:rPr>
              <a:t>_____________________________________________________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527721" y="1898462"/>
            <a:ext cx="5570756"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主链选错，应选最长的碳链作主链</a:t>
            </a:r>
            <a:endParaRPr lang="zh-CN" altLang="en-US" sz="2800" kern="100" dirty="0">
              <a:solidFill>
                <a:schemeClr val="accent6">
                  <a:lumMod val="75000"/>
                </a:schemeClr>
              </a:solidFill>
              <a:latin typeface="宋体"/>
              <a:ea typeface="华文细黑"/>
              <a:cs typeface="Times New Roman"/>
            </a:endParaRPr>
          </a:p>
        </p:txBody>
      </p:sp>
      <p:sp>
        <p:nvSpPr>
          <p:cNvPr id="10" name="矩形 9"/>
          <p:cNvSpPr/>
          <p:nvPr/>
        </p:nvSpPr>
        <p:spPr>
          <a:xfrm>
            <a:off x="333164" y="2493690"/>
            <a:ext cx="9725753"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宋体"/>
                <a:ea typeface="华文细黑"/>
                <a:cs typeface="Times New Roman"/>
              </a:rPr>
              <a:t>             -                     </a:t>
            </a:r>
            <a:r>
              <a:rPr lang="zh-CN" altLang="zh-CN" sz="2800" kern="100" dirty="0" smtClean="0">
                <a:solidFill>
                  <a:schemeClr val="accent6">
                    <a:lumMod val="75000"/>
                  </a:schemeClr>
                </a:solidFill>
                <a:latin typeface="宋体"/>
                <a:ea typeface="华文细黑"/>
                <a:cs typeface="Times New Roman"/>
              </a:rPr>
              <a:t>编号</a:t>
            </a:r>
            <a:r>
              <a:rPr lang="zh-CN" altLang="zh-CN" sz="2800" kern="100" dirty="0">
                <a:solidFill>
                  <a:schemeClr val="accent6">
                    <a:lumMod val="75000"/>
                  </a:schemeClr>
                </a:solidFill>
                <a:latin typeface="宋体"/>
                <a:ea typeface="华文细黑"/>
                <a:cs typeface="Times New Roman"/>
              </a:rPr>
              <a:t>错，应从距支链最近的一端作为编号的起点，正确的命名应</a:t>
            </a:r>
            <a:r>
              <a:rPr lang="zh-CN" altLang="zh-CN" sz="2800" kern="100" dirty="0" smtClean="0">
                <a:solidFill>
                  <a:schemeClr val="accent6">
                    <a:lumMod val="75000"/>
                  </a:schemeClr>
                </a:solidFill>
                <a:latin typeface="宋体"/>
                <a:ea typeface="华文细黑"/>
                <a:cs typeface="Times New Roman"/>
              </a:rPr>
              <a:t>为</a:t>
            </a:r>
            <a:r>
              <a:rPr lang="en-US" altLang="zh-CN" sz="2800" kern="100" dirty="0" smtClean="0">
                <a:solidFill>
                  <a:schemeClr val="accent6">
                    <a:lumMod val="75000"/>
                  </a:schemeClr>
                </a:solidFill>
                <a:latin typeface="Times New Roman" pitchFamily="18" charset="0"/>
                <a:ea typeface="Times New Roman" pitchFamily="18" charset="0"/>
                <a:cs typeface="Times New Roman" pitchFamily="18" charset="0"/>
              </a:rPr>
              <a:t>2­-</a:t>
            </a:r>
            <a:r>
              <a:rPr lang="zh-CN" altLang="zh-CN" sz="2800" kern="100" dirty="0" smtClean="0">
                <a:solidFill>
                  <a:schemeClr val="accent6">
                    <a:lumMod val="75000"/>
                  </a:schemeClr>
                </a:solidFill>
                <a:latin typeface="宋体"/>
                <a:ea typeface="华文细黑"/>
                <a:cs typeface="Times New Roman"/>
              </a:rPr>
              <a:t>甲基</a:t>
            </a:r>
            <a:r>
              <a:rPr lang="zh-CN" altLang="zh-CN" sz="2800" kern="100" dirty="0">
                <a:solidFill>
                  <a:schemeClr val="accent6">
                    <a:lumMod val="75000"/>
                  </a:schemeClr>
                </a:solidFill>
                <a:latin typeface="宋体"/>
                <a:ea typeface="华文细黑"/>
                <a:cs typeface="Times New Roman"/>
              </a:rPr>
              <a:t>丁烷</a:t>
            </a:r>
          </a:p>
        </p:txBody>
      </p:sp>
      <p:sp>
        <p:nvSpPr>
          <p:cNvPr id="14" name="矩形 13"/>
          <p:cNvSpPr/>
          <p:nvPr/>
        </p:nvSpPr>
        <p:spPr>
          <a:xfrm>
            <a:off x="262558" y="4005858"/>
            <a:ext cx="10743283" cy="1557349"/>
          </a:xfrm>
          <a:prstGeom prst="rect">
            <a:avLst/>
          </a:prstGeom>
        </p:spPr>
        <p:txBody>
          <a:bodyPr>
            <a:spAutoFit/>
          </a:bodyPr>
          <a:lstStyle/>
          <a:p>
            <a:pPr marL="514350" indent="-514350" algn="just">
              <a:lnSpc>
                <a:spcPct val="170000"/>
              </a:lnSpc>
              <a:spcAft>
                <a:spcPts val="0"/>
              </a:spcAft>
              <a:buAutoNum type="arabicParenBoth" startAt="2"/>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命名</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甲基</a:t>
            </a: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丙醇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，错误原因</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endParaRPr lang="zh-CN" altLang="zh-CN" sz="2800" u="sng" kern="100" dirty="0" smtClean="0">
              <a:latin typeface="Times New Roman"/>
              <a:ea typeface="华文细黑"/>
              <a:cs typeface="Times New Roman"/>
            </a:endParaRPr>
          </a:p>
        </p:txBody>
      </p:sp>
      <p:sp>
        <p:nvSpPr>
          <p:cNvPr id="15" name="矩形 14"/>
          <p:cNvSpPr/>
          <p:nvPr/>
        </p:nvSpPr>
        <p:spPr>
          <a:xfrm>
            <a:off x="2422798" y="4778782"/>
            <a:ext cx="3775393" cy="523220"/>
          </a:xfrm>
          <a:prstGeom prst="rect">
            <a:avLst/>
          </a:prstGeom>
        </p:spPr>
        <p:txBody>
          <a:bodyPr wrap="none">
            <a:spAutoFit/>
          </a:bodyPr>
          <a:lstStyle/>
          <a:p>
            <a:r>
              <a:rPr lang="zh-CN" altLang="zh-CN" sz="2800" kern="100" dirty="0" smtClean="0">
                <a:solidFill>
                  <a:schemeClr val="accent6">
                    <a:lumMod val="75000"/>
                  </a:schemeClr>
                </a:solidFill>
                <a:latin typeface="宋体"/>
                <a:ea typeface="华文细黑"/>
                <a:cs typeface="Times New Roman"/>
              </a:rPr>
              <a:t>正确</a:t>
            </a:r>
            <a:r>
              <a:rPr lang="zh-CN" altLang="zh-CN" sz="2800" kern="100" dirty="0">
                <a:solidFill>
                  <a:schemeClr val="accent6">
                    <a:lumMod val="75000"/>
                  </a:schemeClr>
                </a:solidFill>
                <a:latin typeface="宋体"/>
                <a:ea typeface="华文细黑"/>
                <a:cs typeface="Times New Roman"/>
              </a:rPr>
              <a:t>的命名应为</a:t>
            </a:r>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2</a:t>
            </a:r>
            <a:r>
              <a:rPr lang="en-US" altLang="zh-CN" sz="2800" kern="100" dirty="0" smtClean="0">
                <a:solidFill>
                  <a:schemeClr val="accent6">
                    <a:lumMod val="75000"/>
                  </a:schemeClr>
                </a:solidFill>
                <a:latin typeface="宋体"/>
                <a:ea typeface="华文细黑"/>
                <a:cs typeface="Times New Roman"/>
              </a:rPr>
              <a:t>­</a:t>
            </a:r>
            <a:r>
              <a:rPr lang="en-US" altLang="zh-CN" sz="2800" kern="100" dirty="0" smtClean="0">
                <a:solidFill>
                  <a:schemeClr val="accent6">
                    <a:lumMod val="75000"/>
                  </a:schemeClr>
                </a:solidFill>
                <a:latin typeface="Times New Roman" pitchFamily="18" charset="0"/>
                <a:ea typeface="Times New Roman" pitchFamily="18" charset="0"/>
                <a:cs typeface="Times New Roman" pitchFamily="18" charset="0"/>
              </a:rPr>
              <a:t>-</a:t>
            </a:r>
            <a:r>
              <a:rPr lang="zh-CN" altLang="zh-CN" sz="2800" kern="100" dirty="0" smtClean="0">
                <a:solidFill>
                  <a:schemeClr val="accent6">
                    <a:lumMod val="75000"/>
                  </a:schemeClr>
                </a:solidFill>
                <a:latin typeface="宋体"/>
                <a:ea typeface="华文细黑"/>
                <a:cs typeface="Times New Roman"/>
              </a:rPr>
              <a:t>丁醇</a:t>
            </a:r>
            <a:endParaRPr lang="zh-CN" altLang="zh-CN" sz="2800" kern="100" dirty="0">
              <a:solidFill>
                <a:schemeClr val="accent6">
                  <a:lumMod val="75000"/>
                </a:schemeClr>
              </a:solidFill>
              <a:latin typeface="宋体"/>
              <a:ea typeface="华文细黑"/>
              <a:cs typeface="Times New Roman"/>
            </a:endParaRPr>
          </a:p>
        </p:txBody>
      </p:sp>
      <p:sp>
        <p:nvSpPr>
          <p:cNvPr id="16" name="矩形 15"/>
          <p:cNvSpPr/>
          <p:nvPr/>
        </p:nvSpPr>
        <p:spPr>
          <a:xfrm>
            <a:off x="849337" y="4778782"/>
            <a:ext cx="1980029" cy="523220"/>
          </a:xfrm>
          <a:prstGeom prst="rect">
            <a:avLst/>
          </a:prstGeom>
        </p:spPr>
        <p:txBody>
          <a:bodyPr wrap="none">
            <a:spAutoFit/>
          </a:bodyPr>
          <a:lstStyle/>
          <a:p>
            <a:r>
              <a:rPr lang="zh-CN" altLang="zh-CN" sz="2800" kern="100" dirty="0">
                <a:solidFill>
                  <a:schemeClr val="accent6">
                    <a:lumMod val="75000"/>
                  </a:schemeClr>
                </a:solidFill>
                <a:latin typeface="宋体"/>
                <a:ea typeface="华文细黑"/>
                <a:cs typeface="Times New Roman"/>
              </a:rPr>
              <a:t>主链选错，</a:t>
            </a:r>
            <a:endParaRPr lang="zh-CN" altLang="en-US" sz="2800" kern="100" dirty="0">
              <a:solidFill>
                <a:schemeClr val="accent6">
                  <a:lumMod val="75000"/>
                </a:schemeClr>
              </a:solidFill>
              <a:latin typeface="宋体"/>
              <a:ea typeface="华文细黑"/>
              <a:cs typeface="Times New Roman"/>
            </a:endParaRPr>
          </a:p>
        </p:txBody>
      </p:sp>
      <p:pic>
        <p:nvPicPr>
          <p:cNvPr id="22835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739" y="4005858"/>
            <a:ext cx="2513822" cy="77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640970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p:bldP spid="7" grpId="1"/>
      <p:bldP spid="10" grpId="0"/>
      <p:bldP spid="10" grpId="1"/>
      <p:bldP spid="15" grpId="0"/>
      <p:bldP spid="15" grpId="1"/>
      <p:bldP spid="16" grpId="0"/>
      <p:bldP spid="1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2558" y="45418"/>
            <a:ext cx="11120581" cy="687600"/>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根据球棍模型、比例模型写结构简式。</a:t>
            </a:r>
            <a:endParaRPr lang="zh-CN" altLang="zh-CN" sz="1050" kern="100" dirty="0">
              <a:effectLst/>
              <a:latin typeface="宋体"/>
              <a:cs typeface="Courier New"/>
            </a:endParaRPr>
          </a:p>
        </p:txBody>
      </p:sp>
      <p:pic>
        <p:nvPicPr>
          <p:cNvPr id="176130" name="Picture 2" descr="HX5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6568" y="981522"/>
            <a:ext cx="4380806" cy="361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78445" y="5231735"/>
            <a:ext cx="10053265" cy="646331"/>
          </a:xfrm>
          <a:prstGeom prst="rect">
            <a:avLst/>
          </a:prstGeom>
        </p:spPr>
        <p:txBody>
          <a:bodyPr wrap="square">
            <a:spAutoFit/>
          </a:bodyPr>
          <a:lstStyle/>
          <a:p>
            <a:pPr algn="just">
              <a:lnSpc>
                <a:spcPct val="150000"/>
              </a:lnSpc>
              <a:spcAft>
                <a:spcPts val="0"/>
              </a:spcAft>
            </a:pPr>
            <a:r>
              <a:rPr lang="en-US" altLang="zh-CN" kern="100" dirty="0">
                <a:latin typeface="Times New Roman"/>
                <a:ea typeface="华文细黑"/>
                <a:cs typeface="Courier New"/>
              </a:rPr>
              <a:t>(1</a:t>
            </a:r>
            <a:r>
              <a:rPr lang="en-US" altLang="zh-CN" kern="100" dirty="0" smtClean="0">
                <a:latin typeface="Times New Roman"/>
                <a:ea typeface="华文细黑"/>
                <a:cs typeface="Courier New"/>
              </a:rPr>
              <a:t>)____________________</a:t>
            </a:r>
            <a:r>
              <a:rPr lang="en-US" altLang="zh-CN" kern="100" dirty="0">
                <a:latin typeface="Times New Roman"/>
                <a:ea typeface="华文细黑"/>
                <a:cs typeface="Times New Roman"/>
              </a:rPr>
              <a:t> </a:t>
            </a:r>
            <a:r>
              <a:rPr lang="en-US" altLang="zh-CN" kern="100" dirty="0" smtClean="0">
                <a:latin typeface="Times New Roman"/>
                <a:ea typeface="华文细黑"/>
                <a:cs typeface="Times New Roman"/>
              </a:rPr>
              <a:t>           </a:t>
            </a:r>
            <a:r>
              <a:rPr lang="en-US" altLang="zh-CN" kern="100" dirty="0" smtClean="0">
                <a:latin typeface="Times New Roman"/>
                <a:ea typeface="华文细黑"/>
                <a:cs typeface="Courier New"/>
              </a:rPr>
              <a:t>(</a:t>
            </a:r>
            <a:r>
              <a:rPr lang="en-US" altLang="zh-CN" kern="100" dirty="0">
                <a:latin typeface="Times New Roman"/>
                <a:ea typeface="华文细黑"/>
                <a:cs typeface="Courier New"/>
              </a:rPr>
              <a:t>2)____________________</a:t>
            </a:r>
            <a:r>
              <a:rPr lang="zh-CN" altLang="zh-CN" kern="100" dirty="0">
                <a:latin typeface="Times New Roman"/>
                <a:ea typeface="华文细黑"/>
                <a:cs typeface="Times New Roman"/>
              </a:rPr>
              <a:t>；</a:t>
            </a:r>
            <a:endParaRPr lang="zh-CN" altLang="zh-CN" sz="1000" kern="100" dirty="0">
              <a:effectLst/>
              <a:latin typeface="宋体"/>
              <a:cs typeface="Courier New"/>
            </a:endParaRPr>
          </a:p>
        </p:txBody>
      </p:sp>
      <p:sp>
        <p:nvSpPr>
          <p:cNvPr id="6" name="矩形 5"/>
          <p:cNvSpPr/>
          <p:nvPr/>
        </p:nvSpPr>
        <p:spPr>
          <a:xfrm>
            <a:off x="1414686" y="4969837"/>
            <a:ext cx="1941557"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OH</a:t>
            </a:r>
            <a:endParaRPr lang="zh-CN" altLang="zh-CN" sz="2800" kern="100" dirty="0">
              <a:solidFill>
                <a:schemeClr val="accent6">
                  <a:lumMod val="75000"/>
                </a:schemeClr>
              </a:solidFill>
              <a:effectLst/>
              <a:latin typeface="宋体"/>
              <a:cs typeface="Courier New"/>
            </a:endParaRPr>
          </a:p>
        </p:txBody>
      </p:sp>
      <p:sp>
        <p:nvSpPr>
          <p:cNvPr id="11" name="矩形 10"/>
          <p:cNvSpPr/>
          <p:nvPr/>
        </p:nvSpPr>
        <p:spPr>
          <a:xfrm>
            <a:off x="581538" y="5806058"/>
            <a:ext cx="8826036" cy="830997"/>
          </a:xfrm>
          <a:prstGeom prst="rect">
            <a:avLst/>
          </a:prstGeom>
        </p:spPr>
        <p:txBody>
          <a:bodyPr wrap="square">
            <a:spAutoFit/>
          </a:bodyPr>
          <a:lstStyle/>
          <a:p>
            <a:pPr algn="just">
              <a:lnSpc>
                <a:spcPct val="200000"/>
              </a:lnSpc>
              <a:spcAft>
                <a:spcPts val="0"/>
              </a:spcAft>
            </a:pPr>
            <a:r>
              <a:rPr lang="en-US" altLang="zh-CN" kern="100" dirty="0">
                <a:latin typeface="Times New Roman"/>
                <a:ea typeface="华文细黑"/>
                <a:cs typeface="Courier New"/>
              </a:rPr>
              <a:t>(3</a:t>
            </a:r>
            <a:r>
              <a:rPr lang="en-US" altLang="zh-CN" kern="100" dirty="0" smtClean="0">
                <a:latin typeface="Times New Roman"/>
                <a:ea typeface="华文细黑"/>
                <a:cs typeface="Courier New"/>
              </a:rPr>
              <a:t>)____________________            (</a:t>
            </a:r>
            <a:r>
              <a:rPr lang="en-US" altLang="zh-CN" kern="100" dirty="0">
                <a:latin typeface="Times New Roman"/>
                <a:ea typeface="华文细黑"/>
                <a:cs typeface="Courier New"/>
              </a:rPr>
              <a:t>4)____________________</a:t>
            </a:r>
            <a:r>
              <a:rPr lang="zh-CN" altLang="zh-CN" kern="100" dirty="0">
                <a:latin typeface="Times New Roman"/>
                <a:ea typeface="华文细黑"/>
                <a:cs typeface="Times New Roman"/>
              </a:rPr>
              <a:t>。</a:t>
            </a:r>
            <a:endParaRPr lang="zh-CN" altLang="zh-CN" sz="1000" kern="100" dirty="0">
              <a:effectLst/>
              <a:latin typeface="宋体"/>
              <a:cs typeface="Courier New"/>
            </a:endParaRPr>
          </a:p>
        </p:txBody>
      </p:sp>
      <p:sp>
        <p:nvSpPr>
          <p:cNvPr id="14" name="矩形 13"/>
          <p:cNvSpPr/>
          <p:nvPr/>
        </p:nvSpPr>
        <p:spPr>
          <a:xfrm>
            <a:off x="5506484" y="5930910"/>
            <a:ext cx="246093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NCH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COOH</a:t>
            </a:r>
            <a:endParaRPr lang="zh-CN" altLang="en-US" sz="2800" dirty="0">
              <a:solidFill>
                <a:schemeClr val="accent6">
                  <a:lumMod val="75000"/>
                </a:schemeClr>
              </a:solidFill>
            </a:endParaRPr>
          </a:p>
        </p:txBody>
      </p:sp>
      <p:pic>
        <p:nvPicPr>
          <p:cNvPr id="229378"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1150" y="4753813"/>
            <a:ext cx="2754535" cy="97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134" y="5963325"/>
            <a:ext cx="2992848" cy="43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7891161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9378"/>
                                        </p:tgtEl>
                                        <p:attrNameLst>
                                          <p:attrName>style.visibility</p:attrName>
                                        </p:attrNameLst>
                                      </p:cBhvr>
                                      <p:to>
                                        <p:strVal val="visible"/>
                                      </p:to>
                                    </p:set>
                                    <p:animEffect transition="in" filter="blinds(horizontal)">
                                      <p:cBhvr>
                                        <p:cTn id="12" dur="500"/>
                                        <p:tgtEl>
                                          <p:spTgt spid="2293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9379"/>
                                        </p:tgtEl>
                                        <p:attrNameLst>
                                          <p:attrName>style.visibility</p:attrName>
                                        </p:attrNameLst>
                                      </p:cBhvr>
                                      <p:to>
                                        <p:strVal val="visible"/>
                                      </p:to>
                                    </p:set>
                                    <p:animEffect transition="in" filter="blinds(horizontal)">
                                      <p:cBhvr>
                                        <p:cTn id="17" dur="500"/>
                                        <p:tgtEl>
                                          <p:spTgt spid="2293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9378"/>
                                        </p:tgtEl>
                                      </p:cBhvr>
                                    </p:animEffect>
                                    <p:set>
                                      <p:cBhvr>
                                        <p:cTn id="33" dur="1" fill="hold">
                                          <p:stCondLst>
                                            <p:cond delay="499"/>
                                          </p:stCondLst>
                                        </p:cTn>
                                        <p:tgtEl>
                                          <p:spTgt spid="22937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29379"/>
                                        </p:tgtEl>
                                      </p:cBhvr>
                                    </p:animEffect>
                                    <p:set>
                                      <p:cBhvr>
                                        <p:cTn id="36" dur="1" fill="hold">
                                          <p:stCondLst>
                                            <p:cond delay="499"/>
                                          </p:stCondLst>
                                        </p:cTn>
                                        <p:tgtEl>
                                          <p:spTgt spid="229379"/>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262558" y="2651394"/>
            <a:ext cx="11674991" cy="1232710"/>
          </a:xfrm>
          <a:prstGeom prst="rect">
            <a:avLst/>
          </a:prstGeom>
          <a:noFill/>
        </p:spPr>
        <p:txBody>
          <a:bodyPr wrap="none" rtlCol="0" anchor="ctr">
            <a:spAutoFit/>
          </a:bodyPr>
          <a:lstStyle/>
          <a:p>
            <a:pPr>
              <a:lnSpc>
                <a:spcPct val="150000"/>
              </a:lnSpc>
            </a:pPr>
            <a:r>
              <a:rPr lang="zh-CN" altLang="en-US" sz="5600" b="1" dirty="0">
                <a:solidFill>
                  <a:schemeClr val="bg1"/>
                </a:solidFill>
                <a:latin typeface="+mj-ea"/>
                <a:ea typeface="+mj-ea"/>
              </a:rPr>
              <a:t>考点一　</a:t>
            </a:r>
            <a:r>
              <a:rPr lang="zh-CN" altLang="en-US" sz="5600" b="1" dirty="0" smtClean="0">
                <a:solidFill>
                  <a:schemeClr val="bg1"/>
                </a:solidFill>
                <a:latin typeface="+mj-ea"/>
                <a:ea typeface="+mj-ea"/>
              </a:rPr>
              <a:t>有机化合物</a:t>
            </a:r>
            <a:r>
              <a:rPr lang="zh-CN" altLang="en-US" sz="5600" b="1" dirty="0">
                <a:solidFill>
                  <a:schemeClr val="bg1"/>
                </a:solidFill>
                <a:latin typeface="+mj-ea"/>
                <a:ea typeface="+mj-ea"/>
              </a:rPr>
              <a:t>的分类及官能团</a:t>
            </a:r>
          </a:p>
        </p:txBody>
      </p:sp>
    </p:spTree>
    <p:extLst>
      <p:ext uri="{BB962C8B-B14F-4D97-AF65-F5344CB8AC3E}">
        <p14:creationId xmlns:p14="http://schemas.microsoft.com/office/powerpoint/2010/main" val="269442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135935"/>
            <a:ext cx="5594801" cy="637675"/>
          </a:xfrm>
          <a:prstGeom prst="rect">
            <a:avLst/>
          </a:prstGeom>
        </p:spPr>
        <p:txBody>
          <a:bodyPr wrap="none">
            <a:spAutoFit/>
          </a:bodyPr>
          <a:lstStyle/>
          <a:p>
            <a:pPr algn="just">
              <a:lnSpc>
                <a:spcPct val="150000"/>
              </a:lnSpc>
              <a:spcAft>
                <a:spcPts val="0"/>
              </a:spcAft>
            </a:pPr>
            <a:r>
              <a:rPr lang="zh-CN" altLang="zh-CN" sz="2800" b="1" kern="100" cap="all" dirty="0">
                <a:solidFill>
                  <a:srgbClr val="0000CC"/>
                </a:solidFill>
                <a:latin typeface="Times New Roman"/>
                <a:ea typeface="黑体" pitchFamily="49" charset="-122"/>
                <a:cs typeface="Times New Roman"/>
              </a:rPr>
              <a:t>题组一　有机物的共线、共面判断</a:t>
            </a:r>
            <a:endParaRPr lang="zh-CN" altLang="zh-CN" sz="2800" kern="100" cap="all" dirty="0">
              <a:solidFill>
                <a:srgbClr val="0000CC"/>
              </a:solidFill>
              <a:effectLst/>
              <a:latin typeface="宋体"/>
              <a:ea typeface="黑体" pitchFamily="49" charset="-122"/>
              <a:cs typeface="Courier New"/>
            </a:endParaRPr>
          </a:p>
        </p:txBody>
      </p:sp>
      <p:sp>
        <p:nvSpPr>
          <p:cNvPr id="7" name="矩形 6"/>
          <p:cNvSpPr/>
          <p:nvPr/>
        </p:nvSpPr>
        <p:spPr>
          <a:xfrm>
            <a:off x="262558" y="1845618"/>
            <a:ext cx="1085071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下列化合物的分子中，所有原子都处于同一平面的有</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乙烷</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zh-CN" altLang="zh-CN" sz="2800" kern="100" dirty="0">
                <a:latin typeface="Times New Roman"/>
                <a:ea typeface="华文细黑"/>
                <a:cs typeface="Times New Roman"/>
              </a:rPr>
              <a:t>甲苯</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氟苯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zh-CN" altLang="zh-CN" sz="2800" kern="100" dirty="0" smtClean="0">
                <a:latin typeface="Times New Roman"/>
                <a:ea typeface="华文细黑"/>
                <a:cs typeface="Times New Roman"/>
              </a:rPr>
              <a:t>丙烯</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中都含有甲基，有四面体的空间结构，所有原子不可能共面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项中氟原子代替分子中一个氢原子的位置，仍共平面。</a:t>
            </a:r>
            <a:endParaRPr lang="zh-CN" altLang="zh-CN" sz="2800" kern="100" dirty="0">
              <a:effectLst/>
              <a:latin typeface="宋体"/>
              <a:cs typeface="Courier New"/>
            </a:endParaRPr>
          </a:p>
        </p:txBody>
      </p:sp>
      <p:sp>
        <p:nvSpPr>
          <p:cNvPr id="8" name="矩形 7"/>
          <p:cNvSpPr/>
          <p:nvPr/>
        </p:nvSpPr>
        <p:spPr>
          <a:xfrm>
            <a:off x="9047534" y="206164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b="1" kern="100" dirty="0">
              <a:solidFill>
                <a:schemeClr val="accent6">
                  <a:lumMod val="75000"/>
                </a:schemeClr>
              </a:solidFill>
              <a:latin typeface="Times New Roman" pitchFamily="18" charset="0"/>
              <a:ea typeface="华文细黑"/>
              <a:cs typeface="Times New Roman" pitchFamily="18" charset="0"/>
            </a:endParaRPr>
          </a:p>
        </p:txBody>
      </p:sp>
      <p:sp>
        <p:nvSpPr>
          <p:cNvPr id="9" name="矩形 8">
            <a:hlinkClick r:id="rId2" action="ppaction://hlinksldjump"/>
          </p:cNvPr>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7" name="Rectangle 21">
            <a:hlinkClick r:id="rId3"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2"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7"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圆角矩形 25"/>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xEl>
                                              <p:pRg st="3" end="3"/>
                                            </p:txEl>
                                          </p:spTgt>
                                        </p:tgtEl>
                                      </p:cBhvr>
                                    </p:animEffect>
                                    <p:set>
                                      <p:cBhvr>
                                        <p:cTn id="22" dur="1" fill="hold">
                                          <p:stCondLst>
                                            <p:cond delay="499"/>
                                          </p:stCondLst>
                                        </p:cTn>
                                        <p:tgtEl>
                                          <p:spTgt spid="7">
                                            <p:txEl>
                                              <p:pRg st="3" end="3"/>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7">
                                            <p:txEl>
                                              <p:pRg st="4" end="4"/>
                                            </p:txEl>
                                          </p:spTgt>
                                        </p:tgtEl>
                                      </p:cBhvr>
                                    </p:animEffect>
                                    <p:set>
                                      <p:cBhvr>
                                        <p:cTn id="25" dur="1" fill="hold">
                                          <p:stCondLst>
                                            <p:cond delay="499"/>
                                          </p:stCondLst>
                                        </p:cTn>
                                        <p:tgtEl>
                                          <p:spTgt spid="7">
                                            <p:txEl>
                                              <p:pRg st="4" end="4"/>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7" grpId="0" uiExpand="1" build="allAtOnce"/>
      <p:bldP spid="8" grpId="0"/>
      <p:bldP spid="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22598" y="1108695"/>
            <a:ext cx="11409907"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已知</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为</a:t>
            </a:r>
            <a:r>
              <a:rPr lang="zh-CN" altLang="zh-CN" sz="2800" kern="100" dirty="0">
                <a:latin typeface="Times New Roman"/>
                <a:ea typeface="华文细黑"/>
                <a:cs typeface="Times New Roman"/>
              </a:rPr>
              <a:t>平面结构，则</a:t>
            </a:r>
            <a:r>
              <a:rPr lang="en-US" altLang="zh-CN" sz="2800" kern="100" dirty="0">
                <a:latin typeface="Times New Roman"/>
                <a:ea typeface="华文细黑"/>
                <a:cs typeface="Courier New"/>
              </a:rPr>
              <a:t>W</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分子中最多有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个原子在同一平面内。</a:t>
            </a:r>
            <a:endParaRPr lang="zh-CN" altLang="zh-CN" sz="1050" kern="100" dirty="0">
              <a:effectLst/>
              <a:latin typeface="宋体"/>
              <a:cs typeface="Courier New"/>
            </a:endParaRPr>
          </a:p>
        </p:txBody>
      </p:sp>
      <p:pic>
        <p:nvPicPr>
          <p:cNvPr id="177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50" y="1040223"/>
            <a:ext cx="876872" cy="78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567" y="1256247"/>
            <a:ext cx="5175245" cy="422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55068" y="2629987"/>
            <a:ext cx="10120658" cy="2677656"/>
          </a:xfrm>
          <a:prstGeom prst="rect">
            <a:avLst/>
          </a:prstGeom>
        </p:spPr>
        <p:txBody>
          <a:bodyPr>
            <a:spAutoFit/>
          </a:bodyPr>
          <a:lstStyle/>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由题中信息可知</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直接</a:t>
            </a:r>
            <a:r>
              <a:rPr lang="zh-CN" altLang="zh-CN" sz="2800" kern="100" dirty="0">
                <a:latin typeface="Times New Roman"/>
                <a:ea typeface="华文细黑"/>
                <a:cs typeface="Times New Roman"/>
              </a:rPr>
              <a:t>相连的原子在同一平面上，又知</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直接</a:t>
            </a:r>
            <a:r>
              <a:rPr lang="zh-CN" altLang="zh-CN" sz="2800" kern="100" dirty="0">
                <a:latin typeface="Times New Roman"/>
                <a:ea typeface="华文细黑"/>
                <a:cs typeface="Times New Roman"/>
              </a:rPr>
              <a:t>相连的原子在同一平面上，而且碳碳单键可以旋转，因此</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分子中所有原子有可能都处在同一平面上，即最多有</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个原子在同一平面内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3214886" y="1881619"/>
            <a:ext cx="543739" cy="523220"/>
          </a:xfrm>
          <a:prstGeom prst="rect">
            <a:avLst/>
          </a:prstGeom>
        </p:spPr>
        <p:txBody>
          <a:bodyPr wrap="none">
            <a:spAutoFit/>
          </a:bodyPr>
          <a:lstStyle/>
          <a:p>
            <a:r>
              <a:rPr lang="en-US" altLang="zh-CN" sz="2800" b="1" kern="100" dirty="0">
                <a:solidFill>
                  <a:schemeClr val="accent6">
                    <a:lumMod val="75000"/>
                  </a:schemeClr>
                </a:solidFill>
                <a:latin typeface="Times New Roman" pitchFamily="18" charset="0"/>
                <a:ea typeface="Times New Roman" pitchFamily="18" charset="0"/>
                <a:cs typeface="Times New Roman" pitchFamily="18" charset="0"/>
              </a:rPr>
              <a:t>16</a:t>
            </a:r>
            <a:endParaRPr lang="zh-CN" altLang="en-US" sz="2800" b="1" kern="100" dirty="0">
              <a:solidFill>
                <a:schemeClr val="accent6">
                  <a:lumMod val="75000"/>
                </a:schemeClr>
              </a:solidFill>
              <a:latin typeface="Times New Roman" pitchFamily="18" charset="0"/>
              <a:ea typeface="华文细黑"/>
              <a:cs typeface="Times New Roman" pitchFamily="18" charset="0"/>
            </a:endParaRPr>
          </a:p>
        </p:txBody>
      </p:sp>
      <p:pic>
        <p:nvPicPr>
          <p:cNvPr id="177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7054" y="2596623"/>
            <a:ext cx="635091" cy="68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5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6694" y="3357786"/>
            <a:ext cx="1015825" cy="65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1">
            <a:hlinkClick r:id="rId6"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7"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8"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9"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2"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horizontal)">
                                      <p:cBhvr>
                                        <p:cTn id="7" dur="500"/>
                                        <p:tgtEl>
                                          <p:spTgt spid="177156"/>
                                        </p:tgtEl>
                                      </p:cBhvr>
                                    </p:animEffect>
                                  </p:childTnLst>
                                </p:cTn>
                              </p:par>
                              <p:par>
                                <p:cTn id="8" presetID="3" presetClass="entr" presetSubtype="10" fill="hold" nodeType="withEffect">
                                  <p:stCondLst>
                                    <p:cond delay="0"/>
                                  </p:stCondLst>
                                  <p:childTnLst>
                                    <p:set>
                                      <p:cBhvr>
                                        <p:cTn id="9" dur="1" fill="hold">
                                          <p:stCondLst>
                                            <p:cond delay="0"/>
                                          </p:stCondLst>
                                        </p:cTn>
                                        <p:tgtEl>
                                          <p:spTgt spid="177157"/>
                                        </p:tgtEl>
                                        <p:attrNameLst>
                                          <p:attrName>style.visibility</p:attrName>
                                        </p:attrNameLst>
                                      </p:cBhvr>
                                      <p:to>
                                        <p:strVal val="visible"/>
                                      </p:to>
                                    </p:set>
                                    <p:animEffect transition="in" filter="blinds(horizontal)">
                                      <p:cBhvr>
                                        <p:cTn id="10" dur="500"/>
                                        <p:tgtEl>
                                          <p:spTgt spid="1771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77156"/>
                                        </p:tgtEl>
                                      </p:cBhvr>
                                    </p:animEffect>
                                    <p:set>
                                      <p:cBhvr>
                                        <p:cTn id="23" dur="1" fill="hold">
                                          <p:stCondLst>
                                            <p:cond delay="499"/>
                                          </p:stCondLst>
                                        </p:cTn>
                                        <p:tgtEl>
                                          <p:spTgt spid="17715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77157"/>
                                        </p:tgtEl>
                                      </p:cBhvr>
                                    </p:animEffect>
                                    <p:set>
                                      <p:cBhvr>
                                        <p:cTn id="26" dur="1" fill="hold">
                                          <p:stCondLst>
                                            <p:cond delay="499"/>
                                          </p:stCondLst>
                                        </p:cTn>
                                        <p:tgtEl>
                                          <p:spTgt spid="17715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390" y="693490"/>
            <a:ext cx="11755638" cy="6052939"/>
          </a:xfrm>
          <a:prstGeom prst="rect">
            <a:avLst/>
          </a:prstGeom>
        </p:spPr>
        <p:txBody>
          <a:bodyPr>
            <a:spAutoFit/>
          </a:bodyPr>
          <a:lstStyle/>
          <a:p>
            <a:pPr algn="ctr">
              <a:lnSpc>
                <a:spcPct val="140000"/>
              </a:lnSpc>
              <a:spcAft>
                <a:spcPts val="0"/>
              </a:spcAft>
              <a:tabLst>
                <a:tab pos="1890395" algn="l"/>
              </a:tabLst>
            </a:pPr>
            <a:r>
              <a:rPr lang="zh-CN" altLang="en-US" sz="2800" kern="100" dirty="0">
                <a:solidFill>
                  <a:srgbClr val="0000FF"/>
                </a:solidFill>
                <a:latin typeface="Times New Roman" pitchFamily="18" charset="0"/>
                <a:ea typeface="黑体" pitchFamily="49" charset="-122"/>
                <a:cs typeface="Times New Roman"/>
              </a:rPr>
              <a:t>判断分子中共线、共面原子数的技巧</a:t>
            </a:r>
            <a:endParaRPr lang="zh-CN" altLang="zh-CN" sz="2800" kern="100" dirty="0">
              <a:solidFill>
                <a:srgbClr val="0000FF"/>
              </a:solidFill>
              <a:latin typeface="Times New Roman" pitchFamily="18" charset="0"/>
              <a:ea typeface="黑体" pitchFamily="49" charset="-122"/>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审清题干要求</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审题时要注意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所有原子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碳原子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等关键词和限制条件。</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熟记常见共线、共面的官能团</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与三键直接相连的原子共直线，</a:t>
            </a:r>
            <a:r>
              <a:rPr lang="zh-CN" altLang="zh-CN" sz="2800" kern="100" dirty="0" smtClean="0">
                <a:latin typeface="Times New Roman"/>
                <a:ea typeface="华文细黑"/>
                <a:cs typeface="Times New Roman"/>
              </a:rPr>
              <a:t>如</a:t>
            </a:r>
            <a:r>
              <a:rPr lang="en-US" altLang="zh-CN" sz="2800" kern="100" dirty="0" smtClean="0">
                <a:latin typeface="宋体"/>
                <a:ea typeface="华文细黑"/>
                <a:cs typeface="Courier New"/>
              </a:rPr>
              <a:t> </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与双键和苯环直接相连的原子共平面，如</a:t>
            </a:r>
            <a:r>
              <a:rPr lang="en-US" altLang="zh-CN" sz="2800" kern="100" dirty="0">
                <a:latin typeface="宋体"/>
                <a:ea typeface="华文细黑"/>
                <a:cs typeface="Courier New"/>
              </a:rPr>
              <a:t> </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单键的旋转思想</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有机物分子中的单键，包括碳碳单键、碳氢单键、碳氧单键，均可绕键轴自由旋转。</a:t>
            </a:r>
            <a:endParaRPr lang="zh-CN" altLang="zh-CN" sz="1050" kern="100" dirty="0">
              <a:effectLst/>
              <a:latin typeface="宋体"/>
              <a:cs typeface="Courier New"/>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595" y="3789834"/>
            <a:ext cx="2003835" cy="59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9610" y="3861842"/>
            <a:ext cx="1757115" cy="43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3458" y="4221882"/>
            <a:ext cx="1081313" cy="89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0371" y="4337330"/>
            <a:ext cx="2905395" cy="74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1" name="组合 20"/>
          <p:cNvGrpSpPr/>
          <p:nvPr/>
        </p:nvGrpSpPr>
        <p:grpSpPr>
          <a:xfrm>
            <a:off x="1" y="-2"/>
            <a:ext cx="1836949" cy="634848"/>
            <a:chOff x="0" y="-2"/>
            <a:chExt cx="1377891" cy="634701"/>
          </a:xfrm>
          <a:solidFill>
            <a:srgbClr val="FFC000"/>
          </a:solidFill>
        </p:grpSpPr>
        <p:sp>
          <p:nvSpPr>
            <p:cNvPr id="22" name="矩形 2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3" name="直角三角形 2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4" name="矩形 23"/>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方法指导</a:t>
            </a:r>
          </a:p>
        </p:txBody>
      </p:sp>
    </p:spTree>
    <p:extLst>
      <p:ext uri="{BB962C8B-B14F-4D97-AF65-F5344CB8AC3E}">
        <p14:creationId xmlns:p14="http://schemas.microsoft.com/office/powerpoint/2010/main" val="679195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60" y="97106"/>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同分异构体的书写与判断</a:t>
            </a:r>
            <a:endParaRPr lang="zh-CN" altLang="zh-CN" sz="2800" kern="100" dirty="0">
              <a:effectLst/>
              <a:latin typeface="宋体"/>
              <a:cs typeface="Courier New"/>
            </a:endParaRPr>
          </a:p>
        </p:txBody>
      </p:sp>
      <p:pic>
        <p:nvPicPr>
          <p:cNvPr id="17920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50" y="1510303"/>
            <a:ext cx="3454635" cy="100784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48551" y="760844"/>
            <a:ext cx="10959223"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已知阿魏酸的结构简式为</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同时符合下列条件的阿魏酸的同分异构体的</a:t>
            </a:r>
            <a:r>
              <a:rPr lang="zh-CN" altLang="zh-CN" sz="2800" kern="100" dirty="0" smtClean="0">
                <a:latin typeface="Times New Roman"/>
                <a:ea typeface="华文细黑"/>
                <a:cs typeface="Times New Roman"/>
              </a:rPr>
              <a:t>数</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目为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苯环上有两个取代基，且苯环上的一溴代物只有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能发生银镜反应；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与碳酸氢钠溶液反应可生成使澄清石灰水变浑浊的气体；</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溶液发生显色反应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  </a:t>
            </a:r>
            <a:r>
              <a:rPr lang="en-US" altLang="zh-CN" sz="2800" kern="100" dirty="0" smtClean="0">
                <a:latin typeface="Times New Roman"/>
                <a:ea typeface="华文细黑"/>
                <a:cs typeface="Courier New"/>
              </a:rPr>
              <a:t>		B.3  		C.4  		D.5</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0" action="ppaction://hlinksldjump"/>
          </p:cNvPr>
          <p:cNvSpPr/>
          <p:nvPr/>
        </p:nvSpPr>
        <p:spPr>
          <a:xfrm>
            <a:off x="10904609" y="6670476"/>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62558" y="260402"/>
            <a:ext cx="10748650" cy="3241400"/>
          </a:xfrm>
          <a:prstGeom prst="rect">
            <a:avLst/>
          </a:prstGeom>
        </p:spPr>
        <p:txBody>
          <a:bodyPr>
            <a:spAutoFit/>
          </a:bodyPr>
          <a:lstStyle/>
          <a:p>
            <a:pPr algn="just">
              <a:lnSpc>
                <a:spcPct val="150000"/>
              </a:lnSpc>
              <a:spcAft>
                <a:spcPts val="0"/>
              </a:spcAft>
              <a:tabLst>
                <a:tab pos="1890395" algn="l"/>
              </a:tabLs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根据条件</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，则两个取代基处于对位；</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kern="100" dirty="0" smtClean="0">
                <a:latin typeface="Times New Roman"/>
                <a:ea typeface="华文细黑"/>
                <a:cs typeface="Times New Roman"/>
              </a:rPr>
              <a:t>根据条件</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，则含有醛基；</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kern="100" dirty="0" smtClean="0">
                <a:latin typeface="Times New Roman"/>
                <a:ea typeface="华文细黑"/>
                <a:cs typeface="Times New Roman"/>
              </a:rPr>
              <a:t>根据条件</a:t>
            </a: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，则含有羧基；</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条件</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，则含有酚羟基，结合阿魏酸的分子式，故其同分异构体的可能结构为</a:t>
            </a:r>
            <a:endParaRPr lang="zh-CN" altLang="zh-CN" sz="2800" b="1" kern="100" dirty="0">
              <a:effectLst/>
              <a:latin typeface="宋体"/>
              <a:cs typeface="Courier New"/>
            </a:endParaRPr>
          </a:p>
        </p:txBody>
      </p:sp>
      <p:pic>
        <p:nvPicPr>
          <p:cNvPr id="180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9459" y="2916474"/>
            <a:ext cx="3865827" cy="94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51" y="3949651"/>
            <a:ext cx="3981211" cy="95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2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871" y="4057332"/>
            <a:ext cx="3533842" cy="101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991" y="3697428"/>
            <a:ext cx="3659831" cy="14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62558" y="4941962"/>
            <a:ext cx="152638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effectLst/>
              <a:latin typeface="宋体"/>
              <a:cs typeface="Courier New"/>
            </a:endParaRPr>
          </a:p>
        </p:txBody>
      </p:sp>
      <p:sp>
        <p:nvSpPr>
          <p:cNvPr id="8" name="Rectangle 21">
            <a:hlinkClick r:id="rId6"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007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0226"/>
                                        </p:tgtEl>
                                        <p:attrNameLst>
                                          <p:attrName>style.visibility</p:attrName>
                                        </p:attrNameLst>
                                      </p:cBhvr>
                                      <p:to>
                                        <p:strVal val="visible"/>
                                      </p:to>
                                    </p:set>
                                    <p:animEffect transition="in" filter="blinds(horizontal)">
                                      <p:cBhvr>
                                        <p:cTn id="22" dur="750"/>
                                        <p:tgtEl>
                                          <p:spTgt spid="180226"/>
                                        </p:tgtEl>
                                      </p:cBhvr>
                                    </p:animEffect>
                                  </p:childTnLst>
                                </p:cTn>
                              </p:par>
                              <p:par>
                                <p:cTn id="23" presetID="3" presetClass="entr" presetSubtype="10" fill="hold" nodeType="withEffect">
                                  <p:stCondLst>
                                    <p:cond delay="0"/>
                                  </p:stCondLst>
                                  <p:childTnLst>
                                    <p:set>
                                      <p:cBhvr>
                                        <p:cTn id="24" dur="1" fill="hold">
                                          <p:stCondLst>
                                            <p:cond delay="0"/>
                                          </p:stCondLst>
                                        </p:cTn>
                                        <p:tgtEl>
                                          <p:spTgt spid="180228"/>
                                        </p:tgtEl>
                                        <p:attrNameLst>
                                          <p:attrName>style.visibility</p:attrName>
                                        </p:attrNameLst>
                                      </p:cBhvr>
                                      <p:to>
                                        <p:strVal val="visible"/>
                                      </p:to>
                                    </p:set>
                                    <p:animEffect transition="in" filter="blinds(horizontal)">
                                      <p:cBhvr>
                                        <p:cTn id="25" dur="750"/>
                                        <p:tgtEl>
                                          <p:spTgt spid="180228"/>
                                        </p:tgtEl>
                                      </p:cBhvr>
                                    </p:animEffect>
                                  </p:childTnLst>
                                </p:cTn>
                              </p:par>
                              <p:par>
                                <p:cTn id="26" presetID="3" presetClass="entr" presetSubtype="10" fill="hold" nodeType="withEffect">
                                  <p:stCondLst>
                                    <p:cond delay="0"/>
                                  </p:stCondLst>
                                  <p:childTnLst>
                                    <p:set>
                                      <p:cBhvr>
                                        <p:cTn id="27" dur="1" fill="hold">
                                          <p:stCondLst>
                                            <p:cond delay="0"/>
                                          </p:stCondLst>
                                        </p:cTn>
                                        <p:tgtEl>
                                          <p:spTgt spid="180229"/>
                                        </p:tgtEl>
                                        <p:attrNameLst>
                                          <p:attrName>style.visibility</p:attrName>
                                        </p:attrNameLst>
                                      </p:cBhvr>
                                      <p:to>
                                        <p:strVal val="visible"/>
                                      </p:to>
                                    </p:set>
                                    <p:animEffect transition="in" filter="blinds(horizontal)">
                                      <p:cBhvr>
                                        <p:cTn id="28" dur="750"/>
                                        <p:tgtEl>
                                          <p:spTgt spid="180229"/>
                                        </p:tgtEl>
                                      </p:cBhvr>
                                    </p:animEffect>
                                  </p:childTnLst>
                                </p:cTn>
                              </p:par>
                              <p:par>
                                <p:cTn id="29" presetID="3"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750"/>
                                        <p:tgtEl>
                                          <p:spTgt spid="6"/>
                                        </p:tgtEl>
                                      </p:cBhvr>
                                    </p:animEffect>
                                  </p:childTnLst>
                                </p:cTn>
                              </p:par>
                            </p:childTnLst>
                          </p:cTn>
                        </p:par>
                        <p:par>
                          <p:cTn id="32" fill="hold">
                            <p:stCondLst>
                              <p:cond delay="3000"/>
                            </p:stCondLst>
                            <p:childTnLst>
                              <p:par>
                                <p:cTn id="33" presetID="3" presetClass="entr" presetSubtype="1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4632" y="396684"/>
            <a:ext cx="1163924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根据要求书写下列有机物的同分异构体。</a:t>
            </a:r>
            <a:endParaRPr lang="zh-CN" altLang="zh-CN" sz="1050" kern="100" dirty="0">
              <a:effectLst/>
              <a:latin typeface="宋体"/>
              <a:cs typeface="Courier New"/>
            </a:endParaRPr>
          </a:p>
        </p:txBody>
      </p:sp>
      <p:sp>
        <p:nvSpPr>
          <p:cNvPr id="4" name="矩形 3"/>
          <p:cNvSpPr/>
          <p:nvPr/>
        </p:nvSpPr>
        <p:spPr>
          <a:xfrm>
            <a:off x="478582" y="1684759"/>
            <a:ext cx="1026994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与</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具有</a:t>
            </a:r>
            <a:r>
              <a:rPr lang="zh-CN" altLang="zh-CN" sz="2800" kern="100" dirty="0">
                <a:latin typeface="Times New Roman"/>
                <a:ea typeface="华文细黑"/>
                <a:cs typeface="Times New Roman"/>
              </a:rPr>
              <a:t>相同官能团的同分异构体的结构简式为</a:t>
            </a:r>
            <a:r>
              <a:rPr lang="en-US" altLang="zh-CN" sz="2800" kern="100" dirty="0" smtClean="0">
                <a:latin typeface="Times New Roman"/>
                <a:ea typeface="华文细黑"/>
                <a:cs typeface="Courier New"/>
              </a:rPr>
              <a:t>______________________________________</a:t>
            </a:r>
            <a:r>
              <a:rPr lang="en-US" altLang="zh-CN" sz="2800" kern="100" dirty="0">
                <a:latin typeface="Times New Roman"/>
                <a:ea typeface="华文细黑"/>
                <a:cs typeface="Courier New"/>
              </a:rPr>
              <a:t>_____</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181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8500" y="1106180"/>
            <a:ext cx="2272608" cy="99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22598" y="2277666"/>
            <a:ext cx="7992888" cy="738664"/>
          </a:xfrm>
          <a:prstGeom prst="rect">
            <a:avLst/>
          </a:prstGeom>
        </p:spPr>
        <p:txBody>
          <a:bodyPr wrap="square">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spc="-80" dirty="0" smtClean="0">
                <a:solidFill>
                  <a:schemeClr val="accent6">
                    <a:lumMod val="75000"/>
                  </a:schemeClr>
                </a:solidFill>
                <a:latin typeface="Times New Roman"/>
                <a:ea typeface="宋体"/>
              </a:rPr>
              <a:t>=</a:t>
            </a:r>
            <a:r>
              <a:rPr lang="en-US" altLang="zh-CN" sz="2800" dirty="0" smtClean="0">
                <a:solidFill>
                  <a:schemeClr val="accent6">
                    <a:lumMod val="75000"/>
                  </a:schemeClr>
                </a:solidFill>
                <a:latin typeface="Times New Roman"/>
                <a:ea typeface="宋体"/>
              </a:rPr>
              <a:t>=</a:t>
            </a:r>
            <a:r>
              <a:rPr lang="en-US" altLang="zh-CN" sz="2800" kern="100" dirty="0" smtClean="0">
                <a:solidFill>
                  <a:schemeClr val="accent6">
                    <a:lumMod val="75000"/>
                  </a:schemeClr>
                </a:solidFill>
                <a:latin typeface="Times New Roman"/>
                <a:ea typeface="华文细黑"/>
                <a:cs typeface="Courier New"/>
              </a:rPr>
              <a:t>CHCH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COOH</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CH</a:t>
            </a:r>
            <a:r>
              <a:rPr lang="en-US" altLang="zh-CN" sz="2800" spc="-80" dirty="0">
                <a:solidFill>
                  <a:schemeClr val="accent6">
                    <a:lumMod val="75000"/>
                  </a:schemeClr>
                </a:solidFill>
                <a:latin typeface="Times New Roman"/>
                <a:ea typeface="宋体"/>
              </a:rPr>
              <a:t> </a:t>
            </a:r>
            <a:r>
              <a:rPr lang="en-US" altLang="zh-CN" sz="2800" spc="-80" dirty="0" smtClean="0">
                <a:solidFill>
                  <a:schemeClr val="accent6">
                    <a:lumMod val="75000"/>
                  </a:schemeClr>
                </a:solidFill>
                <a:latin typeface="Times New Roman"/>
                <a:ea typeface="宋体"/>
              </a:rPr>
              <a:t>=</a:t>
            </a:r>
            <a:r>
              <a:rPr lang="en-US" altLang="zh-CN" sz="2800" dirty="0" smtClean="0">
                <a:solidFill>
                  <a:schemeClr val="accent6">
                    <a:lumMod val="75000"/>
                  </a:schemeClr>
                </a:solidFill>
                <a:latin typeface="Times New Roman"/>
                <a:ea typeface="宋体"/>
              </a:rPr>
              <a:t>= </a:t>
            </a:r>
            <a:r>
              <a:rPr lang="en-US" altLang="zh-CN" sz="2800" kern="100" dirty="0" smtClean="0">
                <a:solidFill>
                  <a:schemeClr val="accent6">
                    <a:lumMod val="75000"/>
                  </a:schemeClr>
                </a:solidFill>
                <a:latin typeface="Times New Roman"/>
                <a:ea typeface="华文细黑"/>
                <a:cs typeface="Courier New"/>
              </a:rPr>
              <a:t>CHCOOH</a:t>
            </a:r>
            <a:endParaRPr lang="zh-CN" altLang="zh-CN" sz="2800" kern="100" dirty="0">
              <a:solidFill>
                <a:schemeClr val="accent6">
                  <a:lumMod val="75000"/>
                </a:schemeClr>
              </a:solidFill>
              <a:effectLst/>
              <a:latin typeface="宋体"/>
              <a:cs typeface="Courier New"/>
            </a:endParaRPr>
          </a:p>
        </p:txBody>
      </p:sp>
      <p:pic>
        <p:nvPicPr>
          <p:cNvPr id="1812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8803" y="3084954"/>
            <a:ext cx="3164355" cy="63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78582" y="2987868"/>
            <a:ext cx="1129129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苯氧乙酸</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有多种酯类的同分异构体。其中能与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溶液发生显色反应，且苯环上有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种一硝基取代物的同分异构体是</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写出任意两种的结构简式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181256" name="Picture 8"/>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2028" t="921" r="-12028" b="-921"/>
          <a:stretch/>
        </p:blipFill>
        <p:spPr bwMode="auto">
          <a:xfrm>
            <a:off x="622598" y="4689252"/>
            <a:ext cx="3994441" cy="72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7" name="Picture 9"/>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487" y="4725938"/>
            <a:ext cx="3611927" cy="68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6"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7"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8"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9"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2"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6"/>
                                        </p:tgtEl>
                                        <p:attrNameLst>
                                          <p:attrName>style.visibility</p:attrName>
                                        </p:attrNameLst>
                                      </p:cBhvr>
                                      <p:to>
                                        <p:strVal val="visible"/>
                                      </p:to>
                                    </p:set>
                                    <p:animEffect transition="in" filter="blinds(horizontal)">
                                      <p:cBhvr>
                                        <p:cTn id="12" dur="500"/>
                                        <p:tgtEl>
                                          <p:spTgt spid="181256"/>
                                        </p:tgtEl>
                                      </p:cBhvr>
                                    </p:animEffect>
                                  </p:childTnLst>
                                </p:cTn>
                              </p:par>
                              <p:par>
                                <p:cTn id="13" presetID="3" presetClass="entr" presetSubtype="10" fill="hold" nodeType="withEffect">
                                  <p:stCondLst>
                                    <p:cond delay="0"/>
                                  </p:stCondLst>
                                  <p:childTnLst>
                                    <p:set>
                                      <p:cBhvr>
                                        <p:cTn id="14" dur="1" fill="hold">
                                          <p:stCondLst>
                                            <p:cond delay="0"/>
                                          </p:stCondLst>
                                        </p:cTn>
                                        <p:tgtEl>
                                          <p:spTgt spid="181257"/>
                                        </p:tgtEl>
                                        <p:attrNameLst>
                                          <p:attrName>style.visibility</p:attrName>
                                        </p:attrNameLst>
                                      </p:cBhvr>
                                      <p:to>
                                        <p:strVal val="visible"/>
                                      </p:to>
                                    </p:set>
                                    <p:animEffect transition="in" filter="blinds(horizontal)">
                                      <p:cBhvr>
                                        <p:cTn id="15" dur="500"/>
                                        <p:tgtEl>
                                          <p:spTgt spid="1812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81256"/>
                                        </p:tgtEl>
                                      </p:cBhvr>
                                    </p:animEffect>
                                    <p:set>
                                      <p:cBhvr>
                                        <p:cTn id="23" dur="1" fill="hold">
                                          <p:stCondLst>
                                            <p:cond delay="499"/>
                                          </p:stCondLst>
                                        </p:cTn>
                                        <p:tgtEl>
                                          <p:spTgt spid="18125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81257"/>
                                        </p:tgtEl>
                                      </p:cBhvr>
                                    </p:animEffect>
                                    <p:set>
                                      <p:cBhvr>
                                        <p:cTn id="26" dur="1" fill="hold">
                                          <p:stCondLst>
                                            <p:cond delay="499"/>
                                          </p:stCondLst>
                                        </p:cTn>
                                        <p:tgtEl>
                                          <p:spTgt spid="18125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215" y="321831"/>
            <a:ext cx="11755639"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的有机物有多种同分异构体，同时满足下列条件的同分异构体有</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种，写出其中任意一种同分异构体的结构简式：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含有苯环且苯环上只有一个取代基；</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分子结构中含有甲基；</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能发生水解反应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Rectangle 2"/>
          <p:cNvSpPr>
            <a:spLocks noChangeArrowheads="1"/>
          </p:cNvSpPr>
          <p:nvPr/>
        </p:nvSpPr>
        <p:spPr bwMode="auto">
          <a:xfrm>
            <a:off x="397420" y="3828832"/>
            <a:ext cx="18053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dirty="0" smtClean="0">
                <a:ln>
                  <a:noFill/>
                </a:ln>
                <a:solidFill>
                  <a:srgbClr val="0000FF"/>
                </a:solidFill>
                <a:effectLst/>
                <a:latin typeface="黑体" pitchFamily="49" charset="-122"/>
                <a:ea typeface="黑体" pitchFamily="49" charset="-122"/>
                <a:cs typeface="Times New Roman" pitchFamily="18" charset="0"/>
              </a:rPr>
              <a:t>答案　</a:t>
            </a:r>
            <a:r>
              <a:rPr kumimoji="0" lang="en-US" altLang="zh-CN" sz="2800" b="0" i="0" u="none" strike="noStrike" cap="none" normalizeH="0" baseline="0" dirty="0" smtClean="0">
                <a:ln>
                  <a:noFill/>
                </a:ln>
                <a:solidFill>
                  <a:schemeClr val="accent6">
                    <a:lumMod val="75000"/>
                  </a:schemeClr>
                </a:solidFill>
                <a:effectLst/>
                <a:latin typeface="Times New Roman" pitchFamily="18" charset="0"/>
                <a:ea typeface="华文细黑" pitchFamily="2" charset="-122"/>
                <a:cs typeface="Times New Roman" pitchFamily="18" charset="0"/>
              </a:rPr>
              <a:t>5</a:t>
            </a:r>
            <a:r>
              <a:rPr kumimoji="0" lang="zh-CN" altLang="en-US" sz="2800" b="0" i="0" u="none" strike="noStrike" cap="none" normalizeH="0" baseline="0" dirty="0" smtClean="0">
                <a:ln>
                  <a:noFill/>
                </a:ln>
                <a:solidFill>
                  <a:schemeClr val="tx1"/>
                </a:solidFill>
                <a:effectLst/>
                <a:latin typeface="华文细黑" pitchFamily="2" charset="-122"/>
                <a:ea typeface="华文细黑" pitchFamily="2" charset="-122"/>
                <a:cs typeface="Times New Roman" pitchFamily="18" charset="0"/>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83297" name="Picture 1"/>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0750" y="3665427"/>
            <a:ext cx="2683085" cy="9885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9906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华文细黑"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83300" name="Picture 4"/>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9057" y="3660842"/>
            <a:ext cx="6702785" cy="93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1" name="Picture 5"/>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3841" y="5071926"/>
            <a:ext cx="5599693" cy="87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239222" y="4941962"/>
            <a:ext cx="2605200" cy="660181"/>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pitchFamily="18" charset="0"/>
                <a:ea typeface="华文细黑" pitchFamily="2" charset="-122"/>
                <a:cs typeface="Courier New"/>
              </a:rPr>
              <a:t>(</a:t>
            </a:r>
            <a:r>
              <a:rPr lang="zh-CN" altLang="zh-CN" sz="2800" kern="100" dirty="0">
                <a:solidFill>
                  <a:schemeClr val="accent6">
                    <a:lumMod val="75000"/>
                  </a:schemeClr>
                </a:solidFill>
                <a:latin typeface="Times New Roman" pitchFamily="18" charset="0"/>
                <a:ea typeface="华文细黑" pitchFamily="2" charset="-122"/>
                <a:cs typeface="Times New Roman"/>
              </a:rPr>
              <a:t>写出一种即可</a:t>
            </a:r>
            <a:r>
              <a:rPr lang="en-US" altLang="zh-CN" sz="2800" kern="100" dirty="0">
                <a:solidFill>
                  <a:schemeClr val="accent6">
                    <a:lumMod val="75000"/>
                  </a:schemeClr>
                </a:solidFill>
                <a:latin typeface="Times New Roman" pitchFamily="18" charset="0"/>
                <a:ea typeface="华文细黑" pitchFamily="2" charset="-122"/>
                <a:cs typeface="Courier New"/>
              </a:rPr>
              <a:t>)</a:t>
            </a:r>
            <a:endParaRPr lang="zh-CN" altLang="zh-CN" sz="2800" kern="100" dirty="0">
              <a:solidFill>
                <a:schemeClr val="accent6">
                  <a:lumMod val="75000"/>
                </a:schemeClr>
              </a:solidFill>
              <a:effectLst/>
              <a:latin typeface="Times New Roman" pitchFamily="18" charset="0"/>
              <a:ea typeface="华文细黑" pitchFamily="2" charset="-122"/>
              <a:cs typeface="Courier New"/>
            </a:endParaRPr>
          </a:p>
        </p:txBody>
      </p:sp>
      <p:sp>
        <p:nvSpPr>
          <p:cNvPr id="9" name="Rectangle 21">
            <a:hlinkClick r:id="rId5"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6"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7"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8"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83297"/>
                                        </p:tgtEl>
                                        <p:attrNameLst>
                                          <p:attrName>style.visibility</p:attrName>
                                        </p:attrNameLst>
                                      </p:cBhvr>
                                      <p:to>
                                        <p:strVal val="visible"/>
                                      </p:to>
                                    </p:set>
                                    <p:animEffect transition="in" filter="blinds(horizontal)">
                                      <p:cBhvr>
                                        <p:cTn id="10" dur="500"/>
                                        <p:tgtEl>
                                          <p:spTgt spid="183297"/>
                                        </p:tgtEl>
                                      </p:cBhvr>
                                    </p:animEffect>
                                  </p:childTnLst>
                                </p:cTn>
                              </p:par>
                              <p:par>
                                <p:cTn id="11" presetID="3" presetClass="entr" presetSubtype="10" fill="hold" nodeType="withEffect">
                                  <p:stCondLst>
                                    <p:cond delay="0"/>
                                  </p:stCondLst>
                                  <p:childTnLst>
                                    <p:set>
                                      <p:cBhvr>
                                        <p:cTn id="12" dur="1" fill="hold">
                                          <p:stCondLst>
                                            <p:cond delay="0"/>
                                          </p:stCondLst>
                                        </p:cTn>
                                        <p:tgtEl>
                                          <p:spTgt spid="183300"/>
                                        </p:tgtEl>
                                        <p:attrNameLst>
                                          <p:attrName>style.visibility</p:attrName>
                                        </p:attrNameLst>
                                      </p:cBhvr>
                                      <p:to>
                                        <p:strVal val="visible"/>
                                      </p:to>
                                    </p:set>
                                    <p:animEffect transition="in" filter="blinds(horizontal)">
                                      <p:cBhvr>
                                        <p:cTn id="13" dur="500"/>
                                        <p:tgtEl>
                                          <p:spTgt spid="183300"/>
                                        </p:tgtEl>
                                      </p:cBhvr>
                                    </p:animEffect>
                                  </p:childTnLst>
                                </p:cTn>
                              </p:par>
                              <p:par>
                                <p:cTn id="14" presetID="3" presetClass="entr" presetSubtype="10" fill="hold" nodeType="withEffect">
                                  <p:stCondLst>
                                    <p:cond delay="0"/>
                                  </p:stCondLst>
                                  <p:childTnLst>
                                    <p:set>
                                      <p:cBhvr>
                                        <p:cTn id="15" dur="1" fill="hold">
                                          <p:stCondLst>
                                            <p:cond delay="0"/>
                                          </p:stCondLst>
                                        </p:cTn>
                                        <p:tgtEl>
                                          <p:spTgt spid="183301"/>
                                        </p:tgtEl>
                                        <p:attrNameLst>
                                          <p:attrName>style.visibility</p:attrName>
                                        </p:attrNameLst>
                                      </p:cBhvr>
                                      <p:to>
                                        <p:strVal val="visible"/>
                                      </p:to>
                                    </p:set>
                                    <p:animEffect transition="in" filter="blinds(horizontal)">
                                      <p:cBhvr>
                                        <p:cTn id="16" dur="500"/>
                                        <p:tgtEl>
                                          <p:spTgt spid="18330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3297"/>
                                        </p:tgtEl>
                                      </p:cBhvr>
                                    </p:animEffect>
                                    <p:set>
                                      <p:cBhvr>
                                        <p:cTn id="27" dur="1" fill="hold">
                                          <p:stCondLst>
                                            <p:cond delay="499"/>
                                          </p:stCondLst>
                                        </p:cTn>
                                        <p:tgtEl>
                                          <p:spTgt spid="18329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83300"/>
                                        </p:tgtEl>
                                      </p:cBhvr>
                                    </p:animEffect>
                                    <p:set>
                                      <p:cBhvr>
                                        <p:cTn id="30" dur="1" fill="hold">
                                          <p:stCondLst>
                                            <p:cond delay="499"/>
                                          </p:stCondLst>
                                        </p:cTn>
                                        <p:tgtEl>
                                          <p:spTgt spid="183300"/>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83301"/>
                                        </p:tgtEl>
                                      </p:cBhvr>
                                    </p:animEffect>
                                    <p:set>
                                      <p:cBhvr>
                                        <p:cTn id="33" dur="1" fill="hold">
                                          <p:stCondLst>
                                            <p:cond delay="499"/>
                                          </p:stCondLst>
                                        </p:cTn>
                                        <p:tgtEl>
                                          <p:spTgt spid="18330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549474"/>
            <a:ext cx="1118508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含官能团的有机物同分异构体书写的一般步骤</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按碳链异构</a:t>
            </a:r>
            <a:r>
              <a:rPr lang="en-US" altLang="zh-CN" sz="2800" kern="100" dirty="0">
                <a:latin typeface="Cambria Math"/>
                <a:ea typeface="华文细黑"/>
                <a:cs typeface="Cambria Math"/>
              </a:rPr>
              <a:t>⇒</a:t>
            </a:r>
            <a:r>
              <a:rPr lang="zh-CN" altLang="zh-CN" sz="2800" kern="100" dirty="0">
                <a:latin typeface="Times New Roman"/>
                <a:ea typeface="华文细黑"/>
                <a:cs typeface="Times New Roman"/>
              </a:rPr>
              <a:t>位置异构</a:t>
            </a:r>
            <a:r>
              <a:rPr lang="en-US" altLang="zh-CN" sz="2800" kern="100" dirty="0">
                <a:latin typeface="Cambria Math"/>
                <a:ea typeface="华文细黑"/>
                <a:cs typeface="Cambria Math"/>
              </a:rPr>
              <a:t>⇒</a:t>
            </a:r>
            <a:r>
              <a:rPr lang="zh-CN" altLang="zh-CN" sz="2800" kern="100" dirty="0">
                <a:latin typeface="Times New Roman"/>
                <a:ea typeface="华文细黑"/>
                <a:cs typeface="Times New Roman"/>
              </a:rPr>
              <a:t>官能团异构的顺序书写。实例：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为例且只写出骨架与官能团</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2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50" y="2493690"/>
            <a:ext cx="6285462" cy="11309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22" y="3621870"/>
            <a:ext cx="8225166" cy="304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方法指导</a:t>
            </a:r>
          </a:p>
        </p:txBody>
      </p:sp>
    </p:spTree>
    <p:extLst>
      <p:ext uri="{BB962C8B-B14F-4D97-AF65-F5344CB8AC3E}">
        <p14:creationId xmlns:p14="http://schemas.microsoft.com/office/powerpoint/2010/main" val="2071138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33" y="280399"/>
            <a:ext cx="9444681" cy="183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8524" y="2053506"/>
            <a:ext cx="1129129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限定条件同分异构体的书写</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解答这类题目时，要注意分析限定条件的含义，弄清楚在限定条件下可以确定什么，一般都是根据官能团的特征反应限定官能团的种类、根据等效氢原子的种类限定对称性</a:t>
            </a:r>
            <a:r>
              <a:rPr lang="en-US" altLang="zh-CN" sz="2800" kern="100" dirty="0">
                <a:latin typeface="Times New Roman"/>
                <a:ea typeface="华文细黑"/>
              </a:rPr>
              <a:t>(</a:t>
            </a:r>
            <a:r>
              <a:rPr lang="zh-CN" altLang="zh-CN" sz="2800" kern="100" dirty="0">
                <a:latin typeface="Times New Roman"/>
                <a:ea typeface="华文细黑"/>
                <a:cs typeface="Times New Roman"/>
              </a:rPr>
              <a:t>如苯环上的一取代物的种数、核磁共振氢谱中峰的个数等</a:t>
            </a:r>
            <a:r>
              <a:rPr lang="en-US" altLang="zh-CN" sz="2800" kern="100" dirty="0">
                <a:latin typeface="Times New Roman"/>
                <a:ea typeface="华文细黑"/>
              </a:rPr>
              <a:t>)</a:t>
            </a:r>
            <a:r>
              <a:rPr lang="zh-CN" altLang="zh-CN" sz="2800" kern="100" dirty="0">
                <a:latin typeface="Times New Roman"/>
                <a:ea typeface="华文细黑"/>
                <a:cs typeface="Times New Roman"/>
              </a:rPr>
              <a:t>，再针对已知结构中的可变因素书写各种符合要求的同分异构体。如：本题组的第</a:t>
            </a:r>
            <a:r>
              <a:rPr lang="en-US" altLang="zh-CN" sz="2800" kern="100" dirty="0">
                <a:latin typeface="Times New Roman"/>
                <a:ea typeface="华文细黑"/>
              </a:rPr>
              <a:t>3</a:t>
            </a:r>
            <a:r>
              <a:rPr lang="zh-CN" altLang="zh-CN" sz="2800" kern="100" dirty="0">
                <a:latin typeface="Times New Roman"/>
                <a:ea typeface="华文细黑"/>
                <a:cs typeface="Times New Roman"/>
              </a:rPr>
              <a:t>题，通过</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苯环上的两个取代基处于对位，</a:t>
            </a:r>
            <a:r>
              <a:rPr lang="en-US" altLang="zh-CN" sz="2800" kern="100" dirty="0">
                <a:latin typeface="宋体"/>
                <a:ea typeface="华文细黑"/>
                <a:cs typeface="Times New Roman"/>
              </a:rPr>
              <a:t>②③④</a:t>
            </a:r>
            <a:r>
              <a:rPr lang="zh-CN" altLang="zh-CN" sz="2800" kern="100" dirty="0">
                <a:latin typeface="Times New Roman"/>
                <a:ea typeface="华文细黑"/>
                <a:cs typeface="Times New Roman"/>
              </a:rPr>
              <a:t>分别限定了有机物中有醛基、羧基、</a:t>
            </a:r>
            <a:r>
              <a:rPr lang="en-US" altLang="zh-CN" sz="2800" kern="100" dirty="0">
                <a:latin typeface="Times New Roman"/>
                <a:ea typeface="华文细黑"/>
              </a:rPr>
              <a:t>(</a:t>
            </a:r>
            <a:r>
              <a:rPr lang="zh-CN" altLang="zh-CN" sz="2800" kern="100" dirty="0">
                <a:latin typeface="Times New Roman"/>
                <a:ea typeface="华文细黑"/>
                <a:cs typeface="Times New Roman"/>
              </a:rPr>
              <a:t>酚</a:t>
            </a:r>
            <a:r>
              <a:rPr lang="en-US" altLang="zh-CN" sz="2800" kern="100" dirty="0">
                <a:latin typeface="Times New Roman"/>
                <a:ea typeface="华文细黑"/>
              </a:rPr>
              <a:t>)—OH</a:t>
            </a:r>
            <a:r>
              <a:rPr lang="zh-CN" altLang="zh-CN" sz="2800" kern="100" dirty="0" smtClean="0">
                <a:latin typeface="Times New Roman"/>
                <a:ea typeface="华文细黑"/>
                <a:cs typeface="Times New Roman"/>
              </a:rPr>
              <a:t>三</a:t>
            </a:r>
            <a:r>
              <a:rPr lang="zh-CN" altLang="en-US" sz="2800" kern="100" dirty="0">
                <a:latin typeface="Times New Roman"/>
                <a:ea typeface="华文细黑"/>
                <a:cs typeface="Times New Roman"/>
              </a:rPr>
              <a:t>种官能团，</a:t>
            </a:r>
            <a:endParaRPr lang="zh-CN" altLang="en-US" sz="2800" dirty="0"/>
          </a:p>
        </p:txBody>
      </p:sp>
    </p:spTree>
    <p:extLst>
      <p:ext uri="{BB962C8B-B14F-4D97-AF65-F5344CB8AC3E}">
        <p14:creationId xmlns:p14="http://schemas.microsoft.com/office/powerpoint/2010/main" val="27826962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63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076" y="1563082"/>
            <a:ext cx="3358082" cy="179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81100" y="1904266"/>
            <a:ext cx="10850716" cy="3477875"/>
          </a:xfrm>
          <a:prstGeom prst="rect">
            <a:avLst/>
          </a:prstGeom>
        </p:spPr>
        <p:txBody>
          <a:bodyPr>
            <a:spAutoFit/>
          </a:bodyPr>
          <a:lstStyle/>
          <a:p>
            <a:pPr algn="just">
              <a:lnSpc>
                <a:spcPct val="150000"/>
              </a:lnSpc>
              <a:spcBef>
                <a:spcPts val="600"/>
              </a:spcBef>
            </a:pPr>
            <a:r>
              <a:rPr lang="zh-CN" altLang="zh-CN" sz="2800" kern="100" dirty="0">
                <a:latin typeface="Times New Roman"/>
                <a:ea typeface="华文细黑"/>
                <a:cs typeface="Times New Roman"/>
              </a:rPr>
              <a:t>可变因素</a:t>
            </a:r>
            <a:r>
              <a:rPr lang="zh-CN" altLang="zh-CN" sz="2800" kern="100" dirty="0" smtClean="0">
                <a:latin typeface="Times New Roman"/>
                <a:ea typeface="华文细黑"/>
                <a:cs typeface="Times New Roman"/>
              </a:rPr>
              <a:t>是</a:t>
            </a:r>
            <a:r>
              <a:rPr lang="zh-CN" altLang="en-US" sz="2800" dirty="0" smtClean="0"/>
              <a:t>                                  </a:t>
            </a:r>
            <a:r>
              <a:rPr lang="zh-CN" altLang="zh-CN" sz="2800" kern="100" dirty="0" smtClean="0">
                <a:latin typeface="Times New Roman"/>
                <a:ea typeface="华文细黑"/>
                <a:cs typeface="Times New Roman"/>
              </a:rPr>
              <a:t>三</a:t>
            </a:r>
            <a:r>
              <a:rPr lang="zh-CN" altLang="zh-CN" sz="2800" kern="100" dirty="0">
                <a:latin typeface="Times New Roman"/>
                <a:ea typeface="华文细黑"/>
                <a:cs typeface="Times New Roman"/>
              </a:rPr>
              <a:t>个基团如何在两个碳的碳架</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即</a:t>
            </a:r>
            <a:endParaRPr lang="en-US" altLang="zh-CN" sz="2800" kern="100" dirty="0" smtClean="0">
              <a:latin typeface="Times New Roman"/>
              <a:ea typeface="华文细黑"/>
              <a:cs typeface="Times New Roman"/>
            </a:endParaRPr>
          </a:p>
          <a:p>
            <a:pPr algn="just">
              <a:lnSpc>
                <a:spcPct val="150000"/>
              </a:lnSpc>
              <a:spcBef>
                <a:spcPts val="600"/>
              </a:spcBef>
            </a:pPr>
            <a:endParaRPr lang="en-US" altLang="zh-CN" sz="2800" kern="100" dirty="0">
              <a:latin typeface="Times New Roman"/>
              <a:ea typeface="华文细黑"/>
              <a:cs typeface="Times New Roman"/>
            </a:endParaRPr>
          </a:p>
          <a:p>
            <a:pPr algn="just">
              <a:lnSpc>
                <a:spcPct val="150000"/>
              </a:lnSpc>
              <a:spcBef>
                <a:spcPts val="600"/>
              </a:spcBef>
            </a:pPr>
            <a:r>
              <a:rPr lang="en-US" altLang="zh-CN" sz="2800" kern="100" dirty="0" smtClean="0">
                <a:latin typeface="Times New Roman"/>
                <a:ea typeface="华文细黑"/>
                <a:cs typeface="Courier New"/>
              </a:rPr>
              <a:t>C—C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上排布。即三个基团都排在一个碳上的一种，任意两个基团排在一个碳上，剩下的一个基团排在另一个碳上的情况有三种，共四种符合条件的同分异构体。</a:t>
            </a:r>
            <a:endParaRPr lang="zh-CN" altLang="zh-CN" sz="2800" kern="100" dirty="0">
              <a:effectLst/>
              <a:latin typeface="宋体"/>
              <a:cs typeface="Courier New"/>
            </a:endParaRPr>
          </a:p>
        </p:txBody>
      </p:sp>
    </p:spTree>
    <p:extLst>
      <p:ext uri="{BB962C8B-B14F-4D97-AF65-F5344CB8AC3E}">
        <p14:creationId xmlns:p14="http://schemas.microsoft.com/office/powerpoint/2010/main" val="3750926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90550" y="1436241"/>
            <a:ext cx="11388152" cy="769417"/>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smtClean="0">
                <a:latin typeface="Times New Roman"/>
                <a:ea typeface="华文细黑"/>
                <a:cs typeface="Courier New"/>
              </a:rPr>
              <a:t>1.</a:t>
            </a:r>
            <a:r>
              <a:rPr lang="zh-CN" altLang="en-US" sz="2800" kern="100" dirty="0" smtClean="0">
                <a:latin typeface="Times New Roman"/>
                <a:ea typeface="华文细黑"/>
                <a:cs typeface="Courier New"/>
              </a:rPr>
              <a:t>按</a:t>
            </a:r>
            <a:r>
              <a:rPr lang="zh-CN" altLang="en-US" sz="2800" kern="100" dirty="0">
                <a:latin typeface="Times New Roman"/>
                <a:ea typeface="华文细黑"/>
                <a:cs typeface="Courier New"/>
              </a:rPr>
              <a:t>碳的骨架分类</a:t>
            </a:r>
            <a:endParaRPr lang="zh-CN" altLang="zh-CN" sz="2800" kern="100" dirty="0">
              <a:effectLst/>
              <a:latin typeface="宋体"/>
              <a:cs typeface="Courier New"/>
            </a:endParaRPr>
          </a:p>
        </p:txBody>
      </p:sp>
      <p:pic>
        <p:nvPicPr>
          <p:cNvPr id="225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1" y="2481513"/>
            <a:ext cx="8735039" cy="231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062758" y="2277666"/>
            <a:ext cx="1980029" cy="661015"/>
          </a:xfrm>
          <a:prstGeom prst="rect">
            <a:avLst/>
          </a:prstGeom>
        </p:spPr>
        <p:txBody>
          <a:bodyPr wrap="none">
            <a:spAutoFit/>
          </a:bodyPr>
          <a:lstStyle/>
          <a:p>
            <a:pPr algn="just">
              <a:lnSpc>
                <a:spcPct val="150000"/>
              </a:lnSpc>
              <a:tabLst>
                <a:tab pos="1890395" algn="l"/>
              </a:tabLst>
            </a:pPr>
            <a:r>
              <a:rPr lang="zh-CN" altLang="en-US" sz="2800" kern="100" dirty="0">
                <a:solidFill>
                  <a:srgbClr val="0000CC"/>
                </a:solidFill>
                <a:latin typeface="Times New Roman"/>
                <a:ea typeface="华文细黑"/>
                <a:cs typeface="Courier New"/>
              </a:rPr>
              <a:t>链状化合物</a:t>
            </a:r>
          </a:p>
        </p:txBody>
      </p:sp>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 grpId="0"/>
      <p:bldP spid="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8100" y="45418"/>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题组三　有机物命名的正误判断</a:t>
            </a:r>
            <a:endParaRPr lang="zh-CN" altLang="zh-CN" sz="2800" kern="100" dirty="0">
              <a:effectLst/>
              <a:latin typeface="宋体"/>
              <a:cs typeface="Courier New"/>
            </a:endParaRPr>
          </a:p>
        </p:txBody>
      </p:sp>
      <p:sp>
        <p:nvSpPr>
          <p:cNvPr id="3" name="矩形 2"/>
          <p:cNvSpPr/>
          <p:nvPr/>
        </p:nvSpPr>
        <p:spPr>
          <a:xfrm>
            <a:off x="550590" y="903250"/>
            <a:ext cx="9921241"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判断下列有关烷烃的命名是否正确，正确的划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effectLst/>
              <a:latin typeface="宋体"/>
              <a:cs typeface="Courier New"/>
            </a:endParaRPr>
          </a:p>
        </p:txBody>
      </p:sp>
      <p:pic>
        <p:nvPicPr>
          <p:cNvPr id="187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2471971"/>
            <a:ext cx="7926199" cy="117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30" y="3799672"/>
            <a:ext cx="6789330" cy="143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548914" y="4151615"/>
            <a:ext cx="1210588" cy="646331"/>
          </a:xfrm>
          <a:prstGeom prst="rect">
            <a:avLst/>
          </a:prstGeom>
        </p:spPr>
        <p:txBody>
          <a:bodyPr wrap="none">
            <a:spAutoFit/>
          </a:bodyPr>
          <a:lstStyle/>
          <a:p>
            <a:pPr algn="just">
              <a:lnSpc>
                <a:spcPct val="150000"/>
              </a:lnSpc>
              <a:spcAft>
                <a:spcPts val="0"/>
              </a:spcAft>
            </a:pPr>
            <a:r>
              <a:rPr lang="zh-CN" altLang="zh-CN" kern="100" dirty="0">
                <a:latin typeface="宋体"/>
                <a:ea typeface="Times New Roman"/>
                <a:cs typeface="Courier New"/>
              </a:rPr>
              <a:t> </a:t>
            </a:r>
            <a:r>
              <a:rPr lang="en-US" altLang="zh-CN" kern="100" dirty="0">
                <a:latin typeface="宋体"/>
                <a:ea typeface="Times New Roman"/>
                <a:cs typeface="Courier New"/>
              </a:rPr>
              <a:t>(</a:t>
            </a:r>
            <a:r>
              <a:rPr lang="zh-CN" altLang="zh-CN" kern="100" dirty="0">
                <a:latin typeface="Times New Roman"/>
                <a:ea typeface="华文细黑"/>
                <a:cs typeface="Times New Roman"/>
              </a:rPr>
              <a:t>　　</a:t>
            </a:r>
            <a:r>
              <a:rPr lang="en-US" altLang="zh-CN" kern="100" dirty="0">
                <a:latin typeface="Times New Roman"/>
                <a:ea typeface="华文细黑"/>
                <a:cs typeface="Courier New"/>
              </a:rPr>
              <a:t>)</a:t>
            </a:r>
            <a:endParaRPr lang="zh-CN" altLang="zh-CN" sz="1000" kern="100" dirty="0">
              <a:effectLst/>
              <a:latin typeface="宋体"/>
              <a:cs typeface="Courier New"/>
            </a:endParaRPr>
          </a:p>
        </p:txBody>
      </p:sp>
      <p:sp>
        <p:nvSpPr>
          <p:cNvPr id="11" name="矩形 10"/>
          <p:cNvSpPr/>
          <p:nvPr/>
        </p:nvSpPr>
        <p:spPr>
          <a:xfrm>
            <a:off x="7789034" y="2493690"/>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dirty="0">
              <a:solidFill>
                <a:schemeClr val="accent6">
                  <a:lumMod val="75000"/>
                </a:schemeClr>
              </a:solidFill>
            </a:endParaRPr>
          </a:p>
        </p:txBody>
      </p:sp>
      <p:sp>
        <p:nvSpPr>
          <p:cNvPr id="14" name="矩形 13"/>
          <p:cNvSpPr/>
          <p:nvPr/>
        </p:nvSpPr>
        <p:spPr>
          <a:xfrm>
            <a:off x="7927731" y="4274726"/>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dirty="0">
              <a:solidFill>
                <a:schemeClr val="accent6">
                  <a:lumMod val="75000"/>
                </a:schemeClr>
              </a:solidFill>
            </a:endParaRPr>
          </a:p>
        </p:txBody>
      </p:sp>
      <p:sp>
        <p:nvSpPr>
          <p:cNvPr id="16" name="矩形 15"/>
          <p:cNvSpPr/>
          <p:nvPr/>
        </p:nvSpPr>
        <p:spPr>
          <a:xfrm>
            <a:off x="622598" y="5518026"/>
            <a:ext cx="6413935"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编号错，应为</a:t>
            </a:r>
            <a:r>
              <a:rPr lang="en-US" altLang="zh-CN" sz="2800" kern="100" dirty="0" smtClean="0">
                <a:latin typeface="Times New Roman"/>
                <a:ea typeface="华文细黑"/>
              </a:rPr>
              <a:t>2,2,4-­</a:t>
            </a:r>
            <a:r>
              <a:rPr lang="zh-CN" altLang="zh-CN" sz="2800" kern="100" dirty="0" smtClean="0">
                <a:latin typeface="Times New Roman"/>
                <a:ea typeface="华文细黑"/>
                <a:cs typeface="Times New Roman"/>
              </a:rPr>
              <a:t>三甲基戊烷。</a:t>
            </a:r>
            <a:endParaRPr lang="zh-CN" altLang="en-US" sz="2800" dirty="0"/>
          </a:p>
        </p:txBody>
      </p:sp>
      <p:sp>
        <p:nvSpPr>
          <p:cNvPr id="10" name="Rectangle 21">
            <a:hlinkClick r:id="rId4"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7"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0"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70476"/>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0742517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1" grpId="0"/>
      <p:bldP spid="11" grpId="1"/>
      <p:bldP spid="14" grpId="0"/>
      <p:bldP spid="14" grpId="1"/>
      <p:bldP spid="16" grpId="0"/>
      <p:bldP spid="1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7449" y="1413570"/>
            <a:ext cx="6373861" cy="738664"/>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3-­</a:t>
            </a:r>
            <a:r>
              <a:rPr lang="zh-CN" altLang="zh-CN" sz="2800" kern="100" dirty="0">
                <a:latin typeface="Times New Roman"/>
                <a:ea typeface="华文细黑"/>
                <a:cs typeface="Times New Roman"/>
              </a:rPr>
              <a:t>甲基戊烷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194561" name="Picture 1" descr="E:\源文件\2016\一轮\人教版化学\HX511.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1503608" y="2600922"/>
            <a:ext cx="1890145" cy="111690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729457" y="2763138"/>
            <a:ext cx="5243743" cy="738664"/>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异</a:t>
            </a:r>
            <a:r>
              <a:rPr lang="zh-CN" altLang="zh-CN" sz="2800" kern="100" dirty="0">
                <a:latin typeface="Times New Roman"/>
                <a:ea typeface="华文细黑"/>
                <a:cs typeface="Times New Roman"/>
              </a:rPr>
              <a:t>戊烷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sp>
        <p:nvSpPr>
          <p:cNvPr id="11" name="矩形 10"/>
          <p:cNvSpPr/>
          <p:nvPr/>
        </p:nvSpPr>
        <p:spPr>
          <a:xfrm>
            <a:off x="6023198" y="1557586"/>
            <a:ext cx="543739" cy="523220"/>
          </a:xfrm>
          <a:prstGeom prst="rect">
            <a:avLst/>
          </a:prstGeom>
        </p:spPr>
        <p:txBody>
          <a:bodyPr wrap="none">
            <a:spAutoFit/>
          </a:bodyPr>
          <a:lstStyle/>
          <a:p>
            <a:r>
              <a:rPr lang="en-US" altLang="zh-CN" sz="2800" b="1" kern="100" dirty="0" smtClean="0">
                <a:solidFill>
                  <a:schemeClr val="accent6">
                    <a:lumMod val="75000"/>
                  </a:schemeClr>
                </a:solidFill>
                <a:latin typeface="宋体"/>
                <a:ea typeface="华文细黑"/>
                <a:cs typeface="Times New Roman"/>
              </a:rPr>
              <a:t>√</a:t>
            </a:r>
            <a:endParaRPr lang="zh-CN" altLang="en-US" sz="2800" b="1" dirty="0">
              <a:solidFill>
                <a:schemeClr val="accent6">
                  <a:lumMod val="75000"/>
                </a:schemeClr>
              </a:solidFill>
            </a:endParaRPr>
          </a:p>
        </p:txBody>
      </p:sp>
      <p:pic>
        <p:nvPicPr>
          <p:cNvPr id="1945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0417" y="3881451"/>
            <a:ext cx="4121707" cy="98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622598" y="4032685"/>
            <a:ext cx="10120658" cy="1557349"/>
          </a:xfrm>
          <a:prstGeom prst="rect">
            <a:avLst/>
          </a:prstGeom>
        </p:spPr>
        <p:txBody>
          <a:bodyPr>
            <a:spAutoFit/>
          </a:bodyPr>
          <a:lstStyle/>
          <a:p>
            <a:pPr algn="just">
              <a:lnSpc>
                <a:spcPct val="17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00FF"/>
                </a:solidFill>
                <a:latin typeface="宋体"/>
                <a:ea typeface="Times New Roman"/>
                <a:cs typeface="Courier New"/>
              </a:rPr>
              <a:t>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球棍模型，其结构简式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p>
          <a:p>
            <a:pPr algn="just">
              <a:lnSpc>
                <a:spcPct val="170000"/>
              </a:lnSpc>
              <a:spcAft>
                <a:spcPts val="0"/>
              </a:spcAft>
            </a:pPr>
            <a:r>
              <a:rPr lang="zh-CN" altLang="zh-CN" sz="2800" kern="100" dirty="0" smtClean="0">
                <a:latin typeface="Times New Roman"/>
                <a:ea typeface="华文细黑"/>
                <a:cs typeface="Times New Roman"/>
              </a:rPr>
              <a:t>应</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甲基</a:t>
            </a:r>
            <a:r>
              <a:rPr lang="zh-CN" altLang="zh-CN" sz="2800" kern="100" dirty="0">
                <a:latin typeface="Times New Roman"/>
                <a:ea typeface="华文细黑"/>
                <a:cs typeface="Times New Roman"/>
              </a:rPr>
              <a:t>戊烷</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4" name="矩形 13"/>
          <p:cNvSpPr/>
          <p:nvPr/>
        </p:nvSpPr>
        <p:spPr>
          <a:xfrm>
            <a:off x="5047411" y="2906574"/>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zh-CN" sz="2800" b="1" kern="100" dirty="0">
              <a:solidFill>
                <a:schemeClr val="accent6">
                  <a:lumMod val="75000"/>
                </a:schemeClr>
              </a:solidFill>
              <a:latin typeface="宋体"/>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70476"/>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5" name="Rectangle 21">
            <a:hlinkClick r:id="rId5"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6"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7"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8"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1" name="Rectangle 21">
            <a:hlinkClick r:id="rId11"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201009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4"/>
                                        </p:tgtEl>
                                        <p:attrNameLst>
                                          <p:attrName>style.visibility</p:attrName>
                                        </p:attrNameLst>
                                      </p:cBhvr>
                                      <p:to>
                                        <p:strVal val="visible"/>
                                      </p:to>
                                    </p:set>
                                    <p:animEffect transition="in" filter="blinds(horizontal)">
                                      <p:cBhvr>
                                        <p:cTn id="12" dur="500"/>
                                        <p:tgtEl>
                                          <p:spTgt spid="19456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94564"/>
                                        </p:tgtEl>
                                      </p:cBhvr>
                                    </p:animEffect>
                                    <p:set>
                                      <p:cBhvr>
                                        <p:cTn id="25" dur="1" fill="hold">
                                          <p:stCondLst>
                                            <p:cond delay="499"/>
                                          </p:stCondLst>
                                        </p:cTn>
                                        <p:tgtEl>
                                          <p:spTgt spid="19456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p:bldP spid="11" grpId="1"/>
      <p:bldP spid="13" grpId="0"/>
      <p:bldP spid="13" grpId="1"/>
      <p:bldP spid="14" grpId="0"/>
      <p:bldP spid="1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1633" y="333450"/>
            <a:ext cx="10642228"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判断下列有关烯烃、卤代烃、醇的命名是否正确，正确的划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550590" y="1980860"/>
            <a:ext cx="1026994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1)CH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1,3,5</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三</a:t>
            </a:r>
            <a:r>
              <a:rPr lang="zh-CN" altLang="zh-CN" sz="2800" kern="100" dirty="0">
                <a:latin typeface="Times New Roman"/>
                <a:ea typeface="华文细黑"/>
                <a:cs typeface="Times New Roman"/>
              </a:rPr>
              <a:t>己烯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925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4226357"/>
            <a:ext cx="6780723" cy="1075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319342" y="4077866"/>
            <a:ext cx="1005403" cy="646331"/>
          </a:xfrm>
          <a:prstGeom prst="rect">
            <a:avLst/>
          </a:prstGeom>
        </p:spPr>
        <p:txBody>
          <a:bodyPr wrap="none">
            <a:spAutoFit/>
          </a:bodyPr>
          <a:lstStyle/>
          <a:p>
            <a:pPr algn="just">
              <a:lnSpc>
                <a:spcPct val="150000"/>
              </a:lnSpc>
              <a:spcAft>
                <a:spcPts val="0"/>
              </a:spcAft>
            </a:pPr>
            <a:r>
              <a:rPr lang="en-US" altLang="zh-CN" kern="100" dirty="0">
                <a:latin typeface="Times New Roman"/>
                <a:ea typeface="华文细黑"/>
                <a:cs typeface="Courier New"/>
              </a:rPr>
              <a:t>(</a:t>
            </a:r>
            <a:r>
              <a:rPr lang="zh-CN" altLang="zh-CN" kern="100" dirty="0">
                <a:latin typeface="Times New Roman"/>
                <a:ea typeface="华文细黑"/>
                <a:cs typeface="Times New Roman"/>
              </a:rPr>
              <a:t>　　</a:t>
            </a:r>
            <a:r>
              <a:rPr lang="en-US" altLang="zh-CN" kern="100" dirty="0">
                <a:latin typeface="Times New Roman"/>
                <a:ea typeface="华文细黑"/>
                <a:cs typeface="Courier New"/>
              </a:rPr>
              <a:t>)</a:t>
            </a:r>
            <a:endParaRPr lang="zh-CN" altLang="zh-CN" sz="1000" kern="100" dirty="0">
              <a:effectLst/>
              <a:latin typeface="宋体"/>
              <a:cs typeface="Courier New"/>
            </a:endParaRPr>
          </a:p>
        </p:txBody>
      </p:sp>
      <p:sp>
        <p:nvSpPr>
          <p:cNvPr id="3" name="矩形 2"/>
          <p:cNvSpPr/>
          <p:nvPr/>
        </p:nvSpPr>
        <p:spPr>
          <a:xfrm>
            <a:off x="550590" y="2997746"/>
            <a:ext cx="4259499"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zh-CN" sz="2800" kern="100" dirty="0" smtClean="0">
                <a:solidFill>
                  <a:prstClr val="black"/>
                </a:solidFill>
                <a:latin typeface="Times New Roman"/>
                <a:ea typeface="华文细黑"/>
                <a:cs typeface="Times New Roman"/>
              </a:rPr>
              <a:t>应</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cs typeface="Courier New"/>
              </a:rPr>
              <a:t>1,3,5</a:t>
            </a:r>
            <a:r>
              <a:rPr lang="en-US" altLang="zh-CN" sz="2800" kern="100" dirty="0" smtClean="0">
                <a:solidFill>
                  <a:prstClr val="black"/>
                </a:solidFill>
                <a:latin typeface="Times New Roman"/>
                <a:ea typeface="华文细黑"/>
                <a:cs typeface="Courier New"/>
              </a:rPr>
              <a:t>­</a:t>
            </a:r>
            <a:r>
              <a:rPr lang="en-US" altLang="zh-CN" sz="2800" kern="100" dirty="0" smtClean="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己三烯。</a:t>
            </a:r>
            <a:endParaRPr lang="zh-CN" altLang="zh-CN" sz="2800" kern="100" dirty="0">
              <a:solidFill>
                <a:prstClr val="black"/>
              </a:solidFill>
              <a:latin typeface="宋体"/>
              <a:cs typeface="Courier New"/>
            </a:endParaRPr>
          </a:p>
        </p:txBody>
      </p:sp>
      <p:sp>
        <p:nvSpPr>
          <p:cNvPr id="9" name="矩形 8"/>
          <p:cNvSpPr/>
          <p:nvPr/>
        </p:nvSpPr>
        <p:spPr>
          <a:xfrm>
            <a:off x="8503795" y="2114486"/>
            <a:ext cx="543739"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dirty="0"/>
          </a:p>
        </p:txBody>
      </p:sp>
      <p:sp>
        <p:nvSpPr>
          <p:cNvPr id="12" name="矩形 11"/>
          <p:cNvSpPr/>
          <p:nvPr/>
        </p:nvSpPr>
        <p:spPr>
          <a:xfrm>
            <a:off x="478582" y="5581260"/>
            <a:ext cx="4499950" cy="656846"/>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solidFill>
                  <a:prstClr val="black"/>
                </a:solidFill>
                <a:latin typeface="Times New Roman"/>
                <a:ea typeface="华文细黑"/>
                <a:cs typeface="Times New Roman"/>
              </a:rPr>
              <a:t>应</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甲基</a:t>
            </a:r>
            <a:r>
              <a:rPr lang="en-US"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丁醇。</a:t>
            </a:r>
            <a:endParaRPr lang="zh-CN" altLang="zh-CN" sz="2800" kern="100" dirty="0">
              <a:solidFill>
                <a:prstClr val="black"/>
              </a:solidFill>
              <a:latin typeface="宋体"/>
              <a:cs typeface="Courier New"/>
            </a:endParaRPr>
          </a:p>
        </p:txBody>
      </p:sp>
      <p:sp>
        <p:nvSpPr>
          <p:cNvPr id="14" name="矩形 13"/>
          <p:cNvSpPr/>
          <p:nvPr/>
        </p:nvSpPr>
        <p:spPr>
          <a:xfrm>
            <a:off x="7495683" y="4202718"/>
            <a:ext cx="543739"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dirty="0"/>
          </a:p>
        </p:txBody>
      </p:sp>
      <p:sp>
        <p:nvSpPr>
          <p:cNvPr id="10" name="Rectangle 21">
            <a:hlinkClick r:id="rId3"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70476"/>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580022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3" grpId="0"/>
      <p:bldP spid="3" grpId="1"/>
      <p:bldP spid="9" grpId="0"/>
      <p:bldP spid="9" grpId="1"/>
      <p:bldP spid="12" grpId="0"/>
      <p:bldP spid="12" grpId="1"/>
      <p:bldP spid="14" grpId="0"/>
      <p:bldP spid="1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827696"/>
            <a:ext cx="4463219" cy="11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124080" y="746914"/>
            <a:ext cx="1502334"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1925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2" y="3179564"/>
            <a:ext cx="6144218" cy="95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824152" y="2968111"/>
            <a:ext cx="1143262"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sp>
        <p:nvSpPr>
          <p:cNvPr id="3" name="矩形 2"/>
          <p:cNvSpPr/>
          <p:nvPr/>
        </p:nvSpPr>
        <p:spPr>
          <a:xfrm>
            <a:off x="478582" y="2043058"/>
            <a:ext cx="4349268" cy="656846"/>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zh-CN" sz="2800" kern="100" dirty="0" smtClean="0">
                <a:solidFill>
                  <a:prstClr val="black"/>
                </a:solidFill>
                <a:latin typeface="Times New Roman"/>
                <a:ea typeface="华文细黑"/>
                <a:cs typeface="Times New Roman"/>
              </a:rPr>
              <a:t>应</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cs typeface="Courier New"/>
              </a:rPr>
              <a:t>1,2-­</a:t>
            </a:r>
            <a:r>
              <a:rPr lang="zh-CN" altLang="zh-CN" sz="2800" kern="100" dirty="0">
                <a:solidFill>
                  <a:prstClr val="black"/>
                </a:solidFill>
                <a:latin typeface="Times New Roman"/>
                <a:ea typeface="华文细黑"/>
                <a:cs typeface="Times New Roman"/>
              </a:rPr>
              <a:t>二溴乙烷。</a:t>
            </a:r>
            <a:endParaRPr lang="zh-CN" altLang="zh-CN" sz="2800" kern="100" dirty="0">
              <a:solidFill>
                <a:prstClr val="black"/>
              </a:solidFill>
              <a:latin typeface="宋体"/>
              <a:cs typeface="Courier New"/>
            </a:endParaRPr>
          </a:p>
        </p:txBody>
      </p:sp>
      <p:sp>
        <p:nvSpPr>
          <p:cNvPr id="9" name="矩形 8"/>
          <p:cNvSpPr/>
          <p:nvPr/>
        </p:nvSpPr>
        <p:spPr>
          <a:xfrm>
            <a:off x="5735166" y="890930"/>
            <a:ext cx="543739" cy="523220"/>
          </a:xfrm>
          <a:prstGeom prst="rect">
            <a:avLst/>
          </a:prstGeom>
        </p:spPr>
        <p:txBody>
          <a:bodyPr wrap="none">
            <a:spAutoFit/>
          </a:bodyPr>
          <a:lstStyle/>
          <a:p>
            <a:r>
              <a:rPr lang="en-US" altLang="zh-CN" sz="2800" kern="100" dirty="0">
                <a:solidFill>
                  <a:srgbClr val="F79646">
                    <a:lumMod val="75000"/>
                  </a:srgbClr>
                </a:solidFill>
                <a:latin typeface="宋体"/>
                <a:ea typeface="华文细黑"/>
                <a:cs typeface="Times New Roman"/>
              </a:rPr>
              <a:t>×</a:t>
            </a:r>
            <a:endParaRPr lang="zh-CN" altLang="en-US" dirty="0"/>
          </a:p>
        </p:txBody>
      </p:sp>
      <p:sp>
        <p:nvSpPr>
          <p:cNvPr id="12" name="矩形 11"/>
          <p:cNvSpPr/>
          <p:nvPr/>
        </p:nvSpPr>
        <p:spPr>
          <a:xfrm>
            <a:off x="550590" y="4581922"/>
            <a:ext cx="4499950"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solidFill>
                  <a:prstClr val="black"/>
                </a:solidFill>
                <a:latin typeface="Times New Roman"/>
                <a:ea typeface="华文细黑"/>
                <a:cs typeface="Times New Roman"/>
              </a:rPr>
              <a:t>应</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甲基</a:t>
            </a:r>
            <a:r>
              <a:rPr lang="en-US"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戊烯。</a:t>
            </a:r>
            <a:endParaRPr lang="zh-CN" altLang="zh-CN" sz="2800" kern="100" dirty="0">
              <a:solidFill>
                <a:prstClr val="black"/>
              </a:solidFill>
              <a:latin typeface="宋体"/>
              <a:cs typeface="Courier New"/>
            </a:endParaRPr>
          </a:p>
        </p:txBody>
      </p:sp>
      <p:sp>
        <p:nvSpPr>
          <p:cNvPr id="14" name="矩形 13"/>
          <p:cNvSpPr/>
          <p:nvPr/>
        </p:nvSpPr>
        <p:spPr>
          <a:xfrm>
            <a:off x="7063635" y="3069754"/>
            <a:ext cx="543739"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dirty="0"/>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70476"/>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5" name="Rectangle 21">
            <a:hlinkClick r:id="rId4"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5"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6"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7"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376875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p:bldP spid="3" grpId="1"/>
      <p:bldP spid="9" grpId="0"/>
      <p:bldP spid="9" grpId="1"/>
      <p:bldP spid="12" grpId="0"/>
      <p:bldP spid="12" grpId="1"/>
      <p:bldP spid="14" grpId="0"/>
      <p:bldP spid="1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190" y="719519"/>
            <a:ext cx="7566521" cy="148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25" y="3069754"/>
            <a:ext cx="7832126" cy="114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50590" y="4509914"/>
            <a:ext cx="6092825" cy="738664"/>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应</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甲基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戊烯。</a:t>
            </a:r>
            <a:endParaRPr lang="zh-CN" altLang="zh-CN" sz="2800" kern="100" dirty="0">
              <a:effectLst/>
              <a:latin typeface="宋体"/>
              <a:cs typeface="Courier New"/>
            </a:endParaRPr>
          </a:p>
        </p:txBody>
      </p:sp>
      <p:sp>
        <p:nvSpPr>
          <p:cNvPr id="5" name="矩形 4"/>
          <p:cNvSpPr/>
          <p:nvPr/>
        </p:nvSpPr>
        <p:spPr>
          <a:xfrm>
            <a:off x="7319342" y="1629594"/>
            <a:ext cx="543739" cy="523220"/>
          </a:xfrm>
          <a:prstGeom prst="rect">
            <a:avLst/>
          </a:prstGeom>
        </p:spPr>
        <p:txBody>
          <a:bodyPr wrap="none">
            <a:spAutoFit/>
          </a:bodyPr>
          <a:lstStyle/>
          <a:p>
            <a:r>
              <a:rPr lang="en-US" altLang="zh-CN" sz="2800" kern="100" dirty="0">
                <a:solidFill>
                  <a:srgbClr val="F79646">
                    <a:lumMod val="75000"/>
                  </a:srgbClr>
                </a:solidFill>
                <a:latin typeface="宋体"/>
                <a:ea typeface="华文细黑"/>
                <a:cs typeface="Times New Roman"/>
              </a:rPr>
              <a:t>√</a:t>
            </a:r>
            <a:endParaRPr lang="zh-CN" altLang="en-US" dirty="0"/>
          </a:p>
        </p:txBody>
      </p:sp>
      <p:sp>
        <p:nvSpPr>
          <p:cNvPr id="7" name="矩形 6"/>
          <p:cNvSpPr/>
          <p:nvPr/>
        </p:nvSpPr>
        <p:spPr>
          <a:xfrm>
            <a:off x="7607374" y="3626654"/>
            <a:ext cx="543739" cy="523220"/>
          </a:xfrm>
          <a:prstGeom prst="rect">
            <a:avLst/>
          </a:prstGeom>
        </p:spPr>
        <p:txBody>
          <a:bodyPr wrap="none">
            <a:spAutoFit/>
          </a:bodyPr>
          <a:lstStyle/>
          <a:p>
            <a:r>
              <a:rPr lang="en-US" altLang="zh-CN" sz="2800" kern="100" dirty="0">
                <a:solidFill>
                  <a:srgbClr val="F79646">
                    <a:lumMod val="75000"/>
                  </a:srgbClr>
                </a:solidFill>
                <a:latin typeface="宋体"/>
                <a:ea typeface="华文细黑"/>
                <a:cs typeface="Times New Roman"/>
              </a:rPr>
              <a:t>×</a:t>
            </a:r>
            <a:endParaRPr lang="zh-CN" altLang="en-US"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04609" y="6670476"/>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4" action="ppaction://hlinksldjump"/>
          </p:cNvPr>
          <p:cNvSpPr>
            <a:spLocks noChangeArrowheads="1"/>
          </p:cNvSpPr>
          <p:nvPr/>
        </p:nvSpPr>
        <p:spPr bwMode="auto">
          <a:xfrm>
            <a:off x="8759502"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5" action="ppaction://hlinksldjump"/>
          </p:cNvPr>
          <p:cNvSpPr>
            <a:spLocks noChangeArrowheads="1"/>
          </p:cNvSpPr>
          <p:nvPr/>
        </p:nvSpPr>
        <p:spPr bwMode="auto">
          <a:xfrm>
            <a:off x="9261680"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6" action="ppaction://hlinksldjump"/>
          </p:cNvPr>
          <p:cNvSpPr>
            <a:spLocks noChangeArrowheads="1"/>
          </p:cNvSpPr>
          <p:nvPr/>
        </p:nvSpPr>
        <p:spPr bwMode="auto">
          <a:xfrm>
            <a:off x="9739716"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7" action="ppaction://hlinksldjump"/>
          </p:cNvPr>
          <p:cNvSpPr>
            <a:spLocks noChangeArrowheads="1"/>
          </p:cNvSpPr>
          <p:nvPr/>
        </p:nvSpPr>
        <p:spPr bwMode="auto">
          <a:xfrm>
            <a:off x="10182213"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8" action="ppaction://hlinksldjump"/>
          </p:cNvPr>
          <p:cNvSpPr>
            <a:spLocks noChangeArrowheads="1"/>
          </p:cNvSpPr>
          <p:nvPr/>
        </p:nvSpPr>
        <p:spPr bwMode="auto">
          <a:xfrm>
            <a:off x="1063171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9" action="ppaction://hlinksldjump"/>
          </p:cNvPr>
          <p:cNvSpPr>
            <a:spLocks noChangeArrowheads="1"/>
          </p:cNvSpPr>
          <p:nvPr/>
        </p:nvSpPr>
        <p:spPr bwMode="auto">
          <a:xfrm>
            <a:off x="11111930"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0" action="ppaction://hlinksldjump"/>
          </p:cNvPr>
          <p:cNvSpPr>
            <a:spLocks noChangeArrowheads="1"/>
          </p:cNvSpPr>
          <p:nvPr/>
        </p:nvSpPr>
        <p:spPr bwMode="auto">
          <a:xfrm>
            <a:off x="11615986"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184818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P spid="5" grpId="0"/>
      <p:bldP spid="5" grpId="1"/>
      <p:bldP spid="7" grpId="0"/>
      <p:bldP spid="7"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3117" y="1701602"/>
            <a:ext cx="10964697"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有机物系统命名中常见的错误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主链选取不当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不包含官能团，不是主链最长、支链最多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编号错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官能团的位次不是最小，取代基位号之和不是最小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支链主次不分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不是先简后繁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忘记或用</a:t>
            </a:r>
            <a:r>
              <a:rPr lang="zh-CN" altLang="zh-CN" sz="2800" kern="100" dirty="0" smtClean="0">
                <a:latin typeface="Times New Roman"/>
                <a:ea typeface="华文细黑"/>
                <a:cs typeface="Times New Roman"/>
              </a:rPr>
              <a:t>错。</a:t>
            </a:r>
            <a:endParaRPr lang="zh-CN" altLang="zh-CN" sz="1050" kern="100" dirty="0">
              <a:latin typeface="宋体"/>
              <a:cs typeface="Courier New"/>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易错警示</a:t>
            </a:r>
          </a:p>
        </p:txBody>
      </p:sp>
    </p:spTree>
    <p:extLst>
      <p:ext uri="{BB962C8B-B14F-4D97-AF65-F5344CB8AC3E}">
        <p14:creationId xmlns:p14="http://schemas.microsoft.com/office/powerpoint/2010/main" val="3594934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694606" y="1341562"/>
            <a:ext cx="11068815"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弄清系统命名法中四种字的含义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烯、炔、醛、酮、酸、酯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指官能团。</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二、三、四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指相同取代基或官能团的个数。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指官能团或取代基的位置。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甲、乙、丙、丁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指主链碳原子个数分别为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en-US" altLang="zh-CN" sz="2800" kern="100" dirty="0">
                <a:latin typeface="宋体"/>
                <a:ea typeface="华文细黑"/>
                <a:cs typeface="Times New Roman"/>
              </a:rPr>
              <a:t>……</a:t>
            </a:r>
            <a:endParaRPr lang="zh-CN" altLang="zh-CN" sz="1050" kern="100" dirty="0">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583743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145335" y="2723360"/>
            <a:ext cx="11957119" cy="923330"/>
          </a:xfrm>
          <a:prstGeom prst="rect">
            <a:avLst/>
          </a:prstGeom>
          <a:noFill/>
        </p:spPr>
        <p:txBody>
          <a:bodyPr wrap="none" rtlCol="0" anchor="ctr">
            <a:spAutoFit/>
          </a:bodyPr>
          <a:lstStyle/>
          <a:p>
            <a:r>
              <a:rPr lang="zh-CN" altLang="en-US" sz="5400" b="1" dirty="0">
                <a:solidFill>
                  <a:schemeClr val="bg1"/>
                </a:solidFill>
                <a:latin typeface="+mj-ea"/>
                <a:ea typeface="+mj-ea"/>
              </a:rPr>
              <a:t>考点三　</a:t>
            </a:r>
            <a:r>
              <a:rPr lang="zh-CN" altLang="en-US" sz="5400" b="1" dirty="0" smtClean="0">
                <a:solidFill>
                  <a:schemeClr val="bg1"/>
                </a:solidFill>
                <a:latin typeface="+mj-ea"/>
                <a:ea typeface="+mj-ea"/>
              </a:rPr>
              <a:t>研究</a:t>
            </a:r>
            <a:r>
              <a:rPr lang="zh-CN" altLang="en-US" sz="5400" b="1" dirty="0">
                <a:solidFill>
                  <a:schemeClr val="bg1"/>
                </a:solidFill>
                <a:latin typeface="+mj-ea"/>
                <a:ea typeface="+mj-ea"/>
              </a:rPr>
              <a:t>有机物的一般步骤和方法</a:t>
            </a:r>
          </a:p>
        </p:txBody>
      </p:sp>
    </p:spTree>
    <p:extLst>
      <p:ext uri="{BB962C8B-B14F-4D97-AF65-F5344CB8AC3E}">
        <p14:creationId xmlns:p14="http://schemas.microsoft.com/office/powerpoint/2010/main" val="1437907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1332788"/>
            <a:ext cx="4762842"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研究有机化合物的基本步骤</a:t>
            </a:r>
            <a:endParaRPr lang="zh-CN" altLang="zh-CN" sz="1050" kern="100" dirty="0">
              <a:effectLst/>
              <a:latin typeface="宋体"/>
              <a:cs typeface="Courier New"/>
            </a:endParaRPr>
          </a:p>
        </p:txBody>
      </p:sp>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5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33" y="2480566"/>
            <a:ext cx="7567724" cy="174131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678374" y="4372529"/>
            <a:ext cx="8737312" cy="738664"/>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纯净物　</a:t>
            </a:r>
            <a:r>
              <a:rPr lang="zh-CN" altLang="zh-CN" sz="2800" kern="100" dirty="0" smtClean="0">
                <a:latin typeface="Times New Roman"/>
                <a:ea typeface="华文细黑"/>
                <a:cs typeface="Times New Roman"/>
              </a:rPr>
              <a:t>确定</a:t>
            </a:r>
            <a:r>
              <a:rPr lang="en-US" altLang="zh-CN" sz="2800" u="sng" kern="100" dirty="0" smtClean="0">
                <a:latin typeface="Times New Roman"/>
                <a:ea typeface="华文细黑"/>
                <a:cs typeface="Times New Roman"/>
              </a:rPr>
              <a:t>	         </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确定</a:t>
            </a:r>
            <a:r>
              <a:rPr lang="en-US" altLang="zh-CN" sz="2800" u="sng" kern="100" dirty="0" smtClean="0">
                <a:latin typeface="Times New Roman"/>
                <a:ea typeface="华文细黑"/>
                <a:cs typeface="Times New Roman"/>
              </a:rPr>
              <a:t>	      </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确定</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endParaRPr lang="zh-CN" altLang="zh-CN" sz="2800" kern="100" dirty="0">
              <a:effectLst/>
              <a:latin typeface="宋体"/>
              <a:cs typeface="Courier New"/>
            </a:endParaRPr>
          </a:p>
        </p:txBody>
      </p:sp>
      <p:sp>
        <p:nvSpPr>
          <p:cNvPr id="6" name="矩形 5"/>
          <p:cNvSpPr/>
          <p:nvPr/>
        </p:nvSpPr>
        <p:spPr>
          <a:xfrm>
            <a:off x="3825210" y="4437906"/>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实验式</a:t>
            </a:r>
            <a:endParaRPr lang="zh-CN" altLang="en-US" sz="2800" kern="100" dirty="0">
              <a:solidFill>
                <a:srgbClr val="0000FF"/>
              </a:solidFill>
              <a:latin typeface="Times New Roman"/>
              <a:ea typeface="华文细黑"/>
              <a:cs typeface="Courier New"/>
            </a:endParaRPr>
          </a:p>
        </p:txBody>
      </p:sp>
      <p:sp>
        <p:nvSpPr>
          <p:cNvPr id="7" name="矩形 6"/>
          <p:cNvSpPr/>
          <p:nvPr/>
        </p:nvSpPr>
        <p:spPr>
          <a:xfrm>
            <a:off x="5951190" y="4437906"/>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分子式</a:t>
            </a:r>
            <a:endParaRPr lang="zh-CN" altLang="en-US" sz="2800" kern="100" dirty="0">
              <a:solidFill>
                <a:srgbClr val="0000FF"/>
              </a:solidFill>
              <a:latin typeface="Times New Roman"/>
              <a:ea typeface="华文细黑"/>
              <a:cs typeface="Courier New"/>
            </a:endParaRPr>
          </a:p>
        </p:txBody>
      </p:sp>
      <p:sp>
        <p:nvSpPr>
          <p:cNvPr id="8" name="矩形 7"/>
          <p:cNvSpPr/>
          <p:nvPr/>
        </p:nvSpPr>
        <p:spPr>
          <a:xfrm>
            <a:off x="8289706" y="4418742"/>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结构式</a:t>
            </a:r>
            <a:endParaRPr lang="zh-CN" altLang="en-US" sz="2800" kern="100" dirty="0">
              <a:solidFill>
                <a:srgbClr val="0000FF"/>
              </a:solidFill>
              <a:latin typeface="Times New Roman"/>
              <a:ea typeface="华文细黑"/>
              <a:cs typeface="Courier New"/>
            </a:endParaRPr>
          </a:p>
        </p:txBody>
      </p:sp>
      <p:sp>
        <p:nvSpPr>
          <p:cNvPr id="13" name="矩形 12"/>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7" name="组合 16"/>
          <p:cNvGrpSpPr/>
          <p:nvPr/>
        </p:nvGrpSpPr>
        <p:grpSpPr>
          <a:xfrm>
            <a:off x="1" y="-2"/>
            <a:ext cx="1836949" cy="634848"/>
            <a:chOff x="0" y="-2"/>
            <a:chExt cx="1377891" cy="634701"/>
          </a:xfrm>
          <a:solidFill>
            <a:srgbClr val="FFC000"/>
          </a:solidFill>
        </p:grpSpPr>
        <p:sp>
          <p:nvSpPr>
            <p:cNvPr id="18" name="矩形 1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9" name="直角三角形 1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0" name="矩形 19"/>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1"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p:bldP spid="6" grpId="1"/>
      <p:bldP spid="7" grpId="0"/>
      <p:bldP spid="7" grpId="1"/>
      <p:bldP spid="8" grpId="0"/>
      <p:bldP spid="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26590"/>
            <a:ext cx="4762842" cy="1307089"/>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分离提纯有机物常用的方法</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蒸馏和重结晶</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3802681243"/>
              </p:ext>
            </p:extLst>
          </p:nvPr>
        </p:nvGraphicFramePr>
        <p:xfrm>
          <a:off x="406574" y="1413570"/>
          <a:ext cx="11377264" cy="4601686"/>
        </p:xfrm>
        <a:graphic>
          <a:graphicData uri="http://schemas.openxmlformats.org/drawingml/2006/table">
            <a:tbl>
              <a:tblPr/>
              <a:tblGrid>
                <a:gridCol w="2203138"/>
                <a:gridCol w="3171298"/>
                <a:gridCol w="6002828"/>
              </a:tblGrid>
              <a:tr h="565944">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baseline="0">
                          <a:effectLst/>
                          <a:latin typeface="Times New Roman"/>
                          <a:ea typeface="华文细黑"/>
                          <a:cs typeface="Times New Roman"/>
                        </a:rPr>
                        <a:t>适用对象</a:t>
                      </a:r>
                      <a:endParaRPr lang="zh-CN" sz="2800" kern="100" baseline="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要求</a:t>
                      </a:r>
                      <a:endParaRPr lang="zh-CN" sz="2800" kern="100" baseline="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0803">
                <a:tc>
                  <a:txBody>
                    <a:bodyPr/>
                    <a:lstStyle/>
                    <a:p>
                      <a:pPr algn="ctr">
                        <a:lnSpc>
                          <a:spcPct val="150000"/>
                        </a:lnSpc>
                        <a:spcAft>
                          <a:spcPts val="0"/>
                        </a:spcAft>
                      </a:pPr>
                      <a:r>
                        <a:rPr lang="zh-CN" sz="2800" kern="100" baseline="0" dirty="0">
                          <a:effectLst/>
                          <a:latin typeface="Times New Roman"/>
                          <a:ea typeface="华文细黑"/>
                          <a:cs typeface="Times New Roman"/>
                        </a:rPr>
                        <a:t>蒸馏</a:t>
                      </a:r>
                      <a:endParaRPr lang="zh-CN" sz="2800" kern="100" baseline="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常用于分离、提纯液态有机物</a:t>
                      </a:r>
                      <a:endParaRPr lang="zh-CN" sz="2800" kern="100" baseline="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baseline="0" dirty="0">
                          <a:effectLst/>
                          <a:latin typeface="宋体"/>
                          <a:ea typeface="华文细黑"/>
                          <a:cs typeface="Times New Roman"/>
                        </a:rPr>
                        <a:t>①</a:t>
                      </a:r>
                      <a:r>
                        <a:rPr lang="zh-CN" sz="2800" kern="100" baseline="0" dirty="0">
                          <a:effectLst/>
                          <a:latin typeface="Times New Roman"/>
                          <a:ea typeface="华文细黑"/>
                          <a:cs typeface="Times New Roman"/>
                        </a:rPr>
                        <a:t>该有机物热稳定性</a:t>
                      </a:r>
                      <a:r>
                        <a:rPr lang="zh-CN" sz="2800" kern="100" baseline="0" dirty="0" smtClean="0">
                          <a:effectLst/>
                          <a:latin typeface="Times New Roman"/>
                          <a:ea typeface="华文细黑"/>
                          <a:cs typeface="Times New Roman"/>
                        </a:rPr>
                        <a:t>较强</a:t>
                      </a:r>
                      <a:endParaRPr lang="en-US" altLang="zh-CN" sz="2800" kern="100" baseline="0" dirty="0" smtClean="0">
                        <a:effectLst/>
                        <a:latin typeface="Times New Roman"/>
                        <a:ea typeface="华文细黑"/>
                        <a:cs typeface="Times New Roman"/>
                      </a:endParaRPr>
                    </a:p>
                    <a:p>
                      <a:pPr algn="l">
                        <a:lnSpc>
                          <a:spcPct val="150000"/>
                        </a:lnSpc>
                        <a:spcAft>
                          <a:spcPts val="0"/>
                        </a:spcAft>
                      </a:pPr>
                      <a:r>
                        <a:rPr lang="en-US" sz="2800" kern="100" baseline="0" dirty="0" smtClean="0">
                          <a:effectLst/>
                          <a:latin typeface="宋体"/>
                          <a:ea typeface="华文细黑"/>
                          <a:cs typeface="Times New Roman"/>
                        </a:rPr>
                        <a:t>②</a:t>
                      </a:r>
                      <a:r>
                        <a:rPr lang="zh-CN" sz="2800" kern="100" baseline="0" dirty="0">
                          <a:effectLst/>
                          <a:latin typeface="Times New Roman"/>
                          <a:ea typeface="华文细黑"/>
                          <a:cs typeface="Times New Roman"/>
                        </a:rPr>
                        <a:t>该有机物与杂质</a:t>
                      </a:r>
                      <a:r>
                        <a:rPr lang="zh-CN" sz="2800" kern="100" baseline="0" dirty="0" smtClean="0">
                          <a:effectLst/>
                          <a:latin typeface="Times New Roman"/>
                          <a:ea typeface="华文细黑"/>
                          <a:cs typeface="Times New Roman"/>
                        </a:rPr>
                        <a:t>的</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相差</a:t>
                      </a:r>
                      <a:r>
                        <a:rPr lang="zh-CN" sz="2800" kern="100" baseline="0" dirty="0">
                          <a:effectLst/>
                          <a:latin typeface="Times New Roman"/>
                          <a:ea typeface="华文细黑"/>
                          <a:cs typeface="Times New Roman"/>
                        </a:rPr>
                        <a:t>较大</a:t>
                      </a:r>
                      <a:endParaRPr lang="zh-CN" sz="2800" kern="100" baseline="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0803">
                <a:tc>
                  <a:txBody>
                    <a:bodyPr/>
                    <a:lstStyle/>
                    <a:p>
                      <a:pPr algn="ctr">
                        <a:lnSpc>
                          <a:spcPct val="150000"/>
                        </a:lnSpc>
                        <a:spcAft>
                          <a:spcPts val="0"/>
                        </a:spcAft>
                      </a:pPr>
                      <a:r>
                        <a:rPr lang="zh-CN" sz="2800" kern="100" baseline="0">
                          <a:effectLst/>
                          <a:latin typeface="Times New Roman"/>
                          <a:ea typeface="华文细黑"/>
                          <a:cs typeface="Times New Roman"/>
                        </a:rPr>
                        <a:t>重结晶</a:t>
                      </a:r>
                      <a:endParaRPr lang="zh-CN" sz="2800" kern="100" baseline="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a:effectLst/>
                          <a:latin typeface="Times New Roman"/>
                          <a:ea typeface="华文细黑"/>
                          <a:cs typeface="Times New Roman"/>
                        </a:rPr>
                        <a:t>常用于分离、提纯固态有机物</a:t>
                      </a:r>
                      <a:endParaRPr lang="zh-CN" sz="2800" kern="100" baseline="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baseline="0" dirty="0" smtClean="0">
                          <a:solidFill>
                            <a:schemeClr val="tx1"/>
                          </a:solidFill>
                          <a:effectLst/>
                          <a:latin typeface="Times New Roman"/>
                          <a:ea typeface="华文细黑"/>
                          <a:cs typeface="Times New Roman"/>
                        </a:rPr>
                        <a:t>①</a:t>
                      </a:r>
                      <a:r>
                        <a:rPr lang="zh-CN" altLang="zh-CN" sz="2800" kern="100" baseline="0" dirty="0" smtClean="0">
                          <a:solidFill>
                            <a:schemeClr val="tx1"/>
                          </a:solidFill>
                          <a:effectLst/>
                          <a:latin typeface="Times New Roman"/>
                          <a:ea typeface="华文细黑"/>
                          <a:cs typeface="Times New Roman"/>
                        </a:rPr>
                        <a:t>杂质在所选溶液中</a:t>
                      </a:r>
                      <a:r>
                        <a:rPr lang="en-US" altLang="zh-CN" sz="2800" u="sng" kern="100" baseline="0" dirty="0" smtClean="0">
                          <a:solidFill>
                            <a:schemeClr val="tx1"/>
                          </a:solidFill>
                          <a:effectLst/>
                          <a:latin typeface="Times New Roman"/>
                          <a:ea typeface="华文细黑"/>
                          <a:cs typeface="Times New Roman"/>
                        </a:rPr>
                        <a:t>	     </a:t>
                      </a:r>
                      <a:r>
                        <a:rPr lang="zh-CN" altLang="zh-CN" sz="2800" kern="100" baseline="0" dirty="0" smtClean="0">
                          <a:solidFill>
                            <a:schemeClr val="tx1"/>
                          </a:solidFill>
                          <a:effectLst/>
                          <a:latin typeface="Times New Roman"/>
                          <a:ea typeface="华文细黑"/>
                          <a:cs typeface="Times New Roman"/>
                        </a:rPr>
                        <a:t>很小或很大</a:t>
                      </a:r>
                      <a:endParaRPr lang="en-US" altLang="zh-CN" sz="2800" kern="100" baseline="0" dirty="0" smtClean="0">
                        <a:solidFill>
                          <a:schemeClr val="tx1"/>
                        </a:solidFill>
                        <a:effectLst/>
                        <a:latin typeface="Times New Roman"/>
                        <a:ea typeface="华文细黑"/>
                        <a:cs typeface="Times New Roman"/>
                      </a:endParaRPr>
                    </a:p>
                    <a:p>
                      <a:pPr algn="l">
                        <a:lnSpc>
                          <a:spcPct val="150000"/>
                        </a:lnSpc>
                        <a:spcAft>
                          <a:spcPts val="0"/>
                        </a:spcAft>
                      </a:pPr>
                      <a:r>
                        <a:rPr lang="en-US" sz="2800" kern="100" baseline="0" dirty="0" smtClean="0">
                          <a:effectLst/>
                          <a:latin typeface="宋体"/>
                          <a:ea typeface="华文细黑"/>
                          <a:cs typeface="Times New Roman"/>
                        </a:rPr>
                        <a:t>②</a:t>
                      </a:r>
                      <a:r>
                        <a:rPr lang="zh-CN" sz="2800" kern="100" baseline="0" dirty="0">
                          <a:effectLst/>
                          <a:latin typeface="Times New Roman"/>
                          <a:ea typeface="华文细黑"/>
                          <a:cs typeface="Times New Roman"/>
                        </a:rPr>
                        <a:t>被</a:t>
                      </a:r>
                      <a:r>
                        <a:rPr lang="zh-CN" sz="2800" kern="100" spc="-60" baseline="0" dirty="0">
                          <a:effectLst/>
                          <a:latin typeface="Times New Roman"/>
                          <a:ea typeface="华文细黑"/>
                          <a:cs typeface="Times New Roman"/>
                        </a:rPr>
                        <a:t>提纯的有机物在此溶剂</a:t>
                      </a:r>
                      <a:r>
                        <a:rPr lang="zh-CN" sz="2800" kern="100" baseline="0" dirty="0" smtClean="0">
                          <a:effectLst/>
                          <a:latin typeface="Times New Roman"/>
                          <a:ea typeface="华文细黑"/>
                          <a:cs typeface="Times New Roman"/>
                        </a:rPr>
                        <a:t>中</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受</a:t>
                      </a:r>
                      <a:r>
                        <a:rPr lang="zh-CN" sz="2800" kern="100" baseline="0" dirty="0">
                          <a:effectLst/>
                          <a:latin typeface="Times New Roman"/>
                          <a:ea typeface="华文细黑"/>
                          <a:cs typeface="Times New Roman"/>
                        </a:rPr>
                        <a:t>温度</a:t>
                      </a:r>
                      <a:r>
                        <a:rPr lang="zh-CN" sz="2800" kern="100" baseline="0" dirty="0" smtClean="0">
                          <a:effectLst/>
                          <a:latin typeface="Times New Roman"/>
                          <a:ea typeface="华文细黑"/>
                          <a:cs typeface="Times New Roman"/>
                        </a:rPr>
                        <a:t>影响</a:t>
                      </a: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8903518" y="312259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沸点</a:t>
            </a:r>
            <a:endParaRPr lang="zh-CN" altLang="en-US" sz="2800" kern="100" dirty="0">
              <a:solidFill>
                <a:srgbClr val="0000FF"/>
              </a:solidFill>
              <a:latin typeface="Times New Roman"/>
              <a:ea typeface="华文细黑"/>
              <a:cs typeface="Courier New"/>
            </a:endParaRPr>
          </a:p>
        </p:txBody>
      </p:sp>
      <p:sp>
        <p:nvSpPr>
          <p:cNvPr id="7" name="矩形 6"/>
          <p:cNvSpPr/>
          <p:nvPr/>
        </p:nvSpPr>
        <p:spPr>
          <a:xfrm>
            <a:off x="10199662" y="4797946"/>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溶解度</a:t>
            </a:r>
            <a:endParaRPr lang="zh-CN" altLang="en-US" sz="3200" kern="100" dirty="0">
              <a:solidFill>
                <a:srgbClr val="0000FF"/>
              </a:solidFill>
              <a:latin typeface="Times New Roman"/>
              <a:ea typeface="华文细黑"/>
              <a:cs typeface="Courier New"/>
            </a:endParaRPr>
          </a:p>
        </p:txBody>
      </p:sp>
      <p:sp>
        <p:nvSpPr>
          <p:cNvPr id="8" name="矩形 7"/>
          <p:cNvSpPr/>
          <p:nvPr/>
        </p:nvSpPr>
        <p:spPr>
          <a:xfrm>
            <a:off x="7247334" y="54268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较大</a:t>
            </a:r>
            <a:endParaRPr lang="zh-CN" altLang="en-US" sz="2800" kern="100" dirty="0">
              <a:solidFill>
                <a:srgbClr val="0000FF"/>
              </a:solidFill>
              <a:latin typeface="Times New Roman"/>
              <a:ea typeface="华文细黑"/>
              <a:cs typeface="Courier New"/>
            </a:endParaRPr>
          </a:p>
        </p:txBody>
      </p:sp>
      <p:sp>
        <p:nvSpPr>
          <p:cNvPr id="9" name="矩形 8"/>
          <p:cNvSpPr/>
          <p:nvPr/>
        </p:nvSpPr>
        <p:spPr>
          <a:xfrm>
            <a:off x="8831510" y="4149874"/>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溶解度</a:t>
            </a:r>
            <a:endParaRPr lang="zh-CN" altLang="en-US" sz="2800" kern="100" dirty="0">
              <a:solidFill>
                <a:srgbClr val="0000FF"/>
              </a:solidFill>
              <a:latin typeface="Times New Roman"/>
              <a:ea typeface="华文细黑"/>
              <a:cs typeface="Courier New"/>
            </a:endParaRPr>
          </a:p>
        </p:txBody>
      </p:sp>
      <p:sp>
        <p:nvSpPr>
          <p:cNvPr id="10" name="矩形 9"/>
          <p:cNvSpPr/>
          <p:nvPr/>
        </p:nvSpPr>
        <p:spPr>
          <a:xfrm>
            <a:off x="0" y="663058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P spid="7" grpId="0"/>
      <p:bldP spid="7" grpId="1"/>
      <p:bldP spid="8" grpId="0"/>
      <p:bldP spid="8"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49" y="189434"/>
            <a:ext cx="8752825" cy="65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574926" y="-98598"/>
            <a:ext cx="902811" cy="661015"/>
          </a:xfrm>
          <a:prstGeom prst="rect">
            <a:avLst/>
          </a:prstGeom>
        </p:spPr>
        <p:txBody>
          <a:bodyPr wrap="none">
            <a:spAutoFit/>
          </a:bodyPr>
          <a:lstStyle/>
          <a:p>
            <a:pPr algn="just">
              <a:lnSpc>
                <a:spcPct val="150000"/>
              </a:lnSpc>
              <a:tabLst>
                <a:tab pos="1890395" algn="l"/>
              </a:tabLst>
            </a:pPr>
            <a:r>
              <a:rPr lang="zh-CN" altLang="en-US" sz="2800" kern="100" dirty="0">
                <a:solidFill>
                  <a:srgbClr val="0000CC"/>
                </a:solidFill>
                <a:latin typeface="Times New Roman"/>
                <a:ea typeface="华文细黑"/>
                <a:cs typeface="Courier New"/>
              </a:rPr>
              <a:t>烷烃</a:t>
            </a:r>
          </a:p>
        </p:txBody>
      </p:sp>
      <p:sp>
        <p:nvSpPr>
          <p:cNvPr id="10" name="矩形 9"/>
          <p:cNvSpPr/>
          <p:nvPr/>
        </p:nvSpPr>
        <p:spPr>
          <a:xfrm>
            <a:off x="3574926" y="477466"/>
            <a:ext cx="902811" cy="661015"/>
          </a:xfrm>
          <a:prstGeom prst="rect">
            <a:avLst/>
          </a:prstGeom>
        </p:spPr>
        <p:txBody>
          <a:bodyPr wrap="none">
            <a:spAutoFit/>
          </a:bodyPr>
          <a:lstStyle/>
          <a:p>
            <a:pPr algn="just">
              <a:lnSpc>
                <a:spcPct val="150000"/>
              </a:lnSpc>
              <a:tabLst>
                <a:tab pos="1890395" algn="l"/>
              </a:tabLst>
            </a:pPr>
            <a:r>
              <a:rPr lang="zh-CN" altLang="en-US" sz="2800" kern="100" dirty="0" smtClean="0">
                <a:solidFill>
                  <a:srgbClr val="0000FF"/>
                </a:solidFill>
                <a:latin typeface="Times New Roman"/>
                <a:ea typeface="华文细黑"/>
                <a:cs typeface="Courier New"/>
              </a:rPr>
              <a:t>烯烃</a:t>
            </a:r>
            <a:endParaRPr lang="zh-CN" altLang="en-US" sz="2800" kern="100" dirty="0">
              <a:solidFill>
                <a:srgbClr val="0000FF"/>
              </a:solidFill>
              <a:latin typeface="Times New Roman"/>
              <a:ea typeface="华文细黑"/>
              <a:cs typeface="Courier New"/>
            </a:endParaRPr>
          </a:p>
        </p:txBody>
      </p:sp>
      <p:sp>
        <p:nvSpPr>
          <p:cNvPr id="11" name="矩形 10"/>
          <p:cNvSpPr/>
          <p:nvPr/>
        </p:nvSpPr>
        <p:spPr>
          <a:xfrm>
            <a:off x="3574926" y="1053530"/>
            <a:ext cx="902811" cy="661015"/>
          </a:xfrm>
          <a:prstGeom prst="rect">
            <a:avLst/>
          </a:prstGeom>
        </p:spPr>
        <p:txBody>
          <a:bodyPr wrap="none">
            <a:spAutoFit/>
          </a:bodyPr>
          <a:lstStyle/>
          <a:p>
            <a:pPr algn="just">
              <a:lnSpc>
                <a:spcPct val="150000"/>
              </a:lnSpc>
              <a:tabLst>
                <a:tab pos="1890395" algn="l"/>
              </a:tabLst>
            </a:pPr>
            <a:r>
              <a:rPr lang="zh-CN" altLang="en-US" sz="2800" kern="100" dirty="0">
                <a:solidFill>
                  <a:srgbClr val="0000CC"/>
                </a:solidFill>
                <a:latin typeface="Times New Roman"/>
                <a:ea typeface="华文细黑"/>
                <a:cs typeface="Courier New"/>
              </a:rPr>
              <a:t>炔烃</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6151285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9" grpId="1"/>
      <p:bldP spid="10" grpId="0"/>
      <p:bldP spid="10" grpId="1"/>
      <p:bldP spid="11" grpId="0"/>
      <p:bldP spid="11"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8245" y="1331684"/>
            <a:ext cx="10947561"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萃取和分液</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常用的萃取剂</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石油醚、二氯甲烷等。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液萃取：利用有机物在</a:t>
            </a:r>
            <a:r>
              <a:rPr lang="zh-CN" altLang="zh-CN" sz="2800" kern="100" dirty="0" smtClean="0">
                <a:latin typeface="Times New Roman"/>
                <a:ea typeface="华文细黑"/>
                <a:cs typeface="Times New Roman"/>
              </a:rPr>
              <a:t>两种</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溶剂中</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不同</a:t>
            </a:r>
            <a:r>
              <a:rPr lang="zh-CN" altLang="zh-CN" sz="2800" kern="100" dirty="0">
                <a:latin typeface="Times New Roman"/>
                <a:ea typeface="华文细黑"/>
                <a:cs typeface="Times New Roman"/>
              </a:rPr>
              <a:t>，将有机物从一种溶剂转移到另一种溶剂中的过程。</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液萃取：用有机溶剂从固体物质中溶解出有机物的过程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 name="矩形 1"/>
          <p:cNvSpPr/>
          <p:nvPr/>
        </p:nvSpPr>
        <p:spPr>
          <a:xfrm>
            <a:off x="3646934" y="2061642"/>
            <a:ext cx="543739" cy="523220"/>
          </a:xfrm>
          <a:prstGeom prst="rect">
            <a:avLst/>
          </a:prstGeom>
        </p:spPr>
        <p:txBody>
          <a:bodyPr wrap="none">
            <a:spAutoFit/>
          </a:bodyPr>
          <a:lstStyle/>
          <a:p>
            <a:r>
              <a:rPr lang="zh-CN" altLang="zh-CN" sz="2800" kern="100" dirty="0">
                <a:solidFill>
                  <a:srgbClr val="0000CC"/>
                </a:solidFill>
                <a:latin typeface="Times New Roman"/>
                <a:ea typeface="华文细黑"/>
                <a:cs typeface="Courier New"/>
              </a:rPr>
              <a:t>苯</a:t>
            </a:r>
            <a:endParaRPr lang="zh-CN" altLang="en-US" sz="2800" kern="100" dirty="0">
              <a:solidFill>
                <a:srgbClr val="0000CC"/>
              </a:solidFill>
              <a:latin typeface="Times New Roman"/>
              <a:ea typeface="华文细黑"/>
              <a:cs typeface="Courier New"/>
            </a:endParaRPr>
          </a:p>
        </p:txBody>
      </p:sp>
      <p:sp>
        <p:nvSpPr>
          <p:cNvPr id="5" name="矩形 4"/>
          <p:cNvSpPr/>
          <p:nvPr/>
        </p:nvSpPr>
        <p:spPr>
          <a:xfrm>
            <a:off x="4871070" y="2042478"/>
            <a:ext cx="881973" cy="523220"/>
          </a:xfrm>
          <a:prstGeom prst="rect">
            <a:avLst/>
          </a:prstGeom>
        </p:spPr>
        <p:txBody>
          <a:bodyPr wrap="none">
            <a:spAutoFit/>
          </a:bodyPr>
          <a:lstStyle/>
          <a:p>
            <a:r>
              <a:rPr lang="en-US" altLang="zh-CN" sz="2800" kern="100" dirty="0" smtClean="0">
                <a:solidFill>
                  <a:srgbClr val="0000FF"/>
                </a:solidFill>
                <a:latin typeface="Times New Roman"/>
                <a:ea typeface="华文细黑"/>
                <a:cs typeface="Courier New"/>
              </a:rPr>
              <a:t>CCl</a:t>
            </a:r>
            <a:r>
              <a:rPr lang="en-US" altLang="zh-CN" sz="2800" kern="100" baseline="-25000" dirty="0" smtClean="0">
                <a:solidFill>
                  <a:srgbClr val="0000FF"/>
                </a:solidFill>
                <a:latin typeface="Times New Roman"/>
                <a:ea typeface="华文细黑"/>
                <a:cs typeface="Courier New"/>
              </a:rPr>
              <a:t>4</a:t>
            </a:r>
            <a:endParaRPr lang="zh-CN" altLang="en-US" dirty="0">
              <a:solidFill>
                <a:srgbClr val="0000FF"/>
              </a:solidFill>
            </a:endParaRPr>
          </a:p>
        </p:txBody>
      </p:sp>
      <p:sp>
        <p:nvSpPr>
          <p:cNvPr id="6" name="矩形 5"/>
          <p:cNvSpPr/>
          <p:nvPr/>
        </p:nvSpPr>
        <p:spPr>
          <a:xfrm>
            <a:off x="6416531" y="2061642"/>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乙醚</a:t>
            </a:r>
            <a:endParaRPr lang="zh-CN" altLang="en-US" sz="2800" kern="100" dirty="0">
              <a:solidFill>
                <a:srgbClr val="0000FF"/>
              </a:solidFill>
              <a:latin typeface="Times New Roman"/>
              <a:ea typeface="华文细黑"/>
              <a:cs typeface="Courier New"/>
            </a:endParaRPr>
          </a:p>
        </p:txBody>
      </p:sp>
      <p:sp>
        <p:nvSpPr>
          <p:cNvPr id="7" name="矩形 6"/>
          <p:cNvSpPr/>
          <p:nvPr/>
        </p:nvSpPr>
        <p:spPr>
          <a:xfrm>
            <a:off x="6095206" y="2709714"/>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互不相溶</a:t>
            </a:r>
            <a:endParaRPr lang="zh-CN" altLang="en-US" sz="2800" kern="100" dirty="0">
              <a:solidFill>
                <a:srgbClr val="0000FF"/>
              </a:solidFill>
              <a:latin typeface="Times New Roman"/>
              <a:ea typeface="华文细黑"/>
              <a:cs typeface="Courier New"/>
            </a:endParaRPr>
          </a:p>
        </p:txBody>
      </p:sp>
      <p:sp>
        <p:nvSpPr>
          <p:cNvPr id="8" name="矩形 7"/>
          <p:cNvSpPr/>
          <p:nvPr/>
        </p:nvSpPr>
        <p:spPr>
          <a:xfrm>
            <a:off x="622598" y="3338622"/>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溶解性</a:t>
            </a:r>
            <a:endParaRPr lang="zh-CN" altLang="en-US" sz="2800" kern="100" dirty="0">
              <a:solidFill>
                <a:srgbClr val="0000FF"/>
              </a:solidFill>
              <a:latin typeface="Times New Roman"/>
              <a:ea typeface="华文细黑"/>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P spid="5" grpId="0"/>
      <p:bldP spid="5" grpId="1"/>
      <p:bldP spid="6" grpId="0"/>
      <p:bldP spid="6" grpId="1"/>
      <p:bldP spid="7" grpId="0"/>
      <p:bldP spid="7" grpId="1"/>
      <p:bldP spid="8" grpId="0"/>
      <p:bldP spid="8"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70606"/>
            <a:ext cx="1000979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有机物分子式的确定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元素分析</a:t>
            </a:r>
            <a:endParaRPr lang="zh-CN" altLang="zh-CN" sz="1050" kern="100" dirty="0">
              <a:effectLst/>
              <a:latin typeface="宋体"/>
              <a:cs typeface="Courier New"/>
            </a:endParaRPr>
          </a:p>
        </p:txBody>
      </p:sp>
      <p:pic>
        <p:nvPicPr>
          <p:cNvPr id="227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025" y="477466"/>
            <a:ext cx="8176153" cy="633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95206" y="909514"/>
            <a:ext cx="715260" cy="461665"/>
          </a:xfrm>
          <a:prstGeom prst="rect">
            <a:avLst/>
          </a:prstGeom>
        </p:spPr>
        <p:txBody>
          <a:bodyPr wrap="none">
            <a:spAutoFit/>
          </a:bodyPr>
          <a:lstStyle/>
          <a:p>
            <a:r>
              <a:rPr lang="en-US" altLang="zh-CN" kern="100" dirty="0" smtClean="0">
                <a:solidFill>
                  <a:srgbClr val="0000FF"/>
                </a:solidFill>
                <a:latin typeface="Times New Roman"/>
                <a:ea typeface="华文细黑"/>
                <a:cs typeface="Courier New"/>
              </a:rPr>
              <a:t>CO</a:t>
            </a:r>
            <a:r>
              <a:rPr lang="en-US" altLang="zh-CN" kern="100" baseline="-25000" dirty="0" smtClean="0">
                <a:solidFill>
                  <a:srgbClr val="0000FF"/>
                </a:solidFill>
                <a:latin typeface="Times New Roman"/>
                <a:ea typeface="华文细黑"/>
                <a:cs typeface="Courier New"/>
              </a:rPr>
              <a:t>2</a:t>
            </a:r>
            <a:endParaRPr lang="zh-CN" altLang="en-US" kern="100" baseline="-25000" dirty="0">
              <a:solidFill>
                <a:srgbClr val="0000FF"/>
              </a:solidFill>
              <a:latin typeface="Times New Roman"/>
              <a:ea typeface="华文细黑"/>
              <a:cs typeface="Courier New"/>
            </a:endParaRPr>
          </a:p>
        </p:txBody>
      </p:sp>
      <p:sp>
        <p:nvSpPr>
          <p:cNvPr id="5" name="矩形 4"/>
          <p:cNvSpPr/>
          <p:nvPr/>
        </p:nvSpPr>
        <p:spPr>
          <a:xfrm>
            <a:off x="7335255" y="909514"/>
            <a:ext cx="732893" cy="461665"/>
          </a:xfrm>
          <a:prstGeom prst="rect">
            <a:avLst/>
          </a:prstGeom>
        </p:spPr>
        <p:txBody>
          <a:bodyPr wrap="none">
            <a:spAutoFit/>
          </a:bodyPr>
          <a:lstStyle/>
          <a:p>
            <a:r>
              <a:rPr lang="en-US" altLang="zh-CN" kern="100" dirty="0" smtClean="0">
                <a:solidFill>
                  <a:srgbClr val="0000FF"/>
                </a:solidFill>
                <a:latin typeface="Times New Roman"/>
                <a:ea typeface="华文细黑"/>
                <a:cs typeface="Courier New"/>
              </a:rPr>
              <a:t>H</a:t>
            </a:r>
            <a:r>
              <a:rPr lang="en-US" altLang="zh-CN" kern="100" baseline="-25000" dirty="0" smtClean="0">
                <a:solidFill>
                  <a:srgbClr val="0000FF"/>
                </a:solidFill>
                <a:latin typeface="Times New Roman"/>
                <a:ea typeface="华文细黑"/>
                <a:cs typeface="Courier New"/>
              </a:rPr>
              <a:t>2</a:t>
            </a:r>
            <a:r>
              <a:rPr lang="en-US" altLang="zh-CN" kern="100" dirty="0" smtClean="0">
                <a:solidFill>
                  <a:srgbClr val="0000FF"/>
                </a:solidFill>
                <a:latin typeface="Times New Roman"/>
                <a:ea typeface="华文细黑"/>
                <a:cs typeface="Courier New"/>
              </a:rPr>
              <a:t>O</a:t>
            </a:r>
            <a:endParaRPr lang="zh-CN" altLang="en-US" kern="100" dirty="0">
              <a:solidFill>
                <a:srgbClr val="0000FF"/>
              </a:solidFill>
              <a:latin typeface="Times New Roman"/>
              <a:ea typeface="华文细黑"/>
              <a:cs typeface="Courier New"/>
            </a:endParaRPr>
          </a:p>
        </p:txBody>
      </p:sp>
      <p:sp>
        <p:nvSpPr>
          <p:cNvPr id="6" name="矩形 5"/>
          <p:cNvSpPr/>
          <p:nvPr/>
        </p:nvSpPr>
        <p:spPr>
          <a:xfrm>
            <a:off x="8039422" y="1831390"/>
            <a:ext cx="1659429" cy="446276"/>
          </a:xfrm>
          <a:prstGeom prst="rect">
            <a:avLst/>
          </a:prstGeom>
        </p:spPr>
        <p:txBody>
          <a:bodyPr wrap="none">
            <a:spAutoFit/>
          </a:bodyPr>
          <a:lstStyle/>
          <a:p>
            <a:r>
              <a:rPr lang="zh-CN" altLang="en-US" sz="2300" kern="100" dirty="0" smtClean="0">
                <a:solidFill>
                  <a:srgbClr val="0000FF"/>
                </a:solidFill>
                <a:latin typeface="Times New Roman"/>
                <a:ea typeface="华文细黑"/>
                <a:cs typeface="Courier New"/>
              </a:rPr>
              <a:t>简单无机物</a:t>
            </a:r>
            <a:endParaRPr lang="zh-CN" altLang="en-US" sz="2300" kern="100" dirty="0">
              <a:solidFill>
                <a:srgbClr val="0000FF"/>
              </a:solidFill>
              <a:latin typeface="Times New Roman"/>
              <a:ea typeface="华文细黑"/>
              <a:cs typeface="Courier New"/>
            </a:endParaRPr>
          </a:p>
        </p:txBody>
      </p:sp>
      <p:sp>
        <p:nvSpPr>
          <p:cNvPr id="7" name="矩形 6"/>
          <p:cNvSpPr/>
          <p:nvPr/>
        </p:nvSpPr>
        <p:spPr>
          <a:xfrm>
            <a:off x="7158240" y="2565698"/>
            <a:ext cx="2249334" cy="446276"/>
          </a:xfrm>
          <a:prstGeom prst="rect">
            <a:avLst/>
          </a:prstGeom>
        </p:spPr>
        <p:txBody>
          <a:bodyPr wrap="none">
            <a:spAutoFit/>
          </a:bodyPr>
          <a:lstStyle/>
          <a:p>
            <a:r>
              <a:rPr lang="zh-CN" altLang="en-US" sz="2300" kern="100" dirty="0" smtClean="0">
                <a:solidFill>
                  <a:srgbClr val="0000FF"/>
                </a:solidFill>
                <a:latin typeface="Times New Roman"/>
                <a:ea typeface="华文细黑"/>
                <a:cs typeface="Courier New"/>
              </a:rPr>
              <a:t>最简单的整数比</a:t>
            </a:r>
            <a:endParaRPr lang="zh-CN" altLang="en-US" sz="2300" kern="100" dirty="0">
              <a:solidFill>
                <a:srgbClr val="0000FF"/>
              </a:solidFill>
              <a:latin typeface="Times New Roman"/>
              <a:ea typeface="华文细黑"/>
              <a:cs typeface="Courier New"/>
            </a:endParaRPr>
          </a:p>
        </p:txBody>
      </p:sp>
      <p:sp>
        <p:nvSpPr>
          <p:cNvPr id="8" name="矩形 7"/>
          <p:cNvSpPr/>
          <p:nvPr/>
        </p:nvSpPr>
        <p:spPr>
          <a:xfrm>
            <a:off x="5519142" y="2983518"/>
            <a:ext cx="1069524" cy="446276"/>
          </a:xfrm>
          <a:prstGeom prst="rect">
            <a:avLst/>
          </a:prstGeom>
        </p:spPr>
        <p:txBody>
          <a:bodyPr wrap="none">
            <a:spAutoFit/>
          </a:bodyPr>
          <a:lstStyle/>
          <a:p>
            <a:r>
              <a:rPr lang="zh-CN" altLang="en-US" sz="2300" kern="100" dirty="0" smtClean="0">
                <a:solidFill>
                  <a:srgbClr val="0000FF"/>
                </a:solidFill>
                <a:latin typeface="Times New Roman"/>
                <a:ea typeface="华文细黑"/>
                <a:cs typeface="Courier New"/>
              </a:rPr>
              <a:t>实验式</a:t>
            </a:r>
            <a:endParaRPr lang="zh-CN" altLang="en-US" sz="2300" kern="100" dirty="0">
              <a:solidFill>
                <a:srgbClr val="0000FF"/>
              </a:solidFill>
              <a:latin typeface="Times New Roman"/>
              <a:ea typeface="华文细黑"/>
              <a:cs typeface="Courier New"/>
            </a:endParaRPr>
          </a:p>
        </p:txBody>
      </p:sp>
      <p:sp>
        <p:nvSpPr>
          <p:cNvPr id="9" name="矩形 8"/>
          <p:cNvSpPr/>
          <p:nvPr/>
        </p:nvSpPr>
        <p:spPr>
          <a:xfrm>
            <a:off x="7607374" y="4437906"/>
            <a:ext cx="1479892" cy="446276"/>
          </a:xfrm>
          <a:prstGeom prst="rect">
            <a:avLst/>
          </a:prstGeom>
        </p:spPr>
        <p:txBody>
          <a:bodyPr wrap="none">
            <a:spAutoFit/>
          </a:bodyPr>
          <a:lstStyle/>
          <a:p>
            <a:r>
              <a:rPr lang="zh-CN" altLang="en-US" sz="2300" kern="100" dirty="0" smtClean="0">
                <a:solidFill>
                  <a:srgbClr val="0000FF"/>
                </a:solidFill>
                <a:latin typeface="Times New Roman"/>
                <a:ea typeface="华文细黑"/>
                <a:cs typeface="Courier New"/>
              </a:rPr>
              <a:t>无水</a:t>
            </a:r>
            <a:r>
              <a:rPr lang="en-US" altLang="zh-CN" sz="2300" kern="100" dirty="0" smtClean="0">
                <a:solidFill>
                  <a:srgbClr val="0000FF"/>
                </a:solidFill>
                <a:latin typeface="Times New Roman"/>
                <a:ea typeface="华文细黑"/>
                <a:cs typeface="Courier New"/>
              </a:rPr>
              <a:t>CaCl</a:t>
            </a:r>
            <a:r>
              <a:rPr lang="en-US" altLang="zh-CN" sz="2300" kern="100" baseline="-25000" dirty="0" smtClean="0">
                <a:solidFill>
                  <a:srgbClr val="0000FF"/>
                </a:solidFill>
                <a:latin typeface="Times New Roman"/>
                <a:ea typeface="华文细黑"/>
                <a:cs typeface="Courier New"/>
              </a:rPr>
              <a:t>2</a:t>
            </a:r>
            <a:endParaRPr lang="zh-CN" altLang="en-US" sz="2300" kern="100" baseline="-25000" dirty="0">
              <a:solidFill>
                <a:srgbClr val="0000FF"/>
              </a:solidFill>
              <a:latin typeface="Times New Roman"/>
              <a:ea typeface="华文细黑"/>
              <a:cs typeface="Courier New"/>
            </a:endParaRPr>
          </a:p>
        </p:txBody>
      </p:sp>
      <p:sp>
        <p:nvSpPr>
          <p:cNvPr id="10" name="矩形 9"/>
          <p:cNvSpPr/>
          <p:nvPr/>
        </p:nvSpPr>
        <p:spPr>
          <a:xfrm>
            <a:off x="7567006" y="4999742"/>
            <a:ext cx="1840568" cy="446276"/>
          </a:xfrm>
          <a:prstGeom prst="rect">
            <a:avLst/>
          </a:prstGeom>
        </p:spPr>
        <p:txBody>
          <a:bodyPr wrap="none">
            <a:spAutoFit/>
          </a:bodyPr>
          <a:lstStyle/>
          <a:p>
            <a:r>
              <a:rPr lang="en-US" altLang="zh-CN" sz="2300" kern="100" dirty="0" err="1" smtClean="0">
                <a:solidFill>
                  <a:srgbClr val="0000FF"/>
                </a:solidFill>
                <a:latin typeface="Times New Roman"/>
                <a:ea typeface="华文细黑"/>
                <a:cs typeface="Courier New"/>
              </a:rPr>
              <a:t>NaOH</a:t>
            </a:r>
            <a:r>
              <a:rPr lang="zh-CN" altLang="en-US" sz="2300" kern="100" dirty="0" smtClean="0">
                <a:solidFill>
                  <a:srgbClr val="0000FF"/>
                </a:solidFill>
                <a:latin typeface="Times New Roman"/>
                <a:ea typeface="华文细黑"/>
                <a:cs typeface="Courier New"/>
              </a:rPr>
              <a:t>浓溶液</a:t>
            </a:r>
            <a:endParaRPr lang="zh-CN" altLang="en-US" sz="2300" kern="100" baseline="-25000" dirty="0">
              <a:solidFill>
                <a:srgbClr val="0000FF"/>
              </a:solidFill>
              <a:latin typeface="Times New Roman"/>
              <a:ea typeface="华文细黑"/>
              <a:cs typeface="Courier New"/>
            </a:endParaRPr>
          </a:p>
        </p:txBody>
      </p:sp>
      <p:sp>
        <p:nvSpPr>
          <p:cNvPr id="11" name="矩形 10"/>
          <p:cNvSpPr/>
          <p:nvPr/>
        </p:nvSpPr>
        <p:spPr>
          <a:xfrm>
            <a:off x="6177810" y="5863838"/>
            <a:ext cx="1069524" cy="446276"/>
          </a:xfrm>
          <a:prstGeom prst="rect">
            <a:avLst/>
          </a:prstGeom>
        </p:spPr>
        <p:txBody>
          <a:bodyPr wrap="none">
            <a:spAutoFit/>
          </a:bodyPr>
          <a:lstStyle/>
          <a:p>
            <a:r>
              <a:rPr lang="zh-CN" altLang="en-US" sz="2300" kern="100" dirty="0" smtClean="0">
                <a:solidFill>
                  <a:srgbClr val="0000FF"/>
                </a:solidFill>
                <a:latin typeface="Times New Roman"/>
                <a:ea typeface="华文细黑"/>
                <a:cs typeface="Courier New"/>
              </a:rPr>
              <a:t>氧</a:t>
            </a:r>
            <a:r>
              <a:rPr lang="zh-CN" altLang="en-US" sz="2300" kern="100" dirty="0">
                <a:solidFill>
                  <a:srgbClr val="0000FF"/>
                </a:solidFill>
                <a:latin typeface="Times New Roman"/>
                <a:ea typeface="华文细黑"/>
                <a:cs typeface="Courier New"/>
              </a:rPr>
              <a:t>原子</a:t>
            </a:r>
            <a:endParaRPr lang="zh-CN" altLang="en-US" sz="2300" kern="100" baseline="-25000" dirty="0">
              <a:solidFill>
                <a:srgbClr val="0000FF"/>
              </a:solidFill>
              <a:latin typeface="Times New Roman"/>
              <a:ea typeface="华文细黑"/>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5945279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197546"/>
            <a:ext cx="10901751"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相对分子质量的测定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质谱法</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质荷比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分子离子、碎片离子</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与其</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比值</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值</a:t>
            </a:r>
            <a:r>
              <a:rPr lang="zh-CN" altLang="zh-CN" sz="2800" kern="100" dirty="0">
                <a:latin typeface="Times New Roman"/>
                <a:ea typeface="华文细黑"/>
                <a:cs typeface="Times New Roman"/>
              </a:rPr>
              <a:t>即为该有机物的相对分子质量。</a:t>
            </a:r>
            <a:endParaRPr lang="zh-CN" altLang="zh-CN" sz="1050" kern="100" dirty="0">
              <a:effectLst/>
              <a:latin typeface="宋体"/>
              <a:cs typeface="Courier New"/>
            </a:endParaRPr>
          </a:p>
        </p:txBody>
      </p:sp>
      <p:sp>
        <p:nvSpPr>
          <p:cNvPr id="2" name="矩形 1"/>
          <p:cNvSpPr/>
          <p:nvPr/>
        </p:nvSpPr>
        <p:spPr>
          <a:xfrm>
            <a:off x="5303118" y="1902985"/>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相对质量</a:t>
            </a:r>
            <a:endParaRPr lang="zh-CN" altLang="en-US" sz="2800" kern="100" dirty="0">
              <a:solidFill>
                <a:srgbClr val="0000FF"/>
              </a:solidFill>
              <a:latin typeface="Times New Roman"/>
              <a:ea typeface="华文细黑"/>
              <a:cs typeface="Courier New"/>
            </a:endParaRPr>
          </a:p>
        </p:txBody>
      </p:sp>
      <p:sp>
        <p:nvSpPr>
          <p:cNvPr id="9" name="矩形 8"/>
          <p:cNvSpPr/>
          <p:nvPr/>
        </p:nvSpPr>
        <p:spPr>
          <a:xfrm>
            <a:off x="7679382" y="190298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电荷</a:t>
            </a:r>
            <a:endParaRPr lang="zh-CN" altLang="en-US" sz="2800" kern="100" dirty="0">
              <a:solidFill>
                <a:srgbClr val="0000FF"/>
              </a:solidFill>
              <a:latin typeface="Times New Roman"/>
              <a:ea typeface="华文细黑"/>
              <a:cs typeface="Courier New"/>
            </a:endParaRPr>
          </a:p>
        </p:txBody>
      </p:sp>
      <p:sp>
        <p:nvSpPr>
          <p:cNvPr id="10" name="矩形 9"/>
          <p:cNvSpPr/>
          <p:nvPr/>
        </p:nvSpPr>
        <p:spPr>
          <a:xfrm>
            <a:off x="9911630" y="1922149"/>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最大</a:t>
            </a:r>
            <a:endParaRPr lang="zh-CN" altLang="en-US" sz="2800" kern="100" dirty="0">
              <a:solidFill>
                <a:srgbClr val="0000FF"/>
              </a:solidFill>
              <a:latin typeface="Times New Roman"/>
              <a:ea typeface="华文细黑"/>
              <a:cs typeface="Courier New"/>
            </a:endParaRPr>
          </a:p>
        </p:txBody>
      </p:sp>
      <p:sp>
        <p:nvSpPr>
          <p:cNvPr id="12" name="矩形 11"/>
          <p:cNvSpPr/>
          <p:nvPr/>
        </p:nvSpPr>
        <p:spPr>
          <a:xfrm>
            <a:off x="478582" y="3342685"/>
            <a:ext cx="10324084"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分子结构的鉴定</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化学方法：利用特征反应鉴定出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，再制备它的衍生物进一步确认。</a:t>
            </a:r>
            <a:endParaRPr lang="zh-CN" altLang="zh-CN" sz="2800" kern="100" dirty="0">
              <a:effectLst/>
              <a:latin typeface="宋体"/>
              <a:cs typeface="Courier New"/>
            </a:endParaRPr>
          </a:p>
        </p:txBody>
      </p:sp>
      <p:sp>
        <p:nvSpPr>
          <p:cNvPr id="13" name="矩形 12"/>
          <p:cNvSpPr/>
          <p:nvPr/>
        </p:nvSpPr>
        <p:spPr>
          <a:xfrm>
            <a:off x="6239222" y="4058702"/>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官能团</a:t>
            </a:r>
            <a:endParaRPr lang="zh-CN" altLang="en-US" sz="2800" kern="100" dirty="0">
              <a:solidFill>
                <a:srgbClr val="0000FF"/>
              </a:solidFill>
              <a:latin typeface="Times New Roman"/>
              <a:ea typeface="华文细黑"/>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2003810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P spid="9" grpId="0"/>
      <p:bldP spid="9" grpId="1"/>
      <p:bldP spid="10" grpId="0"/>
      <p:bldP spid="10" grpId="1"/>
      <p:bldP spid="13" grpId="0"/>
      <p:bldP spid="1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49540" y="693490"/>
            <a:ext cx="4493538" cy="523220"/>
          </a:xfrm>
          <a:prstGeom prst="rect">
            <a:avLst/>
          </a:prstGeom>
        </p:spPr>
        <p:txBody>
          <a:bodyPr wrap="none">
            <a:spAutoFit/>
          </a:bodyPr>
          <a:lstStyle/>
          <a:p>
            <a:r>
              <a:rPr lang="zh-CN" altLang="zh-CN" sz="2800" kern="100" dirty="0">
                <a:latin typeface="Times New Roman"/>
                <a:ea typeface="华文细黑"/>
                <a:cs typeface="Times New Roman"/>
              </a:rPr>
              <a:t>常见官能团特征反应如下：</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599478631"/>
              </p:ext>
            </p:extLst>
          </p:nvPr>
        </p:nvGraphicFramePr>
        <p:xfrm>
          <a:off x="550590" y="1749554"/>
          <a:ext cx="10801200" cy="3840480"/>
        </p:xfrm>
        <a:graphic>
          <a:graphicData uri="http://schemas.openxmlformats.org/drawingml/2006/table">
            <a:tbl>
              <a:tblPr/>
              <a:tblGrid>
                <a:gridCol w="2510138"/>
                <a:gridCol w="4563887"/>
                <a:gridCol w="3727175"/>
              </a:tblGrid>
              <a:tr h="292100">
                <a:tc>
                  <a:txBody>
                    <a:bodyPr/>
                    <a:lstStyle/>
                    <a:p>
                      <a:pPr algn="ctr">
                        <a:lnSpc>
                          <a:spcPct val="150000"/>
                        </a:lnSpc>
                        <a:spcAft>
                          <a:spcPts val="0"/>
                        </a:spcAft>
                      </a:pPr>
                      <a:r>
                        <a:rPr lang="zh-CN" sz="2800" kern="100" dirty="0">
                          <a:effectLst/>
                          <a:latin typeface="Times New Roman"/>
                          <a:ea typeface="华文细黑"/>
                          <a:cs typeface="Times New Roman"/>
                        </a:rPr>
                        <a:t>官能团种类</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试剂</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判断依据</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rowSpan="2">
                  <a:txBody>
                    <a:bodyPr/>
                    <a:lstStyle/>
                    <a:p>
                      <a:pPr algn="ctr">
                        <a:lnSpc>
                          <a:spcPct val="150000"/>
                        </a:lnSpc>
                        <a:spcAft>
                          <a:spcPts val="0"/>
                        </a:spcAft>
                      </a:pPr>
                      <a:r>
                        <a:rPr lang="zh-CN" sz="2800" kern="100">
                          <a:effectLst/>
                          <a:latin typeface="Times New Roman"/>
                          <a:ea typeface="华文细黑"/>
                          <a:cs typeface="Times New Roman"/>
                        </a:rPr>
                        <a:t>碳碳双键或碳碳三键</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溴的</a:t>
                      </a:r>
                      <a:r>
                        <a:rPr lang="en-US" sz="2800" kern="100">
                          <a:effectLst/>
                          <a:latin typeface="Times New Roman"/>
                          <a:ea typeface="华文细黑"/>
                          <a:cs typeface="Courier New"/>
                        </a:rPr>
                        <a:t>CCl</a:t>
                      </a:r>
                      <a:r>
                        <a:rPr lang="en-US" sz="2800" kern="100" baseline="-25000">
                          <a:effectLst/>
                          <a:latin typeface="Times New Roman"/>
                          <a:ea typeface="华文细黑"/>
                          <a:cs typeface="Courier New"/>
                        </a:rPr>
                        <a:t>4</a:t>
                      </a:r>
                      <a:r>
                        <a:rPr lang="zh-CN" sz="2800" kern="100">
                          <a:effectLst/>
                          <a:latin typeface="Times New Roman"/>
                          <a:ea typeface="华文细黑"/>
                          <a:cs typeface="Times New Roman"/>
                        </a:rPr>
                        <a:t>溶液</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红棕色褪去</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00">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酸性</a:t>
                      </a:r>
                      <a:r>
                        <a:rPr lang="en-US" sz="2800" kern="100" dirty="0">
                          <a:effectLst/>
                          <a:latin typeface="Times New Roman"/>
                          <a:ea typeface="华文细黑"/>
                          <a:cs typeface="Courier New"/>
                        </a:rPr>
                        <a:t>KMnO</a:t>
                      </a:r>
                      <a:r>
                        <a:rPr lang="en-US" sz="2800" kern="100" baseline="-25000" dirty="0">
                          <a:effectLst/>
                          <a:latin typeface="Times New Roman"/>
                          <a:ea typeface="华文细黑"/>
                          <a:cs typeface="Courier New"/>
                        </a:rPr>
                        <a:t>4</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紫色褪去</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lnSpc>
                          <a:spcPct val="150000"/>
                        </a:lnSpc>
                        <a:spcAft>
                          <a:spcPts val="0"/>
                        </a:spcAft>
                      </a:pPr>
                      <a:r>
                        <a:rPr lang="zh-CN" sz="2800" kern="100">
                          <a:effectLst/>
                          <a:latin typeface="Times New Roman"/>
                          <a:ea typeface="华文细黑"/>
                          <a:cs typeface="Times New Roman"/>
                        </a:rPr>
                        <a:t>卤素原子</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err="1">
                          <a:effectLst/>
                          <a:latin typeface="Times New Roman"/>
                          <a:ea typeface="华文细黑"/>
                          <a:cs typeface="Courier New"/>
                        </a:rPr>
                        <a:t>NaOH</a:t>
                      </a:r>
                      <a:r>
                        <a:rPr lang="zh-CN" sz="2800" kern="100" dirty="0">
                          <a:effectLst/>
                          <a:latin typeface="Times New Roman"/>
                          <a:ea typeface="华文细黑"/>
                          <a:cs typeface="Times New Roman"/>
                        </a:rPr>
                        <a:t>溶液，</a:t>
                      </a:r>
                      <a:r>
                        <a:rPr lang="en-US" sz="2800" kern="100" dirty="0">
                          <a:effectLst/>
                          <a:latin typeface="Times New Roman"/>
                          <a:ea typeface="华文细黑"/>
                          <a:cs typeface="Courier New"/>
                        </a:rPr>
                        <a:t>AgNO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和稀硝酸的混合液</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有沉淀产生</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gn="ctr">
                        <a:lnSpc>
                          <a:spcPct val="150000"/>
                        </a:lnSpc>
                        <a:spcAft>
                          <a:spcPts val="0"/>
                        </a:spcAft>
                      </a:pPr>
                      <a:r>
                        <a:rPr lang="zh-CN" sz="2800" kern="100">
                          <a:effectLst/>
                          <a:latin typeface="Times New Roman"/>
                          <a:ea typeface="华文细黑"/>
                          <a:cs typeface="Times New Roman"/>
                        </a:rPr>
                        <a:t>醇羟基</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钠</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有氢气放出</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95390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999684217"/>
              </p:ext>
            </p:extLst>
          </p:nvPr>
        </p:nvGraphicFramePr>
        <p:xfrm>
          <a:off x="550590" y="1701602"/>
          <a:ext cx="10801200" cy="3200400"/>
        </p:xfrm>
        <a:graphic>
          <a:graphicData uri="http://schemas.openxmlformats.org/drawingml/2006/table">
            <a:tbl>
              <a:tblPr/>
              <a:tblGrid>
                <a:gridCol w="2510138"/>
                <a:gridCol w="4563887"/>
                <a:gridCol w="3727175"/>
              </a:tblGrid>
              <a:tr h="292100">
                <a:tc rowSpan="2">
                  <a:txBody>
                    <a:bodyPr/>
                    <a:lstStyle/>
                    <a:p>
                      <a:pPr algn="ctr">
                        <a:lnSpc>
                          <a:spcPct val="150000"/>
                        </a:lnSpc>
                        <a:spcAft>
                          <a:spcPts val="0"/>
                        </a:spcAft>
                      </a:pPr>
                      <a:r>
                        <a:rPr lang="zh-CN" sz="2800" kern="100" dirty="0">
                          <a:effectLst/>
                          <a:latin typeface="Times New Roman"/>
                          <a:ea typeface="华文细黑"/>
                          <a:cs typeface="Times New Roman"/>
                        </a:rPr>
                        <a:t>酚羟基</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溶液</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显紫色</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浓溴水</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有白色沉淀产生</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rowSpan="2">
                  <a:txBody>
                    <a:bodyPr/>
                    <a:lstStyle/>
                    <a:p>
                      <a:pPr algn="ctr">
                        <a:lnSpc>
                          <a:spcPct val="150000"/>
                        </a:lnSpc>
                        <a:spcAft>
                          <a:spcPts val="0"/>
                        </a:spcAft>
                      </a:pPr>
                      <a:r>
                        <a:rPr lang="zh-CN" sz="2800" kern="100" dirty="0">
                          <a:effectLst/>
                          <a:latin typeface="Times New Roman"/>
                          <a:ea typeface="华文细黑"/>
                          <a:cs typeface="Times New Roman"/>
                        </a:rPr>
                        <a:t>醛基</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银氨溶液</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有银镜生成</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新制</a:t>
                      </a:r>
                      <a:r>
                        <a:rPr lang="en-US" sz="2800" kern="100">
                          <a:effectLst/>
                          <a:latin typeface="Times New Roman"/>
                          <a:ea typeface="华文细黑"/>
                          <a:cs typeface="Courier New"/>
                        </a:rPr>
                        <a:t>Cu(OH)</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悬浊液</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有砖红色沉淀产生</a:t>
                      </a:r>
                      <a:endParaRPr lang="zh-CN" sz="28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lnSpc>
                          <a:spcPct val="150000"/>
                        </a:lnSpc>
                        <a:spcAft>
                          <a:spcPts val="0"/>
                        </a:spcAft>
                      </a:pPr>
                      <a:r>
                        <a:rPr lang="zh-CN" sz="2800" kern="100" dirty="0">
                          <a:effectLst/>
                          <a:latin typeface="Times New Roman"/>
                          <a:ea typeface="华文细黑"/>
                          <a:cs typeface="Times New Roman"/>
                        </a:rPr>
                        <a:t>羧基</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NaHCO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气体放出</a:t>
                      </a:r>
                      <a:endParaRPr lang="zh-CN" sz="28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995242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549474"/>
            <a:ext cx="11232086"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物理方法</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红外光谱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分子中化学键或官能团可对红外线发生振动吸收，不同化学键或</a:t>
            </a:r>
            <a:r>
              <a:rPr lang="zh-CN" altLang="zh-CN" sz="2800" kern="100" dirty="0" smtClean="0">
                <a:latin typeface="Times New Roman"/>
                <a:ea typeface="华文细黑"/>
                <a:cs typeface="Times New Roman"/>
              </a:rPr>
              <a:t>官能团</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不同</a:t>
            </a:r>
            <a:r>
              <a:rPr lang="zh-CN" altLang="zh-CN" sz="2800" kern="100" dirty="0">
                <a:latin typeface="Times New Roman"/>
                <a:ea typeface="华文细黑"/>
                <a:cs typeface="Times New Roman"/>
              </a:rPr>
              <a:t>，在红外光谱图上将处于不同的位置，从而可以获得分子中含有何种化学键或官能团的信息。</a:t>
            </a:r>
            <a:endParaRPr lang="zh-CN" altLang="zh-CN" sz="1050" kern="100" dirty="0">
              <a:effectLst/>
              <a:latin typeface="宋体"/>
              <a:cs typeface="Courier New"/>
            </a:endParaRPr>
          </a:p>
        </p:txBody>
      </p:sp>
      <p:sp>
        <p:nvSpPr>
          <p:cNvPr id="9" name="矩形 8"/>
          <p:cNvSpPr/>
          <p:nvPr/>
        </p:nvSpPr>
        <p:spPr>
          <a:xfrm>
            <a:off x="694606" y="2505309"/>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吸收频率</a:t>
            </a:r>
            <a:endParaRPr lang="zh-CN" altLang="en-US" sz="2800" kern="100" dirty="0">
              <a:solidFill>
                <a:srgbClr val="0000FF"/>
              </a:solidFill>
              <a:latin typeface="Times New Roman"/>
              <a:ea typeface="华文细黑"/>
              <a:cs typeface="Courier New"/>
            </a:endParaRPr>
          </a:p>
        </p:txBody>
      </p:sp>
      <p:sp>
        <p:nvSpPr>
          <p:cNvPr id="15" name="矩形 14"/>
          <p:cNvSpPr/>
          <p:nvPr/>
        </p:nvSpPr>
        <p:spPr>
          <a:xfrm>
            <a:off x="434429" y="3918168"/>
            <a:ext cx="6092825" cy="1815882"/>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核磁共振氢谱</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不同</a:t>
            </a:r>
            <a:r>
              <a:rPr lang="zh-CN" altLang="zh-CN" sz="2800" kern="100" dirty="0">
                <a:latin typeface="Times New Roman"/>
                <a:ea typeface="华文细黑"/>
                <a:cs typeface="Times New Roman"/>
              </a:rPr>
              <a:t>化学环</a:t>
            </a:r>
            <a:endParaRPr lang="zh-CN" altLang="zh-CN" sz="2800" kern="100" dirty="0">
              <a:latin typeface="宋体"/>
              <a:cs typeface="Courier New"/>
            </a:endParaRPr>
          </a:p>
          <a:p>
            <a:r>
              <a:rPr lang="zh-CN" altLang="zh-CN" sz="2800" kern="100" dirty="0">
                <a:latin typeface="Times New Roman"/>
                <a:ea typeface="华文细黑"/>
                <a:cs typeface="Times New Roman"/>
              </a:rPr>
              <a:t>境的</a:t>
            </a:r>
            <a:r>
              <a:rPr lang="zh-CN" altLang="zh-CN" sz="2800" kern="100" dirty="0" smtClean="0">
                <a:latin typeface="Times New Roman"/>
                <a:ea typeface="华文细黑"/>
                <a:cs typeface="Times New Roman"/>
              </a:rPr>
              <a:t>氢原子</a:t>
            </a:r>
            <a:endParaRPr lang="zh-CN" altLang="en-US" sz="2800" dirty="0"/>
          </a:p>
        </p:txBody>
      </p:sp>
      <p:sp>
        <p:nvSpPr>
          <p:cNvPr id="17" name="矩形 16"/>
          <p:cNvSpPr/>
          <p:nvPr/>
        </p:nvSpPr>
        <p:spPr>
          <a:xfrm>
            <a:off x="7136611" y="44599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Courier New"/>
              </a:rPr>
              <a:t>个数</a:t>
            </a:r>
          </a:p>
        </p:txBody>
      </p:sp>
      <p:sp>
        <p:nvSpPr>
          <p:cNvPr id="18" name="矩形 17"/>
          <p:cNvSpPr/>
          <p:nvPr/>
        </p:nvSpPr>
        <p:spPr>
          <a:xfrm>
            <a:off x="7175326" y="5426854"/>
            <a:ext cx="902811"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Courier New"/>
              </a:rPr>
              <a:t>面积</a:t>
            </a:r>
            <a:endParaRPr lang="zh-CN" altLang="en-US" sz="2800" kern="100" dirty="0">
              <a:solidFill>
                <a:srgbClr val="0000FF"/>
              </a:solidFill>
              <a:latin typeface="Times New Roman"/>
              <a:ea typeface="华文细黑"/>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
        <p:nvSpPr>
          <p:cNvPr id="2" name="矩形 1"/>
          <p:cNvSpPr/>
          <p:nvPr/>
        </p:nvSpPr>
        <p:spPr>
          <a:xfrm>
            <a:off x="3646934" y="4562758"/>
            <a:ext cx="7128792" cy="523220"/>
          </a:xfrm>
          <a:prstGeom prst="rect">
            <a:avLst/>
          </a:prstGeom>
        </p:spPr>
        <p:txBody>
          <a:bodyPr wrap="square">
            <a:spAutoFit/>
          </a:bodyPr>
          <a:lstStyle/>
          <a:p>
            <a:r>
              <a:rPr lang="zh-CN" altLang="zh-CN" sz="2800" kern="100" dirty="0">
                <a:latin typeface="Times New Roman"/>
                <a:ea typeface="华文细黑"/>
                <a:cs typeface="Times New Roman"/>
              </a:rPr>
              <a:t>种数：等于吸收峰的</a:t>
            </a:r>
            <a:r>
              <a:rPr lang="en-US" altLang="zh-CN" u="sng" dirty="0"/>
              <a:t>		</a:t>
            </a:r>
            <a:endParaRPr lang="zh-CN" altLang="en-US" dirty="0"/>
          </a:p>
        </p:txBody>
      </p:sp>
      <p:sp>
        <p:nvSpPr>
          <p:cNvPr id="4" name="矩形 3"/>
          <p:cNvSpPr/>
          <p:nvPr/>
        </p:nvSpPr>
        <p:spPr>
          <a:xfrm>
            <a:off x="3574926" y="5479117"/>
            <a:ext cx="7151662" cy="523220"/>
          </a:xfrm>
          <a:prstGeom prst="rect">
            <a:avLst/>
          </a:prstGeom>
        </p:spPr>
        <p:txBody>
          <a:bodyPr wrap="square">
            <a:spAutoFit/>
          </a:bodyPr>
          <a:lstStyle/>
          <a:p>
            <a:r>
              <a:rPr lang="zh-CN" altLang="zh-CN" sz="2800" kern="100" dirty="0">
                <a:latin typeface="Times New Roman"/>
                <a:ea typeface="华文细黑"/>
                <a:cs typeface="Times New Roman"/>
              </a:rPr>
              <a:t>每种个数：与吸收峰的</a:t>
            </a:r>
            <a:r>
              <a:rPr lang="en-US" altLang="zh-CN" sz="2800" u="sng" kern="100" dirty="0">
                <a:latin typeface="Times New Roman"/>
                <a:ea typeface="华文细黑"/>
                <a:cs typeface="Times New Roman"/>
              </a:rPr>
              <a:t>	        </a:t>
            </a:r>
            <a:r>
              <a:rPr lang="zh-CN" altLang="zh-CN" sz="2800" kern="100" dirty="0">
                <a:latin typeface="Times New Roman"/>
                <a:ea typeface="华文细黑"/>
                <a:cs typeface="Times New Roman"/>
              </a:rPr>
              <a:t>成正比</a:t>
            </a:r>
            <a:endParaRPr lang="zh-CN" altLang="en-US" sz="2800" kern="100" dirty="0">
              <a:latin typeface="Times New Roman"/>
              <a:ea typeface="华文细黑"/>
              <a:cs typeface="Times New Roman"/>
            </a:endParaRPr>
          </a:p>
        </p:txBody>
      </p:sp>
      <p:pic>
        <p:nvPicPr>
          <p:cNvPr id="140612" name="Picture 3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351" y="4653930"/>
            <a:ext cx="1171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7873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p:bldP spid="9" grpId="1"/>
      <p:bldP spid="17" grpId="0"/>
      <p:bldP spid="17" grpId="1"/>
      <p:bldP spid="18" grpId="0"/>
      <p:bldP spid="18"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937847"/>
            <a:ext cx="11296938" cy="45801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有机物中碳、氢原子个数比为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，则该有机物一定是</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分子中的</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原子个数比也为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燃烧是测定有机物分子结构的有效方法</a:t>
            </a:r>
            <a:r>
              <a:rPr lang="en-US" altLang="zh-CN" sz="2800" kern="100" dirty="0" smtClean="0">
                <a:latin typeface="Times New Roman"/>
                <a:ea typeface="华文细黑"/>
                <a:cs typeface="Courier New"/>
              </a:rPr>
              <a:t>(</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燃烧是研究确定有机物元素组成的有效方法，不能确定有机物的官能团等。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蒸馏分离液态有机物时，在蒸馏烧瓶中应加少量碎瓷片</a:t>
            </a:r>
            <a:r>
              <a:rPr lang="en-US" altLang="zh-CN" sz="2800" kern="100" dirty="0" smtClean="0">
                <a:latin typeface="Times New Roman"/>
                <a:ea typeface="华文细黑"/>
                <a:cs typeface="Courier New"/>
              </a:rPr>
              <a:t>(</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
        <p:nvSpPr>
          <p:cNvPr id="2" name="矩形 1"/>
          <p:cNvSpPr/>
          <p:nvPr/>
        </p:nvSpPr>
        <p:spPr>
          <a:xfrm>
            <a:off x="10015963" y="1701602"/>
            <a:ext cx="543739"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sz="2800" kern="100" dirty="0">
              <a:solidFill>
                <a:srgbClr val="F79646">
                  <a:lumMod val="75000"/>
                </a:srgbClr>
              </a:solidFill>
              <a:latin typeface="Times New Roman"/>
              <a:ea typeface="华文细黑"/>
              <a:cs typeface="Courier New"/>
            </a:endParaRPr>
          </a:p>
        </p:txBody>
      </p:sp>
      <p:sp>
        <p:nvSpPr>
          <p:cNvPr id="5" name="矩形 4"/>
          <p:cNvSpPr/>
          <p:nvPr/>
        </p:nvSpPr>
        <p:spPr>
          <a:xfrm>
            <a:off x="6959302" y="2997746"/>
            <a:ext cx="543739"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sz="2800" kern="100" dirty="0">
              <a:solidFill>
                <a:srgbClr val="F79646">
                  <a:lumMod val="75000"/>
                </a:srgbClr>
              </a:solidFill>
              <a:latin typeface="Times New Roman"/>
              <a:ea typeface="华文细黑"/>
              <a:cs typeface="Courier New"/>
            </a:endParaRPr>
          </a:p>
        </p:txBody>
      </p:sp>
      <p:sp>
        <p:nvSpPr>
          <p:cNvPr id="6" name="矩形 5"/>
          <p:cNvSpPr/>
          <p:nvPr/>
        </p:nvSpPr>
        <p:spPr>
          <a:xfrm>
            <a:off x="9529794" y="4994806"/>
            <a:ext cx="381836"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sz="2800" kern="100" dirty="0">
              <a:solidFill>
                <a:srgbClr val="F79646">
                  <a:lumMod val="75000"/>
                </a:srgbClr>
              </a:solidFill>
              <a:latin typeface="Times New Roman"/>
              <a:ea typeface="华文细黑"/>
              <a:cs typeface="Courier New"/>
            </a:endParaRPr>
          </a:p>
        </p:txBody>
      </p:sp>
      <p:sp>
        <p:nvSpPr>
          <p:cNvPr id="11" name="矩形 10"/>
          <p:cNvSpPr/>
          <p:nvPr/>
        </p:nvSpPr>
        <p:spPr>
          <a:xfrm>
            <a:off x="478582" y="252731"/>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a:t>
            </a:r>
            <a:r>
              <a:rPr lang="zh-CN" altLang="en-US" sz="3200" b="1" dirty="0" smtClean="0">
                <a:solidFill>
                  <a:schemeClr val="accent6">
                    <a:lumMod val="75000"/>
                  </a:schemeClr>
                </a:solidFill>
                <a:latin typeface="+mj-ea"/>
                <a:ea typeface="+mj-ea"/>
              </a:rPr>
              <a:t>思考</a:t>
            </a:r>
            <a:endParaRPr lang="zh-CN" altLang="en-US" sz="3200" b="1" dirty="0">
              <a:solidFill>
                <a:schemeClr val="accent6">
                  <a:lumMod val="75000"/>
                </a:schemeClr>
              </a:solidFill>
              <a:latin typeface="+mj-ea"/>
              <a:ea typeface="+mj-ea"/>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234345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
                                            <p:txEl>
                                              <p:pRg st="2" end="2"/>
                                            </p:txEl>
                                          </p:spTgt>
                                        </p:tgtEl>
                                      </p:cBhvr>
                                    </p:animEffect>
                                    <p:set>
                                      <p:cBhvr>
                                        <p:cTn id="32" dur="1" fill="hold">
                                          <p:stCondLst>
                                            <p:cond delay="499"/>
                                          </p:stCondLst>
                                        </p:cTn>
                                        <p:tgtEl>
                                          <p:spTgt spid="3">
                                            <p:txEl>
                                              <p:pRg st="2" end="2"/>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
                                            <p:txEl>
                                              <p:pRg st="4" end="4"/>
                                            </p:txEl>
                                          </p:spTgt>
                                        </p:tgtEl>
                                      </p:cBhvr>
                                    </p:animEffect>
                                    <p:set>
                                      <p:cBhvr>
                                        <p:cTn id="35" dur="1" fill="hold">
                                          <p:stCondLst>
                                            <p:cond delay="499"/>
                                          </p:stCondLst>
                                        </p:cTn>
                                        <p:tgtEl>
                                          <p:spTgt spid="3">
                                            <p:txEl>
                                              <p:pRg st="4" end="4"/>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uiExpand="1" build="allAtOnce"/>
      <p:bldP spid="2" grpId="0"/>
      <p:bldP spid="2" grpId="1"/>
      <p:bldP spid="5" grpId="0"/>
      <p:bldP spid="5" grpId="1"/>
      <p:bldP spid="6" grpId="0"/>
      <p:bldP spid="6"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544" y="1629594"/>
            <a:ext cx="1875234" cy="71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0092" y="1629594"/>
            <a:ext cx="11749770"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的核磁共振</a:t>
            </a:r>
            <a:r>
              <a:rPr lang="zh-CN" altLang="zh-CN" sz="2800" kern="100" dirty="0">
                <a:latin typeface="Times New Roman"/>
                <a:ea typeface="华文细黑"/>
                <a:cs typeface="Times New Roman"/>
              </a:rPr>
              <a:t>氢谱中有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种峰</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该有机物中有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种不同化学环境的氢原子。</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符合同一通式的物质是同系物关系</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对有机物分子红外光谱图的研究有助于确定有机物分子中的官能团</a:t>
            </a:r>
            <a:r>
              <a:rPr lang="en-US" altLang="zh-CN" sz="2800" kern="100" dirty="0" smtClean="0">
                <a:latin typeface="Times New Roman"/>
                <a:ea typeface="华文细黑"/>
                <a:cs typeface="Courier New"/>
              </a:rPr>
              <a:t>(	    )</a:t>
            </a:r>
            <a:endParaRPr lang="zh-CN" altLang="zh-CN" sz="2800" kern="100" dirty="0">
              <a:effectLst/>
              <a:latin typeface="宋体"/>
              <a:cs typeface="Courier New"/>
            </a:endParaRPr>
          </a:p>
        </p:txBody>
      </p:sp>
      <p:sp>
        <p:nvSpPr>
          <p:cNvPr id="7" name="矩形 6"/>
          <p:cNvSpPr/>
          <p:nvPr/>
        </p:nvSpPr>
        <p:spPr>
          <a:xfrm>
            <a:off x="6959302" y="1767806"/>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8" name="矩形 7"/>
          <p:cNvSpPr/>
          <p:nvPr/>
        </p:nvSpPr>
        <p:spPr>
          <a:xfrm>
            <a:off x="6239222" y="3063950"/>
            <a:ext cx="543739"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sz="2800" kern="100" dirty="0">
              <a:solidFill>
                <a:srgbClr val="F79646">
                  <a:lumMod val="75000"/>
                </a:srgbClr>
              </a:solidFill>
              <a:latin typeface="Times New Roman"/>
              <a:ea typeface="华文细黑"/>
              <a:cs typeface="Courier New"/>
            </a:endParaRPr>
          </a:p>
        </p:txBody>
      </p:sp>
      <p:sp>
        <p:nvSpPr>
          <p:cNvPr id="9" name="矩形 8"/>
          <p:cNvSpPr/>
          <p:nvPr/>
        </p:nvSpPr>
        <p:spPr>
          <a:xfrm>
            <a:off x="11207774" y="3712022"/>
            <a:ext cx="381836"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t>
            </a:r>
            <a:endParaRPr lang="zh-CN" altLang="en-US" sz="2800" kern="100" dirty="0">
              <a:solidFill>
                <a:srgbClr val="F79646">
                  <a:lumMod val="75000"/>
                </a:srgbClr>
              </a:solidFill>
              <a:latin typeface="Times New Roman"/>
              <a:ea typeface="华文细黑"/>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286503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6">
                                            <p:txEl>
                                              <p:pRg st="1" end="1"/>
                                            </p:txEl>
                                          </p:spTgt>
                                        </p:tgtEl>
                                      </p:cBhvr>
                                    </p:animEffect>
                                    <p:set>
                                      <p:cBhvr>
                                        <p:cTn id="27" dur="1" fill="hold">
                                          <p:stCondLst>
                                            <p:cond delay="499"/>
                                          </p:stCondLst>
                                        </p:cTn>
                                        <p:tgtEl>
                                          <p:spTgt spid="6">
                                            <p:txEl>
                                              <p:pRg st="1" end="1"/>
                                            </p:txEl>
                                          </p:spTgt>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uiExpand="1" build="allAtOnce"/>
      <p:bldP spid="7" grpId="0"/>
      <p:bldP spid="7" grpId="1"/>
      <p:bldP spid="8" grpId="0"/>
      <p:bldP spid="8" grpId="1"/>
      <p:bldP spid="9" grpId="0"/>
      <p:bldP spid="9"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9124" y="1125538"/>
            <a:ext cx="1074865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在核磁共振氢谱中出现两组峰，其氢原子数之比为</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的化合物是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99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82" y="2847446"/>
            <a:ext cx="2645110" cy="144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995" y="2804473"/>
            <a:ext cx="3149027" cy="134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56" y="5243577"/>
            <a:ext cx="3527050" cy="77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8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4837" y="5061470"/>
            <a:ext cx="3420609" cy="7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6"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7"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8"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72081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838622" y="1197546"/>
            <a:ext cx="10226972" cy="2677656"/>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中有</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种氢，个数比为</a:t>
            </a:r>
            <a:r>
              <a:rPr lang="en-US" altLang="zh-CN" sz="2800" kern="100" dirty="0" smtClean="0">
                <a:latin typeface="Times New Roman"/>
                <a:ea typeface="华文细黑"/>
                <a:cs typeface="Courier New"/>
              </a:rPr>
              <a:t>3</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中据镜面对称分析知有</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种氢，个数比为</a:t>
            </a:r>
            <a:r>
              <a:rPr lang="en-US" altLang="zh-CN" sz="2800" kern="100" dirty="0" smtClean="0">
                <a:latin typeface="Times New Roman"/>
                <a:ea typeface="华文细黑"/>
                <a:cs typeface="Courier New"/>
              </a:rPr>
              <a:t>3</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中据对称分析知有</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种氢，个数比为</a:t>
            </a:r>
            <a:r>
              <a:rPr lang="en-US" altLang="zh-CN" sz="2800" kern="100" dirty="0" smtClean="0">
                <a:latin typeface="Times New Roman"/>
                <a:ea typeface="华文细黑"/>
                <a:cs typeface="Courier New"/>
              </a:rPr>
              <a:t>1</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3</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中据对称分析知有</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种氢，个数比为</a:t>
            </a:r>
            <a:r>
              <a:rPr lang="en-US" altLang="zh-CN" sz="2800" kern="100" dirty="0" smtClean="0">
                <a:latin typeface="Times New Roman"/>
                <a:ea typeface="华文细黑"/>
                <a:cs typeface="Courier New"/>
              </a:rPr>
              <a:t> 3</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05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47118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8582" y="-98598"/>
            <a:ext cx="11388152" cy="184663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按</a:t>
            </a:r>
            <a:r>
              <a:rPr lang="zh-CN" altLang="zh-CN" sz="2800" kern="100" dirty="0">
                <a:latin typeface="Times New Roman"/>
                <a:ea typeface="华文细黑"/>
                <a:cs typeface="Times New Roman"/>
              </a:rPr>
              <a:t>官能团分类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官能团：决定化合物特殊性质的原子或原子团。</a:t>
            </a:r>
            <a:endParaRPr lang="zh-CN" altLang="zh-CN" sz="1050" kern="100" dirty="0">
              <a:latin typeface="宋体"/>
              <a:cs typeface="Courier New"/>
            </a:endParaRPr>
          </a:p>
          <a:p>
            <a:r>
              <a:rPr lang="en-US" altLang="zh-CN" sz="2800" kern="100" dirty="0">
                <a:latin typeface="Times New Roman"/>
                <a:ea typeface="华文细黑"/>
              </a:rPr>
              <a:t>(2)</a:t>
            </a:r>
            <a:r>
              <a:rPr lang="zh-CN" altLang="zh-CN" sz="2800" kern="100" dirty="0">
                <a:latin typeface="Times New Roman"/>
                <a:ea typeface="华文细黑"/>
                <a:cs typeface="Times New Roman"/>
              </a:rPr>
              <a:t>有机物的主要类别、官能团和典型代表物</a:t>
            </a:r>
            <a:endParaRPr lang="zh-CN" altLang="zh-CN" sz="2800" b="1" kern="100" dirty="0">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531636719"/>
              </p:ext>
            </p:extLst>
          </p:nvPr>
        </p:nvGraphicFramePr>
        <p:xfrm>
          <a:off x="694605" y="1701602"/>
          <a:ext cx="10729193" cy="4825979"/>
        </p:xfrm>
        <a:graphic>
          <a:graphicData uri="http://schemas.openxmlformats.org/drawingml/2006/table">
            <a:tbl>
              <a:tblPr/>
              <a:tblGrid>
                <a:gridCol w="2294206"/>
                <a:gridCol w="3678222"/>
                <a:gridCol w="4756765"/>
              </a:tblGrid>
              <a:tr h="936104">
                <a:tc>
                  <a:txBody>
                    <a:bodyPr/>
                    <a:lstStyle/>
                    <a:p>
                      <a:pPr algn="ctr">
                        <a:lnSpc>
                          <a:spcPct val="150000"/>
                        </a:lnSpc>
                        <a:spcAft>
                          <a:spcPts val="0"/>
                        </a:spcAft>
                      </a:pPr>
                      <a:r>
                        <a:rPr lang="zh-CN" sz="2800" kern="100" dirty="0">
                          <a:effectLst/>
                          <a:latin typeface="Times New Roman"/>
                          <a:ea typeface="华文细黑"/>
                          <a:cs typeface="Times New Roman"/>
                        </a:rPr>
                        <a:t>类别</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官能团</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代表物名称、结构简式</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ct val="150000"/>
                        </a:lnSpc>
                        <a:spcAft>
                          <a:spcPts val="0"/>
                        </a:spcAft>
                      </a:pPr>
                      <a:r>
                        <a:rPr lang="zh-CN" sz="2800" kern="100">
                          <a:effectLst/>
                          <a:latin typeface="Times New Roman"/>
                          <a:ea typeface="华文细黑"/>
                          <a:cs typeface="Times New Roman"/>
                        </a:rPr>
                        <a:t>烷烃</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甲烷</a:t>
                      </a: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9138">
                <a:tc>
                  <a:txBody>
                    <a:bodyPr/>
                    <a:lstStyle/>
                    <a:p>
                      <a:pPr algn="ctr">
                        <a:lnSpc>
                          <a:spcPct val="150000"/>
                        </a:lnSpc>
                        <a:spcAft>
                          <a:spcPts val="0"/>
                        </a:spcAft>
                      </a:pPr>
                      <a:r>
                        <a:rPr lang="zh-CN" sz="2800" kern="100">
                          <a:effectLst/>
                          <a:latin typeface="Times New Roman"/>
                          <a:ea typeface="华文细黑"/>
                          <a:cs typeface="Times New Roman"/>
                        </a:rPr>
                        <a:t>烯烃</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u="sng" kern="100" dirty="0">
                          <a:effectLst/>
                          <a:latin typeface="Times New Roman"/>
                          <a:ea typeface="华文细黑"/>
                          <a:cs typeface="Courier New"/>
                        </a:rPr>
                        <a:t>	  </a:t>
                      </a:r>
                      <a:r>
                        <a:rPr lang="en-US" sz="2800" u="sng" kern="100" dirty="0">
                          <a:effectLst/>
                          <a:latin typeface="宋体"/>
                          <a:ea typeface="华文细黑"/>
                          <a:cs typeface="Courier New"/>
                        </a:rPr>
                        <a:t> </a:t>
                      </a:r>
                      <a:r>
                        <a:rPr lang="en-US" sz="2800" u="sng" kern="100" dirty="0">
                          <a:effectLst/>
                          <a:latin typeface="Times New Roman"/>
                          <a:ea typeface="华文细黑"/>
                          <a:cs typeface="Courier New"/>
                        </a:rPr>
                        <a:t>  </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碳碳双键</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乙烯</a:t>
                      </a:r>
                      <a:r>
                        <a:rPr lang="en-US" sz="2800" kern="100" dirty="0" smtClean="0">
                          <a:effectLst/>
                          <a:latin typeface="Times New Roman"/>
                          <a:ea typeface="华文细黑"/>
                          <a:cs typeface="Courier New"/>
                        </a:rPr>
                        <a:t>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C</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497">
                <a:tc>
                  <a:txBody>
                    <a:bodyPr/>
                    <a:lstStyle/>
                    <a:p>
                      <a:pPr algn="ctr">
                        <a:lnSpc>
                          <a:spcPct val="150000"/>
                        </a:lnSpc>
                        <a:spcAft>
                          <a:spcPts val="0"/>
                        </a:spcAft>
                      </a:pPr>
                      <a:r>
                        <a:rPr lang="zh-CN" sz="2800" kern="100">
                          <a:effectLst/>
                          <a:latin typeface="Times New Roman"/>
                          <a:ea typeface="华文细黑"/>
                          <a:cs typeface="Times New Roman"/>
                        </a:rPr>
                        <a:t>炔烃</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r>
                        <a:rPr lang="en-US" sz="2800" kern="100">
                          <a:effectLst/>
                          <a:latin typeface="宋体"/>
                          <a:ea typeface="华文细黑"/>
                          <a:cs typeface="Times New Roman"/>
                        </a:rPr>
                        <a:t>≡</a:t>
                      </a:r>
                      <a:r>
                        <a:rPr lang="en-US" sz="2800" kern="100">
                          <a:effectLst/>
                          <a:latin typeface="Times New Roman"/>
                          <a:ea typeface="华文细黑"/>
                          <a:cs typeface="Courier New"/>
                        </a:rPr>
                        <a:t>C—(</a:t>
                      </a:r>
                      <a:r>
                        <a:rPr lang="zh-CN" sz="2800" kern="100">
                          <a:effectLst/>
                          <a:latin typeface="Times New Roman"/>
                          <a:ea typeface="华文细黑"/>
                          <a:cs typeface="Times New Roman"/>
                        </a:rPr>
                        <a:t>碳碳三键</a:t>
                      </a:r>
                      <a:r>
                        <a:rPr lang="en-US" sz="2800" kern="100">
                          <a:effectLst/>
                          <a:latin typeface="Times New Roman"/>
                          <a:ea typeface="华文细黑"/>
                          <a:cs typeface="Courier New"/>
                        </a:rPr>
                        <a:t>)</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乙炔</a:t>
                      </a:r>
                      <a:r>
                        <a:rPr lang="en-US" sz="2800" kern="100">
                          <a:effectLst/>
                          <a:latin typeface="Times New Roman"/>
                          <a:ea typeface="华文细黑"/>
                          <a:cs typeface="Courier New"/>
                        </a:rPr>
                        <a:t>HC</a:t>
                      </a:r>
                      <a:r>
                        <a:rPr lang="en-US" sz="2800" kern="100">
                          <a:effectLst/>
                          <a:latin typeface="宋体"/>
                          <a:ea typeface="华文细黑"/>
                          <a:cs typeface="Times New Roman"/>
                        </a:rPr>
                        <a:t>≡</a:t>
                      </a:r>
                      <a:r>
                        <a:rPr lang="en-US" sz="2800" kern="100">
                          <a:effectLst/>
                          <a:latin typeface="Times New Roman"/>
                          <a:ea typeface="华文细黑"/>
                          <a:cs typeface="Courier New"/>
                        </a:rPr>
                        <a:t>CH</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5849">
                <a:tc>
                  <a:txBody>
                    <a:bodyPr/>
                    <a:lstStyle/>
                    <a:p>
                      <a:pPr algn="ctr">
                        <a:lnSpc>
                          <a:spcPct val="150000"/>
                        </a:lnSpc>
                        <a:spcAft>
                          <a:spcPts val="0"/>
                        </a:spcAft>
                      </a:pPr>
                      <a:r>
                        <a:rPr lang="zh-CN" sz="2800" kern="100">
                          <a:effectLst/>
                          <a:latin typeface="Times New Roman"/>
                          <a:ea typeface="华文细黑"/>
                          <a:cs typeface="Times New Roman"/>
                        </a:rPr>
                        <a:t>芳香烃</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苯</a:t>
                      </a:r>
                      <a:r>
                        <a:rPr lang="en-US" sz="2800" kern="100">
                          <a:effectLst/>
                          <a:latin typeface="宋体"/>
                          <a:ea typeface="华文细黑"/>
                          <a:cs typeface="Courier New"/>
                        </a:rPr>
                        <a:t> </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647">
                <a:tc>
                  <a:txBody>
                    <a:bodyPr/>
                    <a:lstStyle/>
                    <a:p>
                      <a:pPr algn="ctr">
                        <a:lnSpc>
                          <a:spcPct val="150000"/>
                        </a:lnSpc>
                        <a:spcAft>
                          <a:spcPts val="0"/>
                        </a:spcAft>
                      </a:pPr>
                      <a:r>
                        <a:rPr lang="zh-CN" sz="2800" kern="100">
                          <a:effectLst/>
                          <a:latin typeface="Times New Roman"/>
                          <a:ea typeface="华文细黑"/>
                          <a:cs typeface="Times New Roman"/>
                        </a:rPr>
                        <a:t>卤代烃</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—X(</a:t>
                      </a:r>
                      <a:r>
                        <a:rPr lang="zh-CN" sz="2800" kern="100">
                          <a:effectLst/>
                          <a:latin typeface="Times New Roman"/>
                          <a:ea typeface="华文细黑"/>
                          <a:cs typeface="Times New Roman"/>
                        </a:rPr>
                        <a:t>卤素原子</a:t>
                      </a:r>
                      <a:r>
                        <a:rPr lang="en-US" sz="2800" kern="100">
                          <a:effectLst/>
                          <a:latin typeface="Times New Roman"/>
                          <a:ea typeface="华文细黑"/>
                          <a:cs typeface="Courier New"/>
                        </a:rPr>
                        <a:t>)</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溴乙烷</a:t>
                      </a: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5</a:t>
                      </a:r>
                      <a:r>
                        <a:rPr lang="en-US" sz="2800" kern="100" dirty="0">
                          <a:effectLst/>
                          <a:latin typeface="Times New Roman"/>
                          <a:ea typeface="华文细黑"/>
                          <a:cs typeface="Courier New"/>
                        </a:rPr>
                        <a:t>Br</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612" name="Picture 588"/>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8143" y="3285778"/>
            <a:ext cx="1141263" cy="699330"/>
          </a:xfrm>
          <a:prstGeom prst="rect">
            <a:avLst/>
          </a:prstGeom>
          <a:noFill/>
          <a:extLst>
            <a:ext uri="{909E8E84-426E-40DD-AFC4-6F175D3DCCD1}">
              <a14:hiddenFill xmlns:a14="http://schemas.microsoft.com/office/drawing/2010/main">
                <a:solidFill>
                  <a:srgbClr val="FFFFFF"/>
                </a:solidFill>
              </a14:hiddenFill>
            </a:ext>
          </a:extLst>
        </p:spPr>
      </p:pic>
      <p:pic>
        <p:nvPicPr>
          <p:cNvPr id="1611" name="Picture 5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3558" y="5302002"/>
            <a:ext cx="725689" cy="51382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2"/>
                                        </p:tgtEl>
                                        <p:attrNameLst>
                                          <p:attrName>style.visibility</p:attrName>
                                        </p:attrNameLst>
                                      </p:cBhvr>
                                      <p:to>
                                        <p:strVal val="visible"/>
                                      </p:to>
                                    </p:set>
                                    <p:animEffect transition="in" filter="blinds(horizontal)">
                                      <p:cBhvr>
                                        <p:cTn id="7" dur="500"/>
                                        <p:tgtEl>
                                          <p:spTgt spid="16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612"/>
                                        </p:tgtEl>
                                      </p:cBhvr>
                                    </p:animEffect>
                                    <p:set>
                                      <p:cBhvr>
                                        <p:cTn id="12" dur="1" fill="hold">
                                          <p:stCondLst>
                                            <p:cond delay="499"/>
                                          </p:stCondLst>
                                        </p:cTn>
                                        <p:tgtEl>
                                          <p:spTgt spid="1612"/>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51750" y="248082"/>
            <a:ext cx="110743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为了</a:t>
            </a:r>
            <a:r>
              <a:rPr lang="zh-CN" altLang="zh-CN" sz="2800" kern="100" dirty="0">
                <a:latin typeface="Times New Roman"/>
                <a:ea typeface="华文细黑"/>
                <a:cs typeface="Times New Roman"/>
              </a:rPr>
              <a:t>测定某气态烃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的化学式，取一定量的</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置于一密闭容器中燃烧，实验表明产物是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和水蒸气。学生甲、乙设计了两个方案，均认为根据自己的方案能求出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的最简式，他们在一定条件下测得有关数据如下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图中的箭头表示气流的方向，实验前系统内的空气已排尽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23752596"/>
              </p:ext>
            </p:extLst>
          </p:nvPr>
        </p:nvGraphicFramePr>
        <p:xfrm>
          <a:off x="477838" y="3140075"/>
          <a:ext cx="11501437" cy="4256088"/>
        </p:xfrm>
        <a:graphic>
          <a:graphicData uri="http://schemas.openxmlformats.org/presentationml/2006/ole">
            <mc:AlternateContent xmlns:mc="http://schemas.openxmlformats.org/markup-compatibility/2006">
              <mc:Choice xmlns:v="urn:schemas-microsoft-com:vml" Requires="v">
                <p:oleObj spid="_x0000_s200779" name="文档" r:id="rId4" imgW="11504533" imgH="4256996" progId="Word.Document.12">
                  <p:embed/>
                </p:oleObj>
              </mc:Choice>
              <mc:Fallback>
                <p:oleObj name="文档" r:id="rId4" imgW="11504533" imgH="4256996" progId="Word.Document.12">
                  <p:embed/>
                  <p:pic>
                    <p:nvPicPr>
                      <p:cNvPr id="0" name=""/>
                      <p:cNvPicPr/>
                      <p:nvPr/>
                    </p:nvPicPr>
                    <p:blipFill>
                      <a:blip r:embed="rId5"/>
                      <a:stretch>
                        <a:fillRect/>
                      </a:stretch>
                    </p:blipFill>
                    <p:spPr>
                      <a:xfrm>
                        <a:off x="477838" y="3140075"/>
                        <a:ext cx="11501437" cy="42560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03967435"/>
              </p:ext>
            </p:extLst>
          </p:nvPr>
        </p:nvGraphicFramePr>
        <p:xfrm>
          <a:off x="406400" y="4876800"/>
          <a:ext cx="11714163" cy="4257675"/>
        </p:xfrm>
        <a:graphic>
          <a:graphicData uri="http://schemas.openxmlformats.org/presentationml/2006/ole">
            <mc:AlternateContent xmlns:mc="http://schemas.openxmlformats.org/markup-compatibility/2006">
              <mc:Choice xmlns:v="urn:schemas-microsoft-com:vml" Requires="v">
                <p:oleObj spid="_x0000_s200780" name="文档" r:id="rId7" imgW="11717960" imgH="4266627" progId="Word.Document.12">
                  <p:embed/>
                </p:oleObj>
              </mc:Choice>
              <mc:Fallback>
                <p:oleObj name="文档" r:id="rId7" imgW="11717960" imgH="4266627" progId="Word.Document.12">
                  <p:embed/>
                  <p:pic>
                    <p:nvPicPr>
                      <p:cNvPr id="0" name=""/>
                      <p:cNvPicPr/>
                      <p:nvPr/>
                    </p:nvPicPr>
                    <p:blipFill>
                      <a:blip r:embed="rId8"/>
                      <a:stretch>
                        <a:fillRect/>
                      </a:stretch>
                    </p:blipFill>
                    <p:spPr>
                      <a:xfrm>
                        <a:off x="406400" y="4876800"/>
                        <a:ext cx="11714163" cy="4257675"/>
                      </a:xfrm>
                      <a:prstGeom prst="rect">
                        <a:avLst/>
                      </a:prstGeom>
                    </p:spPr>
                  </p:pic>
                </p:oleObj>
              </mc:Fallback>
            </mc:AlternateContent>
          </a:graphicData>
        </a:graphic>
      </p:graphicFrame>
      <p:sp>
        <p:nvSpPr>
          <p:cNvPr id="6" name="Rectangle 21">
            <a:hlinkClick r:id="rId9"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1"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0491" y="261442"/>
            <a:ext cx="11185088" cy="4212692"/>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你认为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方案能求出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的最简式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解析　</a:t>
            </a:r>
            <a:r>
              <a:rPr lang="zh-CN" altLang="zh-CN" sz="2800" kern="100" dirty="0" smtClean="0">
                <a:solidFill>
                  <a:prstClr val="black"/>
                </a:solidFill>
                <a:latin typeface="Times New Roman"/>
                <a:ea typeface="华文细黑"/>
                <a:cs typeface="Times New Roman"/>
              </a:rPr>
              <a:t>甲</a:t>
            </a:r>
            <a:r>
              <a:rPr lang="zh-CN" altLang="zh-CN" sz="2800" kern="100" dirty="0">
                <a:solidFill>
                  <a:prstClr val="black"/>
                </a:solidFill>
                <a:latin typeface="Times New Roman"/>
                <a:ea typeface="华文细黑"/>
                <a:cs typeface="Times New Roman"/>
              </a:rPr>
              <a:t>方案中，浓硫酸增重的是水蒸气的质量，碱石灰增重的是</a:t>
            </a:r>
            <a:r>
              <a:rPr lang="en-US" altLang="zh-CN" sz="2800" kern="100" dirty="0">
                <a:solidFill>
                  <a:prstClr val="black"/>
                </a:solidFill>
                <a:latin typeface="Times New Roman"/>
                <a:ea typeface="华文细黑"/>
              </a:rPr>
              <a:t>CO</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的质量，再由点燃生成</a:t>
            </a:r>
            <a:r>
              <a:rPr lang="en-US" altLang="zh-CN" sz="2800" kern="100" dirty="0">
                <a:solidFill>
                  <a:prstClr val="black"/>
                </a:solidFill>
                <a:latin typeface="Times New Roman"/>
                <a:ea typeface="华文细黑"/>
              </a:rPr>
              <a:t>CO</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 1.76 g</a:t>
            </a:r>
            <a:r>
              <a:rPr lang="zh-CN" altLang="zh-CN" sz="2800" kern="100" dirty="0">
                <a:solidFill>
                  <a:prstClr val="black"/>
                </a:solidFill>
                <a:latin typeface="Times New Roman"/>
                <a:ea typeface="华文细黑"/>
                <a:cs typeface="Times New Roman"/>
              </a:rPr>
              <a:t>，可求得</a:t>
            </a:r>
            <a:r>
              <a:rPr lang="en-US" altLang="zh-CN" sz="2800" kern="100" dirty="0">
                <a:solidFill>
                  <a:prstClr val="black"/>
                </a:solidFill>
                <a:latin typeface="Times New Roman"/>
                <a:ea typeface="华文细黑"/>
              </a:rPr>
              <a:t>CO</a:t>
            </a:r>
            <a:r>
              <a:rPr lang="zh-CN" altLang="zh-CN" sz="2800" kern="100" dirty="0">
                <a:solidFill>
                  <a:prstClr val="black"/>
                </a:solidFill>
                <a:latin typeface="Times New Roman"/>
                <a:ea typeface="华文细黑"/>
                <a:cs typeface="Times New Roman"/>
              </a:rPr>
              <a:t>的质量，进而求出</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的最简式；乙方案中，只能确定</a:t>
            </a:r>
            <a:r>
              <a:rPr lang="en-US" altLang="zh-CN" sz="2800" kern="100" dirty="0">
                <a:solidFill>
                  <a:prstClr val="black"/>
                </a:solidFill>
                <a:latin typeface="Times New Roman"/>
                <a:ea typeface="华文细黑"/>
              </a:rPr>
              <a:t>CO</a:t>
            </a:r>
            <a:r>
              <a:rPr lang="zh-CN" altLang="zh-CN" sz="2800" kern="100" dirty="0">
                <a:solidFill>
                  <a:prstClr val="black"/>
                </a:solidFill>
                <a:latin typeface="Times New Roman"/>
                <a:ea typeface="华文细黑"/>
                <a:cs typeface="Times New Roman"/>
              </a:rPr>
              <a:t>的质量，不能分别求出</a:t>
            </a:r>
            <a:r>
              <a:rPr lang="en-US" altLang="zh-CN" sz="2800" kern="100" dirty="0">
                <a:solidFill>
                  <a:prstClr val="black"/>
                </a:solidFill>
                <a:latin typeface="Times New Roman"/>
                <a:ea typeface="华文细黑"/>
              </a:rPr>
              <a:t>CO</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O</a:t>
            </a:r>
            <a:r>
              <a:rPr lang="zh-CN" altLang="zh-CN" sz="2800" kern="100" dirty="0">
                <a:solidFill>
                  <a:prstClr val="black"/>
                </a:solidFill>
                <a:latin typeface="Times New Roman"/>
                <a:ea typeface="华文细黑"/>
                <a:cs typeface="Times New Roman"/>
              </a:rPr>
              <a:t>的质量，不能求出</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的最简式</a:t>
            </a:r>
            <a:r>
              <a:rPr lang="zh-CN" altLang="zh-CN" sz="2800" kern="100" dirty="0" smtClean="0">
                <a:solidFill>
                  <a:prstClr val="black"/>
                </a:solidFill>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endParaRPr lang="zh-CN" altLang="zh-CN" sz="1050" kern="100" dirty="0">
              <a:latin typeface="宋体"/>
              <a:cs typeface="Courier New"/>
            </a:endParaRPr>
          </a:p>
        </p:txBody>
      </p:sp>
      <p:sp>
        <p:nvSpPr>
          <p:cNvPr id="4" name="矩形 3"/>
          <p:cNvSpPr/>
          <p:nvPr/>
        </p:nvSpPr>
        <p:spPr>
          <a:xfrm>
            <a:off x="2350790" y="981522"/>
            <a:ext cx="543739" cy="523220"/>
          </a:xfrm>
          <a:prstGeom prst="rect">
            <a:avLst/>
          </a:prstGeom>
        </p:spPr>
        <p:txBody>
          <a:bodyPr wrap="none">
            <a:spAutoFit/>
          </a:bodyPr>
          <a:lstStyle/>
          <a:p>
            <a:r>
              <a:rPr lang="zh-CN" altLang="zh-CN" sz="2800" kern="100" dirty="0" smtClean="0">
                <a:solidFill>
                  <a:schemeClr val="accent6">
                    <a:lumMod val="75000"/>
                  </a:schemeClr>
                </a:solidFill>
                <a:latin typeface="Times New Roman"/>
                <a:ea typeface="华文细黑"/>
                <a:cs typeface="Times New Roman"/>
              </a:rPr>
              <a:t>甲</a:t>
            </a:r>
            <a:endParaRPr lang="zh-CN" altLang="en-US" sz="2800" dirty="0"/>
          </a:p>
        </p:txBody>
      </p:sp>
      <p:sp>
        <p:nvSpPr>
          <p:cNvPr id="5" name="Rectangle 21">
            <a:hlinkClick r:id="rId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4801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xEl>
                                              <p:pRg st="2" end="2"/>
                                            </p:txEl>
                                          </p:spTgt>
                                        </p:tgtEl>
                                      </p:cBhvr>
                                    </p:animEffect>
                                    <p:set>
                                      <p:cBhvr>
                                        <p:cTn id="17" dur="1" fill="hold">
                                          <p:stCondLst>
                                            <p:cond delay="499"/>
                                          </p:stCondLst>
                                        </p:cTn>
                                        <p:tgtEl>
                                          <p:spTgt spid="7">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uiExpand="1" build="allAtOnce"/>
      <p:bldP spid="4" grpId="0"/>
      <p:bldP spid="4"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4891" y="981522"/>
            <a:ext cx="11296939" cy="267765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请根据你选择的方案，通过计算求出</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的最简式为</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2.52 </a:t>
            </a:r>
            <a:r>
              <a:rPr lang="en-US" altLang="zh-CN" sz="2800" kern="100" dirty="0">
                <a:latin typeface="Times New Roman"/>
                <a:ea typeface="华文细黑"/>
              </a:rPr>
              <a:t>g 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为</a:t>
            </a:r>
            <a:r>
              <a:rPr lang="en-US" altLang="zh-CN" sz="2800" kern="100" dirty="0">
                <a:latin typeface="Times New Roman"/>
                <a:ea typeface="华文细黑"/>
              </a:rPr>
              <a:t>0.14 </a:t>
            </a:r>
            <a:r>
              <a:rPr lang="en-US" altLang="zh-CN" sz="2800" kern="100" dirty="0" err="1">
                <a:latin typeface="Times New Roman"/>
                <a:ea typeface="华文细黑"/>
              </a:rPr>
              <a:t>mol</a:t>
            </a:r>
            <a:r>
              <a:rPr lang="zh-CN" altLang="zh-CN" sz="2800" kern="100" dirty="0">
                <a:latin typeface="Times New Roman"/>
                <a:ea typeface="华文细黑"/>
                <a:cs typeface="Times New Roman"/>
              </a:rPr>
              <a:t>，则</a:t>
            </a:r>
            <a:r>
              <a:rPr lang="en-US" altLang="zh-CN" sz="2800" kern="100" dirty="0">
                <a:latin typeface="Times New Roman"/>
                <a:ea typeface="华文细黑"/>
              </a:rPr>
              <a:t>A</a:t>
            </a:r>
            <a:r>
              <a:rPr lang="zh-CN" altLang="zh-CN" sz="2800" kern="100" dirty="0">
                <a:latin typeface="Times New Roman"/>
                <a:ea typeface="华文细黑"/>
                <a:cs typeface="Times New Roman"/>
              </a:rPr>
              <a:t>中含氢原子</a:t>
            </a:r>
            <a:r>
              <a:rPr lang="en-US" altLang="zh-CN" sz="2800" kern="100" dirty="0">
                <a:latin typeface="Times New Roman"/>
                <a:ea typeface="华文细黑"/>
              </a:rPr>
              <a:t>0.28 mol,1.32 g 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a:t>
            </a:r>
            <a:r>
              <a:rPr lang="en-US" altLang="zh-CN" sz="2800" kern="100" dirty="0">
                <a:latin typeface="Times New Roman"/>
                <a:ea typeface="华文细黑"/>
              </a:rPr>
              <a:t>0.03 mol,1.76 g 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a:t>
            </a:r>
            <a:r>
              <a:rPr lang="en-US" altLang="zh-CN" sz="2800" kern="100" dirty="0">
                <a:latin typeface="Times New Roman"/>
                <a:ea typeface="华文细黑"/>
              </a:rPr>
              <a:t>0.04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a:t>
            </a:r>
            <a:r>
              <a:rPr lang="en-US" altLang="zh-CN" sz="2800" kern="100" dirty="0">
                <a:latin typeface="Times New Roman"/>
                <a:ea typeface="华文细黑"/>
              </a:rPr>
              <a:t>A</a:t>
            </a:r>
            <a:r>
              <a:rPr lang="zh-CN" altLang="zh-CN" sz="2800" kern="100" dirty="0">
                <a:latin typeface="Times New Roman"/>
                <a:ea typeface="华文细黑"/>
                <a:cs typeface="Times New Roman"/>
              </a:rPr>
              <a:t>中含碳原子</a:t>
            </a:r>
            <a:r>
              <a:rPr lang="en-US" altLang="zh-CN" sz="2800" kern="100" dirty="0">
                <a:latin typeface="Times New Roman"/>
                <a:ea typeface="华文细黑"/>
              </a:rPr>
              <a:t>0.07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zh-CN" altLang="zh-CN" sz="2800" kern="100" dirty="0">
                <a:latin typeface="Times New Roman"/>
                <a:ea typeface="华文细黑"/>
                <a:cs typeface="Times New Roman"/>
              </a:rPr>
              <a:t>的个数比为</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4</a:t>
            </a:r>
            <a:r>
              <a:rPr lang="zh-CN" altLang="zh-CN" sz="2800" kern="100" dirty="0">
                <a:latin typeface="Times New Roman"/>
                <a:ea typeface="华文细黑"/>
                <a:cs typeface="Times New Roman"/>
              </a:rPr>
              <a:t>，最简式为</a:t>
            </a:r>
            <a:r>
              <a:rPr lang="en-US" altLang="zh-CN" sz="2800" kern="100" dirty="0">
                <a:latin typeface="Times New Roman"/>
                <a:ea typeface="华文细黑"/>
              </a:rPr>
              <a:t>CH</a:t>
            </a:r>
            <a:r>
              <a:rPr lang="en-US" altLang="zh-CN" sz="2800" kern="100" baseline="-25000" dirty="0">
                <a:latin typeface="Times New Roman"/>
                <a:ea typeface="华文细黑"/>
              </a:rPr>
              <a:t>4</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8903518" y="1053530"/>
            <a:ext cx="803425" cy="523220"/>
          </a:xfrm>
          <a:prstGeom prst="rect">
            <a:avLst/>
          </a:prstGeom>
        </p:spPr>
        <p:txBody>
          <a:bodyPr wrap="none">
            <a:spAutoFit/>
          </a:bodyPr>
          <a:lstStyle/>
          <a:p>
            <a:pPr lvl="0"/>
            <a:r>
              <a:rPr lang="en-US" altLang="zh-CN" sz="2800" kern="100" dirty="0" smtClean="0">
                <a:solidFill>
                  <a:srgbClr val="F79646">
                    <a:lumMod val="75000"/>
                  </a:srgbClr>
                </a:solidFill>
                <a:latin typeface="Times New Roman"/>
                <a:ea typeface="华文细黑"/>
                <a:cs typeface="Courier New"/>
              </a:rPr>
              <a:t>CH</a:t>
            </a:r>
            <a:r>
              <a:rPr lang="en-US" altLang="zh-CN" sz="2800" kern="100" baseline="-25000" dirty="0" smtClean="0">
                <a:solidFill>
                  <a:srgbClr val="F79646">
                    <a:lumMod val="75000"/>
                  </a:srgbClr>
                </a:solidFill>
                <a:latin typeface="Times New Roman"/>
                <a:ea typeface="华文细黑"/>
                <a:cs typeface="Courier New"/>
              </a:rPr>
              <a:t>4</a:t>
            </a:r>
            <a:endParaRPr lang="zh-CN" altLang="en-US" dirty="0">
              <a:solidFill>
                <a:prstClr val="black"/>
              </a:solidFill>
            </a:endParaRPr>
          </a:p>
        </p:txBody>
      </p:sp>
      <p:sp>
        <p:nvSpPr>
          <p:cNvPr id="4" name="Rectangle 21">
            <a:hlinkClick r:id="rId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219439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xEl>
                                              <p:pRg st="1" end="1"/>
                                            </p:txEl>
                                          </p:spTgt>
                                        </p:tgtEl>
                                      </p:cBhvr>
                                    </p:animEffect>
                                    <p:set>
                                      <p:cBhvr>
                                        <p:cTn id="17" dur="1" fill="hold">
                                          <p:stCondLst>
                                            <p:cond delay="499"/>
                                          </p:stCondLst>
                                        </p:cTn>
                                        <p:tgtEl>
                                          <p:spTgt spid="7">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uiExpand="1" build="allAtOnce"/>
      <p:bldP spid="3" grpId="0"/>
      <p:bldP spid="3"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311752"/>
            <a:ext cx="11296939" cy="2541978"/>
          </a:xfrm>
          <a:prstGeom prst="rect">
            <a:avLst/>
          </a:prstGeom>
        </p:spPr>
        <p:txBody>
          <a:bodyPr>
            <a:spAutoFit/>
          </a:bodyPr>
          <a:lstStyle/>
          <a:p>
            <a:pPr algn="just">
              <a:lnSpc>
                <a:spcPct val="20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若要确定</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的分子式，</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需要测定其他数据，原因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a:t>
            </a:r>
            <a:r>
              <a:rPr lang="en-US" altLang="zh-CN" sz="2800" kern="100" dirty="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200000"/>
              </a:lnSpc>
            </a:pPr>
            <a:r>
              <a:rPr lang="zh-CN" altLang="zh-CN" sz="2800" b="1" kern="100" dirty="0">
                <a:solidFill>
                  <a:srgbClr val="0000FF"/>
                </a:solidFill>
                <a:latin typeface="Times New Roman"/>
                <a:cs typeface="Times New Roman"/>
              </a:rPr>
              <a:t>解析　</a:t>
            </a:r>
            <a:r>
              <a:rPr lang="zh-CN" altLang="zh-CN" sz="2800" kern="100" dirty="0" smtClean="0">
                <a:solidFill>
                  <a:prstClr val="black"/>
                </a:solidFill>
                <a:latin typeface="Times New Roman"/>
                <a:ea typeface="华文细黑"/>
                <a:cs typeface="Times New Roman"/>
              </a:rPr>
              <a:t>因为</a:t>
            </a:r>
            <a:r>
              <a:rPr lang="zh-CN" altLang="zh-CN" sz="2800" kern="100" dirty="0">
                <a:solidFill>
                  <a:prstClr val="black"/>
                </a:solidFill>
                <a:latin typeface="Times New Roman"/>
                <a:ea typeface="华文细黑"/>
                <a:cs typeface="Times New Roman"/>
              </a:rPr>
              <a:t>最简式中</a:t>
            </a:r>
            <a:r>
              <a:rPr lang="en-US" altLang="zh-CN" sz="2800" kern="100" dirty="0">
                <a:solidFill>
                  <a:prstClr val="black"/>
                </a:solidFill>
                <a:latin typeface="Times New Roman"/>
                <a:ea typeface="华文细黑"/>
                <a:cs typeface="Courier New"/>
              </a:rPr>
              <a:t>H</a:t>
            </a:r>
            <a:r>
              <a:rPr lang="zh-CN" altLang="zh-CN" sz="2800" kern="100" dirty="0">
                <a:solidFill>
                  <a:prstClr val="black"/>
                </a:solidFill>
                <a:latin typeface="Times New Roman"/>
                <a:ea typeface="华文细黑"/>
                <a:cs typeface="Times New Roman"/>
              </a:rPr>
              <a:t>的含量已经达到最大，所以</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即为</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的分子式</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 name="矩形 2"/>
          <p:cNvSpPr/>
          <p:nvPr/>
        </p:nvSpPr>
        <p:spPr>
          <a:xfrm>
            <a:off x="4646729" y="599784"/>
            <a:ext cx="543739" cy="523220"/>
          </a:xfrm>
          <a:prstGeom prst="rect">
            <a:avLst/>
          </a:prstGeom>
        </p:spPr>
        <p:txBody>
          <a:bodyPr wrap="none">
            <a:spAutoFit/>
          </a:bodyPr>
          <a:lstStyle/>
          <a:p>
            <a:r>
              <a:rPr lang="zh-CN" altLang="zh-CN" sz="2800" kern="100" dirty="0">
                <a:solidFill>
                  <a:srgbClr val="F79646">
                    <a:lumMod val="75000"/>
                  </a:srgbClr>
                </a:solidFill>
                <a:latin typeface="Times New Roman"/>
                <a:ea typeface="华文细黑"/>
                <a:cs typeface="Times New Roman"/>
              </a:rPr>
              <a:t>否</a:t>
            </a:r>
            <a:endParaRPr lang="zh-CN" altLang="en-US" dirty="0"/>
          </a:p>
        </p:txBody>
      </p:sp>
      <p:sp>
        <p:nvSpPr>
          <p:cNvPr id="6" name="矩形 5"/>
          <p:cNvSpPr/>
          <p:nvPr/>
        </p:nvSpPr>
        <p:spPr>
          <a:xfrm>
            <a:off x="1433038" y="1394406"/>
            <a:ext cx="9162099" cy="523220"/>
          </a:xfrm>
          <a:prstGeom prst="rect">
            <a:avLst/>
          </a:prstGeom>
        </p:spPr>
        <p:txBody>
          <a:bodyPr>
            <a:spAutoFit/>
          </a:bodyPr>
          <a:lstStyle/>
          <a:p>
            <a:r>
              <a:rPr lang="zh-CN" altLang="zh-CN" sz="2800" kern="100" dirty="0">
                <a:solidFill>
                  <a:srgbClr val="F79646">
                    <a:lumMod val="75000"/>
                  </a:srgbClr>
                </a:solidFill>
                <a:latin typeface="Times New Roman"/>
                <a:ea typeface="华文细黑"/>
                <a:cs typeface="Times New Roman"/>
              </a:rPr>
              <a:t>最简式中</a:t>
            </a:r>
            <a:r>
              <a:rPr lang="en-US" altLang="zh-CN" sz="2800" kern="100" dirty="0">
                <a:solidFill>
                  <a:srgbClr val="F79646">
                    <a:lumMod val="75000"/>
                  </a:srgbClr>
                </a:solidFill>
                <a:latin typeface="Times New Roman"/>
                <a:ea typeface="华文细黑"/>
                <a:cs typeface="Courier New"/>
              </a:rPr>
              <a:t>H</a:t>
            </a:r>
            <a:r>
              <a:rPr lang="zh-CN" altLang="zh-CN" sz="2800" kern="100" dirty="0">
                <a:solidFill>
                  <a:srgbClr val="F79646">
                    <a:lumMod val="75000"/>
                  </a:srgbClr>
                </a:solidFill>
                <a:latin typeface="Times New Roman"/>
                <a:ea typeface="华文细黑"/>
                <a:cs typeface="Times New Roman"/>
              </a:rPr>
              <a:t>的含量已经达到最大，所以</a:t>
            </a:r>
            <a:r>
              <a:rPr lang="en-US" altLang="zh-CN" sz="2800" kern="100" dirty="0">
                <a:solidFill>
                  <a:srgbClr val="F79646">
                    <a:lumMod val="75000"/>
                  </a:srgbClr>
                </a:solidFill>
                <a:latin typeface="Times New Roman"/>
                <a:ea typeface="华文细黑"/>
                <a:cs typeface="Courier New"/>
              </a:rPr>
              <a:t>CH</a:t>
            </a:r>
            <a:r>
              <a:rPr lang="en-US" altLang="zh-CN" sz="2800" kern="100" baseline="-25000" dirty="0">
                <a:solidFill>
                  <a:srgbClr val="F79646">
                    <a:lumMod val="75000"/>
                  </a:srgbClr>
                </a:solidFill>
                <a:latin typeface="Times New Roman"/>
                <a:ea typeface="华文细黑"/>
                <a:cs typeface="Courier New"/>
              </a:rPr>
              <a:t>4</a:t>
            </a:r>
            <a:r>
              <a:rPr lang="zh-CN" altLang="zh-CN" sz="2800" kern="100" dirty="0">
                <a:solidFill>
                  <a:srgbClr val="F79646">
                    <a:lumMod val="75000"/>
                  </a:srgbClr>
                </a:solidFill>
                <a:latin typeface="Times New Roman"/>
                <a:ea typeface="华文细黑"/>
                <a:cs typeface="Times New Roman"/>
              </a:rPr>
              <a:t>即为</a:t>
            </a:r>
            <a:r>
              <a:rPr lang="en-US" altLang="zh-CN" sz="2800" kern="100" dirty="0">
                <a:solidFill>
                  <a:srgbClr val="F79646">
                    <a:lumMod val="75000"/>
                  </a:srgbClr>
                </a:solidFill>
                <a:latin typeface="Times New Roman"/>
                <a:ea typeface="华文细黑"/>
                <a:cs typeface="Courier New"/>
              </a:rPr>
              <a:t>A</a:t>
            </a:r>
            <a:r>
              <a:rPr lang="zh-CN" altLang="zh-CN" sz="2800" kern="100" dirty="0">
                <a:solidFill>
                  <a:srgbClr val="F79646">
                    <a:lumMod val="75000"/>
                  </a:srgbClr>
                </a:solidFill>
                <a:latin typeface="Times New Roman"/>
                <a:ea typeface="华文细黑"/>
                <a:cs typeface="Times New Roman"/>
              </a:rPr>
              <a:t>的</a:t>
            </a:r>
            <a:r>
              <a:rPr lang="zh-CN" altLang="zh-CN" sz="2800" kern="100" dirty="0" smtClean="0">
                <a:solidFill>
                  <a:srgbClr val="F79646">
                    <a:lumMod val="75000"/>
                  </a:srgbClr>
                </a:solidFill>
                <a:latin typeface="Times New Roman"/>
                <a:ea typeface="华文细黑"/>
                <a:cs typeface="Times New Roman"/>
              </a:rPr>
              <a:t>分子式</a:t>
            </a:r>
            <a:endParaRPr lang="en-US" altLang="zh-CN" sz="2800" kern="100" dirty="0" smtClean="0">
              <a:solidFill>
                <a:srgbClr val="F79646">
                  <a:lumMod val="75000"/>
                </a:srgbClr>
              </a:solidFill>
              <a:latin typeface="Times New Roman"/>
              <a:ea typeface="华文细黑"/>
              <a:cs typeface="Times New Roman"/>
            </a:endParaRPr>
          </a:p>
        </p:txBody>
      </p:sp>
      <p:sp>
        <p:nvSpPr>
          <p:cNvPr id="5" name="Rectangle 21">
            <a:hlinkClick r:id="rId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917799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xEl>
                                              <p:pRg st="1" end="1"/>
                                            </p:txEl>
                                          </p:spTgt>
                                        </p:tgtEl>
                                      </p:cBhvr>
                                    </p:animEffect>
                                    <p:set>
                                      <p:cBhvr>
                                        <p:cTn id="20" dur="1" fill="hold">
                                          <p:stCondLst>
                                            <p:cond delay="499"/>
                                          </p:stCondLst>
                                        </p:cTn>
                                        <p:tgtEl>
                                          <p:spTgt spid="7">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uiExpand="1" build="allAtOnce"/>
      <p:bldP spid="3" grpId="0"/>
      <p:bldP spid="3" grpId="1"/>
      <p:bldP spid="6" grpId="0"/>
      <p:bldP spid="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2558" y="394256"/>
            <a:ext cx="11409908"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有机物</a:t>
            </a:r>
            <a:r>
              <a:rPr lang="en-US" altLang="zh-CN" sz="2800" kern="100" dirty="0">
                <a:latin typeface="Times New Roman"/>
                <a:ea typeface="华文细黑"/>
              </a:rPr>
              <a:t>A</a:t>
            </a:r>
            <a:r>
              <a:rPr lang="zh-CN" altLang="zh-CN" sz="2800" kern="100" dirty="0">
                <a:latin typeface="Times New Roman"/>
                <a:ea typeface="华文细黑"/>
                <a:cs typeface="Times New Roman"/>
              </a:rPr>
              <a:t>可由葡萄糖发酵得到，也可从酸牛奶中提取。纯净的</a:t>
            </a:r>
            <a:r>
              <a:rPr lang="en-US" altLang="zh-CN" sz="2800" kern="100" dirty="0">
                <a:latin typeface="Times New Roman"/>
                <a:ea typeface="华文细黑"/>
              </a:rPr>
              <a:t>A</a:t>
            </a:r>
            <a:r>
              <a:rPr lang="zh-CN" altLang="zh-CN" sz="2800" kern="100" dirty="0">
                <a:latin typeface="Times New Roman"/>
                <a:ea typeface="华文细黑"/>
                <a:cs typeface="Times New Roman"/>
              </a:rPr>
              <a:t>为无色粘稠液体，易溶于水。为研究</a:t>
            </a:r>
            <a:r>
              <a:rPr lang="en-US" altLang="zh-CN" sz="2800" kern="100" dirty="0">
                <a:latin typeface="Times New Roman"/>
                <a:ea typeface="华文细黑"/>
              </a:rPr>
              <a:t>A</a:t>
            </a:r>
            <a:r>
              <a:rPr lang="zh-CN" altLang="zh-CN" sz="2800" kern="100" dirty="0">
                <a:latin typeface="Times New Roman"/>
                <a:ea typeface="华文细黑"/>
                <a:cs typeface="Times New Roman"/>
              </a:rPr>
              <a:t>的组成与结构，进行了如下实验：</a:t>
            </a:r>
            <a:endParaRPr lang="en-US" altLang="zh-CN" sz="2800" kern="100" dirty="0">
              <a:latin typeface="Times New Roman"/>
              <a:ea typeface="华文细黑"/>
              <a:cs typeface="Times New Roman"/>
            </a:endParaRPr>
          </a:p>
        </p:txBody>
      </p:sp>
      <p:graphicFrame>
        <p:nvGraphicFramePr>
          <p:cNvPr id="6" name="表格 5"/>
          <p:cNvGraphicFramePr>
            <a:graphicFrameLocks noGrp="1"/>
          </p:cNvGraphicFramePr>
          <p:nvPr>
            <p:extLst>
              <p:ext uri="{D42A27DB-BD31-4B8C-83A1-F6EECF244321}">
                <p14:modId xmlns:p14="http://schemas.microsoft.com/office/powerpoint/2010/main" val="1575836349"/>
              </p:ext>
            </p:extLst>
          </p:nvPr>
        </p:nvGraphicFramePr>
        <p:xfrm>
          <a:off x="838622" y="2381642"/>
          <a:ext cx="9793088" cy="3064376"/>
        </p:xfrm>
        <a:graphic>
          <a:graphicData uri="http://schemas.openxmlformats.org/drawingml/2006/table">
            <a:tbl>
              <a:tblPr/>
              <a:tblGrid>
                <a:gridCol w="3933976"/>
                <a:gridCol w="5859112"/>
              </a:tblGrid>
              <a:tr h="0">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解释或实验结论</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4296">
                <a:tc>
                  <a:txBody>
                    <a:bodyPr/>
                    <a:lstStyle/>
                    <a:p>
                      <a:pPr algn="l">
                        <a:lnSpc>
                          <a:spcPct val="150000"/>
                        </a:lnSpc>
                        <a:spcAft>
                          <a:spcPts val="0"/>
                        </a:spcAft>
                      </a:pP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称取</a:t>
                      </a:r>
                      <a:r>
                        <a:rPr lang="en-US" sz="2800" kern="100" dirty="0">
                          <a:effectLst/>
                          <a:latin typeface="Times New Roman"/>
                          <a:ea typeface="华文细黑"/>
                          <a:cs typeface="Courier New"/>
                        </a:rPr>
                        <a:t>A 9.0 g</a:t>
                      </a:r>
                      <a:r>
                        <a:rPr lang="zh-CN" sz="2800" kern="100" dirty="0">
                          <a:effectLst/>
                          <a:latin typeface="Times New Roman"/>
                          <a:ea typeface="华文细黑"/>
                          <a:cs typeface="Times New Roman"/>
                        </a:rPr>
                        <a:t>，升温使其汽化，测其密度是相同条件下</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的</a:t>
                      </a:r>
                      <a:r>
                        <a:rPr lang="en-US" sz="2800" kern="100" dirty="0">
                          <a:effectLst/>
                          <a:latin typeface="Times New Roman"/>
                          <a:ea typeface="华文细黑"/>
                          <a:cs typeface="Courier New"/>
                        </a:rPr>
                        <a:t>45</a:t>
                      </a:r>
                      <a:r>
                        <a:rPr lang="zh-CN" sz="2800" kern="100" dirty="0">
                          <a:effectLst/>
                          <a:latin typeface="Times New Roman"/>
                          <a:ea typeface="华文细黑"/>
                          <a:cs typeface="Times New Roman"/>
                        </a:rPr>
                        <a:t>倍</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试通过计算填空</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1)A</a:t>
                      </a:r>
                      <a:r>
                        <a:rPr lang="zh-CN" sz="2800" kern="100" dirty="0">
                          <a:effectLst/>
                          <a:latin typeface="Times New Roman"/>
                          <a:ea typeface="华文细黑"/>
                          <a:cs typeface="Times New Roman"/>
                        </a:rPr>
                        <a:t>的相对分子质量为</a:t>
                      </a:r>
                      <a:r>
                        <a:rPr lang="en-US" sz="2800" kern="100" dirty="0">
                          <a:effectLst/>
                          <a:latin typeface="Times New Roman"/>
                          <a:ea typeface="华文细黑"/>
                          <a:cs typeface="Courier New"/>
                        </a:rPr>
                        <a:t>________</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1">
            <a:hlinkClick r:id="rId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7334953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3203561"/>
              </p:ext>
            </p:extLst>
          </p:nvPr>
        </p:nvGraphicFramePr>
        <p:xfrm>
          <a:off x="838622" y="988866"/>
          <a:ext cx="10441160" cy="4673176"/>
        </p:xfrm>
        <a:graphic>
          <a:graphicData uri="http://schemas.openxmlformats.org/drawingml/2006/table">
            <a:tbl>
              <a:tblPr/>
              <a:tblGrid>
                <a:gridCol w="6141859"/>
                <a:gridCol w="4299301"/>
              </a:tblGrid>
              <a:tr h="2112856">
                <a:tc>
                  <a:txBody>
                    <a:bodyPr/>
                    <a:lstStyle/>
                    <a:p>
                      <a:pPr algn="l">
                        <a:lnSpc>
                          <a:spcPct val="150000"/>
                        </a:lnSpc>
                        <a:spcAft>
                          <a:spcPts val="0"/>
                        </a:spcAft>
                      </a:pPr>
                      <a:r>
                        <a:rPr lang="en-US" sz="2800" kern="100" dirty="0">
                          <a:effectLst/>
                          <a:latin typeface="Times New Roman"/>
                          <a:ea typeface="华文细黑"/>
                          <a:cs typeface="Courier New"/>
                        </a:rPr>
                        <a:t>(2)</a:t>
                      </a:r>
                      <a:r>
                        <a:rPr lang="zh-CN" sz="2800" kern="100" dirty="0">
                          <a:effectLst/>
                          <a:latin typeface="Times New Roman"/>
                          <a:ea typeface="华文细黑"/>
                          <a:cs typeface="Times New Roman"/>
                        </a:rPr>
                        <a:t>将此</a:t>
                      </a:r>
                      <a:r>
                        <a:rPr lang="en-US" sz="2800" kern="100" dirty="0">
                          <a:effectLst/>
                          <a:latin typeface="Times New Roman"/>
                          <a:ea typeface="华文细黑"/>
                          <a:cs typeface="Courier New"/>
                        </a:rPr>
                        <a:t>9.0 g A</a:t>
                      </a:r>
                      <a:r>
                        <a:rPr lang="zh-CN" sz="2800" kern="100" dirty="0">
                          <a:effectLst/>
                          <a:latin typeface="Times New Roman"/>
                          <a:ea typeface="华文细黑"/>
                          <a:cs typeface="Times New Roman"/>
                        </a:rPr>
                        <a:t>在足量纯</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中充分燃烧，并使其产物依次缓缓通过浓硫酸、碱石灰，发现两者分别增重</a:t>
                      </a:r>
                      <a:r>
                        <a:rPr lang="en-US" sz="2800" kern="100" dirty="0">
                          <a:effectLst/>
                          <a:latin typeface="Times New Roman"/>
                          <a:ea typeface="华文细黑"/>
                          <a:cs typeface="Courier New"/>
                        </a:rPr>
                        <a:t>5.4 g </a:t>
                      </a:r>
                      <a:r>
                        <a:rPr lang="zh-CN" sz="2800" kern="100" dirty="0">
                          <a:effectLst/>
                          <a:latin typeface="Times New Roman"/>
                          <a:ea typeface="华文细黑"/>
                          <a:cs typeface="Times New Roman"/>
                        </a:rPr>
                        <a:t>和</a:t>
                      </a:r>
                      <a:r>
                        <a:rPr lang="en-US" sz="2800" kern="100" dirty="0">
                          <a:effectLst/>
                          <a:latin typeface="Times New Roman"/>
                          <a:ea typeface="华文细黑"/>
                          <a:cs typeface="Courier New"/>
                        </a:rPr>
                        <a:t>13.2 g</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a:t>
                      </a:r>
                      <a:r>
                        <a:rPr lang="zh-CN" sz="2800" kern="100" dirty="0">
                          <a:effectLst/>
                          <a:latin typeface="Times New Roman"/>
                          <a:ea typeface="华文细黑"/>
                          <a:cs typeface="Times New Roman"/>
                        </a:rPr>
                        <a:t>的分子式为</a:t>
                      </a:r>
                      <a:r>
                        <a:rPr lang="en-US" sz="2800" kern="100" dirty="0">
                          <a:effectLst/>
                          <a:latin typeface="Times New Roman"/>
                          <a:ea typeface="华文细黑"/>
                          <a:cs typeface="Courier New"/>
                        </a:rPr>
                        <a:t>________</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693">
                <a:tc>
                  <a:txBody>
                    <a:bodyPr/>
                    <a:lstStyle/>
                    <a:p>
                      <a:pPr algn="l">
                        <a:lnSpc>
                          <a:spcPct val="150000"/>
                        </a:lnSpc>
                        <a:spcAft>
                          <a:spcPts val="0"/>
                        </a:spcAft>
                      </a:pPr>
                      <a:r>
                        <a:rPr lang="en-US" sz="2800" kern="100">
                          <a:effectLst/>
                          <a:latin typeface="Times New Roman"/>
                          <a:ea typeface="华文细黑"/>
                          <a:cs typeface="Courier New"/>
                        </a:rPr>
                        <a:t>(3)</a:t>
                      </a:r>
                      <a:r>
                        <a:rPr lang="zh-CN" sz="2800" kern="100">
                          <a:effectLst/>
                          <a:latin typeface="Times New Roman"/>
                          <a:ea typeface="华文细黑"/>
                          <a:cs typeface="Times New Roman"/>
                        </a:rPr>
                        <a:t>另取</a:t>
                      </a:r>
                      <a:r>
                        <a:rPr lang="en-US" sz="2800" kern="100">
                          <a:effectLst/>
                          <a:latin typeface="Times New Roman"/>
                          <a:ea typeface="华文细黑"/>
                          <a:cs typeface="Courier New"/>
                        </a:rPr>
                        <a:t>A 9.0 g</a:t>
                      </a:r>
                      <a:r>
                        <a:rPr lang="zh-CN" sz="2800" kern="100">
                          <a:effectLst/>
                          <a:latin typeface="Times New Roman"/>
                          <a:ea typeface="华文细黑"/>
                          <a:cs typeface="Times New Roman"/>
                        </a:rPr>
                        <a:t>，跟足量的</a:t>
                      </a:r>
                      <a:r>
                        <a:rPr lang="en-US" sz="2800" kern="100">
                          <a:effectLst/>
                          <a:latin typeface="Times New Roman"/>
                          <a:ea typeface="华文细黑"/>
                          <a:cs typeface="Courier New"/>
                        </a:rPr>
                        <a:t>NaHCO</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粉末反应，生成</a:t>
                      </a:r>
                      <a:r>
                        <a:rPr lang="en-US" sz="2800" kern="100">
                          <a:effectLst/>
                          <a:latin typeface="Times New Roman"/>
                          <a:ea typeface="华文细黑"/>
                          <a:cs typeface="Courier New"/>
                        </a:rPr>
                        <a:t>2.24 L CO</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a:t>
                      </a:r>
                      <a:r>
                        <a:rPr lang="zh-CN" sz="2800" kern="100">
                          <a:effectLst/>
                          <a:latin typeface="Times New Roman"/>
                          <a:ea typeface="华文细黑"/>
                          <a:cs typeface="Times New Roman"/>
                        </a:rPr>
                        <a:t>标准状况</a:t>
                      </a:r>
                      <a:r>
                        <a:rPr lang="en-US" sz="2800" kern="100">
                          <a:effectLst/>
                          <a:latin typeface="Times New Roman"/>
                          <a:ea typeface="华文细黑"/>
                          <a:cs typeface="Courier New"/>
                        </a:rPr>
                        <a:t>)</a:t>
                      </a:r>
                      <a:r>
                        <a:rPr lang="zh-CN" sz="2800" kern="100">
                          <a:effectLst/>
                          <a:latin typeface="Times New Roman"/>
                          <a:ea typeface="华文细黑"/>
                          <a:cs typeface="Times New Roman"/>
                        </a:rPr>
                        <a:t>，若与足量金属钠反应则生成</a:t>
                      </a:r>
                      <a:r>
                        <a:rPr lang="en-US" sz="2800" kern="100">
                          <a:effectLst/>
                          <a:latin typeface="Times New Roman"/>
                          <a:ea typeface="华文细黑"/>
                          <a:cs typeface="Courier New"/>
                        </a:rPr>
                        <a:t>2.24 L 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a:t>
                      </a:r>
                      <a:r>
                        <a:rPr lang="zh-CN" sz="2800" kern="100">
                          <a:effectLst/>
                          <a:latin typeface="Times New Roman"/>
                          <a:ea typeface="华文细黑"/>
                          <a:cs typeface="Times New Roman"/>
                        </a:rPr>
                        <a:t>标准状况</a:t>
                      </a:r>
                      <a:r>
                        <a:rPr lang="en-US" sz="2800" kern="100">
                          <a:effectLst/>
                          <a:latin typeface="Times New Roman"/>
                          <a:ea typeface="华文细黑"/>
                          <a:cs typeface="Courier New"/>
                        </a:rPr>
                        <a:t>)</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(3)</a:t>
                      </a:r>
                      <a:r>
                        <a:rPr lang="zh-CN" sz="2800" kern="100" dirty="0">
                          <a:effectLst/>
                          <a:latin typeface="Times New Roman"/>
                          <a:ea typeface="华文细黑"/>
                          <a:cs typeface="Times New Roman"/>
                        </a:rPr>
                        <a:t>用结构简式表示</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中含有的官能团：</a:t>
                      </a:r>
                      <a:r>
                        <a:rPr lang="en-US" sz="2800" kern="100" dirty="0">
                          <a:effectLst/>
                          <a:latin typeface="Times New Roman"/>
                          <a:ea typeface="华文细黑"/>
                          <a:cs typeface="Courier New"/>
                        </a:rPr>
                        <a:t>________</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________</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1">
            <a:hlinkClick r:id="rId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131786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96673801"/>
              </p:ext>
            </p:extLst>
          </p:nvPr>
        </p:nvGraphicFramePr>
        <p:xfrm>
          <a:off x="910630" y="1125538"/>
          <a:ext cx="10297144" cy="4032448"/>
        </p:xfrm>
        <a:graphic>
          <a:graphicData uri="http://schemas.openxmlformats.org/drawingml/2006/table">
            <a:tbl>
              <a:tblPr/>
              <a:tblGrid>
                <a:gridCol w="4860540"/>
                <a:gridCol w="5436604"/>
              </a:tblGrid>
              <a:tr h="4032448">
                <a:tc>
                  <a:txBody>
                    <a:bodyPr/>
                    <a:lstStyle/>
                    <a:p>
                      <a:pPr algn="ctr">
                        <a:lnSpc>
                          <a:spcPct val="150000"/>
                        </a:lnSpc>
                        <a:spcAft>
                          <a:spcPts val="0"/>
                        </a:spcAft>
                      </a:pPr>
                      <a:r>
                        <a:rPr lang="en-US" altLang="zh-CN" sz="2800" kern="100" baseline="0" dirty="0" smtClean="0">
                          <a:effectLst/>
                          <a:latin typeface="Times New Roman"/>
                          <a:ea typeface="华文细黑"/>
                          <a:cs typeface="Courier New"/>
                        </a:rPr>
                        <a:t>(4)A</a:t>
                      </a:r>
                      <a:r>
                        <a:rPr lang="zh-CN" altLang="zh-CN" sz="2800" kern="100" baseline="0" dirty="0" smtClean="0">
                          <a:effectLst/>
                          <a:latin typeface="Times New Roman"/>
                          <a:ea typeface="华文细黑"/>
                          <a:cs typeface="Times New Roman"/>
                        </a:rPr>
                        <a:t>的核磁共振氢谱如图：</a:t>
                      </a:r>
                      <a:endParaRPr lang="en-US" altLang="zh-CN" sz="2800" kern="100" baseline="0" dirty="0" smtClean="0">
                        <a:effectLst/>
                        <a:latin typeface="Times New Roman"/>
                        <a:ea typeface="华文细黑"/>
                        <a:cs typeface="Times New Roman"/>
                      </a:endParaRPr>
                    </a:p>
                    <a:p>
                      <a:pPr algn="ctr">
                        <a:lnSpc>
                          <a:spcPct val="150000"/>
                        </a:lnSpc>
                        <a:spcAft>
                          <a:spcPts val="0"/>
                        </a:spcAft>
                      </a:pPr>
                      <a:endParaRPr lang="en-US" sz="2800" kern="100" baseline="0" dirty="0" smtClean="0">
                        <a:effectLst/>
                        <a:latin typeface="Times New Roman"/>
                        <a:ea typeface="华文细黑"/>
                        <a:cs typeface="Times New Roman"/>
                      </a:endParaRPr>
                    </a:p>
                    <a:p>
                      <a:pPr algn="ctr">
                        <a:lnSpc>
                          <a:spcPct val="150000"/>
                        </a:lnSpc>
                        <a:spcAft>
                          <a:spcPts val="0"/>
                        </a:spcAft>
                      </a:pPr>
                      <a:endParaRPr lang="en-US" sz="2800" kern="100" baseline="0" dirty="0" smtClean="0">
                        <a:effectLst/>
                        <a:latin typeface="Times New Roman"/>
                        <a:ea typeface="华文细黑"/>
                        <a:cs typeface="Times New Roman"/>
                      </a:endParaRPr>
                    </a:p>
                    <a:p>
                      <a:pPr algn="ctr">
                        <a:lnSpc>
                          <a:spcPct val="150000"/>
                        </a:lnSpc>
                        <a:spcAft>
                          <a:spcPts val="0"/>
                        </a:spcAft>
                      </a:pPr>
                      <a:endParaRPr lang="en-US" sz="2800" kern="100" baseline="0" dirty="0" smtClean="0">
                        <a:effectLst/>
                        <a:latin typeface="Times New Roman"/>
                        <a:ea typeface="华文细黑"/>
                        <a:cs typeface="Times New Roman"/>
                      </a:endParaRPr>
                    </a:p>
                    <a:p>
                      <a:pPr algn="ctr">
                        <a:lnSpc>
                          <a:spcPct val="150000"/>
                        </a:lnSpc>
                        <a:spcAft>
                          <a:spcPts val="0"/>
                        </a:spcAft>
                      </a:pPr>
                      <a:endParaRPr lang="en-US" sz="2800" kern="100" baseline="0" dirty="0" smtClean="0">
                        <a:effectLst/>
                        <a:latin typeface="Times New Roman"/>
                        <a:ea typeface="华文细黑"/>
                        <a:cs typeface="Times New Roman"/>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baseline="0" dirty="0">
                          <a:effectLst/>
                          <a:latin typeface="Times New Roman"/>
                          <a:ea typeface="华文细黑"/>
                          <a:cs typeface="Courier New"/>
                        </a:rPr>
                        <a:t>(4)A</a:t>
                      </a:r>
                      <a:r>
                        <a:rPr lang="zh-CN" sz="2800" kern="100" baseline="0" dirty="0">
                          <a:effectLst/>
                          <a:latin typeface="Times New Roman"/>
                          <a:ea typeface="华文细黑"/>
                          <a:cs typeface="Times New Roman"/>
                        </a:rPr>
                        <a:t>中含有</a:t>
                      </a:r>
                      <a:r>
                        <a:rPr lang="en-US" sz="2800" kern="100" baseline="0" dirty="0">
                          <a:effectLst/>
                          <a:latin typeface="Times New Roman"/>
                          <a:ea typeface="华文细黑"/>
                          <a:cs typeface="Courier New"/>
                        </a:rPr>
                        <a:t>________</a:t>
                      </a:r>
                      <a:r>
                        <a:rPr lang="zh-CN" sz="2800" kern="100" baseline="0" dirty="0">
                          <a:effectLst/>
                          <a:latin typeface="Times New Roman"/>
                          <a:ea typeface="华文细黑"/>
                          <a:cs typeface="Times New Roman"/>
                        </a:rPr>
                        <a:t>种氢原子。</a:t>
                      </a:r>
                      <a:r>
                        <a:rPr lang="en-US" sz="2800" kern="100" baseline="0" dirty="0">
                          <a:effectLst/>
                          <a:latin typeface="Times New Roman"/>
                          <a:ea typeface="华文细黑"/>
                          <a:cs typeface="Courier New"/>
                        </a:rPr>
                        <a:t>(5)</a:t>
                      </a:r>
                      <a:r>
                        <a:rPr lang="zh-CN" sz="2800" kern="100" baseline="0" dirty="0">
                          <a:effectLst/>
                          <a:latin typeface="Times New Roman"/>
                          <a:ea typeface="华文细黑"/>
                          <a:cs typeface="Times New Roman"/>
                        </a:rPr>
                        <a:t>综上所述，</a:t>
                      </a:r>
                      <a:r>
                        <a:rPr lang="en-US" sz="2800" kern="100" baseline="0" dirty="0">
                          <a:effectLst/>
                          <a:latin typeface="Times New Roman"/>
                          <a:ea typeface="华文细黑"/>
                          <a:cs typeface="Courier New"/>
                        </a:rPr>
                        <a:t>A</a:t>
                      </a:r>
                      <a:r>
                        <a:rPr lang="zh-CN" sz="2800" kern="100" baseline="0" dirty="0">
                          <a:effectLst/>
                          <a:latin typeface="Times New Roman"/>
                          <a:ea typeface="华文细黑"/>
                          <a:cs typeface="Times New Roman"/>
                        </a:rPr>
                        <a:t>的结构简式</a:t>
                      </a:r>
                      <a:r>
                        <a:rPr lang="zh-CN" sz="2800" kern="100" baseline="0" dirty="0" smtClean="0">
                          <a:effectLst/>
                          <a:latin typeface="Times New Roman"/>
                          <a:ea typeface="华文细黑"/>
                          <a:cs typeface="Times New Roman"/>
                        </a:rPr>
                        <a:t>为</a:t>
                      </a:r>
                      <a:endParaRPr lang="en-US" altLang="zh-CN" sz="2800" kern="100" baseline="0" dirty="0" smtClean="0">
                        <a:effectLst/>
                        <a:latin typeface="Times New Roman"/>
                        <a:ea typeface="华文细黑"/>
                        <a:cs typeface="Courier New"/>
                      </a:endParaRPr>
                    </a:p>
                    <a:p>
                      <a:pPr algn="l">
                        <a:lnSpc>
                          <a:spcPct val="150000"/>
                        </a:lnSpc>
                        <a:spcAft>
                          <a:spcPts val="0"/>
                        </a:spcAft>
                      </a:pPr>
                      <a:endParaRPr lang="en-US" sz="2800" kern="100" baseline="0" dirty="0" smtClean="0">
                        <a:effectLst/>
                        <a:latin typeface="Times New Roman"/>
                        <a:ea typeface="华文细黑"/>
                        <a:cs typeface="Courier New"/>
                      </a:endParaRPr>
                    </a:p>
                    <a:p>
                      <a:pPr algn="l">
                        <a:lnSpc>
                          <a:spcPct val="150000"/>
                        </a:lnSpc>
                        <a:spcAft>
                          <a:spcPts val="0"/>
                        </a:spcAft>
                      </a:pPr>
                      <a:endParaRPr lang="en-US" sz="2800" kern="100" baseline="0" dirty="0" smtClean="0">
                        <a:effectLst/>
                        <a:latin typeface="Times New Roman"/>
                        <a:ea typeface="华文细黑"/>
                        <a:cs typeface="Courier New"/>
                      </a:endParaRPr>
                    </a:p>
                    <a:p>
                      <a:pPr algn="l">
                        <a:lnSpc>
                          <a:spcPct val="150000"/>
                        </a:lnSpc>
                        <a:spcAft>
                          <a:spcPts val="0"/>
                        </a:spcAft>
                      </a:pPr>
                      <a:r>
                        <a:rPr lang="en-US" sz="2800" kern="100" baseline="0" dirty="0" smtClean="0">
                          <a:effectLst/>
                          <a:latin typeface="Times New Roman"/>
                          <a:ea typeface="华文细黑"/>
                          <a:cs typeface="Courier New"/>
                        </a:rPr>
                        <a:t>____________</a:t>
                      </a:r>
                      <a:endParaRPr lang="zh-CN" sz="2800" kern="100" baseline="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03778" name="Picture 2" descr="E:\源文件\2016\一轮\人教版化学\HX513.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1702718" y="2637706"/>
            <a:ext cx="3160384" cy="203818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4" action="ppaction://hlinksldjump"/>
          </p:cNvPr>
          <p:cNvSpPr/>
          <p:nvPr/>
        </p:nvSpPr>
        <p:spPr>
          <a:xfrm>
            <a:off x="11063758" y="6663993"/>
            <a:ext cx="1141969" cy="20128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a:t>
            </a:r>
            <a:r>
              <a:rPr lang="zh-CN" altLang="en-US" sz="1400" dirty="0">
                <a:solidFill>
                  <a:srgbClr val="C00000"/>
                </a:solidFill>
                <a:latin typeface="黑体" pitchFamily="49" charset="-122"/>
                <a:ea typeface="黑体" pitchFamily="49" charset="-122"/>
              </a:rPr>
              <a:t>答案</a:t>
            </a:r>
          </a:p>
        </p:txBody>
      </p:sp>
      <p:sp>
        <p:nvSpPr>
          <p:cNvPr id="9" name="Rectangle 21">
            <a:hlinkClick r:id="rId5" action="ppaction://hlinksldjump"/>
          </p:cNvPr>
          <p:cNvSpPr>
            <a:spLocks noChangeArrowheads="1"/>
          </p:cNvSpPr>
          <p:nvPr/>
        </p:nvSpPr>
        <p:spPr bwMode="auto">
          <a:xfrm>
            <a:off x="1048769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6" action="ppaction://hlinksldjump"/>
          </p:cNvPr>
          <p:cNvSpPr>
            <a:spLocks noChangeArrowheads="1"/>
          </p:cNvSpPr>
          <p:nvPr/>
        </p:nvSpPr>
        <p:spPr bwMode="auto">
          <a:xfrm>
            <a:off x="1098987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7" action="ppaction://hlinksldjump"/>
          </p:cNvPr>
          <p:cNvSpPr>
            <a:spLocks noChangeArrowheads="1"/>
          </p:cNvSpPr>
          <p:nvPr/>
        </p:nvSpPr>
        <p:spPr bwMode="auto">
          <a:xfrm>
            <a:off x="1146790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1343724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06574" y="549474"/>
            <a:ext cx="482055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(1)</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28448305"/>
              </p:ext>
            </p:extLst>
          </p:nvPr>
        </p:nvGraphicFramePr>
        <p:xfrm>
          <a:off x="418653" y="1325612"/>
          <a:ext cx="8124825" cy="5416550"/>
        </p:xfrm>
        <a:graphic>
          <a:graphicData uri="http://schemas.openxmlformats.org/presentationml/2006/ole">
            <mc:AlternateContent xmlns:mc="http://schemas.openxmlformats.org/markup-compatibility/2006">
              <mc:Choice xmlns:v="urn:schemas-microsoft-com:vml" Requires="v">
                <p:oleObj spid="_x0000_s205928" name="文档" r:id="rId4" imgW="8124412" imgH="5416418" progId="Word.Document.12">
                  <p:embed/>
                </p:oleObj>
              </mc:Choice>
              <mc:Fallback>
                <p:oleObj name="文档" r:id="rId4" imgW="8124412" imgH="5416418" progId="Word.Document.12">
                  <p:embed/>
                  <p:pic>
                    <p:nvPicPr>
                      <p:cNvPr id="0" name=""/>
                      <p:cNvPicPr/>
                      <p:nvPr/>
                    </p:nvPicPr>
                    <p:blipFill>
                      <a:blip r:embed="rId5"/>
                      <a:stretch>
                        <a:fillRect/>
                      </a:stretch>
                    </p:blipFill>
                    <p:spPr>
                      <a:xfrm>
                        <a:off x="418653" y="1325612"/>
                        <a:ext cx="8124825" cy="54165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86559618"/>
              </p:ext>
            </p:extLst>
          </p:nvPr>
        </p:nvGraphicFramePr>
        <p:xfrm>
          <a:off x="497011" y="2349674"/>
          <a:ext cx="8118475" cy="5414963"/>
        </p:xfrm>
        <a:graphic>
          <a:graphicData uri="http://schemas.openxmlformats.org/presentationml/2006/ole">
            <mc:AlternateContent xmlns:mc="http://schemas.openxmlformats.org/markup-compatibility/2006">
              <mc:Choice xmlns:v="urn:schemas-microsoft-com:vml" Requires="v">
                <p:oleObj spid="_x0000_s205929" name="文档" r:id="rId7" imgW="8124412" imgH="5416418" progId="Word.Document.12">
                  <p:embed/>
                </p:oleObj>
              </mc:Choice>
              <mc:Fallback>
                <p:oleObj name="文档" r:id="rId7" imgW="8124412" imgH="5416418" progId="Word.Document.12">
                  <p:embed/>
                  <p:pic>
                    <p:nvPicPr>
                      <p:cNvPr id="0" name=""/>
                      <p:cNvPicPr/>
                      <p:nvPr/>
                    </p:nvPicPr>
                    <p:blipFill>
                      <a:blip r:embed="rId8"/>
                      <a:stretch>
                        <a:fillRect/>
                      </a:stretch>
                    </p:blipFill>
                    <p:spPr>
                      <a:xfrm>
                        <a:off x="497011" y="2349674"/>
                        <a:ext cx="8118475" cy="54149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97606627"/>
              </p:ext>
            </p:extLst>
          </p:nvPr>
        </p:nvGraphicFramePr>
        <p:xfrm>
          <a:off x="462681" y="3287191"/>
          <a:ext cx="11033125" cy="3382963"/>
        </p:xfrm>
        <a:graphic>
          <a:graphicData uri="http://schemas.openxmlformats.org/presentationml/2006/ole">
            <mc:AlternateContent xmlns:mc="http://schemas.openxmlformats.org/markup-compatibility/2006">
              <mc:Choice xmlns:v="urn:schemas-microsoft-com:vml" Requires="v">
                <p:oleObj spid="_x0000_s205930" name="文档" r:id="rId10" imgW="11184700" imgH="3443650" progId="Word.Document.12">
                  <p:embed/>
                </p:oleObj>
              </mc:Choice>
              <mc:Fallback>
                <p:oleObj name="文档" r:id="rId10" imgW="11184700" imgH="3443650" progId="Word.Document.12">
                  <p:embed/>
                  <p:pic>
                    <p:nvPicPr>
                      <p:cNvPr id="0" name=""/>
                      <p:cNvPicPr/>
                      <p:nvPr/>
                    </p:nvPicPr>
                    <p:blipFill>
                      <a:blip r:embed="rId11"/>
                      <a:stretch>
                        <a:fillRect/>
                      </a:stretch>
                    </p:blipFill>
                    <p:spPr>
                      <a:xfrm>
                        <a:off x="462681" y="3287191"/>
                        <a:ext cx="11033125" cy="3382963"/>
                      </a:xfrm>
                      <a:prstGeom prst="rect">
                        <a:avLst/>
                      </a:prstGeom>
                    </p:spPr>
                  </p:pic>
                </p:oleObj>
              </mc:Fallback>
            </mc:AlternateContent>
          </a:graphicData>
        </a:graphic>
      </p:graphicFrame>
      <p:sp>
        <p:nvSpPr>
          <p:cNvPr id="8" name="矩形 7"/>
          <p:cNvSpPr/>
          <p:nvPr/>
        </p:nvSpPr>
        <p:spPr>
          <a:xfrm>
            <a:off x="334566" y="4861180"/>
            <a:ext cx="443583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334566" y="5434816"/>
            <a:ext cx="10531598"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分子中含有一个</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，与钠反应生成</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，则还含有一个</a:t>
            </a:r>
            <a:r>
              <a:rPr lang="en-US" altLang="zh-CN" sz="2800" kern="100" dirty="0">
                <a:latin typeface="Times New Roman"/>
                <a:ea typeface="华文细黑"/>
                <a:cs typeface="Courier New"/>
              </a:rPr>
              <a:t>—OH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6" name="Rectangle 21">
            <a:hlinkClick r:id="rId12"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13"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14"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2013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par>
                                <p:cTn id="12" presetID="3" presetClass="entr" presetSubtype="1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75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75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750"/>
                                        <p:tgtEl>
                                          <p:spTgt spid="8"/>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08507" y="1211164"/>
            <a:ext cx="10743283"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1)</a:t>
            </a:r>
            <a:r>
              <a:rPr lang="en-US" altLang="zh-CN" sz="2800" kern="100" dirty="0" smtClean="0">
                <a:solidFill>
                  <a:schemeClr val="accent6">
                    <a:lumMod val="75000"/>
                  </a:schemeClr>
                </a:solidFill>
                <a:latin typeface="Times New Roman"/>
                <a:ea typeface="华文细黑"/>
                <a:cs typeface="Times New Roman"/>
              </a:rPr>
              <a:t>90</a:t>
            </a:r>
            <a:r>
              <a:rPr lang="zh-CN" altLang="zh-CN" sz="2800" kern="100" dirty="0">
                <a:solidFill>
                  <a:schemeClr val="accent6">
                    <a:lumMod val="75000"/>
                  </a:schemeClr>
                </a:solidFill>
                <a:latin typeface="Times New Roman"/>
                <a:ea typeface="华文细黑"/>
                <a:cs typeface="Times New Roman"/>
              </a:rPr>
              <a:t>　</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2)C</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H</a:t>
            </a:r>
            <a:r>
              <a:rPr lang="en-US" altLang="zh-CN" sz="2800" kern="100" baseline="-25000" dirty="0" smtClean="0">
                <a:solidFill>
                  <a:schemeClr val="accent6">
                    <a:lumMod val="75000"/>
                  </a:schemeClr>
                </a:solidFill>
                <a:latin typeface="Times New Roman"/>
                <a:ea typeface="华文细黑"/>
                <a:cs typeface="Courier New"/>
              </a:rPr>
              <a:t>6</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　</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COOH  —OH </a:t>
            </a:r>
          </a:p>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Times New Roman"/>
              </a:rPr>
              <a:t>(4)4</a:t>
            </a:r>
          </a:p>
        </p:txBody>
      </p:sp>
      <p:pic>
        <p:nvPicPr>
          <p:cNvPr id="206850"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598" y="4055351"/>
            <a:ext cx="3984672" cy="103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a:hlinkClick r:id="rId3" action="ppaction://hlinksldjump"/>
          </p:cNvPr>
          <p:cNvSpPr>
            <a:spLocks noChangeArrowheads="1"/>
          </p:cNvSpPr>
          <p:nvPr/>
        </p:nvSpPr>
        <p:spPr bwMode="auto">
          <a:xfrm>
            <a:off x="1052665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102883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150686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59262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06850"/>
                                        </p:tgtEl>
                                        <p:attrNameLst>
                                          <p:attrName>style.visibility</p:attrName>
                                        </p:attrNameLst>
                                      </p:cBhvr>
                                      <p:to>
                                        <p:strVal val="visible"/>
                                      </p:to>
                                    </p:set>
                                    <p:animEffect transition="in" filter="blinds(horizontal)">
                                      <p:cBhvr>
                                        <p:cTn id="23" dur="750"/>
                                        <p:tgtEl>
                                          <p:spTgt spid="20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18742" y="1125538"/>
            <a:ext cx="7106852" cy="637675"/>
          </a:xfrm>
          <a:prstGeom prst="rect">
            <a:avLst/>
          </a:prstGeom>
        </p:spPr>
        <p:txBody>
          <a:bodyPr>
            <a:spAutoFit/>
          </a:bodyPr>
          <a:lstStyle/>
          <a:p>
            <a:pPr algn="ctr">
              <a:lnSpc>
                <a:spcPct val="150000"/>
              </a:lnSpc>
              <a:tabLst>
                <a:tab pos="1890395" algn="l"/>
              </a:tabLst>
            </a:pPr>
            <a:r>
              <a:rPr lang="zh-CN" altLang="en-US" sz="2800" kern="100" dirty="0">
                <a:solidFill>
                  <a:srgbClr val="0000FF"/>
                </a:solidFill>
                <a:latin typeface="+mn-ea"/>
                <a:cs typeface="Times New Roman"/>
              </a:rPr>
              <a:t>有机物结构式的确定流程</a:t>
            </a:r>
            <a:endParaRPr lang="zh-CN" altLang="zh-CN" sz="2800" kern="100" dirty="0">
              <a:effectLst/>
              <a:latin typeface="宋体"/>
              <a:cs typeface="Courier New"/>
            </a:endParaRPr>
          </a:p>
        </p:txBody>
      </p:sp>
      <p:pic>
        <p:nvPicPr>
          <p:cNvPr id="207874" name="Picture 2" descr="HX5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329" y="2267269"/>
            <a:ext cx="7629315" cy="371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规律方法</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3"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2911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2068958856"/>
              </p:ext>
            </p:extLst>
          </p:nvPr>
        </p:nvGraphicFramePr>
        <p:xfrm>
          <a:off x="1198662" y="759042"/>
          <a:ext cx="9793088" cy="5479064"/>
        </p:xfrm>
        <a:graphic>
          <a:graphicData uri="http://schemas.openxmlformats.org/drawingml/2006/table">
            <a:tbl>
              <a:tblPr/>
              <a:tblGrid>
                <a:gridCol w="996156"/>
                <a:gridCol w="3523731"/>
                <a:gridCol w="5273201"/>
              </a:tblGrid>
              <a:tr h="727390">
                <a:tc>
                  <a:txBody>
                    <a:bodyPr/>
                    <a:lstStyle/>
                    <a:p>
                      <a:pPr algn="ctr">
                        <a:lnSpc>
                          <a:spcPct val="150000"/>
                        </a:lnSpc>
                        <a:spcAft>
                          <a:spcPts val="0"/>
                        </a:spcAft>
                      </a:pPr>
                      <a:r>
                        <a:rPr lang="zh-CN" sz="2800" kern="100" dirty="0">
                          <a:effectLst/>
                          <a:latin typeface="Times New Roman"/>
                          <a:ea typeface="华文细黑"/>
                          <a:cs typeface="Times New Roman"/>
                        </a:rPr>
                        <a:t>醇</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800" u="sng" kern="100" dirty="0" smtClean="0">
                          <a:effectLst/>
                          <a:latin typeface="Times New Roman"/>
                          <a:ea typeface="华文细黑"/>
                          <a:cs typeface="Courier New"/>
                        </a:rPr>
                        <a:t>	</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羟基</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乙醇</a:t>
                      </a: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5</a:t>
                      </a:r>
                      <a:r>
                        <a:rPr lang="en-US" sz="2800" kern="100">
                          <a:effectLst/>
                          <a:latin typeface="Times New Roman"/>
                          <a:ea typeface="华文细黑"/>
                          <a:cs typeface="Courier New"/>
                        </a:rPr>
                        <a:t>OH</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312">
                <a:tc>
                  <a:txBody>
                    <a:bodyPr/>
                    <a:lstStyle/>
                    <a:p>
                      <a:pPr algn="ctr">
                        <a:lnSpc>
                          <a:spcPct val="150000"/>
                        </a:lnSpc>
                        <a:spcAft>
                          <a:spcPts val="0"/>
                        </a:spcAft>
                      </a:pPr>
                      <a:r>
                        <a:rPr lang="zh-CN" sz="2800" kern="100">
                          <a:effectLst/>
                          <a:latin typeface="Times New Roman"/>
                          <a:ea typeface="华文细黑"/>
                          <a:cs typeface="Times New Roman"/>
                        </a:rPr>
                        <a:t>酚</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苯酚</a:t>
                      </a: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6</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5</a:t>
                      </a:r>
                      <a:r>
                        <a:rPr lang="en-US" sz="2800" kern="100">
                          <a:effectLst/>
                          <a:latin typeface="Times New Roman"/>
                          <a:ea typeface="华文细黑"/>
                          <a:cs typeface="Courier New"/>
                        </a:rPr>
                        <a:t>OH</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4712">
                <a:tc>
                  <a:txBody>
                    <a:bodyPr/>
                    <a:lstStyle/>
                    <a:p>
                      <a:pPr algn="ctr">
                        <a:lnSpc>
                          <a:spcPct val="150000"/>
                        </a:lnSpc>
                        <a:spcAft>
                          <a:spcPts val="0"/>
                        </a:spcAft>
                      </a:pPr>
                      <a:r>
                        <a:rPr lang="zh-CN" sz="2800" kern="100" dirty="0">
                          <a:effectLst/>
                          <a:latin typeface="Times New Roman"/>
                          <a:ea typeface="华文细黑"/>
                          <a:cs typeface="Times New Roman"/>
                        </a:rPr>
                        <a:t>醚</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醚键</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乙醚</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90">
                <a:tc>
                  <a:txBody>
                    <a:bodyPr/>
                    <a:lstStyle/>
                    <a:p>
                      <a:pPr algn="ctr">
                        <a:lnSpc>
                          <a:spcPct val="150000"/>
                        </a:lnSpc>
                        <a:spcAft>
                          <a:spcPts val="0"/>
                        </a:spcAft>
                      </a:pPr>
                      <a:r>
                        <a:rPr lang="zh-CN" sz="2800" kern="100">
                          <a:effectLst/>
                          <a:latin typeface="Times New Roman"/>
                          <a:ea typeface="华文细黑"/>
                          <a:cs typeface="Times New Roman"/>
                        </a:rPr>
                        <a:t>醛</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r>
                        <a:rPr lang="en-US" sz="2800" kern="100" dirty="0" smtClean="0">
                          <a:effectLst/>
                          <a:latin typeface="Times New Roman"/>
                          <a:ea typeface="华文细黑"/>
                          <a:cs typeface="Courier New"/>
                        </a:rPr>
                        <a:t> </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醛基</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乙醛</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CHO</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90">
                <a:tc>
                  <a:txBody>
                    <a:bodyPr/>
                    <a:lstStyle/>
                    <a:p>
                      <a:pPr algn="ctr">
                        <a:lnSpc>
                          <a:spcPct val="150000"/>
                        </a:lnSpc>
                        <a:spcAft>
                          <a:spcPts val="0"/>
                        </a:spcAft>
                      </a:pPr>
                      <a:r>
                        <a:rPr lang="zh-CN" sz="2800" kern="100">
                          <a:effectLst/>
                          <a:latin typeface="Times New Roman"/>
                          <a:ea typeface="华文细黑"/>
                          <a:cs typeface="Times New Roman"/>
                        </a:rPr>
                        <a:t>酮</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r>
                        <a:rPr lang="en-US" sz="2800" kern="100" dirty="0" smtClean="0">
                          <a:effectLst/>
                          <a:latin typeface="Times New Roman"/>
                          <a:ea typeface="华文细黑"/>
                          <a:cs typeface="Courier New"/>
                        </a:rPr>
                        <a:t> </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羰基</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丙酮</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COCH</a:t>
                      </a:r>
                      <a:r>
                        <a:rPr lang="en-US" sz="2800" kern="100" baseline="-25000" dirty="0">
                          <a:effectLst/>
                          <a:latin typeface="Times New Roman"/>
                          <a:ea typeface="华文细黑"/>
                          <a:cs typeface="Courier New"/>
                        </a:rPr>
                        <a:t>3</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90">
                <a:tc>
                  <a:txBody>
                    <a:bodyPr/>
                    <a:lstStyle/>
                    <a:p>
                      <a:pPr algn="ctr">
                        <a:lnSpc>
                          <a:spcPct val="150000"/>
                        </a:lnSpc>
                        <a:spcAft>
                          <a:spcPts val="0"/>
                        </a:spcAft>
                      </a:pPr>
                      <a:r>
                        <a:rPr lang="zh-CN" sz="2800" kern="100">
                          <a:effectLst/>
                          <a:latin typeface="Times New Roman"/>
                          <a:ea typeface="华文细黑"/>
                          <a:cs typeface="Times New Roman"/>
                        </a:rPr>
                        <a:t>羧酸</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r>
                        <a:rPr lang="en-US" sz="2800" kern="100" dirty="0" smtClean="0">
                          <a:effectLst/>
                          <a:latin typeface="Times New Roman"/>
                          <a:ea typeface="华文细黑"/>
                          <a:cs typeface="Courier New"/>
                        </a:rPr>
                        <a:t> </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羧基</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乙酸</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COOH</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4712">
                <a:tc>
                  <a:txBody>
                    <a:bodyPr/>
                    <a:lstStyle/>
                    <a:p>
                      <a:pPr algn="ctr">
                        <a:lnSpc>
                          <a:spcPct val="150000"/>
                        </a:lnSpc>
                        <a:spcAft>
                          <a:spcPts val="0"/>
                        </a:spcAft>
                      </a:pPr>
                      <a:r>
                        <a:rPr lang="zh-CN" sz="2800" kern="100" dirty="0">
                          <a:effectLst/>
                          <a:latin typeface="Times New Roman"/>
                          <a:ea typeface="华文细黑"/>
                          <a:cs typeface="Times New Roman"/>
                        </a:rPr>
                        <a:t>酯</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酯基</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乙酸乙酯</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COOCH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6021" name="Picture 24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98862" y="2262494"/>
            <a:ext cx="982704" cy="508715"/>
          </a:xfrm>
          <a:prstGeom prst="rect">
            <a:avLst/>
          </a:prstGeom>
          <a:noFill/>
          <a:extLst>
            <a:ext uri="{909E8E84-426E-40DD-AFC4-6F175D3DCCD1}">
              <a14:hiddenFill xmlns:a14="http://schemas.microsoft.com/office/drawing/2010/main">
                <a:solidFill>
                  <a:srgbClr val="FFFFFF"/>
                </a:solidFill>
              </a14:hiddenFill>
            </a:ext>
          </a:extLst>
        </p:spPr>
      </p:pic>
      <p:pic>
        <p:nvPicPr>
          <p:cNvPr id="76019" name="Picture 243"/>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7910" y="3141762"/>
            <a:ext cx="643040" cy="461703"/>
          </a:xfrm>
          <a:prstGeom prst="rect">
            <a:avLst/>
          </a:prstGeom>
          <a:noFill/>
          <a:extLst>
            <a:ext uri="{909E8E84-426E-40DD-AFC4-6F175D3DCCD1}">
              <a14:hiddenFill xmlns:a14="http://schemas.microsoft.com/office/drawing/2010/main">
                <a:solidFill>
                  <a:srgbClr val="FFFFFF"/>
                </a:solidFill>
              </a14:hiddenFill>
            </a:ext>
          </a:extLst>
        </p:spPr>
      </p:pic>
      <p:pic>
        <p:nvPicPr>
          <p:cNvPr id="76018" name="Picture 242"/>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116" y="5384065"/>
            <a:ext cx="949716" cy="566009"/>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070870" y="1095921"/>
            <a:ext cx="938077" cy="461665"/>
          </a:xfrm>
          <a:prstGeom prst="rect">
            <a:avLst/>
          </a:prstGeom>
        </p:spPr>
        <p:txBody>
          <a:bodyPr wrap="none">
            <a:spAutoFit/>
          </a:bodyPr>
          <a:lstStyle/>
          <a:p>
            <a:r>
              <a:rPr lang="en-US" altLang="zh-CN" kern="100" dirty="0">
                <a:solidFill>
                  <a:srgbClr val="0000CC"/>
                </a:solidFill>
                <a:latin typeface="Times New Roman"/>
                <a:ea typeface="华文细黑"/>
                <a:cs typeface="Courier New"/>
              </a:rPr>
              <a:t>—</a:t>
            </a:r>
            <a:r>
              <a:rPr lang="en-US" altLang="zh-CN" kern="100" dirty="0" smtClean="0">
                <a:solidFill>
                  <a:srgbClr val="0000CC"/>
                </a:solidFill>
                <a:latin typeface="Times New Roman"/>
                <a:ea typeface="华文细黑"/>
                <a:cs typeface="Courier New"/>
              </a:rPr>
              <a:t>OH</a:t>
            </a:r>
            <a:endParaRPr lang="zh-CN" altLang="en-US" dirty="0">
              <a:solidFill>
                <a:srgbClr val="0000CC"/>
              </a:solidFill>
            </a:endParaRPr>
          </a:p>
        </p:txBody>
      </p:sp>
      <p:pic>
        <p:nvPicPr>
          <p:cNvPr id="225283" name="Picture 3"/>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98862" y="3861842"/>
            <a:ext cx="618010" cy="49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pic>
        <p:nvPicPr>
          <p:cNvPr id="226306" name="Picture 2"/>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07211" y="4581922"/>
            <a:ext cx="986871" cy="5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918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021"/>
                                        </p:tgtEl>
                                        <p:attrNameLst>
                                          <p:attrName>style.visibility</p:attrName>
                                        </p:attrNameLst>
                                      </p:cBhvr>
                                      <p:to>
                                        <p:strVal val="visible"/>
                                      </p:to>
                                    </p:set>
                                    <p:animEffect transition="in" filter="blinds(horizontal)">
                                      <p:cBhvr>
                                        <p:cTn id="12" dur="500"/>
                                        <p:tgtEl>
                                          <p:spTgt spid="760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019"/>
                                        </p:tgtEl>
                                        <p:attrNameLst>
                                          <p:attrName>style.visibility</p:attrName>
                                        </p:attrNameLst>
                                      </p:cBhvr>
                                      <p:to>
                                        <p:strVal val="visible"/>
                                      </p:to>
                                    </p:set>
                                    <p:animEffect transition="in" filter="blinds(horizontal)">
                                      <p:cBhvr>
                                        <p:cTn id="17" dur="500"/>
                                        <p:tgtEl>
                                          <p:spTgt spid="760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283"/>
                                        </p:tgtEl>
                                        <p:attrNameLst>
                                          <p:attrName>style.visibility</p:attrName>
                                        </p:attrNameLst>
                                      </p:cBhvr>
                                      <p:to>
                                        <p:strVal val="visible"/>
                                      </p:to>
                                    </p:set>
                                    <p:animEffect transition="in" filter="blinds(horizontal)">
                                      <p:cBhvr>
                                        <p:cTn id="22" dur="500"/>
                                        <p:tgtEl>
                                          <p:spTgt spid="2252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6306"/>
                                        </p:tgtEl>
                                        <p:attrNameLst>
                                          <p:attrName>style.visibility</p:attrName>
                                        </p:attrNameLst>
                                      </p:cBhvr>
                                      <p:to>
                                        <p:strVal val="visible"/>
                                      </p:to>
                                    </p:set>
                                    <p:animEffect transition="in" filter="blinds(horizontal)">
                                      <p:cBhvr>
                                        <p:cTn id="27" dur="500"/>
                                        <p:tgtEl>
                                          <p:spTgt spid="22630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018"/>
                                        </p:tgtEl>
                                        <p:attrNameLst>
                                          <p:attrName>style.visibility</p:attrName>
                                        </p:attrNameLst>
                                      </p:cBhvr>
                                      <p:to>
                                        <p:strVal val="visible"/>
                                      </p:to>
                                    </p:set>
                                    <p:animEffect transition="in" filter="blinds(horizontal)">
                                      <p:cBhvr>
                                        <p:cTn id="32" dur="500"/>
                                        <p:tgtEl>
                                          <p:spTgt spid="760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76021"/>
                                        </p:tgtEl>
                                      </p:cBhvr>
                                    </p:animEffect>
                                    <p:set>
                                      <p:cBhvr>
                                        <p:cTn id="40" dur="1" fill="hold">
                                          <p:stCondLst>
                                            <p:cond delay="499"/>
                                          </p:stCondLst>
                                        </p:cTn>
                                        <p:tgtEl>
                                          <p:spTgt spid="76021"/>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76019"/>
                                        </p:tgtEl>
                                      </p:cBhvr>
                                    </p:animEffect>
                                    <p:set>
                                      <p:cBhvr>
                                        <p:cTn id="43" dur="1" fill="hold">
                                          <p:stCondLst>
                                            <p:cond delay="499"/>
                                          </p:stCondLst>
                                        </p:cTn>
                                        <p:tgtEl>
                                          <p:spTgt spid="76019"/>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25283"/>
                                        </p:tgtEl>
                                      </p:cBhvr>
                                    </p:animEffect>
                                    <p:set>
                                      <p:cBhvr>
                                        <p:cTn id="46" dur="1" fill="hold">
                                          <p:stCondLst>
                                            <p:cond delay="499"/>
                                          </p:stCondLst>
                                        </p:cTn>
                                        <p:tgtEl>
                                          <p:spTgt spid="22528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26306"/>
                                        </p:tgtEl>
                                      </p:cBhvr>
                                    </p:animEffect>
                                    <p:set>
                                      <p:cBhvr>
                                        <p:cTn id="49" dur="1" fill="hold">
                                          <p:stCondLst>
                                            <p:cond delay="499"/>
                                          </p:stCondLst>
                                        </p:cTn>
                                        <p:tgtEl>
                                          <p:spTgt spid="22630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76018"/>
                                        </p:tgtEl>
                                      </p:cBhvr>
                                    </p:animEffect>
                                    <p:set>
                                      <p:cBhvr>
                                        <p:cTn id="52" dur="1" fill="hold">
                                          <p:stCondLst>
                                            <p:cond delay="499"/>
                                          </p:stCondLst>
                                        </p:cTn>
                                        <p:tgtEl>
                                          <p:spTgt spid="7601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3" grpId="0"/>
      <p:bldP spid="13"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38794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1188772"/>
            <a:ext cx="10476369"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下列有机物的命名错误的是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20889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67" y="2275380"/>
            <a:ext cx="2571603" cy="15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8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5650" y="2331107"/>
            <a:ext cx="2484396" cy="116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00"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6574" y="4104164"/>
            <a:ext cx="2478148" cy="153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0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7439" y="4005858"/>
            <a:ext cx="2503991" cy="123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62558" y="5734050"/>
            <a:ext cx="9937104" cy="738664"/>
          </a:xfrm>
          <a:prstGeom prst="rect">
            <a:avLst/>
          </a:prstGeom>
        </p:spPr>
        <p:txBody>
          <a:bodyPr wrap="square">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根据有机物的命名原则判断，</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的名称应为</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丁醇</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1" name="矩形 10"/>
          <p:cNvSpPr/>
          <p:nvPr/>
        </p:nvSpPr>
        <p:spPr>
          <a:xfrm>
            <a:off x="9035230" y="134156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C</a:t>
            </a:r>
            <a:endParaRPr lang="zh-CN" altLang="en-US" b="1" dirty="0">
              <a:solidFill>
                <a:schemeClr val="accent6">
                  <a:lumMod val="75000"/>
                </a:schemeClr>
              </a:solidFill>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9" grpId="1"/>
      <p:bldP spid="11" grpId="0"/>
      <p:bldP spid="11"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125538"/>
            <a:ext cx="1152400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对下图两种化合物的结构或性质描述正确的是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209922" name="Picture 2" descr="去年726B"/>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50000"/>
          <a:stretch/>
        </p:blipFill>
        <p:spPr bwMode="auto">
          <a:xfrm>
            <a:off x="3070870" y="1925898"/>
            <a:ext cx="1857900" cy="236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48467" y="3789834"/>
            <a:ext cx="1074328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不是同分异构体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分子中共平面的碳原子数相同</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均能与溴水反应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可用红外光谱区分，但不能用核磁共振氢谱</a:t>
            </a:r>
            <a:r>
              <a:rPr lang="zh-CN" altLang="zh-CN" sz="2800" kern="100" dirty="0" smtClean="0">
                <a:latin typeface="Times New Roman"/>
                <a:ea typeface="华文细黑"/>
                <a:cs typeface="Times New Roman"/>
              </a:rPr>
              <a:t>区分</a:t>
            </a:r>
            <a:endParaRPr lang="en-US" altLang="zh-CN" sz="2800" kern="100" dirty="0" smtClean="0">
              <a:latin typeface="Times New Roman"/>
              <a:ea typeface="华文细黑"/>
              <a:cs typeface="Times New Roman"/>
            </a:endParaRPr>
          </a:p>
        </p:txBody>
      </p:sp>
      <p:pic>
        <p:nvPicPr>
          <p:cNvPr id="11" name="Picture 2" descr="去年726B"/>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4967" r="-45033"/>
          <a:stretch/>
        </p:blipFill>
        <p:spPr bwMode="auto">
          <a:xfrm>
            <a:off x="5547366" y="1857916"/>
            <a:ext cx="3776432" cy="240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21094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6774" y="2134404"/>
            <a:ext cx="2094265" cy="7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4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654" y="2134404"/>
            <a:ext cx="541400" cy="75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48"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08509" y="4078620"/>
            <a:ext cx="1114135" cy="67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2558" y="765498"/>
            <a:ext cx="11291298" cy="5909310"/>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两种有机物的分子式均为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14</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，但二者的分子结构不同，二者互为同分异构体，</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根据</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结构特点，可知两种化合物的分子中共平面的碳原子数不相同</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前</a:t>
            </a:r>
            <a:r>
              <a:rPr lang="zh-CN" altLang="zh-CN" sz="2800" kern="100" dirty="0">
                <a:latin typeface="Times New Roman"/>
                <a:ea typeface="华文细黑"/>
                <a:cs typeface="Times New Roman"/>
              </a:rPr>
              <a:t>一种有机物分子中含有酚羟基，苯环上酚羟基的邻、对位</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原子与溴水发生取代反应；后一种有机物分子中</a:t>
            </a:r>
            <a:r>
              <a:rPr lang="zh-CN" altLang="zh-CN" sz="2800" kern="100" dirty="0" smtClean="0">
                <a:latin typeface="Times New Roman"/>
                <a:ea typeface="华文细黑"/>
                <a:cs typeface="Times New Roman"/>
              </a:rPr>
              <a:t>含有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可与溴水发生加成反应</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 C</a:t>
            </a:r>
            <a:r>
              <a:rPr lang="zh-CN" altLang="zh-CN" sz="2800" kern="100" dirty="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两种</a:t>
            </a:r>
            <a:r>
              <a:rPr lang="zh-CN" altLang="zh-CN" sz="2800" kern="100" dirty="0">
                <a:latin typeface="Times New Roman"/>
                <a:ea typeface="华文细黑"/>
                <a:cs typeface="Times New Roman"/>
              </a:rPr>
              <a:t>有机物的分子结构不同，</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原子所处的化学环境也不同，可以采用核磁共振氢谱进行区分，</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59302" y="5909683"/>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807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10946"/>
                                        </p:tgtEl>
                                        <p:attrNameLst>
                                          <p:attrName>style.visibility</p:attrName>
                                        </p:attrNameLst>
                                      </p:cBhvr>
                                      <p:to>
                                        <p:strVal val="visible"/>
                                      </p:to>
                                    </p:set>
                                    <p:animEffect transition="in" filter="blinds(horizontal)">
                                      <p:cBhvr>
                                        <p:cTn id="14" dur="750"/>
                                        <p:tgtEl>
                                          <p:spTgt spid="210946"/>
                                        </p:tgtEl>
                                      </p:cBhvr>
                                    </p:animEffect>
                                  </p:childTnLst>
                                </p:cTn>
                              </p:par>
                              <p:par>
                                <p:cTn id="15" presetID="3" presetClass="entr" presetSubtype="10" fill="hold" nodeType="withEffect">
                                  <p:stCondLst>
                                    <p:cond delay="0"/>
                                  </p:stCondLst>
                                  <p:childTnLst>
                                    <p:set>
                                      <p:cBhvr>
                                        <p:cTn id="16" dur="1" fill="hold">
                                          <p:stCondLst>
                                            <p:cond delay="0"/>
                                          </p:stCondLst>
                                        </p:cTn>
                                        <p:tgtEl>
                                          <p:spTgt spid="210947"/>
                                        </p:tgtEl>
                                        <p:attrNameLst>
                                          <p:attrName>style.visibility</p:attrName>
                                        </p:attrNameLst>
                                      </p:cBhvr>
                                      <p:to>
                                        <p:strVal val="visible"/>
                                      </p:to>
                                    </p:set>
                                    <p:animEffect transition="in" filter="blinds(horizontal)">
                                      <p:cBhvr>
                                        <p:cTn id="17" dur="750"/>
                                        <p:tgtEl>
                                          <p:spTgt spid="21094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linds(horizontal)">
                                      <p:cBhvr>
                                        <p:cTn id="21" dur="750"/>
                                        <p:tgtEl>
                                          <p:spTgt spid="4">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0948"/>
                                        </p:tgtEl>
                                        <p:attrNameLst>
                                          <p:attrName>style.visibility</p:attrName>
                                        </p:attrNameLst>
                                      </p:cBhvr>
                                      <p:to>
                                        <p:strVal val="visible"/>
                                      </p:to>
                                    </p:set>
                                    <p:animEffect transition="in" filter="blinds(horizontal)">
                                      <p:cBhvr>
                                        <p:cTn id="24" dur="750"/>
                                        <p:tgtEl>
                                          <p:spTgt spid="210948"/>
                                        </p:tgtEl>
                                      </p:cBhvr>
                                    </p:animEffect>
                                  </p:childTnLst>
                                </p:cTn>
                              </p:par>
                            </p:childTnLst>
                          </p:cTn>
                        </p:par>
                        <p:par>
                          <p:cTn id="25" fill="hold">
                            <p:stCondLst>
                              <p:cond delay="2250"/>
                            </p:stCondLst>
                            <p:childTnLst>
                              <p:par>
                                <p:cTn id="26" presetID="3" presetClass="entr" presetSubtype="10" fill="hold"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blinds(horizontal)">
                                      <p:cBhvr>
                                        <p:cTn id="28" dur="750"/>
                                        <p:tgtEl>
                                          <p:spTgt spid="4">
                                            <p:txEl>
                                              <p:pRg st="3" end="3"/>
                                            </p:txEl>
                                          </p:spTgt>
                                        </p:tgtEl>
                                      </p:cBhvr>
                                    </p:animEffect>
                                  </p:childTnLst>
                                </p:cTn>
                              </p:par>
                            </p:childTnLst>
                          </p:cTn>
                        </p:par>
                        <p:par>
                          <p:cTn id="29" fill="hold">
                            <p:stCondLst>
                              <p:cond delay="3000"/>
                            </p:stCondLst>
                            <p:childTnLst>
                              <p:par>
                                <p:cTn id="30" presetID="3" presetClass="entr" presetSubtype="1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2119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9376" y="1006221"/>
            <a:ext cx="1684781" cy="191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1252711"/>
            <a:ext cx="1074328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3.(1)</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安徽理综，</a:t>
            </a:r>
            <a:r>
              <a:rPr lang="en-US" altLang="zh-CN" sz="2800" kern="100" dirty="0">
                <a:latin typeface="IPAPANNEW"/>
                <a:ea typeface="华文细黑"/>
                <a:cs typeface="Times New Roman"/>
              </a:rPr>
              <a:t>26(2)</a:t>
            </a:r>
            <a:r>
              <a:rPr lang="zh-CN" altLang="zh-CN" sz="2800" kern="100" dirty="0">
                <a:latin typeface="IPAPANNEW"/>
                <a:ea typeface="华文细黑"/>
                <a:cs typeface="Times New Roman"/>
              </a:rPr>
              <a:t>节选</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含有的官能团名称</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pic>
        <p:nvPicPr>
          <p:cNvPr id="211971"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0808" y="3402151"/>
            <a:ext cx="3562410" cy="819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34566" y="3416434"/>
            <a:ext cx="10912819" cy="267765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32(1</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显酸性的官能团是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重庆理综，</a:t>
            </a:r>
            <a:r>
              <a:rPr lang="en-US" altLang="zh-CN" sz="2800" kern="100" dirty="0">
                <a:latin typeface="IPAPANNEW"/>
                <a:ea typeface="华文细黑"/>
                <a:cs typeface="Times New Roman"/>
              </a:rPr>
              <a:t>10(1)</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HCCl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的类别是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中的官能团是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334566" y="1970470"/>
            <a:ext cx="377539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碳碳双键、羰基、酯基</a:t>
            </a:r>
            <a:endParaRPr lang="zh-CN" altLang="en-US" sz="2800" dirty="0">
              <a:solidFill>
                <a:schemeClr val="accent6">
                  <a:lumMod val="75000"/>
                </a:schemeClr>
              </a:solidFill>
            </a:endParaRPr>
          </a:p>
        </p:txBody>
      </p:sp>
      <p:sp>
        <p:nvSpPr>
          <p:cNvPr id="4" name="矩形 3"/>
          <p:cNvSpPr/>
          <p:nvPr/>
        </p:nvSpPr>
        <p:spPr>
          <a:xfrm>
            <a:off x="694606" y="4149874"/>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羧基</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7607374" y="4706774"/>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卤代烃　</a:t>
            </a:r>
            <a:endParaRPr lang="zh-CN" altLang="en-US" sz="2800" kern="100" dirty="0">
              <a:solidFill>
                <a:schemeClr val="accent6">
                  <a:lumMod val="75000"/>
                </a:schemeClr>
              </a:solidFill>
              <a:latin typeface="Times New Roman"/>
              <a:ea typeface="华文细黑"/>
              <a:cs typeface="Times New Roman"/>
            </a:endParaRPr>
          </a:p>
        </p:txBody>
      </p:sp>
      <p:sp>
        <p:nvSpPr>
          <p:cNvPr id="8" name="矩形 7"/>
          <p:cNvSpPr/>
          <p:nvPr/>
        </p:nvSpPr>
        <p:spPr>
          <a:xfrm>
            <a:off x="2494806" y="5426854"/>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醛基</a:t>
            </a:r>
            <a:endParaRPr lang="zh-CN" altLang="en-US" sz="2800" kern="100" dirty="0">
              <a:solidFill>
                <a:schemeClr val="accent6">
                  <a:lumMod val="75000"/>
                </a:schemeClr>
              </a:solidFill>
              <a:latin typeface="Times New Roman"/>
              <a:ea typeface="华文细黑"/>
              <a:cs typeface="Times New Roman"/>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3" grpId="0"/>
      <p:bldP spid="3" grpId="1"/>
      <p:bldP spid="4" grpId="0"/>
      <p:bldP spid="4" grpId="1"/>
      <p:bldP spid="6" grpId="0"/>
      <p:bldP spid="6" grpId="1"/>
      <p:bldP spid="8" grpId="0"/>
      <p:bldP spid="8"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501879" y="1845618"/>
            <a:ext cx="3485249" cy="6627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17(1)]</a:t>
            </a:r>
            <a:endParaRPr lang="zh-CN" altLang="zh-CN" sz="2800" kern="100" dirty="0">
              <a:effectLst/>
              <a:latin typeface="宋体"/>
              <a:cs typeface="Courier New"/>
            </a:endParaRPr>
          </a:p>
        </p:txBody>
      </p:sp>
      <p:pic>
        <p:nvPicPr>
          <p:cNvPr id="21299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4606" y="2663235"/>
            <a:ext cx="3376433" cy="155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98223" y="3516476"/>
            <a:ext cx="8545655" cy="66101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中的含氧官能团为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填名称</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 name="矩形 1"/>
          <p:cNvSpPr/>
          <p:nvPr/>
        </p:nvSpPr>
        <p:spPr>
          <a:xfrm>
            <a:off x="6671270" y="3554646"/>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羧基</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8576771" y="3554646"/>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醚键</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9740756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2" grpId="0"/>
      <p:bldP spid="2" grpId="1"/>
      <p:bldP spid="4" grpId="0"/>
      <p:bldP spid="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952" y="1269554"/>
            <a:ext cx="11991926"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4.(1)</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安徽理综，</a:t>
            </a:r>
            <a:r>
              <a:rPr lang="en-US" altLang="zh-CN" sz="2800" kern="100" dirty="0">
                <a:latin typeface="IPAPANNEW"/>
                <a:ea typeface="华文细黑"/>
                <a:cs typeface="Times New Roman"/>
              </a:rPr>
              <a:t>26(2)</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a:t>
            </a:r>
            <a:r>
              <a:rPr lang="en-US" altLang="zh-CN" sz="2800" dirty="0">
                <a:latin typeface="宋体"/>
                <a:cs typeface="Times New Roman"/>
              </a:rPr>
              <a:t>≡</a:t>
            </a:r>
            <a:r>
              <a:rPr lang="en-US" altLang="zh-CN" sz="2800" kern="100" dirty="0" smtClean="0">
                <a:latin typeface="Times New Roman"/>
                <a:ea typeface="华文细黑"/>
                <a:cs typeface="Courier New"/>
              </a:rPr>
              <a:t>CCOOCH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的名称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系统命名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矩形 7"/>
          <p:cNvSpPr/>
          <p:nvPr/>
        </p:nvSpPr>
        <p:spPr>
          <a:xfrm>
            <a:off x="204385" y="2908895"/>
            <a:ext cx="10427325"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latin typeface="Times New Roman"/>
                <a:ea typeface="华文细黑"/>
                <a:cs typeface="Times New Roman"/>
              </a:rPr>
              <a:t>该</a:t>
            </a:r>
            <a:r>
              <a:rPr lang="zh-CN" altLang="zh-CN" sz="2800" kern="100" dirty="0">
                <a:latin typeface="Times New Roman"/>
                <a:ea typeface="华文细黑"/>
                <a:cs typeface="Times New Roman"/>
              </a:rPr>
              <a:t>化合物是由</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丁</a:t>
            </a:r>
            <a:r>
              <a:rPr lang="zh-CN" altLang="zh-CN" sz="2800" kern="100" dirty="0">
                <a:latin typeface="Times New Roman"/>
                <a:ea typeface="华文细黑"/>
                <a:cs typeface="Times New Roman"/>
              </a:rPr>
              <a:t>炔酸与乙醇形成的酯，根据酯类物质命名规则可知其名称是</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丁</a:t>
            </a:r>
            <a:r>
              <a:rPr lang="zh-CN" altLang="zh-CN" sz="2800" kern="100" dirty="0">
                <a:latin typeface="Times New Roman"/>
                <a:ea typeface="华文细黑"/>
                <a:cs typeface="Times New Roman"/>
              </a:rPr>
              <a:t>炔酸乙酯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6839751" y="1962051"/>
            <a:ext cx="2279791"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2­-</a:t>
            </a:r>
            <a:r>
              <a:rPr lang="zh-CN" altLang="zh-CN" sz="2800" kern="100" dirty="0">
                <a:solidFill>
                  <a:srgbClr val="F79646">
                    <a:lumMod val="75000"/>
                  </a:srgbClr>
                </a:solidFill>
                <a:latin typeface="Times New Roman"/>
                <a:ea typeface="华文细黑"/>
                <a:cs typeface="Times New Roman"/>
              </a:rPr>
              <a:t>丁炔酸乙酯</a:t>
            </a:r>
            <a:endParaRPr lang="zh-CN" altLang="en-US" dirty="0"/>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8" grpId="0"/>
      <p:bldP spid="8" grpId="1"/>
      <p:bldP spid="7" grpId="0"/>
      <p:bldP spid="7"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2068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00" y="2061642"/>
            <a:ext cx="4682754" cy="123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22598" y="1197546"/>
            <a:ext cx="11305256"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四川理综，</a:t>
            </a:r>
            <a:r>
              <a:rPr lang="en-US" altLang="zh-CN" sz="2800" kern="100" dirty="0">
                <a:latin typeface="IPAPANNEW"/>
                <a:ea typeface="华文细黑"/>
                <a:cs typeface="Times New Roman"/>
              </a:rPr>
              <a:t>10(1)</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                            </a:t>
            </a: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系统命名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矩形 14"/>
          <p:cNvSpPr/>
          <p:nvPr/>
        </p:nvSpPr>
        <p:spPr>
          <a:xfrm>
            <a:off x="262558" y="3501802"/>
            <a:ext cx="10964697"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以</a:t>
            </a: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个碳碳双键的碳链为主链，从离某个碳碳双键最近的一端开始编号，标出碳碳双键的位置，</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号碳原子上连有乙基，故该有机物的名称为</a:t>
            </a:r>
            <a:r>
              <a:rPr lang="en-US" altLang="zh-CN" sz="2800" kern="100" dirty="0">
                <a:latin typeface="Times New Roman"/>
                <a:ea typeface="华文细黑"/>
                <a:cs typeface="Courier New"/>
              </a:rPr>
              <a:t>3,4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乙</a:t>
            </a:r>
            <a:r>
              <a:rPr lang="zh-CN" altLang="zh-CN" sz="2800" kern="100" dirty="0" smtClean="0">
                <a:latin typeface="Times New Roman"/>
                <a:ea typeface="华文细黑"/>
                <a:cs typeface="Times New Roman"/>
              </a:rPr>
              <a:t>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­2,4-­</a:t>
            </a:r>
            <a:r>
              <a:rPr lang="zh-CN" altLang="zh-CN" sz="2800" kern="100" dirty="0">
                <a:latin typeface="Times New Roman"/>
                <a:ea typeface="华文细黑"/>
                <a:cs typeface="Times New Roman"/>
              </a:rPr>
              <a:t>己二烯</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9" name="矩形 8"/>
          <p:cNvSpPr/>
          <p:nvPr/>
        </p:nvSpPr>
        <p:spPr>
          <a:xfrm>
            <a:off x="7610314" y="2565698"/>
            <a:ext cx="3597460"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3,4­-</a:t>
            </a:r>
            <a:r>
              <a:rPr lang="zh-CN" altLang="zh-CN" sz="2800" kern="100" dirty="0">
                <a:solidFill>
                  <a:srgbClr val="F79646">
                    <a:lumMod val="75000"/>
                  </a:srgbClr>
                </a:solidFill>
                <a:latin typeface="Times New Roman"/>
                <a:ea typeface="华文细黑"/>
                <a:cs typeface="Times New Roman"/>
              </a:rPr>
              <a:t>二乙基</a:t>
            </a:r>
            <a:r>
              <a:rPr lang="en-US"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cs typeface="Courier New"/>
              </a:rPr>
              <a:t>­2,4-­</a:t>
            </a:r>
            <a:r>
              <a:rPr lang="zh-CN" altLang="zh-CN" sz="2800" kern="100" dirty="0">
                <a:solidFill>
                  <a:srgbClr val="F79646">
                    <a:lumMod val="75000"/>
                  </a:srgbClr>
                </a:solidFill>
                <a:latin typeface="Times New Roman"/>
                <a:ea typeface="华文细黑"/>
                <a:cs typeface="Times New Roman"/>
              </a:rPr>
              <a:t>己二烯</a:t>
            </a:r>
            <a:endParaRPr lang="zh-CN" altLang="en-US" dirty="0"/>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254789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5" grpId="0"/>
      <p:bldP spid="15" grpId="1"/>
      <p:bldP spid="9" grpId="0"/>
      <p:bldP spid="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931" y="1048238"/>
            <a:ext cx="11409907" cy="2677656"/>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宋体"/>
                <a:ea typeface="华文细黑"/>
                <a:cs typeface="宋体"/>
              </a:rPr>
              <a:t>Ⅱ</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38(1)(5)]</a:t>
            </a:r>
            <a:r>
              <a:rPr lang="zh-CN" altLang="zh-CN" sz="2800" kern="100" dirty="0">
                <a:latin typeface="Times New Roman"/>
                <a:ea typeface="华文细黑"/>
                <a:cs typeface="Times New Roman"/>
              </a:rPr>
              <a:t>已知烃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，核磁共振氢谱显示只有一种化学环境的氢。</a:t>
            </a:r>
            <a:endParaRPr lang="zh-CN" altLang="zh-CN" sz="1050" kern="100" dirty="0">
              <a:latin typeface="宋体"/>
              <a:cs typeface="Courier New"/>
            </a:endParaRPr>
          </a:p>
          <a:p>
            <a:pPr algn="just">
              <a:lnSpc>
                <a:spcPct val="20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矩形 9"/>
          <p:cNvSpPr/>
          <p:nvPr/>
        </p:nvSpPr>
        <p:spPr>
          <a:xfrm>
            <a:off x="420409" y="3789834"/>
            <a:ext cx="10427325" cy="2031325"/>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latin typeface="Times New Roman"/>
                <a:ea typeface="华文细黑"/>
                <a:cs typeface="Times New Roman"/>
              </a:rPr>
              <a:t>烃</a:t>
            </a:r>
            <a:r>
              <a:rPr lang="en-US" altLang="zh-CN" sz="2800" kern="100" dirty="0">
                <a:latin typeface="Times New Roman"/>
                <a:ea typeface="华文细黑"/>
              </a:rPr>
              <a:t>A</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rPr>
              <a:t>70</a:t>
            </a:r>
            <a:r>
              <a:rPr lang="zh-CN" altLang="zh-CN" sz="2800" kern="100" dirty="0">
                <a:latin typeface="Times New Roman"/>
                <a:ea typeface="华文细黑"/>
                <a:cs typeface="Times New Roman"/>
              </a:rPr>
              <a:t>，核磁共振氢谱显示只有一种化学环境的氢。由于</a:t>
            </a:r>
            <a:r>
              <a:rPr lang="en-US" altLang="zh-CN" sz="2800" kern="100" dirty="0">
                <a:latin typeface="Times New Roman"/>
                <a:ea typeface="华文细黑"/>
              </a:rPr>
              <a:t>70÷14</a:t>
            </a:r>
            <a:r>
              <a:rPr lang="zh-CN" altLang="zh-CN" sz="2800" kern="100" dirty="0">
                <a:latin typeface="Times New Roman"/>
                <a:ea typeface="华文细黑"/>
                <a:cs typeface="Times New Roman"/>
              </a:rPr>
              <a:t>＝</a:t>
            </a:r>
            <a:r>
              <a:rPr lang="en-US" altLang="zh-CN" sz="2800" kern="100" dirty="0">
                <a:latin typeface="Times New Roman"/>
                <a:ea typeface="华文细黑"/>
              </a:rPr>
              <a:t>5</a:t>
            </a:r>
            <a:r>
              <a:rPr lang="zh-CN" altLang="zh-CN" sz="2800" kern="100" dirty="0">
                <a:latin typeface="Times New Roman"/>
                <a:ea typeface="华文细黑"/>
                <a:cs typeface="Times New Roman"/>
              </a:rPr>
              <a:t>，所以</a:t>
            </a:r>
            <a:r>
              <a:rPr lang="en-US" altLang="zh-CN" sz="2800" kern="100" dirty="0">
                <a:latin typeface="Times New Roman"/>
                <a:ea typeface="华文细黑"/>
              </a:rPr>
              <a:t>A</a:t>
            </a:r>
            <a:r>
              <a:rPr lang="zh-CN" altLang="zh-CN" sz="2800" kern="100" dirty="0">
                <a:latin typeface="Times New Roman"/>
                <a:ea typeface="华文细黑"/>
                <a:cs typeface="Times New Roman"/>
              </a:rPr>
              <a:t>是环戊烷，则</a:t>
            </a:r>
            <a:r>
              <a:rPr lang="en-US" altLang="zh-CN" sz="2800" kern="100" dirty="0">
                <a:latin typeface="Times New Roman"/>
                <a:ea typeface="华文细黑"/>
              </a:rPr>
              <a:t>A</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11" name="Picture 2" descr="HX514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8509" y="5214014"/>
            <a:ext cx="618679" cy="5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descr="HX514A"/>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57575" y="2761848"/>
            <a:ext cx="785556" cy="73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0" grpId="0"/>
      <p:bldP spid="10"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 name="矩形 3"/>
          <p:cNvSpPr/>
          <p:nvPr/>
        </p:nvSpPr>
        <p:spPr>
          <a:xfrm>
            <a:off x="391587" y="1187668"/>
            <a:ext cx="11404211"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(5)D</a:t>
            </a:r>
            <a:r>
              <a:rPr lang="en-US" altLang="zh-CN" sz="2800" kern="100" dirty="0">
                <a:latin typeface="IPAPANNEW"/>
                <a:ea typeface="华文细黑"/>
                <a:cs typeface="Times New Roman"/>
              </a:rPr>
              <a:t>[HOOC(CH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COOH]</a:t>
            </a:r>
            <a:r>
              <a:rPr lang="zh-CN" altLang="zh-CN" sz="2800" kern="100" dirty="0">
                <a:latin typeface="Times New Roman"/>
                <a:ea typeface="华文细黑"/>
                <a:cs typeface="Times New Roman"/>
              </a:rPr>
              <a:t>的同分异构体中能同时满足下列条件的共有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不含立体异构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能与饱和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溶液反应产生气体</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既能发生银镜反应，又能发生皂化反应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其中核磁共振氢谱显示为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组峰，且峰面积比为</a:t>
            </a:r>
            <a:r>
              <a:rPr lang="en-US" altLang="zh-CN" sz="2800" kern="100" dirty="0">
                <a:latin typeface="Times New Roman"/>
                <a:ea typeface="华文细黑"/>
                <a:cs typeface="Courier New"/>
              </a:rPr>
              <a:t>6</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写结构简式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839341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6467" y="981522"/>
            <a:ext cx="11275398" cy="731073"/>
          </a:xfrm>
          <a:prstGeom prst="rect">
            <a:avLst/>
          </a:prstGeom>
        </p:spPr>
        <p:txBody>
          <a:bodyPr wrap="square" lIns="121898" tIns="60948" rIns="121898" bIns="60948">
            <a:spAutoFit/>
          </a:bodyPr>
          <a:lstStyle/>
          <a:p>
            <a:pPr algn="just">
              <a:lnSpc>
                <a:spcPts val="5500"/>
              </a:lnSpc>
              <a:spcAft>
                <a:spcPts val="0"/>
              </a:spcAft>
              <a:tabLst>
                <a:tab pos="1890395" algn="l"/>
              </a:tabLst>
            </a:pPr>
            <a:r>
              <a:rPr lang="zh-CN" altLang="zh-CN" sz="2800" kern="100" dirty="0">
                <a:latin typeface="Times New Roman"/>
                <a:ea typeface="华文细黑"/>
                <a:cs typeface="Times New Roman"/>
              </a:rPr>
              <a:t>有下列四种含苯环的有机物：</a:t>
            </a:r>
            <a:endParaRPr lang="zh-CN" altLang="zh-CN" sz="2800" kern="100" dirty="0">
              <a:effectLst/>
              <a:latin typeface="宋体"/>
              <a:cs typeface="Courier New"/>
            </a:endParaRPr>
          </a:p>
        </p:txBody>
      </p:sp>
      <p:pic>
        <p:nvPicPr>
          <p:cNvPr id="157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552" y="621482"/>
            <a:ext cx="2991680" cy="126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90" y="1971130"/>
            <a:ext cx="6823465" cy="11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50590" y="3069128"/>
            <a:ext cx="10427325" cy="332398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按要求回答下列问题：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属于苯的同系物的是</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属于芳香烃的是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属于芳香化合物的是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用图示画出上述三类物质之间的包含</a:t>
            </a:r>
            <a:r>
              <a:rPr lang="zh-CN" altLang="zh-CN" sz="2800" kern="100" dirty="0" smtClean="0">
                <a:latin typeface="Times New Roman"/>
                <a:ea typeface="华文细黑"/>
                <a:cs typeface="Times New Roman"/>
              </a:rPr>
              <a:t>关系。</a:t>
            </a:r>
            <a:endParaRPr lang="zh-CN" altLang="zh-CN" sz="2800" dirty="0">
              <a:latin typeface="Times New Roman" pitchFamily="18" charset="0"/>
              <a:cs typeface="Times New Roman" pitchFamily="18" charset="0"/>
            </a:endParaRPr>
          </a:p>
        </p:txBody>
      </p:sp>
      <p:sp>
        <p:nvSpPr>
          <p:cNvPr id="11" name="矩形 10"/>
          <p:cNvSpPr/>
          <p:nvPr/>
        </p:nvSpPr>
        <p:spPr>
          <a:xfrm>
            <a:off x="4511030" y="3728819"/>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①</a:t>
            </a:r>
            <a:endParaRPr lang="zh-CN" altLang="en-US" sz="2800" dirty="0">
              <a:solidFill>
                <a:schemeClr val="accent6">
                  <a:lumMod val="75000"/>
                </a:schemeClr>
              </a:solidFill>
            </a:endParaRPr>
          </a:p>
        </p:txBody>
      </p:sp>
      <p:sp>
        <p:nvSpPr>
          <p:cNvPr id="12" name="矩形 11"/>
          <p:cNvSpPr/>
          <p:nvPr/>
        </p:nvSpPr>
        <p:spPr>
          <a:xfrm>
            <a:off x="3790950" y="4429735"/>
            <a:ext cx="902811"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①②</a:t>
            </a:r>
            <a:endParaRPr lang="zh-CN" altLang="en-US" sz="2800" kern="100" dirty="0">
              <a:solidFill>
                <a:schemeClr val="accent6">
                  <a:lumMod val="75000"/>
                </a:schemeClr>
              </a:solidFill>
              <a:latin typeface="宋体"/>
              <a:ea typeface="华文细黑"/>
              <a:cs typeface="Times New Roman"/>
            </a:endParaRPr>
          </a:p>
        </p:txBody>
      </p:sp>
      <p:sp>
        <p:nvSpPr>
          <p:cNvPr id="13" name="矩形 12"/>
          <p:cNvSpPr/>
          <p:nvPr/>
        </p:nvSpPr>
        <p:spPr>
          <a:xfrm>
            <a:off x="4546257" y="5005799"/>
            <a:ext cx="1620957"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①②③④</a:t>
            </a:r>
            <a:endParaRPr lang="zh-CN" altLang="en-US" sz="2800" kern="100" dirty="0">
              <a:solidFill>
                <a:schemeClr val="accent6">
                  <a:lumMod val="75000"/>
                </a:schemeClr>
              </a:solidFill>
              <a:latin typeface="宋体"/>
              <a:ea typeface="华文细黑"/>
              <a:cs typeface="Times New Roman"/>
            </a:endParaRPr>
          </a:p>
        </p:txBody>
      </p:sp>
      <p:pic>
        <p:nvPicPr>
          <p:cNvPr id="157700" name="Picture 4" descr="HX506"/>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9481" y="5295183"/>
            <a:ext cx="1626489" cy="121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694606" y="396747"/>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7700"/>
                                        </p:tgtEl>
                                        <p:attrNameLst>
                                          <p:attrName>style.visibility</p:attrName>
                                        </p:attrNameLst>
                                      </p:cBhvr>
                                      <p:to>
                                        <p:strVal val="visible"/>
                                      </p:to>
                                    </p:set>
                                    <p:animEffect transition="in" filter="blinds(horizontal)">
                                      <p:cBhvr>
                                        <p:cTn id="22" dur="500"/>
                                        <p:tgtEl>
                                          <p:spTgt spid="1577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57700"/>
                                        </p:tgtEl>
                                      </p:cBhvr>
                                    </p:animEffect>
                                    <p:set>
                                      <p:cBhvr>
                                        <p:cTn id="36" dur="1" fill="hold">
                                          <p:stCondLst>
                                            <p:cond delay="499"/>
                                          </p:stCondLst>
                                        </p:cTn>
                                        <p:tgtEl>
                                          <p:spTgt spid="15770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1" grpId="0"/>
      <p:bldP spid="11" grpId="1"/>
      <p:bldP spid="12" grpId="0"/>
      <p:bldP spid="12" grpId="1"/>
      <p:bldP spid="13" grpId="0"/>
      <p:bldP spid="13"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184186"/>
            <a:ext cx="10581133" cy="2677656"/>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的所有同分异构体在下列一种表征仪器中显示的信号</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或数据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完全相同，该仪器是</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填标号</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质谱仪</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红外光谱仪</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元素分析仪</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核磁共振仪</a:t>
            </a:r>
            <a:endParaRPr lang="zh-CN" altLang="zh-CN" sz="2800" kern="100" dirty="0">
              <a:solidFill>
                <a:prstClr val="black"/>
              </a:solidFill>
              <a:latin typeface="宋体"/>
              <a:cs typeface="Courier New"/>
            </a:endParaRPr>
          </a:p>
        </p:txBody>
      </p:sp>
      <p:sp>
        <p:nvSpPr>
          <p:cNvPr id="11"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7" action="ppaction://hlinksldjump"/>
          </p:cNvPr>
          <p:cNvSpPr/>
          <p:nvPr/>
        </p:nvSpPr>
        <p:spPr>
          <a:xfrm>
            <a:off x="9767614"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圆角矩形 16">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57369" y="693490"/>
            <a:ext cx="11010769" cy="4616648"/>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00FF"/>
                </a:solidFill>
                <a:ea typeface="Times New Roman"/>
              </a:rPr>
              <a:t> </a:t>
            </a:r>
            <a:r>
              <a:rPr lang="en-US" altLang="zh-CN" sz="2800" kern="100" dirty="0">
                <a:latin typeface="Times New Roman"/>
                <a:ea typeface="华文细黑"/>
              </a:rPr>
              <a:t>(5)</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能与饱和</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溶液反应产生气体，说明含有羧基；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既能发生银镜反应，又能发生皂化反应，说明含有醛基和酯基，因此是甲酸形成的酯基，所以可能的结构简式为</a:t>
            </a:r>
            <a:r>
              <a:rPr lang="en-US" altLang="zh-CN" sz="2800" kern="100" dirty="0">
                <a:latin typeface="Times New Roman"/>
                <a:ea typeface="华文细黑"/>
              </a:rPr>
              <a:t>HCOOCH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COOH</a:t>
            </a:r>
            <a:r>
              <a:rPr lang="zh-CN" altLang="zh-CN" sz="2800" kern="100" dirty="0">
                <a:latin typeface="Times New Roman"/>
                <a:ea typeface="华文细黑"/>
                <a:cs typeface="Times New Roman"/>
              </a:rPr>
              <a:t>、</a:t>
            </a:r>
            <a:r>
              <a:rPr lang="en-US" altLang="zh-CN" sz="2800" kern="100" dirty="0">
                <a:latin typeface="Times New Roman"/>
                <a:ea typeface="华文细黑"/>
              </a:rPr>
              <a:t>HCOOCH</a:t>
            </a:r>
            <a:r>
              <a:rPr lang="en-US" altLang="zh-CN" sz="2800" kern="100" baseline="-25000" dirty="0">
                <a:latin typeface="Times New Roman"/>
                <a:ea typeface="华文细黑"/>
              </a:rPr>
              <a:t>2</a:t>
            </a:r>
            <a:r>
              <a:rPr lang="en-US" altLang="zh-CN" sz="2800" kern="100" dirty="0">
                <a:latin typeface="Times New Roman"/>
                <a:ea typeface="华文细黑"/>
              </a:rPr>
              <a:t>CH(COOH)CH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HCOOCH(COOH)CH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HCOOCH(CH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COOH</a:t>
            </a:r>
            <a:r>
              <a:rPr lang="zh-CN" altLang="zh-CN" sz="2800" kern="100" dirty="0">
                <a:latin typeface="Times New Roman"/>
                <a:ea typeface="华文细黑"/>
                <a:cs typeface="Times New Roman"/>
              </a:rPr>
              <a:t>、</a:t>
            </a:r>
            <a:r>
              <a:rPr lang="en-US" altLang="zh-CN" sz="2800" kern="100" dirty="0">
                <a:latin typeface="Times New Roman"/>
                <a:ea typeface="华文细黑"/>
              </a:rPr>
              <a:t>HCOOC(CH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COOH</a:t>
            </a:r>
            <a:r>
              <a:rPr lang="zh-CN" altLang="zh-CN" sz="2800" kern="100" dirty="0">
                <a:latin typeface="Times New Roman"/>
                <a:ea typeface="华文细黑"/>
                <a:cs typeface="Times New Roman"/>
              </a:rPr>
              <a:t>，共计</a:t>
            </a:r>
            <a:r>
              <a:rPr lang="en-US" altLang="zh-CN" sz="2800" kern="100" dirty="0">
                <a:latin typeface="Times New Roman"/>
                <a:ea typeface="华文细黑"/>
              </a:rPr>
              <a:t>5</a:t>
            </a:r>
            <a:r>
              <a:rPr lang="zh-CN" altLang="zh-CN" sz="2800" kern="100" dirty="0">
                <a:latin typeface="Times New Roman"/>
                <a:ea typeface="华文细黑"/>
                <a:cs typeface="Times New Roman"/>
              </a:rPr>
              <a:t>种。其中</a:t>
            </a:r>
            <a:r>
              <a:rPr lang="zh-CN" altLang="zh-CN" sz="2800" kern="100" dirty="0" smtClean="0">
                <a:latin typeface="Times New Roman"/>
                <a:ea typeface="华文细黑"/>
                <a:cs typeface="Times New Roman"/>
              </a:rPr>
              <a:t>核</a:t>
            </a:r>
            <a:endParaRPr lang="en-US" altLang="zh-CN" sz="2800" kern="100" dirty="0" smtClean="0">
              <a:latin typeface="Times New Roman"/>
              <a:ea typeface="华文细黑"/>
              <a:cs typeface="Times New Roman"/>
            </a:endParaRPr>
          </a:p>
          <a:p>
            <a:pPr lvl="0" algn="just">
              <a:lnSpc>
                <a:spcPct val="150000"/>
              </a:lnSpc>
            </a:pPr>
            <a:endParaRPr lang="en-US" altLang="zh-CN" sz="2800" kern="100" dirty="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磁共振</a:t>
            </a:r>
            <a:r>
              <a:rPr lang="zh-CN" altLang="zh-CN" sz="2800" kern="100" dirty="0">
                <a:latin typeface="Times New Roman"/>
                <a:ea typeface="华文细黑"/>
                <a:cs typeface="Times New Roman"/>
              </a:rPr>
              <a:t>氢谱显示为</a:t>
            </a:r>
            <a:r>
              <a:rPr lang="en-US" altLang="zh-CN" sz="2800" kern="100" dirty="0">
                <a:latin typeface="Times New Roman"/>
                <a:ea typeface="华文细黑"/>
              </a:rPr>
              <a:t>3</a:t>
            </a:r>
            <a:r>
              <a:rPr lang="zh-CN" altLang="zh-CN" sz="2800" kern="100" dirty="0">
                <a:latin typeface="Times New Roman"/>
                <a:ea typeface="华文细黑"/>
                <a:cs typeface="Times New Roman"/>
              </a:rPr>
              <a:t>组峰，且峰面积比为</a:t>
            </a:r>
            <a:r>
              <a:rPr lang="en-US" altLang="zh-CN" sz="2800" kern="100" dirty="0">
                <a:latin typeface="Times New Roman"/>
                <a:ea typeface="华文细黑"/>
              </a:rPr>
              <a:t>6</a:t>
            </a:r>
            <a:r>
              <a:rPr lang="en-US" altLang="zh-CN" sz="2800" kern="100" dirty="0">
                <a:latin typeface="宋体"/>
                <a:ea typeface="华文细黑"/>
                <a:cs typeface="Times New Roman"/>
              </a:rPr>
              <a:t>∶</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的是</a:t>
            </a:r>
            <a:endParaRPr lang="zh-CN" altLang="zh-CN" sz="2800" kern="100" dirty="0">
              <a:solidFill>
                <a:prstClr val="black"/>
              </a:solidFill>
              <a:latin typeface="宋体"/>
              <a:cs typeface="Courier New"/>
            </a:endParaRPr>
          </a:p>
        </p:txBody>
      </p:sp>
      <p:sp>
        <p:nvSpPr>
          <p:cNvPr id="11"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061034"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20889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09131" y="4274840"/>
            <a:ext cx="2571444" cy="162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41" y="5786894"/>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solidFill>
                <a:schemeClr val="accent6">
                  <a:lumMod val="75000"/>
                </a:schemeClr>
              </a:solidFill>
            </a:endParaRPr>
          </a:p>
        </p:txBody>
      </p:sp>
      <p:pic>
        <p:nvPicPr>
          <p:cNvPr id="208900" name="Picture 4"/>
          <p:cNvPicPr>
            <a:picLocks noChangeAspect="1" noChangeArrowheads="1"/>
          </p:cNvPicPr>
          <p:nvPr/>
        </p:nvPicPr>
        <p:blipFill rotWithShape="1">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l="9903" t="972" r="-9903" b="-972"/>
          <a:stretch/>
        </p:blipFill>
        <p:spPr bwMode="auto">
          <a:xfrm>
            <a:off x="1663740" y="5178535"/>
            <a:ext cx="4118342" cy="156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8150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08898"/>
                                        </p:tgtEl>
                                        <p:attrNameLst>
                                          <p:attrName>style.visibility</p:attrName>
                                        </p:attrNameLst>
                                      </p:cBhvr>
                                      <p:to>
                                        <p:strVal val="visible"/>
                                      </p:to>
                                    </p:set>
                                    <p:animEffect transition="in" filter="blinds(horizontal)">
                                      <p:cBhvr>
                                        <p:cTn id="10" dur="750"/>
                                        <p:tgtEl>
                                          <p:spTgt spid="208898"/>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par>
                                <p:cTn id="15" presetID="3" presetClass="entr" presetSubtype="10" fill="hold" nodeType="withEffect">
                                  <p:stCondLst>
                                    <p:cond delay="0"/>
                                  </p:stCondLst>
                                  <p:childTnLst>
                                    <p:set>
                                      <p:cBhvr>
                                        <p:cTn id="16" dur="1" fill="hold">
                                          <p:stCondLst>
                                            <p:cond delay="0"/>
                                          </p:stCondLst>
                                        </p:cTn>
                                        <p:tgtEl>
                                          <p:spTgt spid="208900"/>
                                        </p:tgtEl>
                                        <p:attrNameLst>
                                          <p:attrName>style.visibility</p:attrName>
                                        </p:attrNameLst>
                                      </p:cBhvr>
                                      <p:to>
                                        <p:strVal val="visible"/>
                                      </p:to>
                                    </p:set>
                                    <p:animEffect transition="in" filter="blinds(horizontal)">
                                      <p:cBhvr>
                                        <p:cTn id="17" dur="75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7311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188324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0"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190550" y="981522"/>
            <a:ext cx="1134440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凡是分子组成相差一个或几个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原子团的物质，彼此一定是同系物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两种化合物组成元素相同，各元素质量分数也相同，则两者一定是</a:t>
            </a:r>
            <a:r>
              <a:rPr lang="zh-CN" altLang="zh-CN" sz="2800" kern="100" dirty="0" smtClean="0">
                <a:latin typeface="Times New Roman"/>
                <a:ea typeface="华文细黑"/>
                <a:cs typeface="Times New Roman"/>
              </a:rPr>
              <a:t>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分</a:t>
            </a:r>
            <a:r>
              <a:rPr lang="zh-CN" altLang="zh-CN" sz="2800" kern="100" dirty="0">
                <a:latin typeface="Times New Roman"/>
                <a:ea typeface="华文细黑"/>
                <a:cs typeface="Times New Roman"/>
              </a:rPr>
              <a:t>异构体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相对分子质量相同的几种化合物，互称为同分异构体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组成元素的质量分数相同，且相对分子质量也相同的不同化合物，</a:t>
            </a:r>
            <a:r>
              <a:rPr lang="zh-CN" altLang="zh-CN" sz="2800" kern="100" dirty="0" smtClean="0">
                <a:latin typeface="Times New Roman"/>
                <a:ea typeface="华文细黑"/>
                <a:cs typeface="Times New Roman"/>
              </a:rPr>
              <a:t>一</a:t>
            </a:r>
            <a:r>
              <a:rPr lang="en-US" altLang="zh-CN" sz="2800" kern="100" dirty="0" smtClean="0">
                <a:latin typeface="Times New Roman"/>
                <a:ea typeface="华文细黑"/>
                <a:cs typeface="Times New Roman"/>
              </a:rPr>
              <a:t>   </a:t>
            </a: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定</a:t>
            </a:r>
            <a:r>
              <a:rPr lang="zh-CN" altLang="zh-CN" sz="2800" kern="100" dirty="0">
                <a:latin typeface="Times New Roman"/>
                <a:ea typeface="华文细黑"/>
                <a:cs typeface="Times New Roman"/>
              </a:rPr>
              <a:t>互为</a:t>
            </a:r>
            <a:r>
              <a:rPr lang="zh-CN" altLang="zh-CN" sz="2800" kern="100" dirty="0" smtClean="0">
                <a:latin typeface="Times New Roman"/>
                <a:ea typeface="华文细黑"/>
                <a:cs typeface="Times New Roman"/>
              </a:rPr>
              <a:t>同分异构体</a:t>
            </a:r>
            <a:endParaRPr lang="en-US" altLang="zh-CN" sz="2800" kern="100" dirty="0" smtClean="0">
              <a:latin typeface="Times New Roman"/>
              <a:ea typeface="华文细黑"/>
              <a:cs typeface="Times New Roman"/>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4"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0"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163603" y="2925738"/>
            <a:ext cx="11404211" cy="195367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若两种化合物组成元素相同，各元素的质量分数也相同，则它们的最简式必定相同，最简式相同的化合物可能是同分异构体，也可能不是同分异构体，如</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，所以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说法错误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0" name="矩形 19"/>
          <p:cNvSpPr/>
          <p:nvPr/>
        </p:nvSpPr>
        <p:spPr>
          <a:xfrm>
            <a:off x="190550" y="1449022"/>
            <a:ext cx="10636914" cy="1384995"/>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分子组成上相差一个或若干个</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原子团的物质，其分子结构不一定相似，如</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spc="-80" dirty="0" smtClean="0">
                <a:latin typeface="Times New Roman"/>
                <a:ea typeface="华文细黑"/>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dirty="0" smtClean="0"/>
              <a:t>，</a:t>
            </a:r>
            <a:r>
              <a:rPr lang="zh-CN" altLang="en-US" sz="2800" kern="100" dirty="0">
                <a:latin typeface="Times New Roman"/>
                <a:ea typeface="华文细黑"/>
                <a:cs typeface="Times New Roman"/>
              </a:rPr>
              <a:t>故</a:t>
            </a:r>
            <a:r>
              <a:rPr lang="en-US" altLang="zh-CN" sz="2800" kern="100" dirty="0">
                <a:latin typeface="Times New Roman"/>
                <a:ea typeface="华文细黑"/>
                <a:cs typeface="Times New Roman"/>
              </a:rPr>
              <a:t>A</a:t>
            </a:r>
            <a:r>
              <a:rPr lang="zh-CN" altLang="en-US" sz="2800" kern="100" dirty="0">
                <a:latin typeface="Times New Roman"/>
                <a:ea typeface="华文细黑"/>
                <a:cs typeface="Times New Roman"/>
              </a:rPr>
              <a:t>说法错误；</a:t>
            </a:r>
          </a:p>
        </p:txBody>
      </p:sp>
      <p:pic>
        <p:nvPicPr>
          <p:cNvPr id="21"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46822" y="2097094"/>
            <a:ext cx="1374728" cy="82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268283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75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750"/>
                                        <p:tgtEl>
                                          <p:spTgt spid="21"/>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0"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302904" y="1405434"/>
            <a:ext cx="11179503" cy="4616648"/>
          </a:xfrm>
          <a:prstGeom prst="rect">
            <a:avLst/>
          </a:prstGeom>
        </p:spPr>
        <p:txBody>
          <a:bodyPr>
            <a:spAutoFit/>
          </a:bodyPr>
          <a:lstStyle/>
          <a:p>
            <a:pPr algn="just">
              <a:lnSpc>
                <a:spcPct val="150000"/>
              </a:lnSpc>
            </a:pPr>
            <a:r>
              <a:rPr lang="zh-CN" altLang="zh-CN" sz="2800" kern="100" dirty="0">
                <a:latin typeface="Times New Roman"/>
                <a:ea typeface="华文细黑"/>
                <a:cs typeface="Times New Roman"/>
              </a:rPr>
              <a:t>相对分子质量相同的物质是很多的，如无机物中的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，又如有机物中的</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，这些物质都具有相同的相对分子质量，但由于它们的分子组成不同，所以它们不是同分异构体，故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说法错误；</a:t>
            </a: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当</a:t>
            </a:r>
            <a:r>
              <a:rPr lang="zh-CN" altLang="zh-CN" sz="2800" kern="100" dirty="0">
                <a:latin typeface="Times New Roman"/>
                <a:ea typeface="华文细黑"/>
                <a:cs typeface="Times New Roman"/>
              </a:rPr>
              <a:t>不同化合物组成元素的质量分数相同，相对分子质量也相同时，其分子式一定相同，因此这样的不同化合物互为同分异构体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sp>
        <p:nvSpPr>
          <p:cNvPr id="16"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84451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036" y="837506"/>
            <a:ext cx="10993557"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有机化合物有不同的分类方法，下列说法正确的是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从组成元素分：烃、烃的衍生物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从分子中碳骨架形状分：链状有机化合物、环状有机化合物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从官能团分：烯烃、炔烃、卤代烃、醇、酚、醛、酮、羧酸、酯等</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1"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248551" y="3645818"/>
            <a:ext cx="10959223" cy="3036729"/>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有机物根据元素组成分为烃和烃的衍生物；根据有机物分子中的碳原子是链状还是环状分为链状有机化合物和环状有机化合物；根据分子中是否含有苯环，把不含苯环的化合物称为脂肪族化合物，把含有苯环的化合物称为芳香族化合物；根据官能团分为烯烃、炔烃、卤代烃、醇、酚、醛、酮、羧酸、酯等。</a:t>
            </a:r>
            <a:endParaRPr lang="zh-CN" altLang="zh-CN" sz="2800" kern="100" dirty="0">
              <a:effectLst/>
              <a:latin typeface="宋体"/>
              <a:cs typeface="Courier New"/>
            </a:endParaRPr>
          </a:p>
        </p:txBody>
      </p:sp>
      <p:sp>
        <p:nvSpPr>
          <p:cNvPr id="8" name="矩形 7"/>
          <p:cNvSpPr/>
          <p:nvPr/>
        </p:nvSpPr>
        <p:spPr>
          <a:xfrm>
            <a:off x="8747198" y="103436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C</a:t>
            </a:r>
            <a:endParaRPr lang="zh-CN" altLang="en-US" b="1"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P spid="8" grpId="0"/>
      <p:bldP spid="8"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261418"/>
            <a:ext cx="1118508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下列各组物质不属于同分异构体的是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A.2,2-</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甲基丙醇和</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甲基</a:t>
            </a:r>
            <a:r>
              <a:rPr lang="zh-CN" altLang="zh-CN" sz="2800" kern="100" dirty="0">
                <a:latin typeface="Times New Roman"/>
                <a:ea typeface="华文细黑"/>
                <a:cs typeface="Times New Roman"/>
              </a:rPr>
              <a:t>丁醇</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邻氯甲苯和对氯甲苯</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C.2-</a:t>
            </a:r>
            <a:r>
              <a:rPr lang="zh-CN" altLang="zh-CN" sz="2800" kern="100" dirty="0" smtClean="0">
                <a:latin typeface="Times New Roman"/>
                <a:ea typeface="华文细黑"/>
                <a:cs typeface="Times New Roman"/>
              </a:rPr>
              <a:t>甲基</a:t>
            </a:r>
            <a:r>
              <a:rPr lang="zh-CN" altLang="zh-CN" sz="2800" kern="100" dirty="0">
                <a:latin typeface="Times New Roman"/>
                <a:ea typeface="华文细黑"/>
                <a:cs typeface="Times New Roman"/>
              </a:rPr>
              <a:t>丁烷和戊烷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甲基丙烯酸和甲酸丙酯</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甲基丙烯酸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和甲酸丙酯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的分子式不同，故不互为同分异构体。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 name="矩形 1"/>
          <p:cNvSpPr/>
          <p:nvPr/>
        </p:nvSpPr>
        <p:spPr>
          <a:xfrm>
            <a:off x="6599262" y="141357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D</a:t>
            </a:r>
            <a:endParaRPr lang="zh-CN" altLang="en-US" sz="2800" b="1" kern="100" dirty="0">
              <a:solidFill>
                <a:schemeClr val="accent6">
                  <a:lumMod val="75000"/>
                </a:schemeClr>
              </a:solidFill>
              <a:latin typeface="Times New Roman"/>
              <a:ea typeface="华文细黑"/>
              <a:cs typeface="Times New Roman"/>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uiExpand="1" build="allAtOnce"/>
      <p:bldP spid="2" grpId="0"/>
      <p:bldP spid="2"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92" y="1179364"/>
            <a:ext cx="1129693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1094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8582" y="2133650"/>
            <a:ext cx="5302898" cy="88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4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0590" y="3213770"/>
            <a:ext cx="4221150" cy="96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6574" y="4176701"/>
            <a:ext cx="6092825" cy="1557349"/>
          </a:xfrm>
          <a:prstGeom prst="rect">
            <a:avLst/>
          </a:prstGeom>
        </p:spPr>
        <p:txBody>
          <a:bodyPr>
            <a:spAutoFit/>
          </a:bodyPr>
          <a:lstStyle/>
          <a:p>
            <a:pPr algn="just">
              <a:lnSpc>
                <a:spcPct val="170000"/>
              </a:lnSpc>
              <a:spcAft>
                <a:spcPts val="0"/>
              </a:spcAft>
            </a:pPr>
            <a:r>
              <a:rPr lang="en-US" altLang="zh-CN" sz="2800" kern="100" dirty="0">
                <a:latin typeface="Times New Roman"/>
                <a:ea typeface="华文细黑"/>
                <a:cs typeface="Courier New"/>
              </a:rPr>
              <a:t>C.CH</a:t>
            </a:r>
            <a:r>
              <a:rPr lang="en-US" altLang="zh-CN" sz="2800" dirty="0" smtClean="0">
                <a:latin typeface="宋体"/>
                <a:cs typeface="Times New Roman"/>
              </a:rPr>
              <a:t>≡</a:t>
            </a:r>
            <a:r>
              <a:rPr lang="en-US" altLang="zh-CN" sz="2800" kern="100" dirty="0" smtClean="0">
                <a:latin typeface="Times New Roman"/>
                <a:ea typeface="华文细黑"/>
                <a:cs typeface="Courier New"/>
              </a:rPr>
              <a:t>CCH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属于不饱和烃</a:t>
            </a:r>
            <a:endParaRPr lang="zh-CN" altLang="zh-CN" sz="2800" kern="100" dirty="0" smtClean="0">
              <a:latin typeface="宋体"/>
              <a:cs typeface="Courier New"/>
            </a:endParaRPr>
          </a:p>
          <a:p>
            <a:pPr algn="just">
              <a:lnSpc>
                <a:spcPct val="170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最简式为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的物质一定是甲醛</a:t>
            </a:r>
            <a:endParaRPr lang="zh-CN" altLang="zh-CN" sz="2800" kern="100" dirty="0">
              <a:effectLst/>
              <a:latin typeface="宋体"/>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7"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4606" y="1197546"/>
            <a:ext cx="10269944" cy="3323987"/>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含有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的物质可能还含有除碳、氢之外的其他元素，不一定是烯烃，</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CH</a:t>
            </a:r>
            <a:r>
              <a:rPr lang="en-US" altLang="zh-CN" sz="2800" dirty="0">
                <a:latin typeface="宋体"/>
                <a:cs typeface="Times New Roman"/>
              </a:rPr>
              <a:t>≡</a:t>
            </a:r>
            <a:r>
              <a:rPr lang="en-US" altLang="zh-CN" sz="2800" kern="100" dirty="0" smtClean="0">
                <a:latin typeface="Times New Roman"/>
                <a:ea typeface="华文细黑"/>
                <a:cs typeface="Courier New"/>
              </a:rPr>
              <a:t>CCH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含有不饱和键，还含有氯元素，不属于烃，</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乙酸</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smtClean="0">
                <a:latin typeface="Times New Roman"/>
                <a:ea typeface="华文细黑"/>
                <a:cs typeface="Times New Roman"/>
              </a:rPr>
              <a:t>的最简式也是</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a:solidFill>
                  <a:schemeClr val="accent6">
                    <a:lumMod val="75000"/>
                  </a:schemeClr>
                </a:solidFill>
                <a:latin typeface="Times New Roman"/>
                <a:ea typeface="华文细黑"/>
                <a:cs typeface="Courier New"/>
              </a:rPr>
              <a:t>B</a:t>
            </a:r>
            <a:endParaRPr lang="zh-CN" altLang="zh-CN" sz="1050" b="1" kern="100" dirty="0">
              <a:solidFill>
                <a:schemeClr val="accent6">
                  <a:lumMod val="75000"/>
                </a:schemeClr>
              </a:solidFill>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1197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11622" y="1281173"/>
            <a:ext cx="1018500" cy="7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0"/>
                                        </p:tgtEl>
                                        <p:attrNameLst>
                                          <p:attrName>style.visibility</p:attrName>
                                        </p:attrNameLst>
                                      </p:cBhvr>
                                      <p:to>
                                        <p:strVal val="visible"/>
                                      </p:to>
                                    </p:set>
                                    <p:animEffect transition="in" filter="blinds(horizontal)">
                                      <p:cBhvr>
                                        <p:cTn id="10" dur="750"/>
                                        <p:tgtEl>
                                          <p:spTgt spid="211970"/>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693490"/>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官能团的识别</a:t>
            </a:r>
            <a:endParaRPr lang="en-US" altLang="zh-CN" sz="2800" b="1" dirty="0" smtClean="0">
              <a:solidFill>
                <a:srgbClr val="0000FF"/>
              </a:solidFill>
              <a:latin typeface="黑体" pitchFamily="2" charset="-122"/>
              <a:ea typeface="黑体" pitchFamily="2" charset="-122"/>
            </a:endParaRPr>
          </a:p>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北京奥运会</a:t>
            </a:r>
            <a:r>
              <a:rPr lang="zh-CN" altLang="zh-CN" sz="2800" kern="100" dirty="0">
                <a:latin typeface="Times New Roman"/>
                <a:ea typeface="华文细黑"/>
                <a:cs typeface="Times New Roman"/>
              </a:rPr>
              <a:t>期间对大量盆栽鲜花施用了</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诱抗素制剂，以保持鲜花盛开。</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诱抗素的分子结构如图，下列关于该分子说法正确的是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58722" name="Picture 2" descr="HX5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119" y="2821362"/>
            <a:ext cx="2806025" cy="108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2558" y="3907697"/>
            <a:ext cx="8981569" cy="267765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含有</a:t>
            </a:r>
            <a:r>
              <a:rPr lang="zh-CN" altLang="zh-CN" sz="2800" kern="100" dirty="0">
                <a:latin typeface="Times New Roman"/>
                <a:ea typeface="华文细黑"/>
                <a:cs typeface="Times New Roman"/>
              </a:rPr>
              <a:t>碳碳双键、羟基、羰基、羧基</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含有</a:t>
            </a:r>
            <a:r>
              <a:rPr lang="zh-CN" altLang="zh-CN" sz="2800" kern="100" dirty="0">
                <a:latin typeface="Times New Roman"/>
                <a:ea typeface="华文细黑"/>
                <a:cs typeface="Times New Roman"/>
              </a:rPr>
              <a:t>苯环、羟基、羰基、羧基</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含有</a:t>
            </a:r>
            <a:r>
              <a:rPr lang="zh-CN" altLang="zh-CN" sz="2800" kern="100" dirty="0">
                <a:latin typeface="Times New Roman"/>
                <a:ea typeface="华文细黑"/>
                <a:cs typeface="Times New Roman"/>
              </a:rPr>
              <a:t>羟基、羰基、羧基、酯基</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D</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含有</a:t>
            </a:r>
            <a:r>
              <a:rPr lang="zh-CN" altLang="zh-CN" sz="2800" kern="100" dirty="0">
                <a:latin typeface="Times New Roman"/>
                <a:ea typeface="华文细黑"/>
                <a:cs typeface="Times New Roman"/>
              </a:rPr>
              <a:t>碳碳双键、苯环、羟基、羰基</a:t>
            </a:r>
            <a:endParaRPr lang="zh-CN" altLang="zh-CN" sz="2800" kern="100" dirty="0">
              <a:effectLst/>
              <a:latin typeface="宋体"/>
              <a:cs typeface="Courier New"/>
            </a:endParaRPr>
          </a:p>
        </p:txBody>
      </p:sp>
      <p:sp>
        <p:nvSpPr>
          <p:cNvPr id="8" name="矩形 7">
            <a:hlinkClick r:id="rId3" action="ppaction://hlinksldjump"/>
          </p:cNvPr>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4" action="ppaction://hlinksldjump"/>
          </p:cNvPr>
          <p:cNvSpPr>
            <a:spLocks noChangeArrowheads="1"/>
          </p:cNvSpPr>
          <p:nvPr/>
        </p:nvSpPr>
        <p:spPr bwMode="auto">
          <a:xfrm>
            <a:off x="10337291"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10839469"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11317505"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6" action="ppaction://hlinksldjump"/>
          </p:cNvPr>
          <p:cNvSpPr>
            <a:spLocks noChangeArrowheads="1"/>
          </p:cNvSpPr>
          <p:nvPr/>
        </p:nvSpPr>
        <p:spPr bwMode="auto">
          <a:xfrm>
            <a:off x="1176000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7"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760844"/>
            <a:ext cx="1127928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维生素</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丁香油酚的结构简</a:t>
            </a:r>
            <a:r>
              <a:rPr lang="zh-CN" altLang="zh-CN" sz="2800" kern="100" dirty="0" smtClean="0">
                <a:latin typeface="Times New Roman"/>
                <a:ea typeface="华文细黑"/>
                <a:cs typeface="Times New Roman"/>
              </a:rPr>
              <a:t>式</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关于两者的说法正确的是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均含酯基</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均含醇羟基和酚羟基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均含碳碳双键</a:t>
            </a:r>
            <a:r>
              <a:rPr lang="en-US" altLang="zh-CN" sz="2800" kern="100" dirty="0">
                <a:latin typeface="Times New Roman"/>
                <a:ea typeface="华文细黑"/>
                <a:cs typeface="Courier New"/>
              </a:rPr>
              <a:t>  	D.</a:t>
            </a:r>
            <a:r>
              <a:rPr lang="zh-CN" altLang="zh-CN" sz="2800" kern="100" dirty="0">
                <a:latin typeface="Times New Roman"/>
                <a:ea typeface="华文细黑"/>
                <a:cs typeface="Times New Roman"/>
              </a:rPr>
              <a:t>均为芳香族化合物</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维生素</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中含有酯基而丁香油酚中不含酯基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维生素</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中不含酚羟基，丁香油酚中不含醇羟基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维生素</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中不含苯环，不属于芳香族化合物，</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12994"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6090" y="998435"/>
            <a:ext cx="3003325" cy="106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995"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6614" y="1756589"/>
            <a:ext cx="3604300" cy="102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539286" y="218649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C</a:t>
            </a:r>
            <a:endParaRPr lang="zh-CN" altLang="en-US" sz="2800" b="1" kern="100" dirty="0">
              <a:solidFill>
                <a:schemeClr val="accent6">
                  <a:lumMod val="75000"/>
                </a:schemeClr>
              </a:solidFill>
              <a:latin typeface="Times New Roman"/>
              <a:ea typeface="华文细黑"/>
              <a:cs typeface="Times New Roman"/>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uiExpand="1" build="allAtOnce"/>
      <p:bldP spid="2" grpId="0"/>
      <p:bldP spid="2"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116764"/>
            <a:ext cx="1175563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对有机化合物的分类结果正确的是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1401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452" y="2129288"/>
            <a:ext cx="6864890" cy="72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401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4452" y="3022118"/>
            <a:ext cx="5885795" cy="7677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481484" y="4077866"/>
            <a:ext cx="5253682" cy="692497"/>
          </a:xfrm>
          <a:prstGeom prst="rect">
            <a:avLst/>
          </a:prstGeom>
        </p:spPr>
        <p:txBody>
          <a:bodyPr wrap="none">
            <a:spAutoFit/>
          </a:bodyPr>
          <a:lstStyle/>
          <a:p>
            <a:pPr algn="just">
              <a:lnSpc>
                <a:spcPct val="150000"/>
              </a:lnSpc>
              <a:spcAft>
                <a:spcPts val="0"/>
              </a:spcAft>
            </a:pPr>
            <a:r>
              <a:rPr lang="en-US" altLang="zh-CN" sz="2600" kern="100" dirty="0">
                <a:latin typeface="Times New Roman"/>
                <a:ea typeface="华文细黑"/>
                <a:cs typeface="Courier New"/>
              </a:rPr>
              <a:t>C.CH</a:t>
            </a:r>
            <a:r>
              <a:rPr lang="en-US" altLang="zh-CN" sz="2600" kern="100" baseline="-25000" dirty="0">
                <a:latin typeface="Times New Roman"/>
                <a:ea typeface="华文细黑"/>
                <a:cs typeface="Courier New"/>
              </a:rPr>
              <a:t>2</a:t>
            </a:r>
            <a:r>
              <a:rPr lang="en-US" altLang="zh-CN" sz="2600" kern="100" spc="-80" dirty="0" smtClean="0">
                <a:latin typeface="Times New Roman"/>
                <a:ea typeface="华文细黑"/>
                <a:cs typeface="Courier New"/>
              </a:rPr>
              <a:t>==</a:t>
            </a:r>
            <a:r>
              <a:rPr lang="en-US" altLang="zh-CN" sz="2600" kern="100" dirty="0" smtClean="0">
                <a:latin typeface="Times New Roman"/>
                <a:ea typeface="华文细黑"/>
                <a:cs typeface="Courier New"/>
              </a:rPr>
              <a:t>CH</a:t>
            </a:r>
            <a:r>
              <a:rPr lang="en-US" altLang="zh-CN" sz="2600" kern="100" baseline="-25000" dirty="0" smtClean="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CH</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CH</a:t>
            </a:r>
            <a:r>
              <a:rPr lang="zh-CN" altLang="zh-CN" sz="2600" kern="100" dirty="0">
                <a:latin typeface="Times New Roman"/>
                <a:ea typeface="华文细黑"/>
                <a:cs typeface="Times New Roman"/>
              </a:rPr>
              <a:t>同属于烯烃</a:t>
            </a:r>
            <a:endParaRPr lang="zh-CN" altLang="zh-CN" sz="2600" kern="100" dirty="0">
              <a:effectLst/>
              <a:latin typeface="宋体"/>
              <a:cs typeface="Courier New"/>
            </a:endParaRPr>
          </a:p>
        </p:txBody>
      </p:sp>
      <p:pic>
        <p:nvPicPr>
          <p:cNvPr id="214022"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452" y="5031559"/>
            <a:ext cx="5520065" cy="135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1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6" name="Rectangle 21">
            <a:hlinkClick r:id="rId18"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66614" y="1557586"/>
            <a:ext cx="10703674" cy="2677656"/>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烷、烯、炔都属于脂肪烃，而苯、环己烷、环戊烷都属于环烃，而苯是环烃中的芳香烃。环戊烷、环丁烷及乙基环己烷均是环烃中的环烷烃。</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endParaRPr lang="zh-CN" altLang="zh-CN" sz="1050" b="1" kern="100" dirty="0" smtClean="0">
              <a:solidFill>
                <a:schemeClr val="accent6">
                  <a:lumMod val="75000"/>
                </a:schemeClr>
              </a:solidFill>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96528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892" y="1187668"/>
            <a:ext cx="112969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smtClean="0">
                <a:latin typeface="Times New Roman"/>
                <a:ea typeface="华文细黑"/>
                <a:cs typeface="Times New Roman"/>
              </a:rPr>
              <a:t>有关</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分</a:t>
            </a:r>
            <a:r>
              <a:rPr lang="zh-CN" altLang="zh-CN" sz="2800" kern="100" dirty="0">
                <a:latin typeface="Times New Roman"/>
                <a:ea typeface="华文细黑"/>
                <a:cs typeface="Times New Roman"/>
              </a:rPr>
              <a:t>子结构的下列叙述中，正确的是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除苯环外的其余碳原子有可能都在一条直线上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所有的原子都在同一平面上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C.12</a:t>
            </a:r>
            <a:r>
              <a:rPr lang="zh-CN" altLang="zh-CN" sz="2800" kern="100" dirty="0">
                <a:latin typeface="Times New Roman"/>
                <a:ea typeface="华文细黑"/>
                <a:cs typeface="Times New Roman"/>
              </a:rPr>
              <a:t>个碳原子不可能都在同一平面上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D.12</a:t>
            </a:r>
            <a:r>
              <a:rPr lang="zh-CN" altLang="zh-CN" sz="2800" kern="100" dirty="0">
                <a:latin typeface="Times New Roman"/>
                <a:ea typeface="华文细黑"/>
                <a:cs typeface="Times New Roman"/>
              </a:rPr>
              <a:t>个碳原子有可能都在同一平面上</a:t>
            </a:r>
            <a:endParaRPr lang="zh-CN" altLang="zh-CN" sz="105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15042"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8048" y="1245242"/>
            <a:ext cx="5463068" cy="74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644401" y="1114336"/>
            <a:ext cx="10324084" cy="13073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本题主要考查苯环、碳碳双键、碳碳三键的空间结构。按照结构特点，其空间结构可简单表示为下图所示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18" name="Picture 2" descr="HX51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62319" y="3179643"/>
            <a:ext cx="7895050" cy="320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287067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118542" y="981522"/>
            <a:ext cx="11566652" cy="4455066"/>
          </a:xfrm>
          <a:prstGeom prst="rect">
            <a:avLst/>
          </a:prstGeom>
        </p:spPr>
        <p:txBody>
          <a:bodyPr>
            <a:spAutoFit/>
          </a:bodyPr>
          <a:lstStyle/>
          <a:p>
            <a:pPr algn="just">
              <a:lnSpc>
                <a:spcPct val="150000"/>
              </a:lnSpc>
              <a:spcAft>
                <a:spcPts val="0"/>
              </a:spcAft>
            </a:pPr>
            <a:r>
              <a:rPr lang="zh-CN" altLang="zh-CN" sz="2700" kern="100" dirty="0">
                <a:latin typeface="Times New Roman"/>
                <a:ea typeface="华文细黑"/>
                <a:cs typeface="Times New Roman"/>
              </a:rPr>
              <a:t>由图形可以看到，直线</a:t>
            </a:r>
            <a:r>
              <a:rPr lang="en-US" altLang="zh-CN" sz="2700" i="1" kern="100" dirty="0">
                <a:latin typeface="Times New Roman"/>
                <a:ea typeface="华文细黑"/>
                <a:cs typeface="Courier New"/>
              </a:rPr>
              <a:t>l</a:t>
            </a:r>
            <a:r>
              <a:rPr lang="zh-CN" altLang="zh-CN" sz="2700" kern="100" dirty="0">
                <a:latin typeface="Times New Roman"/>
                <a:ea typeface="华文细黑"/>
                <a:cs typeface="Times New Roman"/>
              </a:rPr>
              <a:t>一定在平面</a:t>
            </a:r>
            <a:r>
              <a:rPr lang="en-US" altLang="zh-CN" sz="2700" i="1" kern="100" dirty="0">
                <a:latin typeface="Times New Roman"/>
                <a:ea typeface="华文细黑"/>
                <a:cs typeface="Courier New"/>
              </a:rPr>
              <a:t>N</a:t>
            </a:r>
            <a:r>
              <a:rPr lang="zh-CN" altLang="zh-CN" sz="2700" kern="100" dirty="0">
                <a:latin typeface="Times New Roman"/>
                <a:ea typeface="华文细黑"/>
                <a:cs typeface="Times New Roman"/>
              </a:rPr>
              <a:t>中，甲基上</a:t>
            </a: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个氢只有一个可能在这个平面内</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Times New Roman"/>
                <a:ea typeface="华文细黑"/>
                <a:cs typeface="Courier New"/>
              </a:rPr>
              <a:t>—CHF</a:t>
            </a:r>
            <a:r>
              <a:rPr lang="en-US" altLang="zh-CN" sz="2700" kern="100" baseline="-25000" dirty="0" smtClean="0">
                <a:latin typeface="Times New Roman"/>
                <a:ea typeface="华文细黑"/>
                <a:cs typeface="Courier New"/>
              </a:rPr>
              <a:t>2</a:t>
            </a:r>
            <a:r>
              <a:rPr lang="zh-CN" altLang="zh-CN" sz="2700" kern="100" dirty="0">
                <a:latin typeface="Times New Roman"/>
                <a:ea typeface="华文细黑"/>
                <a:cs typeface="Times New Roman"/>
              </a:rPr>
              <a:t>基团中的两个氟原子和一个氢原子，最多只有一个在双键决定的平面</a:t>
            </a:r>
            <a:r>
              <a:rPr lang="en-US" altLang="zh-CN" sz="2700" i="1" kern="100" dirty="0">
                <a:latin typeface="Times New Roman"/>
                <a:ea typeface="华文细黑"/>
                <a:cs typeface="Courier New"/>
              </a:rPr>
              <a:t>M</a:t>
            </a:r>
            <a:r>
              <a:rPr lang="zh-CN" altLang="zh-CN" sz="2700" kern="100" dirty="0">
                <a:latin typeface="Times New Roman"/>
                <a:ea typeface="华文细黑"/>
                <a:cs typeface="Times New Roman"/>
              </a:rPr>
              <a:t>中；平面</a:t>
            </a:r>
            <a:r>
              <a:rPr lang="en-US" altLang="zh-CN" sz="2700" i="1" kern="100" dirty="0">
                <a:latin typeface="Times New Roman"/>
                <a:ea typeface="华文细黑"/>
                <a:cs typeface="Courier New"/>
              </a:rPr>
              <a:t>M</a:t>
            </a:r>
            <a:r>
              <a:rPr lang="zh-CN" altLang="zh-CN" sz="2700" kern="100" dirty="0">
                <a:latin typeface="Times New Roman"/>
                <a:ea typeface="华文细黑"/>
                <a:cs typeface="Times New Roman"/>
              </a:rPr>
              <a:t>和平面</a:t>
            </a:r>
            <a:r>
              <a:rPr lang="en-US" altLang="zh-CN" sz="2700" i="1" kern="100" dirty="0">
                <a:latin typeface="Times New Roman"/>
                <a:ea typeface="华文细黑"/>
                <a:cs typeface="Courier New"/>
              </a:rPr>
              <a:t>N</a:t>
            </a:r>
            <a:r>
              <a:rPr lang="zh-CN" altLang="zh-CN" sz="2700" kern="100" dirty="0">
                <a:latin typeface="Times New Roman"/>
                <a:ea typeface="华文细黑"/>
                <a:cs typeface="Times New Roman"/>
              </a:rPr>
              <a:t>一定共用两个碳原子，可以通过旋转碳碳单键，使两平面重合，此时仍</a:t>
            </a:r>
            <a:r>
              <a:rPr lang="zh-CN" altLang="zh-CN" sz="2700" kern="100" dirty="0" smtClean="0">
                <a:latin typeface="Times New Roman"/>
                <a:ea typeface="华文细黑"/>
                <a:cs typeface="Times New Roman"/>
              </a:rPr>
              <a:t>有</a:t>
            </a:r>
            <a:r>
              <a:rPr lang="en-US" altLang="zh-CN" sz="2700" kern="100" dirty="0" smtClean="0">
                <a:latin typeface="Times New Roman"/>
                <a:ea typeface="华文细黑"/>
                <a:cs typeface="Courier New"/>
              </a:rPr>
              <a:t>—CHF</a:t>
            </a:r>
            <a:r>
              <a:rPr lang="en-US" altLang="zh-CN" sz="2700" kern="100" baseline="-25000" dirty="0" smtClean="0">
                <a:latin typeface="Times New Roman"/>
                <a:ea typeface="华文细黑"/>
                <a:cs typeface="Courier New"/>
              </a:rPr>
              <a:t>2</a:t>
            </a:r>
            <a:r>
              <a:rPr lang="zh-CN" altLang="zh-CN" sz="2700" kern="100" dirty="0">
                <a:latin typeface="Times New Roman"/>
                <a:ea typeface="华文细黑"/>
                <a:cs typeface="Times New Roman"/>
              </a:rPr>
              <a:t>中的两个原子</a:t>
            </a:r>
            <a:r>
              <a:rPr lang="zh-CN" altLang="zh-CN" sz="2700" kern="100" dirty="0" smtClean="0">
                <a:latin typeface="Times New Roman"/>
                <a:ea typeface="华文细黑"/>
                <a:cs typeface="Times New Roman"/>
              </a:rPr>
              <a:t>和</a:t>
            </a:r>
            <a:r>
              <a:rPr lang="en-US" altLang="zh-CN" sz="2700" kern="100" dirty="0" smtClean="0">
                <a:latin typeface="Times New Roman"/>
                <a:ea typeface="华文细黑"/>
                <a:cs typeface="Courier New"/>
              </a:rPr>
              <a:t>—CH</a:t>
            </a:r>
            <a:r>
              <a:rPr lang="en-US" altLang="zh-CN" sz="2700" kern="100" baseline="-25000" dirty="0" smtClean="0">
                <a:latin typeface="Times New Roman"/>
                <a:ea typeface="华文细黑"/>
                <a:cs typeface="Courier New"/>
              </a:rPr>
              <a:t>3</a:t>
            </a:r>
            <a:r>
              <a:rPr lang="zh-CN" altLang="zh-CN" sz="2700" kern="100" dirty="0">
                <a:latin typeface="Times New Roman"/>
                <a:ea typeface="华文细黑"/>
                <a:cs typeface="Times New Roman"/>
              </a:rPr>
              <a:t>中的两个氢原子不在这个平面内。要使苯环外的碳原子共直线，必须使双键部分键角为</a:t>
            </a:r>
            <a:r>
              <a:rPr lang="en-US" altLang="zh-CN" sz="2700" kern="100" dirty="0">
                <a:latin typeface="Times New Roman"/>
                <a:ea typeface="华文细黑"/>
                <a:cs typeface="Courier New"/>
              </a:rPr>
              <a:t>180°</a:t>
            </a:r>
            <a:r>
              <a:rPr lang="zh-CN" altLang="zh-CN" sz="2700" kern="100" dirty="0">
                <a:latin typeface="Times New Roman"/>
                <a:ea typeface="华文细黑"/>
                <a:cs typeface="Times New Roman"/>
              </a:rPr>
              <a:t>。但烯烃中键角为</a:t>
            </a:r>
            <a:r>
              <a:rPr lang="en-US" altLang="zh-CN" sz="2700" kern="100" dirty="0">
                <a:latin typeface="Times New Roman"/>
                <a:ea typeface="华文细黑"/>
                <a:cs typeface="Courier New"/>
              </a:rPr>
              <a:t>120°</a:t>
            </a:r>
            <a:r>
              <a:rPr lang="zh-CN" altLang="zh-CN" sz="2700" kern="100" dirty="0">
                <a:latin typeface="Times New Roman"/>
                <a:ea typeface="华文细黑"/>
                <a:cs typeface="Times New Roman"/>
              </a:rPr>
              <a:t>，所以苯环以外的碳不可能共直线。</a:t>
            </a:r>
            <a:endParaRPr lang="zh-CN" altLang="zh-CN" sz="2700" kern="100" dirty="0">
              <a:effectLst/>
              <a:latin typeface="宋体"/>
              <a:cs typeface="Courier New"/>
            </a:endParaRPr>
          </a:p>
        </p:txBody>
      </p:sp>
      <p:sp>
        <p:nvSpPr>
          <p:cNvPr id="6" name="矩形 5"/>
          <p:cNvSpPr/>
          <p:nvPr/>
        </p:nvSpPr>
        <p:spPr>
          <a:xfrm>
            <a:off x="152420" y="5478804"/>
            <a:ext cx="1478290" cy="636713"/>
          </a:xfrm>
          <a:prstGeom prst="rect">
            <a:avLst/>
          </a:prstGeom>
        </p:spPr>
        <p:txBody>
          <a:bodyPr wrap="none">
            <a:spAutoFit/>
          </a:bodyPr>
          <a:lstStyle/>
          <a:p>
            <a:pPr algn="just">
              <a:lnSpc>
                <a:spcPct val="150000"/>
              </a:lnSpc>
              <a:spcAft>
                <a:spcPts val="0"/>
              </a:spcAft>
            </a:pPr>
            <a:r>
              <a:rPr lang="zh-CN" altLang="zh-CN" sz="2700" b="1" kern="100" dirty="0" smtClean="0">
                <a:solidFill>
                  <a:srgbClr val="0000FF"/>
                </a:solidFill>
                <a:latin typeface="Times New Roman"/>
                <a:cs typeface="Times New Roman"/>
              </a:rPr>
              <a:t>答案　</a:t>
            </a:r>
            <a:r>
              <a:rPr lang="en-US" altLang="zh-CN" sz="2700" b="1" kern="100" dirty="0" smtClean="0">
                <a:solidFill>
                  <a:schemeClr val="accent6">
                    <a:lumMod val="75000"/>
                  </a:schemeClr>
                </a:solidFill>
                <a:latin typeface="Times New Roman"/>
                <a:ea typeface="华文细黑"/>
                <a:cs typeface="Courier New"/>
              </a:rPr>
              <a:t>D</a:t>
            </a:r>
            <a:endParaRPr lang="zh-CN" altLang="zh-CN" sz="2700" b="1" kern="100" dirty="0">
              <a:solidFill>
                <a:schemeClr val="accent6">
                  <a:lumMod val="75000"/>
                </a:schemeClr>
              </a:solidFill>
              <a:effectLst/>
              <a:latin typeface="宋体"/>
              <a:cs typeface="Courier New"/>
            </a:endParaRPr>
          </a:p>
        </p:txBody>
      </p:sp>
      <p:sp>
        <p:nvSpPr>
          <p:cNvPr id="19"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044756"/>
            <a:ext cx="1079381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某化合物的结构式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键线式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及球棍模型如下：</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17090" name="Picture 2" descr="HX5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27168" y="2044777"/>
            <a:ext cx="5898334" cy="1787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82828" y="3789834"/>
            <a:ext cx="10636914" cy="13073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该有机物分子的核磁共振氢谱图如下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单位是</a:t>
            </a:r>
            <a:r>
              <a:rPr lang="en-US" altLang="zh-CN" sz="2800" kern="100" dirty="0">
                <a:latin typeface="Times New Roman"/>
                <a:ea typeface="华文细黑"/>
                <a:cs typeface="Courier New"/>
              </a:rPr>
              <a:t>ppm)</a:t>
            </a:r>
            <a:r>
              <a:rPr lang="zh-CN" altLang="zh-CN" sz="2800" kern="100" dirty="0">
                <a:latin typeface="Times New Roman"/>
                <a:ea typeface="华文细黑"/>
                <a:cs typeface="Times New Roman"/>
              </a:rPr>
              <a:t>。下列关于该有机物的叙述正确的是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pic>
        <p:nvPicPr>
          <p:cNvPr id="217091" name="Picture 3" descr="HX5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0440" y="5344335"/>
            <a:ext cx="5076139" cy="133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99" y="878510"/>
            <a:ext cx="12046679" cy="5909310"/>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该有机物不同化学环境的氢原子有</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种</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该有机物属于芳香族化合物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键线式中的</a:t>
            </a:r>
            <a:r>
              <a:rPr lang="en-US" altLang="zh-CN" sz="2800" kern="100" dirty="0">
                <a:latin typeface="Times New Roman"/>
                <a:ea typeface="华文细黑"/>
                <a:cs typeface="Courier New"/>
              </a:rPr>
              <a:t>Et</a:t>
            </a:r>
            <a:r>
              <a:rPr lang="zh-CN" altLang="zh-CN" sz="2800" kern="100" dirty="0">
                <a:latin typeface="Times New Roman"/>
                <a:ea typeface="华文细黑"/>
                <a:cs typeface="Times New Roman"/>
              </a:rPr>
              <a:t>代表的基团为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该有机物的分子式为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1050" kern="100" dirty="0">
              <a:latin typeface="宋体"/>
              <a:cs typeface="Courier New"/>
            </a:endParaRPr>
          </a:p>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根据该物质的核磁共振氢谱图及球棍模型判断，</a:t>
            </a:r>
            <a:r>
              <a:rPr lang="en-US" altLang="zh-CN" sz="2800" kern="100" dirty="0" smtClean="0">
                <a:latin typeface="Times New Roman"/>
                <a:ea typeface="华文细黑"/>
                <a:cs typeface="Courier New"/>
              </a:rPr>
              <a:t>H</a:t>
            </a:r>
            <a:r>
              <a:rPr lang="zh-CN" altLang="zh-CN" sz="2800" kern="100" dirty="0" smtClean="0">
                <a:latin typeface="Times New Roman"/>
                <a:ea typeface="华文细黑"/>
                <a:cs typeface="Times New Roman"/>
              </a:rPr>
              <a:t>原子有</a:t>
            </a:r>
            <a:r>
              <a:rPr lang="en-US" altLang="zh-CN" sz="2800" kern="100" dirty="0" smtClean="0">
                <a:latin typeface="Times New Roman"/>
                <a:ea typeface="华文细黑"/>
                <a:cs typeface="Courier New"/>
              </a:rPr>
              <a:t>8</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该有机物中不含苯环，所以不属于芳香族化合物，</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根据该有机物球棍模型判断</a:t>
            </a:r>
            <a:r>
              <a:rPr lang="en-US" altLang="zh-CN" sz="2800" kern="100" dirty="0" smtClean="0">
                <a:latin typeface="Times New Roman"/>
                <a:ea typeface="华文细黑"/>
                <a:cs typeface="Courier New"/>
              </a:rPr>
              <a:t>Et</a:t>
            </a:r>
            <a:r>
              <a:rPr lang="zh-CN" altLang="zh-CN" sz="2800" kern="100" dirty="0" smtClean="0">
                <a:latin typeface="Times New Roman"/>
                <a:ea typeface="华文细黑"/>
                <a:cs typeface="Times New Roman"/>
              </a:rPr>
              <a:t>为乙基，</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根据球棍模型可知，该物质的化学式是</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9</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A</a:t>
            </a:r>
            <a:endParaRPr lang="zh-CN" altLang="zh-CN" sz="1050" b="1" kern="100" dirty="0" smtClean="0">
              <a:solidFill>
                <a:schemeClr val="accent6">
                  <a:lumMod val="75000"/>
                </a:schemeClr>
              </a:solidFill>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002913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
                                            <p:txEl>
                                              <p:pRg st="4" end="4"/>
                                            </p:txEl>
                                          </p:spTgt>
                                        </p:tgtEl>
                                      </p:cBhvr>
                                    </p:animEffect>
                                    <p:set>
                                      <p:cBhvr>
                                        <p:cTn id="32" dur="1" fill="hold">
                                          <p:stCondLst>
                                            <p:cond delay="499"/>
                                          </p:stCondLst>
                                        </p:cTn>
                                        <p:tgtEl>
                                          <p:spTgt spid="3">
                                            <p:txEl>
                                              <p:pRg st="4" end="4"/>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
                                            <p:txEl>
                                              <p:pRg st="5" end="5"/>
                                            </p:txEl>
                                          </p:spTgt>
                                        </p:tgtEl>
                                      </p:cBhvr>
                                    </p:animEffect>
                                    <p:set>
                                      <p:cBhvr>
                                        <p:cTn id="35" dur="1" fill="hold">
                                          <p:stCondLst>
                                            <p:cond delay="499"/>
                                          </p:stCondLst>
                                        </p:cTn>
                                        <p:tgtEl>
                                          <p:spTgt spid="3">
                                            <p:txEl>
                                              <p:pRg st="5" end="5"/>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
                                            <p:txEl>
                                              <p:pRg st="6" end="6"/>
                                            </p:txEl>
                                          </p:spTgt>
                                        </p:tgtEl>
                                      </p:cBhvr>
                                    </p:animEffect>
                                    <p:set>
                                      <p:cBhvr>
                                        <p:cTn id="38" dur="1" fill="hold">
                                          <p:stCondLst>
                                            <p:cond delay="499"/>
                                          </p:stCondLst>
                                        </p:cTn>
                                        <p:tgtEl>
                                          <p:spTgt spid="3">
                                            <p:txEl>
                                              <p:pRg st="6" end="6"/>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
                                            <p:txEl>
                                              <p:pRg st="7" end="7"/>
                                            </p:txEl>
                                          </p:spTgt>
                                        </p:tgtEl>
                                      </p:cBhvr>
                                    </p:animEffect>
                                    <p:set>
                                      <p:cBhvr>
                                        <p:cTn id="41" dur="1" fill="hold">
                                          <p:stCondLst>
                                            <p:cond delay="499"/>
                                          </p:stCondLst>
                                        </p:cTn>
                                        <p:tgtEl>
                                          <p:spTgt spid="3">
                                            <p:txEl>
                                              <p:pRg st="7" end="7"/>
                                            </p:txEl>
                                          </p:spTgt>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
                                            <p:txEl>
                                              <p:pRg st="8" end="8"/>
                                            </p:txEl>
                                          </p:spTgt>
                                        </p:tgtEl>
                                      </p:cBhvr>
                                    </p:animEffect>
                                    <p:set>
                                      <p:cBhvr>
                                        <p:cTn id="44"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uiExpand="1" build="allAtOnce"/>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341562"/>
            <a:ext cx="11120877"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下列化合物在核磁共振氢谱中能出现两组峰，且其峰面积之比为</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的有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乙酸异丙酯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乙酸乙酯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对二甲苯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均三甲苯</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478582" y="1125538"/>
            <a:ext cx="10743283" cy="2677656"/>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COOCH(CH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的核磁共振氢谱中有三组峰，其峰面积之比为</a:t>
            </a:r>
            <a:r>
              <a:rPr lang="en-US" altLang="zh-CN" sz="2800" kern="100" dirty="0">
                <a:latin typeface="Times New Roman"/>
                <a:ea typeface="华文细黑"/>
              </a:rPr>
              <a:t>6</a:t>
            </a:r>
            <a:r>
              <a:rPr lang="en-US" altLang="zh-CN" sz="2800" kern="100" dirty="0">
                <a:latin typeface="宋体"/>
                <a:ea typeface="华文细黑"/>
                <a:cs typeface="Times New Roman"/>
              </a:rPr>
              <a:t>∶</a:t>
            </a:r>
            <a:r>
              <a:rPr lang="en-US" altLang="zh-CN" sz="2800" kern="100" dirty="0">
                <a:latin typeface="Times New Roman"/>
                <a:ea typeface="华文细黑"/>
              </a:rPr>
              <a:t>3</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的核磁共振氢谱中有三组峰，其峰面积之比</a:t>
            </a:r>
            <a:r>
              <a:rPr lang="zh-CN" altLang="zh-CN" sz="2800" kern="100" dirty="0" smtClean="0">
                <a:latin typeface="Times New Roman"/>
                <a:ea typeface="华文细黑"/>
                <a:cs typeface="Times New Roman"/>
              </a:rPr>
              <a:t>为</a:t>
            </a:r>
            <a:r>
              <a:rPr lang="en-US" altLang="zh-CN" sz="2800" kern="100" dirty="0">
                <a:latin typeface="Times New Roman"/>
                <a:ea typeface="华文细黑"/>
              </a:rPr>
              <a:t>3</a:t>
            </a:r>
            <a:r>
              <a:rPr lang="en-US" altLang="zh-CN" sz="2800" kern="100" dirty="0">
                <a:latin typeface="宋体"/>
                <a:ea typeface="华文细黑"/>
                <a:cs typeface="Times New Roman"/>
              </a:rPr>
              <a:t>∶</a:t>
            </a:r>
            <a:r>
              <a:rPr lang="en-US" altLang="zh-CN" sz="2800" kern="100" dirty="0">
                <a:latin typeface="Times New Roman"/>
                <a:ea typeface="华文细黑"/>
              </a:rPr>
              <a:t>2</a:t>
            </a:r>
            <a:r>
              <a:rPr lang="en-US" altLang="zh-CN" sz="2800" kern="100" dirty="0">
                <a:latin typeface="宋体"/>
                <a:ea typeface="华文细黑"/>
                <a:cs typeface="Times New Roman"/>
              </a:rPr>
              <a:t>∶</a:t>
            </a:r>
            <a:r>
              <a:rPr lang="en-US" altLang="zh-CN" sz="2800" kern="100" dirty="0">
                <a:latin typeface="Times New Roman"/>
                <a:ea typeface="华文细黑"/>
              </a:rPr>
              <a:t>3</a:t>
            </a:r>
            <a:r>
              <a:rPr lang="zh-CN" altLang="zh-CN" sz="2800" kern="100" dirty="0" smtClean="0">
                <a:latin typeface="Times New Roman"/>
                <a:ea typeface="华文细黑"/>
                <a:cs typeface="Times New Roman"/>
              </a:rPr>
              <a:t>；</a:t>
            </a:r>
            <a:endParaRPr lang="zh-CN" altLang="en-US" sz="2800" dirty="0"/>
          </a:p>
        </p:txBody>
      </p:sp>
      <p:sp>
        <p:nvSpPr>
          <p:cNvPr id="20" name="矩形 19"/>
          <p:cNvSpPr/>
          <p:nvPr/>
        </p:nvSpPr>
        <p:spPr>
          <a:xfrm>
            <a:off x="392483" y="3739872"/>
            <a:ext cx="10743283" cy="660758"/>
          </a:xfrm>
          <a:prstGeom prst="rect">
            <a:avLst/>
          </a:prstGeom>
        </p:spPr>
        <p:txBody>
          <a:bodyPr>
            <a:spAutoFit/>
          </a:bodyPr>
          <a:lstStyle/>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a:t>
            </a:r>
            <a:endParaRPr lang="zh-CN" altLang="en-US" sz="2800" dirty="0"/>
          </a:p>
        </p:txBody>
      </p:sp>
      <p:pic>
        <p:nvPicPr>
          <p:cNvPr id="21"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70670" y="3811880"/>
            <a:ext cx="2826613" cy="70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4006974" y="3739872"/>
            <a:ext cx="11010769"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的核磁共振氢谱中有两组峰，其峰面积之比为</a:t>
            </a:r>
            <a:r>
              <a:rPr lang="en-US" altLang="zh-CN" sz="2800" kern="100" dirty="0">
                <a:latin typeface="Times New Roman"/>
                <a:ea typeface="华文细黑"/>
              </a:rPr>
              <a:t>3</a:t>
            </a:r>
            <a:r>
              <a:rPr lang="en-US" altLang="zh-CN" sz="2800" kern="100" dirty="0">
                <a:latin typeface="宋体"/>
                <a:ea typeface="华文细黑"/>
                <a:cs typeface="Times New Roman"/>
              </a:rPr>
              <a:t>∶</a:t>
            </a:r>
            <a:r>
              <a:rPr lang="en-US" altLang="zh-CN" sz="2800" kern="100" dirty="0">
                <a:latin typeface="Times New Roman"/>
                <a:ea typeface="华文细黑"/>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3"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33836" y="4869954"/>
            <a:ext cx="1912098" cy="1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3790950" y="5302002"/>
            <a:ext cx="8981569"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的核磁共振氢谱中有两组峰，其峰面积之比为</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5" name="矩形 24"/>
          <p:cNvSpPr/>
          <p:nvPr/>
        </p:nvSpPr>
        <p:spPr>
          <a:xfrm>
            <a:off x="281438" y="5283583"/>
            <a:ext cx="2598788" cy="738664"/>
          </a:xfrm>
          <a:prstGeom prst="rect">
            <a:avLst/>
          </a:prstGeom>
        </p:spPr>
        <p:txBody>
          <a:bodyPr wrap="none">
            <a:spAutoFit/>
          </a:bodyPr>
          <a:lstStyle/>
          <a:p>
            <a:pPr lvl="0" algn="just">
              <a:lnSpc>
                <a:spcPct val="150000"/>
              </a:lnSpc>
            </a:pP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项，均三甲苯</a:t>
            </a:r>
            <a:endParaRPr lang="zh-CN" altLang="zh-CN" sz="1050" kern="100" dirty="0">
              <a:solidFill>
                <a:prstClr val="black"/>
              </a:solidFill>
              <a:latin typeface="宋体"/>
              <a:cs typeface="Courier New"/>
            </a:endParaRPr>
          </a:p>
        </p:txBody>
      </p:sp>
      <p:sp>
        <p:nvSpPr>
          <p:cNvPr id="26" name="矩形 25"/>
          <p:cNvSpPr/>
          <p:nvPr/>
        </p:nvSpPr>
        <p:spPr>
          <a:xfrm>
            <a:off x="200256" y="6065117"/>
            <a:ext cx="1574470" cy="677045"/>
          </a:xfrm>
          <a:prstGeom prst="rect">
            <a:avLst/>
          </a:prstGeom>
        </p:spPr>
        <p:txBody>
          <a:bodyPr wrap="none">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effectLst/>
              <a:latin typeface="宋体"/>
              <a:cs typeface="Courier New"/>
            </a:endParaRPr>
          </a:p>
        </p:txBody>
      </p:sp>
      <p:sp>
        <p:nvSpPr>
          <p:cNvPr id="27"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Tree>
    <p:extLst>
      <p:ext uri="{BB962C8B-B14F-4D97-AF65-F5344CB8AC3E}">
        <p14:creationId xmlns:p14="http://schemas.microsoft.com/office/powerpoint/2010/main" val="123714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75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750"/>
                                        <p:tgtEl>
                                          <p:spTgt spid="2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750"/>
                                        <p:tgtEl>
                                          <p:spTgt spid="22"/>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750"/>
                                        <p:tgtEl>
                                          <p:spTgt spid="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750"/>
                                        <p:tgtEl>
                                          <p:spTgt spid="2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750"/>
                                        <p:tgtEl>
                                          <p:spTgt spid="25"/>
                                        </p:tgtEl>
                                      </p:cBhvr>
                                    </p:animEffect>
                                  </p:childTnLst>
                                </p:cTn>
                              </p:par>
                            </p:childTnLst>
                          </p:cTn>
                        </p:par>
                        <p:par>
                          <p:cTn id="32" fill="hold">
                            <p:stCondLst>
                              <p:cond delay="3000"/>
                            </p:stCondLst>
                            <p:childTnLst>
                              <p:par>
                                <p:cTn id="33" presetID="3" presetClass="entr" presetSubtype="1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5" grpId="0"/>
      <p:bldP spid="26"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5104</TotalTime>
  <Words>5035</Words>
  <Application>Microsoft Office PowerPoint</Application>
  <PresentationFormat>自定义</PresentationFormat>
  <Paragraphs>1311</Paragraphs>
  <Slides>114</Slides>
  <Notes>3</Notes>
  <HiddenSlides>18</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114</vt:i4>
      </vt:variant>
    </vt:vector>
  </HeadingPairs>
  <TitlesOfParts>
    <vt:vector size="116"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785</cp:revision>
  <dcterms:created xsi:type="dcterms:W3CDTF">2014-11-27T01:03:08Z</dcterms:created>
  <dcterms:modified xsi:type="dcterms:W3CDTF">2016-02-29T09:23:16Z</dcterms:modified>
</cp:coreProperties>
</file>