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14"/>
  </p:notesMasterIdLst>
  <p:handoutMasterIdLst>
    <p:handoutMasterId r:id="rId115"/>
  </p:handoutMasterIdLst>
  <p:sldIdLst>
    <p:sldId id="918" r:id="rId2"/>
    <p:sldId id="533" r:id="rId3"/>
    <p:sldId id="923" r:id="rId4"/>
    <p:sldId id="836" r:id="rId5"/>
    <p:sldId id="309" r:id="rId6"/>
    <p:sldId id="731" r:id="rId7"/>
    <p:sldId id="875" r:id="rId8"/>
    <p:sldId id="876" r:id="rId9"/>
    <p:sldId id="607" r:id="rId10"/>
    <p:sldId id="877" r:id="rId11"/>
    <p:sldId id="878" r:id="rId12"/>
    <p:sldId id="879" r:id="rId13"/>
    <p:sldId id="880" r:id="rId14"/>
    <p:sldId id="881" r:id="rId15"/>
    <p:sldId id="315" r:id="rId16"/>
    <p:sldId id="469" r:id="rId17"/>
    <p:sldId id="749" r:id="rId18"/>
    <p:sldId id="882" r:id="rId19"/>
    <p:sldId id="883" r:id="rId20"/>
    <p:sldId id="884" r:id="rId21"/>
    <p:sldId id="618" r:id="rId22"/>
    <p:sldId id="753" r:id="rId23"/>
    <p:sldId id="842" r:id="rId24"/>
    <p:sldId id="885" r:id="rId25"/>
    <p:sldId id="752" r:id="rId26"/>
    <p:sldId id="924" r:id="rId27"/>
    <p:sldId id="841" r:id="rId28"/>
    <p:sldId id="467" r:id="rId29"/>
    <p:sldId id="539" r:id="rId30"/>
    <p:sldId id="767" r:id="rId31"/>
    <p:sldId id="886" r:id="rId32"/>
    <p:sldId id="472" r:id="rId33"/>
    <p:sldId id="779" r:id="rId34"/>
    <p:sldId id="477" r:id="rId35"/>
    <p:sldId id="478" r:id="rId36"/>
    <p:sldId id="887" r:id="rId37"/>
    <p:sldId id="888" r:id="rId38"/>
    <p:sldId id="889" r:id="rId39"/>
    <p:sldId id="890" r:id="rId40"/>
    <p:sldId id="635" r:id="rId41"/>
    <p:sldId id="636" r:id="rId42"/>
    <p:sldId id="845" r:id="rId43"/>
    <p:sldId id="787" r:id="rId44"/>
    <p:sldId id="891" r:id="rId45"/>
    <p:sldId id="846" r:id="rId46"/>
    <p:sldId id="919" r:id="rId47"/>
    <p:sldId id="925" r:id="rId48"/>
    <p:sldId id="489" r:id="rId49"/>
    <p:sldId id="840" r:id="rId50"/>
    <p:sldId id="792" r:id="rId51"/>
    <p:sldId id="799" r:id="rId52"/>
    <p:sldId id="805" r:id="rId53"/>
    <p:sldId id="856" r:id="rId54"/>
    <p:sldId id="857" r:id="rId55"/>
    <p:sldId id="858" r:id="rId56"/>
    <p:sldId id="806" r:id="rId57"/>
    <p:sldId id="859" r:id="rId58"/>
    <p:sldId id="808" r:id="rId59"/>
    <p:sldId id="815" r:id="rId60"/>
    <p:sldId id="809" r:id="rId61"/>
    <p:sldId id="860" r:id="rId62"/>
    <p:sldId id="861" r:id="rId63"/>
    <p:sldId id="892" r:id="rId64"/>
    <p:sldId id="893" r:id="rId65"/>
    <p:sldId id="894" r:id="rId66"/>
    <p:sldId id="895" r:id="rId67"/>
    <p:sldId id="813" r:id="rId68"/>
    <p:sldId id="902" r:id="rId69"/>
    <p:sldId id="926" r:id="rId70"/>
    <p:sldId id="657" r:id="rId71"/>
    <p:sldId id="903" r:id="rId72"/>
    <p:sldId id="904" r:id="rId73"/>
    <p:sldId id="817" r:id="rId74"/>
    <p:sldId id="818" r:id="rId75"/>
    <p:sldId id="905" r:id="rId76"/>
    <p:sldId id="906" r:id="rId77"/>
    <p:sldId id="907" r:id="rId78"/>
    <p:sldId id="927" r:id="rId79"/>
    <p:sldId id="510" r:id="rId80"/>
    <p:sldId id="867" r:id="rId81"/>
    <p:sldId id="690" r:id="rId82"/>
    <p:sldId id="917" r:id="rId83"/>
    <p:sldId id="827" r:id="rId84"/>
    <p:sldId id="910" r:id="rId85"/>
    <p:sldId id="911" r:id="rId86"/>
    <p:sldId id="695" r:id="rId87"/>
    <p:sldId id="696" r:id="rId88"/>
    <p:sldId id="697" r:id="rId89"/>
    <p:sldId id="912" r:id="rId90"/>
    <p:sldId id="700" r:id="rId91"/>
    <p:sldId id="868" r:id="rId92"/>
    <p:sldId id="702" r:id="rId93"/>
    <p:sldId id="704" r:id="rId94"/>
    <p:sldId id="706" r:id="rId95"/>
    <p:sldId id="870" r:id="rId96"/>
    <p:sldId id="830" r:id="rId97"/>
    <p:sldId id="709" r:id="rId98"/>
    <p:sldId id="871" r:id="rId99"/>
    <p:sldId id="710" r:id="rId100"/>
    <p:sldId id="711" r:id="rId101"/>
    <p:sldId id="913" r:id="rId102"/>
    <p:sldId id="712" r:id="rId103"/>
    <p:sldId id="873" r:id="rId104"/>
    <p:sldId id="914" r:id="rId105"/>
    <p:sldId id="915" r:id="rId106"/>
    <p:sldId id="920" r:id="rId107"/>
    <p:sldId id="714" r:id="rId108"/>
    <p:sldId id="916" r:id="rId109"/>
    <p:sldId id="874" r:id="rId110"/>
    <p:sldId id="831" r:id="rId111"/>
    <p:sldId id="921" r:id="rId112"/>
    <p:sldId id="928" r:id="rId113"/>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00CCFF"/>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2254" autoAdjust="0"/>
  </p:normalViewPr>
  <p:slideViewPr>
    <p:cSldViewPr>
      <p:cViewPr>
        <p:scale>
          <a:sx n="66" d="100"/>
          <a:sy n="66" d="100"/>
        </p:scale>
        <p:origin x="-1368" y="-54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18.emf"/><Relationship Id="rId1" Type="http://schemas.openxmlformats.org/officeDocument/2006/relationships/image" Target="../media/image1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image" Target="../media/image7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image" Target="../media/image87.emf"/><Relationship Id="rId4" Type="http://schemas.openxmlformats.org/officeDocument/2006/relationships/image" Target="../media/image9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2016/2/29 Monday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2016/2/29 Monday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2" r:id="rId4"/>
    <p:sldLayoutId id="2147483813" r:id="rId5"/>
    <p:sldLayoutId id="2147483817" r:id="rId6"/>
    <p:sldLayoutId id="2147483815" r:id="rId7"/>
    <p:sldLayoutId id="2147483816" r:id="rId8"/>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package" Target="../embeddings/Microsoft_Word___3.docx"/></Relationships>
</file>

<file path=ppt/slides/_rels/slide100.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44.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101.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6" Type="http://schemas.openxmlformats.org/officeDocument/2006/relationships/image" Target="../media/image146.png"/><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45.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102.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47.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103.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slide" Target="slide104.xml"/><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104.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18" Type="http://schemas.openxmlformats.org/officeDocument/2006/relationships/image" Target="../media/image151.png"/><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17" Type="http://schemas.openxmlformats.org/officeDocument/2006/relationships/image" Target="../media/image150.png"/><Relationship Id="rId2" Type="http://schemas.openxmlformats.org/officeDocument/2006/relationships/slide" Target="slide79.xml"/><Relationship Id="rId16" Type="http://schemas.openxmlformats.org/officeDocument/2006/relationships/image" Target="../media/image149.png"/><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48.png"/><Relationship Id="rId10" Type="http://schemas.openxmlformats.org/officeDocument/2006/relationships/slide" Target="slide94.xml"/><Relationship Id="rId19" Type="http://schemas.openxmlformats.org/officeDocument/2006/relationships/image" Target="../media/image152.png"/><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105.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6" Type="http://schemas.openxmlformats.org/officeDocument/2006/relationships/image" Target="../media/image154.png"/><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53.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106.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55.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107.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56.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108.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slide" Target="slide109.xml"/><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109.xml.rels><?xml version="1.0" encoding="UTF-8" standalone="yes"?>
<Relationships xmlns="http://schemas.openxmlformats.org/package/2006/relationships"><Relationship Id="rId8" Type="http://schemas.openxmlformats.org/officeDocument/2006/relationships/slide" Target="slide90.xml"/><Relationship Id="rId13" Type="http://schemas.openxmlformats.org/officeDocument/2006/relationships/slide" Target="slide99.xml"/><Relationship Id="rId18" Type="http://schemas.openxmlformats.org/officeDocument/2006/relationships/image" Target="../media/image157.emf"/><Relationship Id="rId3" Type="http://schemas.openxmlformats.org/officeDocument/2006/relationships/slide" Target="slide79.xml"/><Relationship Id="rId7" Type="http://schemas.openxmlformats.org/officeDocument/2006/relationships/slide" Target="slide88.xml"/><Relationship Id="rId12" Type="http://schemas.openxmlformats.org/officeDocument/2006/relationships/slide" Target="slide96.xml"/><Relationship Id="rId17" Type="http://schemas.openxmlformats.org/officeDocument/2006/relationships/package" Target="../embeddings/Microsoft_Word___20.docx"/><Relationship Id="rId2" Type="http://schemas.openxmlformats.org/officeDocument/2006/relationships/slideLayout" Target="../slideLayouts/slideLayout1.xml"/><Relationship Id="rId16" Type="http://schemas.openxmlformats.org/officeDocument/2006/relationships/oleObject" Target="../embeddings/oleObject23.bin"/><Relationship Id="rId1" Type="http://schemas.openxmlformats.org/officeDocument/2006/relationships/vmlDrawing" Target="../drawings/vmlDrawing14.vml"/><Relationship Id="rId6" Type="http://schemas.openxmlformats.org/officeDocument/2006/relationships/slide" Target="slide86.xml"/><Relationship Id="rId11" Type="http://schemas.openxmlformats.org/officeDocument/2006/relationships/slide" Target="slide94.xml"/><Relationship Id="rId5" Type="http://schemas.openxmlformats.org/officeDocument/2006/relationships/slide" Target="slide83.xml"/><Relationship Id="rId15" Type="http://schemas.openxmlformats.org/officeDocument/2006/relationships/slide" Target="slide107.xml"/><Relationship Id="rId10" Type="http://schemas.openxmlformats.org/officeDocument/2006/relationships/slide" Target="slide93.xml"/><Relationship Id="rId4" Type="http://schemas.openxmlformats.org/officeDocument/2006/relationships/slide" Target="slide81.xml"/><Relationship Id="rId9" Type="http://schemas.openxmlformats.org/officeDocument/2006/relationships/slide" Target="slide92.xml"/><Relationship Id="rId14" Type="http://schemas.openxmlformats.org/officeDocument/2006/relationships/slide" Target="slide10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58.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111.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59.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112.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7.bin"/><Relationship Id="rId7" Type="http://schemas.openxmlformats.org/officeDocument/2006/relationships/package" Target="../embeddings/Microsoft_Word___5.docx"/><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4.emf"/><Relationship Id="rId4" Type="http://schemas.openxmlformats.org/officeDocument/2006/relationships/package" Target="../embeddings/Microsoft_Word___4.docx"/></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package" Target="../embeddings/Microsoft_Word___6.docx"/></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15.xml"/><Relationship Id="rId7" Type="http://schemas.openxmlformats.org/officeDocument/2006/relationships/slide" Target="slide23.xml"/><Relationship Id="rId2" Type="http://schemas.openxmlformats.org/officeDocument/2006/relationships/slide" Target="slide17.xml"/><Relationship Id="rId1" Type="http://schemas.openxmlformats.org/officeDocument/2006/relationships/slideLayout" Target="../slideLayouts/slideLayout5.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9.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23.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9.xml"/></Relationships>
</file>

<file path=ppt/slides/_rels/slide17.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15.xml"/><Relationship Id="rId7" Type="http://schemas.openxmlformats.org/officeDocument/2006/relationships/slide" Target="slide22.xml"/><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 Id="rId9" Type="http://schemas.openxmlformats.org/officeDocument/2006/relationships/slide" Target="slide18.xml"/></Relationships>
</file>

<file path=ppt/slides/_rels/slide18.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15.xml"/><Relationship Id="rId7" Type="http://schemas.openxmlformats.org/officeDocument/2006/relationships/slide" Target="slide22.xml"/><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s>
</file>

<file path=ppt/slides/_rels/slide19.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image" Target="../media/image26.png"/><Relationship Id="rId7" Type="http://schemas.openxmlformats.org/officeDocument/2006/relationships/slide" Target="slide21.xml"/><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7.xml"/><Relationship Id="rId10" Type="http://schemas.openxmlformats.org/officeDocument/2006/relationships/slide" Target="slide20.xml"/><Relationship Id="rId4" Type="http://schemas.openxmlformats.org/officeDocument/2006/relationships/slide" Target="slide15.xml"/><Relationship Id="rId9" Type="http://schemas.openxmlformats.org/officeDocument/2006/relationships/slide" Target="slide23.xml"/></Relationships>
</file>

<file path=ppt/slides/_rels/slide2.xml.rels><?xml version="1.0" encoding="UTF-8" standalone="yes"?>
<Relationships xmlns="http://schemas.openxmlformats.org/package/2006/relationships"><Relationship Id="rId8" Type="http://schemas.openxmlformats.org/officeDocument/2006/relationships/slide" Target="slide78.xml"/><Relationship Id="rId3" Type="http://schemas.openxmlformats.org/officeDocument/2006/relationships/image" Target="../media/image3.png"/><Relationship Id="rId7" Type="http://schemas.openxmlformats.org/officeDocument/2006/relationships/slide" Target="slide69.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slide" Target="slide47.xml"/><Relationship Id="rId5" Type="http://schemas.openxmlformats.org/officeDocument/2006/relationships/slide" Target="slide26.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image" Target="../media/image28.png"/><Relationship Id="rId7" Type="http://schemas.openxmlformats.org/officeDocument/2006/relationships/slide" Target="slide19.xml"/><Relationship Id="rId2"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slide" Target="slide17.xml"/><Relationship Id="rId5" Type="http://schemas.openxmlformats.org/officeDocument/2006/relationships/slide" Target="slide15.xml"/><Relationship Id="rId10" Type="http://schemas.openxmlformats.org/officeDocument/2006/relationships/slide" Target="slide23.xml"/><Relationship Id="rId4" Type="http://schemas.openxmlformats.org/officeDocument/2006/relationships/image" Target="../media/image29.png"/><Relationship Id="rId9" Type="http://schemas.openxmlformats.org/officeDocument/2006/relationships/slide" Target="slide22.xml"/></Relationships>
</file>

<file path=ppt/slides/_rels/slide21.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15.xml"/><Relationship Id="rId7" Type="http://schemas.openxmlformats.org/officeDocument/2006/relationships/slide" Target="slide22.xml"/><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slide" Target="slide21.xml"/><Relationship Id="rId5" Type="http://schemas.openxmlformats.org/officeDocument/2006/relationships/slide" Target="slide19.xml"/><Relationship Id="rId4" Type="http://schemas.openxmlformats.org/officeDocument/2006/relationships/slide" Target="slide17.xml"/></Relationships>
</file>

<file path=ppt/slides/_rels/slide22.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23.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19.xml"/></Relationships>
</file>

<file path=ppt/slides/_rels/slide23.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image" Target="../media/image32.png"/><Relationship Id="rId7" Type="http://schemas.openxmlformats.org/officeDocument/2006/relationships/slide" Target="slide17.xml"/><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slide" Target="slide15.xml"/><Relationship Id="rId11" Type="http://schemas.openxmlformats.org/officeDocument/2006/relationships/slide" Target="slide23.xml"/><Relationship Id="rId5" Type="http://schemas.openxmlformats.org/officeDocument/2006/relationships/image" Target="../media/image34.png"/><Relationship Id="rId10" Type="http://schemas.openxmlformats.org/officeDocument/2006/relationships/slide" Target="slide22.xml"/><Relationship Id="rId4" Type="http://schemas.openxmlformats.org/officeDocument/2006/relationships/image" Target="../media/image33.png"/><Relationship Id="rId9" Type="http://schemas.openxmlformats.org/officeDocument/2006/relationships/slide" Target="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42.emf"/><Relationship Id="rId4" Type="http://schemas.openxmlformats.org/officeDocument/2006/relationships/package" Target="../embeddings/Microsoft_Word___7.doc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4.png"/><Relationship Id="rId7" Type="http://schemas.openxmlformats.org/officeDocument/2006/relationships/image" Target="../media/image43.emf"/><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package" Target="../embeddings/Microsoft_Word___8.docx"/><Relationship Id="rId11" Type="http://schemas.openxmlformats.org/officeDocument/2006/relationships/image" Target="../media/image49.png"/><Relationship Id="rId5" Type="http://schemas.openxmlformats.org/officeDocument/2006/relationships/oleObject" Target="../embeddings/oleObject11.bin"/><Relationship Id="rId10" Type="http://schemas.openxmlformats.org/officeDocument/2006/relationships/image" Target="../media/image48.png"/><Relationship Id="rId4" Type="http://schemas.openxmlformats.org/officeDocument/2006/relationships/image" Target="../media/image45.png"/><Relationship Id="rId9"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6.xml"/><Relationship Id="rId7" Type="http://schemas.openxmlformats.org/officeDocument/2006/relationships/slide" Target="slide41.xml"/><Relationship Id="rId2" Type="http://schemas.openxmlformats.org/officeDocument/2006/relationships/image" Target="../media/image54.png"/><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8.xml"/><Relationship Id="rId4" Type="http://schemas.openxmlformats.org/officeDocument/2006/relationships/slide" Target="slide34.xml"/><Relationship Id="rId9" Type="http://schemas.openxmlformats.org/officeDocument/2006/relationships/slide" Target="slide35.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3.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8.xml"/></Relationships>
</file>

<file path=ppt/slides/_rels/slide36.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36.xml"/><Relationship Id="rId7" Type="http://schemas.openxmlformats.org/officeDocument/2006/relationships/slide" Target="slide43.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8.xml"/></Relationships>
</file>

<file path=ppt/slides/_rels/slide37.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3.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8.xml"/></Relationships>
</file>

<file path=ppt/slides/_rels/slide38.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image" Target="../media/image56.png"/><Relationship Id="rId7" Type="http://schemas.openxmlformats.org/officeDocument/2006/relationships/slide" Target="slide40.xml"/><Relationship Id="rId2" Type="http://schemas.openxmlformats.org/officeDocument/2006/relationships/image" Target="../media/image55.png"/><Relationship Id="rId1" Type="http://schemas.openxmlformats.org/officeDocument/2006/relationships/slideLayout" Target="../slideLayouts/slideLayout5.xml"/><Relationship Id="rId6" Type="http://schemas.openxmlformats.org/officeDocument/2006/relationships/slide" Target="slide38.xml"/><Relationship Id="rId5" Type="http://schemas.openxmlformats.org/officeDocument/2006/relationships/slide" Target="slide36.xml"/><Relationship Id="rId10" Type="http://schemas.openxmlformats.org/officeDocument/2006/relationships/slide" Target="slide39.xml"/><Relationship Id="rId4" Type="http://schemas.openxmlformats.org/officeDocument/2006/relationships/slide" Target="slide34.xml"/><Relationship Id="rId9" Type="http://schemas.openxmlformats.org/officeDocument/2006/relationships/slide" Target="slide43.xml"/></Relationships>
</file>

<file path=ppt/slides/_rels/slide39.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3.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8.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2.xml"/><Relationship Id="rId7"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10" Type="http://schemas.openxmlformats.org/officeDocument/2006/relationships/image" Target="../media/image6.wmf"/><Relationship Id="rId4" Type="http://schemas.openxmlformats.org/officeDocument/2006/relationships/image" Target="../media/image7.png"/><Relationship Id="rId9"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4.xml"/><Relationship Id="rId7" Type="http://schemas.openxmlformats.org/officeDocument/2006/relationships/slide" Target="slide41.xml"/><Relationship Id="rId2" Type="http://schemas.openxmlformats.org/officeDocument/2006/relationships/image" Target="../media/image57.png"/><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8.xml"/><Relationship Id="rId4" Type="http://schemas.openxmlformats.org/officeDocument/2006/relationships/slide" Target="slide36.xml"/></Relationships>
</file>

<file path=ppt/slides/_rels/slide41.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image" Target="../media/image59.png"/><Relationship Id="rId7" Type="http://schemas.openxmlformats.org/officeDocument/2006/relationships/slide" Target="slide36.xml"/><Relationship Id="rId12" Type="http://schemas.openxmlformats.org/officeDocument/2006/relationships/slide" Target="slide42.xml"/><Relationship Id="rId2" Type="http://schemas.openxmlformats.org/officeDocument/2006/relationships/image" Target="../media/image58.png"/><Relationship Id="rId1" Type="http://schemas.openxmlformats.org/officeDocument/2006/relationships/slideLayout" Target="../slideLayouts/slideLayout5.xml"/><Relationship Id="rId6" Type="http://schemas.openxmlformats.org/officeDocument/2006/relationships/slide" Target="slide34.xml"/><Relationship Id="rId11" Type="http://schemas.openxmlformats.org/officeDocument/2006/relationships/slide" Target="slide43.xml"/><Relationship Id="rId5" Type="http://schemas.openxmlformats.org/officeDocument/2006/relationships/image" Target="../media/image61.png"/><Relationship Id="rId10" Type="http://schemas.openxmlformats.org/officeDocument/2006/relationships/slide" Target="slide41.xml"/><Relationship Id="rId4" Type="http://schemas.openxmlformats.org/officeDocument/2006/relationships/image" Target="../media/image60.png"/><Relationship Id="rId9" Type="http://schemas.openxmlformats.org/officeDocument/2006/relationships/slide" Target="slide40.xml"/></Relationships>
</file>

<file path=ppt/slides/_rels/slide42.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4.xml"/><Relationship Id="rId7" Type="http://schemas.openxmlformats.org/officeDocument/2006/relationships/slide" Target="slide41.xml"/><Relationship Id="rId2" Type="http://schemas.openxmlformats.org/officeDocument/2006/relationships/image" Target="../media/image62.png"/><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8.xml"/><Relationship Id="rId4" Type="http://schemas.openxmlformats.org/officeDocument/2006/relationships/slide" Target="slide36.xml"/></Relationships>
</file>

<file path=ppt/slides/_rels/slide43.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4.xml"/><Relationship Id="rId7" Type="http://schemas.openxmlformats.org/officeDocument/2006/relationships/slide" Target="slide41.xml"/><Relationship Id="rId2" Type="http://schemas.openxmlformats.org/officeDocument/2006/relationships/image" Target="../media/image63.png"/><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8.xml"/><Relationship Id="rId4" Type="http://schemas.openxmlformats.org/officeDocument/2006/relationships/slide" Target="slide36.xml"/><Relationship Id="rId9" Type="http://schemas.openxmlformats.org/officeDocument/2006/relationships/slide" Target="slide44.xml"/></Relationships>
</file>

<file path=ppt/slides/_rels/slide4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slide" Target="slide36.xml"/><Relationship Id="rId7" Type="http://schemas.openxmlformats.org/officeDocument/2006/relationships/slide" Target="slide43.xml"/><Relationship Id="rId2" Type="http://schemas.openxmlformats.org/officeDocument/2006/relationships/slide" Target="slide34.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8.xml"/></Relationships>
</file>

<file path=ppt/slides/_rels/slide4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file:///E:\&#28304;&#25991;&#20214;\2016\&#19968;&#36718;\&#20154;&#25945;&#29256;&#21270;&#23398;\HX531.TIF" TargetMode="External"/><Relationship Id="rId2" Type="http://schemas.openxmlformats.org/officeDocument/2006/relationships/image" Target="../media/image66.tiff"/><Relationship Id="rId1" Type="http://schemas.openxmlformats.org/officeDocument/2006/relationships/slideLayout" Target="../slideLayouts/slideLayout5.xml"/><Relationship Id="rId5" Type="http://schemas.openxmlformats.org/officeDocument/2006/relationships/image" Target="file:///E:\&#28304;&#25991;&#20214;\2016\&#19968;&#36718;\&#20154;&#25945;&#29256;&#21270;&#23398;\HX532.TIF" TargetMode="External"/><Relationship Id="rId4" Type="http://schemas.openxmlformats.org/officeDocument/2006/relationships/image" Target="../media/image67.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5.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5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8" Type="http://schemas.openxmlformats.org/officeDocument/2006/relationships/package" Target="../embeddings/Microsoft_Word___10.docx"/><Relationship Id="rId3" Type="http://schemas.openxmlformats.org/officeDocument/2006/relationships/oleObject" Target="../embeddings/oleObject12.bin"/><Relationship Id="rId7"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80.png"/><Relationship Id="rId5" Type="http://schemas.openxmlformats.org/officeDocument/2006/relationships/image" Target="../media/image78.emf"/><Relationship Id="rId4" Type="http://schemas.openxmlformats.org/officeDocument/2006/relationships/package" Target="../embeddings/Microsoft_Word___9.docx"/><Relationship Id="rId9" Type="http://schemas.openxmlformats.org/officeDocument/2006/relationships/image" Target="../media/image79.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slide" Target="slide59.xml"/><Relationship Id="rId7" Type="http://schemas.openxmlformats.org/officeDocument/2006/relationships/slide" Target="slide58.xml"/><Relationship Id="rId2" Type="http://schemas.openxmlformats.org/officeDocument/2006/relationships/slide" Target="slide57.xml"/><Relationship Id="rId1" Type="http://schemas.openxmlformats.org/officeDocument/2006/relationships/slideLayout" Target="../slideLayouts/slideLayout5.xml"/><Relationship Id="rId6" Type="http://schemas.openxmlformats.org/officeDocument/2006/relationships/slide" Target="slide65.xml"/><Relationship Id="rId5" Type="http://schemas.openxmlformats.org/officeDocument/2006/relationships/slide" Target="slide63.xml"/><Relationship Id="rId4" Type="http://schemas.openxmlformats.org/officeDocument/2006/relationships/slide" Target="slide61.xml"/></Relationships>
</file>

<file path=ppt/slides/_rels/slide58.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5.xml"/><Relationship Id="rId6" Type="http://schemas.openxmlformats.org/officeDocument/2006/relationships/slide" Target="slide65.xml"/><Relationship Id="rId5" Type="http://schemas.openxmlformats.org/officeDocument/2006/relationships/slide" Target="slide63.xml"/><Relationship Id="rId4" Type="http://schemas.openxmlformats.org/officeDocument/2006/relationships/slide" Target="slide61.xml"/></Relationships>
</file>

<file path=ppt/slides/_rels/slide59.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slide" Target="slide57.xml"/><Relationship Id="rId7" Type="http://schemas.openxmlformats.org/officeDocument/2006/relationships/slide" Target="slide65.xml"/><Relationship Id="rId2" Type="http://schemas.openxmlformats.org/officeDocument/2006/relationships/image" Target="../media/image81.png"/><Relationship Id="rId1" Type="http://schemas.openxmlformats.org/officeDocument/2006/relationships/slideLayout" Target="../slideLayouts/slideLayout5.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5.xml"/><Relationship Id="rId6" Type="http://schemas.openxmlformats.org/officeDocument/2006/relationships/slide" Target="slide65.xml"/><Relationship Id="rId5" Type="http://schemas.openxmlformats.org/officeDocument/2006/relationships/slide" Target="slide63.xml"/><Relationship Id="rId4" Type="http://schemas.openxmlformats.org/officeDocument/2006/relationships/slide" Target="slide61.xml"/></Relationships>
</file>

<file path=ppt/slides/_rels/slide61.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image" Target="../media/image83.png"/><Relationship Id="rId7" Type="http://schemas.openxmlformats.org/officeDocument/2006/relationships/slide" Target="slide61.xml"/><Relationship Id="rId2" Type="http://schemas.openxmlformats.org/officeDocument/2006/relationships/image" Target="../media/image82.png"/><Relationship Id="rId1" Type="http://schemas.openxmlformats.org/officeDocument/2006/relationships/slideLayout" Target="../slideLayouts/slideLayout5.xml"/><Relationship Id="rId6" Type="http://schemas.openxmlformats.org/officeDocument/2006/relationships/slide" Target="slide59.xml"/><Relationship Id="rId5" Type="http://schemas.openxmlformats.org/officeDocument/2006/relationships/slide" Target="slide57.xml"/><Relationship Id="rId10" Type="http://schemas.openxmlformats.org/officeDocument/2006/relationships/slide" Target="slide62.xml"/><Relationship Id="rId4" Type="http://schemas.openxmlformats.org/officeDocument/2006/relationships/image" Target="../media/image84.png"/><Relationship Id="rId9" Type="http://schemas.openxmlformats.org/officeDocument/2006/relationships/slide" Target="slide65.xml"/></Relationships>
</file>

<file path=ppt/slides/_rels/slide62.xml.rels><?xml version="1.0" encoding="UTF-8" standalone="yes"?>
<Relationships xmlns="http://schemas.openxmlformats.org/package/2006/relationships"><Relationship Id="rId8" Type="http://schemas.openxmlformats.org/officeDocument/2006/relationships/slide" Target="slide65.xml"/><Relationship Id="rId3" Type="http://schemas.openxmlformats.org/officeDocument/2006/relationships/image" Target="../media/image86.png"/><Relationship Id="rId7" Type="http://schemas.openxmlformats.org/officeDocument/2006/relationships/slide" Target="slide63.xml"/><Relationship Id="rId2" Type="http://schemas.openxmlformats.org/officeDocument/2006/relationships/image" Target="../media/image85.png"/><Relationship Id="rId1" Type="http://schemas.openxmlformats.org/officeDocument/2006/relationships/slideLayout" Target="../slideLayouts/slideLayout5.xml"/><Relationship Id="rId6" Type="http://schemas.openxmlformats.org/officeDocument/2006/relationships/slide" Target="slide61.xml"/><Relationship Id="rId5" Type="http://schemas.openxmlformats.org/officeDocument/2006/relationships/slide" Target="slide59.xml"/><Relationship Id="rId4" Type="http://schemas.openxmlformats.org/officeDocument/2006/relationships/slide" Target="slide57.xml"/></Relationships>
</file>

<file path=ppt/slides/_rels/slide63.xml.rels><?xml version="1.0" encoding="UTF-8" standalone="yes"?>
<Relationships xmlns="http://schemas.openxmlformats.org/package/2006/relationships"><Relationship Id="rId8" Type="http://schemas.openxmlformats.org/officeDocument/2006/relationships/image" Target="../media/image88.emf"/><Relationship Id="rId13" Type="http://schemas.openxmlformats.org/officeDocument/2006/relationships/package" Target="../embeddings/Microsoft_Word___14.docx"/><Relationship Id="rId18" Type="http://schemas.openxmlformats.org/officeDocument/2006/relationships/slide" Target="slide63.xml"/><Relationship Id="rId3" Type="http://schemas.openxmlformats.org/officeDocument/2006/relationships/oleObject" Target="../embeddings/oleObject14.bin"/><Relationship Id="rId7" Type="http://schemas.openxmlformats.org/officeDocument/2006/relationships/package" Target="../embeddings/Microsoft_Word___12.docx"/><Relationship Id="rId12" Type="http://schemas.openxmlformats.org/officeDocument/2006/relationships/oleObject" Target="../embeddings/oleObject17.bin"/><Relationship Id="rId17" Type="http://schemas.openxmlformats.org/officeDocument/2006/relationships/slide" Target="slide61.xml"/><Relationship Id="rId2" Type="http://schemas.openxmlformats.org/officeDocument/2006/relationships/slideLayout" Target="../slideLayouts/slideLayout5.xml"/><Relationship Id="rId16" Type="http://schemas.openxmlformats.org/officeDocument/2006/relationships/slide" Target="slide59.xml"/><Relationship Id="rId20" Type="http://schemas.openxmlformats.org/officeDocument/2006/relationships/slide" Target="slide64.xml"/><Relationship Id="rId1" Type="http://schemas.openxmlformats.org/officeDocument/2006/relationships/vmlDrawing" Target="../drawings/vmlDrawing9.vml"/><Relationship Id="rId6" Type="http://schemas.openxmlformats.org/officeDocument/2006/relationships/oleObject" Target="../embeddings/oleObject15.bin"/><Relationship Id="rId11" Type="http://schemas.openxmlformats.org/officeDocument/2006/relationships/image" Target="../media/image89.emf"/><Relationship Id="rId5" Type="http://schemas.openxmlformats.org/officeDocument/2006/relationships/image" Target="../media/image87.emf"/><Relationship Id="rId15" Type="http://schemas.openxmlformats.org/officeDocument/2006/relationships/slide" Target="slide57.xml"/><Relationship Id="rId10" Type="http://schemas.openxmlformats.org/officeDocument/2006/relationships/package" Target="../embeddings/Microsoft_Word___13.docx"/><Relationship Id="rId19" Type="http://schemas.openxmlformats.org/officeDocument/2006/relationships/slide" Target="slide65.xml"/><Relationship Id="rId4" Type="http://schemas.openxmlformats.org/officeDocument/2006/relationships/package" Target="../embeddings/Microsoft_Word___11.docx"/><Relationship Id="rId9" Type="http://schemas.openxmlformats.org/officeDocument/2006/relationships/oleObject" Target="../embeddings/oleObject16.bin"/><Relationship Id="rId14" Type="http://schemas.openxmlformats.org/officeDocument/2006/relationships/image" Target="../media/image90.emf"/></Relationships>
</file>

<file path=ppt/slides/_rels/slide64.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5.xml"/><Relationship Id="rId6" Type="http://schemas.openxmlformats.org/officeDocument/2006/relationships/slide" Target="slide65.xml"/><Relationship Id="rId5" Type="http://schemas.openxmlformats.org/officeDocument/2006/relationships/slide" Target="slide63.xml"/><Relationship Id="rId4" Type="http://schemas.openxmlformats.org/officeDocument/2006/relationships/slide" Target="slide61.xml"/></Relationships>
</file>

<file path=ppt/slides/_rels/slide65.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57.xml"/><Relationship Id="rId7" Type="http://schemas.openxmlformats.org/officeDocument/2006/relationships/slide" Target="slide65.xml"/><Relationship Id="rId2" Type="http://schemas.openxmlformats.org/officeDocument/2006/relationships/image" Target="../media/image91.png"/><Relationship Id="rId1" Type="http://schemas.openxmlformats.org/officeDocument/2006/relationships/slideLayout" Target="../slideLayouts/slideLayout5.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9.xml"/></Relationships>
</file>

<file path=ppt/slides/_rels/slide66.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slide" Target="slide65.xml"/><Relationship Id="rId3" Type="http://schemas.openxmlformats.org/officeDocument/2006/relationships/image" Target="../media/image93.png"/><Relationship Id="rId7" Type="http://schemas.openxmlformats.org/officeDocument/2006/relationships/image" Target="../media/image97.png"/><Relationship Id="rId12" Type="http://schemas.openxmlformats.org/officeDocument/2006/relationships/slide" Target="slide63.xml"/><Relationship Id="rId2" Type="http://schemas.openxmlformats.org/officeDocument/2006/relationships/image" Target="../media/image92.png"/><Relationship Id="rId1" Type="http://schemas.openxmlformats.org/officeDocument/2006/relationships/slideLayout" Target="../slideLayouts/slideLayout5.xml"/><Relationship Id="rId6" Type="http://schemas.openxmlformats.org/officeDocument/2006/relationships/image" Target="../media/image96.png"/><Relationship Id="rId11" Type="http://schemas.openxmlformats.org/officeDocument/2006/relationships/slide" Target="slide61.xml"/><Relationship Id="rId5" Type="http://schemas.openxmlformats.org/officeDocument/2006/relationships/image" Target="../media/image95.png"/><Relationship Id="rId10" Type="http://schemas.openxmlformats.org/officeDocument/2006/relationships/slide" Target="slide59.xml"/><Relationship Id="rId4" Type="http://schemas.openxmlformats.org/officeDocument/2006/relationships/image" Target="../media/image94.png"/><Relationship Id="rId9" Type="http://schemas.openxmlformats.org/officeDocument/2006/relationships/slide" Target="slide57.xml"/></Relationships>
</file>

<file path=ppt/slides/_rels/slide6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image" Target="../media/image99.emf"/><Relationship Id="rId5" Type="http://schemas.openxmlformats.org/officeDocument/2006/relationships/package" Target="../embeddings/Microsoft_Word___15.docx"/><Relationship Id="rId4" Type="http://schemas.openxmlformats.org/officeDocument/2006/relationships/oleObject" Target="../embeddings/oleObject18.bin"/></Relationships>
</file>

<file path=ppt/slides/_rels/slide68.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5.xml"/><Relationship Id="rId6" Type="http://schemas.openxmlformats.org/officeDocument/2006/relationships/slide" Target="slide2.xml"/><Relationship Id="rId5" Type="http://schemas.openxmlformats.org/officeDocument/2006/relationships/image" Target="../media/image104.png"/><Relationship Id="rId4" Type="http://schemas.openxmlformats.org/officeDocument/2006/relationships/image" Target="../media/image10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73.xml"/><Relationship Id="rId7" Type="http://schemas.openxmlformats.org/officeDocument/2006/relationships/image" Target="../media/image108.png"/><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71.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slide" Target="slide73.xml"/><Relationship Id="rId2" Type="http://schemas.openxmlformats.org/officeDocument/2006/relationships/image" Target="../media/image109.png"/><Relationship Id="rId1" Type="http://schemas.openxmlformats.org/officeDocument/2006/relationships/slideLayout" Target="../slideLayouts/slideLayout1.xml"/><Relationship Id="rId6" Type="http://schemas.openxmlformats.org/officeDocument/2006/relationships/slide" Target="slide70.xml"/><Relationship Id="rId5" Type="http://schemas.openxmlformats.org/officeDocument/2006/relationships/image" Target="../media/image112.png"/><Relationship Id="rId4" Type="http://schemas.openxmlformats.org/officeDocument/2006/relationships/image" Target="../media/image111.png"/></Relationships>
</file>

<file path=ppt/slides/_rels/slide72.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image" Target="../media/image113.png"/><Relationship Id="rId1" Type="http://schemas.openxmlformats.org/officeDocument/2006/relationships/slideLayout" Target="../slideLayouts/slideLayout1.xml"/><Relationship Id="rId4" Type="http://schemas.openxmlformats.org/officeDocument/2006/relationships/slide" Target="slide73.xml"/></Relationships>
</file>

<file path=ppt/slides/_rels/slide73.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slide" Target="slide70.xml"/><Relationship Id="rId1" Type="http://schemas.openxmlformats.org/officeDocument/2006/relationships/slideLayout" Target="../slideLayouts/slideLayout1.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74.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slide" Target="slide7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8" Type="http://schemas.openxmlformats.org/officeDocument/2006/relationships/image" Target="../media/image118.emf"/><Relationship Id="rId3" Type="http://schemas.openxmlformats.org/officeDocument/2006/relationships/oleObject" Target="../embeddings/oleObject19.bin"/><Relationship Id="rId7" Type="http://schemas.openxmlformats.org/officeDocument/2006/relationships/package" Target="../embeddings/Microsoft_Word___17.docx"/><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117.emf"/><Relationship Id="rId10" Type="http://schemas.openxmlformats.org/officeDocument/2006/relationships/slide" Target="slide73.xml"/><Relationship Id="rId4" Type="http://schemas.openxmlformats.org/officeDocument/2006/relationships/package" Target="../embeddings/Microsoft_Word___16.docx"/><Relationship Id="rId9" Type="http://schemas.openxmlformats.org/officeDocument/2006/relationships/slide" Target="slide70.xml"/></Relationships>
</file>

<file path=ppt/slides/_rels/slide76.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slide" Target="slide70.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20.png"/><Relationship Id="rId7" Type="http://schemas.openxmlformats.org/officeDocument/2006/relationships/image" Target="../media/image121.png"/><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119.emf"/><Relationship Id="rId5" Type="http://schemas.openxmlformats.org/officeDocument/2006/relationships/package" Target="../embeddings/Microsoft_Word___18.docx"/><Relationship Id="rId10" Type="http://schemas.openxmlformats.org/officeDocument/2006/relationships/slide" Target="slide73.xml"/><Relationship Id="rId4" Type="http://schemas.openxmlformats.org/officeDocument/2006/relationships/oleObject" Target="../embeddings/oleObject21.bin"/><Relationship Id="rId9" Type="http://schemas.openxmlformats.org/officeDocument/2006/relationships/slide" Target="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18" Type="http://schemas.openxmlformats.org/officeDocument/2006/relationships/slide" Target="slide80.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17" Type="http://schemas.openxmlformats.org/officeDocument/2006/relationships/image" Target="../media/image124.png"/><Relationship Id="rId2" Type="http://schemas.openxmlformats.org/officeDocument/2006/relationships/slide" Target="slide79.xml"/><Relationship Id="rId16" Type="http://schemas.openxmlformats.org/officeDocument/2006/relationships/image" Target="../media/image123.png"/><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22.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17" Type="http://schemas.openxmlformats.org/officeDocument/2006/relationships/image" Target="../media/image127.png"/><Relationship Id="rId2" Type="http://schemas.openxmlformats.org/officeDocument/2006/relationships/slide" Target="slide79.xml"/><Relationship Id="rId16" Type="http://schemas.openxmlformats.org/officeDocument/2006/relationships/image" Target="../media/image126.png"/><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25.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81.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6"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28.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82.xml.rels><?xml version="1.0" encoding="UTF-8" standalone="yes"?>
<Relationships xmlns="http://schemas.openxmlformats.org/package/2006/relationships"><Relationship Id="rId8" Type="http://schemas.openxmlformats.org/officeDocument/2006/relationships/slide" Target="slide90.xml"/><Relationship Id="rId13" Type="http://schemas.openxmlformats.org/officeDocument/2006/relationships/slide" Target="slide99.xml"/><Relationship Id="rId18" Type="http://schemas.openxmlformats.org/officeDocument/2006/relationships/package" Target="../embeddings/Microsoft_Word___19.docx"/><Relationship Id="rId3" Type="http://schemas.openxmlformats.org/officeDocument/2006/relationships/slide" Target="slide79.xml"/><Relationship Id="rId7" Type="http://schemas.openxmlformats.org/officeDocument/2006/relationships/slide" Target="slide88.xml"/><Relationship Id="rId12" Type="http://schemas.openxmlformats.org/officeDocument/2006/relationships/slide" Target="slide96.xml"/><Relationship Id="rId17" Type="http://schemas.openxmlformats.org/officeDocument/2006/relationships/oleObject" Target="../embeddings/oleObject22.bin"/><Relationship Id="rId2" Type="http://schemas.openxmlformats.org/officeDocument/2006/relationships/slideLayout" Target="../slideLayouts/slideLayout1.xml"/><Relationship Id="rId16" Type="http://schemas.openxmlformats.org/officeDocument/2006/relationships/image" Target="../media/image130.png"/><Relationship Id="rId1" Type="http://schemas.openxmlformats.org/officeDocument/2006/relationships/vmlDrawing" Target="../drawings/vmlDrawing13.vml"/><Relationship Id="rId6" Type="http://schemas.openxmlformats.org/officeDocument/2006/relationships/slide" Target="slide86.xml"/><Relationship Id="rId11" Type="http://schemas.openxmlformats.org/officeDocument/2006/relationships/slide" Target="slide94.xml"/><Relationship Id="rId5" Type="http://schemas.openxmlformats.org/officeDocument/2006/relationships/slide" Target="slide83.xml"/><Relationship Id="rId15" Type="http://schemas.openxmlformats.org/officeDocument/2006/relationships/slide" Target="slide107.xml"/><Relationship Id="rId10" Type="http://schemas.openxmlformats.org/officeDocument/2006/relationships/slide" Target="slide93.xml"/><Relationship Id="rId19" Type="http://schemas.openxmlformats.org/officeDocument/2006/relationships/image" Target="../media/image129.emf"/><Relationship Id="rId4" Type="http://schemas.openxmlformats.org/officeDocument/2006/relationships/slide" Target="slide81.xml"/><Relationship Id="rId9" Type="http://schemas.openxmlformats.org/officeDocument/2006/relationships/slide" Target="slide92.xml"/><Relationship Id="rId14" Type="http://schemas.openxmlformats.org/officeDocument/2006/relationships/slide" Target="slide102.xml"/></Relationships>
</file>

<file path=ppt/slides/_rels/slide83.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84.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slide" Target="slide85.xml"/><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85.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86.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17" Type="http://schemas.openxmlformats.org/officeDocument/2006/relationships/slide" Target="slide87.xml"/><Relationship Id="rId2" Type="http://schemas.openxmlformats.org/officeDocument/2006/relationships/slide" Target="slide79.xml"/><Relationship Id="rId16" Type="http://schemas.openxmlformats.org/officeDocument/2006/relationships/image" Target="../media/image132.png"/><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31.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87.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88.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6" Type="http://schemas.openxmlformats.org/officeDocument/2006/relationships/slide" Target="slide8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33.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89.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4.bin"/><Relationship Id="rId7" Type="http://schemas.openxmlformats.org/officeDocument/2006/relationships/package" Target="../embeddings/Microsoft_Word___2.docx"/><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8.emf"/><Relationship Id="rId4" Type="http://schemas.openxmlformats.org/officeDocument/2006/relationships/package" Target="../embeddings/Microsoft_Word___1.docx"/></Relationships>
</file>

<file path=ppt/slides/_rels/slide90.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6" Type="http://schemas.openxmlformats.org/officeDocument/2006/relationships/slide" Target="slide91.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34.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91.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92.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17" Type="http://schemas.openxmlformats.org/officeDocument/2006/relationships/image" Target="../media/image137.png"/><Relationship Id="rId2" Type="http://schemas.openxmlformats.org/officeDocument/2006/relationships/slide" Target="slide79.xml"/><Relationship Id="rId16" Type="http://schemas.openxmlformats.org/officeDocument/2006/relationships/image" Target="../media/image136.png"/><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35.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93.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38.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94.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6" Type="http://schemas.openxmlformats.org/officeDocument/2006/relationships/slide" Target="slide95.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39.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95.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96.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40.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97.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98.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_rels/slide99.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102.xml"/><Relationship Id="rId3" Type="http://schemas.openxmlformats.org/officeDocument/2006/relationships/slide" Target="slide81.xml"/><Relationship Id="rId7" Type="http://schemas.openxmlformats.org/officeDocument/2006/relationships/slide" Target="slide90.xml"/><Relationship Id="rId12" Type="http://schemas.openxmlformats.org/officeDocument/2006/relationships/slide" Target="slide99.xml"/><Relationship Id="rId17" Type="http://schemas.openxmlformats.org/officeDocument/2006/relationships/image" Target="../media/image143.png"/><Relationship Id="rId2" Type="http://schemas.openxmlformats.org/officeDocument/2006/relationships/slide" Target="slide79.xml"/><Relationship Id="rId16" Type="http://schemas.openxmlformats.org/officeDocument/2006/relationships/image" Target="../media/image142.png"/><Relationship Id="rId1" Type="http://schemas.openxmlformats.org/officeDocument/2006/relationships/slideLayout" Target="../slideLayouts/slideLayout1.xml"/><Relationship Id="rId6" Type="http://schemas.openxmlformats.org/officeDocument/2006/relationships/slide" Target="slide88.xml"/><Relationship Id="rId11" Type="http://schemas.openxmlformats.org/officeDocument/2006/relationships/slide" Target="slide96.xml"/><Relationship Id="rId5" Type="http://schemas.openxmlformats.org/officeDocument/2006/relationships/slide" Target="slide86.xml"/><Relationship Id="rId15" Type="http://schemas.openxmlformats.org/officeDocument/2006/relationships/image" Target="../media/image141.png"/><Relationship Id="rId10" Type="http://schemas.openxmlformats.org/officeDocument/2006/relationships/slide" Target="slide94.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5" y="-26590"/>
            <a:ext cx="12215887" cy="688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0429"/>
          <a:stretch/>
        </p:blipFill>
        <p:spPr bwMode="auto">
          <a:xfrm>
            <a:off x="3790" y="-26590"/>
            <a:ext cx="12186621" cy="700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774726" y="4501203"/>
            <a:ext cx="3877985" cy="584775"/>
          </a:xfrm>
          <a:prstGeom prst="rect">
            <a:avLst/>
          </a:prstGeom>
        </p:spPr>
        <p:txBody>
          <a:bodyPr wrap="none">
            <a:spAutoFit/>
          </a:bodyPr>
          <a:lstStyle/>
          <a:p>
            <a:pPr lvl="0" algn="just"/>
            <a:r>
              <a:rPr lang="zh-CN" altLang="en-US" sz="3200" b="1" dirty="0" smtClean="0">
                <a:solidFill>
                  <a:schemeClr val="bg1"/>
                </a:solidFill>
                <a:latin typeface="Times New Roman" pitchFamily="18" charset="0"/>
                <a:ea typeface="微软雅黑"/>
                <a:cs typeface="Times New Roman" pitchFamily="18" charset="0"/>
              </a:rPr>
              <a:t>第</a:t>
            </a:r>
            <a:r>
              <a:rPr lang="en-US" altLang="zh-CN" sz="3200" b="1" dirty="0" smtClean="0">
                <a:solidFill>
                  <a:schemeClr val="bg1"/>
                </a:solidFill>
                <a:latin typeface="Times New Roman" pitchFamily="18" charset="0"/>
                <a:ea typeface="微软雅黑"/>
                <a:cs typeface="Times New Roman" pitchFamily="18" charset="0"/>
              </a:rPr>
              <a:t>36</a:t>
            </a:r>
            <a:r>
              <a:rPr lang="zh-CN" altLang="en-US" sz="3200" b="1" dirty="0">
                <a:solidFill>
                  <a:schemeClr val="bg1"/>
                </a:solidFill>
                <a:latin typeface="Times New Roman" pitchFamily="18" charset="0"/>
                <a:ea typeface="微软雅黑"/>
                <a:cs typeface="Times New Roman" pitchFamily="18" charset="0"/>
              </a:rPr>
              <a:t>讲　烃和卤代烃</a:t>
            </a:r>
          </a:p>
        </p:txBody>
      </p:sp>
      <p:grpSp>
        <p:nvGrpSpPr>
          <p:cNvPr id="8" name="组合 7"/>
          <p:cNvGrpSpPr/>
          <p:nvPr/>
        </p:nvGrpSpPr>
        <p:grpSpPr>
          <a:xfrm>
            <a:off x="-25474" y="4082529"/>
            <a:ext cx="936104" cy="1507504"/>
            <a:chOff x="1636272" y="4786031"/>
            <a:chExt cx="839787" cy="1212851"/>
          </a:xfrm>
        </p:grpSpPr>
        <p:sp>
          <p:nvSpPr>
            <p:cNvPr id="9" name="矩形 8"/>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任意多边形 10"/>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27515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6432" y="909514"/>
            <a:ext cx="11275398"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单烯链烃的燃烧通式</a:t>
            </a:r>
            <a:endParaRPr lang="zh-CN" altLang="zh-CN" sz="11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496377"/>
              </p:ext>
            </p:extLst>
          </p:nvPr>
        </p:nvGraphicFramePr>
        <p:xfrm>
          <a:off x="586283" y="1892399"/>
          <a:ext cx="8677275" cy="1249363"/>
        </p:xfrm>
        <a:graphic>
          <a:graphicData uri="http://schemas.openxmlformats.org/presentationml/2006/ole">
            <mc:AlternateContent xmlns:mc="http://schemas.openxmlformats.org/markup-compatibility/2006">
              <mc:Choice xmlns:v="urn:schemas-microsoft-com:vml" Requires="v">
                <p:oleObj spid="_x0000_s227362" name="文档" r:id="rId4" imgW="8673782" imgH="1259283" progId="Word.Document.12">
                  <p:embed/>
                </p:oleObj>
              </mc:Choice>
              <mc:Fallback>
                <p:oleObj name="文档" r:id="rId4" imgW="8673782" imgH="1259283" progId="Word.Document.12">
                  <p:embed/>
                  <p:pic>
                    <p:nvPicPr>
                      <p:cNvPr id="0" name=""/>
                      <p:cNvPicPr/>
                      <p:nvPr/>
                    </p:nvPicPr>
                    <p:blipFill>
                      <a:blip r:embed="rId5"/>
                      <a:stretch>
                        <a:fillRect/>
                      </a:stretch>
                    </p:blipFill>
                    <p:spPr>
                      <a:xfrm>
                        <a:off x="586283" y="1892399"/>
                        <a:ext cx="8677275" cy="1249363"/>
                      </a:xfrm>
                      <a:prstGeom prst="rect">
                        <a:avLst/>
                      </a:prstGeom>
                    </p:spPr>
                  </p:pic>
                </p:oleObj>
              </mc:Fallback>
            </mc:AlternateContent>
          </a:graphicData>
        </a:graphic>
      </p:graphicFrame>
      <p:sp>
        <p:nvSpPr>
          <p:cNvPr id="5" name="矩形 4"/>
          <p:cNvSpPr/>
          <p:nvPr/>
        </p:nvSpPr>
        <p:spPr>
          <a:xfrm>
            <a:off x="406574" y="2990713"/>
            <a:ext cx="3836307" cy="1303177"/>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丙烯的主要化学性质</a:t>
            </a:r>
            <a:endParaRPr lang="zh-CN" altLang="zh-CN" sz="11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使溴的</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a:t>
            </a:r>
            <a:endParaRPr lang="zh-CN" altLang="zh-CN" sz="1100" kern="100" dirty="0">
              <a:effectLst/>
              <a:latin typeface="宋体"/>
              <a:cs typeface="Courier New"/>
            </a:endParaRPr>
          </a:p>
        </p:txBody>
      </p:sp>
      <p:sp>
        <p:nvSpPr>
          <p:cNvPr id="7" name="矩形 6"/>
          <p:cNvSpPr/>
          <p:nvPr/>
        </p:nvSpPr>
        <p:spPr>
          <a:xfrm>
            <a:off x="406574" y="5072843"/>
            <a:ext cx="9725753" cy="661015"/>
          </a:xfrm>
          <a:prstGeom prst="rect">
            <a:avLst/>
          </a:prstGeom>
        </p:spPr>
        <p:txBody>
          <a:bodyPr>
            <a:spAutoFit/>
          </a:bodyPr>
          <a:lstStyle/>
          <a:p>
            <a:pPr lvl="0" algn="just">
              <a:lnSpc>
                <a:spcPct val="150000"/>
              </a:lnSpc>
            </a:pPr>
            <a:r>
              <a:rPr lang="en-US" altLang="zh-CN" sz="2800" u="sng" kern="100" dirty="0">
                <a:solidFill>
                  <a:prstClr val="black"/>
                </a:solidFill>
                <a:latin typeface="Times New Roman"/>
                <a:ea typeface="华文细黑"/>
                <a:cs typeface="Courier New"/>
              </a:rPr>
              <a:t>							</a:t>
            </a:r>
            <a:r>
              <a:rPr lang="zh-CN" altLang="en-US" sz="2800" kern="100" dirty="0" smtClean="0">
                <a:solidFill>
                  <a:prstClr val="black"/>
                </a:solidFill>
                <a:latin typeface="Times New Roman"/>
                <a:ea typeface="华文细黑"/>
                <a:cs typeface="Courier New"/>
              </a:rPr>
              <a:t>；</a:t>
            </a:r>
            <a:endParaRPr lang="en-US" altLang="zh-CN" sz="2800" kern="100" dirty="0" smtClean="0">
              <a:solidFill>
                <a:prstClr val="black"/>
              </a:solidFill>
              <a:latin typeface="Times New Roman"/>
              <a:ea typeface="华文细黑"/>
              <a:cs typeface="Courier New"/>
            </a:endParaRPr>
          </a:p>
        </p:txBody>
      </p:sp>
      <p:sp>
        <p:nvSpPr>
          <p:cNvPr id="9" name="矩形 8"/>
          <p:cNvSpPr/>
          <p:nvPr/>
        </p:nvSpPr>
        <p:spPr>
          <a:xfrm>
            <a:off x="262558" y="2192523"/>
            <a:ext cx="9725753" cy="738664"/>
          </a:xfrm>
          <a:prstGeom prst="rect">
            <a:avLst/>
          </a:prstGeom>
        </p:spPr>
        <p:txBody>
          <a:bodyPr>
            <a:spAutoFit/>
          </a:bodyPr>
          <a:lstStyle/>
          <a:p>
            <a:pPr lvl="0" algn="just">
              <a:lnSpc>
                <a:spcPct val="150000"/>
              </a:lnSpc>
            </a:pPr>
            <a:r>
              <a:rPr lang="en-US" altLang="zh-CN" sz="2800" u="sng" kern="100" dirty="0">
                <a:solidFill>
                  <a:prstClr val="black"/>
                </a:solidFill>
                <a:latin typeface="Times New Roman"/>
                <a:ea typeface="华文细黑"/>
                <a:cs typeface="Courier New"/>
              </a:rPr>
              <a:t>			</a:t>
            </a:r>
            <a:r>
              <a:rPr lang="en-US" altLang="zh-CN" sz="2800" u="sng" kern="100" dirty="0" smtClean="0">
                <a:solidFill>
                  <a:prstClr val="black"/>
                </a:solidFill>
                <a:latin typeface="Times New Roman"/>
                <a:ea typeface="华文细黑"/>
                <a:cs typeface="Courier New"/>
              </a:rPr>
              <a:t>	</a:t>
            </a:r>
            <a:r>
              <a:rPr lang="zh-CN" altLang="zh-CN" sz="2800" dirty="0" smtClean="0"/>
              <a:t>。</a:t>
            </a:r>
            <a:endParaRPr lang="en-US" altLang="zh-CN" sz="2800" u="sng" kern="100" dirty="0" smtClean="0">
              <a:solidFill>
                <a:prstClr val="black"/>
              </a:solidFill>
              <a:latin typeface="Times New Roman"/>
              <a:ea typeface="华文细黑"/>
              <a:cs typeface="Courier New"/>
            </a:endParaRPr>
          </a:p>
        </p:txBody>
      </p:sp>
      <p:pic>
        <p:nvPicPr>
          <p:cNvPr id="227330" name="图片 1"/>
          <p:cNvPicPr>
            <a:picLocks noChangeAspect="1" noChangeArrowheads="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r="5816"/>
          <a:stretch/>
        </p:blipFill>
        <p:spPr bwMode="auto">
          <a:xfrm>
            <a:off x="395971" y="4437906"/>
            <a:ext cx="6995429" cy="113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52102552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7330"/>
                                        </p:tgtEl>
                                        <p:attrNameLst>
                                          <p:attrName>style.visibility</p:attrName>
                                        </p:attrNameLst>
                                      </p:cBhvr>
                                      <p:to>
                                        <p:strVal val="visible"/>
                                      </p:to>
                                    </p:set>
                                    <p:animEffect transition="in" filter="blinds(horizontal)">
                                      <p:cBhvr>
                                        <p:cTn id="12" dur="500"/>
                                        <p:tgtEl>
                                          <p:spTgt spid="2273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27330"/>
                                        </p:tgtEl>
                                      </p:cBhvr>
                                    </p:animEffect>
                                    <p:set>
                                      <p:cBhvr>
                                        <p:cTn id="20" dur="1" fill="hold">
                                          <p:stCondLst>
                                            <p:cond delay="499"/>
                                          </p:stCondLst>
                                        </p:cTn>
                                        <p:tgtEl>
                                          <p:spTgt spid="227330"/>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20" name="矩形 19"/>
          <p:cNvSpPr/>
          <p:nvPr/>
        </p:nvSpPr>
        <p:spPr>
          <a:xfrm>
            <a:off x="295028" y="837506"/>
            <a:ext cx="10120658"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从左到右依次填写每步反应所属的反应类型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只填字母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取代反应，</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加成反应，</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消去反应，</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加聚反应。</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⑥</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3" name="矩形 2"/>
          <p:cNvSpPr/>
          <p:nvPr/>
        </p:nvSpPr>
        <p:spPr>
          <a:xfrm>
            <a:off x="1198662" y="2075002"/>
            <a:ext cx="364202" cy="661207"/>
          </a:xfrm>
          <a:prstGeom prst="rect">
            <a:avLst/>
          </a:prstGeom>
        </p:spPr>
        <p:txBody>
          <a:bodyPr wrap="none">
            <a:spAutoFit/>
          </a:bodyPr>
          <a:lstStyle/>
          <a:p>
            <a:pPr>
              <a:lnSpc>
                <a:spcPct val="150000"/>
              </a:lnSpc>
            </a:pPr>
            <a:r>
              <a:rPr lang="en-US" altLang="zh-CN" sz="2800" b="1" kern="100" dirty="0">
                <a:solidFill>
                  <a:schemeClr val="accent6">
                    <a:lumMod val="75000"/>
                  </a:schemeClr>
                </a:solidFill>
                <a:latin typeface="Times New Roman"/>
                <a:ea typeface="华文细黑"/>
                <a:cs typeface="Courier New"/>
              </a:rPr>
              <a:t>a</a:t>
            </a:r>
            <a:endParaRPr lang="zh-CN" altLang="en-US" sz="2800" b="1" kern="100" dirty="0">
              <a:solidFill>
                <a:schemeClr val="accent6">
                  <a:lumMod val="75000"/>
                </a:schemeClr>
              </a:solidFill>
              <a:latin typeface="Times New Roman"/>
              <a:ea typeface="华文细黑"/>
              <a:cs typeface="Courier New"/>
            </a:endParaRPr>
          </a:p>
        </p:txBody>
      </p:sp>
      <p:sp>
        <p:nvSpPr>
          <p:cNvPr id="5" name="矩形 4"/>
          <p:cNvSpPr/>
          <p:nvPr/>
        </p:nvSpPr>
        <p:spPr>
          <a:xfrm>
            <a:off x="3430910" y="2075002"/>
            <a:ext cx="385042" cy="661207"/>
          </a:xfrm>
          <a:prstGeom prst="rect">
            <a:avLst/>
          </a:prstGeom>
        </p:spPr>
        <p:txBody>
          <a:bodyPr wrap="none">
            <a:spAutoFit/>
          </a:bodyPr>
          <a:lstStyle/>
          <a:p>
            <a:pPr>
              <a:lnSpc>
                <a:spcPct val="150000"/>
              </a:lnSpc>
            </a:pPr>
            <a:r>
              <a:rPr lang="en-US" altLang="zh-CN" sz="2800" b="1" kern="100" dirty="0">
                <a:solidFill>
                  <a:schemeClr val="accent6">
                    <a:lumMod val="75000"/>
                  </a:schemeClr>
                </a:solidFill>
                <a:latin typeface="Times New Roman"/>
                <a:ea typeface="华文细黑"/>
                <a:cs typeface="Courier New"/>
              </a:rPr>
              <a:t>b</a:t>
            </a:r>
            <a:endParaRPr lang="zh-CN" altLang="en-US" sz="2800" b="1" kern="100" dirty="0">
              <a:solidFill>
                <a:schemeClr val="accent6">
                  <a:lumMod val="75000"/>
                </a:schemeClr>
              </a:solidFill>
              <a:latin typeface="Times New Roman"/>
              <a:ea typeface="华文细黑"/>
              <a:cs typeface="Courier New"/>
            </a:endParaRPr>
          </a:p>
        </p:txBody>
      </p:sp>
      <p:sp>
        <p:nvSpPr>
          <p:cNvPr id="6" name="矩形 5"/>
          <p:cNvSpPr/>
          <p:nvPr/>
        </p:nvSpPr>
        <p:spPr>
          <a:xfrm>
            <a:off x="5547047" y="2061867"/>
            <a:ext cx="343364" cy="661207"/>
          </a:xfrm>
          <a:prstGeom prst="rect">
            <a:avLst/>
          </a:prstGeom>
        </p:spPr>
        <p:txBody>
          <a:bodyPr wrap="none">
            <a:spAutoFit/>
          </a:bodyPr>
          <a:lstStyle/>
          <a:p>
            <a:pPr>
              <a:lnSpc>
                <a:spcPct val="150000"/>
              </a:lnSpc>
            </a:pPr>
            <a:r>
              <a:rPr lang="en-US" altLang="zh-CN" sz="2800" b="1" kern="100" dirty="0">
                <a:solidFill>
                  <a:schemeClr val="accent6">
                    <a:lumMod val="75000"/>
                  </a:schemeClr>
                </a:solidFill>
                <a:latin typeface="Times New Roman"/>
                <a:ea typeface="华文细黑"/>
                <a:cs typeface="Courier New"/>
              </a:rPr>
              <a:t>c</a:t>
            </a:r>
            <a:endParaRPr lang="zh-CN" altLang="en-US" sz="2800" b="1" kern="100" dirty="0">
              <a:solidFill>
                <a:schemeClr val="accent6">
                  <a:lumMod val="75000"/>
                </a:schemeClr>
              </a:solidFill>
              <a:latin typeface="Times New Roman"/>
              <a:ea typeface="华文细黑"/>
              <a:cs typeface="Courier New"/>
            </a:endParaRPr>
          </a:p>
        </p:txBody>
      </p:sp>
      <p:sp>
        <p:nvSpPr>
          <p:cNvPr id="8" name="矩形 7"/>
          <p:cNvSpPr/>
          <p:nvPr/>
        </p:nvSpPr>
        <p:spPr>
          <a:xfrm>
            <a:off x="7582372" y="2133875"/>
            <a:ext cx="385042" cy="661207"/>
          </a:xfrm>
          <a:prstGeom prst="rect">
            <a:avLst/>
          </a:prstGeom>
        </p:spPr>
        <p:txBody>
          <a:bodyPr wrap="none">
            <a:spAutoFit/>
          </a:bodyPr>
          <a:lstStyle/>
          <a:p>
            <a:pPr>
              <a:lnSpc>
                <a:spcPct val="150000"/>
              </a:lnSpc>
            </a:pPr>
            <a:r>
              <a:rPr lang="en-US" altLang="zh-CN" sz="2800" b="1" kern="100" dirty="0">
                <a:solidFill>
                  <a:schemeClr val="accent6">
                    <a:lumMod val="75000"/>
                  </a:schemeClr>
                </a:solidFill>
                <a:latin typeface="Times New Roman"/>
                <a:ea typeface="华文细黑"/>
                <a:cs typeface="Courier New"/>
              </a:rPr>
              <a:t>b</a:t>
            </a:r>
            <a:endParaRPr lang="zh-CN" altLang="en-US" sz="2800" b="1" kern="100" dirty="0">
              <a:solidFill>
                <a:schemeClr val="accent6">
                  <a:lumMod val="75000"/>
                </a:schemeClr>
              </a:solidFill>
              <a:latin typeface="Times New Roman"/>
              <a:ea typeface="华文细黑"/>
              <a:cs typeface="Courier New"/>
            </a:endParaRPr>
          </a:p>
        </p:txBody>
      </p:sp>
      <p:sp>
        <p:nvSpPr>
          <p:cNvPr id="9" name="矩形 8"/>
          <p:cNvSpPr/>
          <p:nvPr/>
        </p:nvSpPr>
        <p:spPr>
          <a:xfrm>
            <a:off x="1126654" y="2731002"/>
            <a:ext cx="343364" cy="661207"/>
          </a:xfrm>
          <a:prstGeom prst="rect">
            <a:avLst/>
          </a:prstGeom>
        </p:spPr>
        <p:txBody>
          <a:bodyPr wrap="none">
            <a:spAutoFit/>
          </a:bodyPr>
          <a:lstStyle/>
          <a:p>
            <a:pPr>
              <a:lnSpc>
                <a:spcPct val="150000"/>
              </a:lnSpc>
            </a:pPr>
            <a:r>
              <a:rPr lang="en-US" altLang="zh-CN" sz="2800" b="1" kern="100" dirty="0">
                <a:solidFill>
                  <a:schemeClr val="accent6">
                    <a:lumMod val="75000"/>
                  </a:schemeClr>
                </a:solidFill>
                <a:latin typeface="Times New Roman"/>
                <a:ea typeface="华文细黑"/>
                <a:cs typeface="Courier New"/>
              </a:rPr>
              <a:t>c</a:t>
            </a:r>
            <a:endParaRPr lang="zh-CN" altLang="en-US" sz="2800" b="1" kern="100" dirty="0">
              <a:solidFill>
                <a:schemeClr val="accent6">
                  <a:lumMod val="75000"/>
                </a:schemeClr>
              </a:solidFill>
              <a:latin typeface="Times New Roman"/>
              <a:ea typeface="华文细黑"/>
              <a:cs typeface="Courier New"/>
            </a:endParaRPr>
          </a:p>
        </p:txBody>
      </p:sp>
      <p:sp>
        <p:nvSpPr>
          <p:cNvPr id="10" name="矩形 9"/>
          <p:cNvSpPr/>
          <p:nvPr/>
        </p:nvSpPr>
        <p:spPr>
          <a:xfrm>
            <a:off x="3405908" y="2723074"/>
            <a:ext cx="385042" cy="661207"/>
          </a:xfrm>
          <a:prstGeom prst="rect">
            <a:avLst/>
          </a:prstGeom>
        </p:spPr>
        <p:txBody>
          <a:bodyPr wrap="none">
            <a:spAutoFit/>
          </a:bodyPr>
          <a:lstStyle/>
          <a:p>
            <a:pPr>
              <a:lnSpc>
                <a:spcPct val="150000"/>
              </a:lnSpc>
            </a:pPr>
            <a:r>
              <a:rPr lang="en-US" altLang="zh-CN" sz="2800" b="1" kern="100" dirty="0">
                <a:solidFill>
                  <a:schemeClr val="accent6">
                    <a:lumMod val="75000"/>
                  </a:schemeClr>
                </a:solidFill>
                <a:latin typeface="Times New Roman"/>
                <a:ea typeface="华文细黑"/>
                <a:cs typeface="Courier New"/>
              </a:rPr>
              <a:t>b</a:t>
            </a:r>
            <a:endParaRPr lang="zh-CN" altLang="en-US" sz="2800" b="1" kern="100" dirty="0">
              <a:solidFill>
                <a:schemeClr val="accent6">
                  <a:lumMod val="75000"/>
                </a:schemeClr>
              </a:solidFill>
              <a:latin typeface="Times New Roman"/>
              <a:ea typeface="华文细黑"/>
              <a:cs typeface="Courier New"/>
            </a:endParaRPr>
          </a:p>
        </p:txBody>
      </p:sp>
      <p:sp>
        <p:nvSpPr>
          <p:cNvPr id="11" name="Rectangle 19"/>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334566" y="3717826"/>
            <a:ext cx="9921241"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写出</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三步反应的化学方程式：</a:t>
            </a:r>
            <a:endParaRPr lang="zh-CN" altLang="zh-CN" sz="2800" kern="100" dirty="0">
              <a:latin typeface="宋体"/>
              <a:cs typeface="Courier New"/>
            </a:endParaRPr>
          </a:p>
          <a:p>
            <a:pPr algn="just">
              <a:lnSpc>
                <a:spcPct val="150000"/>
              </a:lnSpc>
              <a:spcAft>
                <a:spcPts val="0"/>
              </a:spcAft>
            </a:pPr>
            <a:endParaRPr lang="en-US" altLang="zh-CN" sz="2800" kern="100" dirty="0" smtClean="0">
              <a:latin typeface="宋体"/>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①</a:t>
            </a:r>
            <a:r>
              <a:rPr lang="en-US" altLang="zh-CN" sz="2800" kern="100" dirty="0">
                <a:latin typeface="Times New Roman"/>
                <a:ea typeface="华文细黑"/>
                <a:cs typeface="Courier New"/>
              </a:rPr>
              <a:t>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endParaRPr lang="en-US" altLang="zh-CN" sz="2800" kern="100" dirty="0" smtClean="0">
              <a:latin typeface="宋体"/>
              <a:ea typeface="华文细黑"/>
              <a:cs typeface="Times New Roman"/>
            </a:endParaRPr>
          </a:p>
        </p:txBody>
      </p:sp>
      <p:pic>
        <p:nvPicPr>
          <p:cNvPr id="223253" name="Picture 21"/>
          <p:cNvPicPr>
            <a:picLocks noChangeAspect="1" noChangeArrowheads="1"/>
          </p:cNvPicPr>
          <p:nvPr/>
        </p:nvPicPr>
        <p:blipFill>
          <a:blip r:embed="rId1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89550" y="4733045"/>
            <a:ext cx="4877664" cy="64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矩形 2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7" name="圆角矩形 26"/>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26471404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3253"/>
                                        </p:tgtEl>
                                        <p:attrNameLst>
                                          <p:attrName>style.visibility</p:attrName>
                                        </p:attrNameLst>
                                      </p:cBhvr>
                                      <p:to>
                                        <p:strVal val="visible"/>
                                      </p:to>
                                    </p:set>
                                    <p:animEffect transition="in" filter="blinds(horizontal)">
                                      <p:cBhvr>
                                        <p:cTn id="37" dur="500"/>
                                        <p:tgtEl>
                                          <p:spTgt spid="22325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3"/>
                                        </p:tgtEl>
                                      </p:cBhvr>
                                    </p:animEffect>
                                    <p:set>
                                      <p:cBhvr>
                                        <p:cTn id="42" dur="1" fill="hold">
                                          <p:stCondLst>
                                            <p:cond delay="499"/>
                                          </p:stCondLst>
                                        </p:cTn>
                                        <p:tgtEl>
                                          <p:spTgt spid="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6"/>
                                        </p:tgtEl>
                                      </p:cBhvr>
                                    </p:animEffect>
                                    <p:set>
                                      <p:cBhvr>
                                        <p:cTn id="48" dur="1" fill="hold">
                                          <p:stCondLst>
                                            <p:cond delay="499"/>
                                          </p:stCondLst>
                                        </p:cTn>
                                        <p:tgtEl>
                                          <p:spTgt spid="6"/>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0"/>
                                        </p:tgtEl>
                                      </p:cBhvr>
                                    </p:animEffect>
                                    <p:set>
                                      <p:cBhvr>
                                        <p:cTn id="57" dur="1" fill="hold">
                                          <p:stCondLst>
                                            <p:cond delay="499"/>
                                          </p:stCondLst>
                                        </p:cTn>
                                        <p:tgtEl>
                                          <p:spTgt spid="10"/>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223253"/>
                                        </p:tgtEl>
                                      </p:cBhvr>
                                    </p:animEffect>
                                    <p:set>
                                      <p:cBhvr>
                                        <p:cTn id="60" dur="1" fill="hold">
                                          <p:stCondLst>
                                            <p:cond delay="499"/>
                                          </p:stCondLst>
                                        </p:cTn>
                                        <p:tgtEl>
                                          <p:spTgt spid="223253"/>
                                        </p:tgtEl>
                                        <p:attrNameLst>
                                          <p:attrName>style.visibility</p:attrName>
                                        </p:attrNameLst>
                                      </p:cBhvr>
                                      <p:to>
                                        <p:strVal val="hidden"/>
                                      </p:to>
                                    </p:set>
                                  </p:childTnLst>
                                </p:cTn>
                              </p:par>
                            </p:childTnLst>
                          </p:cTn>
                        </p:par>
                      </p:childTnLst>
                    </p:cTn>
                  </p:par>
                </p:childTnLst>
              </p:cTn>
              <p:nextCondLst>
                <p:cond evt="onClick" delay="0">
                  <p:tgtEl>
                    <p:spTgt spid="27"/>
                  </p:tgtEl>
                </p:cond>
              </p:nextCondLst>
            </p:seq>
          </p:childTnLst>
        </p:cTn>
      </p:par>
    </p:tnLst>
    <p:bldLst>
      <p:bldP spid="3" grpId="0"/>
      <p:bldP spid="3" grpId="1"/>
      <p:bldP spid="5" grpId="0"/>
      <p:bldP spid="5" grpId="1"/>
      <p:bldP spid="6" grpId="0"/>
      <p:bldP spid="6" grpId="1"/>
      <p:bldP spid="8" grpId="0"/>
      <p:bldP spid="8" grpId="1"/>
      <p:bldP spid="9" grpId="0"/>
      <p:bldP spid="9" grpId="1"/>
      <p:bldP spid="10" grpId="0"/>
      <p:bldP spid="10"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1" name="Rectangle 19"/>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782477" y="2336314"/>
            <a:ext cx="9921241" cy="2677656"/>
          </a:xfrm>
          <a:prstGeom prst="rect">
            <a:avLst/>
          </a:prstGeom>
        </p:spPr>
        <p:txBody>
          <a:bodyPr>
            <a:spAutoFit/>
          </a:bodyPr>
          <a:lstStyle/>
          <a:p>
            <a:pPr algn="just">
              <a:lnSpc>
                <a:spcPct val="200000"/>
              </a:lnSpc>
              <a:spcAft>
                <a:spcPts val="0"/>
              </a:spcAft>
            </a:pPr>
            <a:r>
              <a:rPr lang="en-US" altLang="zh-CN" sz="2800" kern="100" dirty="0" smtClean="0">
                <a:latin typeface="宋体"/>
                <a:ea typeface="华文细黑"/>
                <a:cs typeface="Times New Roman"/>
              </a:rPr>
              <a:t>⑤</a:t>
            </a:r>
            <a:r>
              <a:rPr lang="en-US" altLang="zh-CN" sz="2800" kern="100" dirty="0" smtClean="0">
                <a:latin typeface="Times New Roman"/>
                <a:ea typeface="华文细黑"/>
                <a:cs typeface="Courier New"/>
              </a:rPr>
              <a:t>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200000"/>
              </a:lnSpc>
              <a:spcAft>
                <a:spcPts val="0"/>
              </a:spcAft>
            </a:pPr>
            <a:endParaRPr lang="en-US" altLang="zh-CN" sz="2800" kern="100" dirty="0" smtClean="0">
              <a:latin typeface="宋体"/>
              <a:ea typeface="华文细黑"/>
              <a:cs typeface="Times New Roman"/>
            </a:endParaRPr>
          </a:p>
          <a:p>
            <a:pPr algn="just">
              <a:lnSpc>
                <a:spcPct val="200000"/>
              </a:lnSpc>
              <a:spcAft>
                <a:spcPts val="0"/>
              </a:spcAft>
            </a:pPr>
            <a:r>
              <a:rPr lang="en-US" altLang="zh-CN" sz="2800" kern="100" dirty="0" smtClean="0">
                <a:latin typeface="宋体"/>
                <a:ea typeface="华文细黑"/>
                <a:cs typeface="Times New Roman"/>
              </a:rPr>
              <a:t>⑥</a:t>
            </a:r>
            <a:r>
              <a:rPr lang="en-US" altLang="zh-CN" sz="2800" kern="100" dirty="0" smtClean="0">
                <a:latin typeface="Times New Roman"/>
                <a:ea typeface="华文细黑"/>
                <a:cs typeface="Courier New"/>
              </a:rPr>
              <a:t>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223255" name="Picture 23"/>
          <p:cNvPicPr>
            <a:picLocks noChangeAspect="1" noChangeArrowheads="1"/>
          </p:cNvPicPr>
          <p:nvPr/>
        </p:nvPicPr>
        <p:blipFill>
          <a:blip r:embed="rId1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41931" y="1726751"/>
            <a:ext cx="5289379" cy="12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57" name="Picture 25"/>
          <p:cNvPicPr>
            <a:picLocks noChangeAspect="1" noChangeArrowheads="1"/>
          </p:cNvPicPr>
          <p:nvPr/>
        </p:nvPicPr>
        <p:blipFill>
          <a:blip r:embed="rId1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09788" y="3182507"/>
            <a:ext cx="3262576" cy="15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6689264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3255"/>
                                        </p:tgtEl>
                                        <p:attrNameLst>
                                          <p:attrName>style.visibility</p:attrName>
                                        </p:attrNameLst>
                                      </p:cBhvr>
                                      <p:to>
                                        <p:strVal val="visible"/>
                                      </p:to>
                                    </p:set>
                                    <p:animEffect transition="in" filter="blinds(horizontal)">
                                      <p:cBhvr>
                                        <p:cTn id="7" dur="500"/>
                                        <p:tgtEl>
                                          <p:spTgt spid="2232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3257"/>
                                        </p:tgtEl>
                                        <p:attrNameLst>
                                          <p:attrName>style.visibility</p:attrName>
                                        </p:attrNameLst>
                                      </p:cBhvr>
                                      <p:to>
                                        <p:strVal val="visible"/>
                                      </p:to>
                                    </p:set>
                                    <p:animEffect transition="in" filter="blinds(horizontal)">
                                      <p:cBhvr>
                                        <p:cTn id="12" dur="500"/>
                                        <p:tgtEl>
                                          <p:spTgt spid="2232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23255"/>
                                        </p:tgtEl>
                                      </p:cBhvr>
                                    </p:animEffect>
                                    <p:set>
                                      <p:cBhvr>
                                        <p:cTn id="17" dur="1" fill="hold">
                                          <p:stCondLst>
                                            <p:cond delay="499"/>
                                          </p:stCondLst>
                                        </p:cTn>
                                        <p:tgtEl>
                                          <p:spTgt spid="223255"/>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23257"/>
                                        </p:tgtEl>
                                      </p:cBhvr>
                                    </p:animEffect>
                                    <p:set>
                                      <p:cBhvr>
                                        <p:cTn id="20" dur="1" fill="hold">
                                          <p:stCondLst>
                                            <p:cond delay="499"/>
                                          </p:stCondLst>
                                        </p:cTn>
                                        <p:tgtEl>
                                          <p:spTgt spid="223257"/>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1071820"/>
            <a:ext cx="10793813"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HBr</a:t>
            </a:r>
            <a:r>
              <a:rPr lang="en-US" altLang="zh-CN" sz="2800" kern="100" spc="-125" dirty="0">
                <a:latin typeface="宋体"/>
                <a:ea typeface="华文细黑"/>
                <a:cs typeface="Times New Roman"/>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CHBr</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主要产物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某烃</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充分燃烧后可以得到</a:t>
            </a:r>
            <a:r>
              <a:rPr lang="en-US" altLang="zh-CN" sz="2800" kern="100" dirty="0">
                <a:latin typeface="Times New Roman"/>
                <a:ea typeface="华文细黑"/>
                <a:cs typeface="Courier New"/>
              </a:rPr>
              <a:t>8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 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。该烃</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在不同条件下能发生如下图所示的一系列变化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301058" name="Picture 2" descr="去年735A"/>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54646" y="3429794"/>
            <a:ext cx="9082294" cy="256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 name="矩形 2"/>
          <p:cNvSpPr/>
          <p:nvPr/>
        </p:nvSpPr>
        <p:spPr>
          <a:xfrm>
            <a:off x="176543" y="1189410"/>
            <a:ext cx="10959223"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a:t>
            </a:r>
            <a:r>
              <a:rPr lang="zh-CN" altLang="zh-CN" sz="2800" kern="100" dirty="0">
                <a:latin typeface="Times New Roman"/>
                <a:ea typeface="华文细黑"/>
                <a:cs typeface="Times New Roman"/>
              </a:rPr>
              <a:t>的化学式：</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的结构简式：</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上述反应中，</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填反应类型</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写出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物质的结构简式：</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C____________________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D______________________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E____________________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H_____________________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写出</a:t>
            </a:r>
            <a:r>
              <a:rPr lang="en-US" altLang="zh-CN" sz="2800" kern="100" dirty="0">
                <a:solidFill>
                  <a:prstClr val="black"/>
                </a:solidFill>
                <a:latin typeface="Times New Roman"/>
                <a:ea typeface="华文细黑"/>
                <a:cs typeface="Courier New"/>
              </a:rPr>
              <a:t>D</a:t>
            </a:r>
            <a:r>
              <a:rPr lang="en-US" altLang="zh-CN" sz="2800" kern="100" spc="-125" dirty="0">
                <a:solidFill>
                  <a:prstClr val="black"/>
                </a:solidFill>
                <a:latin typeface="Times New Roman" pitchFamily="18" charset="0"/>
                <a:ea typeface="华文细黑"/>
                <a:cs typeface="Times New Roman"/>
              </a:rPr>
              <a:t>―</a:t>
            </a:r>
            <a:r>
              <a:rPr lang="en-US" altLang="zh-CN" sz="2800" kern="100" dirty="0">
                <a:solidFill>
                  <a:prstClr val="black"/>
                </a:solidFill>
                <a:latin typeface="Times New Roman" pitchFamily="18" charset="0"/>
                <a:ea typeface="华文细黑"/>
                <a:cs typeface="Times New Roman"/>
              </a:rPr>
              <a:t>→</a:t>
            </a:r>
            <a:r>
              <a:rPr lang="en-US" altLang="zh-CN" sz="2800" kern="100" dirty="0">
                <a:solidFill>
                  <a:prstClr val="black"/>
                </a:solidFill>
                <a:latin typeface="Times New Roman"/>
                <a:ea typeface="华文细黑"/>
                <a:cs typeface="Courier New"/>
              </a:rPr>
              <a:t>F</a:t>
            </a:r>
            <a:r>
              <a:rPr lang="zh-CN" altLang="zh-CN" sz="2800" kern="100" dirty="0">
                <a:solidFill>
                  <a:prstClr val="black"/>
                </a:solidFill>
                <a:latin typeface="Times New Roman"/>
                <a:ea typeface="华文细黑"/>
                <a:cs typeface="Times New Roman"/>
              </a:rPr>
              <a:t>反应的化学方程式</a:t>
            </a:r>
            <a:r>
              <a:rPr lang="en-US" altLang="zh-CN" sz="2800" kern="100" dirty="0" smtClean="0">
                <a:solidFill>
                  <a:prstClr val="black"/>
                </a:solidFill>
                <a:latin typeface="Times New Roman"/>
                <a:ea typeface="华文细黑"/>
                <a:cs typeface="Courier New"/>
              </a:rPr>
              <a:t>______________________________</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68485" y="6651870"/>
            <a:ext cx="1221928"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解析</a:t>
            </a: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292625347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 name="矩形 3"/>
          <p:cNvSpPr/>
          <p:nvPr/>
        </p:nvSpPr>
        <p:spPr>
          <a:xfrm>
            <a:off x="190550" y="1341562"/>
            <a:ext cx="11352670" cy="3323987"/>
          </a:xfrm>
          <a:prstGeom prst="rect">
            <a:avLst/>
          </a:prstGeom>
        </p:spPr>
        <p:txBody>
          <a:bodyPr wrap="squar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a:t>
            </a:r>
            <a:r>
              <a:rPr lang="zh-CN" altLang="zh-CN" sz="2800" kern="100" dirty="0">
                <a:latin typeface="Times New Roman"/>
                <a:ea typeface="华文细黑"/>
                <a:cs typeface="Times New Roman"/>
              </a:rPr>
              <a:t>完全燃烧生成</a:t>
            </a:r>
            <a:r>
              <a:rPr lang="en-US" altLang="zh-CN" sz="2800" kern="100" dirty="0">
                <a:latin typeface="Times New Roman"/>
                <a:ea typeface="华文细黑"/>
                <a:cs typeface="Courier New"/>
              </a:rPr>
              <a:t>8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可知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zh-CN" altLang="zh-CN" sz="2800" kern="100" dirty="0">
                <a:latin typeface="Times New Roman"/>
                <a:ea typeface="华文细黑"/>
                <a:cs typeface="Times New Roman"/>
              </a:rPr>
              <a:t>，不饱和度为</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，推测可能有苯环，由</a:t>
            </a:r>
            <a:r>
              <a:rPr lang="en-US" altLang="zh-CN" sz="2800" kern="100" dirty="0">
                <a:latin typeface="宋体"/>
                <a:ea typeface="华文细黑"/>
                <a:cs typeface="Times New Roman"/>
              </a:rPr>
              <a:t>①④</a:t>
            </a:r>
            <a:r>
              <a:rPr lang="zh-CN" altLang="zh-CN" sz="2800" kern="100" dirty="0">
                <a:latin typeface="Times New Roman"/>
                <a:ea typeface="华文细黑"/>
                <a:cs typeface="Times New Roman"/>
              </a:rPr>
              <a:t>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中必有双键。故</a:t>
            </a:r>
            <a:r>
              <a:rPr lang="en-US" altLang="zh-CN" sz="2800" kern="100" dirty="0">
                <a:latin typeface="Times New Roman"/>
                <a:ea typeface="华文细黑"/>
                <a:cs typeface="Courier New"/>
              </a:rPr>
              <a:t>A</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Br</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加成得</a:t>
            </a:r>
            <a:r>
              <a:rPr lang="en-US" altLang="zh-CN" sz="2800" kern="100" dirty="0">
                <a:latin typeface="Times New Roman"/>
                <a:ea typeface="华文细黑"/>
                <a:cs typeface="Courier New"/>
              </a:rPr>
              <a:t>B</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HBr</a:t>
            </a:r>
            <a:r>
              <a:rPr lang="en-US" altLang="zh-CN" sz="2800" kern="100" spc="-125" dirty="0">
                <a:latin typeface="宋体"/>
                <a:ea typeface="华文细黑"/>
                <a:cs typeface="Times New Roman"/>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，由信息知</a:t>
            </a:r>
            <a:r>
              <a:rPr lang="en-US" altLang="zh-CN" sz="2800" kern="100" dirty="0">
                <a:latin typeface="Times New Roman"/>
                <a:ea typeface="华文细黑"/>
                <a:cs typeface="Courier New"/>
              </a:rPr>
              <a:t>D</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水解得到，</a:t>
            </a:r>
            <a:r>
              <a:rPr lang="en-US" altLang="zh-CN" sz="2800" kern="100" dirty="0">
                <a:latin typeface="Times New Roman"/>
                <a:ea typeface="华文细黑"/>
                <a:cs typeface="Courier New"/>
              </a:rPr>
              <a:t>F</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和醋酸反应生成的酯，则</a:t>
            </a:r>
            <a:r>
              <a:rPr lang="en-US" altLang="zh-CN" sz="2800" kern="100" dirty="0">
                <a:latin typeface="Times New Roman"/>
                <a:ea typeface="华文细黑"/>
                <a:cs typeface="Courier New"/>
              </a:rPr>
              <a:t>H</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p:txBody>
      </p:sp>
      <p:pic>
        <p:nvPicPr>
          <p:cNvPr id="307202" name="图片 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25037" y="2695748"/>
            <a:ext cx="1782860" cy="73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03" name="图片 1"/>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479534" y="2665705"/>
            <a:ext cx="1596338" cy="758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05" name="图片 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77165" y="3978378"/>
            <a:ext cx="2093705" cy="963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06" name="图片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75526" y="4104039"/>
            <a:ext cx="2564625" cy="1053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3346" name="Picture 2"/>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735166" y="3213770"/>
            <a:ext cx="1944216" cy="913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4614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07202"/>
                                        </p:tgtEl>
                                        <p:attrNameLst>
                                          <p:attrName>style.visibility</p:attrName>
                                        </p:attrNameLst>
                                      </p:cBhvr>
                                      <p:to>
                                        <p:strVal val="visible"/>
                                      </p:to>
                                    </p:set>
                                    <p:animEffect transition="in" filter="blinds(horizontal)">
                                      <p:cBhvr>
                                        <p:cTn id="10" dur="500"/>
                                        <p:tgtEl>
                                          <p:spTgt spid="307202"/>
                                        </p:tgtEl>
                                      </p:cBhvr>
                                    </p:animEffect>
                                  </p:childTnLst>
                                </p:cTn>
                              </p:par>
                              <p:par>
                                <p:cTn id="11" presetID="3" presetClass="entr" presetSubtype="10" fill="hold" nodeType="withEffect">
                                  <p:stCondLst>
                                    <p:cond delay="0"/>
                                  </p:stCondLst>
                                  <p:childTnLst>
                                    <p:set>
                                      <p:cBhvr>
                                        <p:cTn id="12" dur="1" fill="hold">
                                          <p:stCondLst>
                                            <p:cond delay="0"/>
                                          </p:stCondLst>
                                        </p:cTn>
                                        <p:tgtEl>
                                          <p:spTgt spid="307203"/>
                                        </p:tgtEl>
                                        <p:attrNameLst>
                                          <p:attrName>style.visibility</p:attrName>
                                        </p:attrNameLst>
                                      </p:cBhvr>
                                      <p:to>
                                        <p:strVal val="visible"/>
                                      </p:to>
                                    </p:set>
                                    <p:animEffect transition="in" filter="blinds(horizontal)">
                                      <p:cBhvr>
                                        <p:cTn id="13" dur="500"/>
                                        <p:tgtEl>
                                          <p:spTgt spid="307203"/>
                                        </p:tgtEl>
                                      </p:cBhvr>
                                    </p:animEffect>
                                  </p:childTnLst>
                                </p:cTn>
                              </p:par>
                              <p:par>
                                <p:cTn id="14" presetID="3" presetClass="entr" presetSubtype="10" fill="hold" nodeType="withEffect">
                                  <p:stCondLst>
                                    <p:cond delay="0"/>
                                  </p:stCondLst>
                                  <p:childTnLst>
                                    <p:set>
                                      <p:cBhvr>
                                        <p:cTn id="15" dur="1" fill="hold">
                                          <p:stCondLst>
                                            <p:cond delay="0"/>
                                          </p:stCondLst>
                                        </p:cTn>
                                        <p:tgtEl>
                                          <p:spTgt spid="307205"/>
                                        </p:tgtEl>
                                        <p:attrNameLst>
                                          <p:attrName>style.visibility</p:attrName>
                                        </p:attrNameLst>
                                      </p:cBhvr>
                                      <p:to>
                                        <p:strVal val="visible"/>
                                      </p:to>
                                    </p:set>
                                    <p:animEffect transition="in" filter="blinds(horizontal)">
                                      <p:cBhvr>
                                        <p:cTn id="16" dur="500"/>
                                        <p:tgtEl>
                                          <p:spTgt spid="307205"/>
                                        </p:tgtEl>
                                      </p:cBhvr>
                                    </p:animEffect>
                                  </p:childTnLst>
                                </p:cTn>
                              </p:par>
                              <p:par>
                                <p:cTn id="17" presetID="3" presetClass="entr" presetSubtype="10" fill="hold" nodeType="withEffect">
                                  <p:stCondLst>
                                    <p:cond delay="0"/>
                                  </p:stCondLst>
                                  <p:childTnLst>
                                    <p:set>
                                      <p:cBhvr>
                                        <p:cTn id="18" dur="1" fill="hold">
                                          <p:stCondLst>
                                            <p:cond delay="0"/>
                                          </p:stCondLst>
                                        </p:cTn>
                                        <p:tgtEl>
                                          <p:spTgt spid="307206"/>
                                        </p:tgtEl>
                                        <p:attrNameLst>
                                          <p:attrName>style.visibility</p:attrName>
                                        </p:attrNameLst>
                                      </p:cBhvr>
                                      <p:to>
                                        <p:strVal val="visible"/>
                                      </p:to>
                                    </p:set>
                                    <p:animEffect transition="in" filter="blinds(horizontal)">
                                      <p:cBhvr>
                                        <p:cTn id="19" dur="500"/>
                                        <p:tgtEl>
                                          <p:spTgt spid="307206"/>
                                        </p:tgtEl>
                                      </p:cBhvr>
                                    </p:animEffect>
                                  </p:childTnLst>
                                </p:cTn>
                              </p:par>
                              <p:par>
                                <p:cTn id="20" presetID="3" presetClass="entr" presetSubtype="10" fill="hold" nodeType="withEffect">
                                  <p:stCondLst>
                                    <p:cond delay="0"/>
                                  </p:stCondLst>
                                  <p:childTnLst>
                                    <p:set>
                                      <p:cBhvr>
                                        <p:cTn id="21" dur="1" fill="hold">
                                          <p:stCondLst>
                                            <p:cond delay="0"/>
                                          </p:stCondLst>
                                        </p:cTn>
                                        <p:tgtEl>
                                          <p:spTgt spid="313346"/>
                                        </p:tgtEl>
                                        <p:attrNameLst>
                                          <p:attrName>style.visibility</p:attrName>
                                        </p:attrNameLst>
                                      </p:cBhvr>
                                      <p:to>
                                        <p:strVal val="visible"/>
                                      </p:to>
                                    </p:set>
                                    <p:animEffect transition="in" filter="blinds(horizontal)">
                                      <p:cBhvr>
                                        <p:cTn id="22" dur="500"/>
                                        <p:tgtEl>
                                          <p:spTgt spid="313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 name="矩形 2"/>
          <p:cNvSpPr/>
          <p:nvPr/>
        </p:nvSpPr>
        <p:spPr>
          <a:xfrm>
            <a:off x="464491" y="1413570"/>
            <a:ext cx="10743283" cy="728020"/>
          </a:xfrm>
          <a:prstGeom prst="rect">
            <a:avLst/>
          </a:prstGeom>
        </p:spPr>
        <p:txBody>
          <a:bodyPr>
            <a:spAutoFit/>
          </a:bodyPr>
          <a:lstStyle/>
          <a:p>
            <a:pPr algn="just">
              <a:lnSpc>
                <a:spcPct val="150000"/>
              </a:lnSpc>
              <a:spcAft>
                <a:spcPts val="0"/>
              </a:spcAft>
            </a:pPr>
            <a:r>
              <a:rPr lang="zh-CN" altLang="zh-CN" sz="32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rPr>
              <a:t>(1)C</a:t>
            </a:r>
            <a:r>
              <a:rPr lang="en-US" altLang="zh-CN" sz="2800" kern="100" baseline="-25000" dirty="0">
                <a:solidFill>
                  <a:schemeClr val="accent6">
                    <a:lumMod val="75000"/>
                  </a:schemeClr>
                </a:solidFill>
                <a:latin typeface="Times New Roman"/>
                <a:ea typeface="华文细黑"/>
              </a:rPr>
              <a:t>8</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8</a:t>
            </a:r>
            <a:endParaRPr lang="zh-CN" altLang="zh-CN" sz="1100" kern="100" dirty="0">
              <a:solidFill>
                <a:schemeClr val="accent6">
                  <a:lumMod val="75000"/>
                </a:schemeClr>
              </a:solidFill>
              <a:latin typeface="宋体"/>
              <a:cs typeface="Courier New"/>
            </a:endParaRPr>
          </a:p>
        </p:txBody>
      </p:sp>
      <p:pic>
        <p:nvPicPr>
          <p:cNvPr id="302082" name="Picture 2"/>
          <p:cNvPicPr>
            <a:picLocks noChangeAspect="1" noChangeArrowheads="1"/>
          </p:cNvPicPr>
          <p:nvPr/>
        </p:nvPicPr>
        <p:blipFill>
          <a:blip r:embed="rId1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7057" y="1557586"/>
            <a:ext cx="2876141" cy="77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78582" y="2412908"/>
            <a:ext cx="3717684"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加成　酯化</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或取代</a:t>
            </a:r>
            <a:r>
              <a:rPr lang="en-US" altLang="zh-CN" sz="2800" kern="100" dirty="0">
                <a:solidFill>
                  <a:schemeClr val="accent6">
                    <a:lumMod val="75000"/>
                  </a:schemeClr>
                </a:solidFill>
                <a:latin typeface="Times New Roman"/>
                <a:ea typeface="华文细黑"/>
                <a:cs typeface="Courier New"/>
              </a:rPr>
              <a:t>)</a:t>
            </a:r>
            <a:endParaRPr lang="zh-CN" altLang="zh-CN" sz="2800" kern="100" dirty="0">
              <a:solidFill>
                <a:schemeClr val="accent6">
                  <a:lumMod val="75000"/>
                </a:schemeClr>
              </a:solidFill>
              <a:effectLst/>
              <a:latin typeface="宋体"/>
              <a:cs typeface="Courier New"/>
            </a:endParaRPr>
          </a:p>
        </p:txBody>
      </p:sp>
      <p:pic>
        <p:nvPicPr>
          <p:cNvPr id="21" name="Picture 3"/>
          <p:cNvPicPr>
            <a:picLocks noChangeAspect="1" noChangeArrowheads="1"/>
          </p:cNvPicPr>
          <p:nvPr/>
        </p:nvPicPr>
        <p:blipFill rotWithShape="1">
          <a:blip r:embed="rId16" cstate="print">
            <a:duotone>
              <a:schemeClr val="accent6">
                <a:shade val="45000"/>
                <a:satMod val="135000"/>
              </a:schemeClr>
              <a:prstClr val="white"/>
            </a:duotone>
            <a:extLst>
              <a:ext uri="{28A0092B-C50C-407E-A947-70E740481C1C}">
                <a14:useLocalDpi xmlns:a14="http://schemas.microsoft.com/office/drawing/2010/main" val="0"/>
              </a:ext>
            </a:extLst>
          </a:blip>
          <a:srcRect t="-36675" b="36675"/>
          <a:stretch/>
        </p:blipFill>
        <p:spPr bwMode="auto">
          <a:xfrm>
            <a:off x="478582" y="2766880"/>
            <a:ext cx="6276172" cy="309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
          <p:cNvPicPr>
            <a:picLocks noChangeAspect="1" noChangeArrowheads="1"/>
          </p:cNvPicPr>
          <p:nvPr/>
        </p:nvPicPr>
        <p:blipFill rotWithShape="1">
          <a:blip r:embed="rId16" cstate="print">
            <a:duotone>
              <a:schemeClr val="accent6">
                <a:shade val="45000"/>
                <a:satMod val="135000"/>
              </a:schemeClr>
              <a:prstClr val="white"/>
            </a:duotone>
            <a:extLst>
              <a:ext uri="{28A0092B-C50C-407E-A947-70E740481C1C}">
                <a14:useLocalDpi xmlns:a14="http://schemas.microsoft.com/office/drawing/2010/main" val="0"/>
              </a:ext>
            </a:extLst>
          </a:blip>
          <a:srcRect l="2687" t="63571" r="-2687" b="-63571"/>
          <a:stretch/>
        </p:blipFill>
        <p:spPr bwMode="auto">
          <a:xfrm>
            <a:off x="6255887" y="4077865"/>
            <a:ext cx="6091591" cy="2999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9157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02082"/>
                                        </p:tgtEl>
                                        <p:attrNameLst>
                                          <p:attrName>style.visibility</p:attrName>
                                        </p:attrNameLst>
                                      </p:cBhvr>
                                      <p:to>
                                        <p:strVal val="visible"/>
                                      </p:to>
                                    </p:set>
                                    <p:animEffect transition="in" filter="blinds(horizontal)">
                                      <p:cBhvr>
                                        <p:cTn id="7" dur="750"/>
                                        <p:tgtEl>
                                          <p:spTgt spid="30208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childTnLst>
                          </p:cTn>
                        </p:par>
                        <p:par>
                          <p:cTn id="11" fill="hold">
                            <p:stCondLst>
                              <p:cond delay="750"/>
                            </p:stCondLst>
                            <p:childTnLst>
                              <p:par>
                                <p:cTn id="12" presetID="3" presetClass="entr" presetSubtype="1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750"/>
                                        <p:tgtEl>
                                          <p:spTgt spid="5"/>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750"/>
                                        <p:tgtEl>
                                          <p:spTgt spid="22"/>
                                        </p:tgtEl>
                                      </p:cBhvr>
                                    </p:animEffect>
                                  </p:childTnLst>
                                </p:cTn>
                              </p:par>
                              <p:par>
                                <p:cTn id="19" presetID="3" presetClass="entr" presetSubtype="1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linds(horizontal)">
                                      <p:cBhvr>
                                        <p:cTn id="21"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302084" name="Picture 4"/>
          <p:cNvPicPr>
            <a:picLocks noChangeAspect="1" noChangeArrowheads="1"/>
          </p:cNvPicPr>
          <p:nvPr/>
        </p:nvPicPr>
        <p:blipFill rotWithShape="1">
          <a:blip r:embed="rId15">
            <a:duotone>
              <a:schemeClr val="accent6">
                <a:shade val="45000"/>
                <a:satMod val="135000"/>
              </a:schemeClr>
              <a:prstClr val="white"/>
            </a:duotone>
            <a:extLst>
              <a:ext uri="{28A0092B-C50C-407E-A947-70E740481C1C}">
                <a14:useLocalDpi xmlns:a14="http://schemas.microsoft.com/office/drawing/2010/main" val="0"/>
              </a:ext>
            </a:extLst>
          </a:blip>
          <a:srcRect l="-6010" t="-49812" r="6010" b="49812"/>
          <a:stretch/>
        </p:blipFill>
        <p:spPr bwMode="auto">
          <a:xfrm>
            <a:off x="191186" y="973070"/>
            <a:ext cx="5884557" cy="2609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
          <p:cNvPicPr>
            <a:picLocks noChangeAspect="1" noChangeArrowheads="1"/>
          </p:cNvPicPr>
          <p:nvPr/>
        </p:nvPicPr>
        <p:blipFill rotWithShape="1">
          <a:blip r:embed="rId15">
            <a:duotone>
              <a:schemeClr val="accent6">
                <a:shade val="45000"/>
                <a:satMod val="135000"/>
              </a:schemeClr>
              <a:prstClr val="white"/>
            </a:duotone>
            <a:extLst>
              <a:ext uri="{28A0092B-C50C-407E-A947-70E740481C1C}">
                <a14:useLocalDpi xmlns:a14="http://schemas.microsoft.com/office/drawing/2010/main" val="0"/>
              </a:ext>
            </a:extLst>
          </a:blip>
          <a:srcRect l="2437" t="50000" r="-2437" b="-50000"/>
          <a:stretch/>
        </p:blipFill>
        <p:spPr bwMode="auto">
          <a:xfrm>
            <a:off x="6071923" y="2277666"/>
            <a:ext cx="5884557" cy="2609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4882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02084"/>
                                        </p:tgtEl>
                                        <p:attrNameLst>
                                          <p:attrName>style.visibility</p:attrName>
                                        </p:attrNameLst>
                                      </p:cBhvr>
                                      <p:to>
                                        <p:strVal val="visible"/>
                                      </p:to>
                                    </p:set>
                                    <p:animEffect transition="in" filter="blinds(horizontal)">
                                      <p:cBhvr>
                                        <p:cTn id="7" dur="500"/>
                                        <p:tgtEl>
                                          <p:spTgt spid="302084"/>
                                        </p:tgtEl>
                                      </p:cBhvr>
                                    </p:animEffect>
                                  </p:childTnLst>
                                </p:cTn>
                              </p:par>
                              <p:par>
                                <p:cTn id="8" presetID="3"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4566" y="1260780"/>
            <a:ext cx="12889432" cy="656846"/>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下面是几种有机化合物的转换关系：</a:t>
            </a:r>
            <a:endParaRPr lang="zh-CN" altLang="zh-CN" sz="1100" kern="100" dirty="0">
              <a:effectLst/>
              <a:latin typeface="宋体"/>
              <a:cs typeface="Courier New"/>
            </a:endParaRPr>
          </a:p>
        </p:txBody>
      </p:sp>
      <p:sp>
        <p:nvSpPr>
          <p:cNvPr id="61"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303106" name="Picture 2" descr="去年735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281021" y="2534395"/>
            <a:ext cx="6240186" cy="3630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8" name="矩形 17"/>
          <p:cNvSpPr/>
          <p:nvPr/>
        </p:nvSpPr>
        <p:spPr>
          <a:xfrm>
            <a:off x="81804" y="1261418"/>
            <a:ext cx="12278098" cy="4616648"/>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请回答下列问题：</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根据系统命名法，化合物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的名称是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上述框图中，</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填反应类型</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是重要的工业原料，写出由</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的化学方程式：</a:t>
            </a:r>
            <a:r>
              <a:rPr lang="zh-CN" altLang="zh-CN" sz="2800" kern="100" dirty="0">
                <a:latin typeface="宋体"/>
                <a:ea typeface="Times New Roman"/>
                <a:cs typeface="Courier New"/>
              </a:rPr>
              <a:t> </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________________________________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(4)C</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的结构简式是</a:t>
            </a:r>
            <a:r>
              <a:rPr lang="en-US" altLang="zh-CN" sz="2800" kern="100" dirty="0" smtClean="0">
                <a:latin typeface="Times New Roman"/>
                <a:ea typeface="华文细黑"/>
                <a:cs typeface="Courier New"/>
              </a:rPr>
              <a:t>_________________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a:t>
            </a:r>
            <a:r>
              <a:rPr lang="en-US" altLang="zh-CN" sz="2800" kern="100" baseline="-25000" dirty="0" smtClean="0">
                <a:latin typeface="Times New Roman"/>
                <a:ea typeface="华文细黑"/>
                <a:cs typeface="Courier New"/>
              </a:rPr>
              <a:t>1</a:t>
            </a:r>
            <a:r>
              <a:rPr lang="zh-CN" altLang="zh-CN" sz="2800" kern="100" dirty="0">
                <a:latin typeface="Times New Roman"/>
                <a:ea typeface="华文细黑"/>
                <a:cs typeface="Times New Roman"/>
              </a:rPr>
              <a:t>的结构简式是</a:t>
            </a:r>
            <a:r>
              <a:rPr lang="en-US" altLang="zh-CN" sz="2800" kern="100" dirty="0" smtClean="0">
                <a:latin typeface="Times New Roman"/>
                <a:ea typeface="华文细黑"/>
                <a:cs typeface="Courier New"/>
              </a:rPr>
              <a:t>______________</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nSpc>
                <a:spcPct val="150000"/>
              </a:lnSpc>
            </a:pPr>
            <a:r>
              <a:rPr lang="en-US" altLang="zh-CN" sz="2800" kern="100" dirty="0">
                <a:latin typeface="Times New Roman"/>
                <a:ea typeface="华文细黑"/>
              </a:rPr>
              <a:t>F</a:t>
            </a:r>
            <a:r>
              <a:rPr lang="en-US" altLang="zh-CN" sz="2800" kern="100" baseline="-25000" dirty="0">
                <a:latin typeface="Times New Roman"/>
                <a:ea typeface="华文细黑"/>
              </a:rPr>
              <a:t>1</a:t>
            </a:r>
            <a:r>
              <a:rPr lang="zh-CN" altLang="zh-CN" sz="2800" kern="100" dirty="0">
                <a:latin typeface="Times New Roman"/>
                <a:ea typeface="华文细黑"/>
                <a:cs typeface="Times New Roman"/>
              </a:rPr>
              <a:t>和</a:t>
            </a:r>
            <a:r>
              <a:rPr lang="en-US" altLang="zh-CN" sz="2800" kern="100" dirty="0">
                <a:latin typeface="Times New Roman"/>
                <a:ea typeface="华文细黑"/>
              </a:rPr>
              <a:t>F</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互为</a:t>
            </a:r>
            <a:r>
              <a:rPr lang="en-US" altLang="zh-CN" sz="2800" kern="100" dirty="0">
                <a:latin typeface="Times New Roman"/>
                <a:ea typeface="华文细黑"/>
              </a:rPr>
              <a:t>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9816008" y="6663993"/>
            <a:ext cx="1335561" cy="20021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解析答案</a:t>
            </a:r>
            <a:endParaRPr lang="zh-CN" altLang="en-US" sz="1400" dirty="0">
              <a:solidFill>
                <a:srgbClr val="C00000"/>
              </a:solidFill>
              <a:latin typeface="黑体" pitchFamily="49" charset="-122"/>
              <a:ea typeface="黑体" pitchFamily="49" charset="-122"/>
            </a:endParaRPr>
          </a:p>
        </p:txBody>
      </p:sp>
      <p:sp>
        <p:nvSpPr>
          <p:cNvPr id="22" name="圆角矩形 21">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68703748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 name="矩形 3"/>
          <p:cNvSpPr/>
          <p:nvPr/>
        </p:nvSpPr>
        <p:spPr>
          <a:xfrm>
            <a:off x="354836" y="1053530"/>
            <a:ext cx="10636914" cy="2598917"/>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这是一道烷烃、烯烃、卤代烃之间相互转化的框图题，在考查烷烃的取代反应和烯烃、二烯烃的加成反应的基础上，重点考查了卤代烃发生消去反应这一性质，解题的关键是根据反应的条件确定反应的类型及产物。</a:t>
            </a:r>
            <a:endParaRPr lang="zh-CN" altLang="en-US"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3701288815"/>
              </p:ext>
            </p:extLst>
          </p:nvPr>
        </p:nvGraphicFramePr>
        <p:xfrm>
          <a:off x="396825" y="3737794"/>
          <a:ext cx="11603037" cy="2500312"/>
        </p:xfrm>
        <a:graphic>
          <a:graphicData uri="http://schemas.openxmlformats.org/presentationml/2006/ole">
            <mc:AlternateContent xmlns:mc="http://schemas.openxmlformats.org/markup-compatibility/2006">
              <mc:Choice xmlns:v="urn:schemas-microsoft-com:vml" Requires="v">
                <p:oleObj spid="_x0000_s305182" name="文档" r:id="rId17" imgW="11153034" imgH="2414737" progId="Word.Document.12">
                  <p:embed/>
                </p:oleObj>
              </mc:Choice>
              <mc:Fallback>
                <p:oleObj name="文档" r:id="rId17" imgW="11153034" imgH="2414737" progId="Word.Document.12">
                  <p:embed/>
                  <p:pic>
                    <p:nvPicPr>
                      <p:cNvPr id="0" name=""/>
                      <p:cNvPicPr/>
                      <p:nvPr/>
                    </p:nvPicPr>
                    <p:blipFill>
                      <a:blip r:embed="rId18"/>
                      <a:stretch>
                        <a:fillRect/>
                      </a:stretch>
                    </p:blipFill>
                    <p:spPr>
                      <a:xfrm>
                        <a:off x="396825" y="3737794"/>
                        <a:ext cx="11603037" cy="2500312"/>
                      </a:xfrm>
                      <a:prstGeom prst="rect">
                        <a:avLst/>
                      </a:prstGeom>
                    </p:spPr>
                  </p:pic>
                </p:oleObj>
              </mc:Fallback>
            </mc:AlternateContent>
          </a:graphicData>
        </a:graphic>
      </p:graphicFrame>
      <p:sp>
        <p:nvSpPr>
          <p:cNvPr id="13" name="矩形 12"/>
          <p:cNvSpPr/>
          <p:nvPr/>
        </p:nvSpPr>
        <p:spPr>
          <a:xfrm>
            <a:off x="1435777" y="4579833"/>
            <a:ext cx="4913525" cy="738664"/>
          </a:xfrm>
          <a:prstGeom prst="rect">
            <a:avLst/>
          </a:prstGeom>
        </p:spPr>
        <p:txBody>
          <a:bodyPr wrap="none">
            <a:spAutoFit/>
          </a:bodyPr>
          <a:lstStyle/>
          <a:p>
            <a:pPr algn="just">
              <a:lnSpc>
                <a:spcPct val="150000"/>
              </a:lnSpc>
              <a:spcAft>
                <a:spcPts val="0"/>
              </a:spcAft>
            </a:pPr>
            <a:r>
              <a:rPr lang="en-US" altLang="zh-CN" sz="2800" kern="100" dirty="0" smtClean="0">
                <a:latin typeface="Times New Roman"/>
                <a:ea typeface="华文细黑"/>
                <a:cs typeface="Courier New"/>
              </a:rPr>
              <a:t>1,4-­</a:t>
            </a:r>
            <a:r>
              <a:rPr lang="zh-CN" altLang="zh-CN" sz="2800" kern="100" dirty="0">
                <a:latin typeface="Times New Roman"/>
                <a:ea typeface="华文细黑"/>
                <a:cs typeface="Times New Roman"/>
              </a:rPr>
              <a:t>加成产物或</a:t>
            </a:r>
            <a:r>
              <a:rPr lang="en-US" altLang="zh-CN" sz="2800" kern="100" dirty="0">
                <a:latin typeface="Times New Roman"/>
                <a:ea typeface="华文细黑"/>
                <a:cs typeface="Courier New"/>
              </a:rPr>
              <a:t>1,2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加</a:t>
            </a:r>
            <a:r>
              <a:rPr lang="zh-CN" altLang="zh-CN" sz="2800" kern="100" dirty="0">
                <a:latin typeface="Times New Roman"/>
                <a:ea typeface="华文细黑"/>
                <a:cs typeface="Times New Roman"/>
              </a:rPr>
              <a:t>成产物。</a:t>
            </a:r>
            <a:endParaRPr lang="zh-CN" altLang="zh-CN" sz="2800" kern="100" dirty="0">
              <a:effectLst/>
              <a:latin typeface="宋体"/>
              <a:cs typeface="Courier New"/>
            </a:endParaRPr>
          </a:p>
        </p:txBody>
      </p:sp>
    </p:spTree>
    <p:extLst>
      <p:ext uri="{BB962C8B-B14F-4D97-AF65-F5344CB8AC3E}">
        <p14:creationId xmlns:p14="http://schemas.microsoft.com/office/powerpoint/2010/main" val="3114085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6432" y="581954"/>
            <a:ext cx="11275398"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的加成反应</a:t>
            </a:r>
            <a:endParaRPr lang="zh-CN" altLang="zh-CN" sz="1100" kern="100" dirty="0">
              <a:effectLst/>
              <a:latin typeface="宋体"/>
              <a:cs typeface="Courier New"/>
            </a:endParaRPr>
          </a:p>
        </p:txBody>
      </p:sp>
      <p:sp>
        <p:nvSpPr>
          <p:cNvPr id="5" name="矩形 4"/>
          <p:cNvSpPr/>
          <p:nvPr/>
        </p:nvSpPr>
        <p:spPr>
          <a:xfrm>
            <a:off x="442769" y="3141762"/>
            <a:ext cx="1980029" cy="656077"/>
          </a:xfrm>
          <a:prstGeom prst="rect">
            <a:avLst/>
          </a:prstGeom>
        </p:spPr>
        <p:txBody>
          <a:bodyPr wrap="none">
            <a:spAutoFit/>
          </a:bodyPr>
          <a:lstStyle/>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加聚反应</a:t>
            </a:r>
            <a:endParaRPr lang="zh-CN" altLang="zh-CN" sz="1100" kern="100" dirty="0">
              <a:effectLst/>
              <a:latin typeface="宋体"/>
              <a:cs typeface="Courier New"/>
            </a:endParaRPr>
          </a:p>
        </p:txBody>
      </p:sp>
      <p:sp>
        <p:nvSpPr>
          <p:cNvPr id="7" name="矩形 6"/>
          <p:cNvSpPr/>
          <p:nvPr/>
        </p:nvSpPr>
        <p:spPr>
          <a:xfrm>
            <a:off x="406574" y="5072843"/>
            <a:ext cx="9725753" cy="738664"/>
          </a:xfrm>
          <a:prstGeom prst="rect">
            <a:avLst/>
          </a:prstGeom>
        </p:spPr>
        <p:txBody>
          <a:bodyPr>
            <a:spAutoFit/>
          </a:bodyPr>
          <a:lstStyle/>
          <a:p>
            <a:pPr lvl="0" algn="just">
              <a:lnSpc>
                <a:spcPct val="150000"/>
              </a:lnSpc>
            </a:pPr>
            <a:r>
              <a:rPr lang="en-US" altLang="zh-CN" sz="2800" u="sng" kern="100" dirty="0">
                <a:solidFill>
                  <a:prstClr val="black"/>
                </a:solidFill>
                <a:latin typeface="Times New Roman"/>
                <a:ea typeface="华文细黑"/>
                <a:cs typeface="Courier New"/>
              </a:rPr>
              <a:t>						</a:t>
            </a:r>
            <a:r>
              <a:rPr lang="zh-CN" altLang="en-US" sz="2800" kern="100" dirty="0" smtClean="0">
                <a:solidFill>
                  <a:prstClr val="black"/>
                </a:solidFill>
                <a:latin typeface="Times New Roman"/>
                <a:ea typeface="华文细黑"/>
                <a:cs typeface="Courier New"/>
              </a:rPr>
              <a:t>。</a:t>
            </a:r>
            <a:endParaRPr lang="en-US" altLang="zh-CN" sz="2800" kern="100" dirty="0" smtClean="0">
              <a:solidFill>
                <a:prstClr val="black"/>
              </a:solidFill>
              <a:latin typeface="Times New Roman"/>
              <a:ea typeface="华文细黑"/>
              <a:cs typeface="Courier New"/>
            </a:endParaRPr>
          </a:p>
        </p:txBody>
      </p:sp>
      <p:sp>
        <p:nvSpPr>
          <p:cNvPr id="9" name="矩形 8"/>
          <p:cNvSpPr/>
          <p:nvPr/>
        </p:nvSpPr>
        <p:spPr>
          <a:xfrm>
            <a:off x="262558" y="2192523"/>
            <a:ext cx="9725753" cy="738664"/>
          </a:xfrm>
          <a:prstGeom prst="rect">
            <a:avLst/>
          </a:prstGeom>
        </p:spPr>
        <p:txBody>
          <a:bodyPr>
            <a:spAutoFit/>
          </a:bodyPr>
          <a:lstStyle/>
          <a:p>
            <a:pPr lvl="0" algn="just">
              <a:lnSpc>
                <a:spcPct val="150000"/>
              </a:lnSpc>
            </a:pPr>
            <a:r>
              <a:rPr lang="en-US" altLang="zh-CN" sz="2800" u="sng" kern="100" dirty="0">
                <a:solidFill>
                  <a:prstClr val="black"/>
                </a:solidFill>
                <a:latin typeface="Times New Roman"/>
                <a:ea typeface="华文细黑"/>
                <a:cs typeface="Courier New"/>
              </a:rPr>
              <a:t>						</a:t>
            </a:r>
            <a:r>
              <a:rPr lang="zh-CN" altLang="en-US" sz="2800" kern="100" dirty="0" smtClean="0">
                <a:solidFill>
                  <a:prstClr val="black"/>
                </a:solidFill>
                <a:latin typeface="Times New Roman"/>
                <a:ea typeface="华文细黑"/>
                <a:cs typeface="Courier New"/>
              </a:rPr>
              <a:t>；</a:t>
            </a:r>
            <a:endParaRPr lang="en-US" altLang="zh-CN" sz="2800" kern="100" dirty="0" smtClean="0">
              <a:solidFill>
                <a:prstClr val="black"/>
              </a:solidFill>
              <a:latin typeface="Times New Roman"/>
              <a:ea typeface="华文细黑"/>
              <a:cs typeface="Courier New"/>
            </a:endParaRPr>
          </a:p>
        </p:txBody>
      </p:sp>
      <p:sp>
        <p:nvSpPr>
          <p:cNvPr id="3"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28353" name="Picture 1"/>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r="2799"/>
          <a:stretch/>
        </p:blipFill>
        <p:spPr bwMode="auto">
          <a:xfrm>
            <a:off x="331393" y="1407944"/>
            <a:ext cx="6964757" cy="1229762"/>
          </a:xfrm>
          <a:prstGeom prst="rect">
            <a:avLst/>
          </a:prstGeom>
          <a:noFill/>
          <a:extLst>
            <a:ext uri="{909E8E84-426E-40DD-AFC4-6F175D3DCCD1}">
              <a14:hiddenFill xmlns:a14="http://schemas.microsoft.com/office/drawing/2010/main">
                <a:solidFill>
                  <a:srgbClr val="FFFFFF"/>
                </a:solidFill>
              </a14:hiddenFill>
            </a:ext>
          </a:extLst>
        </p:spPr>
      </p:pic>
      <p:pic>
        <p:nvPicPr>
          <p:cNvPr id="228355" name="Picture 3"/>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3462" r="3462"/>
          <a:stretch/>
        </p:blipFill>
        <p:spPr bwMode="auto">
          <a:xfrm>
            <a:off x="190550" y="4121696"/>
            <a:ext cx="7427427" cy="142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23081625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8353"/>
                                        </p:tgtEl>
                                        <p:attrNameLst>
                                          <p:attrName>style.visibility</p:attrName>
                                        </p:attrNameLst>
                                      </p:cBhvr>
                                      <p:to>
                                        <p:strVal val="visible"/>
                                      </p:to>
                                    </p:set>
                                    <p:animEffect transition="in" filter="blinds(horizontal)">
                                      <p:cBhvr>
                                        <p:cTn id="7" dur="500"/>
                                        <p:tgtEl>
                                          <p:spTgt spid="2283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5"/>
                                        </p:tgtEl>
                                        <p:attrNameLst>
                                          <p:attrName>style.visibility</p:attrName>
                                        </p:attrNameLst>
                                      </p:cBhvr>
                                      <p:to>
                                        <p:strVal val="visible"/>
                                      </p:to>
                                    </p:set>
                                    <p:animEffect transition="in" filter="blinds(horizontal)">
                                      <p:cBhvr>
                                        <p:cTn id="12" dur="500"/>
                                        <p:tgtEl>
                                          <p:spTgt spid="2283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28353"/>
                                        </p:tgtEl>
                                      </p:cBhvr>
                                    </p:animEffect>
                                    <p:set>
                                      <p:cBhvr>
                                        <p:cTn id="17" dur="1" fill="hold">
                                          <p:stCondLst>
                                            <p:cond delay="499"/>
                                          </p:stCondLst>
                                        </p:cTn>
                                        <p:tgtEl>
                                          <p:spTgt spid="228353"/>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28355"/>
                                        </p:tgtEl>
                                      </p:cBhvr>
                                    </p:animEffect>
                                    <p:set>
                                      <p:cBhvr>
                                        <p:cTn id="20" dur="1" fill="hold">
                                          <p:stCondLst>
                                            <p:cond delay="499"/>
                                          </p:stCondLst>
                                        </p:cTn>
                                        <p:tgtEl>
                                          <p:spTgt spid="228355"/>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 name="矩形 3"/>
          <p:cNvSpPr/>
          <p:nvPr/>
        </p:nvSpPr>
        <p:spPr>
          <a:xfrm>
            <a:off x="1126654" y="1053530"/>
            <a:ext cx="6092825" cy="138499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(1)2,3</a:t>
            </a:r>
            <a:r>
              <a:rPr lang="en-US" altLang="zh-CN" sz="2800" kern="100" dirty="0" smtClean="0">
                <a:solidFill>
                  <a:schemeClr val="accent6">
                    <a:lumMod val="75000"/>
                  </a:schemeClr>
                </a:solidFill>
                <a:latin typeface="Times New Roman"/>
                <a:ea typeface="华文细黑"/>
                <a:cs typeface="Courier New"/>
              </a:rPr>
              <a:t>­-</a:t>
            </a:r>
            <a:r>
              <a:rPr lang="zh-CN" altLang="zh-CN" sz="2800" kern="100" dirty="0" smtClean="0">
                <a:solidFill>
                  <a:schemeClr val="accent6">
                    <a:lumMod val="75000"/>
                  </a:schemeClr>
                </a:solidFill>
                <a:latin typeface="Times New Roman"/>
                <a:ea typeface="华文细黑"/>
                <a:cs typeface="Times New Roman"/>
              </a:rPr>
              <a:t>二</a:t>
            </a:r>
            <a:r>
              <a:rPr lang="zh-CN" altLang="zh-CN" sz="2800" kern="100" dirty="0">
                <a:solidFill>
                  <a:schemeClr val="accent6">
                    <a:lumMod val="75000"/>
                  </a:schemeClr>
                </a:solidFill>
                <a:latin typeface="Times New Roman"/>
                <a:ea typeface="华文细黑"/>
                <a:cs typeface="Times New Roman"/>
              </a:rPr>
              <a:t>甲基丁烷</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取代　加成</a:t>
            </a:r>
            <a:endParaRPr lang="zh-CN" altLang="zh-CN" sz="2800" kern="100" dirty="0">
              <a:solidFill>
                <a:schemeClr val="accent6">
                  <a:lumMod val="75000"/>
                </a:schemeClr>
              </a:solidFill>
              <a:effectLst/>
              <a:latin typeface="宋体"/>
              <a:cs typeface="Courier New"/>
            </a:endParaRPr>
          </a:p>
        </p:txBody>
      </p:sp>
      <p:pic>
        <p:nvPicPr>
          <p:cNvPr id="304130" name="Picture 2"/>
          <p:cNvPicPr>
            <a:picLocks noChangeAspect="1" noChangeArrowheads="1"/>
          </p:cNvPicPr>
          <p:nvPr/>
        </p:nvPicPr>
        <p:blipFill>
          <a:blip r:embed="rId1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26654" y="2438525"/>
            <a:ext cx="5617619" cy="252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2377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04130"/>
                                        </p:tgtEl>
                                        <p:attrNameLst>
                                          <p:attrName>style.visibility</p:attrName>
                                        </p:attrNameLst>
                                      </p:cBhvr>
                                      <p:to>
                                        <p:strVal val="visible"/>
                                      </p:to>
                                    </p:set>
                                    <p:animEffect transition="in" filter="blinds(horizontal)">
                                      <p:cBhvr>
                                        <p:cTn id="15" dur="750"/>
                                        <p:tgtEl>
                                          <p:spTgt spid="304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304131" name="Picture 3"/>
          <p:cNvPicPr>
            <a:picLocks noChangeAspect="1" noChangeArrowheads="1"/>
          </p:cNvPicPr>
          <p:nvPr/>
        </p:nvPicPr>
        <p:blipFill rotWithShape="1">
          <a:blip r:embed="rId15">
            <a:duotone>
              <a:schemeClr val="accent6">
                <a:shade val="45000"/>
                <a:satMod val="135000"/>
              </a:schemeClr>
              <a:prstClr val="white"/>
            </a:duotone>
            <a:extLst>
              <a:ext uri="{28A0092B-C50C-407E-A947-70E740481C1C}">
                <a14:useLocalDpi xmlns:a14="http://schemas.microsoft.com/office/drawing/2010/main" val="0"/>
              </a:ext>
            </a:extLst>
          </a:blip>
          <a:srcRect l="-48910" t="4048" r="48910" b="-4048"/>
          <a:stretch/>
        </p:blipFill>
        <p:spPr bwMode="auto">
          <a:xfrm>
            <a:off x="-2699759" y="1269555"/>
            <a:ext cx="6923666" cy="188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p:cNvPicPr>
            <a:picLocks noChangeAspect="1" noChangeArrowheads="1"/>
          </p:cNvPicPr>
          <p:nvPr/>
        </p:nvPicPr>
        <p:blipFill rotWithShape="1">
          <a:blip r:embed="rId15">
            <a:duotone>
              <a:schemeClr val="accent6">
                <a:shade val="45000"/>
                <a:satMod val="135000"/>
              </a:schemeClr>
              <a:prstClr val="white"/>
            </a:duotone>
            <a:extLst>
              <a:ext uri="{28A0092B-C50C-407E-A947-70E740481C1C}">
                <a14:useLocalDpi xmlns:a14="http://schemas.microsoft.com/office/drawing/2010/main" val="0"/>
              </a:ext>
            </a:extLst>
          </a:blip>
          <a:srcRect l="55304" t="-17808" r="-55304" b="17808"/>
          <a:stretch/>
        </p:blipFill>
        <p:spPr bwMode="auto">
          <a:xfrm>
            <a:off x="4212100" y="1269554"/>
            <a:ext cx="6923666" cy="188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2" name="矩形 1"/>
          <p:cNvSpPr/>
          <p:nvPr/>
        </p:nvSpPr>
        <p:spPr>
          <a:xfrm>
            <a:off x="982638" y="3205765"/>
            <a:ext cx="1980029" cy="656077"/>
          </a:xfrm>
          <a:prstGeom prst="rect">
            <a:avLst/>
          </a:prstGeom>
        </p:spPr>
        <p:txBody>
          <a:bodyPr wrap="none">
            <a:spAutoFit/>
          </a:bodyPr>
          <a:lstStyle/>
          <a:p>
            <a:pPr algn="just">
              <a:lnSpc>
                <a:spcPct val="150000"/>
              </a:lnSpc>
              <a:spcAft>
                <a:spcPts val="0"/>
              </a:spcAft>
            </a:pPr>
            <a:r>
              <a:rPr lang="zh-CN" altLang="en-US" sz="2800" kern="100" dirty="0">
                <a:solidFill>
                  <a:schemeClr val="accent6">
                    <a:lumMod val="75000"/>
                  </a:schemeClr>
                </a:solidFill>
                <a:latin typeface="Times New Roman"/>
                <a:ea typeface="华文细黑"/>
                <a:cs typeface="Times New Roman"/>
              </a:rPr>
              <a:t>同分异构体</a:t>
            </a:r>
            <a:endParaRPr lang="zh-CN" altLang="zh-CN"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189579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04131"/>
                                        </p:tgtEl>
                                        <p:attrNameLst>
                                          <p:attrName>style.visibility</p:attrName>
                                        </p:attrNameLst>
                                      </p:cBhvr>
                                      <p:to>
                                        <p:strVal val="visible"/>
                                      </p:to>
                                    </p:set>
                                    <p:animEffect transition="in" filter="blinds(horizontal)">
                                      <p:cBhvr>
                                        <p:cTn id="7" dur="500"/>
                                        <p:tgtEl>
                                          <p:spTgt spid="304131"/>
                                        </p:tgtEl>
                                      </p:cBhvr>
                                    </p:animEffect>
                                  </p:childTnLst>
                                </p:cTn>
                              </p:par>
                              <p:par>
                                <p:cTn id="8" presetID="3"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a:spLocks noChangeArrowheads="1"/>
          </p:cNvSpPr>
          <p:nvPr/>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11" name="矩形 10"/>
          <p:cNvSpPr/>
          <p:nvPr/>
        </p:nvSpPr>
        <p:spPr>
          <a:xfrm>
            <a:off x="3790218" y="2235464"/>
            <a:ext cx="5113300" cy="1410354"/>
          </a:xfrm>
          <a:prstGeom prst="rect">
            <a:avLst/>
          </a:prstGeom>
        </p:spPr>
        <p:txBody>
          <a:bodyPr wrap="square" lIns="91410" tIns="45704" rIns="91410" bIns="45704">
            <a:spAutoFit/>
          </a:bodyPr>
          <a:lstStyle/>
          <a:p>
            <a:pPr algn="ct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12" name="标题 1"/>
          <p:cNvSpPr txBox="1">
            <a:spLocks/>
          </p:cNvSpPr>
          <p:nvPr/>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13" name="标题 1">
            <a:hlinkClick r:id="rId2"/>
          </p:cNvPr>
          <p:cNvSpPr txBox="1">
            <a:spLocks/>
          </p:cNvSpPr>
          <p:nvPr/>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1382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435">
                                          <p:stCondLst>
                                            <p:cond delay="0"/>
                                          </p:stCondLst>
                                        </p:cTn>
                                        <p:tgtEl>
                                          <p:spTgt spid="13"/>
                                        </p:tgtEl>
                                      </p:cBhvr>
                                    </p:animEffect>
                                    <p:anim calcmode="lin" valueType="num">
                                      <p:cBhvr>
                                        <p:cTn id="24"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29" dur="20">
                                          <p:stCondLst>
                                            <p:cond delay="487"/>
                                          </p:stCondLst>
                                        </p:cTn>
                                        <p:tgtEl>
                                          <p:spTgt spid="13"/>
                                        </p:tgtEl>
                                      </p:cBhvr>
                                      <p:to x="100000" y="60000"/>
                                    </p:animScale>
                                    <p:animScale>
                                      <p:cBhvr>
                                        <p:cTn id="30" dur="124" decel="50000">
                                          <p:stCondLst>
                                            <p:cond delay="507"/>
                                          </p:stCondLst>
                                        </p:cTn>
                                        <p:tgtEl>
                                          <p:spTgt spid="13"/>
                                        </p:tgtEl>
                                      </p:cBhvr>
                                      <p:to x="100000" y="100000"/>
                                    </p:animScale>
                                    <p:animScale>
                                      <p:cBhvr>
                                        <p:cTn id="31" dur="20">
                                          <p:stCondLst>
                                            <p:cond delay="984"/>
                                          </p:stCondLst>
                                        </p:cTn>
                                        <p:tgtEl>
                                          <p:spTgt spid="13"/>
                                        </p:tgtEl>
                                      </p:cBhvr>
                                      <p:to x="100000" y="80000"/>
                                    </p:animScale>
                                    <p:animScale>
                                      <p:cBhvr>
                                        <p:cTn id="32" dur="124" decel="50000">
                                          <p:stCondLst>
                                            <p:cond delay="1004"/>
                                          </p:stCondLst>
                                        </p:cTn>
                                        <p:tgtEl>
                                          <p:spTgt spid="13"/>
                                        </p:tgtEl>
                                      </p:cBhvr>
                                      <p:to x="100000" y="100000"/>
                                    </p:animScale>
                                    <p:animScale>
                                      <p:cBhvr>
                                        <p:cTn id="33" dur="20">
                                          <p:stCondLst>
                                            <p:cond delay="1231"/>
                                          </p:stCondLst>
                                        </p:cTn>
                                        <p:tgtEl>
                                          <p:spTgt spid="13"/>
                                        </p:tgtEl>
                                      </p:cBhvr>
                                      <p:to x="100000" y="90000"/>
                                    </p:animScale>
                                    <p:animScale>
                                      <p:cBhvr>
                                        <p:cTn id="34" dur="124" decel="50000">
                                          <p:stCondLst>
                                            <p:cond delay="1251"/>
                                          </p:stCondLst>
                                        </p:cTn>
                                        <p:tgtEl>
                                          <p:spTgt spid="13"/>
                                        </p:tgtEl>
                                      </p:cBhvr>
                                      <p:to x="100000" y="100000"/>
                                    </p:animScale>
                                    <p:animScale>
                                      <p:cBhvr>
                                        <p:cTn id="35" dur="20">
                                          <p:stCondLst>
                                            <p:cond delay="1356"/>
                                          </p:stCondLst>
                                        </p:cTn>
                                        <p:tgtEl>
                                          <p:spTgt spid="13"/>
                                        </p:tgtEl>
                                      </p:cBhvr>
                                      <p:to x="100000" y="95000"/>
                                    </p:animScale>
                                    <p:animScale>
                                      <p:cBhvr>
                                        <p:cTn id="36"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6574" y="549474"/>
            <a:ext cx="11275398"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单炔链烃的燃烧通式</a:t>
            </a:r>
            <a:endParaRPr lang="zh-CN" altLang="zh-CN" sz="1100" kern="100" dirty="0">
              <a:effectLst/>
              <a:latin typeface="宋体"/>
              <a:cs typeface="Courier New"/>
            </a:endParaRPr>
          </a:p>
        </p:txBody>
      </p:sp>
      <p:sp>
        <p:nvSpPr>
          <p:cNvPr id="5" name="矩形 4"/>
          <p:cNvSpPr/>
          <p:nvPr/>
        </p:nvSpPr>
        <p:spPr>
          <a:xfrm>
            <a:off x="334566" y="2918705"/>
            <a:ext cx="3437159" cy="1303177"/>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乙炔的主要性质</a:t>
            </a:r>
            <a:endParaRPr lang="zh-CN" altLang="zh-CN" sz="11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乙炔和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生成乙烷</a:t>
            </a:r>
            <a:endParaRPr lang="zh-CN" altLang="zh-CN" sz="1100" kern="100" dirty="0">
              <a:effectLst/>
              <a:latin typeface="宋体"/>
              <a:cs typeface="Courier New"/>
            </a:endParaRPr>
          </a:p>
        </p:txBody>
      </p:sp>
      <p:sp>
        <p:nvSpPr>
          <p:cNvPr id="7" name="矩形 6"/>
          <p:cNvSpPr/>
          <p:nvPr/>
        </p:nvSpPr>
        <p:spPr>
          <a:xfrm>
            <a:off x="406574" y="5072843"/>
            <a:ext cx="9725753" cy="661207"/>
          </a:xfrm>
          <a:prstGeom prst="rect">
            <a:avLst/>
          </a:prstGeom>
        </p:spPr>
        <p:txBody>
          <a:bodyPr>
            <a:spAutoFit/>
          </a:bodyPr>
          <a:lstStyle/>
          <a:p>
            <a:pPr lvl="0" algn="just">
              <a:lnSpc>
                <a:spcPct val="150000"/>
              </a:lnSpc>
            </a:pPr>
            <a:r>
              <a:rPr lang="en-US" altLang="zh-CN" sz="2800" u="sng"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a:t>
            </a:r>
          </a:p>
        </p:txBody>
      </p:sp>
      <p:sp>
        <p:nvSpPr>
          <p:cNvPr id="9" name="矩形 8"/>
          <p:cNvSpPr/>
          <p:nvPr/>
        </p:nvSpPr>
        <p:spPr>
          <a:xfrm>
            <a:off x="262558" y="2192523"/>
            <a:ext cx="9725753" cy="738664"/>
          </a:xfrm>
          <a:prstGeom prst="rect">
            <a:avLst/>
          </a:prstGeom>
        </p:spPr>
        <p:txBody>
          <a:bodyPr>
            <a:spAutoFit/>
          </a:bodyPr>
          <a:lstStyle/>
          <a:p>
            <a:pPr lvl="0" algn="just">
              <a:lnSpc>
                <a:spcPct val="150000"/>
              </a:lnSpc>
            </a:pPr>
            <a:r>
              <a:rPr lang="en-US" altLang="zh-CN" sz="2800" u="sng" kern="100" dirty="0">
                <a:solidFill>
                  <a:prstClr val="black"/>
                </a:solidFill>
                <a:latin typeface="Times New Roman"/>
                <a:ea typeface="华文细黑"/>
                <a:cs typeface="Courier New"/>
              </a:rPr>
              <a:t>			</a:t>
            </a:r>
            <a:r>
              <a:rPr lang="en-US" altLang="zh-CN" sz="2800" u="sng" kern="100" dirty="0" smtClean="0">
                <a:solidFill>
                  <a:prstClr val="black"/>
                </a:solidFill>
                <a:latin typeface="Times New Roman"/>
                <a:ea typeface="华文细黑"/>
                <a:cs typeface="Courier New"/>
              </a:rPr>
              <a:t>		    </a:t>
            </a:r>
            <a:r>
              <a:rPr lang="zh-CN" altLang="en-US" sz="2800" kern="100" dirty="0" smtClean="0">
                <a:solidFill>
                  <a:prstClr val="black"/>
                </a:solidFill>
                <a:latin typeface="Times New Roman"/>
                <a:ea typeface="华文细黑"/>
                <a:cs typeface="Courier New"/>
              </a:rPr>
              <a:t>。</a:t>
            </a:r>
            <a:endParaRPr lang="en-US" altLang="zh-CN" sz="2800" kern="100" dirty="0" smtClean="0">
              <a:solidFill>
                <a:prstClr val="black"/>
              </a:solidFill>
              <a:latin typeface="Times New Roman"/>
              <a:ea typeface="华文细黑"/>
              <a:cs typeface="Courier New"/>
            </a:endParaRPr>
          </a:p>
        </p:txBody>
      </p:sp>
      <p:sp>
        <p:nvSpPr>
          <p:cNvPr id="3"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1273449461"/>
              </p:ext>
            </p:extLst>
          </p:nvPr>
        </p:nvGraphicFramePr>
        <p:xfrm>
          <a:off x="406574" y="1773610"/>
          <a:ext cx="9286875" cy="1392238"/>
        </p:xfrm>
        <a:graphic>
          <a:graphicData uri="http://schemas.openxmlformats.org/presentationml/2006/ole">
            <mc:AlternateContent xmlns:mc="http://schemas.openxmlformats.org/markup-compatibility/2006">
              <mc:Choice xmlns:v="urn:schemas-microsoft-com:vml" Requires="v">
                <p:oleObj spid="_x0000_s232514" name="文档" r:id="rId4" imgW="9283340" imgH="1397361" progId="Word.Document.12">
                  <p:embed/>
                </p:oleObj>
              </mc:Choice>
              <mc:Fallback>
                <p:oleObj name="文档" r:id="rId4" imgW="9283340" imgH="1397361" progId="Word.Document.12">
                  <p:embed/>
                  <p:pic>
                    <p:nvPicPr>
                      <p:cNvPr id="0" name=""/>
                      <p:cNvPicPr/>
                      <p:nvPr/>
                    </p:nvPicPr>
                    <p:blipFill>
                      <a:blip r:embed="rId5"/>
                      <a:stretch>
                        <a:fillRect/>
                      </a:stretch>
                    </p:blipFill>
                    <p:spPr>
                      <a:xfrm>
                        <a:off x="406574" y="1773610"/>
                        <a:ext cx="9286875" cy="139223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074538542"/>
              </p:ext>
            </p:extLst>
          </p:nvPr>
        </p:nvGraphicFramePr>
        <p:xfrm>
          <a:off x="406574" y="4509914"/>
          <a:ext cx="9473541" cy="1420222"/>
        </p:xfrm>
        <a:graphic>
          <a:graphicData uri="http://schemas.openxmlformats.org/presentationml/2006/ole">
            <mc:AlternateContent xmlns:mc="http://schemas.openxmlformats.org/markup-compatibility/2006">
              <mc:Choice xmlns:v="urn:schemas-microsoft-com:vml" Requires="v">
                <p:oleObj spid="_x0000_s232515" name="文档" r:id="rId7" imgW="9283340" imgH="1400605" progId="Word.Document.12">
                  <p:embed/>
                </p:oleObj>
              </mc:Choice>
              <mc:Fallback>
                <p:oleObj name="文档" r:id="rId7" imgW="9283340" imgH="1400605" progId="Word.Document.12">
                  <p:embed/>
                  <p:pic>
                    <p:nvPicPr>
                      <p:cNvPr id="0" name=""/>
                      <p:cNvPicPr/>
                      <p:nvPr/>
                    </p:nvPicPr>
                    <p:blipFill>
                      <a:blip r:embed="rId8"/>
                      <a:stretch>
                        <a:fillRect/>
                      </a:stretch>
                    </p:blipFill>
                    <p:spPr>
                      <a:xfrm>
                        <a:off x="406574" y="4509914"/>
                        <a:ext cx="9473541" cy="1420222"/>
                      </a:xfrm>
                      <a:prstGeom prst="rect">
                        <a:avLst/>
                      </a:prstGeom>
                    </p:spPr>
                  </p:pic>
                </p:oleObj>
              </mc:Fallback>
            </mc:AlternateContent>
          </a:graphicData>
        </a:graphic>
      </p:graphicFrame>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5377149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6574" y="549474"/>
            <a:ext cx="11275398"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乙炔和</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生成氯乙烯</a:t>
            </a:r>
            <a:endParaRPr lang="zh-CN" altLang="zh-CN" sz="1100" kern="100" dirty="0">
              <a:effectLst/>
              <a:latin typeface="宋体"/>
              <a:cs typeface="Courier New"/>
            </a:endParaRPr>
          </a:p>
        </p:txBody>
      </p:sp>
      <p:sp>
        <p:nvSpPr>
          <p:cNvPr id="5" name="矩形 4"/>
          <p:cNvSpPr/>
          <p:nvPr/>
        </p:nvSpPr>
        <p:spPr>
          <a:xfrm>
            <a:off x="344986" y="3061749"/>
            <a:ext cx="3416320" cy="656077"/>
          </a:xfrm>
          <a:prstGeom prst="rect">
            <a:avLst/>
          </a:prstGeom>
        </p:spPr>
        <p:txBody>
          <a:bodyPr wrap="none">
            <a:spAutoFit/>
          </a:bodyPr>
          <a:lstStyle/>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氯乙烯的加聚反应</a:t>
            </a:r>
            <a:endParaRPr lang="zh-CN" altLang="zh-CN" sz="1100" kern="100" dirty="0">
              <a:effectLst/>
              <a:latin typeface="宋体"/>
              <a:cs typeface="Courier New"/>
            </a:endParaRPr>
          </a:p>
        </p:txBody>
      </p:sp>
      <p:sp>
        <p:nvSpPr>
          <p:cNvPr id="7" name="矩形 6"/>
          <p:cNvSpPr/>
          <p:nvPr/>
        </p:nvSpPr>
        <p:spPr>
          <a:xfrm>
            <a:off x="262558" y="4779362"/>
            <a:ext cx="9725753" cy="661015"/>
          </a:xfrm>
          <a:prstGeom prst="rect">
            <a:avLst/>
          </a:prstGeom>
        </p:spPr>
        <p:txBody>
          <a:bodyPr>
            <a:spAutoFit/>
          </a:bodyPr>
          <a:lstStyle/>
          <a:p>
            <a:pPr lvl="0" algn="just">
              <a:lnSpc>
                <a:spcPct val="150000"/>
              </a:lnSpc>
            </a:pPr>
            <a:r>
              <a:rPr lang="en-US" altLang="zh-CN" sz="2800" u="sng" kern="100" dirty="0">
                <a:solidFill>
                  <a:prstClr val="black"/>
                </a:solidFill>
                <a:latin typeface="Times New Roman"/>
                <a:ea typeface="华文细黑"/>
                <a:cs typeface="Courier New"/>
              </a:rPr>
              <a:t>					</a:t>
            </a:r>
            <a:r>
              <a:rPr lang="zh-CN" altLang="en-US" sz="2800" kern="100" dirty="0">
                <a:solidFill>
                  <a:prstClr val="black"/>
                </a:solidFill>
                <a:latin typeface="Times New Roman"/>
                <a:ea typeface="华文细黑"/>
                <a:cs typeface="Courier New"/>
              </a:rPr>
              <a:t>。</a:t>
            </a:r>
            <a:endParaRPr lang="en-US" altLang="zh-CN" sz="2800" kern="100" dirty="0" smtClean="0">
              <a:solidFill>
                <a:prstClr val="black"/>
              </a:solidFill>
              <a:latin typeface="Times New Roman"/>
              <a:ea typeface="华文细黑"/>
              <a:cs typeface="Courier New"/>
            </a:endParaRPr>
          </a:p>
        </p:txBody>
      </p:sp>
      <p:sp>
        <p:nvSpPr>
          <p:cNvPr id="9" name="矩形 8"/>
          <p:cNvSpPr/>
          <p:nvPr/>
        </p:nvSpPr>
        <p:spPr>
          <a:xfrm>
            <a:off x="262558" y="2192523"/>
            <a:ext cx="9725753" cy="661207"/>
          </a:xfrm>
          <a:prstGeom prst="rect">
            <a:avLst/>
          </a:prstGeom>
        </p:spPr>
        <p:txBody>
          <a:bodyPr>
            <a:spAutoFit/>
          </a:bodyPr>
          <a:lstStyle/>
          <a:p>
            <a:pPr lvl="0" algn="just">
              <a:lnSpc>
                <a:spcPct val="150000"/>
              </a:lnSpc>
            </a:pPr>
            <a:r>
              <a:rPr lang="en-US" altLang="zh-CN" sz="2800" u="sng" kern="100" dirty="0">
                <a:solidFill>
                  <a:prstClr val="black"/>
                </a:solidFill>
                <a:latin typeface="Times New Roman"/>
                <a:ea typeface="华文细黑"/>
                <a:cs typeface="Courier New"/>
              </a:rPr>
              <a:t>			</a:t>
            </a:r>
            <a:r>
              <a:rPr lang="en-US" altLang="zh-CN" sz="2800" u="sng" kern="100" dirty="0" smtClean="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a:t>
            </a:r>
          </a:p>
        </p:txBody>
      </p:sp>
      <p:sp>
        <p:nvSpPr>
          <p:cNvPr id="3"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198415962"/>
              </p:ext>
            </p:extLst>
          </p:nvPr>
        </p:nvGraphicFramePr>
        <p:xfrm>
          <a:off x="344986" y="1773610"/>
          <a:ext cx="9286875" cy="1392238"/>
        </p:xfrm>
        <a:graphic>
          <a:graphicData uri="http://schemas.openxmlformats.org/presentationml/2006/ole">
            <mc:AlternateContent xmlns:mc="http://schemas.openxmlformats.org/markup-compatibility/2006">
              <mc:Choice xmlns:v="urn:schemas-microsoft-com:vml" Requires="v">
                <p:oleObj spid="_x0000_s233507" name="文档" r:id="rId4" imgW="9283340" imgH="1400605" progId="Word.Document.12">
                  <p:embed/>
                </p:oleObj>
              </mc:Choice>
              <mc:Fallback>
                <p:oleObj name="文档" r:id="rId4" imgW="9283340" imgH="1400605" progId="Word.Document.12">
                  <p:embed/>
                  <p:pic>
                    <p:nvPicPr>
                      <p:cNvPr id="0" name=""/>
                      <p:cNvPicPr/>
                      <p:nvPr/>
                    </p:nvPicPr>
                    <p:blipFill>
                      <a:blip r:embed="rId5"/>
                      <a:stretch>
                        <a:fillRect/>
                      </a:stretch>
                    </p:blipFill>
                    <p:spPr>
                      <a:xfrm>
                        <a:off x="344986" y="1773610"/>
                        <a:ext cx="9286875" cy="1392238"/>
                      </a:xfrm>
                      <a:prstGeom prst="rect">
                        <a:avLst/>
                      </a:prstGeom>
                    </p:spPr>
                  </p:pic>
                </p:oleObj>
              </mc:Fallback>
            </mc:AlternateContent>
          </a:graphicData>
        </a:graphic>
      </p:graphicFrame>
      <p:pic>
        <p:nvPicPr>
          <p:cNvPr id="233474" name="Picture 2"/>
          <p:cNvPicPr>
            <a:picLocks noChangeAspect="1" noChangeArrowheads="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3364" r="3364"/>
          <a:stretch/>
        </p:blipFill>
        <p:spPr bwMode="auto">
          <a:xfrm>
            <a:off x="220944" y="3844456"/>
            <a:ext cx="5946270" cy="138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46046596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3474"/>
                                        </p:tgtEl>
                                        <p:attrNameLst>
                                          <p:attrName>style.visibility</p:attrName>
                                        </p:attrNameLst>
                                      </p:cBhvr>
                                      <p:to>
                                        <p:strVal val="visible"/>
                                      </p:to>
                                    </p:set>
                                    <p:animEffect transition="in" filter="blinds(horizontal)">
                                      <p:cBhvr>
                                        <p:cTn id="12" dur="500"/>
                                        <p:tgtEl>
                                          <p:spTgt spid="2334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33474"/>
                                        </p:tgtEl>
                                      </p:cBhvr>
                                    </p:animEffect>
                                    <p:set>
                                      <p:cBhvr>
                                        <p:cTn id="20" dur="1" fill="hold">
                                          <p:stCondLst>
                                            <p:cond delay="499"/>
                                          </p:stCondLst>
                                        </p:cTn>
                                        <p:tgtEl>
                                          <p:spTgt spid="233474"/>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9893" y="1827034"/>
            <a:ext cx="9725753" cy="661015"/>
          </a:xfrm>
          <a:prstGeom prst="rect">
            <a:avLst/>
          </a:prstGeom>
        </p:spPr>
        <p:txBody>
          <a:bodyPr>
            <a:spAutoFit/>
          </a:bodyPr>
          <a:lstStyle/>
          <a:p>
            <a:pPr lvl="0" algn="just">
              <a:lnSpc>
                <a:spcPct val="150000"/>
              </a:lnSpc>
            </a:pPr>
            <a:r>
              <a:rPr lang="en-US" altLang="zh-CN" sz="2800" u="sng" kern="100" dirty="0">
                <a:solidFill>
                  <a:prstClr val="black"/>
                </a:solidFill>
                <a:latin typeface="Times New Roman"/>
                <a:ea typeface="华文细黑"/>
                <a:cs typeface="Courier New"/>
              </a:rPr>
              <a:t>			</a:t>
            </a:r>
            <a:r>
              <a:rPr lang="en-US" altLang="zh-CN" sz="2800" u="sng" kern="100" dirty="0" smtClean="0">
                <a:solidFill>
                  <a:prstClr val="black"/>
                </a:solidFill>
                <a:latin typeface="Times New Roman"/>
                <a:ea typeface="华文细黑"/>
                <a:cs typeface="Courier New"/>
              </a:rPr>
              <a:t>				</a:t>
            </a:r>
            <a:r>
              <a:rPr lang="zh-CN" altLang="en-US" sz="2800" kern="100" dirty="0" smtClean="0">
                <a:solidFill>
                  <a:prstClr val="black"/>
                </a:solidFill>
                <a:latin typeface="Times New Roman"/>
                <a:ea typeface="华文细黑"/>
                <a:cs typeface="Courier New"/>
              </a:rPr>
              <a:t>；</a:t>
            </a:r>
            <a:endParaRPr lang="en-US" altLang="zh-CN" sz="2800" kern="100" dirty="0" smtClean="0">
              <a:solidFill>
                <a:prstClr val="black"/>
              </a:solidFill>
              <a:latin typeface="Times New Roman"/>
              <a:ea typeface="华文细黑"/>
              <a:cs typeface="Courier New"/>
            </a:endParaRPr>
          </a:p>
        </p:txBody>
      </p:sp>
      <p:sp>
        <p:nvSpPr>
          <p:cNvPr id="3"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344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74" y="750251"/>
            <a:ext cx="7992888" cy="815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4500" name="Picture 4"/>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708" y="1849480"/>
            <a:ext cx="4628645" cy="35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501" name="Picture 5"/>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8009" t="3548" r="8009" b="-3548"/>
          <a:stretch/>
        </p:blipFill>
        <p:spPr bwMode="auto">
          <a:xfrm>
            <a:off x="5231184" y="1313062"/>
            <a:ext cx="3672334" cy="1027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38899" y="2781722"/>
            <a:ext cx="543739" cy="523220"/>
          </a:xfrm>
          <a:prstGeom prst="rect">
            <a:avLst/>
          </a:prstGeom>
        </p:spPr>
        <p:txBody>
          <a:bodyPr wrap="none">
            <a:spAutoFit/>
          </a:bodyPr>
          <a:lstStyle/>
          <a:p>
            <a:r>
              <a:rPr lang="en-US" altLang="zh-CN" sz="2800" kern="100" dirty="0">
                <a:solidFill>
                  <a:prstClr val="black"/>
                </a:solidFill>
                <a:latin typeface="宋体"/>
                <a:ea typeface="华文细黑"/>
                <a:cs typeface="Times New Roman"/>
              </a:rPr>
              <a:t>②</a:t>
            </a:r>
            <a:endParaRPr lang="zh-CN" altLang="en-US" dirty="0"/>
          </a:p>
        </p:txBody>
      </p:sp>
      <p:sp>
        <p:nvSpPr>
          <p:cNvPr id="13" name="矩形 12"/>
          <p:cNvSpPr/>
          <p:nvPr/>
        </p:nvSpPr>
        <p:spPr>
          <a:xfrm>
            <a:off x="689933" y="2853730"/>
            <a:ext cx="9725753" cy="661207"/>
          </a:xfrm>
          <a:prstGeom prst="rect">
            <a:avLst/>
          </a:prstGeom>
        </p:spPr>
        <p:txBody>
          <a:bodyPr>
            <a:spAutoFit/>
          </a:bodyPr>
          <a:lstStyle/>
          <a:p>
            <a:pPr lvl="0" algn="just">
              <a:lnSpc>
                <a:spcPct val="150000"/>
              </a:lnSpc>
            </a:pPr>
            <a:r>
              <a:rPr lang="en-US" altLang="zh-CN" sz="2800" u="sng" kern="100" dirty="0">
                <a:solidFill>
                  <a:prstClr val="black"/>
                </a:solidFill>
                <a:latin typeface="Times New Roman"/>
                <a:ea typeface="华文细黑"/>
                <a:cs typeface="Courier New"/>
              </a:rPr>
              <a:t>			</a:t>
            </a:r>
            <a:r>
              <a:rPr lang="en-US" altLang="zh-CN" sz="2800" u="sng" kern="100" dirty="0" smtClean="0">
                <a:solidFill>
                  <a:prstClr val="black"/>
                </a:solidFill>
                <a:latin typeface="Times New Roman"/>
                <a:ea typeface="华文细黑"/>
                <a:cs typeface="Courier New"/>
              </a:rPr>
              <a:t>		</a:t>
            </a:r>
          </a:p>
        </p:txBody>
      </p:sp>
      <p:pic>
        <p:nvPicPr>
          <p:cNvPr id="308226" name="Picture 2"/>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2638" y="2762843"/>
            <a:ext cx="6073398" cy="481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p:cNvSpPr/>
          <p:nvPr/>
        </p:nvSpPr>
        <p:spPr>
          <a:xfrm>
            <a:off x="622598" y="4640795"/>
            <a:ext cx="9725753" cy="661207"/>
          </a:xfrm>
          <a:prstGeom prst="rect">
            <a:avLst/>
          </a:prstGeom>
        </p:spPr>
        <p:txBody>
          <a:bodyPr>
            <a:spAutoFit/>
          </a:bodyPr>
          <a:lstStyle/>
          <a:p>
            <a:pPr lvl="0" algn="just">
              <a:lnSpc>
                <a:spcPct val="150000"/>
              </a:lnSpc>
            </a:pPr>
            <a:r>
              <a:rPr lang="en-US" altLang="zh-CN" sz="2800" u="sng" kern="100" dirty="0">
                <a:solidFill>
                  <a:prstClr val="black"/>
                </a:solidFill>
                <a:latin typeface="Times New Roman"/>
                <a:ea typeface="华文细黑"/>
                <a:cs typeface="Courier New"/>
              </a:rPr>
              <a:t>			</a:t>
            </a:r>
            <a:r>
              <a:rPr lang="en-US" altLang="zh-CN" sz="2800" u="sng" kern="100" dirty="0" smtClean="0">
                <a:solidFill>
                  <a:prstClr val="black"/>
                </a:solidFill>
                <a:latin typeface="Times New Roman"/>
                <a:ea typeface="华文细黑"/>
                <a:cs typeface="Courier New"/>
              </a:rPr>
              <a:t>		</a:t>
            </a:r>
          </a:p>
        </p:txBody>
      </p:sp>
      <p:pic>
        <p:nvPicPr>
          <p:cNvPr id="308227" name="Picture 3"/>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7315" y="3774606"/>
            <a:ext cx="4645245" cy="13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3714372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4500"/>
                                        </p:tgtEl>
                                        <p:attrNameLst>
                                          <p:attrName>style.visibility</p:attrName>
                                        </p:attrNameLst>
                                      </p:cBhvr>
                                      <p:to>
                                        <p:strVal val="visible"/>
                                      </p:to>
                                    </p:set>
                                    <p:animEffect transition="in" filter="blinds(horizontal)">
                                      <p:cBhvr>
                                        <p:cTn id="7" dur="500"/>
                                        <p:tgtEl>
                                          <p:spTgt spid="234500"/>
                                        </p:tgtEl>
                                      </p:cBhvr>
                                    </p:animEffect>
                                  </p:childTnLst>
                                </p:cTn>
                              </p:par>
                              <p:par>
                                <p:cTn id="8" presetID="3" presetClass="entr" presetSubtype="10" fill="hold" nodeType="withEffect">
                                  <p:stCondLst>
                                    <p:cond delay="0"/>
                                  </p:stCondLst>
                                  <p:childTnLst>
                                    <p:set>
                                      <p:cBhvr>
                                        <p:cTn id="9" dur="1" fill="hold">
                                          <p:stCondLst>
                                            <p:cond delay="0"/>
                                          </p:stCondLst>
                                        </p:cTn>
                                        <p:tgtEl>
                                          <p:spTgt spid="234501"/>
                                        </p:tgtEl>
                                        <p:attrNameLst>
                                          <p:attrName>style.visibility</p:attrName>
                                        </p:attrNameLst>
                                      </p:cBhvr>
                                      <p:to>
                                        <p:strVal val="visible"/>
                                      </p:to>
                                    </p:set>
                                    <p:animEffect transition="in" filter="blinds(horizontal)">
                                      <p:cBhvr>
                                        <p:cTn id="10" dur="500"/>
                                        <p:tgtEl>
                                          <p:spTgt spid="23450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8227"/>
                                        </p:tgtEl>
                                        <p:attrNameLst>
                                          <p:attrName>style.visibility</p:attrName>
                                        </p:attrNameLst>
                                      </p:cBhvr>
                                      <p:to>
                                        <p:strVal val="visible"/>
                                      </p:to>
                                    </p:set>
                                    <p:animEffect transition="in" filter="blinds(horizontal)">
                                      <p:cBhvr>
                                        <p:cTn id="15" dur="500"/>
                                        <p:tgtEl>
                                          <p:spTgt spid="308227"/>
                                        </p:tgtEl>
                                      </p:cBhvr>
                                    </p:animEffect>
                                  </p:childTnLst>
                                </p:cTn>
                              </p:par>
                              <p:par>
                                <p:cTn id="16" presetID="3" presetClass="entr" presetSubtype="10" fill="hold" nodeType="withEffect">
                                  <p:stCondLst>
                                    <p:cond delay="0"/>
                                  </p:stCondLst>
                                  <p:childTnLst>
                                    <p:set>
                                      <p:cBhvr>
                                        <p:cTn id="17" dur="1" fill="hold">
                                          <p:stCondLst>
                                            <p:cond delay="0"/>
                                          </p:stCondLst>
                                        </p:cTn>
                                        <p:tgtEl>
                                          <p:spTgt spid="308226"/>
                                        </p:tgtEl>
                                        <p:attrNameLst>
                                          <p:attrName>style.visibility</p:attrName>
                                        </p:attrNameLst>
                                      </p:cBhvr>
                                      <p:to>
                                        <p:strVal val="visible"/>
                                      </p:to>
                                    </p:set>
                                    <p:animEffect transition="in" filter="blinds(horizontal)">
                                      <p:cBhvr>
                                        <p:cTn id="18" dur="500"/>
                                        <p:tgtEl>
                                          <p:spTgt spid="3082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34500"/>
                                        </p:tgtEl>
                                      </p:cBhvr>
                                    </p:animEffect>
                                    <p:set>
                                      <p:cBhvr>
                                        <p:cTn id="23" dur="1" fill="hold">
                                          <p:stCondLst>
                                            <p:cond delay="499"/>
                                          </p:stCondLst>
                                        </p:cTn>
                                        <p:tgtEl>
                                          <p:spTgt spid="234500"/>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4501"/>
                                        </p:tgtEl>
                                      </p:cBhvr>
                                    </p:animEffect>
                                    <p:set>
                                      <p:cBhvr>
                                        <p:cTn id="26" dur="1" fill="hold">
                                          <p:stCondLst>
                                            <p:cond delay="499"/>
                                          </p:stCondLst>
                                        </p:cTn>
                                        <p:tgtEl>
                                          <p:spTgt spid="234501"/>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8227"/>
                                        </p:tgtEl>
                                      </p:cBhvr>
                                    </p:animEffect>
                                    <p:set>
                                      <p:cBhvr>
                                        <p:cTn id="29" dur="1" fill="hold">
                                          <p:stCondLst>
                                            <p:cond delay="499"/>
                                          </p:stCondLst>
                                        </p:cTn>
                                        <p:tgtEl>
                                          <p:spTgt spid="308227"/>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08226"/>
                                        </p:tgtEl>
                                      </p:cBhvr>
                                    </p:animEffect>
                                    <p:set>
                                      <p:cBhvr>
                                        <p:cTn id="32" dur="1" fill="hold">
                                          <p:stCondLst>
                                            <p:cond delay="499"/>
                                          </p:stCondLst>
                                        </p:cTn>
                                        <p:tgtEl>
                                          <p:spTgt spid="308226"/>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22598" y="1485578"/>
            <a:ext cx="11388152" cy="668428"/>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dirty="0">
                <a:solidFill>
                  <a:srgbClr val="0000FF"/>
                </a:solidFill>
                <a:latin typeface="黑体" pitchFamily="2" charset="-122"/>
                <a:ea typeface="黑体" pitchFamily="2" charset="-122"/>
              </a:rPr>
              <a:t>题组一　脂肪烃的结构与性质</a:t>
            </a:r>
            <a:endParaRPr lang="zh-CN" altLang="zh-CN" sz="1050" kern="100" dirty="0">
              <a:effectLst/>
              <a:latin typeface="宋体"/>
              <a:cs typeface="Courier New"/>
            </a:endParaRPr>
          </a:p>
        </p:txBody>
      </p:sp>
      <p:sp>
        <p:nvSpPr>
          <p:cNvPr id="3" name="矩形 2"/>
          <p:cNvSpPr/>
          <p:nvPr/>
        </p:nvSpPr>
        <p:spPr>
          <a:xfrm>
            <a:off x="622598" y="2338055"/>
            <a:ext cx="10531598"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下列关于烷烃与烯烃的性质及反应类型的叙述正确的是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烷烃只含有饱和键，烯烃只含有不饱和键</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烷烃不能发生加成反应，烯烃不能发生取代反应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烷烃的通式一定是</a:t>
            </a:r>
            <a:r>
              <a:rPr lang="en-US" altLang="zh-CN" sz="2800" kern="100" dirty="0">
                <a:latin typeface="Times New Roman"/>
                <a:ea typeface="华文细黑"/>
                <a:cs typeface="Courier New"/>
              </a:rPr>
              <a:t>C</a:t>
            </a:r>
            <a:r>
              <a:rPr lang="en-US" altLang="zh-CN" sz="2800" i="1" kern="100" baseline="-250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i="1" kern="100" baseline="-25000" dirty="0">
                <a:latin typeface="Times New Roman"/>
                <a:ea typeface="华文细黑"/>
                <a:cs typeface="Courier New"/>
              </a:rPr>
              <a:t>n</a:t>
            </a:r>
            <a:r>
              <a:rPr lang="zh-CN" altLang="zh-CN" sz="2800" kern="100" baseline="-25000" dirty="0">
                <a:latin typeface="Times New Roman"/>
                <a:ea typeface="华文细黑"/>
                <a:cs typeface="Times New Roman"/>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，而烯烃的通式一定是</a:t>
            </a:r>
            <a:r>
              <a:rPr lang="en-US" altLang="zh-CN" sz="2800" kern="100" dirty="0">
                <a:latin typeface="Times New Roman"/>
                <a:ea typeface="华文细黑"/>
                <a:cs typeface="Courier New"/>
              </a:rPr>
              <a:t>C</a:t>
            </a:r>
            <a:r>
              <a:rPr lang="en-US" altLang="zh-CN" sz="2800" i="1" kern="100" baseline="-250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i="1" kern="100" baseline="-25000" dirty="0">
                <a:latin typeface="Times New Roman"/>
                <a:ea typeface="华文细黑"/>
                <a:cs typeface="Courier New"/>
              </a:rPr>
              <a:t>n</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烷烃与烯烃相比，发生加成反应的一定是</a:t>
            </a:r>
            <a:r>
              <a:rPr lang="zh-CN" altLang="zh-CN" sz="2800" kern="100" dirty="0" smtClean="0">
                <a:latin typeface="Times New Roman"/>
                <a:ea typeface="华文细黑"/>
                <a:cs typeface="Times New Roman"/>
              </a:rPr>
              <a:t>烯烃</a:t>
            </a:r>
            <a:endParaRPr lang="zh-CN" altLang="zh-CN" sz="1100" kern="100" dirty="0">
              <a:latin typeface="宋体"/>
              <a:cs typeface="Courier New"/>
            </a:endParaRPr>
          </a:p>
        </p:txBody>
      </p:sp>
      <p:sp>
        <p:nvSpPr>
          <p:cNvPr id="6" name="矩形 5">
            <a:hlinkClick r:id="rId2" action="ppaction://hlinksldjump"/>
          </p:cNvPr>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8" name="组合 7"/>
          <p:cNvGrpSpPr/>
          <p:nvPr/>
        </p:nvGrpSpPr>
        <p:grpSpPr>
          <a:xfrm>
            <a:off x="1" y="-2"/>
            <a:ext cx="1836949" cy="634848"/>
            <a:chOff x="0" y="-2"/>
            <a:chExt cx="1377891" cy="634701"/>
          </a:xfrm>
          <a:solidFill>
            <a:srgbClr val="FFC000"/>
          </a:solidFill>
        </p:grpSpPr>
        <p:sp>
          <p:nvSpPr>
            <p:cNvPr id="9" name="矩形 8"/>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0" name="直角三角形 9"/>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3" name="矩形 12"/>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4"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5" name="Rectangle 21">
            <a:hlinkClick r:id="rId3" action="ppaction://hlinksldjump"/>
          </p:cNvPr>
          <p:cNvSpPr>
            <a:spLocks noChangeArrowheads="1"/>
          </p:cNvSpPr>
          <p:nvPr/>
        </p:nvSpPr>
        <p:spPr bwMode="auto">
          <a:xfrm>
            <a:off x="9407574"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2" action="ppaction://hlinksldjump"/>
          </p:cNvPr>
          <p:cNvSpPr>
            <a:spLocks noChangeArrowheads="1"/>
          </p:cNvSpPr>
          <p:nvPr/>
        </p:nvSpPr>
        <p:spPr bwMode="auto">
          <a:xfrm>
            <a:off x="9909752"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10387788"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5" action="ppaction://hlinksldjump"/>
          </p:cNvPr>
          <p:cNvSpPr>
            <a:spLocks noChangeArrowheads="1"/>
          </p:cNvSpPr>
          <p:nvPr/>
        </p:nvSpPr>
        <p:spPr bwMode="auto">
          <a:xfrm>
            <a:off x="1083028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6"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7" action="ppaction://hlinksldjump"/>
          </p:cNvPr>
          <p:cNvSpPr>
            <a:spLocks noChangeArrowheads="1"/>
          </p:cNvSpPr>
          <p:nvPr/>
        </p:nvSpPr>
        <p:spPr bwMode="auto">
          <a:xfrm>
            <a:off x="11711830"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圆角矩形 22">
            <a:hlinkClick r:id="rId8"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910630" y="803202"/>
            <a:ext cx="9906421" cy="2626592"/>
          </a:xfrm>
          <a:prstGeom prst="rect">
            <a:avLst/>
          </a:prstGeom>
        </p:spPr>
        <p:txBody>
          <a:bodyPr wrap="square" lIns="121898" tIns="60948" rIns="121898" bIns="60948">
            <a:spAutoFit/>
          </a:bodyPr>
          <a:lstStyle/>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烯烃中也可能含有碳氢饱和键和碳碳饱和键，</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错；</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烯烃中的氢原子有可能发生取代反应，</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错；</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环烷烃的通式是</a:t>
            </a:r>
            <a:r>
              <a:rPr lang="en-US" altLang="zh-CN" sz="2800" kern="100" dirty="0" smtClean="0">
                <a:latin typeface="Times New Roman"/>
                <a:ea typeface="华文细黑"/>
                <a:cs typeface="Courier New"/>
              </a:rPr>
              <a:t>C</a:t>
            </a:r>
            <a:r>
              <a:rPr lang="en-US" altLang="zh-CN" sz="2800" i="1" kern="100" baseline="-25000" dirty="0" smtClean="0">
                <a:latin typeface="Times New Roman"/>
                <a:ea typeface="华文细黑"/>
                <a:cs typeface="Courier New"/>
              </a:rPr>
              <a:t>n</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i="1" kern="100" baseline="-25000" dirty="0" smtClean="0">
                <a:latin typeface="Times New Roman"/>
                <a:ea typeface="华文细黑"/>
                <a:cs typeface="Courier New"/>
              </a:rPr>
              <a:t>n</a:t>
            </a:r>
            <a:r>
              <a:rPr lang="zh-CN" altLang="zh-CN" sz="2800" kern="100" dirty="0" smtClean="0">
                <a:latin typeface="Times New Roman"/>
                <a:ea typeface="华文细黑"/>
                <a:cs typeface="Times New Roman"/>
              </a:rPr>
              <a:t>，只有单烯链烃的通式才是</a:t>
            </a:r>
            <a:r>
              <a:rPr lang="en-US" altLang="zh-CN" sz="2800" kern="100" dirty="0" smtClean="0">
                <a:latin typeface="Times New Roman"/>
                <a:ea typeface="华文细黑"/>
                <a:cs typeface="Courier New"/>
              </a:rPr>
              <a:t>C</a:t>
            </a:r>
            <a:r>
              <a:rPr lang="en-US" altLang="zh-CN" sz="2800" i="1" kern="100" baseline="-25000" dirty="0" smtClean="0">
                <a:latin typeface="Times New Roman"/>
                <a:ea typeface="华文细黑"/>
                <a:cs typeface="Courier New"/>
              </a:rPr>
              <a:t>n</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i="1" kern="100" baseline="-25000" dirty="0" smtClean="0">
                <a:latin typeface="Times New Roman"/>
                <a:ea typeface="华文细黑"/>
                <a:cs typeface="Courier New"/>
              </a:rPr>
              <a:t>n</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错。</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D</a:t>
            </a:r>
            <a:endParaRPr lang="zh-CN" altLang="zh-CN" sz="2800" b="1" kern="100" dirty="0">
              <a:solidFill>
                <a:schemeClr val="accent6">
                  <a:lumMod val="75000"/>
                </a:schemeClr>
              </a:solidFill>
              <a:latin typeface="宋体"/>
              <a:cs typeface="Courier New"/>
            </a:endParaRPr>
          </a:p>
        </p:txBody>
      </p:sp>
      <p:sp>
        <p:nvSpPr>
          <p:cNvPr id="3" name="Rectangle 21">
            <a:hlinkClick r:id="rId2" action="ppaction://hlinksldjump"/>
          </p:cNvPr>
          <p:cNvSpPr>
            <a:spLocks noChangeArrowheads="1"/>
          </p:cNvSpPr>
          <p:nvPr/>
        </p:nvSpPr>
        <p:spPr bwMode="auto">
          <a:xfrm>
            <a:off x="9407574"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909752"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387788"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83028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6"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711830"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3766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333450"/>
            <a:ext cx="10834506"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科学家在－</a:t>
            </a:r>
            <a:r>
              <a:rPr lang="en-US" altLang="zh-CN" sz="2800" kern="100" dirty="0">
                <a:latin typeface="Times New Roman"/>
                <a:ea typeface="华文细黑"/>
                <a:cs typeface="Courier New"/>
              </a:rPr>
              <a:t>100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的低温下合成一种烃</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，此分子的结构如图所示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图中的连线表示化学键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sp>
        <p:nvSpPr>
          <p:cNvPr id="3" name="矩形 2"/>
          <p:cNvSpPr/>
          <p:nvPr/>
        </p:nvSpPr>
        <p:spPr>
          <a:xfrm>
            <a:off x="262558" y="3920490"/>
            <a:ext cx="10324084"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A.X</a:t>
            </a:r>
            <a:r>
              <a:rPr lang="zh-CN" altLang="zh-CN" sz="2800" kern="100" dirty="0">
                <a:latin typeface="Times New Roman"/>
                <a:ea typeface="华文细黑"/>
                <a:cs typeface="Times New Roman"/>
              </a:rPr>
              <a:t>既能使溴的四氯化碳溶液褪色，又能使酸性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B.X</a:t>
            </a:r>
            <a:r>
              <a:rPr lang="zh-CN" altLang="zh-CN" sz="2800" kern="100" dirty="0">
                <a:latin typeface="Times New Roman"/>
                <a:ea typeface="华文细黑"/>
                <a:cs typeface="Times New Roman"/>
              </a:rPr>
              <a:t>是一种常温下能稳定存在的液态烃</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C.X</a:t>
            </a:r>
            <a:r>
              <a:rPr lang="zh-CN" altLang="zh-CN" sz="2800" kern="100" dirty="0">
                <a:latin typeface="Times New Roman"/>
                <a:ea typeface="华文细黑"/>
                <a:cs typeface="Times New Roman"/>
              </a:rPr>
              <a:t>和乙烷类似，都容易发生取代反应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充分燃烧等质量的</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和甲烷，</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消耗氧气较多</a:t>
            </a:r>
            <a:endParaRPr lang="zh-CN" altLang="zh-CN" sz="1100" kern="100" dirty="0">
              <a:effectLst/>
              <a:latin typeface="宋体"/>
              <a:cs typeface="Courier New"/>
            </a:endParaRPr>
          </a:p>
        </p:txBody>
      </p:sp>
      <p:pic>
        <p:nvPicPr>
          <p:cNvPr id="235522" name="Picture 2" descr="HX5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3535" y="1931778"/>
            <a:ext cx="1066267" cy="185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3" action="ppaction://hlinksldjump"/>
          </p:cNvPr>
          <p:cNvSpPr>
            <a:spLocks noChangeArrowheads="1"/>
          </p:cNvSpPr>
          <p:nvPr/>
        </p:nvSpPr>
        <p:spPr bwMode="auto">
          <a:xfrm>
            <a:off x="9407574"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909752"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10387788"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1083028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711830"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9"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06574" y="1125538"/>
            <a:ext cx="11089232" cy="4185737"/>
          </a:xfrm>
          <a:prstGeom prst="rect">
            <a:avLst/>
          </a:prstGeom>
        </p:spPr>
        <p:txBody>
          <a:bodyPr wrap="square" lIns="121898" tIns="60948" rIns="121898" bIns="60948">
            <a:spAutoFit/>
          </a:bodyPr>
          <a:lstStyle/>
          <a:p>
            <a:pPr lvl="0" algn="just">
              <a:lnSpc>
                <a:spcPct val="150000"/>
              </a:lnSpc>
            </a:pPr>
            <a:r>
              <a:rPr lang="zh-CN" altLang="zh-CN" sz="32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观察该烃的球棍模型可知</a:t>
            </a:r>
            <a:r>
              <a:rPr lang="en-US" altLang="zh-CN" sz="2800" kern="100" dirty="0" smtClean="0">
                <a:latin typeface="Times New Roman"/>
                <a:ea typeface="华文细黑"/>
                <a:cs typeface="Courier New"/>
              </a:rPr>
              <a:t>X</a:t>
            </a:r>
            <a:r>
              <a:rPr lang="zh-CN" altLang="zh-CN" sz="2800" kern="100" dirty="0" smtClean="0">
                <a:latin typeface="Times New Roman"/>
                <a:ea typeface="华文细黑"/>
                <a:cs typeface="Times New Roman"/>
              </a:rPr>
              <a:t>的结构简式为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，该烃分子中含有碳碳双键，</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正确；</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由于是在低温下合成的，故该分子在常温下不能稳定存在，</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错误；</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Times New Roman"/>
                <a:ea typeface="华文细黑"/>
                <a:cs typeface="Courier New"/>
              </a:rPr>
              <a:t>X</a:t>
            </a:r>
            <a:r>
              <a:rPr lang="zh-CN" altLang="zh-CN" sz="2800" kern="100" dirty="0" smtClean="0">
                <a:latin typeface="Times New Roman"/>
                <a:ea typeface="华文细黑"/>
                <a:cs typeface="Times New Roman"/>
              </a:rPr>
              <a:t>分子中含有碳碳双键，易加成难取代，</a:t>
            </a: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错误；</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该烃的化学式为</a:t>
            </a:r>
            <a:r>
              <a:rPr lang="en-US" altLang="zh-CN" sz="2800" kern="100" dirty="0" smtClean="0">
                <a:latin typeface="Times New Roman"/>
                <a:ea typeface="华文细黑"/>
                <a:cs typeface="Courier New"/>
              </a:rPr>
              <a:t>C</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，故等质量燃烧时，</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的耗氧量较多，</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错误。</a:t>
            </a:r>
            <a:endParaRPr lang="en-US" altLang="zh-CN" sz="2800" kern="100" dirty="0" smtClean="0">
              <a:latin typeface="Times New Roman"/>
              <a:ea typeface="华文细黑"/>
              <a:cs typeface="Times New Roman"/>
            </a:endParaRPr>
          </a:p>
          <a:p>
            <a:pPr lvl="0" algn="just">
              <a:lnSpc>
                <a:spcPct val="150000"/>
              </a:lnSpc>
            </a:pPr>
            <a:r>
              <a:rPr lang="zh-CN" altLang="zh-CN" sz="3200" b="1" kern="100" dirty="0" smtClean="0">
                <a:solidFill>
                  <a:srgbClr val="0000FF"/>
                </a:solidFill>
                <a:latin typeface="Times New Roman"/>
                <a:cs typeface="Times New Roman"/>
              </a:rPr>
              <a:t>答案</a:t>
            </a:r>
            <a:r>
              <a:rPr lang="zh-CN" altLang="zh-CN" sz="32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A</a:t>
            </a:r>
            <a:endParaRPr lang="zh-CN" altLang="zh-CN" sz="1100" b="1" kern="100" dirty="0">
              <a:solidFill>
                <a:schemeClr val="accent6">
                  <a:lumMod val="75000"/>
                </a:schemeClr>
              </a:solidFill>
              <a:latin typeface="宋体"/>
              <a:cs typeface="Courier New"/>
            </a:endParaRPr>
          </a:p>
        </p:txBody>
      </p:sp>
      <p:pic>
        <p:nvPicPr>
          <p:cNvPr id="2365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1430" y="842787"/>
            <a:ext cx="1313698" cy="107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3" action="ppaction://hlinksldjump"/>
          </p:cNvPr>
          <p:cNvSpPr>
            <a:spLocks noChangeArrowheads="1"/>
          </p:cNvSpPr>
          <p:nvPr/>
        </p:nvSpPr>
        <p:spPr bwMode="auto">
          <a:xfrm>
            <a:off x="9407574"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909752"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10387788"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1083028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711830"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543745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6546"/>
                                        </p:tgtEl>
                                        <p:attrNameLst>
                                          <p:attrName>style.visibility</p:attrName>
                                        </p:attrNameLst>
                                      </p:cBhvr>
                                      <p:to>
                                        <p:strVal val="visible"/>
                                      </p:to>
                                    </p:set>
                                    <p:animEffect transition="in" filter="blinds(horizontal)">
                                      <p:cBhvr>
                                        <p:cTn id="10" dur="750"/>
                                        <p:tgtEl>
                                          <p:spTgt spid="236546"/>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blinds(horizontal)">
                                      <p:cBhvr>
                                        <p:cTn id="14" dur="750"/>
                                        <p:tgtEl>
                                          <p:spTgt spid="4">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linds(horizontal)">
                                      <p:cBhvr>
                                        <p:cTn id="18" dur="750"/>
                                        <p:tgtEl>
                                          <p:spTgt spid="4">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750"/>
                                        <p:tgtEl>
                                          <p:spTgt spid="4">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linds(horizontal)">
                                      <p:cBhvr>
                                        <p:cTn id="26"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7019" y="1053530"/>
            <a:ext cx="11162803"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已知丙烷的分子结构可简写成键线式结构</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的键线式结构</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与等物质的量的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发生加成反应可得到有机物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。下列有关说法错误的是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的一氯代物只有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种</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用系统命名法命名有机物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，名称为</a:t>
            </a:r>
            <a:r>
              <a:rPr lang="en-US" altLang="zh-CN" sz="2800" kern="100" dirty="0" smtClean="0">
                <a:latin typeface="Times New Roman"/>
                <a:ea typeface="华文细黑"/>
                <a:cs typeface="Courier New"/>
              </a:rPr>
              <a:t>2,2,3-</a:t>
            </a:r>
            <a:r>
              <a:rPr lang="zh-CN" altLang="zh-CN" sz="2800" kern="100" dirty="0" smtClean="0">
                <a:latin typeface="Times New Roman"/>
                <a:ea typeface="华文细黑"/>
                <a:cs typeface="Times New Roman"/>
              </a:rPr>
              <a:t>三</a:t>
            </a:r>
            <a:r>
              <a:rPr lang="zh-CN" altLang="zh-CN" sz="2800" kern="100" dirty="0">
                <a:latin typeface="Times New Roman"/>
                <a:ea typeface="华文细黑"/>
                <a:cs typeface="Times New Roman"/>
              </a:rPr>
              <a:t>甲基戊烷</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18</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D.B</a:t>
            </a:r>
            <a:r>
              <a:rPr lang="zh-CN" altLang="zh-CN" sz="2800" kern="100" dirty="0">
                <a:latin typeface="Times New Roman"/>
                <a:ea typeface="华文细黑"/>
                <a:cs typeface="Times New Roman"/>
              </a:rPr>
              <a:t>的结构可能有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种，其中一种名称为</a:t>
            </a:r>
            <a:r>
              <a:rPr lang="en-US" altLang="zh-CN" sz="2800" kern="100" dirty="0" smtClean="0">
                <a:latin typeface="Times New Roman"/>
                <a:ea typeface="华文细黑"/>
                <a:cs typeface="Courier New"/>
              </a:rPr>
              <a:t>3,4,4-</a:t>
            </a:r>
            <a:r>
              <a:rPr lang="zh-CN" altLang="zh-CN" sz="2800" kern="100" dirty="0" smtClean="0">
                <a:latin typeface="Times New Roman"/>
                <a:ea typeface="华文细黑"/>
                <a:cs typeface="Times New Roman"/>
              </a:rPr>
              <a:t>三甲基</a:t>
            </a:r>
            <a:r>
              <a:rPr lang="en-US" altLang="zh-CN" sz="2800" kern="100" dirty="0">
                <a:latin typeface="Times New Roman"/>
                <a:ea typeface="华文细黑"/>
                <a:cs typeface="Courier New"/>
              </a:rPr>
              <a:t>-</a:t>
            </a:r>
            <a:r>
              <a:rPr lang="en-US" altLang="zh-CN" sz="2800" kern="100" dirty="0" smtClean="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戊烯</a:t>
            </a:r>
            <a:endParaRPr lang="zh-CN" altLang="zh-CN" sz="2800" kern="100" dirty="0">
              <a:effectLst/>
              <a:latin typeface="宋体"/>
              <a:cs typeface="Courier New"/>
            </a:endParaRPr>
          </a:p>
        </p:txBody>
      </p:sp>
      <p:pic>
        <p:nvPicPr>
          <p:cNvPr id="237570" name="Picture 2" descr="HX5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603" y="1773610"/>
            <a:ext cx="697155" cy="65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6178" name="Picture 2" descr="HX5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6107" y="1305419"/>
            <a:ext cx="532227" cy="3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4" action="ppaction://hlinksldjump"/>
          </p:cNvPr>
          <p:cNvSpPr>
            <a:spLocks noChangeArrowheads="1"/>
          </p:cNvSpPr>
          <p:nvPr/>
        </p:nvSpPr>
        <p:spPr bwMode="auto">
          <a:xfrm>
            <a:off x="9407574"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5" action="ppaction://hlinksldjump"/>
          </p:cNvPr>
          <p:cNvSpPr>
            <a:spLocks noChangeArrowheads="1"/>
          </p:cNvSpPr>
          <p:nvPr/>
        </p:nvSpPr>
        <p:spPr bwMode="auto">
          <a:xfrm>
            <a:off x="9909752"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6" action="ppaction://hlinksldjump"/>
          </p:cNvPr>
          <p:cNvSpPr>
            <a:spLocks noChangeArrowheads="1"/>
          </p:cNvSpPr>
          <p:nvPr/>
        </p:nvSpPr>
        <p:spPr bwMode="auto">
          <a:xfrm>
            <a:off x="10387788"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7" action="ppaction://hlinksldjump"/>
          </p:cNvPr>
          <p:cNvSpPr>
            <a:spLocks noChangeArrowheads="1"/>
          </p:cNvSpPr>
          <p:nvPr/>
        </p:nvSpPr>
        <p:spPr bwMode="auto">
          <a:xfrm>
            <a:off x="1083028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8"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9" action="ppaction://hlinksldjump"/>
          </p:cNvPr>
          <p:cNvSpPr>
            <a:spLocks noChangeArrowheads="1"/>
          </p:cNvSpPr>
          <p:nvPr/>
        </p:nvSpPr>
        <p:spPr bwMode="auto">
          <a:xfrm>
            <a:off x="11711830"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10"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55722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0"/>
          <p:cNvSpPr txBox="1">
            <a:spLocks noChangeArrowheads="1"/>
          </p:cNvSpPr>
          <p:nvPr/>
        </p:nvSpPr>
        <p:spPr bwMode="auto">
          <a:xfrm>
            <a:off x="321028" y="837506"/>
            <a:ext cx="11390802" cy="5293733"/>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ct val="150000"/>
              </a:lnSpc>
              <a:spcAft>
                <a:spcPts val="0"/>
              </a:spcAft>
              <a:tabLst>
                <a:tab pos="1890395" algn="l"/>
              </a:tabLst>
            </a:pPr>
            <a:r>
              <a:rPr lang="en-US" altLang="zh-CN" sz="2800" kern="100" dirty="0">
                <a:latin typeface="Times New Roman"/>
                <a:ea typeface="华文细黑"/>
                <a:cs typeface="Courier New"/>
              </a:rPr>
              <a:t>1.</a:t>
            </a:r>
            <a:r>
              <a:rPr lang="zh-CN" altLang="en-US" sz="2800" kern="100" dirty="0">
                <a:latin typeface="Times New Roman"/>
                <a:ea typeface="华文细黑"/>
                <a:cs typeface="Courier New"/>
              </a:rPr>
              <a:t>以烷、烯、炔和芳香烃的代表物为例，比较它们在组成、结构和性质上的差异</a:t>
            </a:r>
            <a:r>
              <a:rPr lang="zh-CN" altLang="en-US" sz="2800" kern="100" dirty="0" smtClean="0">
                <a:latin typeface="Times New Roman"/>
                <a:ea typeface="华文细黑"/>
                <a:cs typeface="Courier New"/>
              </a:rPr>
              <a:t>。</a:t>
            </a:r>
            <a:endParaRPr lang="en-US" altLang="zh-CN" sz="2800" kern="100" dirty="0" smtClean="0">
              <a:latin typeface="Times New Roman"/>
              <a:ea typeface="华文细黑"/>
              <a:cs typeface="Courier New"/>
            </a:endParaRPr>
          </a:p>
          <a:p>
            <a:pPr algn="just">
              <a:lnSpc>
                <a:spcPct val="150000"/>
              </a:lnSpc>
              <a:spcAft>
                <a:spcPts val="0"/>
              </a:spcAft>
              <a:tabLst>
                <a:tab pos="1890395" algn="l"/>
              </a:tabLst>
            </a:pPr>
            <a:r>
              <a:rPr lang="en-US" altLang="zh-CN" sz="2800" kern="100" dirty="0" smtClean="0">
                <a:latin typeface="Times New Roman"/>
                <a:ea typeface="华文细黑"/>
                <a:cs typeface="Courier New"/>
              </a:rPr>
              <a:t>2</a:t>
            </a:r>
            <a:r>
              <a:rPr lang="en-US" altLang="zh-CN" sz="2800" kern="100" dirty="0">
                <a:latin typeface="Times New Roman"/>
                <a:ea typeface="华文细黑"/>
                <a:cs typeface="Courier New"/>
              </a:rPr>
              <a:t>.</a:t>
            </a:r>
            <a:r>
              <a:rPr lang="zh-CN" altLang="en-US" sz="2800" kern="100" dirty="0">
                <a:latin typeface="Times New Roman"/>
                <a:ea typeface="华文细黑"/>
                <a:cs typeface="Courier New"/>
              </a:rPr>
              <a:t>了解天然气、液化石油气和汽油的主要成分及应用</a:t>
            </a:r>
            <a:r>
              <a:rPr lang="zh-CN" altLang="en-US" sz="2800" kern="100" dirty="0" smtClean="0">
                <a:latin typeface="Times New Roman"/>
                <a:ea typeface="华文细黑"/>
                <a:cs typeface="Courier New"/>
              </a:rPr>
              <a:t>。</a:t>
            </a:r>
            <a:endParaRPr lang="en-US" altLang="zh-CN" sz="2800" kern="100" dirty="0" smtClean="0">
              <a:latin typeface="Times New Roman"/>
              <a:ea typeface="华文细黑"/>
              <a:cs typeface="Courier New"/>
            </a:endParaRPr>
          </a:p>
          <a:p>
            <a:pPr algn="just">
              <a:lnSpc>
                <a:spcPct val="150000"/>
              </a:lnSpc>
              <a:spcAft>
                <a:spcPts val="0"/>
              </a:spcAft>
              <a:tabLst>
                <a:tab pos="1890395" algn="l"/>
              </a:tabLst>
            </a:pPr>
            <a:r>
              <a:rPr lang="en-US" altLang="zh-CN" sz="2800" kern="100" dirty="0" smtClean="0">
                <a:latin typeface="Times New Roman"/>
                <a:ea typeface="华文细黑"/>
                <a:cs typeface="Courier New"/>
              </a:rPr>
              <a:t>3</a:t>
            </a:r>
            <a:r>
              <a:rPr lang="en-US" altLang="zh-CN" sz="2800" kern="100" dirty="0">
                <a:latin typeface="Times New Roman"/>
                <a:ea typeface="华文细黑"/>
                <a:cs typeface="Courier New"/>
              </a:rPr>
              <a:t>.</a:t>
            </a:r>
            <a:r>
              <a:rPr lang="zh-CN" altLang="en-US" sz="2800" kern="100" dirty="0">
                <a:latin typeface="Times New Roman"/>
                <a:ea typeface="华文细黑"/>
                <a:cs typeface="Courier New"/>
              </a:rPr>
              <a:t>了解卤代烃的典型代表物的组成和结构特点以及它们与其他有机物的相互联系</a:t>
            </a:r>
            <a:r>
              <a:rPr lang="zh-CN" altLang="en-US" sz="2800" kern="100" dirty="0" smtClean="0">
                <a:latin typeface="Times New Roman"/>
                <a:ea typeface="华文细黑"/>
                <a:cs typeface="Courier New"/>
              </a:rPr>
              <a:t>。</a:t>
            </a:r>
            <a:endParaRPr lang="en-US" altLang="zh-CN" sz="2800" kern="100" dirty="0" smtClean="0">
              <a:latin typeface="Times New Roman"/>
              <a:ea typeface="华文细黑"/>
              <a:cs typeface="Courier New"/>
            </a:endParaRPr>
          </a:p>
          <a:p>
            <a:pPr algn="just">
              <a:lnSpc>
                <a:spcPct val="150000"/>
              </a:lnSpc>
              <a:spcAft>
                <a:spcPts val="0"/>
              </a:spcAft>
              <a:tabLst>
                <a:tab pos="1890395" algn="l"/>
              </a:tabLst>
            </a:pPr>
            <a:r>
              <a:rPr lang="en-US" altLang="zh-CN" sz="2800" kern="100" dirty="0" smtClean="0">
                <a:latin typeface="Times New Roman"/>
                <a:ea typeface="华文细黑"/>
                <a:cs typeface="Courier New"/>
              </a:rPr>
              <a:t>4</a:t>
            </a:r>
            <a:r>
              <a:rPr lang="en-US" altLang="zh-CN" sz="2800" kern="100" dirty="0">
                <a:latin typeface="Times New Roman"/>
                <a:ea typeface="华文细黑"/>
                <a:cs typeface="Courier New"/>
              </a:rPr>
              <a:t>.</a:t>
            </a:r>
            <a:r>
              <a:rPr lang="zh-CN" altLang="en-US" sz="2800" kern="100" dirty="0">
                <a:latin typeface="Times New Roman"/>
                <a:ea typeface="华文细黑"/>
                <a:cs typeface="Courier New"/>
              </a:rPr>
              <a:t>了解加成反应、取代反应和消去反应</a:t>
            </a:r>
            <a:r>
              <a:rPr lang="zh-CN" altLang="en-US" sz="2800" kern="100" dirty="0" smtClean="0">
                <a:latin typeface="Times New Roman"/>
                <a:ea typeface="华文细黑"/>
                <a:cs typeface="Courier New"/>
              </a:rPr>
              <a:t>。</a:t>
            </a:r>
            <a:endParaRPr lang="en-US" altLang="zh-CN" sz="2800" kern="100" dirty="0" smtClean="0">
              <a:latin typeface="Times New Roman"/>
              <a:ea typeface="华文细黑"/>
              <a:cs typeface="Courier New"/>
            </a:endParaRPr>
          </a:p>
          <a:p>
            <a:pPr algn="just">
              <a:lnSpc>
                <a:spcPct val="150000"/>
              </a:lnSpc>
              <a:spcAft>
                <a:spcPts val="0"/>
              </a:spcAft>
              <a:tabLst>
                <a:tab pos="1890395" algn="l"/>
              </a:tabLst>
            </a:pPr>
            <a:r>
              <a:rPr lang="en-US" altLang="zh-CN" sz="2800" kern="100" dirty="0" smtClean="0">
                <a:latin typeface="Times New Roman"/>
                <a:ea typeface="华文细黑"/>
                <a:cs typeface="Courier New"/>
              </a:rPr>
              <a:t>5</a:t>
            </a:r>
            <a:r>
              <a:rPr lang="en-US" altLang="zh-CN" sz="2800" kern="100" dirty="0">
                <a:latin typeface="Times New Roman"/>
                <a:ea typeface="华文细黑"/>
                <a:cs typeface="Courier New"/>
              </a:rPr>
              <a:t>.</a:t>
            </a:r>
            <a:r>
              <a:rPr lang="zh-CN" altLang="en-US" sz="2800" kern="100" dirty="0">
                <a:latin typeface="Times New Roman"/>
                <a:ea typeface="华文细黑"/>
                <a:cs typeface="Courier New"/>
              </a:rPr>
              <a:t>能列举事实说明有机分子中基团之间存在相互影响</a:t>
            </a:r>
            <a:r>
              <a:rPr lang="zh-CN" altLang="en-US" sz="2800" kern="100" dirty="0" smtClean="0">
                <a:latin typeface="Times New Roman"/>
                <a:ea typeface="华文细黑"/>
                <a:cs typeface="Courier New"/>
              </a:rPr>
              <a:t>。</a:t>
            </a:r>
            <a:endParaRPr lang="en-US" altLang="zh-CN" sz="2800" kern="100" dirty="0" smtClean="0">
              <a:latin typeface="Times New Roman"/>
              <a:ea typeface="华文细黑"/>
              <a:cs typeface="Courier New"/>
            </a:endParaRPr>
          </a:p>
          <a:p>
            <a:pPr algn="just">
              <a:lnSpc>
                <a:spcPct val="150000"/>
              </a:lnSpc>
              <a:spcAft>
                <a:spcPts val="0"/>
              </a:spcAft>
              <a:tabLst>
                <a:tab pos="1890395" algn="l"/>
              </a:tabLst>
            </a:pPr>
            <a:r>
              <a:rPr lang="en-US" altLang="zh-CN" sz="2800" kern="100" dirty="0" smtClean="0">
                <a:latin typeface="Times New Roman"/>
                <a:ea typeface="华文细黑"/>
                <a:cs typeface="Courier New"/>
              </a:rPr>
              <a:t>6</a:t>
            </a:r>
            <a:r>
              <a:rPr lang="en-US" altLang="zh-CN" sz="2800" kern="100" dirty="0">
                <a:latin typeface="Times New Roman"/>
                <a:ea typeface="华文细黑"/>
                <a:cs typeface="Courier New"/>
              </a:rPr>
              <a:t>.</a:t>
            </a:r>
            <a:r>
              <a:rPr lang="zh-CN" altLang="en-US" sz="2800" kern="100" dirty="0">
                <a:latin typeface="Times New Roman"/>
                <a:ea typeface="华文细黑"/>
                <a:cs typeface="Courier New"/>
              </a:rPr>
              <a:t>举例说明烃类物质在有机合成和有机化工中的重要作用。</a:t>
            </a:r>
            <a:endParaRPr lang="en-US" altLang="zh-CN" sz="2800" kern="100" dirty="0" smtClean="0">
              <a:latin typeface="Times New Roman"/>
              <a:ea typeface="华文细黑"/>
              <a:cs typeface="Courier New"/>
            </a:endParaRPr>
          </a:p>
        </p:txBody>
      </p:sp>
      <p:grpSp>
        <p:nvGrpSpPr>
          <p:cNvPr id="4" name="组合 3"/>
          <p:cNvGrpSpPr/>
          <p:nvPr/>
        </p:nvGrpSpPr>
        <p:grpSpPr>
          <a:xfrm>
            <a:off x="10036559" y="-26590"/>
            <a:ext cx="1891295" cy="880109"/>
            <a:chOff x="11613" y="920823"/>
            <a:chExt cx="1443037" cy="733424"/>
          </a:xfrm>
        </p:grpSpPr>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6" name="TextBox 5"/>
            <p:cNvSpPr txBox="1"/>
            <p:nvPr userDrawn="1"/>
          </p:nvSpPr>
          <p:spPr>
            <a:xfrm>
              <a:off x="26176" y="991413"/>
              <a:ext cx="1315048" cy="461665"/>
            </a:xfrm>
            <a:prstGeom prst="rect">
              <a:avLst/>
            </a:prstGeom>
            <a:noFill/>
          </p:spPr>
          <p:txBody>
            <a:bodyPr wrap="none" rtlCol="0">
              <a:spAutoFit/>
            </a:bodyPr>
            <a:lstStyle/>
            <a:p>
              <a:r>
                <a:rPr lang="zh-CN" altLang="en-US" sz="3000" dirty="0">
                  <a:solidFill>
                    <a:schemeClr val="bg1"/>
                  </a:solidFill>
                  <a:latin typeface="黑体" panose="02010600030101010101" pitchFamily="2" charset="-122"/>
                  <a:ea typeface="黑体" panose="02010600030101010101" pitchFamily="2" charset="-122"/>
                </a:rPr>
                <a:t>考纲要求</a:t>
              </a:r>
            </a:p>
          </p:txBody>
        </p:sp>
      </p:grpSp>
      <p:sp>
        <p:nvSpPr>
          <p:cNvPr id="14" name="矩形 13">
            <a:hlinkClick r:id="rId4" action="ppaction://hlinksldjump"/>
          </p:cNvPr>
          <p:cNvSpPr/>
          <p:nvPr/>
        </p:nvSpPr>
        <p:spPr>
          <a:xfrm>
            <a:off x="21831"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15" name="矩形 14">
            <a:hlinkClick r:id="rId5" action="ppaction://hlinksldjump"/>
          </p:cNvPr>
          <p:cNvSpPr/>
          <p:nvPr/>
        </p:nvSpPr>
        <p:spPr>
          <a:xfrm>
            <a:off x="211006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16" name="矩形 15">
            <a:hlinkClick r:id="rId6" action="ppaction://hlinksldjump"/>
          </p:cNvPr>
          <p:cNvSpPr/>
          <p:nvPr/>
        </p:nvSpPr>
        <p:spPr>
          <a:xfrm>
            <a:off x="4198295"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17" name="矩形 16">
            <a:hlinkClick r:id="rId7" action="ppaction://hlinksldjump"/>
          </p:cNvPr>
          <p:cNvSpPr/>
          <p:nvPr/>
        </p:nvSpPr>
        <p:spPr>
          <a:xfrm>
            <a:off x="6527254" y="636905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8" name="矩形 17">
            <a:hlinkClick r:id="rId8" action="ppaction://hlinksldjump"/>
          </p:cNvPr>
          <p:cNvSpPr/>
          <p:nvPr/>
        </p:nvSpPr>
        <p:spPr>
          <a:xfrm>
            <a:off x="10415686"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190550" y="693490"/>
            <a:ext cx="11305256" cy="6378645"/>
          </a:xfrm>
          <a:prstGeom prst="rect">
            <a:avLst/>
          </a:prstGeom>
        </p:spPr>
        <p:txBody>
          <a:bodyPr wrap="square" lIns="121898" tIns="60948" rIns="121898" bIns="60948">
            <a:spAutoFit/>
          </a:bodyPr>
          <a:lstStyle/>
          <a:p>
            <a:pPr lvl="0" algn="just">
              <a:lnSpc>
                <a:spcPct val="150000"/>
              </a:lnSpc>
            </a:pPr>
            <a:r>
              <a:rPr lang="zh-CN" altLang="zh-CN" sz="2800" b="1" kern="100" dirty="0" smtClean="0">
                <a:solidFill>
                  <a:srgbClr val="0000FF"/>
                </a:solidFill>
                <a:latin typeface="Times New Roman"/>
                <a:cs typeface="Times New Roman"/>
              </a:rPr>
              <a:t>解析</a:t>
            </a:r>
            <a:r>
              <a:rPr lang="zh-CN" altLang="zh-CN" sz="3200" b="1" kern="100" dirty="0" smtClean="0">
                <a:solidFill>
                  <a:srgbClr val="0000FF"/>
                </a:solidFill>
                <a:latin typeface="Times New Roman"/>
                <a:cs typeface="Times New Roman"/>
              </a:rPr>
              <a:t>　</a:t>
            </a:r>
            <a:r>
              <a:rPr lang="zh-CN" altLang="zh-CN" sz="2800" kern="100" dirty="0" smtClean="0">
                <a:latin typeface="Times New Roman"/>
                <a:ea typeface="华文细黑"/>
                <a:cs typeface="Times New Roman"/>
              </a:rPr>
              <a:t>根据信息提示，</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的结构简式为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其有</a:t>
            </a:r>
            <a:r>
              <a:rPr lang="en-US" altLang="zh-CN" sz="2800" kern="100" dirty="0" smtClean="0">
                <a:latin typeface="Times New Roman"/>
                <a:ea typeface="华文细黑"/>
                <a:cs typeface="Courier New"/>
              </a:rPr>
              <a:t>5</a:t>
            </a:r>
            <a:r>
              <a:rPr lang="zh-CN" altLang="zh-CN" sz="2800" kern="100" dirty="0" smtClean="0">
                <a:latin typeface="Times New Roman"/>
                <a:ea typeface="华文细黑"/>
                <a:cs typeface="Times New Roman"/>
              </a:rPr>
              <a:t>种不</a:t>
            </a:r>
            <a:endParaRPr lang="en-US" altLang="zh-CN" sz="2800" kern="100" dirty="0" smtClean="0">
              <a:latin typeface="Times New Roman"/>
              <a:ea typeface="华文细黑"/>
              <a:cs typeface="Times New Roman"/>
            </a:endParaRPr>
          </a:p>
          <a:p>
            <a:pPr lvl="0" algn="just">
              <a:lnSpc>
                <a:spcPct val="150000"/>
              </a:lnSpc>
            </a:pPr>
            <a:endParaRPr lang="en-US" altLang="zh-CN" sz="2800" kern="100" dirty="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同化学环境的氢原子，所以其一氯代物有</a:t>
            </a:r>
            <a:r>
              <a:rPr lang="en-US" altLang="zh-CN" sz="2800" kern="100" dirty="0" smtClean="0">
                <a:latin typeface="Times New Roman"/>
                <a:ea typeface="华文细黑"/>
                <a:cs typeface="Courier New"/>
              </a:rPr>
              <a:t>5</a:t>
            </a:r>
            <a:r>
              <a:rPr lang="zh-CN" altLang="zh-CN" sz="2800" kern="100" dirty="0" smtClean="0">
                <a:latin typeface="Times New Roman"/>
                <a:ea typeface="华文细黑"/>
                <a:cs typeface="Times New Roman"/>
              </a:rPr>
              <a:t>种；</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和等物质的量的</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加成后的产物，</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所以</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可能的结构简式有三种：</a:t>
            </a:r>
            <a:r>
              <a:rPr lang="en-US" altLang="zh-CN" sz="2800" kern="100" dirty="0" smtClean="0">
                <a:latin typeface="Times New Roman"/>
                <a:ea typeface="华文细黑"/>
                <a:cs typeface="Times New Roman"/>
              </a:rPr>
              <a:t>                                                      </a:t>
            </a:r>
          </a:p>
          <a:p>
            <a:pPr lvl="0" algn="just">
              <a:lnSpc>
                <a:spcPct val="150000"/>
              </a:lnSpc>
            </a:pP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名称依次为</a:t>
            </a:r>
            <a:r>
              <a:rPr lang="en-US" altLang="zh-CN" sz="2800" kern="100" dirty="0" smtClean="0">
                <a:latin typeface="Times New Roman"/>
                <a:ea typeface="华文细黑"/>
                <a:cs typeface="Courier New"/>
              </a:rPr>
              <a:t>3,3-</a:t>
            </a:r>
            <a:r>
              <a:rPr lang="zh-CN" altLang="zh-CN" sz="2800" kern="100" dirty="0" smtClean="0">
                <a:latin typeface="Times New Roman"/>
                <a:ea typeface="华文细黑"/>
                <a:cs typeface="Times New Roman"/>
              </a:rPr>
              <a:t>二甲基</a:t>
            </a: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乙基</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丁烯、</a:t>
            </a:r>
            <a:r>
              <a:rPr lang="en-US" altLang="zh-CN" sz="2800" kern="100" dirty="0" smtClean="0">
                <a:latin typeface="Times New Roman"/>
                <a:ea typeface="华文细黑"/>
                <a:cs typeface="Courier New"/>
              </a:rPr>
              <a:t>3,4,4-</a:t>
            </a:r>
            <a:r>
              <a:rPr lang="zh-CN" altLang="zh-CN" sz="2800" kern="100" dirty="0" smtClean="0">
                <a:latin typeface="Times New Roman"/>
                <a:ea typeface="华文细黑"/>
                <a:cs typeface="Times New Roman"/>
              </a:rPr>
              <a:t>三甲基</a:t>
            </a: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戊烯、</a:t>
            </a:r>
            <a:r>
              <a:rPr lang="en-US" altLang="zh-CN" sz="2800" kern="100" dirty="0" smtClean="0">
                <a:latin typeface="Times New Roman"/>
                <a:ea typeface="华文细黑"/>
                <a:cs typeface="Courier New"/>
              </a:rPr>
              <a:t>3,4,4-</a:t>
            </a:r>
            <a:r>
              <a:rPr lang="zh-CN" altLang="zh-CN" sz="2800" kern="100" dirty="0" smtClean="0">
                <a:latin typeface="Times New Roman"/>
                <a:ea typeface="华文细黑"/>
                <a:cs typeface="Times New Roman"/>
              </a:rPr>
              <a:t>三甲基</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戊烯。</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32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A</a:t>
            </a:r>
          </a:p>
          <a:p>
            <a:pPr algn="just">
              <a:lnSpc>
                <a:spcPct val="150000"/>
              </a:lnSpc>
              <a:spcAft>
                <a:spcPts val="0"/>
              </a:spcAft>
            </a:pPr>
            <a:endParaRPr lang="zh-CN" altLang="zh-CN" sz="1100" kern="100" dirty="0">
              <a:effectLst/>
              <a:latin typeface="宋体"/>
              <a:cs typeface="Courier New"/>
            </a:endParaRPr>
          </a:p>
        </p:txBody>
      </p:sp>
      <p:pic>
        <p:nvPicPr>
          <p:cNvPr id="2385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3930" y="693490"/>
            <a:ext cx="3415358" cy="1271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85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3078" y="3436764"/>
            <a:ext cx="4663328" cy="102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85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95606" y="3436764"/>
            <a:ext cx="2481656"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1">
            <a:hlinkClick r:id="rId5" action="ppaction://hlinksldjump"/>
          </p:cNvPr>
          <p:cNvSpPr>
            <a:spLocks noChangeArrowheads="1"/>
          </p:cNvSpPr>
          <p:nvPr/>
        </p:nvSpPr>
        <p:spPr bwMode="auto">
          <a:xfrm>
            <a:off x="9407574"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6" action="ppaction://hlinksldjump"/>
          </p:cNvPr>
          <p:cNvSpPr>
            <a:spLocks noChangeArrowheads="1"/>
          </p:cNvSpPr>
          <p:nvPr/>
        </p:nvSpPr>
        <p:spPr bwMode="auto">
          <a:xfrm>
            <a:off x="9909752"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7" action="ppaction://hlinksldjump"/>
          </p:cNvPr>
          <p:cNvSpPr>
            <a:spLocks noChangeArrowheads="1"/>
          </p:cNvSpPr>
          <p:nvPr/>
        </p:nvSpPr>
        <p:spPr bwMode="auto">
          <a:xfrm>
            <a:off x="10387788"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8" action="ppaction://hlinksldjump"/>
          </p:cNvPr>
          <p:cNvSpPr>
            <a:spLocks noChangeArrowheads="1"/>
          </p:cNvSpPr>
          <p:nvPr/>
        </p:nvSpPr>
        <p:spPr bwMode="auto">
          <a:xfrm>
            <a:off x="1083028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9"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10" action="ppaction://hlinksldjump"/>
          </p:cNvPr>
          <p:cNvSpPr>
            <a:spLocks noChangeArrowheads="1"/>
          </p:cNvSpPr>
          <p:nvPr/>
        </p:nvSpPr>
        <p:spPr bwMode="auto">
          <a:xfrm>
            <a:off x="11711830"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45369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8594"/>
                                        </p:tgtEl>
                                        <p:attrNameLst>
                                          <p:attrName>style.visibility</p:attrName>
                                        </p:attrNameLst>
                                      </p:cBhvr>
                                      <p:to>
                                        <p:strVal val="visible"/>
                                      </p:to>
                                    </p:set>
                                    <p:animEffect transition="in" filter="blinds(horizontal)">
                                      <p:cBhvr>
                                        <p:cTn id="10" dur="750"/>
                                        <p:tgtEl>
                                          <p:spTgt spid="23859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750"/>
                                        <p:tgtEl>
                                          <p:spTgt spid="4">
                                            <p:txEl>
                                              <p:pRg st="3" end="3"/>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750"/>
                                        <p:tgtEl>
                                          <p:spTgt spid="4">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linds(horizontal)">
                                      <p:cBhvr>
                                        <p:cTn id="25" dur="750"/>
                                        <p:tgtEl>
                                          <p:spTgt spid="4">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38595"/>
                                        </p:tgtEl>
                                        <p:attrNameLst>
                                          <p:attrName>style.visibility</p:attrName>
                                        </p:attrNameLst>
                                      </p:cBhvr>
                                      <p:to>
                                        <p:strVal val="visible"/>
                                      </p:to>
                                    </p:set>
                                    <p:animEffect transition="in" filter="blinds(horizontal)">
                                      <p:cBhvr>
                                        <p:cTn id="28" dur="750"/>
                                        <p:tgtEl>
                                          <p:spTgt spid="238595"/>
                                        </p:tgtEl>
                                      </p:cBhvr>
                                    </p:animEffect>
                                  </p:childTnLst>
                                </p:cTn>
                              </p:par>
                              <p:par>
                                <p:cTn id="29" presetID="3" presetClass="entr" presetSubtype="10" fill="hold" nodeType="withEffect">
                                  <p:stCondLst>
                                    <p:cond delay="0"/>
                                  </p:stCondLst>
                                  <p:childTnLst>
                                    <p:set>
                                      <p:cBhvr>
                                        <p:cTn id="30" dur="1" fill="hold">
                                          <p:stCondLst>
                                            <p:cond delay="0"/>
                                          </p:stCondLst>
                                        </p:cTn>
                                        <p:tgtEl>
                                          <p:spTgt spid="238596"/>
                                        </p:tgtEl>
                                        <p:attrNameLst>
                                          <p:attrName>style.visibility</p:attrName>
                                        </p:attrNameLst>
                                      </p:cBhvr>
                                      <p:to>
                                        <p:strVal val="visible"/>
                                      </p:to>
                                    </p:set>
                                    <p:animEffect transition="in" filter="blinds(horizontal)">
                                      <p:cBhvr>
                                        <p:cTn id="31" dur="750"/>
                                        <p:tgtEl>
                                          <p:spTgt spid="238596"/>
                                        </p:tgtEl>
                                      </p:cBhvr>
                                    </p:animEffect>
                                  </p:childTnLst>
                                </p:cTn>
                              </p:par>
                            </p:childTnLst>
                          </p:cTn>
                        </p:par>
                        <p:par>
                          <p:cTn id="32" fill="hold">
                            <p:stCondLst>
                              <p:cond delay="3000"/>
                            </p:stCondLst>
                            <p:childTnLst>
                              <p:par>
                                <p:cTn id="33" presetID="3" presetClass="entr" presetSubtype="10" fill="hold"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linds(horizontal)">
                                      <p:cBhvr>
                                        <p:cTn id="35" dur="75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837506"/>
            <a:ext cx="11458743"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题组二　烯烃、炔烃的加成和氧化反应规律</a:t>
            </a:r>
            <a:endParaRPr lang="en-US" altLang="zh-CN" sz="2800" b="1" kern="100" dirty="0" smtClean="0">
              <a:solidFill>
                <a:srgbClr val="0000FF"/>
              </a:solidFill>
              <a:latin typeface="Times New Roman"/>
              <a:cs typeface="Times New Roman"/>
            </a:endParaRPr>
          </a:p>
        </p:txBody>
      </p:sp>
      <p:sp>
        <p:nvSpPr>
          <p:cNvPr id="4" name="矩形 3"/>
          <p:cNvSpPr/>
          <p:nvPr/>
        </p:nvSpPr>
        <p:spPr>
          <a:xfrm>
            <a:off x="478582" y="1989634"/>
            <a:ext cx="9534117" cy="341632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4.β ­</a:t>
            </a:r>
            <a:r>
              <a:rPr lang="zh-CN" altLang="zh-CN" sz="2800" kern="100" dirty="0">
                <a:latin typeface="Times New Roman"/>
                <a:ea typeface="华文细黑"/>
                <a:cs typeface="Times New Roman"/>
              </a:rPr>
              <a:t>月桂烯的结构如图所示，一分子该物质与两分子溴发生加成反应的产物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只考虑位置异构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理论上最多有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A.2</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B.3</a:t>
            </a:r>
            <a:r>
              <a:rPr lang="zh-CN" altLang="zh-CN" sz="2800" kern="100" dirty="0">
                <a:latin typeface="Times New Roman"/>
                <a:ea typeface="华文细黑"/>
                <a:cs typeface="Times New Roman"/>
              </a:rPr>
              <a:t>种</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C.4</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D.6</a:t>
            </a:r>
            <a:r>
              <a:rPr lang="zh-CN" altLang="zh-CN" sz="2800" kern="100" dirty="0">
                <a:latin typeface="Times New Roman"/>
                <a:ea typeface="华文细黑"/>
                <a:cs typeface="Times New Roman"/>
              </a:rPr>
              <a:t>种</a:t>
            </a:r>
            <a:endParaRPr lang="zh-CN" altLang="zh-CN" sz="1100" kern="100" dirty="0">
              <a:latin typeface="宋体"/>
              <a:cs typeface="Courier New"/>
            </a:endParaRPr>
          </a:p>
          <a:p>
            <a:pPr algn="just">
              <a:lnSpc>
                <a:spcPct val="150000"/>
              </a:lnSpc>
              <a:spcAft>
                <a:spcPts val="0"/>
              </a:spcAft>
            </a:pPr>
            <a:r>
              <a:rPr lang="zh-CN" altLang="zh-CN" sz="3200" b="1" kern="100" dirty="0" smtClean="0">
                <a:solidFill>
                  <a:srgbClr val="0000FF"/>
                </a:solidFill>
                <a:latin typeface="Times New Roman"/>
                <a:cs typeface="Times New Roman"/>
              </a:rPr>
              <a:t>解析</a:t>
            </a:r>
            <a:r>
              <a:rPr lang="zh-CN" altLang="zh-CN" sz="3200" b="1" kern="100" dirty="0">
                <a:solidFill>
                  <a:srgbClr val="0000FF"/>
                </a:solidFill>
                <a:latin typeface="Times New Roman"/>
                <a:cs typeface="Times New Roman"/>
              </a:rPr>
              <a:t>　</a:t>
            </a:r>
            <a:r>
              <a:rPr lang="zh-CN" altLang="zh-CN" sz="2800" kern="100" dirty="0">
                <a:latin typeface="Times New Roman"/>
                <a:ea typeface="华文细黑"/>
                <a:cs typeface="Times New Roman"/>
              </a:rPr>
              <a:t>根据单烯烃和共轭二烯烃的性质可知有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种加成产物。</a:t>
            </a:r>
            <a:endParaRPr lang="zh-CN" altLang="zh-CN" sz="1100" kern="100" dirty="0">
              <a:effectLst/>
              <a:latin typeface="宋体"/>
              <a:cs typeface="Courier New"/>
            </a:endParaRPr>
          </a:p>
        </p:txBody>
      </p:sp>
      <p:sp>
        <p:nvSpPr>
          <p:cNvPr id="12" name="Rectangle 7"/>
          <p:cNvSpPr>
            <a:spLocks noChangeArrowheads="1"/>
          </p:cNvSpPr>
          <p:nvPr/>
        </p:nvSpPr>
        <p:spPr bwMode="auto">
          <a:xfrm>
            <a:off x="0" y="8763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39618" name="Picture 2" descr="HX5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12699" y="2148762"/>
            <a:ext cx="489141" cy="111553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8128187" y="2813086"/>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Courier New"/>
              </a:rPr>
              <a:t>C</a:t>
            </a:r>
            <a:endParaRPr lang="zh-CN" altLang="en-US" sz="2800" b="1" kern="100" dirty="0">
              <a:solidFill>
                <a:schemeClr val="accent6">
                  <a:lumMod val="75000"/>
                </a:schemeClr>
              </a:solidFill>
              <a:latin typeface="Times New Roman"/>
              <a:ea typeface="华文细黑"/>
              <a:cs typeface="Courier New"/>
            </a:endParaRPr>
          </a:p>
        </p:txBody>
      </p:sp>
      <p:sp>
        <p:nvSpPr>
          <p:cNvPr id="7" name="Rectangle 21">
            <a:hlinkClick r:id="rId3" action="ppaction://hlinksldjump"/>
          </p:cNvPr>
          <p:cNvSpPr>
            <a:spLocks noChangeArrowheads="1"/>
          </p:cNvSpPr>
          <p:nvPr/>
        </p:nvSpPr>
        <p:spPr bwMode="auto">
          <a:xfrm>
            <a:off x="9407574"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9909752"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0387788"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083028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11711830"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4">
                                            <p:txEl>
                                              <p:pRg st="3" end="3"/>
                                            </p:txEl>
                                          </p:spTgt>
                                        </p:tgtEl>
                                      </p:cBhvr>
                                    </p:animEffect>
                                    <p:set>
                                      <p:cBhvr>
                                        <p:cTn id="17" dur="1" fill="hold">
                                          <p:stCondLst>
                                            <p:cond delay="499"/>
                                          </p:stCondLst>
                                        </p:cTn>
                                        <p:tgtEl>
                                          <p:spTgt spid="4">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4" grpId="0" uiExpand="1" build="allAtOnce"/>
      <p:bldP spid="2" grpId="0"/>
      <p:bldP spid="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2886" y="1125538"/>
            <a:ext cx="11232960" cy="39192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某气态烃</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能与</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加成，所得的加成产物每摩尔又能</a:t>
            </a:r>
            <a:r>
              <a:rPr lang="zh-CN" altLang="zh-CN" sz="2800" kern="100" dirty="0" smtClean="0">
                <a:latin typeface="Times New Roman"/>
                <a:ea typeface="华文细黑"/>
                <a:cs typeface="Times New Roman"/>
              </a:rPr>
              <a:t>与</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8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反应，最后得到一种只含</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两种元素的化合物，则气态烃为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丙烯</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B.1­-</a:t>
            </a:r>
            <a:r>
              <a:rPr lang="zh-CN" altLang="zh-CN" sz="2800" kern="100" dirty="0" smtClean="0">
                <a:latin typeface="Times New Roman"/>
                <a:ea typeface="华文细黑"/>
                <a:cs typeface="Times New Roman"/>
              </a:rPr>
              <a:t>丁</a:t>
            </a:r>
            <a:r>
              <a:rPr lang="zh-CN" altLang="zh-CN" sz="2800" kern="100" dirty="0">
                <a:latin typeface="Times New Roman"/>
                <a:ea typeface="华文细黑"/>
                <a:cs typeface="Times New Roman"/>
              </a:rPr>
              <a:t>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丁烯</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D.2­-</a:t>
            </a:r>
            <a:r>
              <a:rPr lang="zh-CN" altLang="zh-CN" sz="2800" kern="100" dirty="0" smtClean="0">
                <a:latin typeface="Times New Roman"/>
                <a:ea typeface="华文细黑"/>
                <a:cs typeface="Times New Roman"/>
              </a:rPr>
              <a:t>甲基</a:t>
            </a:r>
            <a:r>
              <a:rPr lang="en-US" altLang="zh-CN" sz="2800" kern="100" dirty="0">
                <a:latin typeface="Times New Roman"/>
                <a:ea typeface="华文细黑"/>
                <a:cs typeface="Courier New"/>
              </a:rPr>
              <a:t>­</a:t>
            </a:r>
            <a:r>
              <a:rPr lang="en-US" altLang="zh-CN" sz="2800" kern="100" dirty="0" smtClean="0">
                <a:latin typeface="Times New Roman"/>
                <a:ea typeface="华文细黑"/>
                <a:cs typeface="Courier New"/>
              </a:rPr>
              <a:t>1,3-­</a:t>
            </a:r>
            <a:r>
              <a:rPr lang="zh-CN" altLang="zh-CN" sz="2800" kern="100" dirty="0">
                <a:latin typeface="Times New Roman"/>
                <a:ea typeface="华文细黑"/>
                <a:cs typeface="Times New Roman"/>
              </a:rPr>
              <a:t>丁二烯</a:t>
            </a:r>
            <a:endParaRPr lang="zh-CN" altLang="zh-CN" sz="2800" kern="100" dirty="0">
              <a:latin typeface="宋体"/>
              <a:cs typeface="Courier New"/>
            </a:endParaRPr>
          </a:p>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该有机物含有两个不饱和度，且含有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，则其化学式为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6</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4" name="矩形 3"/>
          <p:cNvSpPr/>
          <p:nvPr/>
        </p:nvSpPr>
        <p:spPr>
          <a:xfrm>
            <a:off x="1351212" y="2618542"/>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Courier New"/>
              </a:rPr>
              <a:t>B</a:t>
            </a:r>
            <a:endParaRPr lang="zh-CN" altLang="en-US" sz="2800" b="1" kern="100" dirty="0">
              <a:solidFill>
                <a:schemeClr val="accent6">
                  <a:lumMod val="75000"/>
                </a:schemeClr>
              </a:solidFill>
              <a:latin typeface="Times New Roman"/>
              <a:ea typeface="华文细黑"/>
              <a:cs typeface="Courier New"/>
            </a:endParaRPr>
          </a:p>
        </p:txBody>
      </p:sp>
      <p:sp>
        <p:nvSpPr>
          <p:cNvPr id="5" name="Rectangle 21">
            <a:hlinkClick r:id="rId2" action="ppaction://hlinksldjump"/>
          </p:cNvPr>
          <p:cNvSpPr>
            <a:spLocks noChangeArrowheads="1"/>
          </p:cNvSpPr>
          <p:nvPr/>
        </p:nvSpPr>
        <p:spPr bwMode="auto">
          <a:xfrm>
            <a:off x="9407574"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909752"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387788"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83028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6"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1711830"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linds(horizontal)">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2">
                                            <p:txEl>
                                              <p:pRg st="4" end="4"/>
                                            </p:txEl>
                                          </p:spTgt>
                                        </p:tgtEl>
                                      </p:cBhvr>
                                    </p:animEffect>
                                    <p:set>
                                      <p:cBhvr>
                                        <p:cTn id="17" dur="1" fill="hold">
                                          <p:stCondLst>
                                            <p:cond delay="499"/>
                                          </p:stCondLst>
                                        </p:cTn>
                                        <p:tgtEl>
                                          <p:spTgt spid="2">
                                            <p:txEl>
                                              <p:pRg st="4" end="4"/>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2" grpId="0" uiExpand="1" build="allAtOnce"/>
      <p:bldP spid="4" grpId="0"/>
      <p:bldP spid="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4566" y="451864"/>
            <a:ext cx="11121743"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6.</a:t>
            </a:r>
            <a:r>
              <a:rPr lang="zh-CN" altLang="zh-CN" sz="2800" kern="100" dirty="0">
                <a:latin typeface="Times New Roman"/>
                <a:ea typeface="华文细黑"/>
                <a:cs typeface="Times New Roman"/>
              </a:rPr>
              <a:t>某烃的分子式为</a:t>
            </a:r>
            <a:r>
              <a:rPr lang="en-US" altLang="zh-CN" sz="2800" kern="100" dirty="0" smtClean="0">
                <a:latin typeface="Times New Roman"/>
                <a:ea typeface="华文细黑"/>
              </a:rPr>
              <a:t>C</a:t>
            </a:r>
            <a:r>
              <a:rPr lang="en-US" altLang="zh-CN" sz="2800" kern="100" baseline="-25000" dirty="0" smtClean="0">
                <a:latin typeface="Times New Roman"/>
                <a:ea typeface="华文细黑"/>
              </a:rPr>
              <a:t>11</a:t>
            </a:r>
            <a:r>
              <a:rPr lang="en-US" altLang="zh-CN" sz="2800" kern="100" dirty="0" smtClean="0">
                <a:latin typeface="Times New Roman"/>
                <a:ea typeface="华文细黑"/>
              </a:rPr>
              <a:t>H</a:t>
            </a:r>
            <a:r>
              <a:rPr lang="en-US" altLang="zh-CN" sz="2800" kern="100" baseline="-25000" dirty="0" smtClean="0">
                <a:latin typeface="Times New Roman"/>
                <a:ea typeface="华文细黑"/>
              </a:rPr>
              <a:t>2</a:t>
            </a:r>
            <a:r>
              <a:rPr lang="en-US" altLang="zh-CN" sz="2800" kern="100" dirty="0" smtClean="0">
                <a:latin typeface="Times New Roman"/>
                <a:ea typeface="华文细黑"/>
              </a:rPr>
              <a:t>O,1 </a:t>
            </a:r>
            <a:r>
              <a:rPr lang="en-US" altLang="zh-CN" sz="2800" kern="100" dirty="0" err="1">
                <a:latin typeface="Times New Roman"/>
                <a:ea typeface="华文细黑"/>
              </a:rPr>
              <a:t>mol</a:t>
            </a:r>
            <a:r>
              <a:rPr lang="en-US" altLang="zh-CN" sz="2800" kern="100" dirty="0">
                <a:latin typeface="Times New Roman"/>
                <a:ea typeface="华文细黑"/>
              </a:rPr>
              <a:t> </a:t>
            </a:r>
            <a:r>
              <a:rPr lang="zh-CN" altLang="zh-CN" sz="2800" kern="100" dirty="0">
                <a:latin typeface="Times New Roman"/>
                <a:ea typeface="华文细黑"/>
                <a:cs typeface="Times New Roman"/>
              </a:rPr>
              <a:t>该烃在催化剂作用下可以吸收</a:t>
            </a:r>
            <a:r>
              <a:rPr lang="en-US" altLang="zh-CN" sz="2800" kern="100" dirty="0">
                <a:latin typeface="Times New Roman"/>
                <a:ea typeface="华文细黑"/>
              </a:rPr>
              <a:t>2 </a:t>
            </a:r>
            <a:r>
              <a:rPr lang="en-US" altLang="zh-CN" sz="2800" kern="100" dirty="0" err="1">
                <a:latin typeface="Times New Roman"/>
                <a:ea typeface="华文细黑"/>
              </a:rPr>
              <a:t>mol</a:t>
            </a:r>
            <a:r>
              <a:rPr lang="en-US" altLang="zh-CN" sz="2800" kern="100" dirty="0">
                <a:latin typeface="Times New Roman"/>
                <a:ea typeface="华文细黑"/>
              </a:rPr>
              <a:t> 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；用热的酸性</a:t>
            </a:r>
            <a:r>
              <a:rPr lang="en-US" altLang="zh-CN" sz="2800" kern="100" dirty="0">
                <a:latin typeface="Times New Roman"/>
                <a:ea typeface="华文细黑"/>
              </a:rPr>
              <a:t>KMnO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溶液氧化，得到丁酮</a:t>
            </a:r>
            <a:endParaRPr lang="zh-CN" altLang="zh-CN" sz="1050" kern="100" dirty="0">
              <a:effectLst/>
              <a:latin typeface="宋体"/>
              <a:cs typeface="Courier New"/>
            </a:endParaRPr>
          </a:p>
        </p:txBody>
      </p:sp>
      <p:pic>
        <p:nvPicPr>
          <p:cNvPr id="2406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4794" y="1328844"/>
            <a:ext cx="4501302" cy="94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06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470" y="2196040"/>
            <a:ext cx="5743736" cy="97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06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403" y="3645818"/>
            <a:ext cx="5576795" cy="112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50092" y="5221220"/>
            <a:ext cx="11749770"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该烃的结构简式：</a:t>
            </a:r>
            <a:r>
              <a:rPr lang="zh-CN" altLang="zh-CN" sz="2800" kern="100" dirty="0">
                <a:latin typeface="宋体"/>
                <a:ea typeface="Times New Roman"/>
                <a:cs typeface="Courier New"/>
              </a:rPr>
              <a:t> </a:t>
            </a:r>
            <a:r>
              <a:rPr lang="en-US" altLang="zh-CN" sz="2800" kern="100" dirty="0">
                <a:latin typeface="宋体"/>
                <a:ea typeface="Times New Roman"/>
                <a:cs typeface="Courier New"/>
              </a:rPr>
              <a:t>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240645" name="Picture 5"/>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40553" y="4701014"/>
            <a:ext cx="6070932" cy="102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a:hlinkClick r:id="rId6" action="ppaction://hlinksldjump"/>
          </p:cNvPr>
          <p:cNvSpPr>
            <a:spLocks noChangeArrowheads="1"/>
          </p:cNvSpPr>
          <p:nvPr/>
        </p:nvSpPr>
        <p:spPr bwMode="auto">
          <a:xfrm>
            <a:off x="9407574"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9909752"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8" action="ppaction://hlinksldjump"/>
          </p:cNvPr>
          <p:cNvSpPr>
            <a:spLocks noChangeArrowheads="1"/>
          </p:cNvSpPr>
          <p:nvPr/>
        </p:nvSpPr>
        <p:spPr bwMode="auto">
          <a:xfrm>
            <a:off x="10387788"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9" action="ppaction://hlinksldjump"/>
          </p:cNvPr>
          <p:cNvSpPr>
            <a:spLocks noChangeArrowheads="1"/>
          </p:cNvSpPr>
          <p:nvPr/>
        </p:nvSpPr>
        <p:spPr bwMode="auto">
          <a:xfrm>
            <a:off x="10830285"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11255946"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1" action="ppaction://hlinksldjump"/>
          </p:cNvPr>
          <p:cNvSpPr>
            <a:spLocks noChangeArrowheads="1"/>
          </p:cNvSpPr>
          <p:nvPr/>
        </p:nvSpPr>
        <p:spPr bwMode="auto">
          <a:xfrm>
            <a:off x="11711830"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5434164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0645"/>
                                        </p:tgtEl>
                                        <p:attrNameLst>
                                          <p:attrName>style.visibility</p:attrName>
                                        </p:attrNameLst>
                                      </p:cBhvr>
                                      <p:to>
                                        <p:strVal val="visible"/>
                                      </p:to>
                                    </p:set>
                                    <p:animEffect transition="in" filter="blinds(horizontal)">
                                      <p:cBhvr>
                                        <p:cTn id="7" dur="500"/>
                                        <p:tgtEl>
                                          <p:spTgt spid="2406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40645"/>
                                        </p:tgtEl>
                                      </p:cBhvr>
                                    </p:animEffect>
                                    <p:set>
                                      <p:cBhvr>
                                        <p:cTn id="12" dur="1" fill="hold">
                                          <p:stCondLst>
                                            <p:cond delay="499"/>
                                          </p:stCondLst>
                                        </p:cTn>
                                        <p:tgtEl>
                                          <p:spTgt spid="240645"/>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688836"/>
            <a:ext cx="11296938" cy="5909310"/>
          </a:xfrm>
          <a:prstGeom prst="rect">
            <a:avLst/>
          </a:prstGeom>
        </p:spPr>
        <p:txBody>
          <a:bodyPr>
            <a:spAutoFit/>
          </a:bodyPr>
          <a:lstStyle/>
          <a:p>
            <a:pPr>
              <a:lnSpc>
                <a:spcPct val="150000"/>
              </a:lnSpc>
              <a:spcAft>
                <a:spcPts val="0"/>
              </a:spcAft>
            </a:pPr>
            <a:r>
              <a:rPr lang="en-US" altLang="zh-CN" sz="2800" kern="100" dirty="0">
                <a:latin typeface="Times New Roman"/>
                <a:ea typeface="华文细黑"/>
                <a:cs typeface="Times New Roman"/>
              </a:rPr>
              <a:t>1.</a:t>
            </a:r>
            <a:r>
              <a:rPr lang="zh-CN" altLang="zh-CN" sz="2800" kern="100" dirty="0">
                <a:latin typeface="Times New Roman"/>
                <a:ea typeface="华文细黑"/>
                <a:cs typeface="Times New Roman"/>
              </a:rPr>
              <a:t>结构决定性质</a:t>
            </a:r>
          </a:p>
          <a:p>
            <a:pPr algn="just">
              <a:lnSpc>
                <a:spcPct val="150000"/>
              </a:lnSpc>
              <a:spcAft>
                <a:spcPts val="0"/>
              </a:spcAft>
            </a:pPr>
            <a:r>
              <a:rPr lang="zh-CN" altLang="zh-CN" sz="2800" kern="100" dirty="0">
                <a:latin typeface="Times New Roman"/>
                <a:ea typeface="华文细黑"/>
                <a:cs typeface="Times New Roman"/>
              </a:rPr>
              <a:t>不同的碳碳键对有机物的性质有着不同的影响：</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碳碳单键有稳定的化学性质，典型反应是取代反应；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碳碳双键中有一个化学键易断裂，典型反应是氧化反应、加成反应和加聚反应；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碳碳三键中有两个化学键易断裂，典型反应是氧化反应、加成反应和加聚反应；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苯的同系物支链易被酸性高锰酸钾溶液氧化，是因为苯环对取代基的影响。而苯不能被酸性高锰酸钾溶液氧化。</a:t>
            </a:r>
            <a:endParaRPr lang="zh-CN" altLang="zh-CN" sz="1100" kern="100" dirty="0">
              <a:effectLst/>
              <a:latin typeface="宋体"/>
              <a:cs typeface="Courier New"/>
            </a:endParaRPr>
          </a:p>
        </p:txBody>
      </p:sp>
      <p:sp>
        <p:nvSpPr>
          <p:cNvPr id="8" name="矩形 7"/>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0" name="矩形 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6" name="直角三角形 1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7" name="矩形 16"/>
          <p:cNvSpPr/>
          <p:nvPr/>
        </p:nvSpPr>
        <p:spPr>
          <a:xfrm>
            <a:off x="1774726" y="36707"/>
            <a:ext cx="3833101" cy="584775"/>
          </a:xfrm>
          <a:prstGeom prst="rect">
            <a:avLst/>
          </a:prstGeom>
        </p:spPr>
        <p:txBody>
          <a:bodyPr wrap="none">
            <a:spAutoFit/>
          </a:bodyPr>
          <a:lstStyle/>
          <a:p>
            <a:pPr>
              <a:defRPr/>
            </a:pPr>
            <a:r>
              <a:rPr lang="zh-CN" altLang="en-US" sz="3200" b="1" dirty="0">
                <a:solidFill>
                  <a:schemeClr val="bg1"/>
                </a:solidFill>
                <a:latin typeface="+mj-ea"/>
                <a:ea typeface="+mj-ea"/>
              </a:rPr>
              <a:t>练后</a:t>
            </a:r>
            <a:r>
              <a:rPr lang="zh-CN" altLang="en-US" sz="3200" b="1" dirty="0" smtClean="0">
                <a:solidFill>
                  <a:schemeClr val="bg1"/>
                </a:solidFill>
                <a:latin typeface="+mj-ea"/>
                <a:ea typeface="+mj-ea"/>
              </a:rPr>
              <a:t>反思   归纳</a:t>
            </a:r>
            <a:r>
              <a:rPr lang="zh-CN" altLang="en-US" sz="3200" b="1" dirty="0">
                <a:solidFill>
                  <a:schemeClr val="bg1"/>
                </a:solidFill>
                <a:latin typeface="+mj-ea"/>
                <a:ea typeface="+mj-ea"/>
              </a:rPr>
              <a:t>总结</a:t>
            </a:r>
          </a:p>
        </p:txBody>
      </p:sp>
    </p:spTree>
    <p:extLst>
      <p:ext uri="{BB962C8B-B14F-4D97-AF65-F5344CB8AC3E}">
        <p14:creationId xmlns:p14="http://schemas.microsoft.com/office/powerpoint/2010/main" val="376881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82638" y="765498"/>
            <a:ext cx="6619120" cy="656846"/>
          </a:xfrm>
          <a:prstGeom prst="rect">
            <a:avLst/>
          </a:prstGeom>
        </p:spPr>
        <p:txBody>
          <a:bodyPr wrap="none">
            <a:spAutoFit/>
          </a:bodyPr>
          <a:lstStyle/>
          <a:p>
            <a:pPr algn="ctr">
              <a:lnSpc>
                <a:spcPct val="150000"/>
              </a:lnSpc>
              <a:spcAft>
                <a:spcPts val="0"/>
              </a:spcAft>
            </a:pPr>
            <a:r>
              <a:rPr lang="en-US" altLang="zh-CN" sz="2800" kern="100" dirty="0">
                <a:latin typeface="Times New Roman"/>
                <a:ea typeface="华文细黑"/>
                <a:cs typeface="Times New Roman"/>
              </a:rPr>
              <a:t>2.</a:t>
            </a:r>
            <a:r>
              <a:rPr lang="zh-CN" altLang="zh-CN" sz="2800" kern="100" dirty="0">
                <a:latin typeface="Times New Roman"/>
                <a:ea typeface="华文细黑"/>
                <a:cs typeface="Times New Roman"/>
              </a:rPr>
              <a:t>烯烃、炔烃与酸性</a:t>
            </a:r>
            <a:r>
              <a:rPr lang="en-US" altLang="zh-CN" sz="2800" kern="100" dirty="0">
                <a:latin typeface="Times New Roman"/>
                <a:ea typeface="华文细黑"/>
                <a:cs typeface="Times New Roman"/>
              </a:rPr>
              <a:t>KMnO</a:t>
            </a:r>
            <a:r>
              <a:rPr lang="en-US" altLang="zh-CN" sz="2800" kern="100" baseline="-25000" dirty="0">
                <a:latin typeface="Times New Roman"/>
                <a:ea typeface="华文细黑"/>
                <a:cs typeface="Times New Roman"/>
              </a:rPr>
              <a:t>4</a:t>
            </a:r>
            <a:r>
              <a:rPr lang="zh-CN" altLang="zh-CN" sz="2800" kern="100" dirty="0">
                <a:latin typeface="Times New Roman"/>
                <a:ea typeface="华文细黑"/>
                <a:cs typeface="Times New Roman"/>
              </a:rPr>
              <a:t>溶液反应图解</a:t>
            </a:r>
          </a:p>
        </p:txBody>
      </p:sp>
      <p:pic>
        <p:nvPicPr>
          <p:cNvPr id="241666" name="Picture 2" descr="HX527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6774" y="1822655"/>
            <a:ext cx="7265053" cy="261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3"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4153098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 name="文本框 1"/>
          <p:cNvSpPr txBox="1"/>
          <p:nvPr/>
        </p:nvSpPr>
        <p:spPr>
          <a:xfrm>
            <a:off x="78163" y="2219053"/>
            <a:ext cx="13649891" cy="1517788"/>
          </a:xfrm>
          <a:prstGeom prst="rect">
            <a:avLst/>
          </a:prstGeom>
          <a:noFill/>
        </p:spPr>
        <p:txBody>
          <a:bodyPr wrap="none" rtlCol="0" anchor="ctr">
            <a:spAutoFit/>
          </a:bodyPr>
          <a:lstStyle/>
          <a:p>
            <a:pPr>
              <a:lnSpc>
                <a:spcPct val="150000"/>
              </a:lnSpc>
            </a:pPr>
            <a:r>
              <a:rPr lang="zh-CN" altLang="en-US" sz="7000" b="1" dirty="0">
                <a:solidFill>
                  <a:schemeClr val="bg1"/>
                </a:solidFill>
                <a:latin typeface="+mj-ea"/>
                <a:ea typeface="+mj-ea"/>
              </a:rPr>
              <a:t>考点二　苯的同系物　芳香烃　　</a:t>
            </a:r>
          </a:p>
        </p:txBody>
      </p:sp>
    </p:spTree>
    <p:extLst>
      <p:ext uri="{BB962C8B-B14F-4D97-AF65-F5344CB8AC3E}">
        <p14:creationId xmlns:p14="http://schemas.microsoft.com/office/powerpoint/2010/main" val="2489432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6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742" y="1628926"/>
            <a:ext cx="8186263" cy="439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426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887" y="3223186"/>
            <a:ext cx="608528" cy="164676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0" name="矩形 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1" name="直角三角形 10"/>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2" name="矩形 11"/>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3"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62558" y="295663"/>
            <a:ext cx="11231786" cy="1333931"/>
          </a:xfrm>
          <a:prstGeom prst="rect">
            <a:avLst/>
          </a:prstGeom>
          <a:noFill/>
        </p:spPr>
        <p:txBody>
          <a:bodyPr wrap="square" lIns="121898" tIns="60948" rIns="121898" bIns="60948" rtlCol="0">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苯的同系物的同分异构体</a:t>
            </a:r>
            <a:endParaRPr lang="zh-CN" altLang="zh-CN" sz="1100" kern="100" dirty="0">
              <a:latin typeface="宋体"/>
              <a:cs typeface="Courier New"/>
            </a:endParaRPr>
          </a:p>
          <a:p>
            <a:pPr>
              <a:lnSpc>
                <a:spcPct val="150000"/>
              </a:lnSpc>
            </a:pPr>
            <a:r>
              <a:rPr lang="zh-CN" altLang="zh-CN" sz="2800" kern="100" dirty="0">
                <a:latin typeface="Times New Roman"/>
                <a:ea typeface="华文细黑"/>
                <a:cs typeface="Times New Roman"/>
              </a:rPr>
              <a:t>以</a:t>
            </a:r>
            <a:r>
              <a:rPr lang="en-US" altLang="zh-CN" sz="2800" kern="100" dirty="0">
                <a:latin typeface="Times New Roman"/>
                <a:ea typeface="华文细黑"/>
              </a:rPr>
              <a:t>C</a:t>
            </a:r>
            <a:r>
              <a:rPr lang="en-US" altLang="zh-CN" sz="2800" kern="100" baseline="-25000" dirty="0">
                <a:latin typeface="Times New Roman"/>
                <a:ea typeface="华文细黑"/>
              </a:rPr>
              <a:t>8</a:t>
            </a:r>
            <a:r>
              <a:rPr lang="en-US" altLang="zh-CN" sz="2800" kern="100" dirty="0">
                <a:latin typeface="Times New Roman"/>
                <a:ea typeface="华文细黑"/>
              </a:rPr>
              <a:t>H</a:t>
            </a:r>
            <a:r>
              <a:rPr lang="en-US" altLang="zh-CN" sz="2800" kern="100" baseline="-25000" dirty="0">
                <a:latin typeface="Times New Roman"/>
                <a:ea typeface="华文细黑"/>
              </a:rPr>
              <a:t>10</a:t>
            </a:r>
            <a:r>
              <a:rPr lang="zh-CN" altLang="zh-CN" sz="2800" kern="100" dirty="0">
                <a:latin typeface="Times New Roman"/>
                <a:ea typeface="华文细黑"/>
                <a:cs typeface="Times New Roman"/>
              </a:rPr>
              <a:t>芳香烃为例</a:t>
            </a:r>
            <a:endParaRPr lang="zh-CN" altLang="zh-CN" sz="2800" kern="100" dirty="0">
              <a:latin typeface="宋体"/>
              <a:cs typeface="Courier New"/>
            </a:endParaRPr>
          </a:p>
        </p:txBody>
      </p:sp>
      <p:pic>
        <p:nvPicPr>
          <p:cNvPr id="243715" name="Picture 3"/>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01237" y="3717826"/>
            <a:ext cx="1171912" cy="8929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p:cNvGraphicFramePr>
            <a:graphicFrameLocks noGrp="1"/>
          </p:cNvGraphicFramePr>
          <p:nvPr>
            <p:extLst>
              <p:ext uri="{D42A27DB-BD31-4B8C-83A1-F6EECF244321}">
                <p14:modId xmlns:p14="http://schemas.microsoft.com/office/powerpoint/2010/main" val="3136594875"/>
              </p:ext>
            </p:extLst>
          </p:nvPr>
        </p:nvGraphicFramePr>
        <p:xfrm>
          <a:off x="1054646" y="1917626"/>
          <a:ext cx="8496943" cy="3958617"/>
        </p:xfrm>
        <a:graphic>
          <a:graphicData uri="http://schemas.openxmlformats.org/drawingml/2006/table">
            <a:tbl>
              <a:tblPr/>
              <a:tblGrid>
                <a:gridCol w="1192553"/>
                <a:gridCol w="1399735"/>
                <a:gridCol w="1656184"/>
                <a:gridCol w="2088232"/>
                <a:gridCol w="2160239"/>
              </a:tblGrid>
              <a:tr h="1444656">
                <a:tc>
                  <a:txBody>
                    <a:bodyPr/>
                    <a:lstStyle/>
                    <a:p>
                      <a:pPr algn="ctr">
                        <a:lnSpc>
                          <a:spcPct val="150000"/>
                        </a:lnSpc>
                        <a:spcAft>
                          <a:spcPts val="0"/>
                        </a:spcAft>
                      </a:pPr>
                      <a:r>
                        <a:rPr lang="zh-CN" sz="2800" kern="100" baseline="0" dirty="0">
                          <a:effectLst/>
                          <a:latin typeface="Times New Roman"/>
                          <a:ea typeface="华文细黑"/>
                          <a:cs typeface="Times New Roman"/>
                        </a:rPr>
                        <a:t>名称</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乙苯</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邻二甲苯</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间二甲苯</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对二甲苯</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3961">
                <a:tc>
                  <a:txBody>
                    <a:bodyPr/>
                    <a:lstStyle/>
                    <a:p>
                      <a:pPr algn="ctr">
                        <a:lnSpc>
                          <a:spcPct val="150000"/>
                        </a:lnSpc>
                        <a:spcAft>
                          <a:spcPts val="0"/>
                        </a:spcAft>
                      </a:pPr>
                      <a:r>
                        <a:rPr lang="zh-CN" sz="2800" kern="100" baseline="0" dirty="0">
                          <a:effectLst/>
                          <a:latin typeface="Times New Roman"/>
                          <a:ea typeface="华文细黑"/>
                          <a:cs typeface="Times New Roman"/>
                        </a:rPr>
                        <a:t>结构简式</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baseline="0" dirty="0" smtClean="0">
                          <a:effectLst/>
                          <a:latin typeface="Times New Roman"/>
                          <a:ea typeface="华文细黑"/>
                          <a:cs typeface="Times New Roman"/>
                        </a:rPr>
                        <a:t>	</a:t>
                      </a:r>
                      <a:endParaRPr lang="zh-CN" sz="2800" u="sng"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baseline="0" dirty="0" smtClean="0">
                          <a:effectLst/>
                          <a:latin typeface="Times New Roman"/>
                          <a:ea typeface="华文细黑"/>
                          <a:cs typeface="Times New Roman"/>
                        </a:rPr>
                        <a:t>	</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baseline="0" dirty="0" smtClean="0">
                          <a:effectLst/>
                          <a:latin typeface="Times New Roman"/>
                          <a:ea typeface="华文细黑"/>
                          <a:cs typeface="Times New Roman"/>
                        </a:rPr>
                        <a:t>	</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43725" name="Picture 13"/>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63158" y="3648069"/>
            <a:ext cx="1084034" cy="117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2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5406" y="3590405"/>
            <a:ext cx="786582" cy="164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50" name="Picture 2"/>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78693" y="3500146"/>
            <a:ext cx="1095748" cy="1317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3715"/>
                                        </p:tgtEl>
                                        <p:attrNameLst>
                                          <p:attrName>style.visibility</p:attrName>
                                        </p:attrNameLst>
                                      </p:cBhvr>
                                      <p:to>
                                        <p:strVal val="visible"/>
                                      </p:to>
                                    </p:set>
                                    <p:animEffect transition="in" filter="blinds(horizontal)">
                                      <p:cBhvr>
                                        <p:cTn id="7" dur="500"/>
                                        <p:tgtEl>
                                          <p:spTgt spid="243715"/>
                                        </p:tgtEl>
                                      </p:cBhvr>
                                    </p:animEffect>
                                  </p:childTnLst>
                                </p:cTn>
                              </p:par>
                              <p:par>
                                <p:cTn id="8" presetID="3" presetClass="entr" presetSubtype="10" fill="hold" nodeType="withEffect">
                                  <p:stCondLst>
                                    <p:cond delay="0"/>
                                  </p:stCondLst>
                                  <p:childTnLst>
                                    <p:set>
                                      <p:cBhvr>
                                        <p:cTn id="9" dur="1" fill="hold">
                                          <p:stCondLst>
                                            <p:cond delay="0"/>
                                          </p:stCondLst>
                                        </p:cTn>
                                        <p:tgtEl>
                                          <p:spTgt spid="243725"/>
                                        </p:tgtEl>
                                        <p:attrNameLst>
                                          <p:attrName>style.visibility</p:attrName>
                                        </p:attrNameLst>
                                      </p:cBhvr>
                                      <p:to>
                                        <p:strVal val="visible"/>
                                      </p:to>
                                    </p:set>
                                    <p:animEffect transition="in" filter="blinds(horizontal)">
                                      <p:cBhvr>
                                        <p:cTn id="10" dur="500"/>
                                        <p:tgtEl>
                                          <p:spTgt spid="243725"/>
                                        </p:tgtEl>
                                      </p:cBhvr>
                                    </p:animEffect>
                                  </p:childTnLst>
                                </p:cTn>
                              </p:par>
                              <p:par>
                                <p:cTn id="11" presetID="3" presetClass="entr" presetSubtype="10" fill="hold" nodeType="withEffect">
                                  <p:stCondLst>
                                    <p:cond delay="0"/>
                                  </p:stCondLst>
                                  <p:childTnLst>
                                    <p:set>
                                      <p:cBhvr>
                                        <p:cTn id="12" dur="1" fill="hold">
                                          <p:stCondLst>
                                            <p:cond delay="0"/>
                                          </p:stCondLst>
                                        </p:cTn>
                                        <p:tgtEl>
                                          <p:spTgt spid="309250"/>
                                        </p:tgtEl>
                                        <p:attrNameLst>
                                          <p:attrName>style.visibility</p:attrName>
                                        </p:attrNameLst>
                                      </p:cBhvr>
                                      <p:to>
                                        <p:strVal val="visible"/>
                                      </p:to>
                                    </p:set>
                                    <p:animEffect transition="in" filter="blinds(horizontal)">
                                      <p:cBhvr>
                                        <p:cTn id="13" dur="500"/>
                                        <p:tgtEl>
                                          <p:spTgt spid="3092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243715"/>
                                        </p:tgtEl>
                                      </p:cBhvr>
                                    </p:animEffect>
                                    <p:set>
                                      <p:cBhvr>
                                        <p:cTn id="18" dur="1" fill="hold">
                                          <p:stCondLst>
                                            <p:cond delay="499"/>
                                          </p:stCondLst>
                                        </p:cTn>
                                        <p:tgtEl>
                                          <p:spTgt spid="24371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243725"/>
                                        </p:tgtEl>
                                      </p:cBhvr>
                                    </p:animEffect>
                                    <p:set>
                                      <p:cBhvr>
                                        <p:cTn id="21" dur="1" fill="hold">
                                          <p:stCondLst>
                                            <p:cond delay="499"/>
                                          </p:stCondLst>
                                        </p:cTn>
                                        <p:tgtEl>
                                          <p:spTgt spid="24372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09250"/>
                                        </p:tgtEl>
                                      </p:cBhvr>
                                    </p:animEffect>
                                    <p:set>
                                      <p:cBhvr>
                                        <p:cTn id="24" dur="1" fill="hold">
                                          <p:stCondLst>
                                            <p:cond delay="499"/>
                                          </p:stCondLst>
                                        </p:cTn>
                                        <p:tgtEl>
                                          <p:spTgt spid="309250"/>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23762" y="511687"/>
            <a:ext cx="10167988" cy="1333931"/>
          </a:xfrm>
          <a:prstGeom prst="rect">
            <a:avLst/>
          </a:prstGeom>
          <a:noFill/>
        </p:spPr>
        <p:txBody>
          <a:bodyPr wrap="square" lIns="121898" tIns="60948" rIns="121898" bIns="60948" rtlCol="0">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苯的同系物与苯的性质比较</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相同点</a:t>
            </a:r>
            <a:endParaRPr lang="zh-CN" altLang="zh-CN" sz="11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276834054"/>
              </p:ext>
            </p:extLst>
          </p:nvPr>
        </p:nvGraphicFramePr>
        <p:xfrm>
          <a:off x="1684982" y="2230239"/>
          <a:ext cx="10602912" cy="4079875"/>
        </p:xfrm>
        <a:graphic>
          <a:graphicData uri="http://schemas.openxmlformats.org/presentationml/2006/ole">
            <mc:AlternateContent xmlns:mc="http://schemas.openxmlformats.org/markup-compatibility/2006">
              <mc:Choice xmlns:v="urn:schemas-microsoft-com:vml" Requires="v">
                <p:oleObj spid="_x0000_s244769" name="文档" r:id="rId4" imgW="10603569" imgH="4085729" progId="Word.Document.12">
                  <p:embed/>
                </p:oleObj>
              </mc:Choice>
              <mc:Fallback>
                <p:oleObj name="文档" r:id="rId4" imgW="10603569" imgH="4085729" progId="Word.Document.12">
                  <p:embed/>
                  <p:pic>
                    <p:nvPicPr>
                      <p:cNvPr id="0" name=""/>
                      <p:cNvPicPr/>
                      <p:nvPr/>
                    </p:nvPicPr>
                    <p:blipFill>
                      <a:blip r:embed="rId5"/>
                      <a:stretch>
                        <a:fillRect/>
                      </a:stretch>
                    </p:blipFill>
                    <p:spPr>
                      <a:xfrm>
                        <a:off x="1684982" y="2230239"/>
                        <a:ext cx="10602912" cy="4079875"/>
                      </a:xfrm>
                      <a:prstGeom prst="rect">
                        <a:avLst/>
                      </a:prstGeom>
                    </p:spPr>
                  </p:pic>
                </p:oleObj>
              </mc:Fallback>
            </mc:AlternateContent>
          </a:graphicData>
        </a:graphic>
      </p:graphicFrame>
      <p:sp>
        <p:nvSpPr>
          <p:cNvPr id="4" name="矩形 3"/>
          <p:cNvSpPr/>
          <p:nvPr/>
        </p:nvSpPr>
        <p:spPr>
          <a:xfrm>
            <a:off x="766614" y="4134773"/>
            <a:ext cx="10636914"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不同点</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烷基对苯环有影响，所以苯的同系物比苯易发生取代反应；苯环对烷基也有影响，所以苯环上的甲基能被酸性高锰酸钾溶液氧化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 name="文本框 1"/>
          <p:cNvSpPr txBox="1"/>
          <p:nvPr/>
        </p:nvSpPr>
        <p:spPr>
          <a:xfrm>
            <a:off x="273575" y="2532532"/>
            <a:ext cx="11726287" cy="1110497"/>
          </a:xfrm>
          <a:prstGeom prst="rect">
            <a:avLst/>
          </a:prstGeom>
          <a:noFill/>
        </p:spPr>
        <p:txBody>
          <a:bodyPr wrap="none" rtlCol="0" anchor="ctr">
            <a:spAutoFit/>
          </a:bodyPr>
          <a:lstStyle/>
          <a:p>
            <a:pPr>
              <a:lnSpc>
                <a:spcPct val="150000"/>
              </a:lnSpc>
            </a:pPr>
            <a:r>
              <a:rPr lang="zh-CN" altLang="en-US" sz="5000" b="1" dirty="0" smtClean="0">
                <a:solidFill>
                  <a:schemeClr val="bg1"/>
                </a:solidFill>
                <a:latin typeface="+mj-ea"/>
                <a:ea typeface="+mj-ea"/>
              </a:rPr>
              <a:t>考点</a:t>
            </a:r>
            <a:r>
              <a:rPr lang="zh-CN" altLang="en-US" sz="5000" b="1" dirty="0">
                <a:solidFill>
                  <a:schemeClr val="bg1"/>
                </a:solidFill>
                <a:latin typeface="+mj-ea"/>
                <a:ea typeface="+mj-ea"/>
              </a:rPr>
              <a:t>一　</a:t>
            </a:r>
            <a:r>
              <a:rPr lang="zh-CN" altLang="en-US" sz="5000" b="1" dirty="0" smtClean="0">
                <a:solidFill>
                  <a:schemeClr val="bg1"/>
                </a:solidFill>
                <a:latin typeface="+mj-ea"/>
                <a:ea typeface="+mj-ea"/>
              </a:rPr>
              <a:t>烷烃</a:t>
            </a:r>
            <a:r>
              <a:rPr lang="zh-CN" altLang="en-US" sz="5000" b="1" dirty="0">
                <a:solidFill>
                  <a:schemeClr val="bg1"/>
                </a:solidFill>
                <a:latin typeface="+mj-ea"/>
                <a:ea typeface="+mj-ea"/>
              </a:rPr>
              <a:t>、烯烃、炔烃的结构与性质</a:t>
            </a:r>
          </a:p>
        </p:txBody>
      </p:sp>
    </p:spTree>
    <p:extLst>
      <p:ext uri="{BB962C8B-B14F-4D97-AF65-F5344CB8AC3E}">
        <p14:creationId xmlns:p14="http://schemas.microsoft.com/office/powerpoint/2010/main" val="2398421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117426"/>
            <a:ext cx="5929828" cy="656077"/>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完成下列有关苯的同系物的方程式：</a:t>
            </a:r>
            <a:endParaRPr lang="zh-CN" altLang="zh-CN" sz="2800" kern="100" dirty="0">
              <a:effectLst/>
              <a:latin typeface="宋体"/>
              <a:cs typeface="Courier New"/>
            </a:endParaRPr>
          </a:p>
        </p:txBody>
      </p:sp>
      <p:pic>
        <p:nvPicPr>
          <p:cNvPr id="2457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726" y="1773610"/>
            <a:ext cx="842502" cy="126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63" name="Picture 3"/>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81918" y="750598"/>
            <a:ext cx="3317544" cy="1959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p:cNvGraphicFramePr>
            <a:graphicFrameLocks noChangeAspect="1"/>
          </p:cNvGraphicFramePr>
          <p:nvPr>
            <p:extLst>
              <p:ext uri="{D42A27DB-BD31-4B8C-83A1-F6EECF244321}">
                <p14:modId xmlns:p14="http://schemas.microsoft.com/office/powerpoint/2010/main" val="92580382"/>
              </p:ext>
            </p:extLst>
          </p:nvPr>
        </p:nvGraphicFramePr>
        <p:xfrm>
          <a:off x="550590" y="2089153"/>
          <a:ext cx="8734425" cy="1820863"/>
        </p:xfrm>
        <a:graphic>
          <a:graphicData uri="http://schemas.openxmlformats.org/presentationml/2006/ole">
            <mc:AlternateContent xmlns:mc="http://schemas.openxmlformats.org/markup-compatibility/2006">
              <mc:Choice xmlns:v="urn:schemas-microsoft-com:vml" Requires="v">
                <p:oleObj spid="_x0000_s245800" name="文档" r:id="rId6" imgW="8734954" imgH="1839353" progId="Word.Document.12">
                  <p:embed/>
                </p:oleObj>
              </mc:Choice>
              <mc:Fallback>
                <p:oleObj name="文档" r:id="rId6" imgW="8734954" imgH="1839353" progId="Word.Document.12">
                  <p:embed/>
                  <p:pic>
                    <p:nvPicPr>
                      <p:cNvPr id="0" name=""/>
                      <p:cNvPicPr/>
                      <p:nvPr/>
                    </p:nvPicPr>
                    <p:blipFill>
                      <a:blip r:embed="rId7"/>
                      <a:stretch>
                        <a:fillRect/>
                      </a:stretch>
                    </p:blipFill>
                    <p:spPr>
                      <a:xfrm>
                        <a:off x="550590" y="2089153"/>
                        <a:ext cx="8734425" cy="1820863"/>
                      </a:xfrm>
                      <a:prstGeom prst="rect">
                        <a:avLst/>
                      </a:prstGeom>
                    </p:spPr>
                  </p:pic>
                </p:oleObj>
              </mc:Fallback>
            </mc:AlternateContent>
          </a:graphicData>
        </a:graphic>
      </p:graphicFrame>
      <p:sp>
        <p:nvSpPr>
          <p:cNvPr id="6" name="矩形 5"/>
          <p:cNvSpPr/>
          <p:nvPr/>
        </p:nvSpPr>
        <p:spPr>
          <a:xfrm>
            <a:off x="5159102" y="2349674"/>
            <a:ext cx="3005951" cy="523220"/>
          </a:xfrm>
          <a:prstGeom prst="rect">
            <a:avLst/>
          </a:prstGeom>
        </p:spPr>
        <p:txBody>
          <a:bodyPr wrap="none">
            <a:spAutoFit/>
          </a:bodyPr>
          <a:lstStyle/>
          <a:p>
            <a:r>
              <a:rPr lang="en-US" altLang="zh-CN" sz="2800" u="sng" kern="100" dirty="0">
                <a:latin typeface="Times New Roman"/>
                <a:ea typeface="华文细黑"/>
              </a:rPr>
              <a:t>	</a:t>
            </a:r>
            <a:r>
              <a:rPr lang="en-US" altLang="zh-CN" sz="2800" u="sng" kern="100" dirty="0" smtClean="0">
                <a:latin typeface="Times New Roman"/>
                <a:ea typeface="华文细黑"/>
              </a:rPr>
              <a:t>	</a:t>
            </a:r>
            <a:r>
              <a:rPr lang="zh-CN" altLang="zh-CN" sz="2800" u="sng" kern="100" dirty="0">
                <a:latin typeface="Times New Roman"/>
                <a:ea typeface="华文细黑"/>
                <a:cs typeface="Times New Roman"/>
              </a:rPr>
              <a:t>　</a:t>
            </a:r>
            <a:endParaRPr lang="zh-CN" altLang="en-US" sz="2800" dirty="0"/>
          </a:p>
        </p:txBody>
      </p:sp>
      <p:sp>
        <p:nvSpPr>
          <p:cNvPr id="8" name="矩形 7"/>
          <p:cNvSpPr/>
          <p:nvPr/>
        </p:nvSpPr>
        <p:spPr>
          <a:xfrm>
            <a:off x="478582" y="3842678"/>
            <a:ext cx="1620957" cy="523220"/>
          </a:xfrm>
          <a:prstGeom prst="rect">
            <a:avLst/>
          </a:prstGeom>
        </p:spPr>
        <p:txBody>
          <a:bodyPr wrap="none">
            <a:spAutoFit/>
          </a:bodyPr>
          <a:lstStyle/>
          <a:p>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卤代：</a:t>
            </a:r>
            <a:endParaRPr lang="zh-CN" altLang="en-US" sz="2800" dirty="0"/>
          </a:p>
        </p:txBody>
      </p:sp>
      <p:pic>
        <p:nvPicPr>
          <p:cNvPr id="24576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6734" y="3302760"/>
            <a:ext cx="2795780" cy="151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601423" y="4005858"/>
            <a:ext cx="3005951" cy="523220"/>
          </a:xfrm>
          <a:prstGeom prst="rect">
            <a:avLst/>
          </a:prstGeom>
        </p:spPr>
        <p:txBody>
          <a:bodyPr wrap="none">
            <a:spAutoFit/>
          </a:bodyPr>
          <a:lstStyle/>
          <a:p>
            <a:r>
              <a:rPr lang="en-US" altLang="zh-CN" sz="2800" u="sng" kern="100" dirty="0">
                <a:latin typeface="Times New Roman"/>
                <a:ea typeface="华文细黑"/>
              </a:rPr>
              <a:t>	</a:t>
            </a:r>
            <a:r>
              <a:rPr lang="en-US" altLang="zh-CN" sz="2800" u="sng" kern="100" dirty="0" smtClean="0">
                <a:latin typeface="Times New Roman"/>
                <a:ea typeface="华文细黑"/>
              </a:rPr>
              <a:t>	</a:t>
            </a:r>
            <a:r>
              <a:rPr lang="zh-CN" altLang="zh-CN" sz="2800" u="sng" kern="100" dirty="0">
                <a:latin typeface="Times New Roman"/>
                <a:ea typeface="华文细黑"/>
                <a:cs typeface="Times New Roman"/>
              </a:rPr>
              <a:t>　</a:t>
            </a:r>
            <a:endParaRPr lang="zh-CN" altLang="en-US" sz="2800" dirty="0"/>
          </a:p>
        </p:txBody>
      </p:sp>
      <p:pic>
        <p:nvPicPr>
          <p:cNvPr id="245766" name="Picture 6"/>
          <p:cNvPicPr>
            <a:picLocks noChangeAspect="1" noChangeArrowheads="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6048" y="2853730"/>
            <a:ext cx="2406183" cy="153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67"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590" y="5284437"/>
            <a:ext cx="3779615" cy="90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68" name="Picture 8"/>
          <p:cNvPicPr>
            <a:picLocks noChangeAspect="1" noChangeArrowheads="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85385" y="5240154"/>
            <a:ext cx="3654037" cy="77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4222998" y="5714886"/>
            <a:ext cx="4104456" cy="523220"/>
          </a:xfrm>
          <a:prstGeom prst="rect">
            <a:avLst/>
          </a:prstGeom>
        </p:spPr>
        <p:txBody>
          <a:bodyPr wrap="square">
            <a:spAutoFit/>
          </a:bodyPr>
          <a:lstStyle/>
          <a:p>
            <a:r>
              <a:rPr lang="en-US" altLang="zh-CN" sz="2800" u="sng" kern="100" dirty="0">
                <a:latin typeface="Times New Roman"/>
                <a:ea typeface="华文细黑"/>
              </a:rPr>
              <a:t>		</a:t>
            </a:r>
            <a:r>
              <a:rPr lang="en-US" altLang="zh-CN" sz="2800" u="sng" kern="100" dirty="0" smtClean="0">
                <a:latin typeface="Times New Roman"/>
                <a:ea typeface="华文细黑"/>
              </a:rPr>
              <a:t>	</a:t>
            </a:r>
            <a:r>
              <a:rPr lang="zh-CN" altLang="zh-CN" sz="2800" u="sng" kern="100" dirty="0">
                <a:latin typeface="Times New Roman"/>
                <a:ea typeface="华文细黑"/>
                <a:cs typeface="Times New Roman"/>
              </a:rPr>
              <a:t>　</a:t>
            </a:r>
            <a:endParaRPr lang="zh-CN" altLang="en-US" sz="2800" dirty="0"/>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63"/>
                                        </p:tgtEl>
                                        <p:attrNameLst>
                                          <p:attrName>style.visibility</p:attrName>
                                        </p:attrNameLst>
                                      </p:cBhvr>
                                      <p:to>
                                        <p:strVal val="visible"/>
                                      </p:to>
                                    </p:set>
                                    <p:animEffect transition="in" filter="blinds(horizontal)">
                                      <p:cBhvr>
                                        <p:cTn id="7" dur="500"/>
                                        <p:tgtEl>
                                          <p:spTgt spid="2457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6"/>
                                        </p:tgtEl>
                                        <p:attrNameLst>
                                          <p:attrName>style.visibility</p:attrName>
                                        </p:attrNameLst>
                                      </p:cBhvr>
                                      <p:to>
                                        <p:strVal val="visible"/>
                                      </p:to>
                                    </p:set>
                                    <p:animEffect transition="in" filter="blinds(horizontal)">
                                      <p:cBhvr>
                                        <p:cTn id="12" dur="500"/>
                                        <p:tgtEl>
                                          <p:spTgt spid="2457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68"/>
                                        </p:tgtEl>
                                        <p:attrNameLst>
                                          <p:attrName>style.visibility</p:attrName>
                                        </p:attrNameLst>
                                      </p:cBhvr>
                                      <p:to>
                                        <p:strVal val="visible"/>
                                      </p:to>
                                    </p:set>
                                    <p:animEffect transition="in" filter="blinds(horizontal)">
                                      <p:cBhvr>
                                        <p:cTn id="17" dur="500"/>
                                        <p:tgtEl>
                                          <p:spTgt spid="2457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45763"/>
                                        </p:tgtEl>
                                      </p:cBhvr>
                                    </p:animEffect>
                                    <p:set>
                                      <p:cBhvr>
                                        <p:cTn id="22" dur="1" fill="hold">
                                          <p:stCondLst>
                                            <p:cond delay="499"/>
                                          </p:stCondLst>
                                        </p:cTn>
                                        <p:tgtEl>
                                          <p:spTgt spid="245763"/>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45766"/>
                                        </p:tgtEl>
                                      </p:cBhvr>
                                    </p:animEffect>
                                    <p:set>
                                      <p:cBhvr>
                                        <p:cTn id="25" dur="1" fill="hold">
                                          <p:stCondLst>
                                            <p:cond delay="499"/>
                                          </p:stCondLst>
                                        </p:cTn>
                                        <p:tgtEl>
                                          <p:spTgt spid="245766"/>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45768"/>
                                        </p:tgtEl>
                                      </p:cBhvr>
                                    </p:animEffect>
                                    <p:set>
                                      <p:cBhvr>
                                        <p:cTn id="28" dur="1" fill="hold">
                                          <p:stCondLst>
                                            <p:cond delay="499"/>
                                          </p:stCondLst>
                                        </p:cTn>
                                        <p:tgtEl>
                                          <p:spTgt spid="245768"/>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1620820"/>
            <a:ext cx="6349815" cy="656846"/>
          </a:xfrm>
          <a:prstGeom prst="rect">
            <a:avLst/>
          </a:prstGeom>
        </p:spPr>
        <p:txBody>
          <a:bodyPr wrap="none">
            <a:spAutoFit/>
          </a:bodyPr>
          <a:lstStyle/>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易氧化，能使酸性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a:t>
            </a:r>
            <a:endParaRPr lang="zh-CN" altLang="zh-CN" sz="1100" kern="100" dirty="0">
              <a:effectLst/>
              <a:latin typeface="宋体"/>
              <a:cs typeface="Courier New"/>
            </a:endParaRPr>
          </a:p>
        </p:txBody>
      </p:sp>
      <p:pic>
        <p:nvPicPr>
          <p:cNvPr id="2467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251" b="7251"/>
          <a:stretch/>
        </p:blipFill>
        <p:spPr bwMode="auto">
          <a:xfrm>
            <a:off x="406574" y="2853730"/>
            <a:ext cx="5429813" cy="94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787" name="Picture 3"/>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70115" y="2925738"/>
            <a:ext cx="3033403" cy="875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5897567" y="3501802"/>
            <a:ext cx="3005951" cy="523220"/>
          </a:xfrm>
          <a:prstGeom prst="rect">
            <a:avLst/>
          </a:prstGeom>
        </p:spPr>
        <p:txBody>
          <a:bodyPr wrap="none">
            <a:spAutoFit/>
          </a:bodyPr>
          <a:lstStyle/>
          <a:p>
            <a:r>
              <a:rPr lang="en-US" altLang="zh-CN" sz="2800" u="sng" kern="100" dirty="0">
                <a:latin typeface="Times New Roman"/>
                <a:ea typeface="华文细黑"/>
              </a:rPr>
              <a:t>	</a:t>
            </a:r>
            <a:r>
              <a:rPr lang="en-US" altLang="zh-CN" sz="2800" u="sng" kern="100" dirty="0" smtClean="0">
                <a:latin typeface="Times New Roman"/>
                <a:ea typeface="华文细黑"/>
              </a:rPr>
              <a:t>	</a:t>
            </a:r>
            <a:r>
              <a:rPr lang="zh-CN" altLang="zh-CN" sz="2800" u="sng" kern="100" dirty="0">
                <a:latin typeface="Times New Roman"/>
                <a:ea typeface="华文细黑"/>
                <a:cs typeface="Times New Roman"/>
              </a:rPr>
              <a:t>　</a:t>
            </a:r>
            <a:endParaRPr lang="zh-CN" altLang="en-US" sz="2800" dirty="0"/>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628106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6787"/>
                                        </p:tgtEl>
                                        <p:attrNameLst>
                                          <p:attrName>style.visibility</p:attrName>
                                        </p:attrNameLst>
                                      </p:cBhvr>
                                      <p:to>
                                        <p:strVal val="visible"/>
                                      </p:to>
                                    </p:set>
                                    <p:animEffect transition="in" filter="blinds(horizontal)">
                                      <p:cBhvr>
                                        <p:cTn id="7" dur="500"/>
                                        <p:tgtEl>
                                          <p:spTgt spid="2467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46787"/>
                                        </p:tgtEl>
                                      </p:cBhvr>
                                    </p:animEffect>
                                    <p:set>
                                      <p:cBhvr>
                                        <p:cTn id="12" dur="1" fill="hold">
                                          <p:stCondLst>
                                            <p:cond delay="499"/>
                                          </p:stCondLst>
                                        </p:cTn>
                                        <p:tgtEl>
                                          <p:spTgt spid="24678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59946" y="1341562"/>
            <a:ext cx="10559796"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苯的同系物被酸性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溶液氧化的规律是什么？</a:t>
            </a:r>
            <a:endParaRPr lang="zh-CN" altLang="zh-CN" sz="2800" kern="100" dirty="0">
              <a:latin typeface="宋体"/>
              <a:cs typeface="Courier New"/>
            </a:endParaRPr>
          </a:p>
          <a:p>
            <a:pPr algn="just">
              <a:lnSpc>
                <a:spcPct val="150000"/>
              </a:lnSpc>
              <a:spcAft>
                <a:spcPts val="0"/>
              </a:spcAft>
            </a:pPr>
            <a:r>
              <a:rPr lang="zh-CN" altLang="zh-CN" sz="2800" b="1" kern="100" dirty="0" smtClean="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(1)</a:t>
            </a:r>
            <a:r>
              <a:rPr lang="zh-CN" altLang="zh-CN" sz="2800" kern="100" dirty="0" smtClean="0">
                <a:solidFill>
                  <a:schemeClr val="accent6">
                    <a:lumMod val="75000"/>
                  </a:schemeClr>
                </a:solidFill>
                <a:latin typeface="Times New Roman"/>
                <a:ea typeface="华文细黑"/>
                <a:cs typeface="Times New Roman"/>
              </a:rPr>
              <a:t>苯的同系物或芳香烃侧链为烃基时，不管烃基碳原子数为多少，只要直接与苯环相连的碳原子上有氢原子，均能被酸性</a:t>
            </a:r>
            <a:r>
              <a:rPr lang="en-US" altLang="zh-CN" sz="2800" kern="100" dirty="0" smtClean="0">
                <a:solidFill>
                  <a:schemeClr val="accent6">
                    <a:lumMod val="75000"/>
                  </a:schemeClr>
                </a:solidFill>
                <a:latin typeface="Times New Roman"/>
                <a:ea typeface="华文细黑"/>
                <a:cs typeface="Courier New"/>
              </a:rPr>
              <a:t>KMnO</a:t>
            </a:r>
            <a:r>
              <a:rPr lang="en-US" altLang="zh-CN" sz="2800" kern="100" baseline="-25000" dirty="0" smtClean="0">
                <a:solidFill>
                  <a:schemeClr val="accent6">
                    <a:lumMod val="75000"/>
                  </a:schemeClr>
                </a:solidFill>
                <a:latin typeface="Times New Roman"/>
                <a:ea typeface="华文细黑"/>
                <a:cs typeface="Courier New"/>
              </a:rPr>
              <a:t>4</a:t>
            </a:r>
            <a:r>
              <a:rPr lang="zh-CN" altLang="zh-CN" sz="2800" kern="100" dirty="0" smtClean="0">
                <a:solidFill>
                  <a:schemeClr val="accent6">
                    <a:lumMod val="75000"/>
                  </a:schemeClr>
                </a:solidFill>
                <a:latin typeface="Times New Roman"/>
                <a:ea typeface="华文细黑"/>
                <a:cs typeface="Times New Roman"/>
              </a:rPr>
              <a:t>溶液氧化为羧基，且羧基直接与苯环相连。</a:t>
            </a:r>
            <a:endParaRPr lang="en-US" altLang="zh-CN" sz="2800" kern="100" dirty="0" smtClean="0">
              <a:solidFill>
                <a:schemeClr val="accent6">
                  <a:lumMod val="75000"/>
                </a:schemeClr>
              </a:solidFill>
              <a:latin typeface="Times New Roman"/>
              <a:ea typeface="华文细黑"/>
              <a:cs typeface="Times New Roman"/>
            </a:endParaRPr>
          </a:p>
          <a:p>
            <a:pPr algn="just">
              <a:lnSpc>
                <a:spcPct val="150000"/>
              </a:lnSpc>
              <a:spcAft>
                <a:spcPts val="0"/>
              </a:spcAft>
            </a:pPr>
            <a:r>
              <a:rPr lang="en-US" altLang="zh-CN" sz="2800" kern="100" dirty="0" smtClean="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并不是所有苯的同系物都能使酸性</a:t>
            </a:r>
            <a:r>
              <a:rPr lang="en-US" altLang="zh-CN" sz="2800" kern="100" dirty="0">
                <a:solidFill>
                  <a:schemeClr val="accent6">
                    <a:lumMod val="75000"/>
                  </a:schemeClr>
                </a:solidFill>
                <a:latin typeface="Times New Roman"/>
                <a:ea typeface="华文细黑"/>
                <a:cs typeface="Courier New"/>
              </a:rPr>
              <a:t>KMnO</a:t>
            </a:r>
            <a:r>
              <a:rPr lang="en-US" altLang="zh-CN" sz="2800" kern="100" baseline="-25000" dirty="0">
                <a:solidFill>
                  <a:schemeClr val="accent6">
                    <a:lumMod val="75000"/>
                  </a:schemeClr>
                </a:solidFill>
                <a:latin typeface="Times New Roman"/>
                <a:ea typeface="华文细黑"/>
                <a:cs typeface="Courier New"/>
              </a:rPr>
              <a:t>4</a:t>
            </a:r>
            <a:r>
              <a:rPr lang="zh-CN" altLang="zh-CN" sz="2800" kern="100" dirty="0">
                <a:solidFill>
                  <a:schemeClr val="accent6">
                    <a:lumMod val="75000"/>
                  </a:schemeClr>
                </a:solidFill>
                <a:latin typeface="Times New Roman"/>
                <a:ea typeface="华文细黑"/>
                <a:cs typeface="Times New Roman"/>
              </a:rPr>
              <a:t>溶液褪色，</a:t>
            </a:r>
            <a:r>
              <a:rPr lang="zh-CN" altLang="zh-CN" sz="2800" kern="100" dirty="0" smtClean="0">
                <a:solidFill>
                  <a:schemeClr val="accent6">
                    <a:lumMod val="75000"/>
                  </a:schemeClr>
                </a:solidFill>
                <a:latin typeface="Times New Roman"/>
                <a:ea typeface="华文细黑"/>
                <a:cs typeface="Times New Roman"/>
              </a:rPr>
              <a:t>如</a:t>
            </a:r>
            <a:endParaRPr lang="en-US" altLang="zh-CN" sz="2800" kern="100" dirty="0" smtClean="0">
              <a:solidFill>
                <a:schemeClr val="accent6">
                  <a:lumMod val="75000"/>
                </a:schemeClr>
              </a:solidFill>
              <a:latin typeface="Times New Roman"/>
              <a:ea typeface="华文细黑"/>
              <a:cs typeface="Times New Roman"/>
            </a:endParaRPr>
          </a:p>
          <a:p>
            <a:pPr algn="just">
              <a:lnSpc>
                <a:spcPct val="150000"/>
              </a:lnSpc>
              <a:spcAft>
                <a:spcPts val="0"/>
              </a:spcAft>
            </a:pPr>
            <a:r>
              <a:rPr lang="zh-CN" altLang="zh-CN" sz="2800" kern="100" dirty="0" smtClean="0">
                <a:solidFill>
                  <a:schemeClr val="accent6">
                    <a:lumMod val="75000"/>
                  </a:schemeClr>
                </a:solidFill>
                <a:latin typeface="Times New Roman"/>
                <a:ea typeface="华文细黑"/>
                <a:cs typeface="Times New Roman"/>
              </a:rPr>
              <a:t>就</a:t>
            </a:r>
            <a:r>
              <a:rPr lang="zh-CN" altLang="zh-CN" sz="2800" kern="100" dirty="0">
                <a:solidFill>
                  <a:schemeClr val="accent6">
                    <a:lumMod val="75000"/>
                  </a:schemeClr>
                </a:solidFill>
                <a:latin typeface="Times New Roman"/>
                <a:ea typeface="华文细黑"/>
                <a:cs typeface="Times New Roman"/>
              </a:rPr>
              <a:t>不能，原因是与苯环直接相连的碳原子上没有氢原子</a:t>
            </a:r>
            <a:r>
              <a:rPr lang="zh-CN" altLang="zh-CN" sz="2800" kern="100" dirty="0" smtClean="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p:txBody>
      </p:sp>
      <p:pic>
        <p:nvPicPr>
          <p:cNvPr id="247810"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79582" y="4007228"/>
            <a:ext cx="2315773" cy="64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1" name="矩形 10"/>
          <p:cNvSpPr/>
          <p:nvPr/>
        </p:nvSpPr>
        <p:spPr>
          <a:xfrm>
            <a:off x="478582" y="612771"/>
            <a:ext cx="1826141" cy="584775"/>
          </a:xfrm>
          <a:prstGeom prst="rect">
            <a:avLst/>
          </a:prstGeom>
        </p:spPr>
        <p:txBody>
          <a:bodyPr wrap="none">
            <a:spAutoFit/>
          </a:bodyPr>
          <a:lstStyle/>
          <a:p>
            <a:pPr>
              <a:defRPr/>
            </a:pPr>
            <a:r>
              <a:rPr lang="zh-CN" altLang="en-US" sz="3200" b="1" dirty="0">
                <a:solidFill>
                  <a:schemeClr val="accent6">
                    <a:lumMod val="75000"/>
                  </a:schemeClr>
                </a:solidFill>
                <a:latin typeface="+mj-ea"/>
                <a:ea typeface="+mj-ea"/>
              </a:rPr>
              <a:t>深度思考</a:t>
            </a:r>
          </a:p>
        </p:txBody>
      </p:sp>
    </p:spTree>
    <p:extLst>
      <p:ext uri="{BB962C8B-B14F-4D97-AF65-F5344CB8AC3E}">
        <p14:creationId xmlns:p14="http://schemas.microsoft.com/office/powerpoint/2010/main" val="31403654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animEffect transition="in" filter="blinds(horizontal)">
                                      <p:cBhvr>
                                        <p:cTn id="7" dur="500"/>
                                        <p:tgtEl>
                                          <p:spTgt spid="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blinds(horizontal)">
                                      <p:cBhvr>
                                        <p:cTn id="12" dur="500"/>
                                        <p:tgtEl>
                                          <p:spTgt spid="1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animEffect transition="in" filter="blinds(horizontal)">
                                      <p:cBhvr>
                                        <p:cTn id="15" dur="500"/>
                                        <p:tgtEl>
                                          <p:spTgt spid="1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47810"/>
                                        </p:tgtEl>
                                        <p:attrNameLst>
                                          <p:attrName>style.visibility</p:attrName>
                                        </p:attrNameLst>
                                      </p:cBhvr>
                                      <p:to>
                                        <p:strVal val="visible"/>
                                      </p:to>
                                    </p:set>
                                    <p:animEffect transition="in" filter="blinds(horizontal)">
                                      <p:cBhvr>
                                        <p:cTn id="18" dur="500"/>
                                        <p:tgtEl>
                                          <p:spTgt spid="2478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9">
                                            <p:txEl>
                                              <p:pRg st="1" end="1"/>
                                            </p:txEl>
                                          </p:spTgt>
                                        </p:tgtEl>
                                      </p:cBhvr>
                                    </p:animEffect>
                                    <p:set>
                                      <p:cBhvr>
                                        <p:cTn id="23" dur="1" fill="hold">
                                          <p:stCondLst>
                                            <p:cond delay="499"/>
                                          </p:stCondLst>
                                        </p:cTn>
                                        <p:tgtEl>
                                          <p:spTgt spid="19">
                                            <p:txEl>
                                              <p:pRg st="1" end="1"/>
                                            </p:txEl>
                                          </p:spTgt>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19">
                                            <p:txEl>
                                              <p:pRg st="2" end="2"/>
                                            </p:txEl>
                                          </p:spTgt>
                                        </p:tgtEl>
                                      </p:cBhvr>
                                    </p:animEffect>
                                    <p:set>
                                      <p:cBhvr>
                                        <p:cTn id="26" dur="1" fill="hold">
                                          <p:stCondLst>
                                            <p:cond delay="499"/>
                                          </p:stCondLst>
                                        </p:cTn>
                                        <p:tgtEl>
                                          <p:spTgt spid="19">
                                            <p:txEl>
                                              <p:pRg st="2" end="2"/>
                                            </p:txEl>
                                          </p:spTgt>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19">
                                            <p:txEl>
                                              <p:pRg st="3" end="3"/>
                                            </p:txEl>
                                          </p:spTgt>
                                        </p:tgtEl>
                                      </p:cBhvr>
                                    </p:animEffect>
                                    <p:set>
                                      <p:cBhvr>
                                        <p:cTn id="29" dur="1" fill="hold">
                                          <p:stCondLst>
                                            <p:cond delay="499"/>
                                          </p:stCondLst>
                                        </p:cTn>
                                        <p:tgtEl>
                                          <p:spTgt spid="19">
                                            <p:txEl>
                                              <p:pRg st="3" end="3"/>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47810"/>
                                        </p:tgtEl>
                                      </p:cBhvr>
                                    </p:animEffect>
                                    <p:set>
                                      <p:cBhvr>
                                        <p:cTn id="32" dur="1" fill="hold">
                                          <p:stCondLst>
                                            <p:cond delay="499"/>
                                          </p:stCondLst>
                                        </p:cTn>
                                        <p:tgtEl>
                                          <p:spTgt spid="247810"/>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19" grpId="0" uiExpand="1"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70371" y="1395418"/>
            <a:ext cx="10324084" cy="3241400"/>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如何检验苯乙烯</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中含有甲苯？</a:t>
            </a:r>
            <a:endParaRPr lang="zh-CN" altLang="zh-CN" sz="2800" kern="100" dirty="0" smtClean="0">
              <a:latin typeface="宋体"/>
              <a:cs typeface="Courier New"/>
            </a:endParaRPr>
          </a:p>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检验苯的同系物之前必须先排除碳碳双键的干扰。</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　</a:t>
            </a:r>
            <a:r>
              <a:rPr lang="zh-CN" altLang="zh-CN" sz="2800" kern="100" dirty="0" smtClean="0">
                <a:solidFill>
                  <a:schemeClr val="accent6">
                    <a:lumMod val="75000"/>
                  </a:schemeClr>
                </a:solidFill>
                <a:latin typeface="Times New Roman"/>
                <a:ea typeface="华文细黑"/>
                <a:cs typeface="Times New Roman"/>
              </a:rPr>
              <a:t>取适量样品于试管中，先加入足量</a:t>
            </a:r>
            <a:r>
              <a:rPr lang="en-US" altLang="zh-CN" sz="2800" kern="100" dirty="0" smtClean="0">
                <a:solidFill>
                  <a:schemeClr val="accent6">
                    <a:lumMod val="75000"/>
                  </a:schemeClr>
                </a:solidFill>
                <a:latin typeface="Times New Roman"/>
                <a:ea typeface="华文细黑"/>
                <a:cs typeface="Courier New"/>
              </a:rPr>
              <a:t>Br</a:t>
            </a:r>
            <a:r>
              <a:rPr lang="en-US" altLang="zh-CN" sz="2800" kern="100" baseline="-25000" dirty="0" smtClean="0">
                <a:solidFill>
                  <a:schemeClr val="accent6">
                    <a:lumMod val="75000"/>
                  </a:schemeClr>
                </a:solidFill>
                <a:latin typeface="Times New Roman"/>
                <a:ea typeface="华文细黑"/>
                <a:cs typeface="Courier New"/>
              </a:rPr>
              <a:t>2</a:t>
            </a:r>
            <a:r>
              <a:rPr lang="zh-CN" altLang="zh-CN" sz="2800" kern="100" dirty="0" smtClean="0">
                <a:solidFill>
                  <a:schemeClr val="accent6">
                    <a:lumMod val="75000"/>
                  </a:schemeClr>
                </a:solidFill>
                <a:latin typeface="Times New Roman"/>
                <a:ea typeface="华文细黑"/>
                <a:cs typeface="Times New Roman"/>
              </a:rPr>
              <a:t>的</a:t>
            </a:r>
            <a:r>
              <a:rPr lang="en-US" altLang="zh-CN" sz="2800" kern="100" dirty="0" smtClean="0">
                <a:solidFill>
                  <a:schemeClr val="accent6">
                    <a:lumMod val="75000"/>
                  </a:schemeClr>
                </a:solidFill>
                <a:latin typeface="Times New Roman"/>
                <a:ea typeface="华文细黑"/>
                <a:cs typeface="Courier New"/>
              </a:rPr>
              <a:t>CCl</a:t>
            </a:r>
            <a:r>
              <a:rPr lang="en-US" altLang="zh-CN" sz="2800" kern="100" baseline="-25000" dirty="0" smtClean="0">
                <a:solidFill>
                  <a:schemeClr val="accent6">
                    <a:lumMod val="75000"/>
                  </a:schemeClr>
                </a:solidFill>
                <a:latin typeface="Times New Roman"/>
                <a:ea typeface="华文细黑"/>
                <a:cs typeface="Courier New"/>
              </a:rPr>
              <a:t>4</a:t>
            </a:r>
            <a:r>
              <a:rPr lang="zh-CN" altLang="zh-CN" sz="2800" kern="100" dirty="0" smtClean="0">
                <a:solidFill>
                  <a:schemeClr val="accent6">
                    <a:lumMod val="75000"/>
                  </a:schemeClr>
                </a:solidFill>
                <a:latin typeface="Times New Roman"/>
                <a:ea typeface="华文细黑"/>
                <a:cs typeface="Times New Roman"/>
              </a:rPr>
              <a:t>溶液充分反应后，再滴加酸性高锰酸钾溶液振荡，若高锰酸钾溶液褪色，证明含有甲苯。</a:t>
            </a:r>
            <a:endParaRPr lang="zh-CN" altLang="zh-CN" sz="2800" kern="100" dirty="0">
              <a:solidFill>
                <a:schemeClr val="accent6">
                  <a:lumMod val="75000"/>
                </a:schemeClr>
              </a:solidFill>
              <a:latin typeface="宋体"/>
              <a:cs typeface="Courier New"/>
            </a:endParaRPr>
          </a:p>
        </p:txBody>
      </p:sp>
      <p:pic>
        <p:nvPicPr>
          <p:cNvPr id="248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518" y="1485578"/>
            <a:ext cx="2582134" cy="65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409702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5">
                                            <p:txEl>
                                              <p:pRg st="1" end="1"/>
                                            </p:txEl>
                                          </p:spTgt>
                                        </p:tgtEl>
                                      </p:cBhvr>
                                    </p:animEffect>
                                    <p:set>
                                      <p:cBhvr>
                                        <p:cTn id="17" dur="1" fill="hold">
                                          <p:stCondLst>
                                            <p:cond delay="499"/>
                                          </p:stCondLst>
                                        </p:cTn>
                                        <p:tgtEl>
                                          <p:spTgt spid="5">
                                            <p:txEl>
                                              <p:pRg st="1" end="1"/>
                                            </p:txEl>
                                          </p:spTgt>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5">
                                            <p:txEl>
                                              <p:pRg st="2" end="2"/>
                                            </p:txEl>
                                          </p:spTgt>
                                        </p:tgtEl>
                                      </p:cBhvr>
                                    </p:animEffect>
                                    <p:set>
                                      <p:cBhvr>
                                        <p:cTn id="20" dur="1" fill="hold">
                                          <p:stCondLst>
                                            <p:cond delay="499"/>
                                          </p:stCondLst>
                                        </p:cTn>
                                        <p:tgtEl>
                                          <p:spTgt spid="5">
                                            <p:txEl>
                                              <p:pRg st="2" end="2"/>
                                            </p:txEl>
                                          </p:spTgt>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5" grpId="0" uiExpand="1"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1125538"/>
            <a:ext cx="4512774" cy="637675"/>
          </a:xfrm>
          <a:prstGeom prst="rect">
            <a:avLst/>
          </a:prstGeom>
        </p:spPr>
        <p:txBody>
          <a:bodyPr wrap="none">
            <a:spAutoFit/>
          </a:bodyPr>
          <a:lstStyle/>
          <a:p>
            <a:pPr algn="just">
              <a:lnSpc>
                <a:spcPct val="150000"/>
              </a:lnSpc>
              <a:spcAft>
                <a:spcPts val="0"/>
              </a:spcAft>
            </a:pPr>
            <a:r>
              <a:rPr lang="zh-CN" altLang="en-US" sz="2800" b="1" kern="100" cap="all" dirty="0">
                <a:solidFill>
                  <a:srgbClr val="0000CC"/>
                </a:solidFill>
                <a:latin typeface="Times New Roman"/>
                <a:ea typeface="黑体" pitchFamily="49" charset="-122"/>
                <a:cs typeface="Times New Roman"/>
              </a:rPr>
              <a:t>题组一　芳香烃的结构特点</a:t>
            </a:r>
            <a:endParaRPr lang="zh-CN" altLang="zh-CN" sz="2800" kern="100" cap="all" dirty="0">
              <a:solidFill>
                <a:srgbClr val="0000CC"/>
              </a:solidFill>
              <a:effectLst/>
              <a:latin typeface="宋体"/>
              <a:ea typeface="黑体" pitchFamily="49" charset="-122"/>
              <a:cs typeface="Courier New"/>
            </a:endParaRPr>
          </a:p>
        </p:txBody>
      </p:sp>
      <p:sp>
        <p:nvSpPr>
          <p:cNvPr id="7" name="矩形 6"/>
          <p:cNvSpPr/>
          <p:nvPr/>
        </p:nvSpPr>
        <p:spPr>
          <a:xfrm>
            <a:off x="248467" y="2349674"/>
            <a:ext cx="10743283"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smtClean="0">
                <a:latin typeface="Times New Roman"/>
                <a:ea typeface="华文细黑"/>
                <a:cs typeface="Times New Roman"/>
              </a:rPr>
              <a:t>关于</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下列</a:t>
            </a:r>
            <a:r>
              <a:rPr lang="zh-CN" altLang="zh-CN" sz="2800" kern="100" dirty="0">
                <a:latin typeface="Times New Roman"/>
                <a:ea typeface="华文细黑"/>
                <a:cs typeface="Times New Roman"/>
              </a:rPr>
              <a:t>结论正确的是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该有机物分子式为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16</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该有机物属于苯的同系物</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该有机物分子至少有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个碳原子共直线</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该有机物分子最多有</a:t>
            </a: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个碳原子共</a:t>
            </a:r>
            <a:r>
              <a:rPr lang="zh-CN" altLang="zh-CN" sz="2800" kern="100" dirty="0" smtClean="0">
                <a:latin typeface="Times New Roman"/>
                <a:ea typeface="华文细黑"/>
                <a:cs typeface="Times New Roman"/>
              </a:rPr>
              <a:t>平面</a:t>
            </a:r>
            <a:endParaRPr lang="zh-CN" altLang="zh-CN" sz="1100" kern="100" dirty="0">
              <a:latin typeface="宋体"/>
              <a:cs typeface="Courier New"/>
            </a:endParaRPr>
          </a:p>
        </p:txBody>
      </p:sp>
      <p:pic>
        <p:nvPicPr>
          <p:cNvPr id="2498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3759" y="1831500"/>
            <a:ext cx="2889716" cy="1382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hlinkClick r:id="rId3" action="ppaction://hlinksldjump"/>
          </p:cNvPr>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5"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6" name="Rectangle 21">
            <a:hlinkClick r:id="rId4" action="ppaction://hlinksldjump"/>
          </p:cNvPr>
          <p:cNvSpPr>
            <a:spLocks noChangeArrowheads="1"/>
          </p:cNvSpPr>
          <p:nvPr/>
        </p:nvSpPr>
        <p:spPr bwMode="auto">
          <a:xfrm>
            <a:off x="9407574"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9909752"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5" action="ppaction://hlinksldjump"/>
          </p:cNvPr>
          <p:cNvSpPr>
            <a:spLocks noChangeArrowheads="1"/>
          </p:cNvSpPr>
          <p:nvPr/>
        </p:nvSpPr>
        <p:spPr bwMode="auto">
          <a:xfrm>
            <a:off x="10387788"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6" action="ppaction://hlinksldjump"/>
          </p:cNvPr>
          <p:cNvSpPr>
            <a:spLocks noChangeArrowheads="1"/>
          </p:cNvSpPr>
          <p:nvPr/>
        </p:nvSpPr>
        <p:spPr bwMode="auto">
          <a:xfrm>
            <a:off x="10830285"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7" action="ppaction://hlinksldjump"/>
          </p:cNvPr>
          <p:cNvSpPr>
            <a:spLocks noChangeArrowheads="1"/>
          </p:cNvSpPr>
          <p:nvPr/>
        </p:nvSpPr>
        <p:spPr bwMode="auto">
          <a:xfrm>
            <a:off x="1127978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8"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a:hlinkClick r:id="rId9"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334566" y="981522"/>
            <a:ext cx="11409907" cy="4801314"/>
          </a:xfrm>
          <a:prstGeom prst="rect">
            <a:avLst/>
          </a:prstGeom>
        </p:spPr>
        <p:txBody>
          <a:bodyPr>
            <a:spAutoFit/>
          </a:bodyPr>
          <a:lstStyle/>
          <a:p>
            <a:pPr lvl="0" algn="just">
              <a:lnSpc>
                <a:spcPct val="150000"/>
              </a:lnSpc>
            </a:pPr>
            <a:r>
              <a:rPr lang="zh-CN" altLang="zh-CN" sz="3200" b="1" kern="100" dirty="0" smtClean="0">
                <a:solidFill>
                  <a:srgbClr val="0000FF"/>
                </a:solidFill>
                <a:latin typeface="Times New Roman"/>
                <a:cs typeface="Times New Roman"/>
              </a:rPr>
              <a:t>解析　</a:t>
            </a:r>
            <a:r>
              <a:rPr lang="en-US" altLang="zh-CN" sz="2800" kern="100" dirty="0" smtClean="0">
                <a:solidFill>
                  <a:prstClr val="black"/>
                </a:solidFill>
                <a:latin typeface="Times New Roman"/>
                <a:ea typeface="华文细黑"/>
                <a:cs typeface="Courier New"/>
              </a:rPr>
              <a:t>A</a:t>
            </a:r>
            <a:r>
              <a:rPr lang="zh-CN" altLang="zh-CN" sz="2800" kern="100" dirty="0" smtClean="0">
                <a:solidFill>
                  <a:prstClr val="black"/>
                </a:solidFill>
                <a:latin typeface="Times New Roman"/>
                <a:ea typeface="华文细黑"/>
                <a:cs typeface="Times New Roman"/>
              </a:rPr>
              <a:t>项，该有机物分子式为</a:t>
            </a:r>
            <a:r>
              <a:rPr lang="en-US" altLang="zh-CN" sz="2800" kern="100" dirty="0" smtClean="0">
                <a:solidFill>
                  <a:prstClr val="black"/>
                </a:solidFill>
                <a:latin typeface="Times New Roman"/>
                <a:ea typeface="华文细黑"/>
                <a:cs typeface="Courier New"/>
              </a:rPr>
              <a:t>C</a:t>
            </a:r>
            <a:r>
              <a:rPr lang="en-US" altLang="zh-CN" sz="2800" kern="100" baseline="-25000" dirty="0" smtClean="0">
                <a:solidFill>
                  <a:prstClr val="black"/>
                </a:solidFill>
                <a:latin typeface="Times New Roman"/>
                <a:ea typeface="华文细黑"/>
                <a:cs typeface="Courier New"/>
              </a:rPr>
              <a:t>13</a:t>
            </a:r>
            <a:r>
              <a:rPr lang="en-US" altLang="zh-CN" sz="2800" kern="100" dirty="0" smtClean="0">
                <a:solidFill>
                  <a:prstClr val="black"/>
                </a:solidFill>
                <a:latin typeface="Times New Roman"/>
                <a:ea typeface="华文细黑"/>
                <a:cs typeface="Courier New"/>
              </a:rPr>
              <a:t>H</a:t>
            </a:r>
            <a:r>
              <a:rPr lang="en-US" altLang="zh-CN" sz="2800" kern="100" baseline="-25000" dirty="0" smtClean="0">
                <a:solidFill>
                  <a:prstClr val="black"/>
                </a:solidFill>
                <a:latin typeface="Times New Roman"/>
                <a:ea typeface="华文细黑"/>
                <a:cs typeface="Courier New"/>
              </a:rPr>
              <a:t>14</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A</a:t>
            </a:r>
            <a:r>
              <a:rPr lang="zh-CN" altLang="zh-CN" sz="2800" kern="100" dirty="0" smtClean="0">
                <a:solidFill>
                  <a:prstClr val="black"/>
                </a:solidFill>
                <a:latin typeface="Times New Roman"/>
                <a:ea typeface="华文细黑"/>
                <a:cs typeface="Times New Roman"/>
              </a:rPr>
              <a:t>项错误；</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smtClean="0">
                <a:solidFill>
                  <a:prstClr val="black"/>
                </a:solidFill>
                <a:latin typeface="Times New Roman"/>
                <a:ea typeface="华文细黑"/>
                <a:cs typeface="Courier New"/>
              </a:rPr>
              <a:t>B</a:t>
            </a:r>
            <a:r>
              <a:rPr lang="zh-CN" altLang="zh-CN" sz="2800" kern="100" dirty="0" smtClean="0">
                <a:solidFill>
                  <a:prstClr val="black"/>
                </a:solidFill>
                <a:latin typeface="Times New Roman"/>
                <a:ea typeface="华文细黑"/>
                <a:cs typeface="Times New Roman"/>
              </a:rPr>
              <a:t>项，该有机物含有碳碳双键和碳碳三键，不属于苯的同系物，</a:t>
            </a:r>
            <a:r>
              <a:rPr lang="en-US" altLang="zh-CN" sz="2800" kern="100" dirty="0" smtClean="0">
                <a:solidFill>
                  <a:prstClr val="black"/>
                </a:solidFill>
                <a:latin typeface="Times New Roman"/>
                <a:ea typeface="华文细黑"/>
                <a:cs typeface="Courier New"/>
              </a:rPr>
              <a:t>B</a:t>
            </a:r>
            <a:r>
              <a:rPr lang="zh-CN" altLang="zh-CN" sz="2800" kern="100" dirty="0" smtClean="0">
                <a:solidFill>
                  <a:prstClr val="black"/>
                </a:solidFill>
                <a:latin typeface="Times New Roman"/>
                <a:ea typeface="华文细黑"/>
                <a:cs typeface="Times New Roman"/>
              </a:rPr>
              <a:t>项错误；</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smtClean="0">
                <a:solidFill>
                  <a:prstClr val="black"/>
                </a:solidFill>
                <a:latin typeface="Times New Roman"/>
                <a:ea typeface="华文细黑"/>
                <a:cs typeface="Courier New"/>
              </a:rPr>
              <a:t>C</a:t>
            </a:r>
            <a:r>
              <a:rPr lang="zh-CN" altLang="zh-CN" sz="2800" kern="100" dirty="0" smtClean="0">
                <a:solidFill>
                  <a:prstClr val="black"/>
                </a:solidFill>
                <a:latin typeface="Times New Roman"/>
                <a:ea typeface="华文细黑"/>
                <a:cs typeface="Times New Roman"/>
              </a:rPr>
              <a:t>项，分析碳碳三键附近的原子，单键可以自由旋转，所以该有机物分子至少有</a:t>
            </a:r>
            <a:r>
              <a:rPr lang="en-US" altLang="zh-CN" sz="2800" kern="100" dirty="0" smtClean="0">
                <a:solidFill>
                  <a:prstClr val="black"/>
                </a:solidFill>
                <a:latin typeface="Times New Roman"/>
                <a:ea typeface="华文细黑"/>
                <a:cs typeface="Courier New"/>
              </a:rPr>
              <a:t>3</a:t>
            </a:r>
            <a:r>
              <a:rPr lang="zh-CN" altLang="zh-CN" sz="2800" kern="100" dirty="0" smtClean="0">
                <a:solidFill>
                  <a:prstClr val="black"/>
                </a:solidFill>
                <a:latin typeface="Times New Roman"/>
                <a:ea typeface="华文细黑"/>
                <a:cs typeface="Times New Roman"/>
              </a:rPr>
              <a:t>个碳原子共直线，</a:t>
            </a:r>
            <a:r>
              <a:rPr lang="en-US" altLang="zh-CN" sz="2800" kern="100" dirty="0" smtClean="0">
                <a:solidFill>
                  <a:prstClr val="black"/>
                </a:solidFill>
                <a:latin typeface="Times New Roman"/>
                <a:ea typeface="华文细黑"/>
                <a:cs typeface="Courier New"/>
              </a:rPr>
              <a:t>C</a:t>
            </a:r>
            <a:r>
              <a:rPr lang="zh-CN" altLang="zh-CN" sz="2800" kern="100" dirty="0" smtClean="0">
                <a:solidFill>
                  <a:prstClr val="black"/>
                </a:solidFill>
                <a:latin typeface="Times New Roman"/>
                <a:ea typeface="华文细黑"/>
                <a:cs typeface="Times New Roman"/>
              </a:rPr>
              <a:t>项错误；</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smtClean="0">
                <a:solidFill>
                  <a:prstClr val="black"/>
                </a:solidFill>
                <a:latin typeface="Times New Roman"/>
                <a:ea typeface="华文细黑"/>
                <a:cs typeface="Courier New"/>
              </a:rPr>
              <a:t>D</a:t>
            </a:r>
            <a:r>
              <a:rPr lang="zh-CN" altLang="zh-CN" sz="2800" kern="100" dirty="0" smtClean="0">
                <a:solidFill>
                  <a:prstClr val="black"/>
                </a:solidFill>
                <a:latin typeface="Times New Roman"/>
                <a:ea typeface="华文细黑"/>
                <a:cs typeface="Times New Roman"/>
              </a:rPr>
              <a:t>项，该有机物可以看成是由甲基、苯环、乙基、乙烯、乙炔连接而成，单键可以自由旋转，该有机物分子最多有</a:t>
            </a:r>
            <a:r>
              <a:rPr lang="en-US" altLang="zh-CN" sz="2800" kern="100" dirty="0" smtClean="0">
                <a:solidFill>
                  <a:prstClr val="black"/>
                </a:solidFill>
                <a:latin typeface="Times New Roman"/>
                <a:ea typeface="华文细黑"/>
                <a:cs typeface="Courier New"/>
              </a:rPr>
              <a:t>13</a:t>
            </a:r>
            <a:r>
              <a:rPr lang="zh-CN" altLang="zh-CN" sz="2800" kern="100" dirty="0" smtClean="0">
                <a:solidFill>
                  <a:prstClr val="black"/>
                </a:solidFill>
                <a:latin typeface="Times New Roman"/>
                <a:ea typeface="华文细黑"/>
                <a:cs typeface="Times New Roman"/>
              </a:rPr>
              <a:t>个碳原子共平面，</a:t>
            </a:r>
            <a:r>
              <a:rPr lang="en-US" altLang="zh-CN" sz="2800" kern="100" dirty="0" smtClean="0">
                <a:solidFill>
                  <a:prstClr val="black"/>
                </a:solidFill>
                <a:latin typeface="Times New Roman"/>
                <a:ea typeface="华文细黑"/>
                <a:cs typeface="Courier New"/>
              </a:rPr>
              <a:t>D</a:t>
            </a:r>
            <a:r>
              <a:rPr lang="zh-CN" altLang="zh-CN" sz="2800" kern="100" dirty="0" smtClean="0">
                <a:solidFill>
                  <a:prstClr val="black"/>
                </a:solidFill>
                <a:latin typeface="Times New Roman"/>
                <a:ea typeface="华文细黑"/>
                <a:cs typeface="Times New Roman"/>
              </a:rPr>
              <a:t>项正确。</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zh-CN" altLang="zh-CN" sz="3200" b="1" kern="100" dirty="0" smtClean="0">
                <a:solidFill>
                  <a:srgbClr val="0000FF"/>
                </a:solidFill>
                <a:latin typeface="Times New Roman"/>
                <a:cs typeface="Times New Roman"/>
              </a:rPr>
              <a:t>答案</a:t>
            </a:r>
            <a:r>
              <a:rPr lang="zh-CN" altLang="zh-CN" sz="32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D</a:t>
            </a:r>
          </a:p>
        </p:txBody>
      </p:sp>
      <p:sp>
        <p:nvSpPr>
          <p:cNvPr id="3" name="Rectangle 21">
            <a:hlinkClick r:id="rId2" action="ppaction://hlinksldjump"/>
          </p:cNvPr>
          <p:cNvSpPr>
            <a:spLocks noChangeArrowheads="1"/>
          </p:cNvSpPr>
          <p:nvPr/>
        </p:nvSpPr>
        <p:spPr bwMode="auto">
          <a:xfrm>
            <a:off x="9407574"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909752"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387788"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830285"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Rectangle 21">
            <a:hlinkClick r:id="rId6" action="ppaction://hlinksldjump"/>
          </p:cNvPr>
          <p:cNvSpPr>
            <a:spLocks noChangeArrowheads="1"/>
          </p:cNvSpPr>
          <p:nvPr/>
        </p:nvSpPr>
        <p:spPr bwMode="auto">
          <a:xfrm>
            <a:off x="1127978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7"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7274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750"/>
                                        <p:tgtEl>
                                          <p:spTgt spid="9">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blinds(horizontal)">
                                      <p:cBhvr>
                                        <p:cTn id="11" dur="750"/>
                                        <p:tgtEl>
                                          <p:spTgt spid="9">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blinds(horizontal)">
                                      <p:cBhvr>
                                        <p:cTn id="15" dur="750"/>
                                        <p:tgtEl>
                                          <p:spTgt spid="9">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blinds(horizontal)">
                                      <p:cBhvr>
                                        <p:cTn id="19" dur="750"/>
                                        <p:tgtEl>
                                          <p:spTgt spid="9">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blinds(horizontal)">
                                      <p:cBhvr>
                                        <p:cTn id="23" dur="75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78582" y="831111"/>
            <a:ext cx="10964697"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某烃的分子式为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14</a:t>
            </a:r>
            <a:r>
              <a:rPr lang="zh-CN" altLang="zh-CN" sz="2800" kern="100" dirty="0">
                <a:latin typeface="Times New Roman"/>
                <a:ea typeface="华文细黑"/>
                <a:cs typeface="Times New Roman"/>
              </a:rPr>
              <a:t>，它不能使溴水褪色，但能使酸性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溶液褪色，分子结构中只含有一个烷基，符合条件的烃有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A.2</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B.3</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C.4</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D.5</a:t>
            </a:r>
            <a:r>
              <a:rPr lang="zh-CN" altLang="zh-CN" sz="2800" kern="100" dirty="0" smtClean="0">
                <a:latin typeface="Times New Roman"/>
                <a:ea typeface="华文细黑"/>
                <a:cs typeface="Times New Roman"/>
              </a:rPr>
              <a:t>种</a:t>
            </a:r>
            <a:endParaRPr lang="zh-CN" altLang="zh-CN" sz="2800" kern="100" dirty="0">
              <a:latin typeface="宋体"/>
              <a:cs typeface="Courier New"/>
            </a:endParaRPr>
          </a:p>
        </p:txBody>
      </p:sp>
      <p:sp>
        <p:nvSpPr>
          <p:cNvPr id="3" name="Rectangle 21">
            <a:hlinkClick r:id="rId2" action="ppaction://hlinksldjump"/>
          </p:cNvPr>
          <p:cNvSpPr>
            <a:spLocks noChangeArrowheads="1"/>
          </p:cNvSpPr>
          <p:nvPr/>
        </p:nvSpPr>
        <p:spPr bwMode="auto">
          <a:xfrm>
            <a:off x="9407574"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909752"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387788"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830285"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Rectangle 21">
            <a:hlinkClick r:id="rId6" action="ppaction://hlinksldjump"/>
          </p:cNvPr>
          <p:cNvSpPr>
            <a:spLocks noChangeArrowheads="1"/>
          </p:cNvSpPr>
          <p:nvPr/>
        </p:nvSpPr>
        <p:spPr bwMode="auto">
          <a:xfrm>
            <a:off x="1127978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7"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8"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3712175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406574" y="831111"/>
            <a:ext cx="10964698" cy="5262979"/>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该烃的分子式为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14</a:t>
            </a:r>
            <a:r>
              <a:rPr lang="zh-CN" altLang="zh-CN" sz="2800" kern="100" dirty="0">
                <a:latin typeface="Times New Roman"/>
                <a:ea typeface="华文细黑"/>
                <a:cs typeface="Times New Roman"/>
              </a:rPr>
              <a:t>，符合分子通式</a:t>
            </a:r>
            <a:r>
              <a:rPr lang="en-US" altLang="zh-CN" sz="2800" kern="100" dirty="0">
                <a:latin typeface="Times New Roman"/>
                <a:ea typeface="华文细黑"/>
                <a:cs typeface="Courier New"/>
              </a:rPr>
              <a:t>C</a:t>
            </a:r>
            <a:r>
              <a:rPr lang="en-US" altLang="zh-CN" sz="2800" i="1" kern="100" baseline="-250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i="1" kern="100" baseline="-25000" dirty="0">
                <a:latin typeface="Times New Roman"/>
                <a:ea typeface="华文细黑"/>
                <a:cs typeface="Courier New"/>
              </a:rPr>
              <a:t>n</a:t>
            </a:r>
            <a:r>
              <a:rPr lang="zh-CN" altLang="zh-CN" sz="2800" kern="100" baseline="-25000" dirty="0">
                <a:latin typeface="Times New Roman"/>
                <a:ea typeface="华文细黑"/>
                <a:cs typeface="Times New Roman"/>
              </a:rPr>
              <a:t>－</a:t>
            </a:r>
            <a:r>
              <a:rPr lang="en-US" altLang="zh-CN" sz="2800" kern="100" baseline="-25000" dirty="0">
                <a:latin typeface="Times New Roman"/>
                <a:ea typeface="华文细黑"/>
                <a:cs typeface="Courier New"/>
              </a:rPr>
              <a:t>6</a:t>
            </a:r>
            <a:r>
              <a:rPr lang="zh-CN" altLang="zh-CN" sz="2800" kern="100" dirty="0">
                <a:latin typeface="Times New Roman"/>
                <a:ea typeface="华文细黑"/>
                <a:cs typeface="Times New Roman"/>
              </a:rPr>
              <a:t>，它不能使溴水褪色，但可以使酸性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溶液褪色，说明它是苯的同系物。因其分子中只含一个烷基，可推知此烷基为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9</a:t>
            </a:r>
            <a:r>
              <a:rPr lang="zh-CN" altLang="zh-CN" sz="2800" kern="100" dirty="0">
                <a:latin typeface="Times New Roman"/>
                <a:ea typeface="华文细黑"/>
                <a:cs typeface="Times New Roman"/>
              </a:rPr>
              <a:t>，它具有以下四种结构：</a:t>
            </a: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—CH(CH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④</a:t>
            </a:r>
            <a:r>
              <a:rPr lang="en-US" altLang="zh-CN" sz="2800" kern="100" dirty="0" smtClean="0">
                <a:latin typeface="Times New Roman"/>
                <a:ea typeface="华文细黑"/>
                <a:cs typeface="Courier New"/>
              </a:rPr>
              <a:t>—C(CH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，其中第</a:t>
            </a:r>
            <a:r>
              <a:rPr lang="en-US" altLang="zh-CN" sz="2800" kern="100" dirty="0" smtClean="0">
                <a:latin typeface="宋体"/>
                <a:ea typeface="华文细黑"/>
                <a:cs typeface="Times New Roman"/>
              </a:rPr>
              <a:t>④</a:t>
            </a:r>
            <a:r>
              <a:rPr lang="zh-CN" altLang="zh-CN" sz="2800" kern="100" dirty="0" smtClean="0">
                <a:latin typeface="Times New Roman"/>
                <a:ea typeface="华文细黑"/>
                <a:cs typeface="Times New Roman"/>
              </a:rPr>
              <a:t>种侧链上与苯环直接相连的碳原子上没有氢原子，不能发生侧链氧化，因此符合条件的烃只有</a:t>
            </a: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种。</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smtClean="0">
                <a:solidFill>
                  <a:srgbClr val="0000FF"/>
                </a:solidFill>
                <a:latin typeface="Times New Roman"/>
                <a:cs typeface="Times New Roman"/>
              </a:rPr>
              <a:t>答案　</a:t>
            </a:r>
            <a:r>
              <a:rPr lang="en-US" altLang="zh-CN" sz="2600" b="1" kern="100" dirty="0" smtClean="0">
                <a:solidFill>
                  <a:schemeClr val="accent6">
                    <a:lumMod val="75000"/>
                  </a:schemeClr>
                </a:solidFill>
                <a:latin typeface="Times New Roman"/>
                <a:ea typeface="华文细黑"/>
                <a:cs typeface="Courier New"/>
              </a:rPr>
              <a:t>B</a:t>
            </a:r>
          </a:p>
        </p:txBody>
      </p:sp>
      <p:sp>
        <p:nvSpPr>
          <p:cNvPr id="3" name="Rectangle 21">
            <a:hlinkClick r:id="rId2" action="ppaction://hlinksldjump"/>
          </p:cNvPr>
          <p:cNvSpPr>
            <a:spLocks noChangeArrowheads="1"/>
          </p:cNvSpPr>
          <p:nvPr/>
        </p:nvSpPr>
        <p:spPr bwMode="auto">
          <a:xfrm>
            <a:off x="9407574"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909752"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387788"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830285"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Rectangle 21">
            <a:hlinkClick r:id="rId6" action="ppaction://hlinksldjump"/>
          </p:cNvPr>
          <p:cNvSpPr>
            <a:spLocks noChangeArrowheads="1"/>
          </p:cNvSpPr>
          <p:nvPr/>
        </p:nvSpPr>
        <p:spPr bwMode="auto">
          <a:xfrm>
            <a:off x="1127978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7"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88081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750"/>
                                        <p:tgtEl>
                                          <p:spTgt spid="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blinds(horizontal)">
                                      <p:cBhvr>
                                        <p:cTn id="10" dur="750"/>
                                        <p:tgtEl>
                                          <p:spTgt spid="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blinds(horizontal)">
                                      <p:cBhvr>
                                        <p:cTn id="13" dur="750"/>
                                        <p:tgtEl>
                                          <p:spTgt spid="9">
                                            <p:txEl>
                                              <p:pRg st="2" end="2"/>
                                            </p:txEl>
                                          </p:spTgt>
                                        </p:tgtEl>
                                      </p:cBhvr>
                                    </p:animEffect>
                                  </p:childTnLst>
                                </p:cTn>
                              </p:par>
                            </p:childTnLst>
                          </p:cTn>
                        </p:par>
                        <p:par>
                          <p:cTn id="14" fill="hold">
                            <p:stCondLst>
                              <p:cond delay="750"/>
                            </p:stCondLst>
                            <p:childTnLst>
                              <p:par>
                                <p:cTn id="15" presetID="3" presetClass="entr" presetSubtype="10" fill="hold" nodeType="after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blinds(horizontal)">
                                      <p:cBhvr>
                                        <p:cTn id="17" dur="75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70915" y="909514"/>
            <a:ext cx="10536859"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下列有关同分异构体数目的叙述不正确的是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甲苯苯环上的一个氢原子被含</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个碳原子的烷基取代，所得</a:t>
            </a:r>
            <a:r>
              <a:rPr lang="zh-CN" altLang="zh-CN" sz="2800" kern="100" dirty="0" smtClean="0">
                <a:latin typeface="Times New Roman"/>
                <a:ea typeface="华文细黑"/>
                <a:cs typeface="Times New Roman"/>
              </a:rPr>
              <a:t>产物</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种</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互</a:t>
            </a:r>
            <a:r>
              <a:rPr lang="zh-CN" altLang="zh-CN" sz="2800" kern="100" dirty="0">
                <a:latin typeface="Times New Roman"/>
                <a:ea typeface="华文细黑"/>
                <a:cs typeface="Times New Roman"/>
              </a:rPr>
              <a:t>为同分异构体的芳香族化合物有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种</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含有</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个碳原子的某饱和链烃，其一氯取代物可能有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种</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菲的结构简式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它与硝酸反应，可生成</a:t>
            </a:r>
            <a:r>
              <a:rPr lang="en-US" altLang="zh-CN" sz="2800" kern="100" dirty="0">
                <a:latin typeface="Times New Roman"/>
                <a:ea typeface="华文细黑"/>
                <a:cs typeface="Courier New"/>
              </a:rPr>
              <a:t> 5</a:t>
            </a:r>
            <a:r>
              <a:rPr lang="zh-CN" altLang="zh-CN" sz="2800" kern="100" dirty="0">
                <a:latin typeface="Times New Roman"/>
                <a:ea typeface="华文细黑"/>
                <a:cs typeface="Times New Roman"/>
              </a:rPr>
              <a:t>种一硝基</a:t>
            </a:r>
            <a:r>
              <a:rPr lang="zh-CN" altLang="zh-CN" sz="2800" kern="100" dirty="0" smtClean="0">
                <a:latin typeface="Times New Roman"/>
                <a:ea typeface="华文细黑"/>
                <a:cs typeface="Times New Roman"/>
              </a:rPr>
              <a:t>取</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代</a:t>
            </a:r>
            <a:r>
              <a:rPr lang="zh-CN" altLang="zh-CN" sz="2800" kern="100" dirty="0">
                <a:latin typeface="Times New Roman"/>
                <a:ea typeface="华文细黑"/>
                <a:cs typeface="Times New Roman"/>
              </a:rPr>
              <a:t>物</a:t>
            </a:r>
            <a:endParaRPr lang="zh-CN" altLang="zh-CN" sz="1100" kern="100" dirty="0">
              <a:effectLst/>
              <a:latin typeface="宋体"/>
              <a:cs typeface="Courier New"/>
            </a:endParaRPr>
          </a:p>
        </p:txBody>
      </p:sp>
      <p:pic>
        <p:nvPicPr>
          <p:cNvPr id="250882" name="Picture 2" descr="HX528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7019" y="2871403"/>
            <a:ext cx="1654233" cy="73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883" name="Picture 3" descr="HX528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7814" y="4183178"/>
            <a:ext cx="988143" cy="769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4" action="ppaction://hlinksldjump"/>
          </p:cNvPr>
          <p:cNvSpPr>
            <a:spLocks noChangeArrowheads="1"/>
          </p:cNvSpPr>
          <p:nvPr/>
        </p:nvSpPr>
        <p:spPr bwMode="auto">
          <a:xfrm>
            <a:off x="9407574"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5" action="ppaction://hlinksldjump"/>
          </p:cNvPr>
          <p:cNvSpPr>
            <a:spLocks noChangeArrowheads="1"/>
          </p:cNvSpPr>
          <p:nvPr/>
        </p:nvSpPr>
        <p:spPr bwMode="auto">
          <a:xfrm>
            <a:off x="9909752"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6" action="ppaction://hlinksldjump"/>
          </p:cNvPr>
          <p:cNvSpPr>
            <a:spLocks noChangeArrowheads="1"/>
          </p:cNvSpPr>
          <p:nvPr/>
        </p:nvSpPr>
        <p:spPr bwMode="auto">
          <a:xfrm>
            <a:off x="10387788"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7" action="ppaction://hlinksldjump"/>
          </p:cNvPr>
          <p:cNvSpPr>
            <a:spLocks noChangeArrowheads="1"/>
          </p:cNvSpPr>
          <p:nvPr/>
        </p:nvSpPr>
        <p:spPr bwMode="auto">
          <a:xfrm>
            <a:off x="10830285"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27978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10"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76130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445373" y="189434"/>
            <a:ext cx="11296939" cy="6001643"/>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3200" b="1" kern="100" dirty="0">
                <a:solidFill>
                  <a:srgbClr val="0000FF"/>
                </a:solidFill>
                <a:latin typeface="Times New Roman"/>
                <a:cs typeface="Times New Roman"/>
              </a:rPr>
              <a:t>　</a:t>
            </a:r>
            <a:r>
              <a:rPr lang="zh-CN" altLang="zh-CN" sz="2800" kern="100" dirty="0">
                <a:latin typeface="Times New Roman"/>
                <a:ea typeface="华文细黑"/>
                <a:cs typeface="Times New Roman"/>
              </a:rPr>
              <a:t>含</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个碳原子的烷基有两种，甲苯苯环上的氢原子有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种，故产物有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项中物质的分子式为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7</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，与其互为同分异构体的芳香族化合物中有</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种醇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苯甲醇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种醚</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苯甲醚</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种酚</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邻甲基苯酚、间甲基苯酚和对甲基苯酚</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，总共有</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含有</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个碳原子的烷烃有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种同分异构体：正戊烷、异戊烷和新戊烷，其一氯代物分别为</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种</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菲的结构可以看出其结构中含有</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种氢原子，可生成</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种一硝基取代</a:t>
            </a:r>
            <a:r>
              <a:rPr lang="zh-CN" altLang="zh-CN" sz="2800" kern="100" dirty="0" smtClean="0">
                <a:latin typeface="Times New Roman"/>
                <a:ea typeface="华文细黑"/>
                <a:cs typeface="Times New Roman"/>
              </a:rPr>
              <a:t>物，</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正确。</a:t>
            </a:r>
            <a:endParaRPr lang="zh-CN" altLang="zh-CN" sz="1100" kern="100" dirty="0">
              <a:effectLst/>
              <a:latin typeface="宋体"/>
              <a:cs typeface="Courier New"/>
            </a:endParaRPr>
          </a:p>
        </p:txBody>
      </p:sp>
      <p:sp>
        <p:nvSpPr>
          <p:cNvPr id="3" name="矩形 2"/>
          <p:cNvSpPr/>
          <p:nvPr/>
        </p:nvSpPr>
        <p:spPr>
          <a:xfrm>
            <a:off x="454625" y="6014142"/>
            <a:ext cx="1556836" cy="830997"/>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答案</a:t>
            </a:r>
            <a:r>
              <a:rPr lang="zh-CN" altLang="zh-CN" sz="3200" b="1" kern="100" dirty="0">
                <a:solidFill>
                  <a:srgbClr val="0000FF"/>
                </a:solidFill>
                <a:latin typeface="Times New Roman"/>
                <a:cs typeface="Times New Roman"/>
              </a:rPr>
              <a:t>　</a:t>
            </a:r>
            <a:r>
              <a:rPr lang="en-US" altLang="zh-CN" sz="2800" b="1" kern="100" dirty="0">
                <a:solidFill>
                  <a:schemeClr val="accent6">
                    <a:lumMod val="75000"/>
                  </a:schemeClr>
                </a:solidFill>
                <a:latin typeface="Times New Roman"/>
                <a:ea typeface="华文细黑"/>
                <a:cs typeface="Courier New"/>
              </a:rPr>
              <a:t>B</a:t>
            </a:r>
            <a:endParaRPr lang="zh-CN" altLang="zh-CN" sz="1100" b="1" kern="100" dirty="0">
              <a:solidFill>
                <a:schemeClr val="accent6">
                  <a:lumMod val="75000"/>
                </a:schemeClr>
              </a:solidFill>
              <a:latin typeface="宋体"/>
              <a:cs typeface="Courier New"/>
            </a:endParaRPr>
          </a:p>
        </p:txBody>
      </p:sp>
      <p:sp>
        <p:nvSpPr>
          <p:cNvPr id="4" name="Rectangle 21">
            <a:hlinkClick r:id="rId2" action="ppaction://hlinksldjump"/>
          </p:cNvPr>
          <p:cNvSpPr>
            <a:spLocks noChangeArrowheads="1"/>
          </p:cNvSpPr>
          <p:nvPr/>
        </p:nvSpPr>
        <p:spPr bwMode="auto">
          <a:xfrm>
            <a:off x="9407574"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909752"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387788"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830285"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6" action="ppaction://hlinksldjump"/>
          </p:cNvPr>
          <p:cNvSpPr>
            <a:spLocks noChangeArrowheads="1"/>
          </p:cNvSpPr>
          <p:nvPr/>
        </p:nvSpPr>
        <p:spPr bwMode="auto">
          <a:xfrm>
            <a:off x="1127978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055536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750"/>
                                        <p:tgtEl>
                                          <p:spTgt spid="9">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blinds(horizontal)">
                                      <p:cBhvr>
                                        <p:cTn id="11" dur="750"/>
                                        <p:tgtEl>
                                          <p:spTgt spid="9">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blinds(horizontal)">
                                      <p:cBhvr>
                                        <p:cTn id="15" dur="750"/>
                                        <p:tgtEl>
                                          <p:spTgt spid="9">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blinds(horizontal)">
                                      <p:cBhvr>
                                        <p:cTn id="19" dur="750"/>
                                        <p:tgtEl>
                                          <p:spTgt spid="9">
                                            <p:txEl>
                                              <p:pRg st="3" end="3"/>
                                            </p:txEl>
                                          </p:spTgt>
                                        </p:tgtEl>
                                      </p:cBhvr>
                                    </p:animEffect>
                                  </p:childTnLst>
                                </p:cTn>
                              </p:par>
                            </p:childTnLst>
                          </p:cTn>
                        </p:par>
                        <p:par>
                          <p:cTn id="20" fill="hold">
                            <p:stCondLst>
                              <p:cond delay="3000"/>
                            </p:stCondLst>
                            <p:childTnLst>
                              <p:par>
                                <p:cTn id="21" presetID="3" presetClass="entr" presetSubtype="1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79662" y="981522"/>
            <a:ext cx="11388152"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dirty="0">
                <a:latin typeface="Times New Roman"/>
                <a:ea typeface="华文细黑"/>
                <a:cs typeface="Courier New"/>
              </a:rPr>
              <a:t>1.</a:t>
            </a:r>
            <a:r>
              <a:rPr lang="zh-CN" altLang="en-US" sz="2800" kern="100" dirty="0">
                <a:latin typeface="Times New Roman"/>
                <a:ea typeface="华文细黑"/>
                <a:cs typeface="Courier New"/>
              </a:rPr>
              <a:t>烷烃、烯烃、炔烃的组成、结构特点和通式</a:t>
            </a:r>
            <a:endParaRPr lang="zh-CN" altLang="zh-CN" sz="2800" kern="100" dirty="0">
              <a:effectLst/>
              <a:latin typeface="宋体"/>
              <a:cs typeface="Courier New"/>
            </a:endParaRPr>
          </a:p>
        </p:txBody>
      </p:sp>
      <p:pic>
        <p:nvPicPr>
          <p:cNvPr id="3072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47" y="1917626"/>
            <a:ext cx="10480253" cy="4547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840467" y="2031603"/>
            <a:ext cx="902811" cy="523220"/>
          </a:xfrm>
          <a:prstGeom prst="rect">
            <a:avLst/>
          </a:prstGeom>
        </p:spPr>
        <p:txBody>
          <a:bodyPr wrap="none">
            <a:spAutoFit/>
          </a:bodyPr>
          <a:lstStyle/>
          <a:p>
            <a:r>
              <a:rPr lang="zh-CN" altLang="en-US" sz="2800" kern="100" smtClean="0">
                <a:solidFill>
                  <a:srgbClr val="0000FF"/>
                </a:solidFill>
                <a:latin typeface="Times New Roman"/>
                <a:ea typeface="华文细黑"/>
                <a:cs typeface="Courier New"/>
              </a:rPr>
              <a:t>单键</a:t>
            </a:r>
            <a:endParaRPr lang="zh-CN" altLang="en-US" sz="2800" kern="100" dirty="0">
              <a:solidFill>
                <a:srgbClr val="0000FF"/>
              </a:solidFill>
              <a:latin typeface="Times New Roman"/>
              <a:ea typeface="华文细黑"/>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45926178"/>
              </p:ext>
            </p:extLst>
          </p:nvPr>
        </p:nvGraphicFramePr>
        <p:xfrm>
          <a:off x="8327454" y="2267498"/>
          <a:ext cx="2046314" cy="484185"/>
        </p:xfrm>
        <a:graphic>
          <a:graphicData uri="http://schemas.openxmlformats.org/presentationml/2006/ole">
            <mc:AlternateContent xmlns:mc="http://schemas.openxmlformats.org/markup-compatibility/2006">
              <mc:Choice xmlns:v="urn:schemas-microsoft-com:vml" Requires="v">
                <p:oleObj spid="_x0000_s307248" name="Equation" r:id="rId5" imgW="965160" imgH="228600" progId="Equation.DSMT4">
                  <p:embed/>
                </p:oleObj>
              </mc:Choice>
              <mc:Fallback>
                <p:oleObj name="Equation" r:id="rId5" imgW="965160" imgH="228600" progId="Equation.DSMT4">
                  <p:embed/>
                  <p:pic>
                    <p:nvPicPr>
                      <p:cNvPr id="0" name=""/>
                      <p:cNvPicPr/>
                      <p:nvPr/>
                    </p:nvPicPr>
                    <p:blipFill>
                      <a:blip r:embed="rId6"/>
                      <a:stretch>
                        <a:fillRect/>
                      </a:stretch>
                    </p:blipFill>
                    <p:spPr>
                      <a:xfrm>
                        <a:off x="8327454" y="2267498"/>
                        <a:ext cx="2046314" cy="48418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20951560"/>
              </p:ext>
            </p:extLst>
          </p:nvPr>
        </p:nvGraphicFramePr>
        <p:xfrm>
          <a:off x="9032875" y="4012456"/>
          <a:ext cx="1657350" cy="425450"/>
        </p:xfrm>
        <a:graphic>
          <a:graphicData uri="http://schemas.openxmlformats.org/presentationml/2006/ole">
            <mc:AlternateContent xmlns:mc="http://schemas.openxmlformats.org/markup-compatibility/2006">
              <mc:Choice xmlns:v="urn:schemas-microsoft-com:vml" Requires="v">
                <p:oleObj spid="_x0000_s307249" name="Equation" r:id="rId7" imgW="888840" imgH="228600" progId="Equation.DSMT4">
                  <p:embed/>
                </p:oleObj>
              </mc:Choice>
              <mc:Fallback>
                <p:oleObj name="Equation" r:id="rId7" imgW="888840" imgH="228600" progId="Equation.DSMT4">
                  <p:embed/>
                  <p:pic>
                    <p:nvPicPr>
                      <p:cNvPr id="0" name=""/>
                      <p:cNvPicPr/>
                      <p:nvPr/>
                    </p:nvPicPr>
                    <p:blipFill>
                      <a:blip r:embed="rId8"/>
                      <a:stretch>
                        <a:fillRect/>
                      </a:stretch>
                    </p:blipFill>
                    <p:spPr>
                      <a:xfrm>
                        <a:off x="9032875" y="4012456"/>
                        <a:ext cx="1657350" cy="425450"/>
                      </a:xfrm>
                      <a:prstGeom prst="rect">
                        <a:avLst/>
                      </a:prstGeom>
                    </p:spPr>
                  </p:pic>
                </p:oleObj>
              </mc:Fallback>
            </mc:AlternateContent>
          </a:graphicData>
        </a:graphic>
      </p:graphicFrame>
      <p:sp>
        <p:nvSpPr>
          <p:cNvPr id="11" name="矩形 10"/>
          <p:cNvSpPr/>
          <p:nvPr/>
        </p:nvSpPr>
        <p:spPr>
          <a:xfrm>
            <a:off x="3718942" y="3668623"/>
            <a:ext cx="1620957" cy="523220"/>
          </a:xfrm>
          <a:prstGeom prst="rect">
            <a:avLst/>
          </a:prstGeom>
        </p:spPr>
        <p:txBody>
          <a:bodyPr wrap="none">
            <a:spAutoFit/>
          </a:bodyPr>
          <a:lstStyle/>
          <a:p>
            <a:r>
              <a:rPr lang="zh-CN" altLang="en-US" sz="2800" kern="100" dirty="0">
                <a:solidFill>
                  <a:srgbClr val="0000FF"/>
                </a:solidFill>
                <a:latin typeface="Times New Roman"/>
                <a:ea typeface="华文细黑"/>
                <a:cs typeface="Courier New"/>
              </a:rPr>
              <a:t>碳碳双键</a:t>
            </a:r>
          </a:p>
        </p:txBody>
      </p:sp>
      <p:graphicFrame>
        <p:nvGraphicFramePr>
          <p:cNvPr id="12" name="对象 11"/>
          <p:cNvGraphicFramePr>
            <a:graphicFrameLocks noChangeAspect="1"/>
          </p:cNvGraphicFramePr>
          <p:nvPr>
            <p:extLst>
              <p:ext uri="{D42A27DB-BD31-4B8C-83A1-F6EECF244321}">
                <p14:modId xmlns:p14="http://schemas.microsoft.com/office/powerpoint/2010/main" val="1385857688"/>
              </p:ext>
            </p:extLst>
          </p:nvPr>
        </p:nvGraphicFramePr>
        <p:xfrm>
          <a:off x="9048750" y="5590034"/>
          <a:ext cx="1858963" cy="434975"/>
        </p:xfrm>
        <a:graphic>
          <a:graphicData uri="http://schemas.openxmlformats.org/presentationml/2006/ole">
            <mc:AlternateContent xmlns:mc="http://schemas.openxmlformats.org/markup-compatibility/2006">
              <mc:Choice xmlns:v="urn:schemas-microsoft-com:vml" Requires="v">
                <p:oleObj spid="_x0000_s307250" name="Equation" r:id="rId9" imgW="977760" imgH="228600" progId="Equation.DSMT4">
                  <p:embed/>
                </p:oleObj>
              </mc:Choice>
              <mc:Fallback>
                <p:oleObj name="Equation" r:id="rId9" imgW="977760" imgH="228600" progId="Equation.DSMT4">
                  <p:embed/>
                  <p:pic>
                    <p:nvPicPr>
                      <p:cNvPr id="0" name=""/>
                      <p:cNvPicPr/>
                      <p:nvPr/>
                    </p:nvPicPr>
                    <p:blipFill>
                      <a:blip r:embed="rId10"/>
                      <a:stretch>
                        <a:fillRect/>
                      </a:stretch>
                    </p:blipFill>
                    <p:spPr>
                      <a:xfrm>
                        <a:off x="9048750" y="5590034"/>
                        <a:ext cx="1858963" cy="434975"/>
                      </a:xfrm>
                      <a:prstGeom prst="rect">
                        <a:avLst/>
                      </a:prstGeom>
                    </p:spPr>
                  </p:pic>
                </p:oleObj>
              </mc:Fallback>
            </mc:AlternateContent>
          </a:graphicData>
        </a:graphic>
      </p:graphicFrame>
      <p:sp>
        <p:nvSpPr>
          <p:cNvPr id="13" name="矩形 12"/>
          <p:cNvSpPr/>
          <p:nvPr/>
        </p:nvSpPr>
        <p:spPr>
          <a:xfrm>
            <a:off x="3754169" y="5252799"/>
            <a:ext cx="1620957" cy="523220"/>
          </a:xfrm>
          <a:prstGeom prst="rect">
            <a:avLst/>
          </a:prstGeom>
        </p:spPr>
        <p:txBody>
          <a:bodyPr wrap="none">
            <a:spAutoFit/>
          </a:bodyPr>
          <a:lstStyle/>
          <a:p>
            <a:r>
              <a:rPr lang="zh-CN" altLang="en-US" sz="2800" kern="100" dirty="0">
                <a:solidFill>
                  <a:srgbClr val="0000FF"/>
                </a:solidFill>
                <a:latin typeface="Times New Roman"/>
                <a:ea typeface="华文细黑"/>
                <a:cs typeface="Courier New"/>
              </a:rPr>
              <a:t>碳</a:t>
            </a:r>
            <a:r>
              <a:rPr lang="zh-CN" altLang="en-US" sz="2800" kern="100" dirty="0" smtClean="0">
                <a:solidFill>
                  <a:srgbClr val="0000FF"/>
                </a:solidFill>
                <a:latin typeface="Times New Roman"/>
                <a:ea typeface="华文细黑"/>
                <a:cs typeface="Courier New"/>
              </a:rPr>
              <a:t>碳三键</a:t>
            </a:r>
            <a:endParaRPr lang="zh-CN" altLang="en-US" sz="2800" kern="100" dirty="0">
              <a:solidFill>
                <a:srgbClr val="0000FF"/>
              </a:solidFill>
              <a:latin typeface="Times New Roman"/>
              <a:ea typeface="华文细黑"/>
              <a:cs typeface="Courier New"/>
            </a:endParaRPr>
          </a:p>
        </p:txBody>
      </p:sp>
      <p:sp>
        <p:nvSpPr>
          <p:cNvPr id="14" name="矩形 13"/>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5" name="组合 14"/>
          <p:cNvGrpSpPr/>
          <p:nvPr/>
        </p:nvGrpSpPr>
        <p:grpSpPr>
          <a:xfrm>
            <a:off x="1" y="-2"/>
            <a:ext cx="1836949" cy="634848"/>
            <a:chOff x="0" y="-2"/>
            <a:chExt cx="1377891" cy="634701"/>
          </a:xfrm>
          <a:solidFill>
            <a:srgbClr val="FFC000"/>
          </a:solidFill>
        </p:grpSpPr>
        <p:sp>
          <p:nvSpPr>
            <p:cNvPr id="16" name="矩形 15"/>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8" name="直角三角形 1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9" name="矩形 18"/>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21"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7" grpId="0"/>
      <p:bldP spid="7" grpId="1"/>
      <p:bldP spid="11" grpId="0"/>
      <p:bldP spid="11" grpId="1"/>
      <p:bldP spid="13" grpId="0"/>
      <p:bldP spid="13"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8060" y="97106"/>
            <a:ext cx="11615778" cy="668428"/>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题组二　芳香烃的性质及应用</a:t>
            </a:r>
            <a:endParaRPr lang="zh-CN" altLang="zh-CN" sz="2800" kern="100" dirty="0">
              <a:effectLst/>
              <a:latin typeface="宋体"/>
              <a:cs typeface="Courier New"/>
            </a:endParaRPr>
          </a:p>
        </p:txBody>
      </p:sp>
      <p:sp>
        <p:nvSpPr>
          <p:cNvPr id="6" name="矩形 5"/>
          <p:cNvSpPr/>
          <p:nvPr/>
        </p:nvSpPr>
        <p:spPr>
          <a:xfrm>
            <a:off x="262558" y="751098"/>
            <a:ext cx="11161240" cy="6001643"/>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柑橘中柠檬烯的结构可表示</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下列关于这种物质的说法中正确的是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与苯的结构相似，性质也相似</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可使溴的四氯化碳溶液褪色</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易发生取代反应，难发生加成反应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该物质极易溶于水</a:t>
            </a:r>
            <a:endParaRPr lang="zh-CN" altLang="zh-CN" sz="1100" kern="100" dirty="0">
              <a:latin typeface="宋体"/>
              <a:cs typeface="Courier New"/>
            </a:endParaRPr>
          </a:p>
          <a:p>
            <a:pPr algn="just">
              <a:lnSpc>
                <a:spcPct val="150000"/>
              </a:lnSpc>
              <a:spcAft>
                <a:spcPts val="0"/>
              </a:spcAft>
            </a:pPr>
            <a:r>
              <a:rPr lang="zh-CN" altLang="zh-CN" sz="3200" b="1" kern="100" dirty="0" smtClean="0">
                <a:solidFill>
                  <a:srgbClr val="0000FF"/>
                </a:solidFill>
                <a:latin typeface="Times New Roman"/>
                <a:cs typeface="Times New Roman"/>
              </a:rPr>
              <a:t>解析</a:t>
            </a:r>
            <a:r>
              <a:rPr lang="zh-CN" altLang="zh-CN" sz="3200" b="1" kern="100" dirty="0">
                <a:solidFill>
                  <a:srgbClr val="0000FF"/>
                </a:solidFill>
                <a:latin typeface="Times New Roman"/>
                <a:cs typeface="Times New Roman"/>
              </a:rPr>
              <a:t>　</a:t>
            </a:r>
            <a:r>
              <a:rPr lang="zh-CN" altLang="zh-CN" sz="2800" kern="100" dirty="0">
                <a:latin typeface="Times New Roman"/>
                <a:ea typeface="华文细黑"/>
                <a:cs typeface="Times New Roman"/>
              </a:rPr>
              <a:t>根据柠檬烯的结构可知，柠檬烯属于芳香烃，故其不溶于水；其含有碳碳双键，故易与溴发生加成反应；与苯的结构不同，故其性质与苯的也不同。</a:t>
            </a:r>
            <a:endParaRPr lang="zh-CN" altLang="zh-CN" sz="1100" kern="100" dirty="0">
              <a:effectLst/>
              <a:latin typeface="宋体"/>
              <a:cs typeface="Courier New"/>
            </a:endParaRPr>
          </a:p>
        </p:txBody>
      </p:sp>
      <p:pic>
        <p:nvPicPr>
          <p:cNvPr id="252930" name="Picture 2" descr="HX529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7466" y="879907"/>
            <a:ext cx="1413387" cy="52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990750" y="1610430"/>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Courier New"/>
              </a:rPr>
              <a:t>B</a:t>
            </a:r>
            <a:endParaRPr lang="zh-CN" altLang="en-US" sz="2800" b="1" kern="100" dirty="0">
              <a:solidFill>
                <a:schemeClr val="accent6">
                  <a:lumMod val="75000"/>
                </a:schemeClr>
              </a:solidFill>
              <a:latin typeface="Times New Roman"/>
              <a:ea typeface="华文细黑"/>
              <a:cs typeface="Courier New"/>
            </a:endParaRPr>
          </a:p>
        </p:txBody>
      </p:sp>
      <p:sp>
        <p:nvSpPr>
          <p:cNvPr id="7" name="Rectangle 21">
            <a:hlinkClick r:id="rId3" action="ppaction://hlinksldjump"/>
          </p:cNvPr>
          <p:cNvSpPr>
            <a:spLocks noChangeArrowheads="1"/>
          </p:cNvSpPr>
          <p:nvPr/>
        </p:nvSpPr>
        <p:spPr bwMode="auto">
          <a:xfrm>
            <a:off x="9407574"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9909752"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0387788"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0830285"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127978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blinds(horizontal)">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6">
                                            <p:txEl>
                                              <p:pRg st="5" end="5"/>
                                            </p:txEl>
                                          </p:spTgt>
                                        </p:tgtEl>
                                      </p:cBhvr>
                                    </p:animEffect>
                                    <p:set>
                                      <p:cBhvr>
                                        <p:cTn id="17" dur="1" fill="hold">
                                          <p:stCondLst>
                                            <p:cond delay="499"/>
                                          </p:stCondLst>
                                        </p:cTn>
                                        <p:tgtEl>
                                          <p:spTgt spid="6">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2" grpId="0"/>
      <p:bldP spid="2"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8582" y="469330"/>
            <a:ext cx="11072203" cy="3970318"/>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有机物的结构可用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键线式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简化表示</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如</a:t>
            </a:r>
            <a:r>
              <a:rPr lang="zh-CN" altLang="zh-CN" sz="2800" kern="100" dirty="0">
                <a:latin typeface="Times New Roman"/>
                <a:ea typeface="华文细黑"/>
                <a:cs typeface="Times New Roman"/>
              </a:rPr>
              <a:t>可简写</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的键线式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Y</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的同分异构体，且属于芳香烃。下列有关于</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A.Y</a:t>
            </a:r>
            <a:r>
              <a:rPr lang="zh-CN" altLang="zh-CN" sz="2800" kern="100" dirty="0">
                <a:latin typeface="Times New Roman"/>
                <a:ea typeface="华文细黑"/>
                <a:cs typeface="Times New Roman"/>
              </a:rPr>
              <a:t>能使酸性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溶液褪色，所以是苯的同系物</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B.Y</a:t>
            </a:r>
            <a:r>
              <a:rPr lang="zh-CN" altLang="zh-CN" sz="2800" kern="100" dirty="0">
                <a:latin typeface="Times New Roman"/>
                <a:ea typeface="华文细黑"/>
                <a:cs typeface="Times New Roman"/>
              </a:rPr>
              <a:t>能使溴水褪色，且静置后不分层</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C.Y</a:t>
            </a:r>
            <a:r>
              <a:rPr lang="zh-CN" altLang="zh-CN" sz="2800" kern="100" dirty="0">
                <a:latin typeface="Times New Roman"/>
                <a:ea typeface="华文细黑"/>
                <a:cs typeface="Times New Roman"/>
              </a:rPr>
              <a:t>不能发生取代反应</a:t>
            </a:r>
            <a:endParaRPr lang="zh-CN" altLang="zh-CN" sz="1100" kern="100" dirty="0">
              <a:effectLst/>
              <a:latin typeface="宋体"/>
              <a:cs typeface="Courier New"/>
            </a:endParaRPr>
          </a:p>
        </p:txBody>
      </p:sp>
      <p:pic>
        <p:nvPicPr>
          <p:cNvPr id="2539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842" y="608173"/>
            <a:ext cx="3009900" cy="509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39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7145" y="1218242"/>
            <a:ext cx="814587" cy="49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3956" name="Picture 4" descr="HX5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43278" y="1194678"/>
            <a:ext cx="737435" cy="69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78582" y="4581922"/>
            <a:ext cx="4025461" cy="523220"/>
          </a:xfrm>
          <a:prstGeom prst="rect">
            <a:avLst/>
          </a:prstGeom>
        </p:spPr>
        <p:txBody>
          <a:bodyPr wrap="none">
            <a:spAutoFit/>
          </a:bodyPr>
          <a:lstStyle/>
          <a:p>
            <a:r>
              <a:rPr lang="en-US" altLang="zh-CN" sz="2800" kern="100" dirty="0">
                <a:latin typeface="Times New Roman"/>
                <a:ea typeface="华文细黑"/>
              </a:rPr>
              <a:t>D.Y</a:t>
            </a:r>
            <a:r>
              <a:rPr lang="zh-CN" altLang="zh-CN" sz="2800" kern="100" dirty="0">
                <a:latin typeface="Times New Roman"/>
                <a:ea typeface="华文细黑"/>
                <a:cs typeface="Times New Roman"/>
              </a:rPr>
              <a:t>能发生加聚反应生成</a:t>
            </a:r>
            <a:endParaRPr lang="zh-CN" altLang="en-US" sz="2800" dirty="0"/>
          </a:p>
        </p:txBody>
      </p:sp>
      <p:pic>
        <p:nvPicPr>
          <p:cNvPr id="2539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1213" y="4644535"/>
            <a:ext cx="1726001" cy="139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a:hlinkClick r:id="rId6" action="ppaction://hlinksldjump"/>
          </p:cNvPr>
          <p:cNvSpPr>
            <a:spLocks noChangeArrowheads="1"/>
          </p:cNvSpPr>
          <p:nvPr/>
        </p:nvSpPr>
        <p:spPr bwMode="auto">
          <a:xfrm>
            <a:off x="9407574"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9909752"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10387788"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10830285"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0" action="ppaction://hlinksldjump"/>
          </p:cNvPr>
          <p:cNvSpPr>
            <a:spLocks noChangeArrowheads="1"/>
          </p:cNvSpPr>
          <p:nvPr/>
        </p:nvSpPr>
        <p:spPr bwMode="auto">
          <a:xfrm>
            <a:off x="1127978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12"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2000715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49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8061" y="1817783"/>
            <a:ext cx="2391721" cy="6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75957" y="1043652"/>
            <a:ext cx="11404211" cy="397031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的键线式结构，可得其分子式为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的同分异构体，并且属于芳香烃，分子中含有苯环，则</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的结构简式为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的支链不是烷基，不属苯的同系物</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苯乙烯</a:t>
            </a:r>
            <a:r>
              <a:rPr lang="zh-CN" altLang="zh-CN" sz="2800" kern="100" dirty="0">
                <a:latin typeface="Times New Roman"/>
                <a:ea typeface="华文细黑"/>
                <a:cs typeface="Times New Roman"/>
              </a:rPr>
              <a:t>能和溴水发生双键上的加成反应，并且生成的有机物不易溶于水，反应后溶液会分为两层</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苯乙烯</a:t>
            </a:r>
            <a:r>
              <a:rPr lang="zh-CN" altLang="zh-CN" sz="2800" kern="100" dirty="0">
                <a:latin typeface="Times New Roman"/>
                <a:ea typeface="华文细黑"/>
                <a:cs typeface="Times New Roman"/>
              </a:rPr>
              <a:t>分子中的苯环上可以发生取代反应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项错误。</a:t>
            </a:r>
            <a:endParaRPr lang="zh-CN" altLang="zh-CN" sz="2800" kern="100" dirty="0">
              <a:effectLst/>
              <a:latin typeface="宋体"/>
              <a:cs typeface="Courier New"/>
            </a:endParaRPr>
          </a:p>
        </p:txBody>
      </p:sp>
      <p:sp>
        <p:nvSpPr>
          <p:cNvPr id="6" name="矩形 5"/>
          <p:cNvSpPr/>
          <p:nvPr/>
        </p:nvSpPr>
        <p:spPr>
          <a:xfrm>
            <a:off x="248346" y="5013970"/>
            <a:ext cx="1526380" cy="656846"/>
          </a:xfrm>
          <a:prstGeom prst="rect">
            <a:avLst/>
          </a:prstGeom>
        </p:spPr>
        <p:txBody>
          <a:bodyPr wrap="none">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D</a:t>
            </a:r>
            <a:endParaRPr lang="zh-CN" altLang="zh-CN" sz="2800" b="1" kern="100" dirty="0">
              <a:solidFill>
                <a:schemeClr val="accent6">
                  <a:lumMod val="75000"/>
                </a:schemeClr>
              </a:solidFill>
              <a:effectLst/>
              <a:latin typeface="宋体"/>
              <a:cs typeface="Courier New"/>
            </a:endParaRPr>
          </a:p>
        </p:txBody>
      </p:sp>
      <p:sp>
        <p:nvSpPr>
          <p:cNvPr id="5" name="Rectangle 21">
            <a:hlinkClick r:id="rId3" action="ppaction://hlinksldjump"/>
          </p:cNvPr>
          <p:cNvSpPr>
            <a:spLocks noChangeArrowheads="1"/>
          </p:cNvSpPr>
          <p:nvPr/>
        </p:nvSpPr>
        <p:spPr bwMode="auto">
          <a:xfrm>
            <a:off x="9407574"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9909752"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10387788"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830285"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127978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8"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21993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4978"/>
                                        </p:tgtEl>
                                        <p:attrNameLst>
                                          <p:attrName>style.visibility</p:attrName>
                                        </p:attrNameLst>
                                      </p:cBhvr>
                                      <p:to>
                                        <p:strVal val="visible"/>
                                      </p:to>
                                    </p:set>
                                    <p:animEffect transition="in" filter="blinds(horizontal)">
                                      <p:cBhvr>
                                        <p:cTn id="10" dur="750"/>
                                        <p:tgtEl>
                                          <p:spTgt spid="254978"/>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blinds(horizontal)">
                                      <p:cBhvr>
                                        <p:cTn id="14" dur="750"/>
                                        <p:tgtEl>
                                          <p:spTgt spid="4">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linds(horizontal)">
                                      <p:cBhvr>
                                        <p:cTn id="18" dur="750"/>
                                        <p:tgtEl>
                                          <p:spTgt spid="4">
                                            <p:txEl>
                                              <p:pRg st="2" end="2"/>
                                            </p:txEl>
                                          </p:spTgt>
                                        </p:tgtEl>
                                      </p:cBhvr>
                                    </p:animEffect>
                                  </p:childTnLst>
                                </p:cTn>
                              </p:par>
                            </p:childTnLst>
                          </p:cTn>
                        </p:par>
                        <p:par>
                          <p:cTn id="19" fill="hold">
                            <p:stCondLst>
                              <p:cond delay="2250"/>
                            </p:stCondLst>
                            <p:childTnLst>
                              <p:par>
                                <p:cTn id="20" presetID="3" presetClass="entr" presetSubtype="1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621482"/>
            <a:ext cx="11572430"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下列叙述中，错误的是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可用酸性高锰酸钾溶液区别苯与</a:t>
            </a:r>
            <a:r>
              <a:rPr lang="zh-CN" altLang="zh-CN" sz="2800" kern="100" dirty="0" smtClean="0">
                <a:latin typeface="Times New Roman"/>
                <a:ea typeface="华文细黑"/>
                <a:cs typeface="Times New Roman"/>
              </a:rPr>
              <a:t>异丙苯</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苯乙烯在合适的条件下催化加氢可生成乙基环己烷</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乙烯与溴的四氯化碳溶液反应生成</a:t>
            </a:r>
            <a:r>
              <a:rPr lang="en-US" altLang="zh-CN" sz="2800" kern="100" dirty="0">
                <a:latin typeface="Times New Roman"/>
                <a:ea typeface="华文细黑"/>
                <a:cs typeface="Courier New"/>
              </a:rPr>
              <a:t>1,2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二</a:t>
            </a:r>
            <a:r>
              <a:rPr lang="zh-CN" altLang="zh-CN" sz="2800" kern="100" dirty="0">
                <a:latin typeface="Times New Roman"/>
                <a:ea typeface="华文细黑"/>
                <a:cs typeface="Times New Roman"/>
              </a:rPr>
              <a:t>溴乙烷</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甲苯与氯气在光照下反应主要生成</a:t>
            </a:r>
            <a:r>
              <a:rPr lang="en-US" altLang="zh-CN" sz="2800" kern="100" dirty="0">
                <a:latin typeface="Times New Roman"/>
                <a:ea typeface="华文细黑"/>
                <a:cs typeface="Courier New"/>
              </a:rPr>
              <a:t>2,4</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二</a:t>
            </a:r>
            <a:r>
              <a:rPr lang="zh-CN" altLang="zh-CN" sz="2800" kern="100" dirty="0">
                <a:latin typeface="Times New Roman"/>
                <a:ea typeface="华文细黑"/>
                <a:cs typeface="Times New Roman"/>
              </a:rPr>
              <a:t>氯</a:t>
            </a:r>
            <a:r>
              <a:rPr lang="zh-CN" altLang="zh-CN" sz="2800" kern="100" dirty="0" smtClean="0">
                <a:latin typeface="Times New Roman"/>
                <a:ea typeface="华文细黑"/>
                <a:cs typeface="Times New Roman"/>
              </a:rPr>
              <a:t>甲苯</a:t>
            </a:r>
            <a:endParaRPr lang="zh-CN" altLang="zh-CN" sz="1100" kern="100" dirty="0">
              <a:latin typeface="宋体"/>
              <a:cs typeface="Courier New"/>
            </a:endParaRPr>
          </a:p>
        </p:txBody>
      </p:sp>
      <p:pic>
        <p:nvPicPr>
          <p:cNvPr id="2560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5628" y="1265759"/>
            <a:ext cx="2599565" cy="809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3" action="ppaction://hlinksldjump"/>
          </p:cNvPr>
          <p:cNvSpPr>
            <a:spLocks noChangeArrowheads="1"/>
          </p:cNvSpPr>
          <p:nvPr/>
        </p:nvSpPr>
        <p:spPr bwMode="auto">
          <a:xfrm>
            <a:off x="9407574"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909752"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10387788"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10830285"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27978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9"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9248447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622598" y="1271227"/>
            <a:ext cx="10686944" cy="4534831"/>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项正确，异丙苯能使酸性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溶液褪色，而苯不能；</a:t>
            </a: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项正确，苯乙烯分子中含有苯环、碳碳双键，在催化剂作用下与足量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发生完全加成反应，生成乙基环己烷</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a:t>
            </a: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项正确，乙烯分子中含有碳碳双键</a:t>
            </a:r>
            <a:r>
              <a:rPr lang="zh-CN" altLang="zh-CN" sz="2800" kern="100" dirty="0" smtClean="0">
                <a:latin typeface="Times New Roman"/>
                <a:ea typeface="华文细黑"/>
                <a:cs typeface="Times New Roman"/>
              </a:rPr>
              <a:t>，与溴的</a:t>
            </a:r>
            <a:r>
              <a:rPr lang="en-US" altLang="zh-CN" sz="2800" kern="100" dirty="0" smtClean="0">
                <a:latin typeface="Times New Roman"/>
                <a:ea typeface="华文细黑"/>
                <a:cs typeface="Courier New"/>
              </a:rPr>
              <a:t>CCl</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溶液发生加成反应，生成</a:t>
            </a:r>
            <a:r>
              <a:rPr lang="en-US" altLang="zh-CN" sz="2800" kern="100" dirty="0" smtClean="0">
                <a:latin typeface="Times New Roman"/>
                <a:ea typeface="华文细黑"/>
                <a:cs typeface="Courier New"/>
              </a:rPr>
              <a:t>1,2-­</a:t>
            </a:r>
            <a:r>
              <a:rPr lang="zh-CN" altLang="zh-CN" sz="2800" kern="100" dirty="0" smtClean="0">
                <a:latin typeface="Times New Roman"/>
                <a:ea typeface="华文细黑"/>
                <a:cs typeface="Times New Roman"/>
              </a:rPr>
              <a:t>二溴乙烷</a:t>
            </a:r>
            <a:r>
              <a:rPr lang="en-US" altLang="zh-CN" sz="2800" kern="100" dirty="0" smtClean="0">
                <a:latin typeface="Times New Roman"/>
                <a:ea typeface="华文细黑"/>
                <a:cs typeface="Courier New"/>
              </a:rPr>
              <a:t>( BrCH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Br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项，光照时取代在侧链上。</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D</a:t>
            </a:r>
            <a:endParaRPr lang="zh-CN" altLang="zh-CN" sz="2800" b="1" kern="100" dirty="0">
              <a:solidFill>
                <a:schemeClr val="accent6">
                  <a:lumMod val="75000"/>
                </a:schemeClr>
              </a:solidFill>
              <a:latin typeface="宋体"/>
              <a:cs typeface="Courier New"/>
            </a:endParaRPr>
          </a:p>
        </p:txBody>
      </p:sp>
      <p:sp>
        <p:nvSpPr>
          <p:cNvPr id="3" name="Rectangle 21">
            <a:hlinkClick r:id="rId2" action="ppaction://hlinksldjump"/>
          </p:cNvPr>
          <p:cNvSpPr>
            <a:spLocks noChangeArrowheads="1"/>
          </p:cNvSpPr>
          <p:nvPr/>
        </p:nvSpPr>
        <p:spPr bwMode="auto">
          <a:xfrm>
            <a:off x="9407574" y="4541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909752" y="4541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387788" y="4541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830285" y="45616"/>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6" action="ppaction://hlinksldjump"/>
          </p:cNvPr>
          <p:cNvSpPr>
            <a:spLocks noChangeArrowheads="1"/>
          </p:cNvSpPr>
          <p:nvPr/>
        </p:nvSpPr>
        <p:spPr bwMode="auto">
          <a:xfrm>
            <a:off x="1127978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760002"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0"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23398" y="2516912"/>
            <a:ext cx="928657" cy="80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7500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linds(horizontal)">
                                      <p:cBhvr>
                                        <p:cTn id="14" dur="750"/>
                                        <p:tgtEl>
                                          <p:spTgt spid="10"/>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linds(horizontal)">
                                      <p:cBhvr>
                                        <p:cTn id="18" dur="750"/>
                                        <p:tgtEl>
                                          <p:spTgt spid="4">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750"/>
                                        <p:tgtEl>
                                          <p:spTgt spid="4">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linds(horizontal)">
                                      <p:cBhvr>
                                        <p:cTn id="26"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1020763"/>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676272" y="900740"/>
            <a:ext cx="11755638" cy="656846"/>
          </a:xfrm>
          <a:prstGeom prst="rect">
            <a:avLst/>
          </a:prstGeom>
        </p:spPr>
        <p:txBody>
          <a:bodyPr>
            <a:spAutoFit/>
          </a:bodyPr>
          <a:lstStyle/>
          <a:p>
            <a:pPr>
              <a:lnSpc>
                <a:spcPct val="150000"/>
              </a:lnSpc>
              <a:spcAft>
                <a:spcPts val="0"/>
              </a:spcAft>
              <a:tabLst>
                <a:tab pos="1890395" algn="l"/>
              </a:tabLst>
            </a:pPr>
            <a:r>
              <a:rPr lang="en-US" altLang="zh-CN" sz="2800" kern="100" dirty="0">
                <a:latin typeface="Times New Roman"/>
                <a:ea typeface="华文细黑"/>
                <a:cs typeface="Times New Roman"/>
              </a:rPr>
              <a:t>1.</a:t>
            </a:r>
            <a:r>
              <a:rPr lang="zh-CN" altLang="en-US" sz="2800" kern="100" dirty="0">
                <a:latin typeface="Times New Roman"/>
                <a:ea typeface="华文细黑"/>
                <a:cs typeface="Times New Roman"/>
              </a:rPr>
              <a:t>苯环上位置异构的书写技巧</a:t>
            </a:r>
            <a:r>
              <a:rPr lang="en-US" altLang="zh-CN" sz="2800" kern="100" dirty="0">
                <a:latin typeface="Times New Roman"/>
                <a:ea typeface="华文细黑"/>
                <a:cs typeface="Times New Roman"/>
              </a:rPr>
              <a:t>——</a:t>
            </a:r>
            <a:r>
              <a:rPr lang="zh-CN" altLang="en-US" sz="2800" kern="100" dirty="0">
                <a:latin typeface="Times New Roman"/>
                <a:ea typeface="华文细黑"/>
                <a:cs typeface="Times New Roman"/>
              </a:rPr>
              <a:t>定一</a:t>
            </a:r>
            <a:r>
              <a:rPr lang="en-US" altLang="zh-CN" sz="2800" kern="100" dirty="0">
                <a:latin typeface="Times New Roman"/>
                <a:ea typeface="华文细黑"/>
                <a:cs typeface="Times New Roman"/>
              </a:rPr>
              <a:t>(</a:t>
            </a:r>
            <a:r>
              <a:rPr lang="zh-CN" altLang="en-US" sz="2800" kern="100" dirty="0">
                <a:latin typeface="Times New Roman"/>
                <a:ea typeface="华文细黑"/>
                <a:cs typeface="Times New Roman"/>
              </a:rPr>
              <a:t>或定二</a:t>
            </a:r>
            <a:r>
              <a:rPr lang="en-US" altLang="zh-CN" sz="2800" kern="100" dirty="0">
                <a:latin typeface="Times New Roman"/>
                <a:ea typeface="华文细黑"/>
                <a:cs typeface="Times New Roman"/>
              </a:rPr>
              <a:t>)</a:t>
            </a:r>
            <a:r>
              <a:rPr lang="zh-CN" altLang="en-US" sz="2800" kern="100" dirty="0">
                <a:latin typeface="Times New Roman"/>
                <a:ea typeface="华文细黑"/>
                <a:cs typeface="Times New Roman"/>
              </a:rPr>
              <a:t>移一法</a:t>
            </a:r>
            <a:endParaRPr lang="zh-CN" altLang="zh-CN" sz="2800" kern="100" dirty="0">
              <a:latin typeface="Times New Roman"/>
              <a:ea typeface="华文细黑"/>
              <a:cs typeface="Times New Roman"/>
            </a:endParaRPr>
          </a:p>
        </p:txBody>
      </p:sp>
      <p:sp>
        <p:nvSpPr>
          <p:cNvPr id="8" name="矩形 7"/>
          <p:cNvSpPr/>
          <p:nvPr/>
        </p:nvSpPr>
        <p:spPr>
          <a:xfrm>
            <a:off x="693700" y="1547708"/>
            <a:ext cx="10427325" cy="3970318"/>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在苯环上连有两个新的原子或原子团时，可固定一个移动另一个，从而写出邻、间、对三种异构体；苯环上连有三个新的原子或原子团时，可先固定两个原子或原子团，得到三种结构，再逐一插入第三个原子或原子团，这样就能写全含有芳香环的同分异构体。</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例如：二甲苯苯环上的一氯代物的同分异构体共有六</a:t>
            </a:r>
            <a:r>
              <a:rPr lang="zh-CN" altLang="zh-CN" sz="2800" kern="100" dirty="0" smtClean="0">
                <a:latin typeface="Times New Roman"/>
                <a:ea typeface="华文细黑"/>
                <a:cs typeface="Times New Roman"/>
              </a:rPr>
              <a:t>种</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9" name="Picture 2" descr="HX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812" y="5090617"/>
            <a:ext cx="4270839" cy="129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36707"/>
            <a:ext cx="3833101" cy="584775"/>
          </a:xfrm>
          <a:prstGeom prst="rect">
            <a:avLst/>
          </a:prstGeom>
        </p:spPr>
        <p:txBody>
          <a:bodyPr wrap="none">
            <a:spAutoFit/>
          </a:bodyPr>
          <a:lstStyle/>
          <a:p>
            <a:pPr>
              <a:defRPr/>
            </a:pPr>
            <a:r>
              <a:rPr lang="zh-CN" altLang="en-US" sz="3200" b="1" dirty="0">
                <a:solidFill>
                  <a:schemeClr val="bg1"/>
                </a:solidFill>
                <a:latin typeface="+mj-ea"/>
                <a:ea typeface="+mj-ea"/>
              </a:rPr>
              <a:t>练后</a:t>
            </a:r>
            <a:r>
              <a:rPr lang="zh-CN" altLang="en-US" sz="3200" b="1" dirty="0" smtClean="0">
                <a:solidFill>
                  <a:schemeClr val="bg1"/>
                </a:solidFill>
                <a:latin typeface="+mj-ea"/>
                <a:ea typeface="+mj-ea"/>
              </a:rPr>
              <a:t>反思   方法</a:t>
            </a:r>
            <a:r>
              <a:rPr lang="zh-CN" altLang="en-US" sz="3200" b="1" dirty="0">
                <a:solidFill>
                  <a:schemeClr val="bg1"/>
                </a:solidFill>
                <a:latin typeface="+mj-ea"/>
                <a:ea typeface="+mj-ea"/>
              </a:rPr>
              <a:t>指导</a:t>
            </a:r>
          </a:p>
        </p:txBody>
      </p:sp>
    </p:spTree>
    <p:extLst>
      <p:ext uri="{BB962C8B-B14F-4D97-AF65-F5344CB8AC3E}">
        <p14:creationId xmlns:p14="http://schemas.microsoft.com/office/powerpoint/2010/main" val="20711389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7662" y="693490"/>
            <a:ext cx="10856136" cy="5262979"/>
          </a:xfrm>
          <a:prstGeom prst="rect">
            <a:avLst/>
          </a:prstGeom>
        </p:spPr>
        <p:txBody>
          <a:bodyPr>
            <a:spAutoFit/>
          </a:bodyPr>
          <a:lstStyle/>
          <a:p>
            <a:pPr>
              <a:lnSpc>
                <a:spcPct val="150000"/>
              </a:lnSpc>
              <a:spcAft>
                <a:spcPts val="0"/>
              </a:spcAft>
            </a:pPr>
            <a:r>
              <a:rPr lang="en-US" altLang="zh-CN" sz="2800" kern="100" dirty="0">
                <a:latin typeface="Times New Roman"/>
                <a:ea typeface="华文细黑"/>
                <a:cs typeface="Times New Roman"/>
              </a:rPr>
              <a:t>2.</a:t>
            </a:r>
            <a:r>
              <a:rPr lang="zh-CN" altLang="zh-CN" sz="2800" kern="100" dirty="0">
                <a:latin typeface="Times New Roman"/>
                <a:ea typeface="华文细黑"/>
                <a:cs typeface="Times New Roman"/>
              </a:rPr>
              <a:t>苯的同系物的两条重要性质</a:t>
            </a:r>
          </a:p>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与</a:t>
            </a:r>
            <a:r>
              <a:rPr lang="zh-CN" altLang="zh-CN" sz="2800" kern="100" dirty="0">
                <a:latin typeface="Times New Roman"/>
                <a:ea typeface="华文细黑"/>
                <a:cs typeface="Times New Roman"/>
              </a:rPr>
              <a:t>卤素</a:t>
            </a:r>
            <a:r>
              <a:rPr lang="en-US" altLang="zh-CN" sz="2800"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的取代反应</a:t>
            </a:r>
            <a:endParaRPr lang="zh-CN" altLang="zh-CN" sz="11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苯的同系物在</a:t>
            </a:r>
            <a:r>
              <a:rPr lang="en-US" altLang="zh-CN" sz="2800" kern="100" dirty="0">
                <a:latin typeface="Times New Roman"/>
                <a:ea typeface="华文细黑"/>
                <a:cs typeface="Courier New"/>
              </a:rPr>
              <a:t>FeX</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催化作用下，与</a:t>
            </a:r>
            <a:r>
              <a:rPr lang="en-US" altLang="zh-CN" sz="2800"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发生苯环上烷基的邻、对位取代反应；在光照条件下，与</a:t>
            </a:r>
            <a:r>
              <a:rPr lang="en-US" altLang="zh-CN" sz="2800"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则发生烷基上的取代反应，类似烷烃的取代反应。</a:t>
            </a:r>
            <a:endParaRPr lang="zh-CN" altLang="zh-CN" sz="11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被</a:t>
            </a:r>
            <a:r>
              <a:rPr lang="zh-CN" altLang="zh-CN" sz="2800" kern="100" dirty="0">
                <a:latin typeface="Times New Roman"/>
                <a:ea typeface="华文细黑"/>
                <a:cs typeface="Times New Roman"/>
              </a:rPr>
              <a:t>强氧化剂氧化</a:t>
            </a:r>
            <a:endParaRPr lang="zh-CN" altLang="zh-CN" sz="11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苯的同系物能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与苯环相连的碳原子上含氢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被酸性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溶液等强氧化剂氧化而使溶液褪色。</a:t>
            </a:r>
            <a:endParaRPr lang="zh-CN" altLang="zh-CN" sz="1100" kern="100" dirty="0">
              <a:effectLst/>
              <a:latin typeface="宋体"/>
              <a:cs typeface="Courier New"/>
            </a:endParaRPr>
          </a:p>
        </p:txBody>
      </p:sp>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0" y="1020763"/>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6863307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8" name="文本框 1"/>
          <p:cNvSpPr txBox="1"/>
          <p:nvPr/>
        </p:nvSpPr>
        <p:spPr>
          <a:xfrm>
            <a:off x="2278782" y="2493690"/>
            <a:ext cx="7366119" cy="1323439"/>
          </a:xfrm>
          <a:prstGeom prst="rect">
            <a:avLst/>
          </a:prstGeom>
          <a:noFill/>
        </p:spPr>
        <p:txBody>
          <a:bodyPr wrap="none" rtlCol="0" anchor="ctr">
            <a:spAutoFit/>
          </a:bodyPr>
          <a:lstStyle/>
          <a:p>
            <a:r>
              <a:rPr lang="zh-CN" altLang="en-US" sz="8000" b="1" dirty="0">
                <a:solidFill>
                  <a:schemeClr val="bg1"/>
                </a:solidFill>
                <a:latin typeface="+mj-ea"/>
                <a:ea typeface="+mj-ea"/>
              </a:rPr>
              <a:t>考点三　卤代烃</a:t>
            </a:r>
          </a:p>
        </p:txBody>
      </p:sp>
    </p:spTree>
    <p:extLst>
      <p:ext uri="{BB962C8B-B14F-4D97-AF65-F5344CB8AC3E}">
        <p14:creationId xmlns:p14="http://schemas.microsoft.com/office/powerpoint/2010/main" val="3569924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262558" y="1119143"/>
            <a:ext cx="11068815"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卤代烃的概念</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卤代烃是烃分子里的氢原子</a:t>
            </a:r>
            <a:r>
              <a:rPr lang="zh-CN" altLang="zh-CN" sz="2800" kern="100" dirty="0" smtClean="0">
                <a:latin typeface="Times New Roman"/>
                <a:ea typeface="华文细黑"/>
                <a:cs typeface="Times New Roman"/>
              </a:rPr>
              <a:t>被</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取代</a:t>
            </a:r>
            <a:r>
              <a:rPr lang="zh-CN" altLang="zh-CN" sz="2800" kern="100" dirty="0">
                <a:latin typeface="Times New Roman"/>
                <a:ea typeface="华文细黑"/>
                <a:cs typeface="Times New Roman"/>
              </a:rPr>
              <a:t>后生成的化合物。通式可表示为</a:t>
            </a:r>
            <a:r>
              <a:rPr lang="en-US" altLang="zh-CN" sz="2800" kern="100" dirty="0">
                <a:latin typeface="Times New Roman"/>
                <a:ea typeface="华文细黑"/>
                <a:cs typeface="Courier New"/>
              </a:rPr>
              <a:t>R—X(</a:t>
            </a:r>
            <a:r>
              <a:rPr lang="zh-CN" altLang="zh-CN" sz="2800" kern="100" dirty="0">
                <a:latin typeface="Times New Roman"/>
                <a:ea typeface="华文细黑"/>
                <a:cs typeface="Times New Roman"/>
              </a:rPr>
              <a:t>其中</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表示烃基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官能团</a:t>
            </a:r>
            <a:r>
              <a:rPr lang="zh-CN" altLang="zh-CN" sz="2800" kern="100" dirty="0" smtClean="0">
                <a:latin typeface="Times New Roman"/>
                <a:ea typeface="华文细黑"/>
                <a:cs typeface="Times New Roman"/>
              </a:rPr>
              <a:t>是</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卤代烃的物理性质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沸点：比同碳原子数的烃沸点</a:t>
            </a:r>
            <a:r>
              <a:rPr lang="zh-CN" altLang="zh-CN" sz="2800" kern="100" dirty="0" smtClean="0">
                <a:latin typeface="Times New Roman"/>
                <a:ea typeface="华文细黑"/>
                <a:cs typeface="Times New Roman"/>
              </a:rPr>
              <a:t>要</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溶解性：水</a:t>
            </a:r>
            <a:r>
              <a:rPr lang="zh-CN" altLang="zh-CN" sz="2800" kern="100" dirty="0" smtClean="0">
                <a:latin typeface="Times New Roman"/>
                <a:ea typeface="华文细黑"/>
                <a:cs typeface="Times New Roman"/>
              </a:rPr>
              <a:t>中</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溶</a:t>
            </a:r>
            <a:r>
              <a:rPr lang="zh-CN" altLang="zh-CN" sz="2800" kern="100" dirty="0">
                <a:latin typeface="Times New Roman"/>
                <a:ea typeface="华文细黑"/>
                <a:cs typeface="Times New Roman"/>
              </a:rPr>
              <a:t>，有机溶剂</a:t>
            </a:r>
            <a:r>
              <a:rPr lang="zh-CN" altLang="zh-CN" sz="2800" kern="100" dirty="0" smtClean="0">
                <a:latin typeface="Times New Roman"/>
                <a:ea typeface="华文细黑"/>
                <a:cs typeface="Times New Roman"/>
              </a:rPr>
              <a:t>中</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溶</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密度：一般一氟代烃、一氯代烃比水小，其余比水大</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1" name="矩形 10"/>
          <p:cNvSpPr/>
          <p:nvPr/>
        </p:nvSpPr>
        <p:spPr>
          <a:xfrm>
            <a:off x="5770393" y="1845618"/>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卤素原子</a:t>
            </a:r>
            <a:endParaRPr lang="zh-CN" altLang="en-US" sz="2800" kern="100" dirty="0">
              <a:solidFill>
                <a:srgbClr val="0000FF"/>
              </a:solidFill>
              <a:latin typeface="Times New Roman"/>
              <a:ea typeface="华文细黑"/>
              <a:cs typeface="Courier New"/>
            </a:endParaRPr>
          </a:p>
        </p:txBody>
      </p:sp>
      <p:sp>
        <p:nvSpPr>
          <p:cNvPr id="12" name="矩形 11"/>
          <p:cNvSpPr/>
          <p:nvPr/>
        </p:nvSpPr>
        <p:spPr>
          <a:xfrm>
            <a:off x="2350790" y="3069754"/>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卤素原子</a:t>
            </a:r>
            <a:endParaRPr lang="zh-CN" altLang="en-US" sz="2800" kern="100" dirty="0">
              <a:solidFill>
                <a:srgbClr val="0000FF"/>
              </a:solidFill>
              <a:latin typeface="Times New Roman"/>
              <a:ea typeface="华文细黑"/>
              <a:cs typeface="Courier New"/>
            </a:endParaRPr>
          </a:p>
        </p:txBody>
      </p:sp>
      <p:sp>
        <p:nvSpPr>
          <p:cNvPr id="13" name="矩形 12"/>
          <p:cNvSpPr/>
          <p:nvPr/>
        </p:nvSpPr>
        <p:spPr>
          <a:xfrm>
            <a:off x="5839499" y="4365898"/>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高</a:t>
            </a:r>
            <a:endParaRPr lang="zh-CN" altLang="en-US" sz="2800" kern="100" dirty="0">
              <a:solidFill>
                <a:srgbClr val="0000FF"/>
              </a:solidFill>
              <a:latin typeface="Times New Roman"/>
              <a:ea typeface="华文细黑"/>
              <a:cs typeface="Courier New"/>
            </a:endParaRPr>
          </a:p>
        </p:txBody>
      </p:sp>
      <p:sp>
        <p:nvSpPr>
          <p:cNvPr id="17" name="矩形 16"/>
          <p:cNvSpPr/>
          <p:nvPr/>
        </p:nvSpPr>
        <p:spPr>
          <a:xfrm>
            <a:off x="6847611" y="5013970"/>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易</a:t>
            </a:r>
            <a:endParaRPr lang="zh-CN" altLang="en-US" sz="2800" kern="100" dirty="0">
              <a:solidFill>
                <a:srgbClr val="0000FF"/>
              </a:solidFill>
              <a:latin typeface="Times New Roman"/>
              <a:ea typeface="华文细黑"/>
              <a:cs typeface="Courier New"/>
            </a:endParaRPr>
          </a:p>
        </p:txBody>
      </p:sp>
      <p:sp>
        <p:nvSpPr>
          <p:cNvPr id="18" name="矩形 17"/>
          <p:cNvSpPr/>
          <p:nvPr/>
        </p:nvSpPr>
        <p:spPr>
          <a:xfrm>
            <a:off x="3175203" y="5013970"/>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难</a:t>
            </a:r>
            <a:endParaRPr lang="zh-CN" altLang="en-US" sz="2800" kern="100" dirty="0">
              <a:solidFill>
                <a:srgbClr val="0000FF"/>
              </a:solidFill>
              <a:latin typeface="Times New Roman"/>
              <a:ea typeface="华文细黑"/>
              <a:cs typeface="Courier New"/>
            </a:endParaRPr>
          </a:p>
        </p:txBody>
      </p:sp>
      <p:sp>
        <p:nvSpPr>
          <p:cNvPr id="19"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矩形 20"/>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22" name="组合 21"/>
          <p:cNvGrpSpPr/>
          <p:nvPr/>
        </p:nvGrpSpPr>
        <p:grpSpPr>
          <a:xfrm>
            <a:off x="1" y="-2"/>
            <a:ext cx="1836949" cy="634848"/>
            <a:chOff x="0" y="-2"/>
            <a:chExt cx="1377891" cy="634701"/>
          </a:xfrm>
          <a:solidFill>
            <a:srgbClr val="FFC000"/>
          </a:solidFill>
        </p:grpSpPr>
        <p:sp>
          <p:nvSpPr>
            <p:cNvPr id="23" name="矩形 2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24" name="直角三角形 2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5" name="矩形 24"/>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26"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圆角矩形 27"/>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7"/>
                                        </p:tgtEl>
                                      </p:cBhvr>
                                    </p:animEffect>
                                    <p:set>
                                      <p:cBhvr>
                                        <p:cTn id="39" dur="1" fill="hold">
                                          <p:stCondLst>
                                            <p:cond delay="499"/>
                                          </p:stCondLst>
                                        </p:cTn>
                                        <p:tgtEl>
                                          <p:spTgt spid="17"/>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childTnLst>
        </p:cTn>
      </p:par>
    </p:tnLst>
    <p:bldLst>
      <p:bldP spid="11" grpId="0"/>
      <p:bldP spid="11" grpId="1"/>
      <p:bldP spid="12" grpId="0"/>
      <p:bldP spid="12" grpId="1"/>
      <p:bldP spid="13" grpId="0"/>
      <p:bldP spid="13" grpId="1"/>
      <p:bldP spid="17" grpId="0"/>
      <p:bldP spid="17" grpId="1"/>
      <p:bldP spid="18" grpId="0"/>
      <p:bldP spid="18"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6614" y="106481"/>
            <a:ext cx="5631670" cy="1307089"/>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卤代烃的化学性质</a:t>
            </a:r>
            <a:endParaRPr lang="zh-CN" altLang="zh-CN" sz="1100" kern="100" dirty="0">
              <a:latin typeface="宋体"/>
              <a:cs typeface="Courier New"/>
            </a:endParaRPr>
          </a:p>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卤代烃水解反应和消去反应比较</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1580583046"/>
              </p:ext>
            </p:extLst>
          </p:nvPr>
        </p:nvGraphicFramePr>
        <p:xfrm>
          <a:off x="982638" y="1638549"/>
          <a:ext cx="9649072" cy="4527549"/>
        </p:xfrm>
        <a:graphic>
          <a:graphicData uri="http://schemas.openxmlformats.org/drawingml/2006/table">
            <a:tbl>
              <a:tblPr/>
              <a:tblGrid>
                <a:gridCol w="2880320"/>
                <a:gridCol w="3384376"/>
                <a:gridCol w="3384376"/>
              </a:tblGrid>
              <a:tr h="1509183">
                <a:tc>
                  <a:txBody>
                    <a:bodyPr/>
                    <a:lstStyle/>
                    <a:p>
                      <a:pPr algn="ctr">
                        <a:lnSpc>
                          <a:spcPct val="150000"/>
                        </a:lnSpc>
                        <a:spcAft>
                          <a:spcPts val="0"/>
                        </a:spcAft>
                      </a:pPr>
                      <a:r>
                        <a:rPr lang="zh-CN" sz="2800" kern="100" dirty="0">
                          <a:effectLst/>
                          <a:latin typeface="Times New Roman"/>
                          <a:ea typeface="华文细黑"/>
                          <a:cs typeface="Times New Roman"/>
                        </a:rPr>
                        <a:t>反应类型</a:t>
                      </a:r>
                      <a:endParaRPr lang="zh-CN" sz="2800" kern="100" dirty="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取代反应</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水解反应</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消去反应</a:t>
                      </a:r>
                      <a:endParaRPr lang="zh-CN" sz="2800" kern="10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9183">
                <a:tc>
                  <a:txBody>
                    <a:bodyPr/>
                    <a:lstStyle/>
                    <a:p>
                      <a:pPr algn="ctr">
                        <a:lnSpc>
                          <a:spcPct val="150000"/>
                        </a:lnSpc>
                        <a:spcAft>
                          <a:spcPts val="0"/>
                        </a:spcAft>
                      </a:pPr>
                      <a:r>
                        <a:rPr lang="zh-CN" sz="2800" kern="100">
                          <a:effectLst/>
                          <a:latin typeface="Times New Roman"/>
                          <a:ea typeface="华文细黑"/>
                          <a:cs typeface="Times New Roman"/>
                        </a:rPr>
                        <a:t>反应条件</a:t>
                      </a:r>
                      <a:endParaRPr lang="zh-CN" sz="2800" kern="10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强碱的水溶液、加热</a:t>
                      </a:r>
                      <a:endParaRPr lang="zh-CN" sz="2800" kern="100" dirty="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强碱的醇溶液、加热</a:t>
                      </a:r>
                      <a:endParaRPr lang="zh-CN" sz="2800" kern="100" dirty="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9183">
                <a:tc>
                  <a:txBody>
                    <a:bodyPr/>
                    <a:lstStyle/>
                    <a:p>
                      <a:pPr algn="ctr">
                        <a:lnSpc>
                          <a:spcPct val="150000"/>
                        </a:lnSpc>
                        <a:spcAft>
                          <a:spcPts val="0"/>
                        </a:spcAft>
                      </a:pPr>
                      <a:r>
                        <a:rPr lang="zh-CN" sz="2800" kern="100">
                          <a:effectLst/>
                          <a:latin typeface="Times New Roman"/>
                          <a:ea typeface="华文细黑"/>
                          <a:cs typeface="Times New Roman"/>
                        </a:rPr>
                        <a:t>断键方式</a:t>
                      </a:r>
                      <a:endParaRPr lang="zh-CN" sz="2800" kern="100">
                        <a:effectLst/>
                        <a:latin typeface="宋体"/>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a:effectLst/>
                        <a:latin typeface="Times New Roman"/>
                        <a:ea typeface="华文细黑"/>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dirty="0">
                        <a:effectLst/>
                        <a:latin typeface="Times New Roman"/>
                        <a:ea typeface="华文细黑"/>
                        <a:cs typeface="Courier New"/>
                      </a:endParaRPr>
                    </a:p>
                  </a:txBody>
                  <a:tcPr marL="43534" marR="435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57028" name="Picture 4" descr="E:\源文件\2016\一轮\人教版化学\HX531.T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159341" y="5230556"/>
            <a:ext cx="2367913" cy="503494"/>
          </a:xfrm>
          <a:prstGeom prst="rect">
            <a:avLst/>
          </a:prstGeom>
          <a:noFill/>
          <a:extLst>
            <a:ext uri="{909E8E84-426E-40DD-AFC4-6F175D3DCCD1}">
              <a14:hiddenFill xmlns:a14="http://schemas.microsoft.com/office/drawing/2010/main">
                <a:solidFill>
                  <a:srgbClr val="FFFFFF"/>
                </a:solidFill>
              </a14:hiddenFill>
            </a:ext>
          </a:extLst>
        </p:spPr>
      </p:pic>
      <p:pic>
        <p:nvPicPr>
          <p:cNvPr id="257027" name="Picture 3" descr="E:\源文件\2016\一轮\人教版化学\HX532.T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8249365" y="4943428"/>
            <a:ext cx="1431850" cy="1006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510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78582" y="261442"/>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脂肪烃的物理性质</a:t>
            </a:r>
            <a:endParaRPr lang="zh-CN" altLang="zh-CN" sz="2800" b="1" kern="100" dirty="0">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1204820683"/>
              </p:ext>
            </p:extLst>
          </p:nvPr>
        </p:nvGraphicFramePr>
        <p:xfrm>
          <a:off x="982638" y="1125538"/>
          <a:ext cx="10009112" cy="5279539"/>
        </p:xfrm>
        <a:graphic>
          <a:graphicData uri="http://schemas.openxmlformats.org/drawingml/2006/table">
            <a:tbl>
              <a:tblPr/>
              <a:tblGrid>
                <a:gridCol w="2056667"/>
                <a:gridCol w="7952445"/>
              </a:tblGrid>
              <a:tr h="532653">
                <a:tc>
                  <a:txBody>
                    <a:bodyPr/>
                    <a:lstStyle/>
                    <a:p>
                      <a:pPr algn="ctr">
                        <a:lnSpc>
                          <a:spcPct val="150000"/>
                        </a:lnSpc>
                        <a:spcAft>
                          <a:spcPts val="0"/>
                        </a:spcAft>
                      </a:pPr>
                      <a:r>
                        <a:rPr lang="zh-CN" sz="2800" kern="100" baseline="0" dirty="0">
                          <a:effectLst/>
                          <a:latin typeface="Times New Roman"/>
                          <a:ea typeface="华文细黑"/>
                          <a:cs typeface="Times New Roman"/>
                        </a:rPr>
                        <a:t>性质</a:t>
                      </a:r>
                      <a:endParaRPr lang="zh-CN" sz="2800" kern="100" baseline="0" dirty="0">
                        <a:effectLst/>
                        <a:latin typeface="宋体"/>
                        <a:cs typeface="Courier New"/>
                      </a:endParaRPr>
                    </a:p>
                  </a:txBody>
                  <a:tcPr marL="30730" marR="307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变化规律</a:t>
                      </a:r>
                      <a:endParaRPr lang="zh-CN" sz="2800" kern="100" baseline="0">
                        <a:effectLst/>
                        <a:latin typeface="宋体"/>
                        <a:cs typeface="Courier New"/>
                      </a:endParaRPr>
                    </a:p>
                  </a:txBody>
                  <a:tcPr marL="30730" marR="307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5306">
                <a:tc>
                  <a:txBody>
                    <a:bodyPr/>
                    <a:lstStyle/>
                    <a:p>
                      <a:pPr algn="ctr">
                        <a:lnSpc>
                          <a:spcPct val="150000"/>
                        </a:lnSpc>
                        <a:spcAft>
                          <a:spcPts val="0"/>
                        </a:spcAft>
                      </a:pPr>
                      <a:r>
                        <a:rPr lang="zh-CN" sz="2800" kern="100" baseline="0">
                          <a:effectLst/>
                          <a:latin typeface="Times New Roman"/>
                          <a:ea typeface="华文细黑"/>
                          <a:cs typeface="Times New Roman"/>
                        </a:rPr>
                        <a:t>状态</a:t>
                      </a:r>
                      <a:endParaRPr lang="zh-CN" sz="2800" kern="100" baseline="0">
                        <a:effectLst/>
                        <a:latin typeface="宋体"/>
                        <a:cs typeface="Courier New"/>
                      </a:endParaRPr>
                    </a:p>
                  </a:txBody>
                  <a:tcPr marL="30730" marR="307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常温下</a:t>
                      </a:r>
                      <a:r>
                        <a:rPr lang="zh-CN" sz="2800" kern="100" baseline="0" dirty="0" smtClean="0">
                          <a:effectLst/>
                          <a:latin typeface="Times New Roman"/>
                          <a:ea typeface="华文细黑"/>
                          <a:cs typeface="Times New Roman"/>
                        </a:rPr>
                        <a:t>含有</a:t>
                      </a:r>
                      <a:r>
                        <a:rPr lang="en-US" sz="2800" u="sng" kern="100" baseline="0" dirty="0" smtClean="0">
                          <a:effectLst/>
                          <a:latin typeface="Times New Roman"/>
                          <a:ea typeface="华文细黑"/>
                          <a:cs typeface="Courier New"/>
                        </a:rPr>
                        <a:t>	       </a:t>
                      </a:r>
                      <a:r>
                        <a:rPr lang="zh-CN" sz="2800" kern="100" baseline="0" dirty="0" smtClean="0">
                          <a:effectLst/>
                          <a:latin typeface="Times New Roman"/>
                          <a:ea typeface="华文细黑"/>
                          <a:cs typeface="Times New Roman"/>
                        </a:rPr>
                        <a:t>个</a:t>
                      </a:r>
                      <a:r>
                        <a:rPr lang="zh-CN" sz="2800" kern="100" baseline="0" dirty="0">
                          <a:effectLst/>
                          <a:latin typeface="Times New Roman"/>
                          <a:ea typeface="华文细黑"/>
                          <a:cs typeface="Times New Roman"/>
                        </a:rPr>
                        <a:t>碳原子的烃都是气态，随着碳原子数的增多，逐渐过渡</a:t>
                      </a:r>
                      <a:r>
                        <a:rPr lang="zh-CN" sz="2800" kern="100" baseline="0" dirty="0" smtClean="0">
                          <a:effectLst/>
                          <a:latin typeface="Times New Roman"/>
                          <a:ea typeface="华文细黑"/>
                          <a:cs typeface="Times New Roman"/>
                        </a:rPr>
                        <a:t>到</a:t>
                      </a: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a:t>
                      </a:r>
                      <a:r>
                        <a:rPr lang="en-US" altLang="zh-CN" sz="2800" u="sng" kern="100" baseline="0" dirty="0" smtClean="0">
                          <a:effectLst/>
                          <a:latin typeface="Times New Roman"/>
                          <a:ea typeface="华文细黑"/>
                          <a:cs typeface="Times New Roman"/>
                        </a:rPr>
                        <a:t>		</a:t>
                      </a:r>
                      <a:endParaRPr lang="zh-CN" sz="2800" kern="100" baseline="0" dirty="0">
                        <a:effectLst/>
                        <a:latin typeface="宋体"/>
                        <a:cs typeface="Courier New"/>
                      </a:endParaRPr>
                    </a:p>
                  </a:txBody>
                  <a:tcPr marL="30730" marR="307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5306">
                <a:tc>
                  <a:txBody>
                    <a:bodyPr/>
                    <a:lstStyle/>
                    <a:p>
                      <a:pPr algn="ctr">
                        <a:lnSpc>
                          <a:spcPct val="150000"/>
                        </a:lnSpc>
                        <a:spcAft>
                          <a:spcPts val="0"/>
                        </a:spcAft>
                      </a:pPr>
                      <a:r>
                        <a:rPr lang="zh-CN" sz="2800" kern="100" baseline="0" dirty="0">
                          <a:effectLst/>
                          <a:latin typeface="Times New Roman"/>
                          <a:ea typeface="华文细黑"/>
                          <a:cs typeface="Times New Roman"/>
                        </a:rPr>
                        <a:t>沸点</a:t>
                      </a:r>
                      <a:endParaRPr lang="zh-CN" sz="2800" kern="100" baseline="0" dirty="0">
                        <a:effectLst/>
                        <a:latin typeface="宋体"/>
                        <a:cs typeface="Courier New"/>
                      </a:endParaRPr>
                    </a:p>
                  </a:txBody>
                  <a:tcPr marL="30730" marR="307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随着碳原子数的增多，沸点</a:t>
                      </a:r>
                      <a:r>
                        <a:rPr lang="zh-CN" sz="2800" kern="100" baseline="0" dirty="0" smtClean="0">
                          <a:effectLst/>
                          <a:latin typeface="Times New Roman"/>
                          <a:ea typeface="华文细黑"/>
                          <a:cs typeface="Times New Roman"/>
                        </a:rPr>
                        <a:t>逐渐</a:t>
                      </a: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a:t>
                      </a:r>
                      <a:r>
                        <a:rPr lang="zh-CN" sz="2800" kern="100" baseline="0" dirty="0">
                          <a:effectLst/>
                          <a:latin typeface="Times New Roman"/>
                          <a:ea typeface="华文细黑"/>
                          <a:cs typeface="Times New Roman"/>
                        </a:rPr>
                        <a:t>同分异构体之间，支链越多，</a:t>
                      </a:r>
                      <a:r>
                        <a:rPr lang="zh-CN" sz="2800" kern="100" baseline="0" dirty="0" smtClean="0">
                          <a:effectLst/>
                          <a:latin typeface="Times New Roman"/>
                          <a:ea typeface="华文细黑"/>
                          <a:cs typeface="Times New Roman"/>
                        </a:rPr>
                        <a:t>沸点</a:t>
                      </a:r>
                      <a:r>
                        <a:rPr lang="en-US" altLang="zh-CN" sz="2800" u="sng" kern="100" baseline="0" dirty="0" smtClean="0">
                          <a:effectLst/>
                          <a:latin typeface="Times New Roman"/>
                          <a:ea typeface="华文细黑"/>
                          <a:cs typeface="Times New Roman"/>
                        </a:rPr>
                        <a:t>	</a:t>
                      </a:r>
                      <a:endParaRPr lang="zh-CN" sz="2800" kern="100" baseline="0" dirty="0">
                        <a:effectLst/>
                        <a:latin typeface="宋体"/>
                        <a:cs typeface="Courier New"/>
                      </a:endParaRPr>
                    </a:p>
                  </a:txBody>
                  <a:tcPr marL="30730" marR="307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5306">
                <a:tc>
                  <a:txBody>
                    <a:bodyPr/>
                    <a:lstStyle/>
                    <a:p>
                      <a:pPr algn="ctr">
                        <a:lnSpc>
                          <a:spcPct val="150000"/>
                        </a:lnSpc>
                        <a:spcAft>
                          <a:spcPts val="0"/>
                        </a:spcAft>
                      </a:pPr>
                      <a:r>
                        <a:rPr lang="zh-CN" sz="2800" kern="100" baseline="0" dirty="0">
                          <a:effectLst/>
                          <a:latin typeface="Times New Roman"/>
                          <a:ea typeface="华文细黑"/>
                          <a:cs typeface="Times New Roman"/>
                        </a:rPr>
                        <a:t>相对密度</a:t>
                      </a:r>
                      <a:endParaRPr lang="zh-CN" sz="2800" kern="100" baseline="0" dirty="0">
                        <a:effectLst/>
                        <a:latin typeface="宋体"/>
                        <a:cs typeface="Courier New"/>
                      </a:endParaRPr>
                    </a:p>
                  </a:txBody>
                  <a:tcPr marL="30730" marR="307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随着碳原子数的增多，相对密度逐渐增大，密度均比水小</a:t>
                      </a:r>
                      <a:endParaRPr lang="zh-CN" sz="2800" kern="100" baseline="0" dirty="0">
                        <a:effectLst/>
                        <a:latin typeface="宋体"/>
                        <a:cs typeface="Courier New"/>
                      </a:endParaRPr>
                    </a:p>
                  </a:txBody>
                  <a:tcPr marL="30730" marR="307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8979">
                <a:tc>
                  <a:txBody>
                    <a:bodyPr/>
                    <a:lstStyle/>
                    <a:p>
                      <a:pPr algn="ctr">
                        <a:lnSpc>
                          <a:spcPct val="150000"/>
                        </a:lnSpc>
                        <a:spcAft>
                          <a:spcPts val="0"/>
                        </a:spcAft>
                      </a:pPr>
                      <a:r>
                        <a:rPr lang="zh-CN" sz="2800" kern="100" baseline="0">
                          <a:effectLst/>
                          <a:latin typeface="Times New Roman"/>
                          <a:ea typeface="华文细黑"/>
                          <a:cs typeface="Times New Roman"/>
                        </a:rPr>
                        <a:t>水溶性</a:t>
                      </a:r>
                      <a:endParaRPr lang="zh-CN" sz="2800" kern="100" baseline="0">
                        <a:effectLst/>
                        <a:latin typeface="宋体"/>
                        <a:cs typeface="Courier New"/>
                      </a:endParaRPr>
                    </a:p>
                  </a:txBody>
                  <a:tcPr marL="30730" marR="307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均难溶于水</a:t>
                      </a:r>
                      <a:endParaRPr lang="zh-CN" sz="2800" kern="100" baseline="0" dirty="0">
                        <a:effectLst/>
                        <a:latin typeface="宋体"/>
                        <a:cs typeface="Courier New"/>
                      </a:endParaRPr>
                    </a:p>
                  </a:txBody>
                  <a:tcPr marL="30730" marR="307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5048379" y="1826454"/>
            <a:ext cx="902811"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1</a:t>
            </a:r>
            <a:r>
              <a:rPr lang="zh-CN" altLang="en-US" sz="2800" kern="100" dirty="0">
                <a:solidFill>
                  <a:srgbClr val="0000FF"/>
                </a:solidFill>
                <a:latin typeface="Times New Roman" pitchFamily="18" charset="0"/>
                <a:ea typeface="华文细黑"/>
                <a:cs typeface="Times New Roman" pitchFamily="18" charset="0"/>
              </a:rPr>
              <a:t>～</a:t>
            </a:r>
            <a:r>
              <a:rPr lang="en-US" altLang="zh-CN" sz="2800" kern="100" dirty="0">
                <a:solidFill>
                  <a:srgbClr val="0000FF"/>
                </a:solidFill>
                <a:latin typeface="Times New Roman"/>
                <a:ea typeface="华文细黑"/>
                <a:cs typeface="Courier New"/>
              </a:rPr>
              <a:t>4</a:t>
            </a:r>
            <a:endParaRPr lang="zh-CN" altLang="en-US" dirty="0">
              <a:solidFill>
                <a:srgbClr val="0000FF"/>
              </a:solidFill>
            </a:endParaRPr>
          </a:p>
        </p:txBody>
      </p:sp>
      <p:sp>
        <p:nvSpPr>
          <p:cNvPr id="9" name="矩形 8"/>
          <p:cNvSpPr/>
          <p:nvPr/>
        </p:nvSpPr>
        <p:spPr>
          <a:xfrm>
            <a:off x="7679382" y="2402518"/>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液态</a:t>
            </a:r>
            <a:endParaRPr lang="zh-CN" altLang="en-US" sz="2800" kern="100" dirty="0">
              <a:solidFill>
                <a:srgbClr val="0000FF"/>
              </a:solidFill>
              <a:latin typeface="Times New Roman"/>
              <a:ea typeface="华文细黑"/>
              <a:cs typeface="Courier New"/>
            </a:endParaRPr>
          </a:p>
        </p:txBody>
      </p:sp>
      <p:sp>
        <p:nvSpPr>
          <p:cNvPr id="10" name="矩形 9"/>
          <p:cNvSpPr/>
          <p:nvPr/>
        </p:nvSpPr>
        <p:spPr>
          <a:xfrm>
            <a:off x="9296851" y="2421682"/>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固态</a:t>
            </a:r>
            <a:endParaRPr lang="zh-CN" altLang="en-US" sz="2800" kern="100" dirty="0">
              <a:solidFill>
                <a:srgbClr val="0000FF"/>
              </a:solidFill>
              <a:latin typeface="Times New Roman"/>
              <a:ea typeface="华文细黑"/>
              <a:cs typeface="Courier New"/>
            </a:endParaRPr>
          </a:p>
        </p:txBody>
      </p:sp>
      <p:sp>
        <p:nvSpPr>
          <p:cNvPr id="11" name="矩形 10"/>
          <p:cNvSpPr/>
          <p:nvPr/>
        </p:nvSpPr>
        <p:spPr>
          <a:xfrm>
            <a:off x="8144723" y="299774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升高</a:t>
            </a:r>
            <a:endParaRPr lang="zh-CN" altLang="en-US" sz="2800" kern="100" dirty="0">
              <a:solidFill>
                <a:srgbClr val="0000FF"/>
              </a:solidFill>
              <a:latin typeface="Times New Roman"/>
              <a:ea typeface="华文细黑"/>
              <a:cs typeface="Courier New"/>
            </a:endParaRPr>
          </a:p>
        </p:txBody>
      </p:sp>
      <p:sp>
        <p:nvSpPr>
          <p:cNvPr id="12" name="矩形 11"/>
          <p:cNvSpPr/>
          <p:nvPr/>
        </p:nvSpPr>
        <p:spPr>
          <a:xfrm>
            <a:off x="6959302" y="371782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越低</a:t>
            </a:r>
            <a:endParaRPr lang="zh-CN" altLang="en-US" sz="2800" kern="100" dirty="0">
              <a:solidFill>
                <a:srgbClr val="0000FF"/>
              </a:solidFill>
              <a:latin typeface="Times New Roman"/>
              <a:ea typeface="华文细黑"/>
              <a:cs typeface="Courier New"/>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1"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2" nodeType="click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par>
                                <p:cTn id="33" presetID="10" presetClass="exit" presetSubtype="0" fill="hold" grpId="2" nodeType="with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6" grpId="1"/>
      <p:bldP spid="6" grpId="2"/>
      <p:bldP spid="9" grpId="0"/>
      <p:bldP spid="9" grpId="1"/>
      <p:bldP spid="10" grpId="0"/>
      <p:bldP spid="10" grpId="1"/>
      <p:bldP spid="11" grpId="1"/>
      <p:bldP spid="11" grpId="2"/>
      <p:bldP spid="12" grpId="0"/>
      <p:bldP spid="1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986679612"/>
              </p:ext>
            </p:extLst>
          </p:nvPr>
        </p:nvGraphicFramePr>
        <p:xfrm>
          <a:off x="838622" y="909514"/>
          <a:ext cx="10297145" cy="5120640"/>
        </p:xfrm>
        <a:graphic>
          <a:graphicData uri="http://schemas.openxmlformats.org/drawingml/2006/table">
            <a:tbl>
              <a:tblPr/>
              <a:tblGrid>
                <a:gridCol w="1872208"/>
                <a:gridCol w="3960440"/>
                <a:gridCol w="4464497"/>
              </a:tblGrid>
              <a:tr h="2786185">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反应本质和通式</a:t>
                      </a:r>
                      <a:endParaRPr lang="zh-CN" sz="2800" kern="100" dirty="0">
                        <a:effectLst/>
                        <a:latin typeface="宋体"/>
                        <a:cs typeface="Courier New"/>
                      </a:endParaRPr>
                    </a:p>
                  </a:txBody>
                  <a:tcPr marL="40185" marR="401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卤代烃分子中</a:t>
                      </a:r>
                      <a:r>
                        <a:rPr lang="en-US" sz="2800" kern="100" dirty="0">
                          <a:effectLst/>
                          <a:latin typeface="Times New Roman"/>
                          <a:ea typeface="华文细黑"/>
                          <a:cs typeface="Courier New"/>
                        </a:rPr>
                        <a:t>—X</a:t>
                      </a:r>
                      <a:r>
                        <a:rPr lang="zh-CN" sz="2800" kern="100" dirty="0">
                          <a:effectLst/>
                          <a:latin typeface="Times New Roman"/>
                          <a:ea typeface="华文细黑"/>
                          <a:cs typeface="Times New Roman"/>
                        </a:rPr>
                        <a:t>被水中的</a:t>
                      </a:r>
                      <a:r>
                        <a:rPr lang="en-US" sz="2800" kern="100" dirty="0">
                          <a:effectLst/>
                          <a:latin typeface="Times New Roman"/>
                          <a:ea typeface="华文细黑"/>
                          <a:cs typeface="Courier New"/>
                        </a:rPr>
                        <a:t>—OH</a:t>
                      </a:r>
                      <a:r>
                        <a:rPr lang="zh-CN" sz="2800" kern="100" dirty="0">
                          <a:effectLst/>
                          <a:latin typeface="Times New Roman"/>
                          <a:ea typeface="华文细黑"/>
                          <a:cs typeface="Times New Roman"/>
                        </a:rPr>
                        <a:t>所取代，生成醇</a:t>
                      </a:r>
                      <a:r>
                        <a:rPr lang="zh-CN" sz="2800" kern="100" dirty="0" smtClean="0">
                          <a:effectLst/>
                          <a:latin typeface="Times New Roman"/>
                          <a:ea typeface="华文细黑"/>
                          <a:cs typeface="Times New Roman"/>
                        </a:rPr>
                        <a:t>；</a:t>
                      </a:r>
                      <a:r>
                        <a:rPr lang="en-US" altLang="zh-CN" sz="2800" kern="100" dirty="0" smtClean="0">
                          <a:effectLst/>
                          <a:latin typeface="Times New Roman"/>
                          <a:ea typeface="华文细黑"/>
                        </a:rPr>
                        <a:t>R—CH</a:t>
                      </a:r>
                      <a:r>
                        <a:rPr lang="en-US" altLang="zh-CN" sz="2800" kern="100" baseline="-25000" dirty="0" smtClean="0">
                          <a:effectLst/>
                          <a:latin typeface="Times New Roman"/>
                          <a:ea typeface="华文细黑"/>
                        </a:rPr>
                        <a:t>2</a:t>
                      </a:r>
                      <a:r>
                        <a:rPr lang="en-US" altLang="zh-CN" sz="2800" kern="100" dirty="0" smtClean="0">
                          <a:effectLst/>
                          <a:latin typeface="Times New Roman"/>
                          <a:ea typeface="华文细黑"/>
                        </a:rPr>
                        <a:t>—X</a:t>
                      </a:r>
                      <a:r>
                        <a:rPr lang="zh-CN" altLang="zh-CN" sz="2400" kern="1200" dirty="0" smtClean="0">
                          <a:solidFill>
                            <a:schemeClr val="tx1"/>
                          </a:solidFill>
                          <a:effectLst/>
                          <a:latin typeface="+mn-lt"/>
                          <a:ea typeface="+mn-ea"/>
                          <a:cs typeface="+mn-cs"/>
                        </a:rPr>
                        <a:t>＋</a:t>
                      </a:r>
                      <a:r>
                        <a:rPr lang="en-US" altLang="zh-CN" sz="2800" kern="100" dirty="0" err="1" smtClean="0">
                          <a:effectLst/>
                          <a:latin typeface="Times New Roman"/>
                          <a:ea typeface="华文细黑"/>
                        </a:rPr>
                        <a:t>NaOH</a:t>
                      </a:r>
                      <a:endParaRPr lang="en-US" altLang="zh-CN" sz="2800" kern="100" dirty="0" smtClean="0">
                        <a:effectLst/>
                        <a:latin typeface="Times New Roman"/>
                        <a:ea typeface="华文细黑"/>
                        <a:cs typeface="Times New Roman"/>
                      </a:endParaRPr>
                    </a:p>
                    <a:p>
                      <a:pPr algn="l">
                        <a:lnSpc>
                          <a:spcPct val="150000"/>
                        </a:lnSpc>
                        <a:spcAft>
                          <a:spcPts val="0"/>
                        </a:spcAft>
                      </a:pPr>
                      <a:endParaRPr lang="en-US" altLang="zh-CN" sz="2800" kern="100" dirty="0" smtClean="0">
                        <a:effectLst/>
                        <a:latin typeface="Times New Roman"/>
                        <a:ea typeface="华文细黑"/>
                        <a:cs typeface="Times New Roman"/>
                      </a:endParaRPr>
                    </a:p>
                    <a:p>
                      <a:pPr algn="l">
                        <a:lnSpc>
                          <a:spcPct val="150000"/>
                        </a:lnSpc>
                        <a:spcAft>
                          <a:spcPts val="0"/>
                        </a:spcAft>
                      </a:pPr>
                      <a:endParaRPr lang="zh-CN" sz="2800" kern="100" dirty="0">
                        <a:effectLst/>
                        <a:latin typeface="宋体"/>
                        <a:cs typeface="Courier New"/>
                      </a:endParaRPr>
                    </a:p>
                  </a:txBody>
                  <a:tcPr marL="40185" marR="401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smtClean="0">
                          <a:effectLst/>
                          <a:latin typeface="Times New Roman"/>
                          <a:ea typeface="华文细黑"/>
                          <a:cs typeface="Times New Roman"/>
                        </a:rPr>
                        <a:t>相邻</a:t>
                      </a:r>
                      <a:r>
                        <a:rPr lang="zh-CN" sz="2800" kern="100" dirty="0">
                          <a:effectLst/>
                          <a:latin typeface="Times New Roman"/>
                          <a:ea typeface="华文细黑"/>
                          <a:cs typeface="Times New Roman"/>
                        </a:rPr>
                        <a:t>的两个碳原子间脱去小分子</a:t>
                      </a:r>
                      <a:r>
                        <a:rPr lang="en-US" sz="2800" kern="100" dirty="0">
                          <a:effectLst/>
                          <a:latin typeface="Times New Roman"/>
                          <a:ea typeface="华文细黑"/>
                          <a:cs typeface="Courier New"/>
                        </a:rPr>
                        <a:t>HX</a:t>
                      </a:r>
                      <a:r>
                        <a:rPr 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l">
                        <a:lnSpc>
                          <a:spcPct val="150000"/>
                        </a:lnSpc>
                        <a:spcAft>
                          <a:spcPts val="0"/>
                        </a:spcAft>
                      </a:pPr>
                      <a:endParaRPr lang="en-US" sz="2800" kern="100" dirty="0" smtClean="0">
                        <a:effectLst/>
                        <a:latin typeface="Times New Roman"/>
                        <a:ea typeface="华文细黑"/>
                        <a:cs typeface="Times New Roman"/>
                      </a:endParaRPr>
                    </a:p>
                    <a:p>
                      <a:pPr algn="l">
                        <a:lnSpc>
                          <a:spcPct val="150000"/>
                        </a:lnSpc>
                        <a:spcAft>
                          <a:spcPts val="0"/>
                        </a:spcAft>
                      </a:pPr>
                      <a:endParaRPr lang="en-US" sz="2800" kern="100" dirty="0" smtClean="0">
                        <a:effectLst/>
                        <a:latin typeface="Times New Roman"/>
                        <a:ea typeface="华文细黑"/>
                        <a:cs typeface="Times New Roman"/>
                      </a:endParaRPr>
                    </a:p>
                    <a:p>
                      <a:pPr algn="l">
                        <a:lnSpc>
                          <a:spcPct val="150000"/>
                        </a:lnSpc>
                        <a:spcAft>
                          <a:spcPts val="0"/>
                        </a:spcAft>
                      </a:pPr>
                      <a:r>
                        <a:rPr lang="en-US" sz="2800" kern="100" dirty="0" smtClean="0">
                          <a:effectLst/>
                          <a:latin typeface="宋体"/>
                          <a:ea typeface="华文细黑"/>
                          <a:cs typeface="Courier New"/>
                        </a:rPr>
                        <a:t> </a:t>
                      </a:r>
                      <a:endParaRPr lang="zh-CN" sz="2800" kern="100" dirty="0">
                        <a:effectLst/>
                        <a:latin typeface="宋体"/>
                        <a:cs typeface="Courier New"/>
                      </a:endParaRPr>
                    </a:p>
                  </a:txBody>
                  <a:tcPr marL="40185" marR="401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41365">
                <a:tc>
                  <a:txBody>
                    <a:bodyPr/>
                    <a:lstStyle/>
                    <a:p>
                      <a:pPr algn="ctr">
                        <a:lnSpc>
                          <a:spcPct val="150000"/>
                        </a:lnSpc>
                        <a:spcAft>
                          <a:spcPts val="0"/>
                        </a:spcAft>
                      </a:pPr>
                      <a:r>
                        <a:rPr lang="zh-CN" sz="2800" kern="100">
                          <a:effectLst/>
                          <a:latin typeface="Times New Roman"/>
                          <a:ea typeface="华文细黑"/>
                          <a:cs typeface="Times New Roman"/>
                        </a:rPr>
                        <a:t>产生特征</a:t>
                      </a:r>
                      <a:endParaRPr lang="zh-CN" sz="2800" kern="100">
                        <a:effectLst/>
                        <a:latin typeface="宋体"/>
                        <a:cs typeface="Courier New"/>
                      </a:endParaRPr>
                    </a:p>
                  </a:txBody>
                  <a:tcPr marL="40185" marR="401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引入</a:t>
                      </a:r>
                      <a:r>
                        <a:rPr lang="en-US" sz="2800" kern="100" dirty="0">
                          <a:effectLst/>
                          <a:latin typeface="Times New Roman"/>
                          <a:ea typeface="华文细黑"/>
                          <a:cs typeface="Courier New"/>
                        </a:rPr>
                        <a:t>—OH</a:t>
                      </a:r>
                      <a:r>
                        <a:rPr lang="zh-CN" sz="2800" kern="100" dirty="0">
                          <a:effectLst/>
                          <a:latin typeface="Times New Roman"/>
                          <a:ea typeface="华文细黑"/>
                          <a:cs typeface="Times New Roman"/>
                        </a:rPr>
                        <a:t>，生成含</a:t>
                      </a:r>
                      <a:r>
                        <a:rPr lang="en-US" sz="2800" kern="100" dirty="0">
                          <a:effectLst/>
                          <a:latin typeface="Times New Roman"/>
                          <a:ea typeface="华文细黑"/>
                          <a:cs typeface="Courier New"/>
                        </a:rPr>
                        <a:t>—OH</a:t>
                      </a:r>
                      <a:r>
                        <a:rPr lang="zh-CN" sz="2800" kern="100" dirty="0">
                          <a:effectLst/>
                          <a:latin typeface="Times New Roman"/>
                          <a:ea typeface="华文细黑"/>
                          <a:cs typeface="Times New Roman"/>
                        </a:rPr>
                        <a:t>的化合物</a:t>
                      </a:r>
                      <a:endParaRPr lang="zh-CN" sz="2800" kern="100" dirty="0">
                        <a:effectLst/>
                        <a:latin typeface="宋体"/>
                        <a:cs typeface="Courier New"/>
                      </a:endParaRPr>
                    </a:p>
                  </a:txBody>
                  <a:tcPr marL="40185" marR="401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消去</a:t>
                      </a:r>
                      <a:r>
                        <a:rPr lang="en-US" sz="2800" kern="100" dirty="0">
                          <a:effectLst/>
                          <a:latin typeface="Times New Roman"/>
                          <a:ea typeface="华文细黑"/>
                          <a:cs typeface="Courier New"/>
                        </a:rPr>
                        <a:t>HX</a:t>
                      </a:r>
                      <a:r>
                        <a:rPr lang="zh-CN" sz="2800" kern="100" dirty="0">
                          <a:effectLst/>
                          <a:latin typeface="Times New Roman"/>
                          <a:ea typeface="华文细黑"/>
                          <a:cs typeface="Times New Roman"/>
                        </a:rPr>
                        <a:t>，生成含碳碳双键或碳碳三键的不饱和键的化合物</a:t>
                      </a:r>
                      <a:endParaRPr lang="zh-CN" sz="2800" kern="100" dirty="0">
                        <a:effectLst/>
                        <a:latin typeface="宋体"/>
                        <a:cs typeface="Courier New"/>
                      </a:endParaRPr>
                    </a:p>
                  </a:txBody>
                  <a:tcPr marL="40185" marR="401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60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0993" y="1537582"/>
            <a:ext cx="2832475" cy="2529664"/>
          </a:xfrm>
          <a:prstGeom prst="rect">
            <a:avLst/>
          </a:prstGeom>
          <a:noFill/>
          <a:extLst>
            <a:ext uri="{909E8E84-426E-40DD-AFC4-6F175D3DCCD1}">
              <a14:hiddenFill xmlns:a14="http://schemas.microsoft.com/office/drawing/2010/main">
                <a:solidFill>
                  <a:srgbClr val="FFFFFF"/>
                </a:solidFill>
              </a14:hiddenFill>
            </a:ext>
          </a:extLst>
        </p:spPr>
      </p:pic>
      <p:pic>
        <p:nvPicPr>
          <p:cNvPr id="260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6183" y="2881906"/>
            <a:ext cx="2530660" cy="1123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4602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0039" y="45418"/>
            <a:ext cx="10901751"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消去反应的规律</a:t>
            </a:r>
            <a:endParaRPr lang="zh-CN" altLang="zh-CN" sz="110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消去反应：有机化合物在一定条件下，从一个分子中脱去一个或几个小分子</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如</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smtClean="0">
                <a:latin typeface="Times New Roman"/>
                <a:ea typeface="华文细黑"/>
                <a:cs typeface="Times New Roman"/>
              </a:rPr>
              <a:t>、</a:t>
            </a:r>
            <a:r>
              <a:rPr lang="en-US" altLang="zh-CN" sz="2800" kern="100" dirty="0" err="1" smtClean="0">
                <a:latin typeface="Times New Roman"/>
                <a:ea typeface="华文细黑"/>
                <a:cs typeface="Courier New"/>
              </a:rPr>
              <a:t>HBr</a:t>
            </a:r>
            <a:r>
              <a:rPr lang="zh-CN" altLang="zh-CN" sz="2800" kern="100" dirty="0" smtClean="0">
                <a:latin typeface="Times New Roman"/>
                <a:ea typeface="华文细黑"/>
                <a:cs typeface="Times New Roman"/>
              </a:rPr>
              <a:t>等</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，而生成</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如双键或三键</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的化合物的反应。</a:t>
            </a:r>
            <a:endParaRPr lang="zh-CN" altLang="zh-CN" sz="1100" kern="100" dirty="0" smtClean="0">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两类卤代烃不能发生消去反应</a:t>
            </a:r>
            <a:endParaRPr lang="zh-CN" altLang="zh-CN" sz="1100" kern="100" dirty="0">
              <a:effectLst/>
              <a:latin typeface="宋体"/>
              <a:cs typeface="Courier New"/>
            </a:endParaRPr>
          </a:p>
        </p:txBody>
      </p:sp>
      <p:sp>
        <p:nvSpPr>
          <p:cNvPr id="2" name="矩形 1"/>
          <p:cNvSpPr/>
          <p:nvPr/>
        </p:nvSpPr>
        <p:spPr>
          <a:xfrm>
            <a:off x="5663158" y="1341562"/>
            <a:ext cx="1980029" cy="523220"/>
          </a:xfrm>
          <a:prstGeom prst="rect">
            <a:avLst/>
          </a:prstGeom>
        </p:spPr>
        <p:txBody>
          <a:bodyPr wrap="none">
            <a:spAutoFit/>
          </a:bodyPr>
          <a:lstStyle/>
          <a:p>
            <a:r>
              <a:rPr lang="zh-CN" altLang="zh-CN" sz="2800" kern="100" dirty="0">
                <a:solidFill>
                  <a:srgbClr val="0000FF"/>
                </a:solidFill>
                <a:latin typeface="Times New Roman"/>
                <a:ea typeface="华文细黑"/>
                <a:cs typeface="Courier New"/>
              </a:rPr>
              <a:t>含不饱和键</a:t>
            </a:r>
            <a:endParaRPr lang="zh-CN" altLang="en-US" sz="2800" kern="100" dirty="0">
              <a:solidFill>
                <a:srgbClr val="0000FF"/>
              </a:solidFill>
              <a:latin typeface="Times New Roman"/>
              <a:ea typeface="华文细黑"/>
              <a:cs typeface="Courier New"/>
            </a:endParaRPr>
          </a:p>
        </p:txBody>
      </p:sp>
      <p:graphicFrame>
        <p:nvGraphicFramePr>
          <p:cNvPr id="5" name="表格 4"/>
          <p:cNvGraphicFramePr>
            <a:graphicFrameLocks noGrp="1"/>
          </p:cNvGraphicFramePr>
          <p:nvPr>
            <p:extLst>
              <p:ext uri="{D42A27DB-BD31-4B8C-83A1-F6EECF244321}">
                <p14:modId xmlns:p14="http://schemas.microsoft.com/office/powerpoint/2010/main" val="1562443205"/>
              </p:ext>
            </p:extLst>
          </p:nvPr>
        </p:nvGraphicFramePr>
        <p:xfrm>
          <a:off x="622598" y="3429794"/>
          <a:ext cx="10801200" cy="3071407"/>
        </p:xfrm>
        <a:graphic>
          <a:graphicData uri="http://schemas.openxmlformats.org/drawingml/2006/table">
            <a:tbl>
              <a:tblPr/>
              <a:tblGrid>
                <a:gridCol w="7128792"/>
                <a:gridCol w="3672408"/>
              </a:tblGrid>
              <a:tr h="445595">
                <a:tc>
                  <a:txBody>
                    <a:bodyPr/>
                    <a:lstStyle/>
                    <a:p>
                      <a:pPr algn="ctr">
                        <a:lnSpc>
                          <a:spcPct val="150000"/>
                        </a:lnSpc>
                        <a:spcAft>
                          <a:spcPts val="0"/>
                        </a:spcAft>
                      </a:pPr>
                      <a:r>
                        <a:rPr lang="zh-CN" sz="2800" kern="100" dirty="0">
                          <a:effectLst/>
                          <a:latin typeface="Times New Roman"/>
                          <a:ea typeface="华文细黑"/>
                          <a:cs typeface="Times New Roman"/>
                        </a:rPr>
                        <a:t>结构特点</a:t>
                      </a:r>
                      <a:endParaRPr lang="zh-CN" sz="2800" kern="100" dirty="0">
                        <a:effectLst/>
                        <a:latin typeface="宋体"/>
                        <a:cs typeface="Courier New"/>
                      </a:endParaRPr>
                    </a:p>
                  </a:txBody>
                  <a:tcPr marL="65301" marR="65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实例</a:t>
                      </a:r>
                      <a:endParaRPr lang="zh-CN" sz="2800" kern="100">
                        <a:effectLst/>
                        <a:latin typeface="宋体"/>
                        <a:cs typeface="Courier New"/>
                      </a:endParaRPr>
                    </a:p>
                  </a:txBody>
                  <a:tcPr marL="65301" marR="65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387">
                <a:tc>
                  <a:txBody>
                    <a:bodyPr/>
                    <a:lstStyle/>
                    <a:p>
                      <a:pPr algn="ctr">
                        <a:lnSpc>
                          <a:spcPct val="150000"/>
                        </a:lnSpc>
                        <a:spcAft>
                          <a:spcPts val="0"/>
                        </a:spcAft>
                      </a:pPr>
                      <a:r>
                        <a:rPr lang="zh-CN" sz="2800" kern="100" dirty="0">
                          <a:effectLst/>
                          <a:latin typeface="Times New Roman"/>
                          <a:ea typeface="华文细黑"/>
                          <a:cs typeface="Times New Roman"/>
                        </a:rPr>
                        <a:t>与卤素原子相连的碳没有邻位碳原子</a:t>
                      </a:r>
                      <a:endParaRPr lang="zh-CN" sz="2800" kern="100" dirty="0">
                        <a:effectLst/>
                        <a:latin typeface="宋体"/>
                        <a:cs typeface="Courier New"/>
                      </a:endParaRPr>
                    </a:p>
                  </a:txBody>
                  <a:tcPr marL="65301" marR="65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CH</a:t>
                      </a:r>
                      <a:r>
                        <a:rPr lang="en-US" sz="2800" kern="100" baseline="-25000">
                          <a:effectLst/>
                          <a:latin typeface="Times New Roman"/>
                          <a:ea typeface="华文细黑"/>
                          <a:cs typeface="Courier New"/>
                        </a:rPr>
                        <a:t>3</a:t>
                      </a:r>
                      <a:r>
                        <a:rPr lang="en-US" sz="2800" kern="100">
                          <a:effectLst/>
                          <a:latin typeface="Times New Roman"/>
                          <a:ea typeface="华文细黑"/>
                          <a:cs typeface="Courier New"/>
                        </a:rPr>
                        <a:t>Cl</a:t>
                      </a:r>
                      <a:endParaRPr lang="zh-CN" sz="2800" kern="100">
                        <a:effectLst/>
                        <a:latin typeface="宋体"/>
                        <a:cs typeface="Courier New"/>
                      </a:endParaRPr>
                    </a:p>
                  </a:txBody>
                  <a:tcPr marL="65301" marR="65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75940">
                <a:tc>
                  <a:txBody>
                    <a:bodyPr/>
                    <a:lstStyle/>
                    <a:p>
                      <a:pPr algn="l">
                        <a:lnSpc>
                          <a:spcPct val="150000"/>
                        </a:lnSpc>
                        <a:spcAft>
                          <a:spcPts val="0"/>
                        </a:spcAft>
                      </a:pPr>
                      <a:r>
                        <a:rPr lang="zh-CN" sz="2800" kern="100" dirty="0">
                          <a:effectLst/>
                          <a:latin typeface="Times New Roman"/>
                          <a:ea typeface="华文细黑"/>
                          <a:cs typeface="Times New Roman"/>
                        </a:rPr>
                        <a:t>与卤素原子相连的碳有邻位碳原子，但邻位碳原子上无氢原子</a:t>
                      </a:r>
                      <a:endParaRPr lang="zh-CN" sz="2800" kern="100" dirty="0">
                        <a:effectLst/>
                        <a:latin typeface="宋体"/>
                        <a:cs typeface="Courier New"/>
                      </a:endParaRPr>
                    </a:p>
                  </a:txBody>
                  <a:tcPr marL="65301" marR="65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dirty="0">
                        <a:effectLst/>
                        <a:latin typeface="Times New Roman"/>
                        <a:ea typeface="华文细黑"/>
                        <a:cs typeface="Courier New"/>
                      </a:endParaRPr>
                    </a:p>
                  </a:txBody>
                  <a:tcPr marL="65301" marR="65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61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092" y="5013970"/>
            <a:ext cx="2840918" cy="141399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5945279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399194"/>
            <a:ext cx="10686944" cy="1302408"/>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有两种或三种邻位碳原子，且碳原子上均带有氢原子时，发生消去反应可生成不同的产物。例如：</a:t>
            </a:r>
            <a:endParaRPr lang="zh-CN" altLang="zh-CN" sz="1100" kern="100" dirty="0">
              <a:effectLst/>
              <a:latin typeface="宋体"/>
              <a:cs typeface="Courier New"/>
            </a:endParaRPr>
          </a:p>
        </p:txBody>
      </p:sp>
      <p:pic>
        <p:nvPicPr>
          <p:cNvPr id="262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98" y="1902204"/>
            <a:ext cx="4946790" cy="1048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2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6544" t="-50000" r="-965" b="50000"/>
          <a:stretch/>
        </p:blipFill>
        <p:spPr bwMode="auto">
          <a:xfrm>
            <a:off x="478582" y="2781722"/>
            <a:ext cx="4291762" cy="89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214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t="75450" b="-75450"/>
          <a:stretch/>
        </p:blipFill>
        <p:spPr bwMode="auto">
          <a:xfrm>
            <a:off x="118542" y="5950003"/>
            <a:ext cx="7657410" cy="247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2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1070" y="3241438"/>
            <a:ext cx="2292999" cy="42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12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558" y="3931070"/>
            <a:ext cx="8583964" cy="107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13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558" y="5072088"/>
            <a:ext cx="8353096" cy="781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65" t="-50000" r="53104" b="50000"/>
          <a:stretch/>
        </p:blipFill>
        <p:spPr bwMode="auto">
          <a:xfrm>
            <a:off x="5735166" y="1485578"/>
            <a:ext cx="3622194" cy="89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3810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2389" y="974489"/>
            <a:ext cx="7427033" cy="1303177"/>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卤代烃的获取方法</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不饱和烃与卤素单质、卤化氢等的加成反应</a:t>
            </a:r>
            <a:endParaRPr lang="zh-CN" altLang="zh-CN" sz="1100" kern="100" dirty="0">
              <a:effectLst/>
              <a:latin typeface="宋体"/>
              <a:cs typeface="Courier New"/>
            </a:endParaRPr>
          </a:p>
        </p:txBody>
      </p:sp>
      <p:pic>
        <p:nvPicPr>
          <p:cNvPr id="263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87" y="2711000"/>
            <a:ext cx="8556571" cy="291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95390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0970" y="837506"/>
            <a:ext cx="2040943"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取代反应</a:t>
            </a:r>
            <a:endParaRPr lang="zh-CN" altLang="zh-CN" sz="2800" kern="100" dirty="0">
              <a:effectLst/>
              <a:latin typeface="宋体"/>
              <a:cs typeface="Courier New"/>
            </a:endParaRPr>
          </a:p>
        </p:txBody>
      </p:sp>
      <p:sp>
        <p:nvSpPr>
          <p:cNvPr id="6" name="矩形 5"/>
          <p:cNvSpPr/>
          <p:nvPr/>
        </p:nvSpPr>
        <p:spPr>
          <a:xfrm>
            <a:off x="750916" y="1989634"/>
            <a:ext cx="2178802" cy="523220"/>
          </a:xfrm>
          <a:prstGeom prst="rect">
            <a:avLst/>
          </a:prstGeom>
        </p:spPr>
        <p:txBody>
          <a:bodyPr wrap="none">
            <a:spAutoFit/>
          </a:bodyPr>
          <a:lstStyle/>
          <a:p>
            <a:r>
              <a:rPr lang="zh-CN" altLang="zh-CN" sz="2800" kern="100" dirty="0">
                <a:latin typeface="Times New Roman"/>
                <a:ea typeface="华文细黑"/>
                <a:cs typeface="Times New Roman"/>
              </a:rPr>
              <a:t>如乙烷</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Cl</a:t>
            </a:r>
            <a:r>
              <a:rPr lang="en-US" altLang="zh-CN" sz="2800" kern="100" baseline="-25000" dirty="0" smtClean="0">
                <a:latin typeface="Times New Roman"/>
                <a:ea typeface="华文细黑"/>
                <a:cs typeface="Times New Roman"/>
              </a:rPr>
              <a:t>2</a:t>
            </a:r>
            <a:r>
              <a:rPr lang="en-US" altLang="zh-CN" sz="2800" kern="100" dirty="0" smtClean="0">
                <a:latin typeface="Times New Roman"/>
                <a:ea typeface="华文细黑"/>
                <a:cs typeface="Times New Roman"/>
              </a:rPr>
              <a:t>:</a:t>
            </a:r>
            <a:endParaRPr lang="zh-CN" altLang="en-US" sz="2800" dirty="0"/>
          </a:p>
        </p:txBody>
      </p:sp>
      <p:graphicFrame>
        <p:nvGraphicFramePr>
          <p:cNvPr id="7" name="对象 6"/>
          <p:cNvGraphicFramePr>
            <a:graphicFrameLocks noChangeAspect="1"/>
          </p:cNvGraphicFramePr>
          <p:nvPr>
            <p:extLst>
              <p:ext uri="{D42A27DB-BD31-4B8C-83A1-F6EECF244321}">
                <p14:modId xmlns:p14="http://schemas.microsoft.com/office/powerpoint/2010/main" val="1125183390"/>
              </p:ext>
            </p:extLst>
          </p:nvPr>
        </p:nvGraphicFramePr>
        <p:xfrm>
          <a:off x="2972891" y="1623988"/>
          <a:ext cx="9170987" cy="1301750"/>
        </p:xfrm>
        <a:graphic>
          <a:graphicData uri="http://schemas.openxmlformats.org/presentationml/2006/ole">
            <mc:AlternateContent xmlns:mc="http://schemas.openxmlformats.org/markup-compatibility/2006">
              <mc:Choice xmlns:v="urn:schemas-microsoft-com:vml" Requires="v">
                <p:oleObj spid="_x0000_s264265" name="文档" r:id="rId4" imgW="9173394" imgH="1306075" progId="Word.Document.12">
                  <p:embed/>
                </p:oleObj>
              </mc:Choice>
              <mc:Fallback>
                <p:oleObj name="文档" r:id="rId4" imgW="9173394" imgH="1306075" progId="Word.Document.12">
                  <p:embed/>
                  <p:pic>
                    <p:nvPicPr>
                      <p:cNvPr id="0" name=""/>
                      <p:cNvPicPr/>
                      <p:nvPr/>
                    </p:nvPicPr>
                    <p:blipFill>
                      <a:blip r:embed="rId5"/>
                      <a:stretch>
                        <a:fillRect/>
                      </a:stretch>
                    </p:blipFill>
                    <p:spPr>
                      <a:xfrm>
                        <a:off x="2972891" y="1623988"/>
                        <a:ext cx="9170987" cy="1301750"/>
                      </a:xfrm>
                      <a:prstGeom prst="rect">
                        <a:avLst/>
                      </a:prstGeom>
                    </p:spPr>
                  </p:pic>
                </p:oleObj>
              </mc:Fallback>
            </mc:AlternateContent>
          </a:graphicData>
        </a:graphic>
      </p:graphicFrame>
      <p:sp>
        <p:nvSpPr>
          <p:cNvPr id="9" name="矩形 8"/>
          <p:cNvSpPr/>
          <p:nvPr/>
        </p:nvSpPr>
        <p:spPr>
          <a:xfrm>
            <a:off x="2782838" y="1845618"/>
            <a:ext cx="8078130" cy="656846"/>
          </a:xfrm>
          <a:prstGeom prst="rect">
            <a:avLst/>
          </a:prstGeom>
        </p:spPr>
        <p:txBody>
          <a:bodyPr wrap="square">
            <a:spAutoFit/>
          </a:bodyPr>
          <a:lstStyle/>
          <a:p>
            <a:pPr algn="just">
              <a:lnSpc>
                <a:spcPct val="150000"/>
              </a:lnSpc>
              <a:spcAft>
                <a:spcPts val="0"/>
              </a:spcAft>
            </a:pP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en-US" altLang="zh-CN" sz="2800" kern="100" dirty="0" smtClean="0">
                <a:latin typeface="Times New Roman"/>
                <a:ea typeface="华文细黑"/>
                <a:cs typeface="Courier New"/>
              </a:rPr>
              <a:t>;</a:t>
            </a:r>
            <a:endParaRPr lang="zh-CN" altLang="zh-CN" sz="2800" kern="100" dirty="0">
              <a:effectLst/>
              <a:latin typeface="宋体"/>
              <a:cs typeface="Courier New"/>
            </a:endParaRPr>
          </a:p>
        </p:txBody>
      </p:sp>
      <p:sp>
        <p:nvSpPr>
          <p:cNvPr id="11" name="矩形 10"/>
          <p:cNvSpPr/>
          <p:nvPr/>
        </p:nvSpPr>
        <p:spPr>
          <a:xfrm>
            <a:off x="787697" y="3285778"/>
            <a:ext cx="1741182" cy="523220"/>
          </a:xfrm>
          <a:prstGeom prst="rect">
            <a:avLst/>
          </a:prstGeom>
        </p:spPr>
        <p:txBody>
          <a:bodyPr wrap="none">
            <a:spAutoFit/>
          </a:bodyPr>
          <a:lstStyle/>
          <a:p>
            <a:r>
              <a:rPr lang="zh-CN" altLang="zh-CN" sz="2800" kern="100" dirty="0">
                <a:latin typeface="Times New Roman"/>
                <a:ea typeface="华文细黑"/>
                <a:cs typeface="Times New Roman"/>
              </a:rPr>
              <a:t>苯与</a:t>
            </a:r>
            <a:r>
              <a:rPr lang="en-US" altLang="zh-CN" sz="2800" kern="100" dirty="0">
                <a:latin typeface="Times New Roman"/>
                <a:ea typeface="华文细黑"/>
              </a:rPr>
              <a:t>Br</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endParaRPr lang="zh-CN" altLang="en-US" sz="2800" dirty="0"/>
          </a:p>
        </p:txBody>
      </p:sp>
      <p:sp>
        <p:nvSpPr>
          <p:cNvPr id="12" name="矩形 11"/>
          <p:cNvSpPr/>
          <p:nvPr/>
        </p:nvSpPr>
        <p:spPr>
          <a:xfrm>
            <a:off x="2155849" y="3357786"/>
            <a:ext cx="8078130" cy="656846"/>
          </a:xfrm>
          <a:prstGeom prst="rect">
            <a:avLst/>
          </a:prstGeom>
        </p:spPr>
        <p:txBody>
          <a:bodyPr wrap="square">
            <a:spAutoFit/>
          </a:bodyPr>
          <a:lstStyle/>
          <a:p>
            <a:pPr algn="just">
              <a:lnSpc>
                <a:spcPct val="150000"/>
              </a:lnSpc>
              <a:spcAft>
                <a:spcPts val="0"/>
              </a:spcAft>
            </a:pP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en-US" altLang="zh-CN" sz="2800" kern="100" dirty="0" smtClean="0">
                <a:latin typeface="Times New Roman"/>
                <a:ea typeface="华文细黑"/>
                <a:cs typeface="Courier New"/>
              </a:rPr>
              <a:t>;</a:t>
            </a:r>
            <a:endParaRPr lang="zh-CN" altLang="zh-CN" sz="2800" kern="100" dirty="0">
              <a:effectLst/>
              <a:latin typeface="宋体"/>
              <a:cs typeface="Courier New"/>
            </a:endParaRPr>
          </a:p>
        </p:txBody>
      </p:sp>
      <p:pic>
        <p:nvPicPr>
          <p:cNvPr id="264194" name="Picture 2"/>
          <p:cNvPicPr>
            <a:picLocks noChangeAspect="1" noChangeArrowheads="1"/>
          </p:cNvPicPr>
          <p:nvPr/>
        </p:nvPicPr>
        <p:blipFill rotWithShape="1">
          <a:blip r:embed="rId6">
            <a:duotone>
              <a:schemeClr val="accent1">
                <a:shade val="45000"/>
                <a:satMod val="135000"/>
              </a:schemeClr>
              <a:prstClr val="white"/>
            </a:duotone>
            <a:extLst>
              <a:ext uri="{28A0092B-C50C-407E-A947-70E740481C1C}">
                <a14:useLocalDpi xmlns:a14="http://schemas.microsoft.com/office/drawing/2010/main" val="0"/>
              </a:ext>
            </a:extLst>
          </a:blip>
          <a:srcRect l="-4555" t="8197" r="4555" b="-8197"/>
          <a:stretch/>
        </p:blipFill>
        <p:spPr bwMode="auto">
          <a:xfrm>
            <a:off x="2115128" y="3082196"/>
            <a:ext cx="5854455" cy="7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715689" y="4562758"/>
            <a:ext cx="2779928" cy="523220"/>
          </a:xfrm>
          <a:prstGeom prst="rect">
            <a:avLst/>
          </a:prstGeom>
        </p:spPr>
        <p:txBody>
          <a:bodyPr wrap="none">
            <a:spAutoFit/>
          </a:bodyPr>
          <a:lstStyle/>
          <a:p>
            <a:r>
              <a:rPr lang="en-US" altLang="zh-CN" sz="2800" kern="100" dirty="0">
                <a:latin typeface="Times New Roman"/>
                <a:ea typeface="华文细黑"/>
              </a:rPr>
              <a:t>C</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5</a:t>
            </a:r>
            <a:r>
              <a:rPr lang="en-US" altLang="zh-CN" sz="2800" kern="100" dirty="0">
                <a:latin typeface="Times New Roman"/>
                <a:ea typeface="华文细黑"/>
              </a:rPr>
              <a:t>OH</a:t>
            </a:r>
            <a:r>
              <a:rPr lang="zh-CN" altLang="zh-CN" sz="2800" kern="100" dirty="0">
                <a:latin typeface="Times New Roman"/>
                <a:ea typeface="华文细黑"/>
                <a:cs typeface="Times New Roman"/>
              </a:rPr>
              <a:t>与</a:t>
            </a:r>
            <a:r>
              <a:rPr lang="en-US" altLang="zh-CN" sz="2800" kern="100" dirty="0" err="1">
                <a:latin typeface="Times New Roman"/>
                <a:ea typeface="华文细黑"/>
              </a:rPr>
              <a:t>HBr</a:t>
            </a:r>
            <a:r>
              <a:rPr lang="zh-CN" altLang="zh-CN" sz="2800" kern="100" dirty="0">
                <a:latin typeface="Times New Roman"/>
                <a:ea typeface="华文细黑"/>
                <a:cs typeface="Times New Roman"/>
              </a:rPr>
              <a:t>：</a:t>
            </a:r>
            <a:endParaRPr lang="zh-CN" altLang="en-US" sz="2800" dirty="0"/>
          </a:p>
        </p:txBody>
      </p:sp>
      <p:sp>
        <p:nvSpPr>
          <p:cNvPr id="17" name="矩形 16"/>
          <p:cNvSpPr/>
          <p:nvPr/>
        </p:nvSpPr>
        <p:spPr>
          <a:xfrm>
            <a:off x="3163961" y="4437906"/>
            <a:ext cx="8078130" cy="656846"/>
          </a:xfrm>
          <a:prstGeom prst="rect">
            <a:avLst/>
          </a:prstGeom>
        </p:spPr>
        <p:txBody>
          <a:bodyPr wrap="square">
            <a:spAutoFit/>
          </a:bodyPr>
          <a:lstStyle/>
          <a:p>
            <a:pPr algn="just">
              <a:lnSpc>
                <a:spcPct val="150000"/>
              </a:lnSpc>
              <a:spcAft>
                <a:spcPts val="0"/>
              </a:spcAft>
            </a:pP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en-US" sz="2800" kern="100" dirty="0" smtClean="0">
                <a:latin typeface="Times New Roman"/>
                <a:ea typeface="华文细黑"/>
                <a:cs typeface="Courier New"/>
              </a:rPr>
              <a:t>。</a:t>
            </a:r>
            <a:endParaRPr lang="zh-CN" altLang="zh-CN" sz="2800" kern="100" dirty="0">
              <a:effectLst/>
              <a:latin typeface="宋体"/>
              <a:cs typeface="Courier New"/>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1044286184"/>
              </p:ext>
            </p:extLst>
          </p:nvPr>
        </p:nvGraphicFramePr>
        <p:xfrm>
          <a:off x="3214886" y="4183812"/>
          <a:ext cx="9051925" cy="1281112"/>
        </p:xfrm>
        <a:graphic>
          <a:graphicData uri="http://schemas.openxmlformats.org/presentationml/2006/ole">
            <mc:AlternateContent xmlns:mc="http://schemas.openxmlformats.org/markup-compatibility/2006">
              <mc:Choice xmlns:v="urn:schemas-microsoft-com:vml" Requires="v">
                <p:oleObj spid="_x0000_s264266" name="文档" r:id="rId8" imgW="9171432" imgH="1310116" progId="Word.Document.12">
                  <p:embed/>
                </p:oleObj>
              </mc:Choice>
              <mc:Fallback>
                <p:oleObj name="文档" r:id="rId8" imgW="9171432" imgH="1310116" progId="Word.Document.12">
                  <p:embed/>
                  <p:pic>
                    <p:nvPicPr>
                      <p:cNvPr id="0" name=""/>
                      <p:cNvPicPr/>
                      <p:nvPr/>
                    </p:nvPicPr>
                    <p:blipFill>
                      <a:blip r:embed="rId9"/>
                      <a:stretch>
                        <a:fillRect/>
                      </a:stretch>
                    </p:blipFill>
                    <p:spPr>
                      <a:xfrm>
                        <a:off x="3214886" y="4183812"/>
                        <a:ext cx="9051925" cy="1281112"/>
                      </a:xfrm>
                      <a:prstGeom prst="rect">
                        <a:avLst/>
                      </a:prstGeom>
                    </p:spPr>
                  </p:pic>
                </p:oleObj>
              </mc:Fallback>
            </mc:AlternateContent>
          </a:graphicData>
        </a:graphic>
      </p:graphicFrame>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229952424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4194"/>
                                        </p:tgtEl>
                                        <p:attrNameLst>
                                          <p:attrName>style.visibility</p:attrName>
                                        </p:attrNameLst>
                                      </p:cBhvr>
                                      <p:to>
                                        <p:strVal val="visible"/>
                                      </p:to>
                                    </p:set>
                                    <p:animEffect transition="in" filter="blinds(horizontal)">
                                      <p:cBhvr>
                                        <p:cTn id="12" dur="500"/>
                                        <p:tgtEl>
                                          <p:spTgt spid="2641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64194"/>
                                        </p:tgtEl>
                                      </p:cBhvr>
                                    </p:animEffect>
                                    <p:set>
                                      <p:cBhvr>
                                        <p:cTn id="25" dur="1" fill="hold">
                                          <p:stCondLst>
                                            <p:cond delay="499"/>
                                          </p:stCondLst>
                                        </p:cTn>
                                        <p:tgtEl>
                                          <p:spTgt spid="264194"/>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5654" y="1455375"/>
            <a:ext cx="10856136" cy="13024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实验室现有失去标签的溴乙烷、戊烷各一瓶，如何鉴别？</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利用戊烷密度小于水，溴乙烷密度大于水的性质鉴别</a:t>
            </a:r>
            <a:r>
              <a:rPr lang="zh-CN" altLang="zh-CN" sz="2800" kern="100" dirty="0" smtClean="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p:txBody>
      </p:sp>
      <p:sp>
        <p:nvSpPr>
          <p:cNvPr id="9" name="矩形 8"/>
          <p:cNvSpPr/>
          <p:nvPr/>
        </p:nvSpPr>
        <p:spPr>
          <a:xfrm>
            <a:off x="694606" y="684779"/>
            <a:ext cx="1826141" cy="584775"/>
          </a:xfrm>
          <a:prstGeom prst="rect">
            <a:avLst/>
          </a:prstGeom>
        </p:spPr>
        <p:txBody>
          <a:bodyPr wrap="none">
            <a:spAutoFit/>
          </a:bodyPr>
          <a:lstStyle/>
          <a:p>
            <a:pPr>
              <a:defRPr/>
            </a:pPr>
            <a:r>
              <a:rPr lang="zh-CN" altLang="en-US" sz="3200" b="1" dirty="0">
                <a:solidFill>
                  <a:schemeClr val="accent6">
                    <a:lumMod val="75000"/>
                  </a:schemeClr>
                </a:solidFill>
                <a:latin typeface="+mj-ea"/>
                <a:ea typeface="+mj-ea"/>
              </a:rPr>
              <a:t>深度</a:t>
            </a:r>
            <a:r>
              <a:rPr lang="zh-CN" altLang="en-US" sz="3200" b="1" dirty="0" smtClean="0">
                <a:solidFill>
                  <a:schemeClr val="accent6">
                    <a:lumMod val="75000"/>
                  </a:schemeClr>
                </a:solidFill>
                <a:latin typeface="+mj-ea"/>
                <a:ea typeface="+mj-ea"/>
              </a:rPr>
              <a:t>思考</a:t>
            </a:r>
            <a:endParaRPr lang="zh-CN" altLang="en-US" sz="3200" b="1" dirty="0">
              <a:solidFill>
                <a:schemeClr val="accent6">
                  <a:lumMod val="75000"/>
                </a:schemeClr>
              </a:solidFill>
              <a:latin typeface="+mj-ea"/>
              <a:ea typeface="+mj-ea"/>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2343454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3" grpId="0" uiExpand="1" build="allAtOnce"/>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6822" y="189434"/>
            <a:ext cx="11518253"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证明溴乙烷中溴元素的存在，有下列几步，其正确的操作顺序</a:t>
            </a:r>
            <a:r>
              <a:rPr lang="zh-CN" altLang="zh-CN" sz="2800" kern="100" dirty="0" smtClean="0">
                <a:latin typeface="Times New Roman"/>
                <a:ea typeface="华文细黑"/>
                <a:cs typeface="Times New Roman"/>
              </a:rPr>
              <a:t>是</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1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加入硝酸银溶液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加入氢氧化钠溶液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加热</a:t>
            </a:r>
            <a:endParaRPr lang="zh-CN" altLang="zh-CN" sz="11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加入蒸馏水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加入稀硝酸至溶液呈酸性　</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加入氢氧化钠醇溶液</a:t>
            </a:r>
            <a:endParaRPr lang="zh-CN" altLang="zh-CN" sz="1100" kern="100" dirty="0">
              <a:latin typeface="宋体"/>
              <a:cs typeface="Courier New"/>
            </a:endParaRPr>
          </a:p>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由于溴乙烷不能电离出</a:t>
            </a:r>
            <a:r>
              <a:rPr lang="en-US" altLang="zh-CN" sz="2800" kern="100" dirty="0" smtClean="0">
                <a:latin typeface="Times New Roman"/>
                <a:ea typeface="华文细黑"/>
                <a:cs typeface="Courier New"/>
              </a:rPr>
              <a:t>Br</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，可使溴乙烷在碱性条件下发生水解反应得到</a:t>
            </a:r>
            <a:r>
              <a:rPr lang="en-US" altLang="zh-CN" sz="2800" kern="100" dirty="0" smtClean="0">
                <a:latin typeface="Times New Roman"/>
                <a:ea typeface="华文细黑"/>
                <a:cs typeface="Courier New"/>
              </a:rPr>
              <a:t>Br</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，向水解后的溶液中加入</a:t>
            </a:r>
            <a:r>
              <a:rPr lang="en-US" altLang="zh-CN" sz="2800" kern="100" dirty="0" smtClean="0">
                <a:latin typeface="Times New Roman"/>
                <a:ea typeface="华文细黑"/>
                <a:cs typeface="Courier New"/>
              </a:rPr>
              <a:t>AgNO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溶液，根据生成的淡黄色沉淀，可以确定溴乙烷中含有溴原子。需要说明的是溴乙烷水解需在碱性条件下进行</a:t>
            </a:r>
            <a:r>
              <a:rPr lang="zh-CN" altLang="zh-CN" sz="2800" kern="100" dirty="0" smtClean="0">
                <a:latin typeface="宋体"/>
                <a:ea typeface="Times New Roman"/>
                <a:cs typeface="Courier New"/>
              </a:rPr>
              <a:t> </a:t>
            </a:r>
            <a:r>
              <a:rPr lang="zh-CN" altLang="zh-CN" sz="2800" kern="100" dirty="0" smtClean="0">
                <a:latin typeface="Times New Roman"/>
                <a:ea typeface="华文细黑"/>
                <a:cs typeface="Times New Roman"/>
              </a:rPr>
              <a:t>，加入</a:t>
            </a:r>
            <a:r>
              <a:rPr lang="en-US" altLang="zh-CN" sz="2800" kern="100" dirty="0" smtClean="0">
                <a:latin typeface="Times New Roman"/>
                <a:ea typeface="华文细黑"/>
                <a:cs typeface="Courier New"/>
              </a:rPr>
              <a:t>AgNO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溶液之前需加入稀硝酸酸化，否则溶液中的</a:t>
            </a:r>
            <a:r>
              <a:rPr lang="en-US" altLang="zh-CN" sz="2800" kern="100" dirty="0" smtClean="0">
                <a:latin typeface="Times New Roman"/>
                <a:ea typeface="华文细黑"/>
                <a:cs typeface="Courier New"/>
              </a:rPr>
              <a:t>OH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会干扰</a:t>
            </a:r>
            <a:r>
              <a:rPr lang="en-US" altLang="zh-CN" sz="2800" kern="100" dirty="0" smtClean="0">
                <a:latin typeface="Times New Roman"/>
                <a:ea typeface="华文细黑"/>
                <a:cs typeface="Courier New"/>
              </a:rPr>
              <a:t>Br</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的检验。</a:t>
            </a:r>
            <a:endParaRPr lang="en-US" altLang="zh-CN" sz="2800" kern="100" dirty="0" smtClean="0">
              <a:latin typeface="Times New Roman"/>
              <a:ea typeface="华文细黑"/>
              <a:cs typeface="Times New Roman"/>
            </a:endParaRPr>
          </a:p>
        </p:txBody>
      </p:sp>
      <p:sp>
        <p:nvSpPr>
          <p:cNvPr id="3" name="矩形 2"/>
          <p:cNvSpPr/>
          <p:nvPr/>
        </p:nvSpPr>
        <p:spPr>
          <a:xfrm>
            <a:off x="302622" y="890350"/>
            <a:ext cx="3416320" cy="523220"/>
          </a:xfrm>
          <a:prstGeom prst="rect">
            <a:avLst/>
          </a:prstGeom>
        </p:spPr>
        <p:txBody>
          <a:bodyPr wrap="none">
            <a:spAutoFit/>
          </a:bodyPr>
          <a:lstStyle/>
          <a:p>
            <a:r>
              <a:rPr lang="en-US" altLang="zh-CN" sz="2800" kern="100" dirty="0">
                <a:solidFill>
                  <a:srgbClr val="F79646">
                    <a:lumMod val="75000"/>
                  </a:srgbClr>
                </a:solidFill>
                <a:latin typeface="宋体"/>
                <a:ea typeface="华文细黑"/>
                <a:cs typeface="Times New Roman"/>
              </a:rPr>
              <a:t>②③⑤①</a:t>
            </a:r>
            <a:r>
              <a:rPr lang="zh-CN" altLang="zh-CN" sz="2800" kern="100" dirty="0">
                <a:solidFill>
                  <a:srgbClr val="F79646">
                    <a:lumMod val="75000"/>
                  </a:srgbClr>
                </a:solidFill>
                <a:latin typeface="Times New Roman"/>
                <a:ea typeface="华文细黑"/>
                <a:cs typeface="Times New Roman"/>
              </a:rPr>
              <a:t>或</a:t>
            </a:r>
            <a:r>
              <a:rPr lang="en-US" altLang="zh-CN" sz="2800" kern="100" dirty="0">
                <a:solidFill>
                  <a:srgbClr val="F79646">
                    <a:lumMod val="75000"/>
                  </a:srgbClr>
                </a:solidFill>
                <a:latin typeface="宋体"/>
                <a:ea typeface="华文细黑"/>
                <a:cs typeface="Times New Roman"/>
              </a:rPr>
              <a:t>⑥③⑤①</a:t>
            </a:r>
            <a:endParaRPr lang="zh-CN" altLang="en-US" dirty="0"/>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286503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linds(horizontal)">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xEl>
                                              <p:pRg st="4" end="4"/>
                                            </p:txEl>
                                          </p:spTgt>
                                        </p:tgtEl>
                                      </p:cBhvr>
                                    </p:animEffect>
                                    <p:set>
                                      <p:cBhvr>
                                        <p:cTn id="17" dur="1" fill="hold">
                                          <p:stCondLst>
                                            <p:cond delay="499"/>
                                          </p:stCondLst>
                                        </p:cTn>
                                        <p:tgtEl>
                                          <p:spTgt spid="6">
                                            <p:txEl>
                                              <p:pRg st="4" end="4"/>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6" grpId="0" uiExpand="1" build="allAtOnce"/>
      <p:bldP spid="3" grpId="0"/>
      <p:bldP spid="3"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1701602"/>
            <a:ext cx="10964698" cy="324217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下列过程中，发生了消去反应的是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A.C</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Br</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溶液混合共热</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一氯甲烷和苛性钾的乙醇溶液混合共热</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一溴丁烷与</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的丁醇溶液混合共热</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氯苯与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溶液混合共</a:t>
            </a:r>
            <a:r>
              <a:rPr lang="zh-CN" altLang="zh-CN" sz="2800" kern="100" dirty="0" smtClean="0">
                <a:latin typeface="Times New Roman"/>
                <a:ea typeface="华文细黑"/>
                <a:cs typeface="Times New Roman"/>
              </a:rPr>
              <a:t>热</a:t>
            </a:r>
            <a:endParaRPr lang="zh-CN" altLang="zh-CN" sz="2800" kern="100" dirty="0">
              <a:latin typeface="宋体"/>
              <a:cs typeface="Courier New"/>
            </a:endParaRPr>
          </a:p>
        </p:txBody>
      </p:sp>
      <p:sp>
        <p:nvSpPr>
          <p:cNvPr id="10" name="矩形 9"/>
          <p:cNvSpPr/>
          <p:nvPr/>
        </p:nvSpPr>
        <p:spPr>
          <a:xfrm>
            <a:off x="384084" y="981522"/>
            <a:ext cx="11615778" cy="668428"/>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题组一　卤代烃的两种重要反应类型</a:t>
            </a:r>
            <a:endParaRPr lang="zh-CN" altLang="zh-CN" sz="2800" kern="100" dirty="0">
              <a:effectLst/>
              <a:latin typeface="宋体"/>
              <a:cs typeface="Courier New"/>
            </a:endParaRPr>
          </a:p>
        </p:txBody>
      </p:sp>
      <p:sp>
        <p:nvSpPr>
          <p:cNvPr id="18" name="矩形 17"/>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9" name="组合 18"/>
          <p:cNvGrpSpPr/>
          <p:nvPr/>
        </p:nvGrpSpPr>
        <p:grpSpPr>
          <a:xfrm>
            <a:off x="1" y="-2"/>
            <a:ext cx="1836949" cy="634848"/>
            <a:chOff x="0" y="-2"/>
            <a:chExt cx="1377891" cy="634701"/>
          </a:xfrm>
          <a:solidFill>
            <a:srgbClr val="FFC000"/>
          </a:solidFill>
        </p:grpSpPr>
        <p:sp>
          <p:nvSpPr>
            <p:cNvPr id="20" name="矩形 1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21" name="直角三角形 20"/>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2" name="矩形 21"/>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23"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24" name="Rectangle 21">
            <a:hlinkClick r:id="rId2" action="ppaction://hlinksldjump"/>
          </p:cNvPr>
          <p:cNvSpPr>
            <a:spLocks noChangeArrowheads="1"/>
          </p:cNvSpPr>
          <p:nvPr/>
        </p:nvSpPr>
        <p:spPr bwMode="auto">
          <a:xfrm>
            <a:off x="969560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5" name="Rectangle 21">
            <a:hlinkClick r:id="rId3" action="ppaction://hlinksldjump"/>
          </p:cNvPr>
          <p:cNvSpPr>
            <a:spLocks noChangeArrowheads="1"/>
          </p:cNvSpPr>
          <p:nvPr/>
        </p:nvSpPr>
        <p:spPr bwMode="auto">
          <a:xfrm>
            <a:off x="1019778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4" action="ppaction://hlinksldjump"/>
          </p:cNvPr>
          <p:cNvSpPr>
            <a:spLocks noChangeArrowheads="1"/>
          </p:cNvSpPr>
          <p:nvPr/>
        </p:nvSpPr>
        <p:spPr bwMode="auto">
          <a:xfrm>
            <a:off x="1067582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5" action="ppaction://hlinksldjump"/>
          </p:cNvPr>
          <p:cNvSpPr>
            <a:spLocks noChangeArrowheads="1"/>
          </p:cNvSpPr>
          <p:nvPr/>
        </p:nvSpPr>
        <p:spPr bwMode="auto">
          <a:xfrm>
            <a:off x="11118317"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6" action="ppaction://hlinksldjump"/>
          </p:cNvPr>
          <p:cNvSpPr>
            <a:spLocks noChangeArrowheads="1"/>
          </p:cNvSpPr>
          <p:nvPr/>
        </p:nvSpPr>
        <p:spPr bwMode="auto">
          <a:xfrm>
            <a:off x="1154397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矩形 2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0" name="圆角矩形 29">
            <a:hlinkClick r:id="rId7"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0720816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442566" y="765498"/>
            <a:ext cx="10964698" cy="3888500"/>
          </a:xfrm>
          <a:prstGeom prst="rect">
            <a:avLst/>
          </a:prstGeom>
        </p:spPr>
        <p:txBody>
          <a:bodyPr>
            <a:spAutoFit/>
          </a:bodyPr>
          <a:lstStyle/>
          <a:p>
            <a:pPr algn="just">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有机化合物在一定条件下，从一个分子中脱去一个或几个小分子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如水、卤化氢等分子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，而生成含不饱和键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碳碳双键或三键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a:t>
            </a:r>
            <a:endParaRPr lang="zh-CN" altLang="zh-CN" sz="2800" kern="100" dirty="0">
              <a:latin typeface="宋体"/>
              <a:cs typeface="Courier New"/>
            </a:endParaRPr>
          </a:p>
          <a:p>
            <a:pPr lvl="0" algn="just">
              <a:lnSpc>
                <a:spcPct val="150000"/>
              </a:lnSpc>
            </a:pPr>
            <a:r>
              <a:rPr lang="zh-CN" altLang="zh-CN" sz="2800" kern="100" dirty="0" smtClean="0">
                <a:latin typeface="Times New Roman"/>
                <a:ea typeface="华文细黑"/>
                <a:cs typeface="Times New Roman"/>
              </a:rPr>
              <a:t>合</a:t>
            </a:r>
            <a:r>
              <a:rPr lang="zh-CN" altLang="zh-CN" sz="2800" kern="100" dirty="0">
                <a:latin typeface="Times New Roman"/>
                <a:ea typeface="华文细黑"/>
                <a:cs typeface="Times New Roman"/>
              </a:rPr>
              <a:t>物的反应，叫做消去反应。据此可知选项</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是消去反应，</a:t>
            </a:r>
            <a:endParaRPr lang="en-US" altLang="zh-CN" sz="2800" kern="100" dirty="0">
              <a:latin typeface="Times New Roman"/>
              <a:ea typeface="华文细黑"/>
              <a:cs typeface="Times New Roman"/>
            </a:endParaRPr>
          </a:p>
          <a:p>
            <a:pPr lvl="0" algn="just">
              <a:lnSpc>
                <a:spcPct val="15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是卤代烃的水解反应，也是取代反应，</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中卤代烃只有</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个碳原子，不能发生消去反应，答案选</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endParaRPr lang="en-US" altLang="zh-CN" sz="2800" kern="100" dirty="0">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latin typeface="宋体"/>
              <a:cs typeface="Courier New"/>
            </a:endParaRPr>
          </a:p>
        </p:txBody>
      </p:sp>
      <p:sp>
        <p:nvSpPr>
          <p:cNvPr id="3" name="Rectangle 21">
            <a:hlinkClick r:id="rId2" action="ppaction://hlinksldjump"/>
          </p:cNvPr>
          <p:cNvSpPr>
            <a:spLocks noChangeArrowheads="1"/>
          </p:cNvSpPr>
          <p:nvPr/>
        </p:nvSpPr>
        <p:spPr bwMode="auto">
          <a:xfrm>
            <a:off x="969560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19778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67582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118317"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6" action="ppaction://hlinksldjump"/>
          </p:cNvPr>
          <p:cNvSpPr>
            <a:spLocks noChangeArrowheads="1"/>
          </p:cNvSpPr>
          <p:nvPr/>
        </p:nvSpPr>
        <p:spPr bwMode="auto">
          <a:xfrm>
            <a:off x="1154397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71185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75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750"/>
                                        <p:tgtEl>
                                          <p:spTgt spid="7">
                                            <p:txEl>
                                              <p:pRg st="2" end="2"/>
                                            </p:txEl>
                                          </p:spTgt>
                                        </p:tgtEl>
                                      </p:cBhvr>
                                    </p:animEffect>
                                  </p:childTnLst>
                                </p:cTn>
                              </p:par>
                            </p:childTnLst>
                          </p:cTn>
                        </p:par>
                        <p:par>
                          <p:cTn id="14" fill="hold">
                            <p:stCondLst>
                              <p:cond delay="750"/>
                            </p:stCondLst>
                            <p:childTnLst>
                              <p:par>
                                <p:cTn id="15" presetID="3" presetClass="entr" presetSubtype="10" fill="hold" nodeType="after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75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13381" y="837506"/>
            <a:ext cx="10856136"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某有机物的结构简式为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下列关于该物质的说法中正确的是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该物质在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的醇溶液中加热可转化为醇类</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该物质能和</a:t>
            </a:r>
            <a:r>
              <a:rPr lang="en-US" altLang="zh-CN" sz="2800" kern="100" dirty="0">
                <a:latin typeface="Times New Roman"/>
                <a:ea typeface="华文细黑"/>
                <a:cs typeface="Courier New"/>
              </a:rPr>
              <a:t>AgNO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溶液反应产生</a:t>
            </a:r>
            <a:r>
              <a:rPr lang="en-US" altLang="zh-CN" sz="2800" kern="100" dirty="0" err="1">
                <a:latin typeface="Times New Roman"/>
                <a:ea typeface="华文细黑"/>
                <a:cs typeface="Courier New"/>
              </a:rPr>
              <a:t>AgBr</a:t>
            </a:r>
            <a:r>
              <a:rPr lang="zh-CN" altLang="zh-CN" sz="2800" kern="100" dirty="0">
                <a:latin typeface="Times New Roman"/>
                <a:ea typeface="华文细黑"/>
                <a:cs typeface="Times New Roman"/>
              </a:rPr>
              <a:t>沉淀</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该物质可以发生消去反应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该物质可与溴的四氯化碳溶液发生</a:t>
            </a:r>
            <a:r>
              <a:rPr lang="zh-CN" altLang="zh-CN" sz="2800" kern="100" dirty="0" smtClean="0">
                <a:latin typeface="Times New Roman"/>
                <a:ea typeface="华文细黑"/>
                <a:cs typeface="Times New Roman"/>
              </a:rPr>
              <a:t>加成反应</a:t>
            </a:r>
            <a:endParaRPr lang="zh-CN" altLang="zh-CN" sz="1100" kern="100" dirty="0">
              <a:latin typeface="宋体"/>
              <a:cs typeface="Courier New"/>
            </a:endParaRPr>
          </a:p>
        </p:txBody>
      </p:sp>
      <p:pic>
        <p:nvPicPr>
          <p:cNvPr id="20072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447" y="484839"/>
            <a:ext cx="2304847" cy="106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69560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019778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67582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11118317"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54397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8"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13990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0349" y="756724"/>
            <a:ext cx="4044697"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脂肪烃的化学性质比较</a:t>
            </a:r>
            <a:endParaRPr lang="zh-CN" altLang="zh-CN" sz="2800" kern="100" dirty="0">
              <a:effectLst/>
              <a:latin typeface="宋体"/>
              <a:cs typeface="Courier New"/>
            </a:endParaRPr>
          </a:p>
        </p:txBody>
      </p:sp>
      <p:graphicFrame>
        <p:nvGraphicFramePr>
          <p:cNvPr id="5" name="表格 4"/>
          <p:cNvGraphicFramePr>
            <a:graphicFrameLocks noGrp="1"/>
          </p:cNvGraphicFramePr>
          <p:nvPr>
            <p:extLst>
              <p:ext uri="{D42A27DB-BD31-4B8C-83A1-F6EECF244321}">
                <p14:modId xmlns:p14="http://schemas.microsoft.com/office/powerpoint/2010/main" val="2127134028"/>
              </p:ext>
            </p:extLst>
          </p:nvPr>
        </p:nvGraphicFramePr>
        <p:xfrm>
          <a:off x="838622" y="2125658"/>
          <a:ext cx="9649072" cy="3320360"/>
        </p:xfrm>
        <a:graphic>
          <a:graphicData uri="http://schemas.openxmlformats.org/drawingml/2006/table">
            <a:tbl>
              <a:tblPr/>
              <a:tblGrid>
                <a:gridCol w="2312535"/>
                <a:gridCol w="2656017"/>
                <a:gridCol w="1583784"/>
                <a:gridCol w="3096736"/>
              </a:tblGrid>
              <a:tr h="238292">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dirty="0">
                          <a:effectLst/>
                          <a:latin typeface="Times New Roman"/>
                          <a:ea typeface="华文细黑"/>
                          <a:cs typeface="Times New Roman"/>
                        </a:rPr>
                        <a:t>烷烃</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烯烃</a:t>
                      </a:r>
                      <a:endParaRPr lang="zh-CN" sz="2800" kern="10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炔烃</a:t>
                      </a:r>
                      <a:endParaRPr lang="zh-CN" sz="2800" kern="10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292">
                <a:tc>
                  <a:txBody>
                    <a:bodyPr/>
                    <a:lstStyle/>
                    <a:p>
                      <a:pPr algn="ctr">
                        <a:lnSpc>
                          <a:spcPct val="150000"/>
                        </a:lnSpc>
                        <a:spcAft>
                          <a:spcPts val="0"/>
                        </a:spcAft>
                      </a:pPr>
                      <a:r>
                        <a:rPr lang="zh-CN" sz="2800" kern="100" dirty="0">
                          <a:effectLst/>
                          <a:latin typeface="Times New Roman"/>
                          <a:ea typeface="华文细黑"/>
                          <a:cs typeface="Times New Roman"/>
                        </a:rPr>
                        <a:t>活动性</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较稳定</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较活泼</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较活泼</a:t>
                      </a:r>
                      <a:endParaRPr lang="zh-CN" sz="2800" kern="10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584">
                <a:tc>
                  <a:txBody>
                    <a:bodyPr/>
                    <a:lstStyle/>
                    <a:p>
                      <a:pPr algn="ctr">
                        <a:lnSpc>
                          <a:spcPct val="150000"/>
                        </a:lnSpc>
                        <a:spcAft>
                          <a:spcPts val="0"/>
                        </a:spcAft>
                      </a:pPr>
                      <a:r>
                        <a:rPr lang="zh-CN" sz="2800" kern="100">
                          <a:effectLst/>
                          <a:latin typeface="Times New Roman"/>
                          <a:ea typeface="华文细黑"/>
                          <a:cs typeface="Times New Roman"/>
                        </a:rPr>
                        <a:t>取代反应</a:t>
                      </a:r>
                      <a:endParaRPr lang="zh-CN" sz="2800" kern="10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能够与卤素取代</a:t>
                      </a:r>
                      <a:endParaRPr lang="zh-CN" sz="2800" kern="10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en-US" sz="2800" kern="100">
                          <a:effectLst/>
                          <a:latin typeface="宋体"/>
                          <a:ea typeface="华文细黑"/>
                          <a:cs typeface="宋体"/>
                        </a:rPr>
                        <a:t> </a:t>
                      </a:r>
                      <a:endParaRPr lang="zh-CN" sz="2800" kern="10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r>
              <a:tr h="1400120">
                <a:tc>
                  <a:txBody>
                    <a:bodyPr/>
                    <a:lstStyle/>
                    <a:p>
                      <a:pPr algn="ctr">
                        <a:lnSpc>
                          <a:spcPct val="150000"/>
                        </a:lnSpc>
                        <a:spcAft>
                          <a:spcPts val="0"/>
                        </a:spcAft>
                      </a:pPr>
                      <a:r>
                        <a:rPr lang="zh-CN" sz="2800" kern="100">
                          <a:effectLst/>
                          <a:latin typeface="Times New Roman"/>
                          <a:ea typeface="华文细黑"/>
                          <a:cs typeface="Times New Roman"/>
                        </a:rPr>
                        <a:t>加成反应</a:t>
                      </a:r>
                      <a:endParaRPr lang="zh-CN" sz="2800" kern="10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不能发生</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zh-CN" sz="2800" kern="100" dirty="0">
                          <a:effectLst/>
                          <a:latin typeface="Times New Roman"/>
                          <a:ea typeface="华文细黑"/>
                          <a:cs typeface="Times New Roman"/>
                        </a:rPr>
                        <a:t>能与</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X</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HX</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HCN</a:t>
                      </a:r>
                      <a:r>
                        <a:rPr lang="zh-CN" sz="2800" kern="100" dirty="0">
                          <a:effectLst/>
                          <a:latin typeface="Times New Roman"/>
                          <a:ea typeface="华文细黑"/>
                          <a:cs typeface="Times New Roman"/>
                        </a:rPr>
                        <a:t>等加成</a:t>
                      </a:r>
                      <a:r>
                        <a:rPr lang="en-US" sz="2800" kern="100" dirty="0">
                          <a:effectLst/>
                          <a:latin typeface="Times New Roman"/>
                          <a:ea typeface="华文细黑"/>
                          <a:cs typeface="Courier New"/>
                        </a:rPr>
                        <a:t>(X</a:t>
                      </a:r>
                      <a:r>
                        <a:rPr lang="zh-CN" sz="2800" kern="100" dirty="0">
                          <a:effectLst/>
                          <a:latin typeface="Times New Roman"/>
                          <a:ea typeface="华文细黑"/>
                          <a:cs typeface="Times New Roman"/>
                        </a:rPr>
                        <a:t>代表卤素原子</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8689182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478582" y="837506"/>
            <a:ext cx="10748650" cy="5262979"/>
          </a:xfrm>
          <a:prstGeom prst="rect">
            <a:avLst/>
          </a:prstGeom>
        </p:spPr>
        <p:txBody>
          <a:bodyPr>
            <a:spAutoFit/>
          </a:bodyPr>
          <a:lstStyle/>
          <a:p>
            <a:pPr algn="just">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该物质在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的水溶液中，可以发生水解反应，其中</a:t>
            </a:r>
            <a:r>
              <a:rPr lang="en-US" altLang="zh-CN" sz="2800" kern="100" dirty="0">
                <a:latin typeface="Times New Roman"/>
                <a:ea typeface="华文细黑"/>
                <a:cs typeface="Courier New"/>
              </a:rPr>
              <a:t>—Br</a:t>
            </a:r>
            <a:r>
              <a:rPr lang="zh-CN" altLang="zh-CN" sz="2800" kern="100" dirty="0">
                <a:latin typeface="Times New Roman"/>
                <a:ea typeface="华文细黑"/>
                <a:cs typeface="Times New Roman"/>
              </a:rPr>
              <a:t>被</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取代，</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项错误；</a:t>
            </a:r>
            <a:endParaRPr lang="en-US" altLang="zh-CN" sz="2800" kern="100" dirty="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物质中的溴原子必须水解成</a:t>
            </a:r>
            <a:r>
              <a:rPr lang="en-US" altLang="zh-CN" sz="2800" kern="100" dirty="0">
                <a:latin typeface="Times New Roman"/>
                <a:ea typeface="华文细黑"/>
                <a:cs typeface="Courier New"/>
              </a:rPr>
              <a:t>Br</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，才能和</a:t>
            </a:r>
            <a:r>
              <a:rPr lang="en-US" altLang="zh-CN" sz="2800" kern="100" dirty="0">
                <a:latin typeface="Times New Roman"/>
                <a:ea typeface="华文细黑"/>
                <a:cs typeface="Courier New"/>
              </a:rPr>
              <a:t>AgNO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溶液反应</a:t>
            </a:r>
            <a:r>
              <a:rPr lang="zh-CN" altLang="zh-CN" sz="2800" kern="100" dirty="0" smtClean="0">
                <a:latin typeface="Times New Roman"/>
                <a:ea typeface="华文细黑"/>
                <a:cs typeface="Times New Roman"/>
              </a:rPr>
              <a:t>生成</a:t>
            </a:r>
            <a:r>
              <a:rPr lang="en-US" altLang="zh-CN" sz="2800" kern="100" dirty="0" err="1" smtClean="0">
                <a:latin typeface="Times New Roman"/>
                <a:ea typeface="华文细黑"/>
                <a:cs typeface="Courier New"/>
              </a:rPr>
              <a:t>AgBr</a:t>
            </a:r>
            <a:r>
              <a:rPr lang="zh-CN" altLang="zh-CN" sz="2800" kern="100" dirty="0">
                <a:latin typeface="Times New Roman"/>
                <a:ea typeface="华文细黑"/>
                <a:cs typeface="Times New Roman"/>
              </a:rPr>
              <a:t>沉淀</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有机物分子中与溴原子相连的碳原子的邻位碳上没有</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，不能发生消去反应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物质含有碳碳双键，可与</a:t>
            </a:r>
            <a:r>
              <a:rPr lang="en-US" altLang="zh-CN" sz="2800" kern="100" dirty="0">
                <a:latin typeface="Times New Roman"/>
                <a:ea typeface="华文细黑"/>
                <a:cs typeface="Courier New"/>
              </a:rPr>
              <a:t>Br</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发生加成反应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项正确。</a:t>
            </a:r>
            <a:endParaRPr lang="en-US" altLang="zh-CN" sz="2800" kern="100" dirty="0">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D</a:t>
            </a:r>
            <a:endParaRPr lang="zh-CN" altLang="zh-CN" sz="2800" b="1" kern="100" dirty="0">
              <a:solidFill>
                <a:schemeClr val="accent6">
                  <a:lumMod val="75000"/>
                </a:schemeClr>
              </a:solidFill>
              <a:latin typeface="宋体"/>
              <a:cs typeface="Courier New"/>
            </a:endParaRPr>
          </a:p>
        </p:txBody>
      </p:sp>
      <p:sp>
        <p:nvSpPr>
          <p:cNvPr id="3" name="Rectangle 21">
            <a:hlinkClick r:id="rId2" action="ppaction://hlinksldjump"/>
          </p:cNvPr>
          <p:cNvSpPr>
            <a:spLocks noChangeArrowheads="1"/>
          </p:cNvSpPr>
          <p:nvPr/>
        </p:nvSpPr>
        <p:spPr bwMode="auto">
          <a:xfrm>
            <a:off x="969560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19778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67582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118317"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Rectangle 21">
            <a:hlinkClick r:id="rId6" action="ppaction://hlinksldjump"/>
          </p:cNvPr>
          <p:cNvSpPr>
            <a:spLocks noChangeArrowheads="1"/>
          </p:cNvSpPr>
          <p:nvPr/>
        </p:nvSpPr>
        <p:spPr bwMode="auto">
          <a:xfrm>
            <a:off x="1154397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48016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750"/>
                                        <p:tgtEl>
                                          <p:spTgt spid="7">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750"/>
                                        <p:tgtEl>
                                          <p:spTgt spid="7">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blinds(horizontal)">
                                      <p:cBhvr>
                                        <p:cTn id="19" dur="750"/>
                                        <p:tgtEl>
                                          <p:spTgt spid="7">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blinds(horizontal)">
                                      <p:cBhvr>
                                        <p:cTn id="23" dur="75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59100" y="261442"/>
            <a:ext cx="10964698" cy="3323987"/>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化合物</a:t>
            </a:r>
            <a:r>
              <a:rPr lang="en-US" altLang="zh-CN" sz="2800" kern="100" dirty="0" smtClean="0">
                <a:latin typeface="Times New Roman"/>
                <a:ea typeface="华文细黑"/>
                <a:cs typeface="Courier New"/>
              </a:rPr>
              <a:t>X</a:t>
            </a:r>
            <a:r>
              <a:rPr lang="zh-CN" altLang="zh-CN" sz="2800" kern="100" dirty="0" smtClean="0">
                <a:latin typeface="Times New Roman"/>
                <a:ea typeface="华文细黑"/>
                <a:cs typeface="Times New Roman"/>
              </a:rPr>
              <a:t>的分子式为</a:t>
            </a:r>
            <a:r>
              <a:rPr lang="en-US" altLang="zh-CN" sz="2800" kern="100" dirty="0" smtClean="0">
                <a:latin typeface="Times New Roman"/>
                <a:ea typeface="华文细黑"/>
                <a:cs typeface="Courier New"/>
              </a:rPr>
              <a:t>C</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11</a:t>
            </a:r>
            <a:r>
              <a:rPr lang="en-US" altLang="zh-CN" sz="2800" kern="100" dirty="0" smtClean="0">
                <a:latin typeface="Times New Roman"/>
                <a:ea typeface="华文细黑"/>
                <a:cs typeface="Courier New"/>
              </a:rPr>
              <a:t>Cl</a:t>
            </a:r>
            <a:r>
              <a:rPr lang="zh-CN" altLang="zh-CN" sz="2800" kern="100" dirty="0" smtClean="0">
                <a:latin typeface="Times New Roman"/>
                <a:ea typeface="华文细黑"/>
                <a:cs typeface="Times New Roman"/>
              </a:rPr>
              <a:t>，用</a:t>
            </a:r>
            <a:r>
              <a:rPr lang="en-US" altLang="zh-CN" sz="2800" kern="100" dirty="0" err="1" smtClean="0">
                <a:latin typeface="Times New Roman"/>
                <a:ea typeface="华文细黑"/>
                <a:cs typeface="Courier New"/>
              </a:rPr>
              <a:t>NaOH</a:t>
            </a:r>
            <a:r>
              <a:rPr lang="zh-CN" altLang="zh-CN" sz="2800" kern="100" dirty="0" smtClean="0">
                <a:latin typeface="Times New Roman"/>
                <a:ea typeface="华文细黑"/>
                <a:cs typeface="Times New Roman"/>
              </a:rPr>
              <a:t>的醇溶液处理</a:t>
            </a:r>
            <a:r>
              <a:rPr lang="en-US" altLang="zh-CN" sz="2800" kern="100" dirty="0" smtClean="0">
                <a:latin typeface="Times New Roman"/>
                <a:ea typeface="华文细黑"/>
                <a:cs typeface="Courier New"/>
              </a:rPr>
              <a:t>X</a:t>
            </a:r>
            <a:r>
              <a:rPr lang="zh-CN" altLang="zh-CN" sz="2800" kern="100" dirty="0" smtClean="0">
                <a:latin typeface="Times New Roman"/>
                <a:ea typeface="华文细黑"/>
                <a:cs typeface="Times New Roman"/>
              </a:rPr>
              <a:t>，可得分子式为</a:t>
            </a:r>
            <a:r>
              <a:rPr lang="en-US" altLang="zh-CN" sz="2800" kern="100" dirty="0" smtClean="0">
                <a:latin typeface="Times New Roman"/>
                <a:ea typeface="华文细黑"/>
                <a:cs typeface="Courier New"/>
              </a:rPr>
              <a:t>C</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10</a:t>
            </a:r>
            <a:r>
              <a:rPr lang="zh-CN" altLang="zh-CN" sz="2800" kern="100" dirty="0" smtClean="0">
                <a:latin typeface="Times New Roman"/>
                <a:ea typeface="华文细黑"/>
                <a:cs typeface="Times New Roman"/>
              </a:rPr>
              <a:t>的两种产物</a:t>
            </a:r>
            <a:r>
              <a:rPr lang="en-US" altLang="zh-CN" sz="2800" kern="100" dirty="0" smtClean="0">
                <a:latin typeface="Times New Roman"/>
                <a:ea typeface="华文细黑"/>
                <a:cs typeface="Courier New"/>
              </a:rPr>
              <a:t>Y</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Z</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Y</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Z</a:t>
            </a:r>
            <a:r>
              <a:rPr lang="zh-CN" altLang="zh-CN" sz="2800" kern="100" dirty="0" smtClean="0">
                <a:latin typeface="Times New Roman"/>
                <a:ea typeface="华文细黑"/>
                <a:cs typeface="Times New Roman"/>
              </a:rPr>
              <a:t>经催化加氢后都可得到</a:t>
            </a: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甲基丁烷。若将化合物</a:t>
            </a:r>
            <a:r>
              <a:rPr lang="en-US" altLang="zh-CN" sz="2800" kern="100" dirty="0" smtClean="0">
                <a:latin typeface="Times New Roman"/>
                <a:ea typeface="华文细黑"/>
                <a:cs typeface="Courier New"/>
              </a:rPr>
              <a:t>X</a:t>
            </a:r>
            <a:r>
              <a:rPr lang="zh-CN" altLang="zh-CN" sz="2800" kern="100" dirty="0" smtClean="0">
                <a:latin typeface="Times New Roman"/>
                <a:ea typeface="华文细黑"/>
                <a:cs typeface="Times New Roman"/>
              </a:rPr>
              <a:t>用</a:t>
            </a:r>
            <a:r>
              <a:rPr lang="en-US" altLang="zh-CN" sz="2800" kern="100" dirty="0" err="1" smtClean="0">
                <a:latin typeface="Times New Roman"/>
                <a:ea typeface="华文细黑"/>
                <a:cs typeface="Courier New"/>
              </a:rPr>
              <a:t>NaOH</a:t>
            </a:r>
            <a:r>
              <a:rPr lang="zh-CN" altLang="zh-CN" sz="2800" kern="100" dirty="0" smtClean="0">
                <a:latin typeface="Times New Roman"/>
                <a:ea typeface="华文细黑"/>
                <a:cs typeface="Times New Roman"/>
              </a:rPr>
              <a:t>的水溶液处理，则所得有机产物的结构简式可能是</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 </a:t>
            </a: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A.CH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OH</a:t>
            </a:r>
            <a:endParaRPr lang="zh-CN" altLang="zh-CN" sz="2800" kern="100" dirty="0">
              <a:latin typeface="宋体"/>
              <a:cs typeface="Courier New"/>
            </a:endParaRPr>
          </a:p>
        </p:txBody>
      </p:sp>
      <p:pic>
        <p:nvPicPr>
          <p:cNvPr id="265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5663" y="2421682"/>
            <a:ext cx="4263999" cy="1835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5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00" y="4869954"/>
            <a:ext cx="5814006" cy="15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5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4371" y="4757688"/>
            <a:ext cx="3916689" cy="184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1">
            <a:hlinkClick r:id="rId5" action="ppaction://hlinksldjump"/>
          </p:cNvPr>
          <p:cNvSpPr>
            <a:spLocks noChangeArrowheads="1"/>
          </p:cNvSpPr>
          <p:nvPr/>
        </p:nvSpPr>
        <p:spPr bwMode="auto">
          <a:xfrm>
            <a:off x="969560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6" action="ppaction://hlinksldjump"/>
          </p:cNvPr>
          <p:cNvSpPr>
            <a:spLocks noChangeArrowheads="1"/>
          </p:cNvSpPr>
          <p:nvPr/>
        </p:nvSpPr>
        <p:spPr bwMode="auto">
          <a:xfrm>
            <a:off x="1019778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7" action="ppaction://hlinksldjump"/>
          </p:cNvPr>
          <p:cNvSpPr>
            <a:spLocks noChangeArrowheads="1"/>
          </p:cNvSpPr>
          <p:nvPr/>
        </p:nvSpPr>
        <p:spPr bwMode="auto">
          <a:xfrm>
            <a:off x="1067582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8" action="ppaction://hlinksldjump"/>
          </p:cNvPr>
          <p:cNvSpPr>
            <a:spLocks noChangeArrowheads="1"/>
          </p:cNvSpPr>
          <p:nvPr/>
        </p:nvSpPr>
        <p:spPr bwMode="auto">
          <a:xfrm>
            <a:off x="11118317"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154397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10"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610583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493469" y="693490"/>
            <a:ext cx="11074345" cy="5909310"/>
          </a:xfrm>
          <a:prstGeom prst="rect">
            <a:avLst/>
          </a:prstGeom>
        </p:spPr>
        <p:txBody>
          <a:bodyPr>
            <a:spAutoFit/>
          </a:bodyPr>
          <a:lstStyle/>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化合物</a:t>
            </a:r>
            <a:r>
              <a:rPr lang="en-US" altLang="zh-CN" sz="2800" kern="100" dirty="0" smtClean="0">
                <a:latin typeface="Times New Roman"/>
                <a:ea typeface="华文细黑"/>
                <a:cs typeface="Courier New"/>
              </a:rPr>
              <a:t>X(C</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11</a:t>
            </a:r>
            <a:r>
              <a:rPr lang="en-US" altLang="zh-CN" sz="2800" kern="100" dirty="0" smtClean="0">
                <a:latin typeface="Times New Roman"/>
                <a:ea typeface="华文细黑"/>
                <a:cs typeface="Courier New"/>
              </a:rPr>
              <a:t>Cl)</a:t>
            </a:r>
            <a:r>
              <a:rPr lang="zh-CN" altLang="zh-CN" sz="2800" kern="100" dirty="0" smtClean="0">
                <a:latin typeface="Times New Roman"/>
                <a:ea typeface="华文细黑"/>
                <a:cs typeface="Times New Roman"/>
              </a:rPr>
              <a:t>用</a:t>
            </a:r>
            <a:r>
              <a:rPr lang="en-US" altLang="zh-CN" sz="2800" kern="100" dirty="0" err="1" smtClean="0">
                <a:latin typeface="Times New Roman"/>
                <a:ea typeface="华文细黑"/>
                <a:cs typeface="Courier New"/>
              </a:rPr>
              <a:t>NaOH</a:t>
            </a:r>
            <a:r>
              <a:rPr lang="zh-CN" altLang="zh-CN" sz="2800" kern="100" dirty="0" smtClean="0">
                <a:latin typeface="Times New Roman"/>
                <a:ea typeface="华文细黑"/>
                <a:cs typeface="Times New Roman"/>
              </a:rPr>
              <a:t>的醇溶液处理发生消去反应生成</a:t>
            </a:r>
            <a:r>
              <a:rPr lang="en-US" altLang="zh-CN" sz="2800" kern="100" dirty="0" smtClean="0">
                <a:latin typeface="Times New Roman"/>
                <a:ea typeface="华文细黑"/>
                <a:cs typeface="Courier New"/>
              </a:rPr>
              <a:t>Y</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Z</a:t>
            </a:r>
            <a:r>
              <a:rPr lang="zh-CN" altLang="zh-CN" sz="2800" kern="100" dirty="0" smtClean="0">
                <a:latin typeface="Times New Roman"/>
                <a:ea typeface="华文细黑"/>
                <a:cs typeface="Times New Roman"/>
              </a:rPr>
              <a:t>的过程中，有机物</a:t>
            </a:r>
            <a:r>
              <a:rPr lang="en-US" altLang="zh-CN" sz="2800" kern="100" dirty="0" smtClean="0">
                <a:latin typeface="Times New Roman"/>
                <a:ea typeface="华文细黑"/>
                <a:cs typeface="Courier New"/>
              </a:rPr>
              <a:t>X</a:t>
            </a:r>
            <a:r>
              <a:rPr lang="zh-CN" altLang="zh-CN" sz="2800" kern="100" dirty="0" smtClean="0">
                <a:latin typeface="Times New Roman"/>
                <a:ea typeface="华文细黑"/>
                <a:cs typeface="Times New Roman"/>
              </a:rPr>
              <a:t>的碳架结构不变，而</a:t>
            </a:r>
            <a:r>
              <a:rPr lang="en-US" altLang="zh-CN" sz="2800" kern="100" dirty="0" smtClean="0">
                <a:latin typeface="Times New Roman"/>
                <a:ea typeface="华文细黑"/>
                <a:cs typeface="Courier New"/>
              </a:rPr>
              <a:t>Y</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Z</a:t>
            </a:r>
            <a:r>
              <a:rPr lang="zh-CN" altLang="zh-CN" sz="2800" kern="100" dirty="0" smtClean="0">
                <a:latin typeface="Times New Roman"/>
                <a:ea typeface="华文细黑"/>
                <a:cs typeface="Times New Roman"/>
              </a:rPr>
              <a:t>经催化加氢时，其有机物的碳架结构也未变，由</a:t>
            </a: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甲基丁烷的结构可推知</a:t>
            </a:r>
            <a:r>
              <a:rPr lang="en-US" altLang="zh-CN" sz="2800" kern="100" dirty="0" smtClean="0">
                <a:latin typeface="Times New Roman"/>
                <a:ea typeface="华文细黑"/>
                <a:cs typeface="Courier New"/>
              </a:rPr>
              <a:t>X</a:t>
            </a:r>
            <a:r>
              <a:rPr lang="zh-CN" altLang="zh-CN" sz="2800" kern="100" dirty="0" smtClean="0">
                <a:latin typeface="Times New Roman"/>
                <a:ea typeface="华文细黑"/>
                <a:cs typeface="Times New Roman"/>
              </a:rPr>
              <a:t>的碳架结构为</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，其连接</a:t>
            </a:r>
            <a:r>
              <a:rPr lang="en-US" altLang="zh-CN" sz="2800" kern="100" dirty="0" err="1" smtClean="0">
                <a:latin typeface="Times New Roman"/>
                <a:ea typeface="华文细黑"/>
                <a:cs typeface="Courier New"/>
              </a:rPr>
              <a:t>Cl</a:t>
            </a:r>
            <a:r>
              <a:rPr lang="zh-CN" altLang="zh-CN" sz="2800" kern="100" dirty="0" smtClean="0">
                <a:latin typeface="Times New Roman"/>
                <a:ea typeface="华文细黑"/>
                <a:cs typeface="Times New Roman"/>
              </a:rPr>
              <a:t>原子的碳原子相邻碳原子上都有氢原子且氢原子的化学环境不同。从而推知有机物</a:t>
            </a:r>
            <a:r>
              <a:rPr lang="en-US" altLang="zh-CN" sz="2800" kern="100" dirty="0" smtClean="0">
                <a:latin typeface="Times New Roman"/>
                <a:ea typeface="华文细黑"/>
                <a:cs typeface="Courier New"/>
              </a:rPr>
              <a:t>X</a:t>
            </a:r>
            <a:r>
              <a:rPr lang="zh-CN" altLang="zh-CN" sz="2800" kern="100" dirty="0" smtClean="0">
                <a:latin typeface="Times New Roman"/>
                <a:ea typeface="华文细黑"/>
                <a:cs typeface="Times New Roman"/>
              </a:rPr>
              <a:t>的结构简式为</a:t>
            </a:r>
            <a:endParaRPr lang="en-US" altLang="zh-CN" sz="2800" kern="100" dirty="0" smtClean="0">
              <a:latin typeface="Times New Roman"/>
              <a:ea typeface="华文细黑"/>
              <a:cs typeface="Times New Roman"/>
            </a:endParaRPr>
          </a:p>
          <a:p>
            <a:pPr lvl="0" algn="just">
              <a:lnSpc>
                <a:spcPct val="150000"/>
              </a:lnSpc>
            </a:pPr>
            <a:endParaRPr lang="en-US" altLang="zh-CN" sz="2800" b="1" kern="100" dirty="0" smtClean="0">
              <a:solidFill>
                <a:srgbClr val="0000FF"/>
              </a:solidFill>
              <a:latin typeface="Times New Roman"/>
              <a:cs typeface="Times New Roman"/>
            </a:endParaRPr>
          </a:p>
          <a:p>
            <a:pPr lvl="0" algn="just">
              <a:lnSpc>
                <a:spcPct val="150000"/>
              </a:lnSpc>
            </a:pPr>
            <a:endParaRPr lang="en-US" altLang="zh-CN" sz="2800" b="1" kern="100" dirty="0">
              <a:solidFill>
                <a:srgbClr val="0000FF"/>
              </a:solidFill>
              <a:latin typeface="Times New Roman"/>
              <a:cs typeface="Times New Roman"/>
            </a:endParaRPr>
          </a:p>
          <a:p>
            <a:pPr lvl="0" algn="just">
              <a:lnSpc>
                <a:spcPct val="150000"/>
              </a:lnSpc>
            </a:pPr>
            <a:endParaRPr lang="en-US" altLang="zh-CN" sz="2800" b="1" kern="100" dirty="0" smtClean="0">
              <a:solidFill>
                <a:srgbClr val="0000FF"/>
              </a:solidFill>
              <a:latin typeface="Times New Roman"/>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B</a:t>
            </a:r>
            <a:endParaRPr lang="zh-CN" altLang="zh-CN" sz="2800" b="1" kern="100" dirty="0">
              <a:solidFill>
                <a:schemeClr val="accent6">
                  <a:lumMod val="75000"/>
                </a:schemeClr>
              </a:solidFill>
              <a:latin typeface="宋体"/>
              <a:cs typeface="Courier New"/>
            </a:endParaRPr>
          </a:p>
        </p:txBody>
      </p:sp>
      <p:pic>
        <p:nvPicPr>
          <p:cNvPr id="266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7556" y="2651523"/>
            <a:ext cx="1472540" cy="75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256" y="4079787"/>
            <a:ext cx="7309613" cy="16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4" action="ppaction://hlinksldjump"/>
          </p:cNvPr>
          <p:cNvSpPr>
            <a:spLocks noChangeArrowheads="1"/>
          </p:cNvSpPr>
          <p:nvPr/>
        </p:nvSpPr>
        <p:spPr bwMode="auto">
          <a:xfrm>
            <a:off x="969560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5" action="ppaction://hlinksldjump"/>
          </p:cNvPr>
          <p:cNvSpPr>
            <a:spLocks noChangeArrowheads="1"/>
          </p:cNvSpPr>
          <p:nvPr/>
        </p:nvSpPr>
        <p:spPr bwMode="auto">
          <a:xfrm>
            <a:off x="1019778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6" action="ppaction://hlinksldjump"/>
          </p:cNvPr>
          <p:cNvSpPr>
            <a:spLocks noChangeArrowheads="1"/>
          </p:cNvSpPr>
          <p:nvPr/>
        </p:nvSpPr>
        <p:spPr bwMode="auto">
          <a:xfrm>
            <a:off x="1067582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7" action="ppaction://hlinksldjump"/>
          </p:cNvPr>
          <p:cNvSpPr>
            <a:spLocks noChangeArrowheads="1"/>
          </p:cNvSpPr>
          <p:nvPr/>
        </p:nvSpPr>
        <p:spPr bwMode="auto">
          <a:xfrm>
            <a:off x="11118317"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54397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33495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42"/>
                                        </p:tgtEl>
                                        <p:attrNameLst>
                                          <p:attrName>style.visibility</p:attrName>
                                        </p:attrNameLst>
                                      </p:cBhvr>
                                      <p:to>
                                        <p:strVal val="visible"/>
                                      </p:to>
                                    </p:set>
                                    <p:animEffect transition="in" filter="blinds(horizontal)">
                                      <p:cBhvr>
                                        <p:cTn id="10" dur="750"/>
                                        <p:tgtEl>
                                          <p:spTgt spid="266242"/>
                                        </p:tgtEl>
                                      </p:cBhvr>
                                    </p:animEffect>
                                  </p:childTnLst>
                                </p:cTn>
                              </p:par>
                              <p:par>
                                <p:cTn id="11" presetID="3" presetClass="entr" presetSubtype="10" fill="hold" nodeType="withEffect">
                                  <p:stCondLst>
                                    <p:cond delay="0"/>
                                  </p:stCondLst>
                                  <p:childTnLst>
                                    <p:set>
                                      <p:cBhvr>
                                        <p:cTn id="12" dur="1" fill="hold">
                                          <p:stCondLst>
                                            <p:cond delay="0"/>
                                          </p:stCondLst>
                                        </p:cTn>
                                        <p:tgtEl>
                                          <p:spTgt spid="266243"/>
                                        </p:tgtEl>
                                        <p:attrNameLst>
                                          <p:attrName>style.visibility</p:attrName>
                                        </p:attrNameLst>
                                      </p:cBhvr>
                                      <p:to>
                                        <p:strVal val="visible"/>
                                      </p:to>
                                    </p:set>
                                    <p:animEffect transition="in" filter="blinds(horizontal)">
                                      <p:cBhvr>
                                        <p:cTn id="13" dur="750"/>
                                        <p:tgtEl>
                                          <p:spTgt spid="266243"/>
                                        </p:tgtEl>
                                      </p:cBhvr>
                                    </p:animEffect>
                                  </p:childTnLst>
                                </p:cTn>
                              </p:par>
                            </p:childTnLst>
                          </p:cTn>
                        </p:par>
                        <p:par>
                          <p:cTn id="14" fill="hold">
                            <p:stCondLst>
                              <p:cond delay="750"/>
                            </p:stCondLst>
                            <p:childTnLst>
                              <p:par>
                                <p:cTn id="15" presetID="3" presetClass="entr" presetSubtype="10" fill="hold" nodeType="after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75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3116" y="1332788"/>
            <a:ext cx="10964698"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从溴乙烷制取</a:t>
            </a:r>
            <a:r>
              <a:rPr lang="en-US" altLang="zh-CN" sz="2800" kern="100" dirty="0" smtClean="0">
                <a:latin typeface="Times New Roman"/>
                <a:ea typeface="华文细黑"/>
                <a:cs typeface="Courier New"/>
              </a:rPr>
              <a:t>1,2-­</a:t>
            </a:r>
            <a:r>
              <a:rPr lang="zh-CN" altLang="zh-CN" sz="2800" kern="100" dirty="0">
                <a:latin typeface="Times New Roman"/>
                <a:ea typeface="华文细黑"/>
                <a:cs typeface="Times New Roman"/>
              </a:rPr>
              <a:t>二溴乙烷，下列制备方案中最好的是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sp>
        <p:nvSpPr>
          <p:cNvPr id="10" name="矩形 9"/>
          <p:cNvSpPr/>
          <p:nvPr/>
        </p:nvSpPr>
        <p:spPr>
          <a:xfrm>
            <a:off x="550590" y="405458"/>
            <a:ext cx="11615778" cy="668428"/>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题组二　卤代烃在有机合成中的重要作用</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89125023"/>
              </p:ext>
            </p:extLst>
          </p:nvPr>
        </p:nvGraphicFramePr>
        <p:xfrm>
          <a:off x="592732" y="2076450"/>
          <a:ext cx="10687050" cy="2486025"/>
        </p:xfrm>
        <a:graphic>
          <a:graphicData uri="http://schemas.openxmlformats.org/presentationml/2006/ole">
            <mc:AlternateContent xmlns:mc="http://schemas.openxmlformats.org/markup-compatibility/2006">
              <mc:Choice xmlns:v="urn:schemas-microsoft-com:vml" Requires="v">
                <p:oleObj spid="_x0000_s268415" name="文档" r:id="rId4" imgW="10684531" imgH="2494411" progId="Word.Document.12">
                  <p:embed/>
                </p:oleObj>
              </mc:Choice>
              <mc:Fallback>
                <p:oleObj name="文档" r:id="rId4" imgW="10684531" imgH="2494411" progId="Word.Document.12">
                  <p:embed/>
                  <p:pic>
                    <p:nvPicPr>
                      <p:cNvPr id="0" name=""/>
                      <p:cNvPicPr/>
                      <p:nvPr/>
                    </p:nvPicPr>
                    <p:blipFill>
                      <a:blip r:embed="rId5"/>
                      <a:stretch>
                        <a:fillRect/>
                      </a:stretch>
                    </p:blipFill>
                    <p:spPr>
                      <a:xfrm>
                        <a:off x="592732" y="2076450"/>
                        <a:ext cx="10687050" cy="248602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544467897"/>
              </p:ext>
            </p:extLst>
          </p:nvPr>
        </p:nvGraphicFramePr>
        <p:xfrm>
          <a:off x="592732" y="3703886"/>
          <a:ext cx="10683875" cy="2462212"/>
        </p:xfrm>
        <a:graphic>
          <a:graphicData uri="http://schemas.openxmlformats.org/presentationml/2006/ole">
            <mc:AlternateContent xmlns:mc="http://schemas.openxmlformats.org/markup-compatibility/2006">
              <mc:Choice xmlns:v="urn:schemas-microsoft-com:vml" Requires="v">
                <p:oleObj spid="_x0000_s268416" name="文档" r:id="rId7" imgW="10684531" imgH="2478548" progId="Word.Document.12">
                  <p:embed/>
                </p:oleObj>
              </mc:Choice>
              <mc:Fallback>
                <p:oleObj name="文档" r:id="rId7" imgW="10684531" imgH="2478548" progId="Word.Document.12">
                  <p:embed/>
                  <p:pic>
                    <p:nvPicPr>
                      <p:cNvPr id="0" name=""/>
                      <p:cNvPicPr/>
                      <p:nvPr/>
                    </p:nvPicPr>
                    <p:blipFill>
                      <a:blip r:embed="rId8"/>
                      <a:stretch>
                        <a:fillRect/>
                      </a:stretch>
                    </p:blipFill>
                    <p:spPr>
                      <a:xfrm>
                        <a:off x="592732" y="3703886"/>
                        <a:ext cx="10683875" cy="2462212"/>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359796083"/>
              </p:ext>
            </p:extLst>
          </p:nvPr>
        </p:nvGraphicFramePr>
        <p:xfrm>
          <a:off x="592732" y="4365898"/>
          <a:ext cx="10687050" cy="2486025"/>
        </p:xfrm>
        <a:graphic>
          <a:graphicData uri="http://schemas.openxmlformats.org/presentationml/2006/ole">
            <mc:AlternateContent xmlns:mc="http://schemas.openxmlformats.org/markup-compatibility/2006">
              <mc:Choice xmlns:v="urn:schemas-microsoft-com:vml" Requires="v">
                <p:oleObj spid="_x0000_s268417" name="文档" r:id="rId10" imgW="10684531" imgH="2494411" progId="Word.Document.12">
                  <p:embed/>
                </p:oleObj>
              </mc:Choice>
              <mc:Fallback>
                <p:oleObj name="文档" r:id="rId10" imgW="10684531" imgH="2494411" progId="Word.Document.12">
                  <p:embed/>
                  <p:pic>
                    <p:nvPicPr>
                      <p:cNvPr id="0" name=""/>
                      <p:cNvPicPr/>
                      <p:nvPr/>
                    </p:nvPicPr>
                    <p:blipFill>
                      <a:blip r:embed="rId11"/>
                      <a:stretch>
                        <a:fillRect/>
                      </a:stretch>
                    </p:blipFill>
                    <p:spPr>
                      <a:xfrm>
                        <a:off x="592732" y="4365898"/>
                        <a:ext cx="10687050" cy="24860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134537515"/>
              </p:ext>
            </p:extLst>
          </p:nvPr>
        </p:nvGraphicFramePr>
        <p:xfrm>
          <a:off x="592732" y="5521821"/>
          <a:ext cx="10079038" cy="1076325"/>
        </p:xfrm>
        <a:graphic>
          <a:graphicData uri="http://schemas.openxmlformats.org/presentationml/2006/ole">
            <mc:AlternateContent xmlns:mc="http://schemas.openxmlformats.org/markup-compatibility/2006">
              <mc:Choice xmlns:v="urn:schemas-microsoft-com:vml" Requires="v">
                <p:oleObj spid="_x0000_s268418" name="文档" r:id="rId13" imgW="10214229" imgH="1095248" progId="Word.Document.12">
                  <p:embed/>
                </p:oleObj>
              </mc:Choice>
              <mc:Fallback>
                <p:oleObj name="文档" r:id="rId13" imgW="10214229" imgH="1095248" progId="Word.Document.12">
                  <p:embed/>
                  <p:pic>
                    <p:nvPicPr>
                      <p:cNvPr id="0" name="对象 1"/>
                      <p:cNvPicPr>
                        <a:picLocks noChangeAspect="1" noChangeArrowheads="1"/>
                      </p:cNvPicPr>
                      <p:nvPr/>
                    </p:nvPicPr>
                    <p:blipFill>
                      <a:blip r:embed="rId14"/>
                      <a:srcRect/>
                      <a:stretch>
                        <a:fillRect/>
                      </a:stretch>
                    </p:blipFill>
                    <p:spPr bwMode="auto">
                      <a:xfrm>
                        <a:off x="592732" y="5521821"/>
                        <a:ext cx="100790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1">
            <a:hlinkClick r:id="rId15" action="ppaction://hlinksldjump"/>
          </p:cNvPr>
          <p:cNvSpPr>
            <a:spLocks noChangeArrowheads="1"/>
          </p:cNvSpPr>
          <p:nvPr/>
        </p:nvSpPr>
        <p:spPr bwMode="auto">
          <a:xfrm>
            <a:off x="969560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16" action="ppaction://hlinksldjump"/>
          </p:cNvPr>
          <p:cNvSpPr>
            <a:spLocks noChangeArrowheads="1"/>
          </p:cNvSpPr>
          <p:nvPr/>
        </p:nvSpPr>
        <p:spPr bwMode="auto">
          <a:xfrm>
            <a:off x="1019778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17" action="ppaction://hlinksldjump"/>
          </p:cNvPr>
          <p:cNvSpPr>
            <a:spLocks noChangeArrowheads="1"/>
          </p:cNvSpPr>
          <p:nvPr/>
        </p:nvSpPr>
        <p:spPr bwMode="auto">
          <a:xfrm>
            <a:off x="1067582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8" action="ppaction://hlinksldjump"/>
          </p:cNvPr>
          <p:cNvSpPr>
            <a:spLocks noChangeArrowheads="1"/>
          </p:cNvSpPr>
          <p:nvPr/>
        </p:nvSpPr>
        <p:spPr bwMode="auto">
          <a:xfrm>
            <a:off x="11118317"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19" action="ppaction://hlinksldjump"/>
          </p:cNvPr>
          <p:cNvSpPr>
            <a:spLocks noChangeArrowheads="1"/>
          </p:cNvSpPr>
          <p:nvPr/>
        </p:nvSpPr>
        <p:spPr bwMode="auto">
          <a:xfrm>
            <a:off x="1154397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20"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7508141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8714" y="621482"/>
            <a:ext cx="11985941" cy="6124754"/>
          </a:xfrm>
          <a:prstGeom prst="rect">
            <a:avLst/>
          </a:prstGeom>
        </p:spPr>
        <p:txBody>
          <a:bodyPr>
            <a:spAutoFit/>
          </a:bodyPr>
          <a:lstStyle/>
          <a:p>
            <a:pPr algn="just">
              <a:lnSpc>
                <a:spcPct val="14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本题考查卤代烃制取方案的设计。在有机合成中，理想合成方案有以下特点：</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尽量少的步骤</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选择生成副产物最少的反应原理</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试剂价廉</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实验安全</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符合环保要求。在有机合成中引入卤原子或引入卤原子作中间产物，用加成反应，而不用取代反应，因为光照下卤代反应产物无法控制，得到产品纯度低</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项，发生三步反应，步骤多，产率低；</a:t>
            </a:r>
            <a:endParaRPr lang="en-US" altLang="zh-CN" sz="2800" kern="100" dirty="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项，溴与烷烃发生取代反应，是连续反应，不能控制产物种类，副产物多</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项，步骤多，且发生卤代反应难控制产物纯度；</a:t>
            </a:r>
            <a:endParaRPr lang="en-US" altLang="zh-CN" sz="2800" kern="100" dirty="0">
              <a:latin typeface="Times New Roman"/>
              <a:ea typeface="华文细黑"/>
              <a:cs typeface="Times New Roman"/>
            </a:endParaRPr>
          </a:p>
          <a:p>
            <a:pPr algn="just">
              <a:lnSpc>
                <a:spcPct val="140000"/>
              </a:lnSpc>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项，步骤少，产物纯度高。</a:t>
            </a:r>
            <a:endParaRPr lang="en-US" altLang="zh-CN" sz="2800" kern="100" dirty="0">
              <a:latin typeface="Times New Roman"/>
              <a:ea typeface="华文细黑"/>
              <a:cs typeface="Times New Roman"/>
            </a:endParaRPr>
          </a:p>
          <a:p>
            <a:pPr algn="just">
              <a:lnSpc>
                <a:spcPct val="140000"/>
              </a:lnSpc>
            </a:pPr>
            <a:r>
              <a:rPr lang="zh-CN" altLang="zh-CN" sz="2800" b="1" kern="100" dirty="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D</a:t>
            </a:r>
          </a:p>
        </p:txBody>
      </p:sp>
      <p:sp>
        <p:nvSpPr>
          <p:cNvPr id="3" name="Rectangle 21">
            <a:hlinkClick r:id="rId2" action="ppaction://hlinksldjump"/>
          </p:cNvPr>
          <p:cNvSpPr>
            <a:spLocks noChangeArrowheads="1"/>
          </p:cNvSpPr>
          <p:nvPr/>
        </p:nvSpPr>
        <p:spPr bwMode="auto">
          <a:xfrm>
            <a:off x="969560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19778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67582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118317"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54397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67411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75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06574" y="117426"/>
            <a:ext cx="10856136"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根据下面的反应路线及所给信息填空。</a:t>
            </a:r>
            <a:endParaRPr lang="zh-CN" altLang="zh-CN" sz="1100" kern="100" dirty="0">
              <a:effectLst/>
              <a:latin typeface="宋体"/>
              <a:cs typeface="Courier New"/>
            </a:endParaRPr>
          </a:p>
        </p:txBody>
      </p:sp>
      <p:pic>
        <p:nvPicPr>
          <p:cNvPr id="269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7451" y="909514"/>
            <a:ext cx="7170394" cy="3131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62558" y="3920490"/>
            <a:ext cx="11291298"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a:t>
            </a:r>
            <a:r>
              <a:rPr lang="zh-CN" altLang="zh-CN" sz="2800" kern="100" dirty="0">
                <a:latin typeface="Times New Roman"/>
                <a:ea typeface="华文细黑"/>
                <a:cs typeface="Times New Roman"/>
              </a:rPr>
              <a:t>的结构简式是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，名称是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的反应类型是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的反应类型是</a:t>
            </a:r>
            <a:r>
              <a:rPr lang="en-US" altLang="zh-CN" sz="2800" kern="100" dirty="0" smtClean="0">
                <a:latin typeface="Times New Roman"/>
                <a:ea typeface="华文细黑"/>
                <a:cs typeface="Courier New"/>
              </a:rPr>
              <a:t>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的化学方程式是</a:t>
            </a:r>
            <a:r>
              <a:rPr lang="en-US" altLang="zh-CN" sz="2800" kern="100" dirty="0">
                <a:latin typeface="Times New Roman"/>
                <a:ea typeface="华文细黑"/>
                <a:cs typeface="Courier New"/>
              </a:rPr>
              <a:t>___________________________________</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 name="Rectangle 21">
            <a:hlinkClick r:id="rId3" action="ppaction://hlinksldjump"/>
          </p:cNvPr>
          <p:cNvSpPr>
            <a:spLocks noChangeArrowheads="1"/>
          </p:cNvSpPr>
          <p:nvPr/>
        </p:nvSpPr>
        <p:spPr bwMode="auto">
          <a:xfrm>
            <a:off x="969560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1019778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1067582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1118317"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154397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8" action="ppaction://hlinksldjump"/>
          </p:cNvPr>
          <p:cNvSpPr/>
          <p:nvPr/>
        </p:nvSpPr>
        <p:spPr>
          <a:xfrm>
            <a:off x="10904609" y="6663993"/>
            <a:ext cx="1301117" cy="201280"/>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0706907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0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534" y="834123"/>
            <a:ext cx="1409969" cy="683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719" y="1557586"/>
            <a:ext cx="838079" cy="590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7941" y="1563831"/>
            <a:ext cx="1355741" cy="62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3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353" y="2758724"/>
            <a:ext cx="3566197" cy="7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78582" y="765498"/>
            <a:ext cx="11089232" cy="3323987"/>
          </a:xfrm>
          <a:prstGeom prst="rect">
            <a:avLst/>
          </a:prstGeom>
        </p:spPr>
        <p:txBody>
          <a:bodyPr wrap="squar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在光照的条件下发生取代反应得</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可推知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的乙醇溶液、加热的条件下发生消去反应得</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在</a:t>
            </a:r>
            <a:r>
              <a:rPr lang="en-US" altLang="zh-CN" sz="2800" kern="100" dirty="0">
                <a:latin typeface="Times New Roman"/>
                <a:ea typeface="华文细黑"/>
                <a:cs typeface="Courier New"/>
              </a:rPr>
              <a:t>Br</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溶液中发生加成反应得</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转化应是在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的乙醇溶液、加热的条件下发生消去反应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27034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2718" y="2140010"/>
            <a:ext cx="877492" cy="632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6854" y="2188345"/>
            <a:ext cx="868804" cy="626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344"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95606" y="2108250"/>
            <a:ext cx="1167435" cy="78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78582" y="4070833"/>
            <a:ext cx="6092825" cy="138499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(1)</a:t>
            </a:r>
            <a:r>
              <a:rPr lang="zh-CN" altLang="zh-CN" sz="2800" kern="100" dirty="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环己烷</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取代反应　加成反应</a:t>
            </a:r>
            <a:endParaRPr lang="zh-CN" altLang="zh-CN" sz="2800" kern="100" dirty="0">
              <a:solidFill>
                <a:schemeClr val="accent6">
                  <a:lumMod val="75000"/>
                </a:schemeClr>
              </a:solidFill>
              <a:effectLst/>
              <a:latin typeface="宋体"/>
              <a:cs typeface="Courier New"/>
            </a:endParaRPr>
          </a:p>
        </p:txBody>
      </p:sp>
      <p:pic>
        <p:nvPicPr>
          <p:cNvPr id="270345" name="Picture 9"/>
          <p:cNvPicPr>
            <a:picLocks noChangeAspect="1" noChangeArrowheads="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6574" y="5519449"/>
            <a:ext cx="7139244" cy="100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78782" y="4149874"/>
            <a:ext cx="838079" cy="590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1">
            <a:hlinkClick r:id="rId9" action="ppaction://hlinksldjump"/>
          </p:cNvPr>
          <p:cNvSpPr>
            <a:spLocks noChangeArrowheads="1"/>
          </p:cNvSpPr>
          <p:nvPr/>
        </p:nvSpPr>
        <p:spPr bwMode="auto">
          <a:xfrm>
            <a:off x="969560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10" action="ppaction://hlinksldjump"/>
          </p:cNvPr>
          <p:cNvSpPr>
            <a:spLocks noChangeArrowheads="1"/>
          </p:cNvSpPr>
          <p:nvPr/>
        </p:nvSpPr>
        <p:spPr bwMode="auto">
          <a:xfrm>
            <a:off x="1019778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11" action="ppaction://hlinksldjump"/>
          </p:cNvPr>
          <p:cNvSpPr>
            <a:spLocks noChangeArrowheads="1"/>
          </p:cNvSpPr>
          <p:nvPr/>
        </p:nvSpPr>
        <p:spPr bwMode="auto">
          <a:xfrm>
            <a:off x="1067582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12" action="ppaction://hlinksldjump"/>
          </p:cNvPr>
          <p:cNvSpPr>
            <a:spLocks noChangeArrowheads="1"/>
          </p:cNvSpPr>
          <p:nvPr/>
        </p:nvSpPr>
        <p:spPr bwMode="auto">
          <a:xfrm>
            <a:off x="11118317" y="45615"/>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3" action="ppaction://hlinksldjump"/>
          </p:cNvPr>
          <p:cNvSpPr>
            <a:spLocks noChangeArrowheads="1"/>
          </p:cNvSpPr>
          <p:nvPr/>
        </p:nvSpPr>
        <p:spPr bwMode="auto">
          <a:xfrm>
            <a:off x="11543978" y="45418"/>
            <a:ext cx="38387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806128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70338"/>
                                        </p:tgtEl>
                                        <p:attrNameLst>
                                          <p:attrName>style.visibility</p:attrName>
                                        </p:attrNameLst>
                                      </p:cBhvr>
                                      <p:to>
                                        <p:strVal val="visible"/>
                                      </p:to>
                                    </p:set>
                                    <p:animEffect transition="in" filter="blinds(horizontal)">
                                      <p:cBhvr>
                                        <p:cTn id="7" dur="750"/>
                                        <p:tgtEl>
                                          <p:spTgt spid="270338"/>
                                        </p:tgtEl>
                                      </p:cBhvr>
                                    </p:animEffect>
                                  </p:childTnLst>
                                </p:cTn>
                              </p:par>
                              <p:par>
                                <p:cTn id="8" presetID="3" presetClass="entr" presetSubtype="10" fill="hold" nodeType="withEffect">
                                  <p:stCondLst>
                                    <p:cond delay="0"/>
                                  </p:stCondLst>
                                  <p:childTnLst>
                                    <p:set>
                                      <p:cBhvr>
                                        <p:cTn id="9" dur="1" fill="hold">
                                          <p:stCondLst>
                                            <p:cond delay="0"/>
                                          </p:stCondLst>
                                        </p:cTn>
                                        <p:tgtEl>
                                          <p:spTgt spid="270339"/>
                                        </p:tgtEl>
                                        <p:attrNameLst>
                                          <p:attrName>style.visibility</p:attrName>
                                        </p:attrNameLst>
                                      </p:cBhvr>
                                      <p:to>
                                        <p:strVal val="visible"/>
                                      </p:to>
                                    </p:set>
                                    <p:animEffect transition="in" filter="blinds(horizontal)">
                                      <p:cBhvr>
                                        <p:cTn id="10" dur="750"/>
                                        <p:tgtEl>
                                          <p:spTgt spid="270339"/>
                                        </p:tgtEl>
                                      </p:cBhvr>
                                    </p:animEffect>
                                  </p:childTnLst>
                                </p:cTn>
                              </p:par>
                              <p:par>
                                <p:cTn id="11" presetID="3" presetClass="entr" presetSubtype="10" fill="hold" nodeType="withEffect">
                                  <p:stCondLst>
                                    <p:cond delay="0"/>
                                  </p:stCondLst>
                                  <p:childTnLst>
                                    <p:set>
                                      <p:cBhvr>
                                        <p:cTn id="12" dur="1" fill="hold">
                                          <p:stCondLst>
                                            <p:cond delay="0"/>
                                          </p:stCondLst>
                                        </p:cTn>
                                        <p:tgtEl>
                                          <p:spTgt spid="270340"/>
                                        </p:tgtEl>
                                        <p:attrNameLst>
                                          <p:attrName>style.visibility</p:attrName>
                                        </p:attrNameLst>
                                      </p:cBhvr>
                                      <p:to>
                                        <p:strVal val="visible"/>
                                      </p:to>
                                    </p:set>
                                    <p:animEffect transition="in" filter="blinds(horizontal)">
                                      <p:cBhvr>
                                        <p:cTn id="13" dur="750"/>
                                        <p:tgtEl>
                                          <p:spTgt spid="270340"/>
                                        </p:tgtEl>
                                      </p:cBhvr>
                                    </p:animEffect>
                                  </p:childTnLst>
                                </p:cTn>
                              </p:par>
                              <p:par>
                                <p:cTn id="14" presetID="3" presetClass="entr" presetSubtype="10" fill="hold" nodeType="withEffect">
                                  <p:stCondLst>
                                    <p:cond delay="0"/>
                                  </p:stCondLst>
                                  <p:childTnLst>
                                    <p:set>
                                      <p:cBhvr>
                                        <p:cTn id="15" dur="1" fill="hold">
                                          <p:stCondLst>
                                            <p:cond delay="0"/>
                                          </p:stCondLst>
                                        </p:cTn>
                                        <p:tgtEl>
                                          <p:spTgt spid="270342"/>
                                        </p:tgtEl>
                                        <p:attrNameLst>
                                          <p:attrName>style.visibility</p:attrName>
                                        </p:attrNameLst>
                                      </p:cBhvr>
                                      <p:to>
                                        <p:strVal val="visible"/>
                                      </p:to>
                                    </p:set>
                                    <p:animEffect transition="in" filter="blinds(horizontal)">
                                      <p:cBhvr>
                                        <p:cTn id="16" dur="750"/>
                                        <p:tgtEl>
                                          <p:spTgt spid="270342"/>
                                        </p:tgtEl>
                                      </p:cBhvr>
                                    </p:animEffect>
                                  </p:childTnLst>
                                </p:cTn>
                              </p:par>
                              <p:par>
                                <p:cTn id="17" presetID="3" presetClass="entr" presetSubtype="10" fill="hold" nodeType="withEffect">
                                  <p:stCondLst>
                                    <p:cond delay="0"/>
                                  </p:stCondLst>
                                  <p:childTnLst>
                                    <p:set>
                                      <p:cBhvr>
                                        <p:cTn id="18" dur="1" fill="hold">
                                          <p:stCondLst>
                                            <p:cond delay="0"/>
                                          </p:stCondLst>
                                        </p:cTn>
                                        <p:tgtEl>
                                          <p:spTgt spid="270343"/>
                                        </p:tgtEl>
                                        <p:attrNameLst>
                                          <p:attrName>style.visibility</p:attrName>
                                        </p:attrNameLst>
                                      </p:cBhvr>
                                      <p:to>
                                        <p:strVal val="visible"/>
                                      </p:to>
                                    </p:set>
                                    <p:animEffect transition="in" filter="blinds(horizontal)">
                                      <p:cBhvr>
                                        <p:cTn id="19" dur="750"/>
                                        <p:tgtEl>
                                          <p:spTgt spid="270343"/>
                                        </p:tgtEl>
                                      </p:cBhvr>
                                    </p:animEffect>
                                  </p:childTnLst>
                                </p:cTn>
                              </p:par>
                              <p:par>
                                <p:cTn id="20" presetID="3"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750"/>
                                        <p:tgtEl>
                                          <p:spTgt spid="11"/>
                                        </p:tgtEl>
                                      </p:cBhvr>
                                    </p:animEffect>
                                  </p:childTnLst>
                                </p:cTn>
                              </p:par>
                              <p:par>
                                <p:cTn id="23" presetID="3" presetClass="entr" presetSubtype="10" fill="hold" nodeType="withEffect">
                                  <p:stCondLst>
                                    <p:cond delay="0"/>
                                  </p:stCondLst>
                                  <p:childTnLst>
                                    <p:set>
                                      <p:cBhvr>
                                        <p:cTn id="24" dur="1" fill="hold">
                                          <p:stCondLst>
                                            <p:cond delay="0"/>
                                          </p:stCondLst>
                                        </p:cTn>
                                        <p:tgtEl>
                                          <p:spTgt spid="270344"/>
                                        </p:tgtEl>
                                        <p:attrNameLst>
                                          <p:attrName>style.visibility</p:attrName>
                                        </p:attrNameLst>
                                      </p:cBhvr>
                                      <p:to>
                                        <p:strVal val="visible"/>
                                      </p:to>
                                    </p:set>
                                    <p:animEffect transition="in" filter="blinds(horizontal)">
                                      <p:cBhvr>
                                        <p:cTn id="25" dur="750"/>
                                        <p:tgtEl>
                                          <p:spTgt spid="27034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linds(horizontal)">
                                      <p:cBhvr>
                                        <p:cTn id="28" dur="750"/>
                                        <p:tgtEl>
                                          <p:spTgt spid="3"/>
                                        </p:tgtEl>
                                      </p:cBhvr>
                                    </p:animEffect>
                                  </p:childTnLst>
                                </p:cTn>
                              </p:par>
                            </p:childTnLst>
                          </p:cTn>
                        </p:par>
                        <p:par>
                          <p:cTn id="29" fill="hold">
                            <p:stCondLst>
                              <p:cond delay="750"/>
                            </p:stCondLst>
                            <p:childTnLst>
                              <p:par>
                                <p:cTn id="30" presetID="3" presetClass="entr" presetSubtype="10" fill="hold" nodeType="after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blinds(horizontal)">
                                      <p:cBhvr>
                                        <p:cTn id="32" dur="750"/>
                                        <p:tgtEl>
                                          <p:spTgt spid="5">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750"/>
                                        <p:tgtEl>
                                          <p:spTgt spid="12"/>
                                        </p:tgtEl>
                                      </p:cBhvr>
                                    </p:animEffect>
                                  </p:childTnLst>
                                </p:cTn>
                              </p:par>
                            </p:childTnLst>
                          </p:cTn>
                        </p:par>
                        <p:par>
                          <p:cTn id="36" fill="hold">
                            <p:stCondLst>
                              <p:cond delay="1500"/>
                            </p:stCondLst>
                            <p:childTnLst>
                              <p:par>
                                <p:cTn id="37" presetID="3" presetClass="entr" presetSubtype="10" fill="hold" nodeType="after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blinds(horizontal)">
                                      <p:cBhvr>
                                        <p:cTn id="39" dur="750"/>
                                        <p:tgtEl>
                                          <p:spTgt spid="5">
                                            <p:txEl>
                                              <p:pRg st="1" end="1"/>
                                            </p:txEl>
                                          </p:spTgt>
                                        </p:tgtEl>
                                      </p:cBhvr>
                                    </p:animEffect>
                                  </p:childTnLst>
                                </p:cTn>
                              </p:par>
                            </p:childTnLst>
                          </p:cTn>
                        </p:par>
                        <p:par>
                          <p:cTn id="40" fill="hold">
                            <p:stCondLst>
                              <p:cond delay="2250"/>
                            </p:stCondLst>
                            <p:childTnLst>
                              <p:par>
                                <p:cTn id="41" presetID="3" presetClass="entr" presetSubtype="10" fill="hold" nodeType="afterEffect">
                                  <p:stCondLst>
                                    <p:cond delay="0"/>
                                  </p:stCondLst>
                                  <p:childTnLst>
                                    <p:set>
                                      <p:cBhvr>
                                        <p:cTn id="42" dur="1" fill="hold">
                                          <p:stCondLst>
                                            <p:cond delay="0"/>
                                          </p:stCondLst>
                                        </p:cTn>
                                        <p:tgtEl>
                                          <p:spTgt spid="270345"/>
                                        </p:tgtEl>
                                        <p:attrNameLst>
                                          <p:attrName>style.visibility</p:attrName>
                                        </p:attrNameLst>
                                      </p:cBhvr>
                                      <p:to>
                                        <p:strVal val="visible"/>
                                      </p:to>
                                    </p:set>
                                    <p:animEffect transition="in" filter="blinds(horizontal)">
                                      <p:cBhvr>
                                        <p:cTn id="43" dur="750"/>
                                        <p:tgtEl>
                                          <p:spTgt spid="270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40682" y="919911"/>
            <a:ext cx="7106852" cy="637675"/>
          </a:xfrm>
          <a:prstGeom prst="rect">
            <a:avLst/>
          </a:prstGeom>
        </p:spPr>
        <p:txBody>
          <a:bodyPr>
            <a:spAutoFit/>
          </a:bodyPr>
          <a:lstStyle/>
          <a:p>
            <a:pPr algn="ctr">
              <a:lnSpc>
                <a:spcPct val="150000"/>
              </a:lnSpc>
              <a:tabLst>
                <a:tab pos="1890395" algn="l"/>
              </a:tabLst>
            </a:pPr>
            <a:r>
              <a:rPr lang="zh-CN" altLang="en-US" sz="2800" kern="100" dirty="0">
                <a:solidFill>
                  <a:srgbClr val="0000FF"/>
                </a:solidFill>
                <a:latin typeface="+mn-ea"/>
                <a:cs typeface="Times New Roman"/>
              </a:rPr>
              <a:t>卤代烃在有机合成中的作用</a:t>
            </a:r>
            <a:endParaRPr lang="zh-CN" altLang="zh-CN" sz="2800" kern="100" dirty="0">
              <a:effectLst/>
              <a:latin typeface="宋体"/>
              <a:cs typeface="Courier New"/>
            </a:endParaRPr>
          </a:p>
        </p:txBody>
      </p:sp>
      <p:sp>
        <p:nvSpPr>
          <p:cNvPr id="5" name="矩形 4"/>
          <p:cNvSpPr/>
          <p:nvPr/>
        </p:nvSpPr>
        <p:spPr>
          <a:xfrm>
            <a:off x="252244" y="1836844"/>
            <a:ext cx="4762842"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联系烃和烃的衍生物的桥梁</a:t>
            </a:r>
            <a:endParaRPr lang="zh-CN" altLang="zh-CN" sz="2800" kern="100" dirty="0">
              <a:effectLst/>
              <a:latin typeface="宋体"/>
              <a:cs typeface="Courier New"/>
            </a:endParaRPr>
          </a:p>
        </p:txBody>
      </p:sp>
      <p:pic>
        <p:nvPicPr>
          <p:cNvPr id="271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103" y="2810202"/>
            <a:ext cx="8384893" cy="1780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34566" y="4573148"/>
            <a:ext cx="4044697"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改变官能团的个数。如</a:t>
            </a:r>
            <a:endParaRPr lang="zh-CN" altLang="zh-CN" sz="2800" kern="100" dirty="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614784976"/>
              </p:ext>
            </p:extLst>
          </p:nvPr>
        </p:nvGraphicFramePr>
        <p:xfrm>
          <a:off x="409575" y="5467350"/>
          <a:ext cx="10096500" cy="1638300"/>
        </p:xfrm>
        <a:graphic>
          <a:graphicData uri="http://schemas.openxmlformats.org/presentationml/2006/ole">
            <mc:AlternateContent xmlns:mc="http://schemas.openxmlformats.org/markup-compatibility/2006">
              <mc:Choice xmlns:v="urn:schemas-microsoft-com:vml" Requires="v">
                <p:oleObj spid="_x0000_s271395" name="文档" r:id="rId5" imgW="9994011" imgH="1632778" progId="Word.Document.12">
                  <p:embed/>
                </p:oleObj>
              </mc:Choice>
              <mc:Fallback>
                <p:oleObj name="文档" r:id="rId5" imgW="9994011" imgH="1632778" progId="Word.Document.12">
                  <p:embed/>
                  <p:pic>
                    <p:nvPicPr>
                      <p:cNvPr id="0" name=""/>
                      <p:cNvPicPr/>
                      <p:nvPr/>
                    </p:nvPicPr>
                    <p:blipFill>
                      <a:blip r:embed="rId6"/>
                      <a:stretch>
                        <a:fillRect/>
                      </a:stretch>
                    </p:blipFill>
                    <p:spPr>
                      <a:xfrm>
                        <a:off x="409575" y="5467350"/>
                        <a:ext cx="10096500" cy="1638300"/>
                      </a:xfrm>
                      <a:prstGeom prst="rect">
                        <a:avLst/>
                      </a:prstGeom>
                    </p:spPr>
                  </p:pic>
                </p:oleObj>
              </mc:Fallback>
            </mc:AlternateContent>
          </a:graphicData>
        </a:graphic>
      </p:graphicFrame>
      <p:sp>
        <p:nvSpPr>
          <p:cNvPr id="9" name="矩形 8"/>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0" name="组合 9"/>
          <p:cNvGrpSpPr/>
          <p:nvPr/>
        </p:nvGrpSpPr>
        <p:grpSpPr>
          <a:xfrm>
            <a:off x="1" y="-2"/>
            <a:ext cx="1836949" cy="634848"/>
            <a:chOff x="0" y="-2"/>
            <a:chExt cx="1377891" cy="634701"/>
          </a:xfrm>
          <a:solidFill>
            <a:srgbClr val="FFC000"/>
          </a:solidFill>
        </p:grpSpPr>
        <p:sp>
          <p:nvSpPr>
            <p:cNvPr id="11" name="矩形 10"/>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2" name="直角三角形 11"/>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3" name="矩形 12"/>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22911829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6139" y="-98598"/>
            <a:ext cx="4044697"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改变官能团的位置。如</a:t>
            </a:r>
            <a:endParaRPr lang="zh-CN" altLang="zh-CN" sz="1100" kern="100" dirty="0">
              <a:effectLst/>
              <a:latin typeface="宋体"/>
              <a:cs typeface="Courier New"/>
            </a:endParaRPr>
          </a:p>
        </p:txBody>
      </p:sp>
      <p:pic>
        <p:nvPicPr>
          <p:cNvPr id="272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66" y="603369"/>
            <a:ext cx="8116469" cy="2394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334566" y="2637706"/>
            <a:ext cx="11737304" cy="1384995"/>
          </a:xfrm>
          <a:prstGeom prst="rect">
            <a:avLst/>
          </a:prstGeom>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进行官能团的保护。如</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spc="-90" dirty="0" smtClean="0">
                <a:latin typeface="Times New Roman"/>
                <a:ea typeface="华文细黑"/>
                <a:cs typeface="Times New Roman"/>
              </a:rPr>
              <a:t>在氧化</a:t>
            </a:r>
            <a:r>
              <a:rPr lang="en-US" altLang="zh-CN" sz="2800" kern="100" spc="-90" dirty="0" smtClean="0">
                <a:latin typeface="Times New Roman"/>
                <a:ea typeface="华文细黑"/>
                <a:cs typeface="Courier New"/>
              </a:rPr>
              <a:t>CH</a:t>
            </a:r>
            <a:r>
              <a:rPr lang="en-US" altLang="zh-CN" sz="2800" kern="100" spc="-90" baseline="-25000" dirty="0" smtClean="0">
                <a:latin typeface="Times New Roman"/>
                <a:ea typeface="华文细黑"/>
                <a:cs typeface="Courier New"/>
              </a:rPr>
              <a:t>2</a:t>
            </a:r>
            <a:r>
              <a:rPr lang="en-US" altLang="zh-CN" sz="2800" spc="-90" dirty="0" smtClean="0">
                <a:latin typeface="Times New Roman"/>
                <a:ea typeface="华文细黑"/>
              </a:rPr>
              <a:t>==</a:t>
            </a:r>
            <a:r>
              <a:rPr lang="en-US" altLang="zh-CN" sz="2800" kern="100" spc="-90" dirty="0" smtClean="0">
                <a:latin typeface="Times New Roman"/>
                <a:ea typeface="华文细黑"/>
                <a:cs typeface="Courier New"/>
              </a:rPr>
              <a:t>CHCH</a:t>
            </a:r>
            <a:r>
              <a:rPr lang="en-US" altLang="zh-CN" sz="2800" kern="100" spc="-90" baseline="-25000" dirty="0" smtClean="0">
                <a:latin typeface="Times New Roman"/>
                <a:ea typeface="华文细黑"/>
                <a:cs typeface="Courier New"/>
              </a:rPr>
              <a:t>2</a:t>
            </a:r>
            <a:r>
              <a:rPr lang="en-US" altLang="zh-CN" sz="2800" kern="100" spc="-90" dirty="0" smtClean="0">
                <a:latin typeface="Times New Roman"/>
                <a:ea typeface="华文细黑"/>
                <a:cs typeface="Courier New"/>
              </a:rPr>
              <a:t>OH</a:t>
            </a:r>
            <a:r>
              <a:rPr lang="zh-CN" altLang="zh-CN" sz="2800" kern="100" spc="-90" dirty="0" smtClean="0">
                <a:latin typeface="Times New Roman"/>
                <a:ea typeface="华文细黑"/>
                <a:cs typeface="Times New Roman"/>
              </a:rPr>
              <a:t>的羟基时，碳碳双键易被氧化，常采用下列方法保护</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312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90" y="4077866"/>
            <a:ext cx="7781436" cy="130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23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349" y="5446018"/>
            <a:ext cx="4547554" cy="115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23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4350" y="5590034"/>
            <a:ext cx="3451169" cy="575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7651668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 name="文本框 1"/>
          <p:cNvSpPr txBox="1"/>
          <p:nvPr/>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385415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476104500"/>
              </p:ext>
            </p:extLst>
          </p:nvPr>
        </p:nvGraphicFramePr>
        <p:xfrm>
          <a:off x="478582" y="1109474"/>
          <a:ext cx="10945216" cy="4480560"/>
        </p:xfrm>
        <a:graphic>
          <a:graphicData uri="http://schemas.openxmlformats.org/drawingml/2006/table">
            <a:tbl>
              <a:tblPr/>
              <a:tblGrid>
                <a:gridCol w="2306175"/>
                <a:gridCol w="2954317"/>
                <a:gridCol w="3324334"/>
                <a:gridCol w="2360390"/>
              </a:tblGrid>
              <a:tr h="714876">
                <a:tc rowSpan="2">
                  <a:txBody>
                    <a:bodyPr/>
                    <a:lstStyle/>
                    <a:p>
                      <a:pPr algn="ctr">
                        <a:lnSpc>
                          <a:spcPct val="150000"/>
                        </a:lnSpc>
                        <a:spcAft>
                          <a:spcPts val="0"/>
                        </a:spcAft>
                      </a:pPr>
                      <a:r>
                        <a:rPr lang="zh-CN" sz="2800" kern="100" dirty="0">
                          <a:effectLst/>
                          <a:latin typeface="Times New Roman"/>
                          <a:ea typeface="华文细黑"/>
                          <a:cs typeface="Times New Roman"/>
                        </a:rPr>
                        <a:t>氧化反应</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淡蓝色火焰</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燃烧火焰明亮，有黑烟</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燃烧火焰明亮，有浓烟</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4876">
                <a:tc vMerge="1">
                  <a:txBody>
                    <a:bodyPr/>
                    <a:lstStyle/>
                    <a:p>
                      <a:endParaRPr lang="zh-CN" altLang="en-US"/>
                    </a:p>
                  </a:txBody>
                  <a:tcPr/>
                </a:tc>
                <a:tc>
                  <a:txBody>
                    <a:bodyPr/>
                    <a:lstStyle/>
                    <a:p>
                      <a:pPr algn="ctr">
                        <a:lnSpc>
                          <a:spcPct val="150000"/>
                        </a:lnSpc>
                        <a:spcAft>
                          <a:spcPts val="0"/>
                        </a:spcAft>
                      </a:pPr>
                      <a:r>
                        <a:rPr lang="zh-CN" sz="2800" kern="100" dirty="0">
                          <a:effectLst/>
                          <a:latin typeface="Times New Roman"/>
                          <a:ea typeface="华文细黑"/>
                          <a:cs typeface="Times New Roman"/>
                        </a:rPr>
                        <a:t>不与酸性高锰酸钾溶液反应</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zh-CN" sz="2800" kern="100" dirty="0">
                          <a:effectLst/>
                          <a:latin typeface="Times New Roman"/>
                          <a:ea typeface="华文细黑"/>
                          <a:cs typeface="Times New Roman"/>
                        </a:rPr>
                        <a:t>能使酸性高锰酸钾溶液褪色</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38292">
                <a:tc>
                  <a:txBody>
                    <a:bodyPr/>
                    <a:lstStyle/>
                    <a:p>
                      <a:pPr algn="ctr">
                        <a:lnSpc>
                          <a:spcPct val="150000"/>
                        </a:lnSpc>
                        <a:spcAft>
                          <a:spcPts val="0"/>
                        </a:spcAft>
                      </a:pPr>
                      <a:r>
                        <a:rPr lang="zh-CN" sz="2800" kern="100" dirty="0">
                          <a:effectLst/>
                          <a:latin typeface="Times New Roman"/>
                          <a:ea typeface="华文细黑"/>
                          <a:cs typeface="Times New Roman"/>
                        </a:rPr>
                        <a:t>加聚反应</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不能发生</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zh-CN" sz="2800" kern="100" dirty="0">
                          <a:effectLst/>
                          <a:latin typeface="Times New Roman"/>
                          <a:ea typeface="华文细黑"/>
                          <a:cs typeface="Times New Roman"/>
                        </a:rPr>
                        <a:t>能发生</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953168">
                <a:tc>
                  <a:txBody>
                    <a:bodyPr/>
                    <a:lstStyle/>
                    <a:p>
                      <a:pPr algn="ctr">
                        <a:lnSpc>
                          <a:spcPct val="150000"/>
                        </a:lnSpc>
                        <a:spcAft>
                          <a:spcPts val="0"/>
                        </a:spcAft>
                      </a:pPr>
                      <a:r>
                        <a:rPr lang="zh-CN" sz="2800" kern="100">
                          <a:effectLst/>
                          <a:latin typeface="Times New Roman"/>
                          <a:ea typeface="华文细黑"/>
                          <a:cs typeface="Times New Roman"/>
                        </a:rPr>
                        <a:t>鉴别</a:t>
                      </a:r>
                      <a:endParaRPr lang="zh-CN" sz="2800" kern="10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不能使溴水、酸性高锰酸钾溶液褪色</a:t>
                      </a:r>
                      <a:endParaRPr lang="zh-CN" sz="2800" kern="10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zh-CN" sz="2800" kern="100" dirty="0">
                          <a:effectLst/>
                          <a:latin typeface="Times New Roman"/>
                          <a:ea typeface="华文细黑"/>
                          <a:cs typeface="Times New Roman"/>
                        </a:rPr>
                        <a:t>能使溴水、酸性高锰酸钾溶液褪色</a:t>
                      </a:r>
                      <a:endParaRPr lang="zh-CN" sz="2800" kern="100" dirty="0">
                        <a:effectLst/>
                        <a:latin typeface="宋体"/>
                        <a:cs typeface="Courier New"/>
                      </a:endParaRPr>
                    </a:p>
                  </a:txBody>
                  <a:tcPr marL="27495" marR="274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8161306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1062050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112268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 name="矩形 2"/>
          <p:cNvSpPr/>
          <p:nvPr/>
        </p:nvSpPr>
        <p:spPr>
          <a:xfrm>
            <a:off x="262558" y="1046497"/>
            <a:ext cx="10372643"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1.(2015·</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卤代烃的制备有多种方法，下列卤代烃不适合由相应的烃经卤代反应制得的是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pic>
        <p:nvPicPr>
          <p:cNvPr id="273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734" y="2776255"/>
            <a:ext cx="2074088" cy="108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4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997" y="2448950"/>
            <a:ext cx="3422002" cy="184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41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582" y="4606216"/>
            <a:ext cx="2797907" cy="1987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413"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12196" y="4788814"/>
            <a:ext cx="4247306" cy="184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8"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262558" y="1197546"/>
            <a:ext cx="11233248" cy="5355312"/>
          </a:xfrm>
          <a:prstGeom prst="rect">
            <a:avLst/>
          </a:prstGeom>
        </p:spPr>
        <p:txBody>
          <a:bodyPr wrap="squar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3200" b="1" kern="100" dirty="0">
                <a:solidFill>
                  <a:srgbClr val="0000FF"/>
                </a:solidFill>
                <a:latin typeface="Times New Roman"/>
                <a:cs typeface="Times New Roman"/>
              </a:rPr>
              <a:t>　</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可由</a:t>
            </a:r>
            <a:r>
              <a:rPr lang="zh-CN" altLang="zh-CN" sz="2800" kern="100" dirty="0">
                <a:latin typeface="Times New Roman"/>
                <a:ea typeface="华文细黑"/>
                <a:cs typeface="Times New Roman"/>
              </a:rPr>
              <a:t>环己烷发生取代反应产生，错误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可</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2,2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二</a:t>
            </a:r>
            <a:r>
              <a:rPr lang="zh-CN" altLang="zh-CN" sz="2800" kern="100" dirty="0">
                <a:latin typeface="Times New Roman"/>
                <a:ea typeface="华文细黑"/>
                <a:cs typeface="Times New Roman"/>
              </a:rPr>
              <a:t>甲基丙烷发生取代反应产生</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宋体"/>
                <a:ea typeface="华文细黑"/>
                <a:cs typeface="Courier New"/>
              </a:rPr>
              <a:t>    </a:t>
            </a:r>
            <a:r>
              <a:rPr lang="en-US" altLang="zh-CN" sz="1100" kern="100" dirty="0" smtClean="0">
                <a:latin typeface="宋体"/>
                <a:cs typeface="Courier New"/>
              </a:rPr>
              <a:t>                                                           </a:t>
            </a:r>
            <a:r>
              <a:rPr lang="zh-CN" altLang="zh-CN" sz="2800" kern="100" dirty="0" smtClean="0">
                <a:latin typeface="Times New Roman"/>
                <a:ea typeface="华文细黑"/>
                <a:cs typeface="Times New Roman"/>
              </a:rPr>
              <a:t>发生</a:t>
            </a:r>
            <a:r>
              <a:rPr lang="zh-CN" altLang="zh-CN" sz="2800" kern="100" dirty="0">
                <a:latin typeface="Times New Roman"/>
                <a:ea typeface="华文细黑"/>
                <a:cs typeface="Times New Roman"/>
              </a:rPr>
              <a:t>水解反应产生，而不适</a:t>
            </a:r>
            <a:r>
              <a:rPr lang="zh-CN" altLang="zh-CN" sz="2800" kern="100" dirty="0" smtClean="0">
                <a:latin typeface="Times New Roman"/>
                <a:ea typeface="华文细黑"/>
                <a:cs typeface="Times New Roman"/>
              </a:rPr>
              <a:t>合用</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发生</a:t>
            </a:r>
            <a:r>
              <a:rPr lang="zh-CN" altLang="zh-CN" sz="2800" kern="100" dirty="0">
                <a:latin typeface="Times New Roman"/>
                <a:ea typeface="华文细黑"/>
                <a:cs typeface="Times New Roman"/>
              </a:rPr>
              <a:t>取代反应，正确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2734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467" y="1207233"/>
            <a:ext cx="1371245" cy="9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024" y="2165718"/>
            <a:ext cx="2532910" cy="167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43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1143" y="3933850"/>
            <a:ext cx="4555601" cy="159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 y="5663083"/>
            <a:ext cx="2124814" cy="1079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1">
            <a:hlinkClick r:id="rId6" action="ppaction://hlinksldjump"/>
          </p:cNvPr>
          <p:cNvSpPr>
            <a:spLocks noChangeArrowheads="1"/>
          </p:cNvSpPr>
          <p:nvPr/>
        </p:nvSpPr>
        <p:spPr bwMode="auto">
          <a:xfrm>
            <a:off x="1062050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7" action="ppaction://hlinksldjump"/>
          </p:cNvPr>
          <p:cNvSpPr>
            <a:spLocks noChangeArrowheads="1"/>
          </p:cNvSpPr>
          <p:nvPr/>
        </p:nvSpPr>
        <p:spPr bwMode="auto">
          <a:xfrm>
            <a:off x="1112268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Tree>
    <p:extLst>
      <p:ext uri="{BB962C8B-B14F-4D97-AF65-F5344CB8AC3E}">
        <p14:creationId xmlns:p14="http://schemas.microsoft.com/office/powerpoint/2010/main" val="2606699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750"/>
                                        <p:tgtEl>
                                          <p:spTgt spid="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3414"/>
                                        </p:tgtEl>
                                        <p:attrNameLst>
                                          <p:attrName>style.visibility</p:attrName>
                                        </p:attrNameLst>
                                      </p:cBhvr>
                                      <p:to>
                                        <p:strVal val="visible"/>
                                      </p:to>
                                    </p:set>
                                    <p:animEffect transition="in" filter="blinds(horizontal)">
                                      <p:cBhvr>
                                        <p:cTn id="10" dur="750"/>
                                        <p:tgtEl>
                                          <p:spTgt spid="27341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Effect transition="in" filter="blinds(horizontal)">
                                      <p:cBhvr>
                                        <p:cTn id="14" dur="750"/>
                                        <p:tgtEl>
                                          <p:spTgt spid="9">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74434"/>
                                        </p:tgtEl>
                                        <p:attrNameLst>
                                          <p:attrName>style.visibility</p:attrName>
                                        </p:attrNameLst>
                                      </p:cBhvr>
                                      <p:to>
                                        <p:strVal val="visible"/>
                                      </p:to>
                                    </p:set>
                                    <p:animEffect transition="in" filter="blinds(horizontal)">
                                      <p:cBhvr>
                                        <p:cTn id="17" dur="750"/>
                                        <p:tgtEl>
                                          <p:spTgt spid="274434"/>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blinds(horizontal)">
                                      <p:cBhvr>
                                        <p:cTn id="21" dur="750"/>
                                        <p:tgtEl>
                                          <p:spTgt spid="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
                                            <p:txEl>
                                              <p:pRg st="7" end="7"/>
                                            </p:txEl>
                                          </p:spTgt>
                                        </p:tgtEl>
                                        <p:attrNameLst>
                                          <p:attrName>style.visibility</p:attrName>
                                        </p:attrNameLst>
                                      </p:cBhvr>
                                      <p:to>
                                        <p:strVal val="visible"/>
                                      </p:to>
                                    </p:set>
                                    <p:animEffect transition="in" filter="blinds(horizontal)">
                                      <p:cBhvr>
                                        <p:cTn id="24" dur="750"/>
                                        <p:tgtEl>
                                          <p:spTgt spid="9">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74435"/>
                                        </p:tgtEl>
                                        <p:attrNameLst>
                                          <p:attrName>style.visibility</p:attrName>
                                        </p:attrNameLst>
                                      </p:cBhvr>
                                      <p:to>
                                        <p:strVal val="visible"/>
                                      </p:to>
                                    </p:set>
                                    <p:animEffect transition="in" filter="blinds(horizontal)">
                                      <p:cBhvr>
                                        <p:cTn id="27" dur="750"/>
                                        <p:tgtEl>
                                          <p:spTgt spid="274435"/>
                                        </p:tgtEl>
                                      </p:cBhvr>
                                    </p:animEffect>
                                  </p:childTnLst>
                                </p:cTn>
                              </p:par>
                              <p:par>
                                <p:cTn id="28" presetID="3" presetClass="entr" presetSubtype="10" fill="hold" nodeType="withEffect">
                                  <p:stCondLst>
                                    <p:cond delay="0"/>
                                  </p:stCondLst>
                                  <p:childTnLst>
                                    <p:set>
                                      <p:cBhvr>
                                        <p:cTn id="29" dur="1" fill="hold">
                                          <p:stCondLst>
                                            <p:cond delay="0"/>
                                          </p:stCondLst>
                                        </p:cTn>
                                        <p:tgtEl>
                                          <p:spTgt spid="274436"/>
                                        </p:tgtEl>
                                        <p:attrNameLst>
                                          <p:attrName>style.visibility</p:attrName>
                                        </p:attrNameLst>
                                      </p:cBhvr>
                                      <p:to>
                                        <p:strVal val="visible"/>
                                      </p:to>
                                    </p:set>
                                    <p:animEffect transition="in" filter="blinds(horizontal)">
                                      <p:cBhvr>
                                        <p:cTn id="30" dur="750"/>
                                        <p:tgtEl>
                                          <p:spTgt spid="274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766614" y="2277666"/>
            <a:ext cx="11176673" cy="203132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由</a:t>
            </a:r>
            <a:r>
              <a:rPr lang="en-US" altLang="zh-CN" sz="2800" kern="100" dirty="0" smtClean="0">
                <a:latin typeface="Times New Roman"/>
                <a:ea typeface="华文细黑"/>
                <a:cs typeface="Courier New"/>
              </a:rPr>
              <a:t>2,2,3,3-­</a:t>
            </a:r>
            <a:r>
              <a:rPr lang="zh-CN" altLang="zh-CN" sz="2800" kern="100" dirty="0">
                <a:latin typeface="Times New Roman"/>
                <a:ea typeface="华文细黑"/>
                <a:cs typeface="Times New Roman"/>
              </a:rPr>
              <a:t>四甲基丁烷发生取代</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产生</a:t>
            </a:r>
            <a:r>
              <a:rPr lang="zh-CN" altLang="zh-CN" sz="2800" kern="100" dirty="0">
                <a:latin typeface="Times New Roman"/>
                <a:ea typeface="华文细黑"/>
                <a:cs typeface="Times New Roman"/>
              </a:rPr>
              <a:t>，错误。</a:t>
            </a:r>
            <a:endParaRPr lang="zh-CN" altLang="zh-CN" sz="2800" kern="100" dirty="0">
              <a:latin typeface="宋体"/>
              <a:cs typeface="Courier New"/>
            </a:endParaRPr>
          </a:p>
        </p:txBody>
      </p:sp>
      <p:pic>
        <p:nvPicPr>
          <p:cNvPr id="275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726" y="1738875"/>
            <a:ext cx="3498897" cy="179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94606" y="4653930"/>
            <a:ext cx="1526380"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C</a:t>
            </a:r>
            <a:endParaRPr lang="zh-CN" altLang="en-US" sz="2800" b="1" dirty="0">
              <a:solidFill>
                <a:schemeClr val="accent6">
                  <a:lumMod val="75000"/>
                </a:schemeClr>
              </a:solidFill>
            </a:endParaRPr>
          </a:p>
        </p:txBody>
      </p:sp>
      <p:sp>
        <p:nvSpPr>
          <p:cNvPr id="7" name="Rectangle 21">
            <a:hlinkClick r:id="rId3" action="ppaction://hlinksldjump"/>
          </p:cNvPr>
          <p:cNvSpPr>
            <a:spLocks noChangeArrowheads="1"/>
          </p:cNvSpPr>
          <p:nvPr/>
        </p:nvSpPr>
        <p:spPr bwMode="auto">
          <a:xfrm>
            <a:off x="1062050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1112268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Tree>
    <p:extLst>
      <p:ext uri="{BB962C8B-B14F-4D97-AF65-F5344CB8AC3E}">
        <p14:creationId xmlns:p14="http://schemas.microsoft.com/office/powerpoint/2010/main" val="1201356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75458"/>
                                        </p:tgtEl>
                                        <p:attrNameLst>
                                          <p:attrName>style.visibility</p:attrName>
                                        </p:attrNameLst>
                                      </p:cBhvr>
                                      <p:to>
                                        <p:strVal val="visible"/>
                                      </p:to>
                                    </p:set>
                                    <p:animEffect transition="in" filter="blinds(horizontal)">
                                      <p:cBhvr>
                                        <p:cTn id="7" dur="750"/>
                                        <p:tgtEl>
                                          <p:spTgt spid="2754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750"/>
                                        <p:tgtEl>
                                          <p:spTgt spid="9"/>
                                        </p:tgtEl>
                                      </p:cBhvr>
                                    </p:animEffect>
                                  </p:childTnLst>
                                </p:cTn>
                              </p:par>
                            </p:childTnLst>
                          </p:cTn>
                        </p:par>
                        <p:par>
                          <p:cTn id="11" fill="hold">
                            <p:stCondLst>
                              <p:cond delay="750"/>
                            </p:stCondLst>
                            <p:childTnLst>
                              <p:par>
                                <p:cTn id="12" presetID="3" presetClass="entr" presetSubtype="1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5381" y="909514"/>
            <a:ext cx="11074344"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2.(2015·</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化学鸡尾酒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通过模拟臭虫散发的聚集信息素可高效诱捕臭虫，其中一种组分</a:t>
            </a:r>
            <a:r>
              <a:rPr lang="en-US" altLang="zh-CN" sz="2800" kern="100" dirty="0">
                <a:latin typeface="Times New Roman"/>
                <a:ea typeface="华文细黑"/>
                <a:cs typeface="Courier New"/>
              </a:rPr>
              <a:t>T</a:t>
            </a:r>
            <a:r>
              <a:rPr lang="zh-CN" altLang="zh-CN" sz="2800" kern="100" dirty="0">
                <a:latin typeface="Times New Roman"/>
                <a:ea typeface="华文细黑"/>
                <a:cs typeface="Times New Roman"/>
              </a:rPr>
              <a:t>可通过下列反应路线合成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部分反应条件略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16" name="Rectangle 21">
            <a:hlinkClick r:id="rId2" action="ppaction://hlinksldjump"/>
          </p:cNvPr>
          <p:cNvSpPr>
            <a:spLocks noChangeArrowheads="1"/>
          </p:cNvSpPr>
          <p:nvPr/>
        </p:nvSpPr>
        <p:spPr bwMode="auto">
          <a:xfrm>
            <a:off x="1062050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1112268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pic>
        <p:nvPicPr>
          <p:cNvPr id="277546"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079" y="2781722"/>
            <a:ext cx="9721575" cy="152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548"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566" y="4293890"/>
            <a:ext cx="8531386" cy="142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549"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301" y="5750684"/>
            <a:ext cx="4660777" cy="106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2400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7593" y="1548812"/>
            <a:ext cx="11518253"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a:t>
            </a:r>
            <a:r>
              <a:rPr lang="zh-CN" altLang="zh-CN" sz="2800" kern="100" dirty="0">
                <a:latin typeface="Times New Roman"/>
                <a:ea typeface="华文细黑"/>
                <a:cs typeface="Times New Roman"/>
              </a:rPr>
              <a:t>的化学名称是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新生成的官能团是</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zh-CN" altLang="zh-CN" sz="1100" kern="100" dirty="0">
              <a:latin typeface="宋体"/>
              <a:cs typeface="Courier New"/>
            </a:endParaRPr>
          </a:p>
        </p:txBody>
      </p:sp>
      <p:sp>
        <p:nvSpPr>
          <p:cNvPr id="3" name="矩形 2"/>
          <p:cNvSpPr/>
          <p:nvPr/>
        </p:nvSpPr>
        <p:spPr>
          <a:xfrm>
            <a:off x="409601" y="2410480"/>
            <a:ext cx="11179503" cy="138499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丙烯</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Br</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在光照条件下发生取代反应生成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Br</a:t>
            </a:r>
            <a:r>
              <a:rPr lang="zh-CN" altLang="zh-CN" sz="2800" kern="100" dirty="0">
                <a:latin typeface="Times New Roman"/>
                <a:ea typeface="华文细黑"/>
                <a:cs typeface="Times New Roman"/>
              </a:rPr>
              <a:t>，新增官能团为溴原子</a:t>
            </a:r>
            <a:r>
              <a:rPr lang="en-US" altLang="zh-CN" sz="2800" kern="100" dirty="0">
                <a:latin typeface="Times New Roman"/>
                <a:ea typeface="华文细黑"/>
                <a:cs typeface="Courier New"/>
              </a:rPr>
              <a:t>(—Br)</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3505945" y="1557586"/>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丙烯</a:t>
            </a:r>
            <a:endParaRPr lang="zh-CN" altLang="en-US" sz="2800" dirty="0">
              <a:solidFill>
                <a:schemeClr val="accent6">
                  <a:lumMod val="75000"/>
                </a:schemeClr>
              </a:solidFill>
            </a:endParaRPr>
          </a:p>
        </p:txBody>
      </p:sp>
      <p:sp>
        <p:nvSpPr>
          <p:cNvPr id="9" name="矩形 8"/>
          <p:cNvSpPr/>
          <p:nvPr/>
        </p:nvSpPr>
        <p:spPr>
          <a:xfrm>
            <a:off x="8867830" y="1485578"/>
            <a:ext cx="902811"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—Br</a:t>
            </a:r>
            <a:endParaRPr lang="zh-CN" altLang="zh-CN" sz="2800" kern="100" dirty="0">
              <a:solidFill>
                <a:schemeClr val="accent6">
                  <a:lumMod val="75000"/>
                </a:schemeClr>
              </a:solidFill>
              <a:effectLst/>
              <a:latin typeface="宋体"/>
              <a:cs typeface="Courier New"/>
            </a:endParaRPr>
          </a:p>
        </p:txBody>
      </p:sp>
      <p:sp>
        <p:nvSpPr>
          <p:cNvPr id="11" name="矩形 10"/>
          <p:cNvSpPr/>
          <p:nvPr/>
        </p:nvSpPr>
        <p:spPr>
          <a:xfrm>
            <a:off x="402929" y="3844999"/>
            <a:ext cx="9439720" cy="661015"/>
          </a:xfrm>
          <a:prstGeom prst="rect">
            <a:avLst/>
          </a:prstGeom>
        </p:spPr>
        <p:txBody>
          <a:bodyPr>
            <a:spAutoFit/>
          </a:bodyPr>
          <a:lstStyle/>
          <a:p>
            <a:pPr lvl="0" algn="just">
              <a:lnSpc>
                <a:spcPct val="150000"/>
              </a:lnSpc>
            </a:pPr>
            <a:r>
              <a:rPr lang="en-US" altLang="zh-CN" sz="2800" kern="100" dirty="0">
                <a:solidFill>
                  <a:prstClr val="black"/>
                </a:solidFill>
                <a:latin typeface="Times New Roman"/>
                <a:ea typeface="华文细黑"/>
                <a:cs typeface="Courier New"/>
              </a:rPr>
              <a:t>(2)D</a:t>
            </a:r>
            <a:r>
              <a:rPr lang="zh-CN" altLang="zh-CN" sz="2800" kern="100" dirty="0">
                <a:solidFill>
                  <a:prstClr val="black"/>
                </a:solidFill>
                <a:latin typeface="Times New Roman"/>
                <a:ea typeface="华文细黑"/>
                <a:cs typeface="Times New Roman"/>
              </a:rPr>
              <a:t>的核磁共振氢谱显示峰的组数为</a:t>
            </a:r>
            <a:r>
              <a:rPr lang="en-US" altLang="zh-CN" sz="2800" kern="100" dirty="0">
                <a:solidFill>
                  <a:prstClr val="black"/>
                </a:solidFill>
                <a:latin typeface="Times New Roman"/>
                <a:ea typeface="华文细黑"/>
                <a:cs typeface="Courier New"/>
              </a:rPr>
              <a:t>________</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p:txBody>
      </p:sp>
      <p:sp>
        <p:nvSpPr>
          <p:cNvPr id="13" name="矩形 12"/>
          <p:cNvSpPr/>
          <p:nvPr/>
        </p:nvSpPr>
        <p:spPr>
          <a:xfrm>
            <a:off x="337593" y="4779362"/>
            <a:ext cx="10324084" cy="738664"/>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BrCHBrCH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Br</a:t>
            </a:r>
            <a:r>
              <a:rPr lang="zh-CN" altLang="zh-CN" sz="2800" kern="100" dirty="0">
                <a:latin typeface="Times New Roman"/>
                <a:ea typeface="华文细黑"/>
                <a:cs typeface="Times New Roman"/>
              </a:rPr>
              <a:t>为对称结构，含有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种氢原子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5" name="矩形 14"/>
          <p:cNvSpPr/>
          <p:nvPr/>
        </p:nvSpPr>
        <p:spPr>
          <a:xfrm>
            <a:off x="6670135" y="3717826"/>
            <a:ext cx="364202" cy="661207"/>
          </a:xfrm>
          <a:prstGeom prst="rect">
            <a:avLst/>
          </a:prstGeom>
        </p:spPr>
        <p:txBody>
          <a:bodyPr wrap="none">
            <a:spAutoFit/>
          </a:bodyPr>
          <a:lstStyle/>
          <a:p>
            <a:pPr>
              <a:lnSpc>
                <a:spcPct val="150000"/>
              </a:lnSpc>
              <a:spcAft>
                <a:spcPts val="0"/>
              </a:spcAft>
            </a:pPr>
            <a:r>
              <a:rPr lang="en-US" altLang="zh-CN" sz="2800" kern="100" dirty="0">
                <a:solidFill>
                  <a:schemeClr val="accent6">
                    <a:lumMod val="75000"/>
                  </a:schemeClr>
                </a:solidFill>
                <a:latin typeface="Times New Roman"/>
                <a:ea typeface="华文细黑"/>
                <a:cs typeface="Courier New"/>
              </a:rPr>
              <a:t>2</a:t>
            </a:r>
            <a:endParaRPr lang="zh-CN" altLang="zh-CN" sz="2800" kern="100" dirty="0">
              <a:solidFill>
                <a:schemeClr val="accent6">
                  <a:lumMod val="75000"/>
                </a:schemeClr>
              </a:solidFill>
              <a:latin typeface="Times New Roman"/>
              <a:ea typeface="华文细黑"/>
              <a:cs typeface="Courier New"/>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6" name="Rectangle 21">
            <a:hlinkClick r:id="rId2" action="ppaction://hlinksldjump"/>
          </p:cNvPr>
          <p:cNvSpPr>
            <a:spLocks noChangeArrowheads="1"/>
          </p:cNvSpPr>
          <p:nvPr/>
        </p:nvSpPr>
        <p:spPr bwMode="auto">
          <a:xfrm>
            <a:off x="1062050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1112268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Tree>
    <p:extLst>
      <p:ext uri="{BB962C8B-B14F-4D97-AF65-F5344CB8AC3E}">
        <p14:creationId xmlns:p14="http://schemas.microsoft.com/office/powerpoint/2010/main" val="4180763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3" grpId="0"/>
      <p:bldP spid="3" grpId="1"/>
      <p:bldP spid="7" grpId="0"/>
      <p:bldP spid="7" grpId="1"/>
      <p:bldP spid="9" grpId="0"/>
      <p:bldP spid="9" grpId="1"/>
      <p:bldP spid="13" grpId="0"/>
      <p:bldP spid="13" grpId="1"/>
      <p:bldP spid="15" grpId="0"/>
      <p:bldP spid="15"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542" y="1174460"/>
            <a:ext cx="11518253" cy="656846"/>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3)D</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的化学方程式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___________________________________</a:t>
            </a:r>
            <a:endParaRPr lang="zh-CN" altLang="zh-CN" sz="1100" kern="100" dirty="0">
              <a:latin typeface="宋体"/>
              <a:cs typeface="Courier New"/>
            </a:endParaRPr>
          </a:p>
        </p:txBody>
      </p:sp>
      <p:sp>
        <p:nvSpPr>
          <p:cNvPr id="3" name="矩形 2"/>
          <p:cNvSpPr/>
          <p:nvPr/>
        </p:nvSpPr>
        <p:spPr>
          <a:xfrm>
            <a:off x="213042" y="2990713"/>
            <a:ext cx="10850716" cy="130317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BrCHBrCH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Br</a:t>
            </a:r>
            <a:r>
              <a:rPr lang="zh-CN" altLang="zh-CN" sz="2800" kern="100" dirty="0">
                <a:latin typeface="Times New Roman"/>
                <a:ea typeface="华文细黑"/>
                <a:cs typeface="Times New Roman"/>
              </a:rPr>
              <a:t>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醇溶液、加热条件下发生消去反应生成</a:t>
            </a:r>
            <a:r>
              <a:rPr lang="en-US" altLang="zh-CN" sz="2800" kern="100" dirty="0">
                <a:latin typeface="Times New Roman"/>
                <a:ea typeface="华文细黑"/>
                <a:cs typeface="Courier New"/>
              </a:rPr>
              <a:t>HC</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CCH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Br</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530105575"/>
              </p:ext>
            </p:extLst>
          </p:nvPr>
        </p:nvGraphicFramePr>
        <p:xfrm>
          <a:off x="4295006" y="923826"/>
          <a:ext cx="5262562" cy="2794000"/>
        </p:xfrm>
        <a:graphic>
          <a:graphicData uri="http://schemas.openxmlformats.org/presentationml/2006/ole">
            <mc:AlternateContent xmlns:mc="http://schemas.openxmlformats.org/markup-compatibility/2006">
              <mc:Choice xmlns:v="urn:schemas-microsoft-com:vml" Requires="v">
                <p:oleObj spid="_x0000_s278594" name="文档" r:id="rId4" imgW="5267193" imgH="2793700" progId="Word.Document.12">
                  <p:embed/>
                </p:oleObj>
              </mc:Choice>
              <mc:Fallback>
                <p:oleObj name="文档" r:id="rId4" imgW="5267193" imgH="2793700" progId="Word.Document.12">
                  <p:embed/>
                  <p:pic>
                    <p:nvPicPr>
                      <p:cNvPr id="0" name=""/>
                      <p:cNvPicPr/>
                      <p:nvPr/>
                    </p:nvPicPr>
                    <p:blipFill>
                      <a:blip r:embed="rId5"/>
                      <a:stretch>
                        <a:fillRect/>
                      </a:stretch>
                    </p:blipFill>
                    <p:spPr>
                      <a:xfrm>
                        <a:off x="4295006" y="923826"/>
                        <a:ext cx="5262562" cy="279400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984897870"/>
              </p:ext>
            </p:extLst>
          </p:nvPr>
        </p:nvGraphicFramePr>
        <p:xfrm>
          <a:off x="388268" y="2061642"/>
          <a:ext cx="5922962" cy="2041525"/>
        </p:xfrm>
        <a:graphic>
          <a:graphicData uri="http://schemas.openxmlformats.org/presentationml/2006/ole">
            <mc:AlternateContent xmlns:mc="http://schemas.openxmlformats.org/markup-compatibility/2006">
              <mc:Choice xmlns:v="urn:schemas-microsoft-com:vml" Requires="v">
                <p:oleObj spid="_x0000_s278595" name="文档" r:id="rId7" imgW="5929773" imgH="2041867" progId="Word.Document.12">
                  <p:embed/>
                </p:oleObj>
              </mc:Choice>
              <mc:Fallback>
                <p:oleObj name="文档" r:id="rId7" imgW="5929773" imgH="2041867" progId="Word.Document.12">
                  <p:embed/>
                  <p:pic>
                    <p:nvPicPr>
                      <p:cNvPr id="0" name=""/>
                      <p:cNvPicPr/>
                      <p:nvPr/>
                    </p:nvPicPr>
                    <p:blipFill>
                      <a:blip r:embed="rId8"/>
                      <a:stretch>
                        <a:fillRect/>
                      </a:stretch>
                    </p:blipFill>
                    <p:spPr>
                      <a:xfrm>
                        <a:off x="388268" y="2061642"/>
                        <a:ext cx="5922962" cy="2041525"/>
                      </a:xfrm>
                      <a:prstGeom prst="rect">
                        <a:avLst/>
                      </a:prstGeom>
                    </p:spPr>
                  </p:pic>
                </p:oleObj>
              </mc:Fallback>
            </mc:AlternateContent>
          </a:graphicData>
        </a:graphic>
      </p:graphicFrame>
      <p:sp>
        <p:nvSpPr>
          <p:cNvPr id="7" name="矩形 6"/>
          <p:cNvSpPr/>
          <p:nvPr/>
        </p:nvSpPr>
        <p:spPr>
          <a:xfrm>
            <a:off x="118542" y="2115066"/>
            <a:ext cx="8377272" cy="738664"/>
          </a:xfrm>
          <a:prstGeom prst="rect">
            <a:avLst/>
          </a:prstGeom>
        </p:spPr>
        <p:txBody>
          <a:bodyPr>
            <a:spAutoFit/>
          </a:bodyPr>
          <a:lstStyle/>
          <a:p>
            <a:pPr lvl="0" algn="just">
              <a:lnSpc>
                <a:spcPct val="150000"/>
              </a:lnSpc>
            </a:pPr>
            <a:r>
              <a:rPr lang="en-US" altLang="zh-CN" sz="2800" kern="100" dirty="0" smtClean="0">
                <a:solidFill>
                  <a:prstClr val="black"/>
                </a:solidFill>
                <a:latin typeface="Times New Roman"/>
                <a:ea typeface="华文细黑"/>
                <a:cs typeface="Courier New"/>
              </a:rPr>
              <a:t>__________________________________</a:t>
            </a:r>
            <a:r>
              <a:rPr lang="zh-CN" altLang="zh-CN" sz="2800" kern="100" dirty="0">
                <a:solidFill>
                  <a:prstClr val="black"/>
                </a:solidFill>
                <a:latin typeface="Times New Roman"/>
                <a:ea typeface="华文细黑"/>
                <a:cs typeface="Times New Roman"/>
              </a:rPr>
              <a:t>。</a:t>
            </a:r>
            <a:endParaRPr lang="zh-CN" altLang="zh-CN" sz="1100" kern="100" dirty="0">
              <a:solidFill>
                <a:prstClr val="black"/>
              </a:solidFill>
              <a:latin typeface="宋体"/>
              <a:cs typeface="Courier New"/>
            </a:endParaRPr>
          </a:p>
        </p:txBody>
      </p:sp>
      <p:sp>
        <p:nvSpPr>
          <p:cNvPr id="9" name="矩形 8"/>
          <p:cNvSpPr/>
          <p:nvPr/>
        </p:nvSpPr>
        <p:spPr>
          <a:xfrm>
            <a:off x="46534" y="4424963"/>
            <a:ext cx="11633436" cy="738664"/>
          </a:xfrm>
          <a:prstGeom prst="rect">
            <a:avLst/>
          </a:prstGeom>
        </p:spPr>
        <p:txBody>
          <a:bodyPr>
            <a:spAutoFit/>
          </a:bodyPr>
          <a:lstStyle/>
          <a:p>
            <a:pPr lvl="0" algn="just">
              <a:lnSpc>
                <a:spcPct val="150000"/>
              </a:lnSpc>
            </a:pPr>
            <a:r>
              <a:rPr lang="en-US" altLang="zh-CN" sz="2800" kern="100" dirty="0">
                <a:solidFill>
                  <a:prstClr val="black"/>
                </a:solidFill>
                <a:latin typeface="Times New Roman"/>
                <a:ea typeface="华文细黑"/>
                <a:cs typeface="Courier New"/>
              </a:rPr>
              <a:t>(4)G</a:t>
            </a:r>
            <a:r>
              <a:rPr lang="zh-CN" altLang="zh-CN" sz="2800" kern="100" dirty="0">
                <a:solidFill>
                  <a:prstClr val="black"/>
                </a:solidFill>
                <a:latin typeface="Times New Roman"/>
                <a:ea typeface="华文细黑"/>
                <a:cs typeface="Times New Roman"/>
              </a:rPr>
              <a:t>与新制的</a:t>
            </a:r>
            <a:r>
              <a:rPr lang="en-US" altLang="zh-CN" sz="2800" kern="100" dirty="0">
                <a:solidFill>
                  <a:prstClr val="black"/>
                </a:solidFill>
                <a:latin typeface="Times New Roman"/>
                <a:ea typeface="华文细黑"/>
                <a:cs typeface="Courier New"/>
              </a:rPr>
              <a:t>Cu(OH)</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发生反应，所得有机物的结构简式为</a:t>
            </a:r>
            <a:r>
              <a:rPr lang="en-US" altLang="zh-CN" sz="2800" kern="100" dirty="0" smtClean="0">
                <a:solidFill>
                  <a:prstClr val="black"/>
                </a:solidFill>
                <a:latin typeface="Times New Roman"/>
                <a:ea typeface="华文细黑"/>
                <a:cs typeface="Courier New"/>
              </a:rPr>
              <a:t>__________</a:t>
            </a:r>
            <a:r>
              <a:rPr lang="en-US" altLang="zh-CN" sz="2800" kern="100" dirty="0">
                <a:solidFill>
                  <a:prstClr val="black"/>
                </a:solidFill>
                <a:latin typeface="Times New Roman"/>
                <a:ea typeface="华文细黑"/>
                <a:cs typeface="Courier New"/>
              </a:rPr>
              <a:t>_</a:t>
            </a:r>
            <a:r>
              <a:rPr lang="en-US" altLang="zh-CN" sz="2800" kern="100" dirty="0" smtClean="0">
                <a:solidFill>
                  <a:prstClr val="black"/>
                </a:solidFill>
                <a:latin typeface="Times New Roman"/>
                <a:ea typeface="华文细黑"/>
                <a:cs typeface="Courier New"/>
              </a:rPr>
              <a:t>__</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p:txBody>
      </p:sp>
      <p:sp>
        <p:nvSpPr>
          <p:cNvPr id="11" name="矩形 10"/>
          <p:cNvSpPr/>
          <p:nvPr/>
        </p:nvSpPr>
        <p:spPr>
          <a:xfrm>
            <a:off x="190550" y="5213151"/>
            <a:ext cx="11404211" cy="138499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HC</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CCH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Br</a:t>
            </a:r>
            <a:r>
              <a:rPr lang="zh-CN" altLang="zh-CN" sz="2800" kern="100" dirty="0">
                <a:latin typeface="Times New Roman"/>
                <a:ea typeface="华文细黑"/>
                <a:cs typeface="Times New Roman"/>
              </a:rPr>
              <a:t>经水解、氧化，得</a:t>
            </a:r>
            <a:r>
              <a:rPr lang="en-US" altLang="zh-CN" sz="2800" kern="100" dirty="0">
                <a:latin typeface="Times New Roman"/>
                <a:ea typeface="华文细黑"/>
                <a:cs typeface="Courier New"/>
              </a:rPr>
              <a:t>HC</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CCHO(G)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CCHO</a:t>
            </a:r>
            <a:r>
              <a:rPr lang="zh-CN" altLang="zh-CN" sz="2800" kern="100" dirty="0">
                <a:latin typeface="Times New Roman"/>
                <a:ea typeface="华文细黑"/>
                <a:cs typeface="Times New Roman"/>
              </a:rPr>
              <a:t>与新制氢氧化铜反应生成</a:t>
            </a:r>
            <a:r>
              <a:rPr lang="en-US" altLang="zh-CN" sz="2800" kern="100" dirty="0" err="1">
                <a:latin typeface="Times New Roman"/>
                <a:ea typeface="华文细黑"/>
                <a:cs typeface="Courier New"/>
              </a:rPr>
              <a:t>HC</a:t>
            </a:r>
            <a:r>
              <a:rPr lang="en-US" altLang="zh-CN" sz="2800" kern="100" dirty="0" err="1">
                <a:latin typeface="宋体"/>
                <a:ea typeface="华文细黑"/>
                <a:cs typeface="Times New Roman"/>
              </a:rPr>
              <a:t>≡</a:t>
            </a:r>
            <a:r>
              <a:rPr lang="en-US" altLang="zh-CN" sz="2800" kern="100" dirty="0" err="1">
                <a:latin typeface="Times New Roman"/>
                <a:ea typeface="华文细黑"/>
                <a:cs typeface="Courier New"/>
              </a:rPr>
              <a:t>CCOONa</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14" name="矩形 13"/>
          <p:cNvSpPr/>
          <p:nvPr/>
        </p:nvSpPr>
        <p:spPr>
          <a:xfrm>
            <a:off x="9254106" y="4509914"/>
            <a:ext cx="2457724"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HC</a:t>
            </a:r>
            <a:r>
              <a:rPr lang="en-US" altLang="zh-CN" sz="2800" kern="100" dirty="0" err="1">
                <a:solidFill>
                  <a:schemeClr val="accent6">
                    <a:lumMod val="75000"/>
                  </a:schemeClr>
                </a:solidFill>
                <a:latin typeface="宋体"/>
                <a:ea typeface="华文细黑"/>
                <a:cs typeface="Times New Roman"/>
              </a:rPr>
              <a:t>≡</a:t>
            </a:r>
            <a:r>
              <a:rPr lang="en-US" altLang="zh-CN" sz="2800" kern="100" dirty="0" err="1">
                <a:solidFill>
                  <a:schemeClr val="accent6">
                    <a:lumMod val="75000"/>
                  </a:schemeClr>
                </a:solidFill>
                <a:latin typeface="Times New Roman"/>
                <a:ea typeface="华文细黑"/>
              </a:rPr>
              <a:t>CCOONa</a:t>
            </a:r>
            <a:endParaRPr lang="zh-CN" altLang="en-US" sz="2800" dirty="0">
              <a:solidFill>
                <a:schemeClr val="accent6">
                  <a:lumMod val="75000"/>
                </a:schemeClr>
              </a:solidFill>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6" name="Rectangle 21">
            <a:hlinkClick r:id="rId9" action="ppaction://hlinksldjump"/>
          </p:cNvPr>
          <p:cNvSpPr>
            <a:spLocks noChangeArrowheads="1"/>
          </p:cNvSpPr>
          <p:nvPr/>
        </p:nvSpPr>
        <p:spPr bwMode="auto">
          <a:xfrm>
            <a:off x="1062050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10" action="ppaction://hlinksldjump"/>
          </p:cNvPr>
          <p:cNvSpPr>
            <a:spLocks noChangeArrowheads="1"/>
          </p:cNvSpPr>
          <p:nvPr/>
        </p:nvSpPr>
        <p:spPr bwMode="auto">
          <a:xfrm>
            <a:off x="1112268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Tree>
    <p:extLst>
      <p:ext uri="{BB962C8B-B14F-4D97-AF65-F5344CB8AC3E}">
        <p14:creationId xmlns:p14="http://schemas.microsoft.com/office/powerpoint/2010/main" val="12974610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3" grpId="0"/>
      <p:bldP spid="3" grpId="1"/>
      <p:bldP spid="11" grpId="0"/>
      <p:bldP spid="11" grpId="1"/>
      <p:bldP spid="14" grpId="0"/>
      <p:bldP spid="14"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820" y="1624302"/>
            <a:ext cx="11179503" cy="203132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5)L</a:t>
            </a:r>
            <a:r>
              <a:rPr lang="zh-CN" altLang="zh-CN" sz="2800" kern="100" dirty="0">
                <a:latin typeface="Times New Roman"/>
                <a:ea typeface="华文细黑"/>
                <a:cs typeface="Times New Roman"/>
              </a:rPr>
              <a:t>可由</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发生加成反应而得，已知</a:t>
            </a:r>
            <a:r>
              <a:rPr lang="en-US" altLang="zh-CN" sz="2800" kern="100" dirty="0">
                <a:latin typeface="Times New Roman"/>
                <a:ea typeface="华文细黑"/>
                <a:cs typeface="Courier New"/>
              </a:rPr>
              <a:t>R</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Br</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NaC</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CR</a:t>
            </a:r>
            <a:r>
              <a:rPr lang="en-US" altLang="zh-CN" sz="2800" kern="100" baseline="-25000" dirty="0" smtClean="0">
                <a:latin typeface="Times New Roman"/>
                <a:ea typeface="华文细黑"/>
                <a:cs typeface="Courier New"/>
              </a:rPr>
              <a:t>2</a:t>
            </a:r>
            <a:r>
              <a:rPr lang="en-US" altLang="zh-CN" sz="2800" kern="100" dirty="0" smtClean="0">
                <a:latin typeface="宋体"/>
                <a:ea typeface="华文细黑"/>
                <a:cs typeface="Times New Roman"/>
              </a:rPr>
              <a:t>→</a:t>
            </a:r>
            <a:r>
              <a:rPr lang="en-US" altLang="zh-CN" sz="2800" kern="100" dirty="0">
                <a:latin typeface="Times New Roman"/>
                <a:ea typeface="华文细黑"/>
                <a:cs typeface="Courier New"/>
              </a:rPr>
              <a:t>R</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CR</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NaBr</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的结构简式</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sp>
        <p:nvSpPr>
          <p:cNvPr id="3" name="矩形 2"/>
          <p:cNvSpPr/>
          <p:nvPr/>
        </p:nvSpPr>
        <p:spPr>
          <a:xfrm>
            <a:off x="524445" y="3630717"/>
            <a:ext cx="10020453" cy="2031325"/>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　</a:t>
            </a:r>
            <a:r>
              <a:rPr lang="en-US" altLang="zh-CN" sz="2800" kern="100" dirty="0" smtClean="0">
                <a:latin typeface="Times New Roman"/>
                <a:ea typeface="华文细黑"/>
                <a:cs typeface="Courier New"/>
              </a:rPr>
              <a:t>L</a:t>
            </a:r>
            <a:r>
              <a:rPr lang="zh-CN" altLang="zh-CN" sz="2800" kern="100" dirty="0" smtClean="0">
                <a:latin typeface="Times New Roman"/>
                <a:ea typeface="华文细黑"/>
                <a:cs typeface="Times New Roman"/>
              </a:rPr>
              <a:t>可由</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加成而得，所以</a:t>
            </a:r>
            <a:r>
              <a:rPr lang="en-US" altLang="zh-CN" sz="2800" kern="100" dirty="0" smtClean="0">
                <a:latin typeface="Times New Roman"/>
                <a:ea typeface="华文细黑"/>
                <a:cs typeface="Courier New"/>
              </a:rPr>
              <a:t>L</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Br</a:t>
            </a:r>
            <a:r>
              <a:rPr lang="zh-CN" altLang="zh-CN" sz="2800" kern="100" dirty="0" smtClean="0">
                <a:latin typeface="Times New Roman"/>
                <a:ea typeface="华文细黑"/>
                <a:cs typeface="Times New Roman"/>
              </a:rPr>
              <a:t>，由题给信息</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R</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Br</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NaC</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CR</a:t>
            </a:r>
            <a:r>
              <a:rPr lang="en-US" altLang="zh-CN" sz="2800" kern="100" baseline="-25000" dirty="0" smtClean="0">
                <a:latin typeface="Times New Roman"/>
                <a:ea typeface="华文细黑"/>
                <a:cs typeface="Courier New"/>
              </a:rPr>
              <a:t>2</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R</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CR</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err="1" smtClean="0">
                <a:latin typeface="Times New Roman"/>
                <a:ea typeface="华文细黑"/>
                <a:cs typeface="Courier New"/>
              </a:rPr>
              <a:t>NaBr</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可知发生取代反应，所以</a:t>
            </a:r>
            <a:r>
              <a:rPr lang="en-US" altLang="zh-CN" sz="2800" kern="100" dirty="0" smtClean="0">
                <a:latin typeface="Times New Roman"/>
                <a:ea typeface="华文细黑"/>
                <a:cs typeface="Courier New"/>
              </a:rPr>
              <a:t>M</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CCHO</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584923" y="2772948"/>
            <a:ext cx="3494059"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CCHO</a:t>
            </a:r>
            <a:endParaRPr lang="zh-CN" altLang="zh-CN" sz="2800" kern="100" dirty="0">
              <a:solidFill>
                <a:schemeClr val="accent6">
                  <a:lumMod val="75000"/>
                </a:schemeClr>
              </a:solidFill>
              <a:effectLst/>
              <a:latin typeface="宋体"/>
              <a:cs typeface="Courier New"/>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0" name="Rectangle 21">
            <a:hlinkClick r:id="rId2" action="ppaction://hlinksldjump"/>
          </p:cNvPr>
          <p:cNvSpPr>
            <a:spLocks noChangeArrowheads="1"/>
          </p:cNvSpPr>
          <p:nvPr/>
        </p:nvSpPr>
        <p:spPr bwMode="auto">
          <a:xfrm>
            <a:off x="1062050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1112268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Tree>
    <p:extLst>
      <p:ext uri="{BB962C8B-B14F-4D97-AF65-F5344CB8AC3E}">
        <p14:creationId xmlns:p14="http://schemas.microsoft.com/office/powerpoint/2010/main" val="13392619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3" grpId="0"/>
      <p:bldP spid="3" grpId="1"/>
      <p:bldP spid="6" grpId="0"/>
      <p:bldP spid="6"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9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102" y="1274625"/>
            <a:ext cx="3190142" cy="16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2477764580"/>
              </p:ext>
            </p:extLst>
          </p:nvPr>
        </p:nvGraphicFramePr>
        <p:xfrm>
          <a:off x="406574" y="1485578"/>
          <a:ext cx="10525125" cy="5140325"/>
        </p:xfrm>
        <a:graphic>
          <a:graphicData uri="http://schemas.openxmlformats.org/presentationml/2006/ole">
            <mc:AlternateContent xmlns:mc="http://schemas.openxmlformats.org/markup-compatibility/2006">
              <mc:Choice xmlns:v="urn:schemas-microsoft-com:vml" Requires="v">
                <p:oleObj spid="_x0000_s279588" name="文档" r:id="rId5" imgW="10522246" imgH="5195398" progId="Word.Document.12">
                  <p:embed/>
                </p:oleObj>
              </mc:Choice>
              <mc:Fallback>
                <p:oleObj name="文档" r:id="rId5" imgW="10522246" imgH="5195398" progId="Word.Document.12">
                  <p:embed/>
                  <p:pic>
                    <p:nvPicPr>
                      <p:cNvPr id="0" name=""/>
                      <p:cNvPicPr/>
                      <p:nvPr/>
                    </p:nvPicPr>
                    <p:blipFill>
                      <a:blip r:embed="rId6"/>
                      <a:stretch>
                        <a:fillRect/>
                      </a:stretch>
                    </p:blipFill>
                    <p:spPr>
                      <a:xfrm>
                        <a:off x="406574" y="1485578"/>
                        <a:ext cx="10525125" cy="5140325"/>
                      </a:xfrm>
                      <a:prstGeom prst="rect">
                        <a:avLst/>
                      </a:prstGeom>
                    </p:spPr>
                  </p:pic>
                </p:oleObj>
              </mc:Fallback>
            </mc:AlternateContent>
          </a:graphicData>
        </a:graphic>
      </p:graphicFrame>
      <p:sp>
        <p:nvSpPr>
          <p:cNvPr id="7" name="矩形 6"/>
          <p:cNvSpPr/>
          <p:nvPr/>
        </p:nvSpPr>
        <p:spPr>
          <a:xfrm>
            <a:off x="406574" y="4285116"/>
            <a:ext cx="9823011"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a:solidFill>
                  <a:srgbClr val="0000FF"/>
                </a:solidFill>
                <a:latin typeface="Times New Roman"/>
                <a:cs typeface="Times New Roman"/>
              </a:rPr>
              <a:t>　</a:t>
            </a:r>
            <a:r>
              <a:rPr lang="zh-CN" altLang="zh-CN" sz="2800" kern="100" smtClean="0">
                <a:latin typeface="Times New Roman"/>
                <a:ea typeface="华文细黑"/>
                <a:cs typeface="Times New Roman"/>
              </a:rPr>
              <a:t>由</a:t>
            </a:r>
            <a:r>
              <a:rPr lang="zh-CN" altLang="zh-CN" sz="2800" kern="100" dirty="0">
                <a:latin typeface="Times New Roman"/>
                <a:ea typeface="华文细黑"/>
                <a:cs typeface="Times New Roman"/>
              </a:rPr>
              <a:t>题给信息可知发生碳碳三键加成生成碳碳双键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279555" name="Picture 3"/>
          <p:cNvPicPr>
            <a:picLocks noChangeAspect="1" noChangeArrowheads="1"/>
          </p:cNvPicPr>
          <p:nvPr/>
        </p:nvPicPr>
        <p:blipFill rotWithShape="1">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l="14796" r="-14796"/>
          <a:stretch/>
        </p:blipFill>
        <p:spPr bwMode="auto">
          <a:xfrm>
            <a:off x="334566" y="2565698"/>
            <a:ext cx="3489646" cy="130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9767614"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2" name="圆角矩形 11">
            <a:hlinkClick r:id="rId8"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13" name="Rectangle 21">
            <a:hlinkClick r:id="rId9" action="ppaction://hlinksldjump"/>
          </p:cNvPr>
          <p:cNvSpPr>
            <a:spLocks noChangeArrowheads="1"/>
          </p:cNvSpPr>
          <p:nvPr/>
        </p:nvSpPr>
        <p:spPr bwMode="auto">
          <a:xfrm>
            <a:off x="10620508"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10" action="ppaction://hlinksldjump"/>
          </p:cNvPr>
          <p:cNvSpPr>
            <a:spLocks noChangeArrowheads="1"/>
          </p:cNvSpPr>
          <p:nvPr/>
        </p:nvSpPr>
        <p:spPr bwMode="auto">
          <a:xfrm>
            <a:off x="11122686"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Tree>
    <p:extLst>
      <p:ext uri="{BB962C8B-B14F-4D97-AF65-F5344CB8AC3E}">
        <p14:creationId xmlns:p14="http://schemas.microsoft.com/office/powerpoint/2010/main" val="37241558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9555"/>
                                        </p:tgtEl>
                                        <p:attrNameLst>
                                          <p:attrName>style.visibility</p:attrName>
                                        </p:attrNameLst>
                                      </p:cBhvr>
                                      <p:to>
                                        <p:strVal val="visible"/>
                                      </p:to>
                                    </p:set>
                                    <p:animEffect transition="in" filter="blinds(horizontal)">
                                      <p:cBhvr>
                                        <p:cTn id="12" dur="500"/>
                                        <p:tgtEl>
                                          <p:spTgt spid="2795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79555"/>
                                        </p:tgtEl>
                                      </p:cBhvr>
                                    </p:animEffect>
                                    <p:set>
                                      <p:cBhvr>
                                        <p:cTn id="20" dur="1" fill="hold">
                                          <p:stCondLst>
                                            <p:cond delay="499"/>
                                          </p:stCondLst>
                                        </p:cTn>
                                        <p:tgtEl>
                                          <p:spTgt spid="279555"/>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7" grpId="0"/>
      <p:bldP spid="7"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0413" cy="687311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 name="文本框 1"/>
          <p:cNvSpPr txBox="1"/>
          <p:nvPr/>
        </p:nvSpPr>
        <p:spPr>
          <a:xfrm>
            <a:off x="3907484" y="2610411"/>
            <a:ext cx="428835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练出高分</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1504850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20" name="矩形 19"/>
          <p:cNvSpPr/>
          <p:nvPr/>
        </p:nvSpPr>
        <p:spPr>
          <a:xfrm>
            <a:off x="246710" y="1118505"/>
            <a:ext cx="11232086"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下列化合物中，既能发生水解反应，又能发生消去反应，且消去反应生成的烯烃不存在同分异构体的是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sp>
        <p:nvSpPr>
          <p:cNvPr id="4" name="矩形 3"/>
          <p:cNvSpPr/>
          <p:nvPr/>
        </p:nvSpPr>
        <p:spPr>
          <a:xfrm>
            <a:off x="334566" y="2906574"/>
            <a:ext cx="1580882" cy="523220"/>
          </a:xfrm>
          <a:prstGeom prst="rect">
            <a:avLst/>
          </a:prstGeom>
        </p:spPr>
        <p:txBody>
          <a:bodyPr wrap="none">
            <a:spAutoFit/>
          </a:bodyPr>
          <a:lstStyle/>
          <a:p>
            <a:r>
              <a:rPr lang="en-US" altLang="zh-CN" sz="2800" kern="100" dirty="0">
                <a:latin typeface="Times New Roman"/>
                <a:ea typeface="华文细黑"/>
              </a:rPr>
              <a:t>A.CH</a:t>
            </a:r>
            <a:r>
              <a:rPr lang="en-US" altLang="zh-CN" sz="2800" kern="100" baseline="-25000" dirty="0">
                <a:latin typeface="Times New Roman"/>
                <a:ea typeface="华文细黑"/>
              </a:rPr>
              <a:t>3</a:t>
            </a:r>
            <a:r>
              <a:rPr lang="en-US" altLang="zh-CN" sz="2800" kern="100" dirty="0">
                <a:latin typeface="Times New Roman"/>
                <a:ea typeface="华文细黑"/>
              </a:rPr>
              <a:t>Cl </a:t>
            </a:r>
            <a:endParaRPr lang="zh-CN" altLang="en-US" sz="2800" dirty="0"/>
          </a:p>
        </p:txBody>
      </p:sp>
      <p:pic>
        <p:nvPicPr>
          <p:cNvPr id="280578"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4317" y="2795718"/>
            <a:ext cx="3456127" cy="126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0579"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8964" y="4155848"/>
            <a:ext cx="2965922" cy="165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0580"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15086" y="4220037"/>
            <a:ext cx="3179426" cy="151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18" action="ppaction://hlinksldjump"/>
          </p:cNvPr>
          <p:cNvSpPr/>
          <p:nvPr/>
        </p:nvSpPr>
        <p:spPr>
          <a:xfrm>
            <a:off x="10904609" y="6665114"/>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70670" y="2334573"/>
            <a:ext cx="9534117"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注意：</a:t>
            </a:r>
            <a:r>
              <a:rPr lang="zh-CN" altLang="zh-CN" sz="2800" kern="100" dirty="0">
                <a:latin typeface="Times New Roman"/>
                <a:ea typeface="华文细黑"/>
                <a:cs typeface="Times New Roman"/>
              </a:rPr>
              <a:t>烷烃与卤素单质的取代反应是分子中的氢原子逐步被取代，并且是各步反应同时进行，产物是烃的多种卤代物的混合物和卤化氢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4187062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 name="矩形 2"/>
          <p:cNvSpPr/>
          <p:nvPr/>
        </p:nvSpPr>
        <p:spPr>
          <a:xfrm>
            <a:off x="262558" y="897895"/>
            <a:ext cx="11404211" cy="3323987"/>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本题主要考查卤代烃发生消去反应和水解反应的条件及共价键断</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裂方式。题给四种物质均可发生水解反应。但是消去反应必须具备与卤素原子相连碳原子的邻位碳上有氢原子的条件才可发生，分析四种物质：</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中只有一个碳原子</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中卤素原子相连的碳原子的相邻碳原子上没有氢原子，所以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均不能发生消去反应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7" name="矩形 16"/>
          <p:cNvSpPr/>
          <p:nvPr/>
        </p:nvSpPr>
        <p:spPr>
          <a:xfrm>
            <a:off x="334566" y="3933850"/>
            <a:ext cx="11291298" cy="1303177"/>
          </a:xfrm>
          <a:prstGeom prst="rect">
            <a:avLst/>
          </a:prstGeom>
        </p:spPr>
        <p:txBody>
          <a:bodyPr>
            <a:spAutoFit/>
          </a:bodyPr>
          <a:lstStyle/>
          <a:p>
            <a:pPr lvl="0" algn="just">
              <a:lnSpc>
                <a:spcPct val="150000"/>
              </a:lnSpc>
            </a:pP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既可以发生水解反应，又可以发生消去反应，其中</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消去后只能生成一种烯烃</a:t>
            </a:r>
            <a:r>
              <a:rPr lang="en-US" altLang="zh-CN" sz="2800" kern="100" dirty="0">
                <a:solidFill>
                  <a:prstClr val="black"/>
                </a:solidFill>
                <a:latin typeface="宋体"/>
                <a:ea typeface="华文细黑"/>
                <a:cs typeface="Courier New"/>
              </a:rPr>
              <a:t>           </a:t>
            </a:r>
            <a:r>
              <a:rPr lang="en-US" altLang="zh-CN" sz="2800" kern="100" dirty="0" smtClean="0">
                <a:solidFill>
                  <a:prstClr val="black"/>
                </a:solidFill>
                <a:latin typeface="宋体"/>
                <a:ea typeface="华文细黑"/>
                <a:cs typeface="Courier New"/>
              </a:rPr>
              <a:t>     </a:t>
            </a:r>
            <a:r>
              <a:rPr lang="zh-CN" altLang="zh-CN" sz="2800" kern="100" dirty="0" smtClean="0">
                <a:solidFill>
                  <a:prstClr val="black"/>
                </a:solidFill>
                <a:latin typeface="Times New Roman"/>
                <a:ea typeface="华文细黑"/>
                <a:cs typeface="Times New Roman"/>
              </a:rPr>
              <a:t>，而</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消去后可以得到两种烯烃</a:t>
            </a:r>
            <a:endParaRPr lang="zh-CN" altLang="zh-CN" sz="1100" kern="100" dirty="0">
              <a:solidFill>
                <a:prstClr val="black"/>
              </a:solidFill>
              <a:latin typeface="宋体"/>
              <a:cs typeface="Courier New"/>
            </a:endParaRPr>
          </a:p>
        </p:txBody>
      </p:sp>
      <p:pic>
        <p:nvPicPr>
          <p:cNvPr id="18"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09852" y="4794510"/>
            <a:ext cx="2721063" cy="800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511" y="5590034"/>
            <a:ext cx="3703500" cy="1176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49258" y="5618039"/>
            <a:ext cx="3414100" cy="1148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7852876" y="5941300"/>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B</a:t>
            </a:r>
            <a:endParaRPr lang="zh-CN" altLang="zh-CN" sz="2800" b="1"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268283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750"/>
                                        <p:tgtEl>
                                          <p:spTgt spid="18"/>
                                        </p:tgtEl>
                                      </p:cBhvr>
                                    </p:animEffect>
                                  </p:childTnLst>
                                </p:cTn>
                              </p:par>
                              <p:par>
                                <p:cTn id="8" presetID="3"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750"/>
                                        <p:tgtEl>
                                          <p:spTgt spid="20"/>
                                        </p:tgtEl>
                                      </p:cBhvr>
                                    </p:animEffect>
                                  </p:childTnLst>
                                </p:cTn>
                              </p:par>
                              <p:par>
                                <p:cTn id="11" presetID="3" presetClass="entr" presetSubtype="1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750"/>
                                        <p:tgtEl>
                                          <p:spTgt spid="2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75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750"/>
                                        <p:tgtEl>
                                          <p:spTgt spid="3"/>
                                        </p:tgtEl>
                                      </p:cBhvr>
                                    </p:animEffect>
                                  </p:childTnLst>
                                </p:cTn>
                              </p:par>
                            </p:childTnLst>
                          </p:cTn>
                        </p:par>
                        <p:par>
                          <p:cTn id="20" fill="hold">
                            <p:stCondLst>
                              <p:cond delay="750"/>
                            </p:stCondLst>
                            <p:childTnLst>
                              <p:par>
                                <p:cTn id="21" presetID="3" presetClass="entr" presetSubtype="1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20" name="矩形 19"/>
          <p:cNvSpPr/>
          <p:nvPr/>
        </p:nvSpPr>
        <p:spPr>
          <a:xfrm>
            <a:off x="348573" y="1125538"/>
            <a:ext cx="10993557"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对三联苯是一种有机合成中间体，工业上合成对三联苯的化学方程式</a:t>
            </a:r>
            <a:r>
              <a:rPr lang="zh-CN" altLang="zh-CN" sz="2800" kern="100" dirty="0" smtClean="0">
                <a:latin typeface="Times New Roman"/>
                <a:ea typeface="华文细黑"/>
                <a:cs typeface="Times New Roman"/>
              </a:rPr>
              <a:t>为</a:t>
            </a:r>
            <a:r>
              <a:rPr lang="en-US" altLang="zh-CN" sz="1100" kern="100" dirty="0" smtClean="0">
                <a:latin typeface="宋体"/>
                <a:cs typeface="Courier New"/>
              </a:rPr>
              <a:t>                                                           </a:t>
            </a: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下列</a:t>
            </a:r>
            <a:r>
              <a:rPr lang="zh-CN" altLang="zh-CN" sz="2800" kern="100" dirty="0">
                <a:latin typeface="Times New Roman"/>
                <a:ea typeface="华文细黑"/>
                <a:cs typeface="Times New Roman"/>
              </a:rPr>
              <a:t>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sp>
        <p:nvSpPr>
          <p:cNvPr id="21" name="矩形 20"/>
          <p:cNvSpPr/>
          <p:nvPr/>
        </p:nvSpPr>
        <p:spPr>
          <a:xfrm>
            <a:off x="334566" y="2942581"/>
            <a:ext cx="10959223"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上述反应属于取代反应</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对三联苯分子中至少有</a:t>
            </a: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个原子共平面</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对三联苯的一氯取代物有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种</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D.0.2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对三联苯在足量的氧气中完全燃烧消耗</a:t>
            </a:r>
            <a:r>
              <a:rPr lang="en-US" altLang="zh-CN" sz="2800" kern="100" dirty="0">
                <a:latin typeface="Times New Roman"/>
                <a:ea typeface="华文细黑"/>
                <a:cs typeface="Courier New"/>
              </a:rPr>
              <a:t>5.1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endParaRPr lang="zh-CN" altLang="zh-CN" sz="1100" kern="100" dirty="0">
              <a:effectLst/>
              <a:latin typeface="宋体"/>
              <a:cs typeface="Courier New"/>
            </a:endParaRPr>
          </a:p>
        </p:txBody>
      </p:sp>
      <p:pic>
        <p:nvPicPr>
          <p:cNvPr id="22"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14686" y="1845618"/>
            <a:ext cx="6493889" cy="8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16"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 name="矩形 3"/>
          <p:cNvSpPr/>
          <p:nvPr/>
        </p:nvSpPr>
        <p:spPr>
          <a:xfrm>
            <a:off x="190550" y="1125538"/>
            <a:ext cx="11179503" cy="4708981"/>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项，该反应可看作是中间苯环上的两个氢原子被苯基取代；</a:t>
            </a:r>
            <a:r>
              <a:rPr lang="en-US" altLang="zh-CN" sz="2800" kern="100" dirty="0">
                <a:latin typeface="Times New Roman"/>
                <a:ea typeface="华文细黑"/>
              </a:rPr>
              <a:t>B</a:t>
            </a:r>
            <a:r>
              <a:rPr lang="zh-CN" altLang="zh-CN" sz="2800" kern="100" dirty="0">
                <a:latin typeface="Times New Roman"/>
                <a:ea typeface="华文细黑"/>
                <a:cs typeface="Times New Roman"/>
              </a:rPr>
              <a:t>项，对三联苯分子在同一条直线上的原子有</a:t>
            </a:r>
            <a:r>
              <a:rPr lang="en-US" altLang="zh-CN" sz="2800" kern="100" dirty="0">
                <a:latin typeface="Times New Roman"/>
                <a:ea typeface="华文细黑"/>
              </a:rPr>
              <a:t>8</a:t>
            </a:r>
            <a:r>
              <a:rPr lang="zh-CN" altLang="zh-CN" sz="2800" kern="100" dirty="0">
                <a:latin typeface="Times New Roman"/>
                <a:ea typeface="华文细黑"/>
                <a:cs typeface="Times New Roman"/>
              </a:rPr>
              <a:t>个</a:t>
            </a:r>
            <a:r>
              <a:rPr lang="en-US" altLang="zh-CN" sz="2800" kern="100" dirty="0">
                <a:latin typeface="Times New Roman"/>
                <a:ea typeface="华文细黑"/>
              </a:rPr>
              <a:t>(    </a:t>
            </a:r>
            <a:r>
              <a:rPr lang="en-US" altLang="zh-CN" sz="2800" kern="100" dirty="0" smtClean="0">
                <a:latin typeface="Times New Roman"/>
                <a:ea typeface="华文细黑"/>
              </a:rPr>
              <a:t>                 )</a:t>
            </a:r>
            <a:r>
              <a:rPr lang="zh-CN" altLang="zh-CN" sz="2800" kern="100" dirty="0">
                <a:latin typeface="Times New Roman"/>
                <a:ea typeface="华文细黑"/>
                <a:cs typeface="Times New Roman"/>
              </a:rPr>
              <a:t>，再加上其中一个苯环上的</a:t>
            </a:r>
            <a:r>
              <a:rPr lang="en-US" altLang="zh-CN" sz="2800" kern="100" dirty="0">
                <a:latin typeface="Times New Roman"/>
                <a:ea typeface="华文细黑"/>
              </a:rPr>
              <a:t>8</a:t>
            </a:r>
            <a:r>
              <a:rPr lang="zh-CN" altLang="zh-CN" sz="2800" kern="100" dirty="0">
                <a:latin typeface="Times New Roman"/>
                <a:ea typeface="华文细黑"/>
                <a:cs typeface="Times New Roman"/>
              </a:rPr>
              <a:t>个原子，所以至少有</a:t>
            </a:r>
            <a:r>
              <a:rPr lang="en-US" altLang="zh-CN" sz="2800" kern="100" dirty="0">
                <a:latin typeface="Times New Roman"/>
                <a:ea typeface="华文细黑"/>
              </a:rPr>
              <a:t>16</a:t>
            </a:r>
            <a:r>
              <a:rPr lang="zh-CN" altLang="zh-CN" sz="2800" kern="100" dirty="0">
                <a:latin typeface="Times New Roman"/>
                <a:ea typeface="华文细黑"/>
                <a:cs typeface="Times New Roman"/>
              </a:rPr>
              <a:t>个原子共平面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项，对三联苯分子中有</a:t>
            </a:r>
            <a:r>
              <a:rPr lang="en-US" altLang="zh-CN" sz="2800" kern="100" dirty="0">
                <a:latin typeface="Times New Roman"/>
                <a:ea typeface="华文细黑"/>
              </a:rPr>
              <a:t>4</a:t>
            </a:r>
            <a:r>
              <a:rPr lang="zh-CN" altLang="zh-CN" sz="2800" kern="100" dirty="0">
                <a:latin typeface="Times New Roman"/>
                <a:ea typeface="华文细黑"/>
                <a:cs typeface="Times New Roman"/>
              </a:rPr>
              <a:t>种不同化学环境的氢原子，故其一氯取代物有</a:t>
            </a:r>
            <a:r>
              <a:rPr lang="en-US" altLang="zh-CN" sz="2800" kern="100" dirty="0">
                <a:latin typeface="Times New Roman"/>
                <a:ea typeface="华文细黑"/>
              </a:rPr>
              <a:t>4</a:t>
            </a:r>
            <a:r>
              <a:rPr lang="zh-CN" altLang="zh-CN" sz="2800" kern="100" dirty="0">
                <a:latin typeface="Times New Roman"/>
                <a:ea typeface="华文细黑"/>
                <a:cs typeface="Times New Roman"/>
              </a:rPr>
              <a:t>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项，对三联苯的分子式为</a:t>
            </a:r>
            <a:r>
              <a:rPr lang="en-US" altLang="zh-CN" sz="2800" kern="100" dirty="0">
                <a:latin typeface="Times New Roman"/>
                <a:ea typeface="华文细黑"/>
              </a:rPr>
              <a:t>C</a:t>
            </a:r>
            <a:r>
              <a:rPr lang="en-US" altLang="zh-CN" sz="2800" kern="100" baseline="-25000" dirty="0">
                <a:latin typeface="Times New Roman"/>
                <a:ea typeface="华文细黑"/>
              </a:rPr>
              <a:t>18</a:t>
            </a:r>
            <a:r>
              <a:rPr lang="en-US" altLang="zh-CN" sz="2800" kern="100" dirty="0">
                <a:latin typeface="Times New Roman"/>
                <a:ea typeface="华文细黑"/>
              </a:rPr>
              <a:t>H</a:t>
            </a:r>
            <a:r>
              <a:rPr lang="en-US" altLang="zh-CN" sz="2800" kern="100" baseline="-25000" dirty="0">
                <a:latin typeface="Times New Roman"/>
                <a:ea typeface="华文细黑"/>
              </a:rPr>
              <a:t>14</a:t>
            </a:r>
            <a:r>
              <a:rPr lang="zh-CN" altLang="zh-CN" sz="2800" kern="100" dirty="0">
                <a:latin typeface="Times New Roman"/>
                <a:ea typeface="华文细黑"/>
                <a:cs typeface="Times New Roman"/>
              </a:rPr>
              <a:t>，则</a:t>
            </a:r>
            <a:r>
              <a:rPr lang="en-US" altLang="zh-CN" sz="2800" kern="100" dirty="0">
                <a:latin typeface="Times New Roman"/>
                <a:ea typeface="华文细黑"/>
              </a:rPr>
              <a:t>0.2 </a:t>
            </a:r>
            <a:r>
              <a:rPr lang="en-US" altLang="zh-CN" sz="2800" kern="100" dirty="0" err="1">
                <a:latin typeface="Times New Roman"/>
                <a:ea typeface="华文细黑"/>
              </a:rPr>
              <a:t>mol</a:t>
            </a:r>
            <a:r>
              <a:rPr lang="en-US" altLang="zh-CN" sz="2800" kern="100" dirty="0">
                <a:latin typeface="Times New Roman"/>
                <a:ea typeface="华文细黑"/>
              </a:rPr>
              <a:t> </a:t>
            </a:r>
            <a:r>
              <a:rPr lang="zh-CN" altLang="zh-CN" sz="2800" kern="100" dirty="0">
                <a:latin typeface="Times New Roman"/>
                <a:ea typeface="华文细黑"/>
                <a:cs typeface="Times New Roman"/>
              </a:rPr>
              <a:t>对三联苯完全燃烧消耗</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的物质的量为</a:t>
            </a:r>
            <a:endParaRPr lang="zh-CN" altLang="zh-CN" sz="2800" kern="100" dirty="0">
              <a:effectLst/>
              <a:latin typeface="宋体"/>
              <a:cs typeface="Courier New"/>
            </a:endParaRPr>
          </a:p>
        </p:txBody>
      </p:sp>
      <p:pic>
        <p:nvPicPr>
          <p:cNvPr id="282627" name="Picture 3" descr="HX53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78992" y="1917626"/>
            <a:ext cx="2083019" cy="465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904027415"/>
              </p:ext>
            </p:extLst>
          </p:nvPr>
        </p:nvGraphicFramePr>
        <p:xfrm>
          <a:off x="2510903" y="5013970"/>
          <a:ext cx="6824663" cy="792162"/>
        </p:xfrm>
        <a:graphic>
          <a:graphicData uri="http://schemas.openxmlformats.org/presentationml/2006/ole">
            <mc:AlternateContent xmlns:mc="http://schemas.openxmlformats.org/markup-compatibility/2006">
              <mc:Choice xmlns:v="urn:schemas-microsoft-com:vml" Requires="v">
                <p:oleObj spid="_x0000_s306198" name="文档" r:id="rId18" imgW="6824045" imgH="792339" progId="Word.Document.12">
                  <p:embed/>
                </p:oleObj>
              </mc:Choice>
              <mc:Fallback>
                <p:oleObj name="文档" r:id="rId18" imgW="6824045" imgH="792339" progId="Word.Document.12">
                  <p:embed/>
                  <p:pic>
                    <p:nvPicPr>
                      <p:cNvPr id="0" name=""/>
                      <p:cNvPicPr/>
                      <p:nvPr/>
                    </p:nvPicPr>
                    <p:blipFill>
                      <a:blip r:embed="rId19"/>
                      <a:stretch>
                        <a:fillRect/>
                      </a:stretch>
                    </p:blipFill>
                    <p:spPr>
                      <a:xfrm>
                        <a:off x="2510903" y="5013970"/>
                        <a:ext cx="6824663" cy="792162"/>
                      </a:xfrm>
                      <a:prstGeom prst="rect">
                        <a:avLst/>
                      </a:prstGeom>
                    </p:spPr>
                  </p:pic>
                </p:oleObj>
              </mc:Fallback>
            </mc:AlternateContent>
          </a:graphicData>
        </a:graphic>
      </p:graphicFrame>
      <p:sp>
        <p:nvSpPr>
          <p:cNvPr id="6" name="矩形 5"/>
          <p:cNvSpPr/>
          <p:nvPr/>
        </p:nvSpPr>
        <p:spPr>
          <a:xfrm>
            <a:off x="190550" y="5734050"/>
            <a:ext cx="152638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D</a:t>
            </a:r>
            <a:endParaRPr lang="zh-CN" altLang="zh-CN" sz="2800" b="1"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087001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2627"/>
                                        </p:tgtEl>
                                        <p:attrNameLst>
                                          <p:attrName>style.visibility</p:attrName>
                                        </p:attrNameLst>
                                      </p:cBhvr>
                                      <p:to>
                                        <p:strVal val="visible"/>
                                      </p:to>
                                    </p:set>
                                    <p:animEffect transition="in" filter="blinds(horizontal)">
                                      <p:cBhvr>
                                        <p:cTn id="10" dur="750"/>
                                        <p:tgtEl>
                                          <p:spTgt spid="282627"/>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blinds(horizontal)">
                                      <p:cBhvr>
                                        <p:cTn id="14" dur="750"/>
                                        <p:tgtEl>
                                          <p:spTgt spid="4">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linds(horizontal)">
                                      <p:cBhvr>
                                        <p:cTn id="18" dur="750"/>
                                        <p:tgtEl>
                                          <p:spTgt spid="4">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750"/>
                                        <p:tgtEl>
                                          <p:spTgt spid="2"/>
                                        </p:tgtEl>
                                      </p:cBhvr>
                                    </p:animEffect>
                                  </p:childTnLst>
                                </p:cTn>
                              </p:par>
                            </p:childTnLst>
                          </p:cTn>
                        </p:par>
                        <p:par>
                          <p:cTn id="22" fill="hold">
                            <p:stCondLst>
                              <p:cond delay="2250"/>
                            </p:stCondLst>
                            <p:childTnLst>
                              <p:par>
                                <p:cTn id="23" presetID="3" presetClass="entr" presetSubtype="1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1125538"/>
            <a:ext cx="11185087"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3.</a:t>
            </a:r>
            <a:r>
              <a:rPr lang="zh-CN" altLang="zh-CN" sz="2800" kern="100" dirty="0">
                <a:latin typeface="Times New Roman"/>
                <a:ea typeface="华文细黑"/>
                <a:cs typeface="Times New Roman"/>
              </a:rPr>
              <a:t>由</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Br</a:t>
            </a:r>
            <a:r>
              <a:rPr lang="zh-CN" altLang="zh-CN" sz="2800" kern="100" dirty="0">
                <a:latin typeface="Times New Roman"/>
                <a:ea typeface="华文细黑"/>
                <a:cs typeface="Times New Roman"/>
              </a:rPr>
              <a:t>制备</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CH(OH)CH</a:t>
            </a:r>
            <a:r>
              <a:rPr lang="en-US" altLang="zh-CN" sz="2800" kern="100" baseline="-25000" dirty="0">
                <a:latin typeface="Times New Roman"/>
                <a:ea typeface="华文细黑"/>
              </a:rPr>
              <a:t>2</a:t>
            </a:r>
            <a:r>
              <a:rPr lang="en-US" altLang="zh-CN" sz="2800" kern="100" dirty="0">
                <a:latin typeface="Times New Roman"/>
                <a:ea typeface="华文细黑"/>
              </a:rPr>
              <a:t>OH</a:t>
            </a:r>
            <a:r>
              <a:rPr lang="zh-CN" altLang="zh-CN" sz="2800" kern="100" dirty="0">
                <a:latin typeface="Times New Roman"/>
                <a:ea typeface="华文细黑"/>
                <a:cs typeface="Times New Roman"/>
              </a:rPr>
              <a:t>，依次</a:t>
            </a:r>
            <a:r>
              <a:rPr lang="en-US" altLang="zh-CN" sz="2800" kern="100" dirty="0">
                <a:latin typeface="Times New Roman"/>
                <a:ea typeface="华文细黑"/>
              </a:rPr>
              <a:t>(</a:t>
            </a:r>
            <a:r>
              <a:rPr lang="zh-CN" altLang="zh-CN" sz="2800" kern="100" dirty="0">
                <a:latin typeface="Times New Roman"/>
                <a:ea typeface="华文细黑"/>
                <a:cs typeface="Times New Roman"/>
              </a:rPr>
              <a:t>从左至右</a:t>
            </a:r>
            <a:r>
              <a:rPr lang="en-US" altLang="zh-CN" sz="2800" kern="100" dirty="0">
                <a:latin typeface="Times New Roman"/>
                <a:ea typeface="华文细黑"/>
              </a:rPr>
              <a:t>)</a:t>
            </a:r>
            <a:r>
              <a:rPr lang="zh-CN" altLang="zh-CN" sz="2800" kern="100" dirty="0">
                <a:latin typeface="Times New Roman"/>
                <a:ea typeface="华文细黑"/>
                <a:cs typeface="Times New Roman"/>
              </a:rPr>
              <a:t>发生的反应类型和反应条件都正确的是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graphicFrame>
        <p:nvGraphicFramePr>
          <p:cNvPr id="5" name="表格 4"/>
          <p:cNvGraphicFramePr>
            <a:graphicFrameLocks noGrp="1"/>
          </p:cNvGraphicFramePr>
          <p:nvPr>
            <p:extLst>
              <p:ext uri="{D42A27DB-BD31-4B8C-83A1-F6EECF244321}">
                <p14:modId xmlns:p14="http://schemas.microsoft.com/office/powerpoint/2010/main" val="4055591114"/>
              </p:ext>
            </p:extLst>
          </p:nvPr>
        </p:nvGraphicFramePr>
        <p:xfrm>
          <a:off x="406574" y="2781722"/>
          <a:ext cx="10900712" cy="3207113"/>
        </p:xfrm>
        <a:graphic>
          <a:graphicData uri="http://schemas.openxmlformats.org/drawingml/2006/table">
            <a:tbl>
              <a:tblPr/>
              <a:tblGrid>
                <a:gridCol w="1194598"/>
                <a:gridCol w="4148609"/>
                <a:gridCol w="5557505"/>
              </a:tblGrid>
              <a:tr h="646793">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反应类型</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反应条件</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0189">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加成反应、取代反应</a:t>
                      </a:r>
                      <a:r>
                        <a:rPr 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ctr">
                        <a:lnSpc>
                          <a:spcPct val="150000"/>
                        </a:lnSpc>
                        <a:spcAft>
                          <a:spcPts val="0"/>
                        </a:spcAft>
                      </a:pPr>
                      <a:r>
                        <a:rPr lang="zh-CN" sz="2800" kern="100" dirty="0" smtClean="0">
                          <a:effectLst/>
                          <a:latin typeface="Times New Roman"/>
                          <a:ea typeface="华文细黑"/>
                          <a:cs typeface="Times New Roman"/>
                        </a:rPr>
                        <a:t>消</a:t>
                      </a:r>
                      <a:r>
                        <a:rPr lang="zh-CN" sz="2800" kern="100" dirty="0">
                          <a:effectLst/>
                          <a:latin typeface="Times New Roman"/>
                          <a:ea typeface="华文细黑"/>
                          <a:cs typeface="Times New Roman"/>
                        </a:rPr>
                        <a:t>去反应</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KOH</a:t>
                      </a:r>
                      <a:r>
                        <a:rPr lang="zh-CN" sz="2800" kern="100" dirty="0">
                          <a:effectLst/>
                          <a:latin typeface="Times New Roman"/>
                          <a:ea typeface="华文细黑"/>
                          <a:cs typeface="Times New Roman"/>
                        </a:rPr>
                        <a:t>醇溶液</a:t>
                      </a:r>
                      <a:r>
                        <a:rPr lang="en-US" sz="2800" kern="100" dirty="0">
                          <a:effectLst/>
                          <a:latin typeface="IPAPANNEW"/>
                          <a:ea typeface="华文细黑"/>
                          <a:cs typeface="Times New Roman"/>
                        </a:rPr>
                        <a:t>/</a:t>
                      </a:r>
                      <a:r>
                        <a:rPr lang="zh-CN" sz="2800" kern="100" dirty="0">
                          <a:effectLst/>
                          <a:latin typeface="IPAPANNEW"/>
                          <a:ea typeface="华文细黑"/>
                          <a:cs typeface="Times New Roman"/>
                        </a:rPr>
                        <a:t>加热、</a:t>
                      </a:r>
                      <a:r>
                        <a:rPr lang="en-US" sz="2800" kern="100" dirty="0">
                          <a:effectLst/>
                          <a:latin typeface="IPAPANNEW"/>
                          <a:ea typeface="华文细黑"/>
                          <a:cs typeface="Times New Roman"/>
                        </a:rPr>
                        <a:t>KOH</a:t>
                      </a:r>
                      <a:r>
                        <a:rPr lang="zh-CN" sz="2800" kern="100" dirty="0" smtClean="0">
                          <a:effectLst/>
                          <a:latin typeface="IPAPANNEW"/>
                          <a:ea typeface="华文细黑"/>
                          <a:cs typeface="Times New Roman"/>
                        </a:rPr>
                        <a:t>水溶液</a:t>
                      </a:r>
                      <a:endParaRPr lang="en-US" altLang="zh-CN" sz="2800" kern="100" dirty="0" smtClean="0">
                        <a:effectLst/>
                        <a:latin typeface="IPAPANNEW"/>
                        <a:ea typeface="华文细黑"/>
                        <a:cs typeface="Times New Roman"/>
                      </a:endParaRPr>
                    </a:p>
                    <a:p>
                      <a:pPr algn="ctr">
                        <a:lnSpc>
                          <a:spcPct val="150000"/>
                        </a:lnSpc>
                        <a:spcAft>
                          <a:spcPts val="0"/>
                        </a:spcAft>
                      </a:pPr>
                      <a:r>
                        <a:rPr lang="en-US" sz="2800" kern="100" dirty="0" smtClean="0">
                          <a:effectLst/>
                          <a:latin typeface="IPAPANNEW"/>
                          <a:ea typeface="华文细黑"/>
                          <a:cs typeface="Times New Roman"/>
                        </a:rPr>
                        <a:t>/</a:t>
                      </a:r>
                      <a:r>
                        <a:rPr lang="zh-CN" sz="2800" kern="100" dirty="0">
                          <a:effectLst/>
                          <a:latin typeface="Times New Roman"/>
                          <a:ea typeface="华文细黑"/>
                          <a:cs typeface="Times New Roman"/>
                        </a:rPr>
                        <a:t>加热、常温</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0189">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消去反应、加成反应</a:t>
                      </a:r>
                      <a:r>
                        <a:rPr 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ctr">
                        <a:lnSpc>
                          <a:spcPct val="150000"/>
                        </a:lnSpc>
                        <a:spcAft>
                          <a:spcPts val="0"/>
                        </a:spcAft>
                      </a:pPr>
                      <a:r>
                        <a:rPr lang="zh-CN" sz="2800" kern="100" dirty="0" smtClean="0">
                          <a:effectLst/>
                          <a:latin typeface="Times New Roman"/>
                          <a:ea typeface="华文细黑"/>
                          <a:cs typeface="Times New Roman"/>
                        </a:rPr>
                        <a:t>取代</a:t>
                      </a:r>
                      <a:r>
                        <a:rPr lang="zh-CN" sz="2800" kern="100" dirty="0">
                          <a:effectLst/>
                          <a:latin typeface="Times New Roman"/>
                          <a:ea typeface="华文细黑"/>
                          <a:cs typeface="Times New Roman"/>
                        </a:rPr>
                        <a:t>反应</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err="1">
                          <a:effectLst/>
                          <a:latin typeface="Times New Roman"/>
                          <a:ea typeface="华文细黑"/>
                          <a:cs typeface="Courier New"/>
                        </a:rPr>
                        <a:t>NaOH</a:t>
                      </a:r>
                      <a:r>
                        <a:rPr lang="zh-CN" sz="2800" kern="100" dirty="0">
                          <a:effectLst/>
                          <a:latin typeface="Times New Roman"/>
                          <a:ea typeface="华文细黑"/>
                          <a:cs typeface="Times New Roman"/>
                        </a:rPr>
                        <a:t>醇溶液</a:t>
                      </a:r>
                      <a:r>
                        <a:rPr lang="en-US" sz="2800" kern="100" dirty="0">
                          <a:effectLst/>
                          <a:latin typeface="IPAPANNEW"/>
                          <a:ea typeface="华文细黑"/>
                          <a:cs typeface="Times New Roman"/>
                        </a:rPr>
                        <a:t>/</a:t>
                      </a:r>
                      <a:r>
                        <a:rPr lang="zh-CN" sz="2800" kern="100" dirty="0">
                          <a:effectLst/>
                          <a:latin typeface="IPAPANNEW"/>
                          <a:ea typeface="华文细黑"/>
                          <a:cs typeface="Times New Roman"/>
                        </a:rPr>
                        <a:t>加热、常温、</a:t>
                      </a:r>
                      <a:r>
                        <a:rPr lang="en-US" sz="2800" kern="100" dirty="0" err="1">
                          <a:effectLst/>
                          <a:latin typeface="IPAPANNEW"/>
                          <a:ea typeface="华文细黑"/>
                          <a:cs typeface="Times New Roman"/>
                        </a:rPr>
                        <a:t>NaOH</a:t>
                      </a:r>
                      <a:r>
                        <a:rPr lang="zh-CN" sz="2800" kern="100" dirty="0">
                          <a:effectLst/>
                          <a:latin typeface="IPAPANNEW"/>
                          <a:ea typeface="华文细黑"/>
                          <a:cs typeface="Times New Roman"/>
                        </a:rPr>
                        <a:t>水溶液</a:t>
                      </a:r>
                      <a:r>
                        <a:rPr lang="en-US" sz="2800" kern="100" dirty="0">
                          <a:effectLst/>
                          <a:latin typeface="IPAPANNEW"/>
                          <a:ea typeface="华文细黑"/>
                          <a:cs typeface="Times New Roman"/>
                        </a:rPr>
                        <a:t>/</a:t>
                      </a:r>
                      <a:r>
                        <a:rPr lang="zh-CN" sz="2800" kern="100" dirty="0">
                          <a:effectLst/>
                          <a:latin typeface="Times New Roman"/>
                          <a:ea typeface="华文细黑"/>
                          <a:cs typeface="Times New Roman"/>
                        </a:rPr>
                        <a:t>加热</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graphicFrame>
        <p:nvGraphicFramePr>
          <p:cNvPr id="2" name="表格 1"/>
          <p:cNvGraphicFramePr>
            <a:graphicFrameLocks noGrp="1"/>
          </p:cNvGraphicFramePr>
          <p:nvPr>
            <p:extLst>
              <p:ext uri="{D42A27DB-BD31-4B8C-83A1-F6EECF244321}">
                <p14:modId xmlns:p14="http://schemas.microsoft.com/office/powerpoint/2010/main" val="313919428"/>
              </p:ext>
            </p:extLst>
          </p:nvPr>
        </p:nvGraphicFramePr>
        <p:xfrm>
          <a:off x="694606" y="1701602"/>
          <a:ext cx="10498377" cy="2560320"/>
        </p:xfrm>
        <a:graphic>
          <a:graphicData uri="http://schemas.openxmlformats.org/drawingml/2006/table">
            <a:tbl>
              <a:tblPr/>
              <a:tblGrid>
                <a:gridCol w="1150507"/>
                <a:gridCol w="4522530"/>
                <a:gridCol w="4825340"/>
              </a:tblGrid>
              <a:tr h="970189">
                <a:tc>
                  <a:txBody>
                    <a:bodyPr/>
                    <a:lstStyle/>
                    <a:p>
                      <a:pPr algn="ctr">
                        <a:lnSpc>
                          <a:spcPct val="150000"/>
                        </a:lnSpc>
                        <a:spcAft>
                          <a:spcPts val="0"/>
                        </a:spcAft>
                      </a:pPr>
                      <a:r>
                        <a:rPr lang="en-US" sz="2800" kern="100" dirty="0">
                          <a:effectLst/>
                          <a:latin typeface="Times New Roman"/>
                          <a:ea typeface="华文细黑"/>
                          <a:cs typeface="Courier New"/>
                        </a:rPr>
                        <a:t>C</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氧化反应、取代反应</a:t>
                      </a:r>
                      <a:r>
                        <a:rPr 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ctr">
                        <a:lnSpc>
                          <a:spcPct val="150000"/>
                        </a:lnSpc>
                        <a:spcAft>
                          <a:spcPts val="0"/>
                        </a:spcAft>
                      </a:pPr>
                      <a:r>
                        <a:rPr lang="zh-CN" sz="2800" kern="100" dirty="0" smtClean="0">
                          <a:effectLst/>
                          <a:latin typeface="Times New Roman"/>
                          <a:ea typeface="华文细黑"/>
                          <a:cs typeface="Times New Roman"/>
                        </a:rPr>
                        <a:t>消</a:t>
                      </a:r>
                      <a:r>
                        <a:rPr lang="zh-CN" sz="2800" kern="100" dirty="0">
                          <a:effectLst/>
                          <a:latin typeface="Times New Roman"/>
                          <a:ea typeface="华文细黑"/>
                          <a:cs typeface="Times New Roman"/>
                        </a:rPr>
                        <a:t>去反应</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加热、</a:t>
                      </a:r>
                      <a:r>
                        <a:rPr lang="en-US" sz="2800" kern="100" dirty="0">
                          <a:effectLst/>
                          <a:latin typeface="Times New Roman"/>
                          <a:ea typeface="华文细黑"/>
                          <a:cs typeface="Courier New"/>
                        </a:rPr>
                        <a:t>KOH</a:t>
                      </a:r>
                      <a:r>
                        <a:rPr lang="zh-CN" sz="2800" kern="100" dirty="0">
                          <a:effectLst/>
                          <a:latin typeface="Times New Roman"/>
                          <a:ea typeface="华文细黑"/>
                          <a:cs typeface="Times New Roman"/>
                        </a:rPr>
                        <a:t>醇溶液</a:t>
                      </a:r>
                      <a:r>
                        <a:rPr lang="en-US" sz="2800" kern="100" dirty="0">
                          <a:effectLst/>
                          <a:latin typeface="IPAPANNEW"/>
                          <a:ea typeface="华文细黑"/>
                          <a:cs typeface="Times New Roman"/>
                        </a:rPr>
                        <a:t>/</a:t>
                      </a:r>
                      <a:r>
                        <a:rPr lang="zh-CN" sz="2800" kern="100" dirty="0">
                          <a:effectLst/>
                          <a:latin typeface="IPAPANNEW"/>
                          <a:ea typeface="华文细黑"/>
                          <a:cs typeface="Times New Roman"/>
                        </a:rPr>
                        <a:t>加热、</a:t>
                      </a:r>
                      <a:r>
                        <a:rPr lang="en-US" sz="2800" kern="100" dirty="0">
                          <a:effectLst/>
                          <a:latin typeface="IPAPANNEW"/>
                          <a:ea typeface="华文细黑"/>
                          <a:cs typeface="Times New Roman"/>
                        </a:rPr>
                        <a:t>KOH</a:t>
                      </a:r>
                      <a:r>
                        <a:rPr lang="zh-CN" sz="2800" kern="100" dirty="0">
                          <a:effectLst/>
                          <a:latin typeface="IPAPANNEW"/>
                          <a:ea typeface="华文细黑"/>
                          <a:cs typeface="Times New Roman"/>
                        </a:rPr>
                        <a:t>水溶液</a:t>
                      </a:r>
                      <a:r>
                        <a:rPr lang="en-US" sz="2800" kern="100" dirty="0">
                          <a:effectLst/>
                          <a:latin typeface="IPAPANNEW"/>
                          <a:ea typeface="华文细黑"/>
                          <a:cs typeface="Times New Roman"/>
                        </a:rPr>
                        <a:t>/</a:t>
                      </a:r>
                      <a:r>
                        <a:rPr lang="zh-CN" sz="2800" kern="100" dirty="0">
                          <a:effectLst/>
                          <a:latin typeface="Times New Roman"/>
                          <a:ea typeface="华文细黑"/>
                          <a:cs typeface="Times New Roman"/>
                        </a:rPr>
                        <a:t>加热</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0189">
                <a:tc>
                  <a:txBody>
                    <a:bodyPr/>
                    <a:lstStyle/>
                    <a:p>
                      <a:pPr algn="ctr">
                        <a:lnSpc>
                          <a:spcPct val="150000"/>
                        </a:lnSpc>
                        <a:spcAft>
                          <a:spcPts val="0"/>
                        </a:spcAft>
                      </a:pPr>
                      <a:r>
                        <a:rPr lang="en-US" sz="2800" kern="100" dirty="0">
                          <a:effectLst/>
                          <a:latin typeface="Times New Roman"/>
                          <a:ea typeface="华文细黑"/>
                          <a:cs typeface="Courier New"/>
                        </a:rPr>
                        <a:t>D</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消去反应、加成反应</a:t>
                      </a:r>
                      <a:r>
                        <a:rPr 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ctr">
                        <a:lnSpc>
                          <a:spcPct val="150000"/>
                        </a:lnSpc>
                        <a:spcAft>
                          <a:spcPts val="0"/>
                        </a:spcAft>
                      </a:pPr>
                      <a:r>
                        <a:rPr lang="zh-CN" sz="2800" kern="100" dirty="0" smtClean="0">
                          <a:effectLst/>
                          <a:latin typeface="Times New Roman"/>
                          <a:ea typeface="华文细黑"/>
                          <a:cs typeface="Times New Roman"/>
                        </a:rPr>
                        <a:t>水解</a:t>
                      </a:r>
                      <a:r>
                        <a:rPr lang="zh-CN" sz="2800" kern="100" dirty="0">
                          <a:effectLst/>
                          <a:latin typeface="Times New Roman"/>
                          <a:ea typeface="华文细黑"/>
                          <a:cs typeface="Times New Roman"/>
                        </a:rPr>
                        <a:t>反应</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err="1">
                          <a:effectLst/>
                          <a:latin typeface="Times New Roman"/>
                          <a:ea typeface="华文细黑"/>
                          <a:cs typeface="Courier New"/>
                        </a:rPr>
                        <a:t>NaOH</a:t>
                      </a:r>
                      <a:r>
                        <a:rPr lang="zh-CN" sz="2800" kern="100" dirty="0">
                          <a:effectLst/>
                          <a:latin typeface="Times New Roman"/>
                          <a:ea typeface="华文细黑"/>
                          <a:cs typeface="Times New Roman"/>
                        </a:rPr>
                        <a:t>水溶液</a:t>
                      </a:r>
                      <a:r>
                        <a:rPr lang="en-US" sz="2800" kern="100" dirty="0">
                          <a:effectLst/>
                          <a:latin typeface="IPAPANNEW"/>
                          <a:ea typeface="华文细黑"/>
                          <a:cs typeface="Times New Roman"/>
                        </a:rPr>
                        <a:t>/</a:t>
                      </a:r>
                      <a:r>
                        <a:rPr lang="zh-CN" sz="2800" kern="100" dirty="0">
                          <a:effectLst/>
                          <a:latin typeface="IPAPANNEW"/>
                          <a:ea typeface="华文细黑"/>
                          <a:cs typeface="Times New Roman"/>
                        </a:rPr>
                        <a:t>加热、常温、</a:t>
                      </a:r>
                      <a:r>
                        <a:rPr lang="en-US" sz="2800" kern="100" dirty="0" err="1">
                          <a:effectLst/>
                          <a:latin typeface="IPAPANNEW"/>
                          <a:ea typeface="华文细黑"/>
                          <a:cs typeface="Times New Roman"/>
                        </a:rPr>
                        <a:t>NaOH</a:t>
                      </a:r>
                      <a:r>
                        <a:rPr lang="zh-CN" sz="2800" kern="100" dirty="0">
                          <a:effectLst/>
                          <a:latin typeface="IPAPANNEW"/>
                          <a:ea typeface="华文细黑"/>
                          <a:cs typeface="Times New Roman"/>
                        </a:rPr>
                        <a:t>醇溶液</a:t>
                      </a:r>
                      <a:r>
                        <a:rPr lang="en-US" sz="2800" kern="100" dirty="0">
                          <a:effectLst/>
                          <a:latin typeface="IPAPANNEW"/>
                          <a:ea typeface="华文细黑"/>
                          <a:cs typeface="Times New Roman"/>
                        </a:rPr>
                        <a:t>/</a:t>
                      </a:r>
                      <a:r>
                        <a:rPr lang="zh-CN" sz="2800" kern="100" dirty="0">
                          <a:effectLst/>
                          <a:latin typeface="Times New Roman"/>
                          <a:ea typeface="华文细黑"/>
                          <a:cs typeface="Times New Roman"/>
                        </a:rPr>
                        <a:t>加热</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27528658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 name="矩形 3"/>
          <p:cNvSpPr/>
          <p:nvPr/>
        </p:nvSpPr>
        <p:spPr>
          <a:xfrm>
            <a:off x="680515" y="1607460"/>
            <a:ext cx="10743283" cy="195367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Br</a:t>
            </a:r>
            <a:r>
              <a:rPr lang="en-US" altLang="zh-CN" sz="2800" kern="100" spc="-125" dirty="0">
                <a:latin typeface="Times New Roman" pitchFamily="18" charset="0"/>
                <a:ea typeface="Times New Roman" pitchFamily="18" charset="0"/>
                <a:cs typeface="Times New Roman" pitchFamily="18" charset="0"/>
              </a:rPr>
              <a:t>―</a:t>
            </a:r>
            <a:r>
              <a:rPr lang="en-US" altLang="zh-CN" sz="2800" kern="100" dirty="0">
                <a:latin typeface="Times New Roman" pitchFamily="18" charset="0"/>
                <a:ea typeface="Times New Roman" pitchFamily="18" charset="0"/>
                <a:cs typeface="Times New Roman" pitchFamily="18" charset="0"/>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spc="-125" dirty="0" smtClean="0">
                <a:latin typeface="Times New Roman" pitchFamily="18" charset="0"/>
                <a:ea typeface="Times New Roman" pitchFamily="18" charset="0"/>
                <a:cs typeface="Times New Roman" pitchFamily="18" charset="0"/>
              </a:rPr>
              <a:t>―</a:t>
            </a:r>
            <a:r>
              <a:rPr lang="en-US" altLang="zh-CN" sz="2800" kern="100" dirty="0" smtClean="0">
                <a:latin typeface="Times New Roman" pitchFamily="18" charset="0"/>
                <a:ea typeface="Times New Roman" pitchFamily="18" charset="0"/>
                <a:cs typeface="Times New Roman" pitchFamily="18" charset="0"/>
              </a:rPr>
              <a:t>→</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CHXCH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X(X</a:t>
            </a:r>
            <a:r>
              <a:rPr lang="zh-CN" altLang="zh-CN" sz="2800" kern="100" dirty="0">
                <a:latin typeface="Times New Roman"/>
                <a:ea typeface="华文细黑"/>
                <a:cs typeface="Times New Roman"/>
              </a:rPr>
              <a:t>代表卤素原子</a:t>
            </a:r>
            <a:r>
              <a:rPr lang="en-US" altLang="zh-CN" sz="2800" kern="100" dirty="0">
                <a:latin typeface="Times New Roman"/>
                <a:ea typeface="华文细黑"/>
                <a:cs typeface="Courier New"/>
              </a:rPr>
              <a:t>)</a:t>
            </a:r>
            <a:r>
              <a:rPr lang="en-US" altLang="zh-CN" sz="2800" kern="100" spc="-125" dirty="0">
                <a:latin typeface="Times New Roman" pitchFamily="18" charset="0"/>
                <a:ea typeface="Times New Roman" pitchFamily="18" charset="0"/>
                <a:cs typeface="Times New Roman" pitchFamily="18" charset="0"/>
              </a:rPr>
              <a:t>―</a:t>
            </a:r>
            <a:r>
              <a:rPr lang="en-US" altLang="zh-CN" sz="2800" kern="100" dirty="0">
                <a:latin typeface="Times New Roman" pitchFamily="18" charset="0"/>
                <a:ea typeface="Times New Roman" pitchFamily="18" charset="0"/>
                <a:cs typeface="Times New Roman" pitchFamily="18" charset="0"/>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CH(OH)CH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。依次发生消去反应、加成反应、取代反应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或水解反应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，由对应的反应条件可知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694606" y="3789834"/>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B</a:t>
            </a:r>
            <a:endParaRPr lang="zh-CN" altLang="zh-CN" sz="2800" b="1"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986536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2727" y="1192254"/>
            <a:ext cx="11185087"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有机物中碳和氢原子个数比为</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，不能与溴水反应却能使酸性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溶液褪色。其蒸气密度是相同状况下甲烷密度的</a:t>
            </a:r>
            <a:r>
              <a:rPr lang="en-US" altLang="zh-CN" sz="2800" kern="100" dirty="0">
                <a:latin typeface="Times New Roman"/>
                <a:ea typeface="华文细黑"/>
                <a:cs typeface="Courier New"/>
              </a:rPr>
              <a:t>7.5</a:t>
            </a:r>
            <a:r>
              <a:rPr lang="zh-CN" altLang="zh-CN" sz="2800" kern="100" dirty="0">
                <a:latin typeface="Times New Roman"/>
                <a:ea typeface="华文细黑"/>
                <a:cs typeface="Times New Roman"/>
              </a:rPr>
              <a:t>倍。在铁存在时与溴反应，能生成两种一溴代物，该有机物可能是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 name="矩形 3"/>
          <p:cNvSpPr/>
          <p:nvPr/>
        </p:nvSpPr>
        <p:spPr>
          <a:xfrm>
            <a:off x="506437" y="3501802"/>
            <a:ext cx="6092825" cy="824841"/>
          </a:xfrm>
          <a:prstGeom prst="rect">
            <a:avLst/>
          </a:prstGeom>
        </p:spPr>
        <p:txBody>
          <a:bodyPr>
            <a:spAutoFit/>
          </a:bodyPr>
          <a:lstStyle/>
          <a:p>
            <a:pPr algn="just">
              <a:lnSpc>
                <a:spcPct val="170000"/>
              </a:lnSpc>
              <a:spcAft>
                <a:spcPts val="0"/>
              </a:spcAft>
            </a:pPr>
            <a:r>
              <a:rPr lang="en-US" altLang="zh-CN" sz="2800" kern="100" dirty="0" smtClean="0">
                <a:latin typeface="Times New Roman"/>
                <a:ea typeface="华文细黑"/>
              </a:rPr>
              <a:t>A.CH</a:t>
            </a:r>
            <a:r>
              <a:rPr lang="en-US" altLang="zh-CN" sz="2800" dirty="0">
                <a:latin typeface="宋体"/>
                <a:cs typeface="Times New Roman"/>
              </a:rPr>
              <a:t>≡</a:t>
            </a:r>
            <a:r>
              <a:rPr lang="en-US" altLang="zh-CN" sz="2800" kern="100" dirty="0" smtClean="0">
                <a:latin typeface="Times New Roman"/>
                <a:ea typeface="华文细黑"/>
              </a:rPr>
              <a:t>C—CH</a:t>
            </a:r>
            <a:r>
              <a:rPr lang="en-US" altLang="zh-CN" sz="2800" kern="100" baseline="-25000" dirty="0" smtClean="0">
                <a:latin typeface="Times New Roman"/>
                <a:ea typeface="华文细黑"/>
              </a:rPr>
              <a:t>3</a:t>
            </a:r>
            <a:endParaRPr lang="zh-CN" altLang="zh-CN" sz="2800" kern="100" dirty="0">
              <a:effectLst/>
              <a:latin typeface="宋体"/>
              <a:cs typeface="Courier New"/>
            </a:endParaRPr>
          </a:p>
        </p:txBody>
      </p:sp>
      <p:pic>
        <p:nvPicPr>
          <p:cNvPr id="289794"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98945" y="3653957"/>
            <a:ext cx="3708429" cy="927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78582" y="5307841"/>
            <a:ext cx="2653290" cy="523220"/>
          </a:xfrm>
          <a:prstGeom prst="rect">
            <a:avLst/>
          </a:prstGeom>
        </p:spPr>
        <p:txBody>
          <a:bodyPr wrap="none">
            <a:spAutoFit/>
          </a:bodyPr>
          <a:lstStyle/>
          <a:p>
            <a:r>
              <a:rPr lang="en-US" altLang="zh-CN" sz="2800" kern="100" dirty="0" smtClean="0">
                <a:latin typeface="Times New Roman"/>
                <a:ea typeface="华文细黑"/>
              </a:rPr>
              <a:t>C.CH</a:t>
            </a:r>
            <a:r>
              <a:rPr lang="en-US" altLang="zh-CN" sz="2800" kern="100" baseline="-25000" dirty="0" smtClean="0">
                <a:latin typeface="Times New Roman"/>
                <a:ea typeface="华文细黑"/>
              </a:rPr>
              <a:t>2</a:t>
            </a:r>
            <a:r>
              <a:rPr lang="en-US" altLang="zh-CN" sz="2800" kern="100" dirty="0" smtClean="0">
                <a:latin typeface="Times New Roman"/>
                <a:ea typeface="华文细黑"/>
              </a:rPr>
              <a:t>==CHCH</a:t>
            </a:r>
            <a:r>
              <a:rPr lang="en-US" altLang="zh-CN" sz="2800" kern="100" baseline="-25000" dirty="0" smtClean="0">
                <a:latin typeface="Times New Roman"/>
                <a:ea typeface="华文细黑"/>
              </a:rPr>
              <a:t>3</a:t>
            </a:r>
            <a:endParaRPr lang="zh-CN" altLang="en-US" sz="2800" dirty="0"/>
          </a:p>
        </p:txBody>
      </p:sp>
      <p:pic>
        <p:nvPicPr>
          <p:cNvPr id="289795"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04357" y="4738000"/>
            <a:ext cx="2062857" cy="1362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17"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94606" y="1413502"/>
            <a:ext cx="10372643" cy="3888500"/>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有机物中碳和氢原子个数比为</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，可排除</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，其蒸气密度是相同状况下甲烷密度的</a:t>
            </a:r>
            <a:r>
              <a:rPr lang="en-US" altLang="zh-CN" sz="2800" kern="100" dirty="0">
                <a:latin typeface="Times New Roman"/>
                <a:ea typeface="华文细黑"/>
                <a:cs typeface="Courier New"/>
              </a:rPr>
              <a:t>7.5</a:t>
            </a:r>
            <a:r>
              <a:rPr lang="zh-CN" altLang="zh-CN" sz="2800" kern="100" dirty="0">
                <a:latin typeface="Times New Roman"/>
                <a:ea typeface="华文细黑"/>
                <a:cs typeface="Times New Roman"/>
              </a:rPr>
              <a:t>倍，则其相对分子质量为</a:t>
            </a:r>
            <a:r>
              <a:rPr lang="en-US" altLang="zh-CN" sz="2800" kern="100" dirty="0">
                <a:latin typeface="Times New Roman"/>
                <a:ea typeface="华文细黑"/>
                <a:cs typeface="Courier New"/>
              </a:rPr>
              <a:t>120</a:t>
            </a:r>
            <a:r>
              <a:rPr lang="zh-CN" altLang="zh-CN" sz="2800" kern="100" dirty="0" smtClean="0">
                <a:latin typeface="Times New Roman"/>
                <a:ea typeface="华文细黑"/>
                <a:cs typeface="Times New Roman"/>
              </a:rPr>
              <a:t>，只有</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符合</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在铁存在时与溴反应，能生成四种一溴代物，</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在铁存在时与溴反应，能生成两种一溴代物</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注意：铁存在时苯与溴反应取代苯环上的氢原子</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B</a:t>
            </a:r>
            <a:endParaRPr lang="zh-CN" altLang="zh-CN" sz="2800" b="1" kern="100" dirty="0">
              <a:solidFill>
                <a:schemeClr val="accent6">
                  <a:lumMod val="75000"/>
                </a:schemeClr>
              </a:solidFill>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Tree>
    <p:extLst>
      <p:ext uri="{BB962C8B-B14F-4D97-AF65-F5344CB8AC3E}">
        <p14:creationId xmlns:p14="http://schemas.microsoft.com/office/powerpoint/2010/main" val="327960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395" y="1396727"/>
            <a:ext cx="10625595"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5.</a:t>
            </a:r>
            <a:r>
              <a:rPr lang="zh-CN" altLang="zh-CN" sz="2800" kern="100" dirty="0" smtClean="0">
                <a:latin typeface="Times New Roman"/>
                <a:ea typeface="华文细黑"/>
                <a:cs typeface="Times New Roman"/>
              </a:rPr>
              <a:t>某有机物结构简式为</a:t>
            </a:r>
            <a:r>
              <a:rPr lang="en-US" altLang="zh-CN" sz="2800" kern="100" dirty="0" smtClean="0">
                <a:latin typeface="Times New Roman"/>
                <a:ea typeface="华文细黑"/>
                <a:cs typeface="Times New Roman"/>
              </a:rPr>
              <a:t>                                                </a:t>
            </a:r>
            <a:r>
              <a:rPr lang="zh-CN" altLang="en-US" sz="2800" kern="100" dirty="0" smtClean="0">
                <a:latin typeface="Times New Roman"/>
                <a:ea typeface="华文细黑"/>
                <a:cs typeface="Times New Roman"/>
              </a:rPr>
              <a:t>，</a:t>
            </a:r>
            <a:r>
              <a:rPr lang="zh-CN" altLang="en-US" sz="2800" kern="100" dirty="0">
                <a:latin typeface="Times New Roman"/>
                <a:ea typeface="华文细黑"/>
                <a:cs typeface="Times New Roman"/>
              </a:rPr>
              <a:t>下列叙述不正确的是</a:t>
            </a:r>
            <a:r>
              <a:rPr lang="en-US" altLang="zh-CN" sz="2800" kern="100" dirty="0">
                <a:latin typeface="Times New Roman"/>
                <a:ea typeface="华文细黑"/>
                <a:cs typeface="Times New Roman"/>
              </a:rPr>
              <a:t>(</a:t>
            </a:r>
            <a:r>
              <a:rPr lang="zh-CN" altLang="en-US" sz="2800" kern="100" dirty="0">
                <a:latin typeface="Times New Roman"/>
                <a:ea typeface="华文细黑"/>
                <a:cs typeface="Times New Roman"/>
              </a:rPr>
              <a:t>　　</a:t>
            </a:r>
            <a:r>
              <a:rPr lang="en-US" altLang="zh-CN" sz="2800" kern="100" dirty="0">
                <a:latin typeface="Times New Roman"/>
                <a:ea typeface="华文细黑"/>
                <a:cs typeface="Times New Roman"/>
              </a:rPr>
              <a:t>)</a:t>
            </a:r>
            <a:endParaRPr lang="zh-CN" altLang="zh-CN" sz="1100" kern="100" dirty="0">
              <a:effectLst/>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290818"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50990" y="1468296"/>
            <a:ext cx="4322585" cy="117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23650" y="3128402"/>
            <a:ext cx="10324084"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该有机物在加热和催化剂作用下，最多能和</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该有机物能使溴水褪色，也能使酸性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该有机物遇硝酸银溶液产生白色沉淀</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该有机物在一定条件下能发生消去反应或取代</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6"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 name="矩形 4"/>
          <p:cNvSpPr/>
          <p:nvPr/>
        </p:nvSpPr>
        <p:spPr>
          <a:xfrm>
            <a:off x="388311" y="1169085"/>
            <a:ext cx="11179503" cy="4708981"/>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该有机物中含有一个苯环和一个碳碳双键，</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该有机物能与</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加成</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与</a:t>
            </a:r>
            <a:r>
              <a:rPr lang="zh-CN" altLang="zh-CN" sz="2800" kern="100" dirty="0">
                <a:latin typeface="Times New Roman"/>
                <a:ea typeface="华文细黑"/>
                <a:cs typeface="Times New Roman"/>
              </a:rPr>
              <a:t>苯环相连的碳原子、碳碳双键均能使酸性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项正确；有机物中的</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为原子而非离子，不能与</a:t>
            </a:r>
            <a:r>
              <a:rPr lang="en-US" altLang="zh-CN" sz="2800" kern="100" dirty="0">
                <a:latin typeface="Times New Roman"/>
                <a:ea typeface="华文细黑"/>
                <a:cs typeface="Courier New"/>
              </a:rPr>
              <a:t>Ag</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产生沉淀</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分子</a:t>
            </a:r>
            <a:r>
              <a:rPr lang="zh-CN" altLang="zh-CN" sz="2800" kern="100" dirty="0">
                <a:latin typeface="Times New Roman"/>
                <a:ea typeface="华文细黑"/>
                <a:cs typeface="Times New Roman"/>
              </a:rPr>
              <a:t>中含有</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原子，在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溶液、加热条件下可以水解，且与</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原子相连的邻位碳原子上有氢原子，在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的醇溶液、加热条件下能发生消去反应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项正确。</a:t>
            </a:r>
            <a:endParaRPr lang="zh-CN" altLang="zh-CN" sz="2800" kern="100" dirty="0">
              <a:effectLst/>
              <a:latin typeface="宋体"/>
              <a:cs typeface="Courier New"/>
            </a:endParaRPr>
          </a:p>
        </p:txBody>
      </p:sp>
      <p:sp>
        <p:nvSpPr>
          <p:cNvPr id="4" name="矩形 3"/>
          <p:cNvSpPr/>
          <p:nvPr/>
        </p:nvSpPr>
        <p:spPr>
          <a:xfrm>
            <a:off x="478582" y="5806058"/>
            <a:ext cx="1526380"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C</a:t>
            </a:r>
            <a:endParaRPr lang="zh-CN" altLang="en-US" sz="2800" b="1" dirty="0">
              <a:solidFill>
                <a:schemeClr val="accent6">
                  <a:lumMod val="75000"/>
                </a:schemeClr>
              </a:solidFill>
            </a:endParaRPr>
          </a:p>
        </p:txBody>
      </p:sp>
    </p:spTree>
    <p:extLst>
      <p:ext uri="{BB962C8B-B14F-4D97-AF65-F5344CB8AC3E}">
        <p14:creationId xmlns:p14="http://schemas.microsoft.com/office/powerpoint/2010/main" val="1068353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6574" y="909514"/>
            <a:ext cx="11275398" cy="296232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按要求书写方程式：</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乙烷和</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生成一</a:t>
            </a:r>
            <a:r>
              <a:rPr lang="zh-CN" altLang="zh-CN" sz="2800" kern="100" dirty="0" smtClean="0">
                <a:latin typeface="Times New Roman"/>
                <a:ea typeface="华文细黑"/>
                <a:cs typeface="Times New Roman"/>
              </a:rPr>
              <a:t>氯乙烷</a:t>
            </a:r>
            <a:endParaRPr lang="en-US" altLang="zh-CN" sz="2800" kern="100" dirty="0" smtClean="0">
              <a:latin typeface="Times New Roman"/>
              <a:ea typeface="华文细黑"/>
              <a:cs typeface="Times New Roman"/>
            </a:endParaRPr>
          </a:p>
          <a:p>
            <a:pPr lvl="0" algn="just">
              <a:lnSpc>
                <a:spcPct val="150000"/>
              </a:lnSpc>
            </a:pPr>
            <a:endParaRPr lang="en-US" altLang="zh-CN" sz="2800" u="sng" kern="100" dirty="0" smtClean="0">
              <a:solidFill>
                <a:prstClr val="black"/>
              </a:solidFill>
              <a:latin typeface="Times New Roman"/>
              <a:ea typeface="华文细黑"/>
              <a:cs typeface="Courier New"/>
            </a:endParaRPr>
          </a:p>
          <a:p>
            <a:pPr lvl="0" algn="just">
              <a:lnSpc>
                <a:spcPct val="150000"/>
              </a:lnSpc>
            </a:pPr>
            <a:r>
              <a:rPr lang="en-US" altLang="zh-CN" sz="2800" u="sng" kern="100" dirty="0" smtClean="0">
                <a:solidFill>
                  <a:prstClr val="black"/>
                </a:solidFill>
                <a:latin typeface="Times New Roman"/>
                <a:ea typeface="华文细黑"/>
                <a:cs typeface="Courier New"/>
              </a:rPr>
              <a:t>					</a:t>
            </a:r>
            <a:r>
              <a:rPr lang="zh-CN" altLang="zh-CN" sz="2800" dirty="0">
                <a:latin typeface="Times New Roman"/>
                <a:ea typeface="华文细黑"/>
                <a:cs typeface="Times New Roman"/>
              </a:rPr>
              <a:t>。</a:t>
            </a:r>
            <a:endParaRPr lang="zh-CN" altLang="zh-CN" sz="2800" u="sng" kern="100" dirty="0" smtClean="0">
              <a:latin typeface="宋体"/>
              <a:cs typeface="Courier New"/>
            </a:endParaRPr>
          </a:p>
          <a:p>
            <a:pPr algn="just">
              <a:lnSpc>
                <a:spcPct val="150000"/>
              </a:lnSpc>
              <a:spcAft>
                <a:spcPts val="0"/>
              </a:spcAft>
            </a:pPr>
            <a:endParaRPr lang="zh-CN" altLang="zh-CN" sz="11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62090405"/>
              </p:ext>
            </p:extLst>
          </p:nvPr>
        </p:nvGraphicFramePr>
        <p:xfrm>
          <a:off x="571744" y="2380432"/>
          <a:ext cx="9680960" cy="1393876"/>
        </p:xfrm>
        <a:graphic>
          <a:graphicData uri="http://schemas.openxmlformats.org/presentationml/2006/ole">
            <mc:AlternateContent xmlns:mc="http://schemas.openxmlformats.org/markup-compatibility/2006">
              <mc:Choice xmlns:v="urn:schemas-microsoft-com:vml" Requires="v">
                <p:oleObj spid="_x0000_s231490" name="文档" r:id="rId4" imgW="8673782" imgH="1259283" progId="Word.Document.12">
                  <p:embed/>
                </p:oleObj>
              </mc:Choice>
              <mc:Fallback>
                <p:oleObj name="文档" r:id="rId4" imgW="8673782" imgH="1259283" progId="Word.Document.12">
                  <p:embed/>
                  <p:pic>
                    <p:nvPicPr>
                      <p:cNvPr id="0" name=""/>
                      <p:cNvPicPr/>
                      <p:nvPr/>
                    </p:nvPicPr>
                    <p:blipFill>
                      <a:blip r:embed="rId5"/>
                      <a:stretch>
                        <a:fillRect/>
                      </a:stretch>
                    </p:blipFill>
                    <p:spPr>
                      <a:xfrm>
                        <a:off x="571744" y="2380432"/>
                        <a:ext cx="9680960" cy="1393876"/>
                      </a:xfrm>
                      <a:prstGeom prst="rect">
                        <a:avLst/>
                      </a:prstGeom>
                    </p:spPr>
                  </p:pic>
                </p:oleObj>
              </mc:Fallback>
            </mc:AlternateContent>
          </a:graphicData>
        </a:graphic>
      </p:graphicFrame>
      <p:sp>
        <p:nvSpPr>
          <p:cNvPr id="5" name="矩形 4"/>
          <p:cNvSpPr/>
          <p:nvPr/>
        </p:nvSpPr>
        <p:spPr>
          <a:xfrm>
            <a:off x="478582" y="3781060"/>
            <a:ext cx="311816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烷烃的燃烧通式</a:t>
            </a:r>
            <a:endParaRPr lang="zh-CN" altLang="zh-CN" sz="2800" kern="100" dirty="0">
              <a:effectLst/>
              <a:latin typeface="宋体"/>
              <a:cs typeface="Courier New"/>
            </a:endParaRPr>
          </a:p>
        </p:txBody>
      </p:sp>
      <p:sp>
        <p:nvSpPr>
          <p:cNvPr id="7" name="矩形 6"/>
          <p:cNvSpPr/>
          <p:nvPr/>
        </p:nvSpPr>
        <p:spPr>
          <a:xfrm>
            <a:off x="550590" y="5000835"/>
            <a:ext cx="9725753" cy="661015"/>
          </a:xfrm>
          <a:prstGeom prst="rect">
            <a:avLst/>
          </a:prstGeom>
        </p:spPr>
        <p:txBody>
          <a:bodyPr>
            <a:spAutoFit/>
          </a:bodyPr>
          <a:lstStyle/>
          <a:p>
            <a:pPr lvl="0" algn="just">
              <a:lnSpc>
                <a:spcPct val="150000"/>
              </a:lnSpc>
            </a:pPr>
            <a:r>
              <a:rPr lang="en-US" altLang="zh-CN" sz="2800" u="sng" kern="100" dirty="0">
                <a:solidFill>
                  <a:prstClr val="black"/>
                </a:solidFill>
                <a:latin typeface="Times New Roman"/>
                <a:ea typeface="华文细黑"/>
                <a:cs typeface="Courier New"/>
              </a:rPr>
              <a:t>						</a:t>
            </a:r>
            <a:r>
              <a:rPr lang="zh-CN" altLang="en-US" sz="2800" kern="100" dirty="0">
                <a:solidFill>
                  <a:prstClr val="black"/>
                </a:solidFill>
                <a:latin typeface="Times New Roman"/>
                <a:ea typeface="华文细黑"/>
                <a:cs typeface="Courier New"/>
              </a:rPr>
              <a:t>。</a:t>
            </a:r>
            <a:endParaRPr lang="en-US" altLang="zh-CN" sz="2800" kern="100" dirty="0" smtClean="0">
              <a:solidFill>
                <a:prstClr val="black"/>
              </a:solidFill>
              <a:latin typeface="Times New Roman"/>
              <a:ea typeface="华文细黑"/>
              <a:cs typeface="Courier New"/>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4093777008"/>
              </p:ext>
            </p:extLst>
          </p:nvPr>
        </p:nvGraphicFramePr>
        <p:xfrm>
          <a:off x="622598" y="4509914"/>
          <a:ext cx="9303213" cy="1339487"/>
        </p:xfrm>
        <a:graphic>
          <a:graphicData uri="http://schemas.openxmlformats.org/presentationml/2006/ole">
            <mc:AlternateContent xmlns:mc="http://schemas.openxmlformats.org/markup-compatibility/2006">
              <mc:Choice xmlns:v="urn:schemas-microsoft-com:vml" Requires="v">
                <p:oleObj spid="_x0000_s231491" name="文档" r:id="rId7" imgW="8673782" imgH="1259283" progId="Word.Document.12">
                  <p:embed/>
                </p:oleObj>
              </mc:Choice>
              <mc:Fallback>
                <p:oleObj name="文档" r:id="rId7" imgW="8673782" imgH="1259283" progId="Word.Document.12">
                  <p:embed/>
                  <p:pic>
                    <p:nvPicPr>
                      <p:cNvPr id="0" name=""/>
                      <p:cNvPicPr/>
                      <p:nvPr/>
                    </p:nvPicPr>
                    <p:blipFill>
                      <a:blip r:embed="rId8"/>
                      <a:stretch>
                        <a:fillRect/>
                      </a:stretch>
                    </p:blipFill>
                    <p:spPr>
                      <a:xfrm>
                        <a:off x="622598" y="4509914"/>
                        <a:ext cx="9303213" cy="1339487"/>
                      </a:xfrm>
                      <a:prstGeom prst="rect">
                        <a:avLst/>
                      </a:prstGeom>
                    </p:spPr>
                  </p:pic>
                </p:oleObj>
              </mc:Fallback>
            </mc:AlternateContent>
          </a:graphicData>
        </a:graphic>
      </p:graphicFrame>
      <p:sp>
        <p:nvSpPr>
          <p:cNvPr id="13" name="矩形 12"/>
          <p:cNvSpPr/>
          <p:nvPr/>
        </p:nvSpPr>
        <p:spPr>
          <a:xfrm>
            <a:off x="550590" y="324739"/>
            <a:ext cx="1826141" cy="584775"/>
          </a:xfrm>
          <a:prstGeom prst="rect">
            <a:avLst/>
          </a:prstGeom>
        </p:spPr>
        <p:txBody>
          <a:bodyPr wrap="none">
            <a:spAutoFit/>
          </a:bodyPr>
          <a:lstStyle/>
          <a:p>
            <a:pPr>
              <a:defRPr/>
            </a:pPr>
            <a:r>
              <a:rPr lang="zh-CN" altLang="en-US" sz="3200" b="1" dirty="0">
                <a:solidFill>
                  <a:schemeClr val="accent6">
                    <a:lumMod val="75000"/>
                  </a:schemeClr>
                </a:solidFill>
                <a:latin typeface="+mj-ea"/>
                <a:ea typeface="+mj-ea"/>
              </a:rPr>
              <a:t>深度思考</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1870"/>
            <a:ext cx="807892" cy="21234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答案</a:t>
            </a:r>
          </a:p>
        </p:txBody>
      </p:sp>
    </p:spTree>
    <p:extLst>
      <p:ext uri="{BB962C8B-B14F-4D97-AF65-F5344CB8AC3E}">
        <p14:creationId xmlns:p14="http://schemas.microsoft.com/office/powerpoint/2010/main" val="13517516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974489"/>
            <a:ext cx="11074344"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乙炔在不同条件下可以转化成许多化合物，如图所示。下列叙述错误的是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2" name="Rectangle 4"/>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8001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91842" name="Picture 2" descr="HX53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231110" y="2061642"/>
            <a:ext cx="6520934" cy="3139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62558" y="3933850"/>
            <a:ext cx="7891769"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正四面体烷的二氯代物只有</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种</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乙炔生成乙烯基乙炔是加成反应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由乙炔制得的四种有机物的含碳量不同</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苯乙烯与环辛四烯互为</a:t>
            </a:r>
            <a:r>
              <a:rPr lang="zh-CN" altLang="zh-CN" sz="2800" kern="100" dirty="0" smtClean="0">
                <a:latin typeface="Times New Roman"/>
                <a:ea typeface="华文细黑"/>
                <a:cs typeface="Times New Roman"/>
              </a:rPr>
              <a:t>同分异构体</a:t>
            </a:r>
            <a:endParaRPr lang="en-US" altLang="zh-CN" sz="2800" kern="100" dirty="0" smtClean="0">
              <a:latin typeface="Times New Roman"/>
              <a:ea typeface="华文细黑"/>
              <a:cs typeface="Times New Roman"/>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16"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838622" y="2293980"/>
            <a:ext cx="10492769" cy="1384995"/>
          </a:xfrm>
          <a:prstGeom prst="rect">
            <a:avLst/>
          </a:prstGeom>
        </p:spPr>
        <p:txBody>
          <a:bodyPr>
            <a:spAutoFit/>
          </a:bodyPr>
          <a:lstStyle/>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乙炔制得的四种物质的最简式相同，因而含碳量相同。</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2" name="Rectangle 4"/>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8001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965289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1053530"/>
            <a:ext cx="10748650"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由</a:t>
            </a:r>
            <a:r>
              <a:rPr lang="en-US" altLang="zh-CN" sz="2800" kern="100" dirty="0" smtClean="0">
                <a:latin typeface="Times New Roman"/>
                <a:ea typeface="华文细黑"/>
                <a:cs typeface="Courier New"/>
              </a:rPr>
              <a:t>2-­</a:t>
            </a:r>
            <a:r>
              <a:rPr lang="zh-CN" altLang="zh-CN" sz="2800" kern="100" dirty="0">
                <a:latin typeface="Times New Roman"/>
                <a:ea typeface="华文细黑"/>
                <a:cs typeface="Times New Roman"/>
              </a:rPr>
              <a:t>氯丙烷制取少量的</a:t>
            </a:r>
            <a:r>
              <a:rPr lang="en-US" altLang="zh-CN" sz="2800" kern="100" dirty="0">
                <a:latin typeface="Times New Roman"/>
                <a:ea typeface="华文细黑"/>
                <a:cs typeface="Courier New"/>
              </a:rPr>
              <a:t>1,2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丙二醇</a:t>
            </a:r>
            <a:r>
              <a:rPr lang="en-US" altLang="zh-CN" sz="2800" kern="100" dirty="0">
                <a:latin typeface="Times New Roman"/>
                <a:ea typeface="华文细黑"/>
                <a:cs typeface="Courier New"/>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时，需要经过下列哪几步反应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加成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消去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取代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消去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加成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水解</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消去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加成</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zh-CN" altLang="zh-CN" sz="2800" kern="100" dirty="0">
                <a:latin typeface="Times New Roman"/>
                <a:ea typeface="华文细黑"/>
                <a:cs typeface="Times New Roman"/>
              </a:rPr>
              <a:t>消去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加成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消去</a:t>
            </a:r>
            <a:endParaRPr lang="zh-CN" altLang="zh-CN" sz="1100" kern="100" dirty="0">
              <a:effectLst/>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 name="矩形 2"/>
          <p:cNvSpPr/>
          <p:nvPr/>
        </p:nvSpPr>
        <p:spPr>
          <a:xfrm>
            <a:off x="379634" y="3789834"/>
            <a:ext cx="10324084" cy="727187"/>
          </a:xfrm>
          <a:prstGeom prst="rect">
            <a:avLst/>
          </a:prstGeom>
        </p:spPr>
        <p:txBody>
          <a:bodyPr>
            <a:spAutoFit/>
          </a:bodyPr>
          <a:lstStyle/>
          <a:p>
            <a:pPr algn="just">
              <a:lnSpc>
                <a:spcPct val="150000"/>
              </a:lnSpc>
              <a:spcAft>
                <a:spcPts val="0"/>
              </a:spcAft>
            </a:pPr>
            <a:r>
              <a:rPr lang="zh-CN" altLang="zh-CN" sz="32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合成过程：</a:t>
            </a:r>
            <a:endParaRPr lang="zh-CN" altLang="zh-CN" sz="1100" kern="100" dirty="0">
              <a:effectLst/>
              <a:latin typeface="宋体"/>
              <a:cs typeface="Courier New"/>
            </a:endParaRPr>
          </a:p>
        </p:txBody>
      </p:sp>
      <p:pic>
        <p:nvPicPr>
          <p:cNvPr id="292866"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27598" y="1162280"/>
            <a:ext cx="2250015" cy="98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2867"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13784" y="3933850"/>
            <a:ext cx="8326038" cy="141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2868" name="Picture 4"/>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54825" y="5446018"/>
            <a:ext cx="7972629" cy="130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 name="矩形 1"/>
          <p:cNvSpPr/>
          <p:nvPr/>
        </p:nvSpPr>
        <p:spPr>
          <a:xfrm>
            <a:off x="3223420" y="1898462"/>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cs typeface="Courier New"/>
              </a:rPr>
              <a:t>B</a:t>
            </a:r>
            <a:endParaRPr lang="zh-CN" altLang="en-US" sz="2800" dirty="0"/>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2868"/>
                                        </p:tgtEl>
                                        <p:attrNameLst>
                                          <p:attrName>style.visibility</p:attrName>
                                        </p:attrNameLst>
                                      </p:cBhvr>
                                      <p:to>
                                        <p:strVal val="visible"/>
                                      </p:to>
                                    </p:set>
                                    <p:animEffect transition="in" filter="blinds(horizontal)">
                                      <p:cBhvr>
                                        <p:cTn id="7" dur="500"/>
                                        <p:tgtEl>
                                          <p:spTgt spid="29286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292867"/>
                                        </p:tgtEl>
                                        <p:attrNameLst>
                                          <p:attrName>style.visibility</p:attrName>
                                        </p:attrNameLst>
                                      </p:cBhvr>
                                      <p:to>
                                        <p:strVal val="visible"/>
                                      </p:to>
                                    </p:set>
                                    <p:animEffect transition="in" filter="blinds(horizontal)">
                                      <p:cBhvr>
                                        <p:cTn id="13" dur="500"/>
                                        <p:tgtEl>
                                          <p:spTgt spid="29286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92868"/>
                                        </p:tgtEl>
                                      </p:cBhvr>
                                    </p:animEffect>
                                    <p:set>
                                      <p:cBhvr>
                                        <p:cTn id="23" dur="1" fill="hold">
                                          <p:stCondLst>
                                            <p:cond delay="499"/>
                                          </p:stCondLst>
                                        </p:cTn>
                                        <p:tgtEl>
                                          <p:spTgt spid="29286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92867"/>
                                        </p:tgtEl>
                                      </p:cBhvr>
                                    </p:animEffect>
                                    <p:set>
                                      <p:cBhvr>
                                        <p:cTn id="29" dur="1" fill="hold">
                                          <p:stCondLst>
                                            <p:cond delay="499"/>
                                          </p:stCondLst>
                                        </p:cTn>
                                        <p:tgtEl>
                                          <p:spTgt spid="29286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3" grpId="0"/>
      <p:bldP spid="3" grpId="1"/>
      <p:bldP spid="2" grpId="0"/>
      <p:bldP spid="2"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8096" y="837506"/>
            <a:ext cx="11010769" cy="6001643"/>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8.</a:t>
            </a:r>
            <a:r>
              <a:rPr lang="zh-CN" altLang="zh-CN" sz="2800" kern="100" dirty="0" smtClean="0">
                <a:latin typeface="Times New Roman"/>
                <a:ea typeface="华文细黑"/>
                <a:cs typeface="Times New Roman"/>
              </a:rPr>
              <a:t>某有机物的结构简式为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，有关它的说法正确的是</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它属于芳香烃</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该有机物不含官能团</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5</a:t>
            </a:r>
            <a:endParaRPr lang="zh-CN" altLang="zh-CN" sz="11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该物质能与</a:t>
            </a:r>
            <a:r>
              <a:rPr lang="en-US" altLang="zh-CN" sz="2800" kern="100" dirty="0">
                <a:latin typeface="Times New Roman"/>
                <a:ea typeface="华文细黑"/>
                <a:cs typeface="Courier New"/>
              </a:rPr>
              <a:t>6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加成</a:t>
            </a:r>
            <a:endParaRPr lang="zh-CN" altLang="zh-CN" sz="1100" kern="100" dirty="0">
              <a:latin typeface="宋体"/>
              <a:cs typeface="Courier New"/>
            </a:endParaRPr>
          </a:p>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项，该有机物含氯原子不属于芳香烃</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项，该有机物所含的</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为官能团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15</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9</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5</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项，该有机物含两个苯环，可与</a:t>
            </a:r>
            <a:r>
              <a:rPr lang="en-US" altLang="zh-CN" sz="2800" kern="100" dirty="0">
                <a:latin typeface="Times New Roman"/>
                <a:ea typeface="华文细黑"/>
                <a:cs typeface="Courier New"/>
              </a:rPr>
              <a:t>6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加成。</a:t>
            </a:r>
            <a:endParaRPr lang="zh-CN" altLang="zh-CN" sz="110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293890" name="Picture 2" descr="去年74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367014" y="909514"/>
            <a:ext cx="1842554" cy="13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631710" y="837506"/>
            <a:ext cx="444352" cy="661207"/>
          </a:xfrm>
          <a:prstGeom prst="rect">
            <a:avLst/>
          </a:prstGeom>
        </p:spPr>
        <p:txBody>
          <a:bodyPr wrap="none">
            <a:spAutoFit/>
          </a:bodyPr>
          <a:lstStyle/>
          <a:p>
            <a:pPr>
              <a:lnSpc>
                <a:spcPct val="150000"/>
              </a:lnSpc>
            </a:pPr>
            <a:r>
              <a:rPr lang="en-US" altLang="zh-CN" sz="2800" b="1" kern="100" dirty="0">
                <a:solidFill>
                  <a:schemeClr val="accent6">
                    <a:lumMod val="75000"/>
                  </a:schemeClr>
                </a:solidFill>
                <a:latin typeface="Times New Roman"/>
                <a:ea typeface="华文细黑"/>
                <a:cs typeface="Courier New"/>
              </a:rPr>
              <a:t>D</a:t>
            </a:r>
            <a:endParaRPr lang="zh-CN" altLang="en-US" sz="2800" b="1" kern="100" dirty="0">
              <a:solidFill>
                <a:schemeClr val="accent6">
                  <a:lumMod val="75000"/>
                </a:schemeClr>
              </a:solidFill>
              <a:latin typeface="Times New Roman"/>
              <a:ea typeface="华文细黑"/>
              <a:cs typeface="Courier New"/>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3">
                                            <p:txEl>
                                              <p:pRg st="5" end="5"/>
                                            </p:txEl>
                                          </p:spTgt>
                                        </p:tgtEl>
                                      </p:cBhvr>
                                    </p:animEffect>
                                    <p:set>
                                      <p:cBhvr>
                                        <p:cTn id="32" dur="1" fill="hold">
                                          <p:stCondLst>
                                            <p:cond delay="499"/>
                                          </p:stCondLst>
                                        </p:cTn>
                                        <p:tgtEl>
                                          <p:spTgt spid="3">
                                            <p:txEl>
                                              <p:pRg st="5" end="5"/>
                                            </p:txEl>
                                          </p:spTgt>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3">
                                            <p:txEl>
                                              <p:pRg st="6" end="6"/>
                                            </p:txEl>
                                          </p:spTgt>
                                        </p:tgtEl>
                                      </p:cBhvr>
                                    </p:animEffect>
                                    <p:set>
                                      <p:cBhvr>
                                        <p:cTn id="35" dur="1" fill="hold">
                                          <p:stCondLst>
                                            <p:cond delay="499"/>
                                          </p:stCondLst>
                                        </p:cTn>
                                        <p:tgtEl>
                                          <p:spTgt spid="3">
                                            <p:txEl>
                                              <p:pRg st="6" end="6"/>
                                            </p:txEl>
                                          </p:spTgt>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3">
                                            <p:txEl>
                                              <p:pRg st="7" end="7"/>
                                            </p:txEl>
                                          </p:spTgt>
                                        </p:tgtEl>
                                      </p:cBhvr>
                                    </p:animEffect>
                                    <p:set>
                                      <p:cBhvr>
                                        <p:cTn id="38" dur="1" fill="hold">
                                          <p:stCondLst>
                                            <p:cond delay="499"/>
                                          </p:stCondLst>
                                        </p:cTn>
                                        <p:tgtEl>
                                          <p:spTgt spid="3">
                                            <p:txEl>
                                              <p:pRg st="7" end="7"/>
                                            </p:txEl>
                                          </p:spTgt>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3">
                                            <p:txEl>
                                              <p:pRg st="8" end="8"/>
                                            </p:txEl>
                                          </p:spTgt>
                                        </p:tgtEl>
                                      </p:cBhvr>
                                    </p:animEffect>
                                    <p:set>
                                      <p:cBhvr>
                                        <p:cTn id="41" dur="1" fill="hold">
                                          <p:stCondLst>
                                            <p:cond delay="499"/>
                                          </p:stCondLst>
                                        </p:cTn>
                                        <p:tgtEl>
                                          <p:spTgt spid="3">
                                            <p:txEl>
                                              <p:pRg st="8" end="8"/>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
                                        </p:tgtEl>
                                      </p:cBhvr>
                                    </p:animEffect>
                                    <p:set>
                                      <p:cBhvr>
                                        <p:cTn id="44"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3" grpId="0" uiExpand="1" build="allAtOnce"/>
      <p:bldP spid="2" grpId="0"/>
      <p:bldP spid="2"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981522"/>
            <a:ext cx="11010769"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下图表示</a:t>
            </a:r>
            <a:r>
              <a:rPr lang="en-US" altLang="zh-CN" sz="2800" kern="100" dirty="0" smtClean="0">
                <a:latin typeface="Times New Roman"/>
                <a:ea typeface="华文细黑"/>
                <a:cs typeface="Courier New"/>
              </a:rPr>
              <a:t>4-­</a:t>
            </a:r>
            <a:r>
              <a:rPr lang="zh-CN" altLang="zh-CN" sz="2800" kern="100" dirty="0">
                <a:latin typeface="Times New Roman"/>
                <a:ea typeface="华文细黑"/>
                <a:cs typeface="Times New Roman"/>
              </a:rPr>
              <a:t>溴环己烯在不同条件下所发生的</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个不同反应。其中，产物只含有一种官能团的反应是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 name="矩形 2"/>
          <p:cNvSpPr/>
          <p:nvPr/>
        </p:nvSpPr>
        <p:spPr>
          <a:xfrm>
            <a:off x="388144" y="5427434"/>
            <a:ext cx="10531598"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①④</a:t>
            </a:r>
            <a:endParaRPr lang="zh-CN" altLang="zh-CN" sz="1100" kern="100" dirty="0">
              <a:effectLst/>
              <a:latin typeface="宋体"/>
              <a:cs typeface="Courier New"/>
            </a:endParaRPr>
          </a:p>
        </p:txBody>
      </p:sp>
      <p:pic>
        <p:nvPicPr>
          <p:cNvPr id="294914" name="Picture 2" descr="去年734A"/>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46593" y="2366702"/>
            <a:ext cx="4190452" cy="321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6" action="ppaction://hlinksldjump"/>
          </p:cNvPr>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06574" y="837506"/>
            <a:ext cx="10901751" cy="5827493"/>
          </a:xfrm>
          <a:prstGeom prst="rect">
            <a:avLst/>
          </a:prstGeom>
        </p:spPr>
        <p:txBody>
          <a:bodyPr>
            <a:spAutoFit/>
          </a:bodyPr>
          <a:lstStyle/>
          <a:p>
            <a:pPr lvl="0" algn="just">
              <a:lnSpc>
                <a:spcPct val="150000"/>
              </a:lnSpc>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反应</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，双键能被酸性高锰酸钾溶液氧化，双键所连碳原子被氧化成的羧基是除了原官能团溴原子之外的又一种官能团；</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反应</a:t>
            </a: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为卤代烃的水解反应，溴原子在题目所给条件下发生水解，溴原子被羟基取代，产物中连同原有的碳碳双键共有两种官能团；</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反应</a:t>
            </a:r>
            <a:r>
              <a:rPr lang="en-US" altLang="zh-CN" sz="2800" kern="100" dirty="0" smtClean="0">
                <a:latin typeface="宋体"/>
                <a:ea typeface="华文细黑"/>
                <a:cs typeface="Times New Roman"/>
              </a:rPr>
              <a:t>③</a:t>
            </a:r>
            <a:r>
              <a:rPr lang="zh-CN" altLang="zh-CN" sz="2800" kern="100" dirty="0" smtClean="0">
                <a:latin typeface="Times New Roman"/>
                <a:ea typeface="华文细黑"/>
                <a:cs typeface="Times New Roman"/>
              </a:rPr>
              <a:t>为卤代烃的消去反应，生成小分子</a:t>
            </a:r>
            <a:r>
              <a:rPr lang="en-US" altLang="zh-CN" sz="2800" kern="100" dirty="0" err="1" smtClean="0">
                <a:latin typeface="Times New Roman"/>
                <a:ea typeface="华文细黑"/>
                <a:cs typeface="Courier New"/>
              </a:rPr>
              <a:t>HBr</a:t>
            </a:r>
            <a:r>
              <a:rPr lang="zh-CN" altLang="zh-CN" sz="2800" kern="100" dirty="0" smtClean="0">
                <a:latin typeface="Times New Roman"/>
                <a:ea typeface="华文细黑"/>
                <a:cs typeface="Times New Roman"/>
              </a:rPr>
              <a:t>和双键，故产物中只有一种官能团；</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反应</a:t>
            </a:r>
            <a:r>
              <a:rPr lang="en-US" altLang="zh-CN" sz="2800" kern="100" dirty="0" smtClean="0">
                <a:latin typeface="宋体"/>
                <a:ea typeface="华文细黑"/>
                <a:cs typeface="Times New Roman"/>
              </a:rPr>
              <a:t>④</a:t>
            </a:r>
            <a:r>
              <a:rPr lang="zh-CN" altLang="zh-CN" sz="2800" kern="100" dirty="0" smtClean="0">
                <a:latin typeface="Times New Roman"/>
                <a:ea typeface="华文细黑"/>
                <a:cs typeface="Times New Roman"/>
              </a:rPr>
              <a:t>为双键的加成反应，在碳环上加一个溴原子，但原来已有的官能团也是溴原子，故产物中只有一种官能团。</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smtClean="0">
                <a:solidFill>
                  <a:srgbClr val="0000FF"/>
                </a:solidFill>
                <a:latin typeface="Times New Roman"/>
                <a:cs typeface="Times New Roman"/>
              </a:rPr>
              <a:t>答案</a:t>
            </a:r>
            <a:r>
              <a:rPr lang="zh-CN" altLang="zh-CN" sz="2800" b="1" kern="100" dirty="0">
                <a:solidFill>
                  <a:srgbClr val="0000FF"/>
                </a:solidFill>
                <a:latin typeface="Times New Roman"/>
                <a:cs typeface="Times New Roman"/>
              </a:rPr>
              <a:t>　</a:t>
            </a:r>
            <a:r>
              <a:rPr lang="en-US" altLang="zh-CN" sz="2800" b="1" kern="100" dirty="0" smtClean="0">
                <a:solidFill>
                  <a:schemeClr val="accent6">
                    <a:lumMod val="75000"/>
                  </a:schemeClr>
                </a:solidFill>
                <a:latin typeface="Times New Roman"/>
                <a:ea typeface="华文细黑"/>
                <a:cs typeface="Courier New"/>
              </a:rPr>
              <a:t>C</a:t>
            </a:r>
            <a:endParaRPr lang="zh-CN" altLang="zh-CN" sz="2800" b="1" kern="100" dirty="0">
              <a:solidFill>
                <a:schemeClr val="accent6">
                  <a:lumMod val="75000"/>
                </a:schemeClr>
              </a:solidFill>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Tree>
    <p:extLst>
      <p:ext uri="{BB962C8B-B14F-4D97-AF65-F5344CB8AC3E}">
        <p14:creationId xmlns:p14="http://schemas.microsoft.com/office/powerpoint/2010/main" val="2763678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1923" y="1548812"/>
            <a:ext cx="11409907"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10.</a:t>
            </a:r>
            <a:r>
              <a:rPr lang="zh-CN" altLang="zh-CN" sz="2800" kern="100" dirty="0">
                <a:latin typeface="Times New Roman"/>
                <a:ea typeface="华文细黑"/>
                <a:cs typeface="Times New Roman"/>
              </a:rPr>
              <a:t>某烷烃的结构简式为</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295938"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3923" y="1166864"/>
            <a:ext cx="4923611" cy="17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90550" y="2979162"/>
            <a:ext cx="12472618"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用系统命名法命名该烃：</a:t>
            </a:r>
            <a:r>
              <a:rPr lang="zh-CN" altLang="zh-CN" sz="2800" kern="100" dirty="0">
                <a:latin typeface="宋体"/>
                <a:ea typeface="Times New Roman"/>
                <a:cs typeface="Courier New"/>
              </a:rPr>
              <a:t> </a:t>
            </a:r>
            <a:r>
              <a:rPr lang="en-US" altLang="zh-CN" sz="2800" kern="100" dirty="0" smtClean="0">
                <a:latin typeface="宋体"/>
                <a:ea typeface="Times New Roman"/>
                <a:cs typeface="Courier New"/>
              </a:rPr>
              <a:t>_____________________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210820" y="4133031"/>
            <a:ext cx="10636914" cy="138499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烃中最长的碳链上有五个碳原子，属于戊烷，有两个取代基，故其名称为</a:t>
            </a:r>
            <a:r>
              <a:rPr lang="en-US" altLang="zh-CN" sz="2800" kern="100" dirty="0" smtClean="0">
                <a:latin typeface="Times New Roman"/>
                <a:ea typeface="华文细黑"/>
                <a:cs typeface="Courier New"/>
              </a:rPr>
              <a:t>2,3-</a:t>
            </a:r>
            <a:r>
              <a:rPr lang="zh-CN" altLang="zh-CN" sz="2800" kern="100" dirty="0" smtClean="0">
                <a:latin typeface="Times New Roman"/>
                <a:ea typeface="华文细黑"/>
                <a:cs typeface="Times New Roman"/>
              </a:rPr>
              <a:t>二</a:t>
            </a:r>
            <a:r>
              <a:rPr lang="zh-CN" altLang="zh-CN" sz="2800" kern="100" dirty="0">
                <a:latin typeface="Times New Roman"/>
                <a:ea typeface="华文细黑"/>
                <a:cs typeface="Times New Roman"/>
              </a:rPr>
              <a:t>甲基戊烷</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8" name="矩形 7"/>
          <p:cNvSpPr/>
          <p:nvPr/>
        </p:nvSpPr>
        <p:spPr>
          <a:xfrm>
            <a:off x="5107463" y="2978582"/>
            <a:ext cx="2549096" cy="523220"/>
          </a:xfrm>
          <a:prstGeom prst="rect">
            <a:avLst/>
          </a:prstGeom>
        </p:spPr>
        <p:txBody>
          <a:bodyPr wrap="none">
            <a:spAutoFit/>
          </a:bodyPr>
          <a:lstStyle/>
          <a:p>
            <a:r>
              <a:rPr lang="en-US" altLang="zh-CN" sz="2800" kern="100" dirty="0" smtClean="0">
                <a:solidFill>
                  <a:schemeClr val="accent6">
                    <a:lumMod val="75000"/>
                  </a:schemeClr>
                </a:solidFill>
                <a:latin typeface="Times New Roman"/>
                <a:ea typeface="华文细黑"/>
              </a:rPr>
              <a:t>2,3-</a:t>
            </a:r>
            <a:r>
              <a:rPr lang="zh-CN" altLang="zh-CN" sz="2800" kern="100" dirty="0" smtClean="0">
                <a:solidFill>
                  <a:schemeClr val="accent6">
                    <a:lumMod val="75000"/>
                  </a:schemeClr>
                </a:solidFill>
                <a:latin typeface="Times New Roman"/>
                <a:ea typeface="华文细黑"/>
                <a:cs typeface="Times New Roman"/>
              </a:rPr>
              <a:t>二</a:t>
            </a:r>
            <a:r>
              <a:rPr lang="zh-CN" altLang="zh-CN" sz="2800" kern="100" dirty="0">
                <a:solidFill>
                  <a:schemeClr val="accent6">
                    <a:lumMod val="75000"/>
                  </a:schemeClr>
                </a:solidFill>
                <a:latin typeface="Times New Roman"/>
                <a:ea typeface="华文细黑"/>
                <a:cs typeface="Times New Roman"/>
              </a:rPr>
              <a:t>甲基戊烷</a:t>
            </a:r>
            <a:endParaRPr lang="zh-CN" altLang="en-US" sz="2800" dirty="0">
              <a:solidFill>
                <a:schemeClr val="accent6">
                  <a:lumMod val="75000"/>
                </a:schemeClr>
              </a:solidFill>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6" grpId="0"/>
      <p:bldP spid="6" grpId="1"/>
      <p:bldP spid="8" grpId="0"/>
      <p:bldP spid="8"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36" y="1773610"/>
            <a:ext cx="11232086"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若该烷烃是由烯烃和</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加成得到的，则原烯烃的结构有</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不包括立体异构，下同</a:t>
            </a:r>
            <a:r>
              <a:rPr lang="en-US" altLang="zh-CN" sz="2800" kern="100" dirty="0">
                <a:latin typeface="Times New Roman"/>
                <a:ea typeface="华文细黑"/>
                <a:cs typeface="Courier New"/>
              </a:rPr>
              <a:t>)</a:t>
            </a:r>
            <a:endParaRPr lang="zh-CN" altLang="zh-CN" sz="11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 name="矩形 3"/>
          <p:cNvSpPr/>
          <p:nvPr/>
        </p:nvSpPr>
        <p:spPr>
          <a:xfrm>
            <a:off x="406574" y="3342685"/>
            <a:ext cx="10531598"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只要</a:t>
            </a:r>
            <a:r>
              <a:rPr lang="zh-CN" altLang="zh-CN" sz="2800" kern="100" dirty="0">
                <a:latin typeface="Times New Roman"/>
                <a:ea typeface="华文细黑"/>
                <a:cs typeface="Times New Roman"/>
              </a:rPr>
              <a:t>是相邻的两个碳原子上都存在至少一个</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，该位置就有可能是原来存在碳碳双键的位置，除去重复的结构，该烃分子中这样的位置一共有</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 name="矩形 4"/>
          <p:cNvSpPr/>
          <p:nvPr/>
        </p:nvSpPr>
        <p:spPr>
          <a:xfrm>
            <a:off x="1199824" y="2336731"/>
            <a:ext cx="723275" cy="661015"/>
          </a:xfrm>
          <a:prstGeom prst="rect">
            <a:avLst/>
          </a:prstGeom>
        </p:spPr>
        <p:txBody>
          <a:bodyPr wrap="none">
            <a:spAutoFit/>
          </a:bodyPr>
          <a:lstStyle/>
          <a:p>
            <a:pPr>
              <a:lnSpc>
                <a:spcPct val="150000"/>
              </a:lnSpc>
            </a:pPr>
            <a:r>
              <a:rPr lang="en-US" altLang="zh-CN" sz="2800" kern="100" dirty="0">
                <a:solidFill>
                  <a:schemeClr val="accent6">
                    <a:lumMod val="75000"/>
                  </a:schemeClr>
                </a:solidFill>
                <a:latin typeface="Times New Roman"/>
                <a:ea typeface="华文细黑"/>
                <a:cs typeface="Courier New"/>
              </a:rPr>
              <a:t>5</a:t>
            </a:r>
            <a:r>
              <a:rPr lang="zh-CN" altLang="zh-CN" sz="2800" kern="100" dirty="0">
                <a:solidFill>
                  <a:schemeClr val="accent6">
                    <a:lumMod val="75000"/>
                  </a:schemeClr>
                </a:solidFill>
                <a:latin typeface="Times New Roman"/>
                <a:ea typeface="华文细黑"/>
                <a:cs typeface="Courier New"/>
              </a:rPr>
              <a:t>　</a:t>
            </a:r>
            <a:endParaRPr lang="zh-CN" altLang="en-US" sz="2800" kern="100" dirty="0">
              <a:solidFill>
                <a:schemeClr val="accent6">
                  <a:lumMod val="75000"/>
                </a:schemeClr>
              </a:solidFill>
              <a:latin typeface="Times New Roman"/>
              <a:ea typeface="华文细黑"/>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4565031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4" grpId="0"/>
      <p:bldP spid="4" grpId="1"/>
      <p:bldP spid="5" grpId="0"/>
      <p:bldP spid="5"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2349674"/>
            <a:ext cx="10168261" cy="194950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只要</a:t>
            </a:r>
            <a:r>
              <a:rPr lang="zh-CN" altLang="zh-CN" sz="2800" kern="100" dirty="0">
                <a:latin typeface="Times New Roman"/>
                <a:ea typeface="华文细黑"/>
                <a:cs typeface="Times New Roman"/>
              </a:rPr>
              <a:t>是相邻的两个碳原子上都存在至少两个</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，该位置就有可能是原来存在碳碳三键的位置，该烃分子中这样的位置一共有</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处。</a:t>
            </a:r>
            <a:endParaRPr lang="zh-CN" altLang="zh-CN" sz="280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7" name="矩形 16"/>
          <p:cNvSpPr/>
          <p:nvPr/>
        </p:nvSpPr>
        <p:spPr>
          <a:xfrm>
            <a:off x="622598" y="981522"/>
            <a:ext cx="9921241"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若该烷烃是由炔烃和</a:t>
            </a:r>
            <a:r>
              <a:rPr lang="en-US" altLang="zh-CN" sz="2800" kern="100" dirty="0" smtClean="0">
                <a:latin typeface="Times New Roman"/>
                <a:ea typeface="华文细黑"/>
                <a:cs typeface="Courier New"/>
              </a:rPr>
              <a:t>2 </a:t>
            </a:r>
            <a:r>
              <a:rPr lang="en-US" altLang="zh-CN" sz="2800" kern="100" dirty="0" err="1" smtClean="0">
                <a:latin typeface="Times New Roman"/>
                <a:ea typeface="华文细黑"/>
                <a:cs typeface="Courier New"/>
              </a:rPr>
              <a:t>mol</a:t>
            </a:r>
            <a:r>
              <a:rPr lang="en-US" altLang="zh-CN" sz="2800" kern="100" dirty="0" smtClean="0">
                <a:latin typeface="Times New Roman"/>
                <a:ea typeface="华文细黑"/>
                <a:cs typeface="Courier New"/>
              </a:rPr>
              <a:t> 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加成得到的，则原炔烃的结构有</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种。</a:t>
            </a:r>
            <a:endParaRPr lang="zh-CN" altLang="zh-CN" sz="2800" kern="100" dirty="0">
              <a:effectLst/>
              <a:latin typeface="宋体"/>
              <a:cs typeface="Courier New"/>
            </a:endParaRPr>
          </a:p>
        </p:txBody>
      </p:sp>
      <p:sp>
        <p:nvSpPr>
          <p:cNvPr id="2" name="矩形 1"/>
          <p:cNvSpPr/>
          <p:nvPr/>
        </p:nvSpPr>
        <p:spPr>
          <a:xfrm>
            <a:off x="1630710" y="1557586"/>
            <a:ext cx="364202" cy="661207"/>
          </a:xfrm>
          <a:prstGeom prst="rect">
            <a:avLst/>
          </a:prstGeom>
        </p:spPr>
        <p:txBody>
          <a:bodyPr wrap="none">
            <a:spAutoFit/>
          </a:bodyPr>
          <a:lstStyle/>
          <a:p>
            <a:pPr>
              <a:lnSpc>
                <a:spcPct val="150000"/>
              </a:lnSpc>
            </a:pPr>
            <a:r>
              <a:rPr lang="en-US" altLang="zh-CN" sz="2800" kern="100" dirty="0">
                <a:solidFill>
                  <a:schemeClr val="accent6">
                    <a:lumMod val="75000"/>
                  </a:schemeClr>
                </a:solidFill>
                <a:latin typeface="Times New Roman"/>
                <a:ea typeface="华文细黑"/>
                <a:cs typeface="Courier New"/>
              </a:rPr>
              <a:t>1</a:t>
            </a:r>
            <a:endParaRPr lang="zh-CN" altLang="en-US" sz="2800" kern="100" dirty="0">
              <a:solidFill>
                <a:schemeClr val="accent6">
                  <a:lumMod val="75000"/>
                </a:schemeClr>
              </a:solidFill>
              <a:latin typeface="Times New Roman"/>
              <a:ea typeface="华文细黑"/>
              <a:cs typeface="Courier New"/>
            </a:endParaRPr>
          </a:p>
        </p:txBody>
      </p:sp>
      <p:sp>
        <p:nvSpPr>
          <p:cNvPr id="5" name="矩形 4"/>
          <p:cNvSpPr/>
          <p:nvPr/>
        </p:nvSpPr>
        <p:spPr>
          <a:xfrm>
            <a:off x="538124" y="4421063"/>
            <a:ext cx="11749770" cy="66101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该烷烃在光照条件下与氯气反应，生成的一氯代烷最多有</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622598" y="5085978"/>
            <a:ext cx="10221865" cy="130317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烷烃分子中有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种等效氢，故与氯气反应生成的一氯代烷最多有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种。</a:t>
            </a:r>
            <a:endParaRPr lang="zh-CN" altLang="zh-CN" sz="2800" kern="100" dirty="0">
              <a:effectLst/>
              <a:latin typeface="宋体"/>
              <a:cs typeface="Courier New"/>
            </a:endParaRPr>
          </a:p>
        </p:txBody>
      </p:sp>
      <p:sp>
        <p:nvSpPr>
          <p:cNvPr id="8" name="矩形 7"/>
          <p:cNvSpPr/>
          <p:nvPr/>
        </p:nvSpPr>
        <p:spPr>
          <a:xfrm>
            <a:off x="10361738" y="4345340"/>
            <a:ext cx="364202" cy="661207"/>
          </a:xfrm>
          <a:prstGeom prst="rect">
            <a:avLst/>
          </a:prstGeom>
        </p:spPr>
        <p:txBody>
          <a:bodyPr wrap="none">
            <a:spAutoFit/>
          </a:bodyPr>
          <a:lstStyle/>
          <a:p>
            <a:pPr>
              <a:lnSpc>
                <a:spcPct val="150000"/>
              </a:lnSpc>
            </a:pPr>
            <a:r>
              <a:rPr lang="en-US" altLang="zh-CN" sz="2800" b="1" kern="100" dirty="0">
                <a:solidFill>
                  <a:schemeClr val="accent6">
                    <a:lumMod val="75000"/>
                  </a:schemeClr>
                </a:solidFill>
                <a:latin typeface="Times New Roman"/>
                <a:ea typeface="华文细黑"/>
                <a:cs typeface="Courier New"/>
              </a:rPr>
              <a:t>6</a:t>
            </a:r>
            <a:endParaRPr lang="zh-CN" altLang="zh-CN" sz="2800" b="1" kern="100" dirty="0">
              <a:solidFill>
                <a:schemeClr val="accent6">
                  <a:lumMod val="75000"/>
                </a:schemeClr>
              </a:solidFill>
              <a:latin typeface="Times New Roman"/>
              <a:ea typeface="华文细黑"/>
              <a:cs typeface="Courier New"/>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0904609" y="6649571"/>
            <a:ext cx="130111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79301346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3" grpId="0"/>
      <p:bldP spid="3" grpId="1"/>
      <p:bldP spid="2" grpId="0"/>
      <p:bldP spid="2" grpId="1"/>
      <p:bldP spid="7" grpId="0"/>
      <p:bldP spid="7" grpId="1"/>
      <p:bldP spid="8" grpId="0"/>
      <p:bldP spid="8"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1611010"/>
            <a:ext cx="11010769"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11.</a:t>
            </a:r>
            <a:r>
              <a:rPr lang="zh-CN" altLang="zh-CN" sz="2800" kern="100" dirty="0">
                <a:latin typeface="Times New Roman"/>
                <a:ea typeface="华文细黑"/>
                <a:cs typeface="Times New Roman"/>
              </a:rPr>
              <a:t>现通过以下具体步骤</a:t>
            </a:r>
            <a:r>
              <a:rPr lang="zh-CN" altLang="zh-CN" sz="2800" kern="100" dirty="0" smtClean="0">
                <a:latin typeface="Times New Roman"/>
                <a:ea typeface="华文细黑"/>
                <a:cs typeface="Times New Roman"/>
              </a:rPr>
              <a:t>由</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制取</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pic>
        <p:nvPicPr>
          <p:cNvPr id="296962"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11030" y="1341562"/>
            <a:ext cx="973936" cy="120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63"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27254" y="1076087"/>
            <a:ext cx="2710299" cy="1488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64"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596" y="2765424"/>
            <a:ext cx="8516064" cy="329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5366</TotalTime>
  <Words>3964</Words>
  <Application>Microsoft Office PowerPoint</Application>
  <PresentationFormat>自定义</PresentationFormat>
  <Paragraphs>1217</Paragraphs>
  <Slides>112</Slides>
  <Notes>2</Notes>
  <HiddenSlides>28</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112</vt:i4>
      </vt:variant>
    </vt:vector>
  </HeadingPairs>
  <TitlesOfParts>
    <vt:vector size="115" baseType="lpstr">
      <vt:lpstr>6_Office 主题</vt:lpstr>
      <vt:lpstr>Equation</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802</cp:revision>
  <dcterms:created xsi:type="dcterms:W3CDTF">2014-11-27T01:03:08Z</dcterms:created>
  <dcterms:modified xsi:type="dcterms:W3CDTF">2016-02-29T08:59:26Z</dcterms:modified>
</cp:coreProperties>
</file>