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45"/>
  </p:notesMasterIdLst>
  <p:handoutMasterIdLst>
    <p:handoutMasterId r:id="rId146"/>
  </p:handoutMasterIdLst>
  <p:sldIdLst>
    <p:sldId id="941" r:id="rId2"/>
    <p:sldId id="533" r:id="rId3"/>
    <p:sldId id="945" r:id="rId4"/>
    <p:sldId id="836" r:id="rId5"/>
    <p:sldId id="309" r:id="rId6"/>
    <p:sldId id="731" r:id="rId7"/>
    <p:sldId id="875" r:id="rId8"/>
    <p:sldId id="876" r:id="rId9"/>
    <p:sldId id="877" r:id="rId10"/>
    <p:sldId id="882" r:id="rId11"/>
    <p:sldId id="878" r:id="rId12"/>
    <p:sldId id="879" r:id="rId13"/>
    <p:sldId id="880" r:id="rId14"/>
    <p:sldId id="607" r:id="rId15"/>
    <p:sldId id="883" r:id="rId16"/>
    <p:sldId id="315" r:id="rId17"/>
    <p:sldId id="469" r:id="rId18"/>
    <p:sldId id="749" r:id="rId19"/>
    <p:sldId id="884" r:id="rId20"/>
    <p:sldId id="885" r:id="rId21"/>
    <p:sldId id="618" r:id="rId22"/>
    <p:sldId id="753" r:id="rId23"/>
    <p:sldId id="947" r:id="rId24"/>
    <p:sldId id="887" r:id="rId25"/>
    <p:sldId id="888" r:id="rId26"/>
    <p:sldId id="889" r:id="rId27"/>
    <p:sldId id="890" r:id="rId28"/>
    <p:sldId id="895" r:id="rId29"/>
    <p:sldId id="942" r:id="rId30"/>
    <p:sldId id="943" r:id="rId31"/>
    <p:sldId id="896" r:id="rId32"/>
    <p:sldId id="948" r:id="rId33"/>
    <p:sldId id="841" r:id="rId34"/>
    <p:sldId id="897" r:id="rId35"/>
    <p:sldId id="467" r:id="rId36"/>
    <p:sldId id="539" r:id="rId37"/>
    <p:sldId id="472" r:id="rId38"/>
    <p:sldId id="779" r:id="rId39"/>
    <p:sldId id="770" r:id="rId40"/>
    <p:sldId id="898" r:id="rId41"/>
    <p:sldId id="899" r:id="rId42"/>
    <p:sldId id="900" r:id="rId43"/>
    <p:sldId id="901" r:id="rId44"/>
    <p:sldId id="902" r:id="rId45"/>
    <p:sldId id="477" r:id="rId46"/>
    <p:sldId id="478" r:id="rId47"/>
    <p:sldId id="903" r:id="rId48"/>
    <p:sldId id="904" r:id="rId49"/>
    <p:sldId id="635" r:id="rId50"/>
    <p:sldId id="636" r:id="rId51"/>
    <p:sldId id="845" r:id="rId52"/>
    <p:sldId id="905" r:id="rId53"/>
    <p:sldId id="787" r:id="rId54"/>
    <p:sldId id="906" r:id="rId55"/>
    <p:sldId id="907" r:id="rId56"/>
    <p:sldId id="788" r:id="rId57"/>
    <p:sldId id="908" r:id="rId58"/>
    <p:sldId id="846" r:id="rId59"/>
    <p:sldId id="949" r:id="rId60"/>
    <p:sldId id="489" r:id="rId61"/>
    <p:sldId id="840" r:id="rId62"/>
    <p:sldId id="792" r:id="rId63"/>
    <p:sldId id="799" r:id="rId64"/>
    <p:sldId id="805" r:id="rId65"/>
    <p:sldId id="858" r:id="rId66"/>
    <p:sldId id="950" r:id="rId67"/>
    <p:sldId id="806" r:id="rId68"/>
    <p:sldId id="859" r:id="rId69"/>
    <p:sldId id="808" r:id="rId70"/>
    <p:sldId id="815" r:id="rId71"/>
    <p:sldId id="809" r:id="rId72"/>
    <p:sldId id="860" r:id="rId73"/>
    <p:sldId id="861" r:id="rId74"/>
    <p:sldId id="909" r:id="rId75"/>
    <p:sldId id="862" r:id="rId76"/>
    <p:sldId id="863" r:id="rId77"/>
    <p:sldId id="864" r:id="rId78"/>
    <p:sldId id="810" r:id="rId79"/>
    <p:sldId id="910" r:id="rId80"/>
    <p:sldId id="813" r:id="rId81"/>
    <p:sldId id="911" r:id="rId82"/>
    <p:sldId id="951" r:id="rId83"/>
    <p:sldId id="657" r:id="rId84"/>
    <p:sldId id="912" r:id="rId85"/>
    <p:sldId id="817" r:id="rId86"/>
    <p:sldId id="818" r:id="rId87"/>
    <p:sldId id="819" r:id="rId88"/>
    <p:sldId id="913" r:id="rId89"/>
    <p:sldId id="865" r:id="rId90"/>
    <p:sldId id="914" r:id="rId91"/>
    <p:sldId id="915" r:id="rId92"/>
    <p:sldId id="916" r:id="rId93"/>
    <p:sldId id="917" r:id="rId94"/>
    <p:sldId id="952" r:id="rId95"/>
    <p:sldId id="919" r:id="rId96"/>
    <p:sldId id="820" r:id="rId97"/>
    <p:sldId id="920" r:id="rId98"/>
    <p:sldId id="921" r:id="rId99"/>
    <p:sldId id="922" r:id="rId100"/>
    <p:sldId id="923" r:id="rId101"/>
    <p:sldId id="821" r:id="rId102"/>
    <p:sldId id="953" r:id="rId103"/>
    <p:sldId id="510" r:id="rId104"/>
    <p:sldId id="924" r:id="rId105"/>
    <p:sldId id="690" r:id="rId106"/>
    <p:sldId id="827" r:id="rId107"/>
    <p:sldId id="925" r:id="rId108"/>
    <p:sldId id="695" r:id="rId109"/>
    <p:sldId id="696" r:id="rId110"/>
    <p:sldId id="926" r:id="rId111"/>
    <p:sldId id="944" r:id="rId112"/>
    <p:sldId id="697" r:id="rId113"/>
    <p:sldId id="927" r:id="rId114"/>
    <p:sldId id="700" r:id="rId115"/>
    <p:sldId id="868" r:id="rId116"/>
    <p:sldId id="702" r:id="rId117"/>
    <p:sldId id="703" r:id="rId118"/>
    <p:sldId id="704" r:id="rId119"/>
    <p:sldId id="869" r:id="rId120"/>
    <p:sldId id="706" r:id="rId121"/>
    <p:sldId id="870" r:id="rId122"/>
    <p:sldId id="928" r:id="rId123"/>
    <p:sldId id="929" r:id="rId124"/>
    <p:sldId id="830" r:id="rId125"/>
    <p:sldId id="709" r:id="rId126"/>
    <p:sldId id="871" r:id="rId127"/>
    <p:sldId id="710" r:id="rId128"/>
    <p:sldId id="711" r:id="rId129"/>
    <p:sldId id="930" r:id="rId130"/>
    <p:sldId id="931" r:id="rId131"/>
    <p:sldId id="872" r:id="rId132"/>
    <p:sldId id="932" r:id="rId133"/>
    <p:sldId id="712" r:id="rId134"/>
    <p:sldId id="873" r:id="rId135"/>
    <p:sldId id="934" r:id="rId136"/>
    <p:sldId id="935" r:id="rId137"/>
    <p:sldId id="936" r:id="rId138"/>
    <p:sldId id="937" r:id="rId139"/>
    <p:sldId id="938" r:id="rId140"/>
    <p:sldId id="939" r:id="rId141"/>
    <p:sldId id="940" r:id="rId142"/>
    <p:sldId id="933" r:id="rId143"/>
    <p:sldId id="954" r:id="rId14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CCFF"/>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2254" autoAdjust="0"/>
  </p:normalViewPr>
  <p:slideViewPr>
    <p:cSldViewPr>
      <p:cViewPr>
        <p:scale>
          <a:sx n="66" d="100"/>
          <a:sy n="66" d="100"/>
        </p:scale>
        <p:origin x="-1349" y="-542"/>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7" r:id="rId6"/>
    <p:sldLayoutId id="2147483815" r:id="rId7"/>
    <p:sldLayoutId id="2147483816" r:id="rId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2.bin"/><Relationship Id="rId7" Type="http://schemas.openxmlformats.org/officeDocument/2006/relationships/package" Target="../embeddings/Microsoft_Word___3.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emf"/><Relationship Id="rId4" Type="http://schemas.openxmlformats.org/officeDocument/2006/relationships/package" Target="../embeddings/Microsoft_Word___2.docx"/></Relationships>
</file>

<file path=ppt/slides/_rels/slide100.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10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85.xml"/><Relationship Id="rId7" Type="http://schemas.openxmlformats.org/officeDocument/2006/relationships/image" Target="../media/image159.png"/><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58.png"/><Relationship Id="rId5" Type="http://schemas.openxmlformats.org/officeDocument/2006/relationships/slide" Target="slide96.xml"/><Relationship Id="rId4" Type="http://schemas.openxmlformats.org/officeDocument/2006/relationships/slide" Target="slide8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61.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60.png"/></Relationships>
</file>

<file path=ppt/slides/_rels/slide104.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05.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6" Type="http://schemas.openxmlformats.org/officeDocument/2006/relationships/image" Target="../media/image164.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63.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62.png"/></Relationships>
</file>

<file path=ppt/slides/_rels/slide106.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6" Type="http://schemas.openxmlformats.org/officeDocument/2006/relationships/slide" Target="slide107.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66.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65.png"/></Relationships>
</file>

<file path=ppt/slides/_rels/slide107.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08.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67.png"/></Relationships>
</file>

<file path=ppt/slides/_rels/slide109.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slide" Target="slide110.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6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18" Type="http://schemas.openxmlformats.org/officeDocument/2006/relationships/image" Target="../media/image173.png"/><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image" Target="../media/image172.png"/><Relationship Id="rId2" Type="http://schemas.openxmlformats.org/officeDocument/2006/relationships/slide" Target="slide103.xml"/><Relationship Id="rId16" Type="http://schemas.openxmlformats.org/officeDocument/2006/relationships/image" Target="../media/image171.png"/><Relationship Id="rId20" Type="http://schemas.openxmlformats.org/officeDocument/2006/relationships/image" Target="../media/image175.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70.png"/><Relationship Id="rId10" Type="http://schemas.openxmlformats.org/officeDocument/2006/relationships/slide" Target="slide120.xml"/><Relationship Id="rId19" Type="http://schemas.openxmlformats.org/officeDocument/2006/relationships/image" Target="../media/image174.png"/><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69.png"/></Relationships>
</file>

<file path=ppt/slides/_rels/slide111.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77.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76.png"/></Relationships>
</file>

<file path=ppt/slides/_rels/slide112.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slide" Target="slide113.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78.png"/></Relationships>
</file>

<file path=ppt/slides/_rels/slide113.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14.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80.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79.png"/></Relationships>
</file>

<file path=ppt/slides/_rels/slide115.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16.xml.rels><?xml version="1.0" encoding="UTF-8" standalone="yes"?>
<Relationships xmlns="http://schemas.openxmlformats.org/package/2006/relationships"><Relationship Id="rId8" Type="http://schemas.openxmlformats.org/officeDocument/2006/relationships/slide" Target="slide114.xml"/><Relationship Id="rId13" Type="http://schemas.openxmlformats.org/officeDocument/2006/relationships/slide" Target="slide127.xml"/><Relationship Id="rId18" Type="http://schemas.openxmlformats.org/officeDocument/2006/relationships/slide" Target="slide117.xml"/><Relationship Id="rId3" Type="http://schemas.openxmlformats.org/officeDocument/2006/relationships/slide" Target="slide103.xml"/><Relationship Id="rId7" Type="http://schemas.openxmlformats.org/officeDocument/2006/relationships/slide" Target="slide112.xml"/><Relationship Id="rId12" Type="http://schemas.openxmlformats.org/officeDocument/2006/relationships/slide" Target="slide124.xml"/><Relationship Id="rId17" Type="http://schemas.openxmlformats.org/officeDocument/2006/relationships/image" Target="../media/image181.emf"/><Relationship Id="rId2" Type="http://schemas.openxmlformats.org/officeDocument/2006/relationships/slideLayout" Target="../slideLayouts/slideLayout1.xml"/><Relationship Id="rId16" Type="http://schemas.openxmlformats.org/officeDocument/2006/relationships/package" Target="../embeddings/Microsoft_Word___22.docx"/><Relationship Id="rId1" Type="http://schemas.openxmlformats.org/officeDocument/2006/relationships/vmlDrawing" Target="../drawings/vmlDrawing15.vml"/><Relationship Id="rId6" Type="http://schemas.openxmlformats.org/officeDocument/2006/relationships/slide" Target="slide108.xml"/><Relationship Id="rId11" Type="http://schemas.openxmlformats.org/officeDocument/2006/relationships/slide" Target="slide120.xml"/><Relationship Id="rId5" Type="http://schemas.openxmlformats.org/officeDocument/2006/relationships/slide" Target="slide106.xml"/><Relationship Id="rId15" Type="http://schemas.openxmlformats.org/officeDocument/2006/relationships/oleObject" Target="../embeddings/oleObject22.bin"/><Relationship Id="rId10" Type="http://schemas.openxmlformats.org/officeDocument/2006/relationships/slide" Target="slide118.xml"/><Relationship Id="rId4" Type="http://schemas.openxmlformats.org/officeDocument/2006/relationships/slide" Target="slide105.xml"/><Relationship Id="rId9" Type="http://schemas.openxmlformats.org/officeDocument/2006/relationships/slide" Target="slide116.xml"/><Relationship Id="rId14" Type="http://schemas.openxmlformats.org/officeDocument/2006/relationships/slide" Target="slide133.xml"/></Relationships>
</file>

<file path=ppt/slides/_rels/slide117.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18.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slide" Target="slide119.xml"/><Relationship Id="rId2" Type="http://schemas.openxmlformats.org/officeDocument/2006/relationships/slide" Target="slide103.xml"/><Relationship Id="rId16" Type="http://schemas.openxmlformats.org/officeDocument/2006/relationships/image" Target="../media/image184.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83.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82.png"/></Relationships>
</file>

<file path=ppt/slides/_rels/slide119.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0.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21.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22.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slide" Target="slide123.xml"/><Relationship Id="rId2" Type="http://schemas.openxmlformats.org/officeDocument/2006/relationships/slide" Target="slide103.xml"/><Relationship Id="rId16" Type="http://schemas.openxmlformats.org/officeDocument/2006/relationships/image" Target="../media/image187.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86.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85.png"/></Relationships>
</file>

<file path=ppt/slides/_rels/slide123.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89.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88.png"/></Relationships>
</file>

<file path=ppt/slides/_rels/slide124.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image" Target="../media/image193.png"/><Relationship Id="rId2" Type="http://schemas.openxmlformats.org/officeDocument/2006/relationships/slide" Target="slide103.xml"/><Relationship Id="rId16" Type="http://schemas.openxmlformats.org/officeDocument/2006/relationships/image" Target="../media/image192.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91.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90.png"/></Relationships>
</file>

<file path=ppt/slides/_rels/slide125.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image" Target="../media/image197.png"/><Relationship Id="rId2" Type="http://schemas.openxmlformats.org/officeDocument/2006/relationships/slide" Target="slide103.xml"/><Relationship Id="rId16" Type="http://schemas.openxmlformats.org/officeDocument/2006/relationships/image" Target="../media/image196.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95.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94.png"/></Relationships>
</file>

<file path=ppt/slides/_rels/slide126.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6"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199.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198.png"/></Relationships>
</file>

<file path=ppt/slides/_rels/slide127.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image" Target="../media/image204.png"/><Relationship Id="rId2" Type="http://schemas.openxmlformats.org/officeDocument/2006/relationships/slide" Target="slide103.xml"/><Relationship Id="rId16" Type="http://schemas.openxmlformats.org/officeDocument/2006/relationships/image" Target="../media/image203.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02.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01.png"/></Relationships>
</file>

<file path=ppt/slides/_rels/slide128.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s>
</file>

<file path=ppt/slides/_rels/slide129.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slide" Target="slide130.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0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07.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06.png"/></Relationships>
</file>

<file path=ppt/slides/_rels/slide131.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slide" Target="slide132.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08.png"/></Relationships>
</file>

<file path=ppt/slides/_rels/slide132.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09.png"/></Relationships>
</file>

<file path=ppt/slides/_rels/slide133.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10.png"/></Relationships>
</file>

<file path=ppt/slides/_rels/slide134.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6" Type="http://schemas.openxmlformats.org/officeDocument/2006/relationships/image" Target="../media/image213.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12.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11.png"/></Relationships>
</file>

<file path=ppt/slides/_rels/slide135.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slide" Target="slide136.xml"/></Relationships>
</file>

<file path=ppt/slides/_rels/slide136.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18" Type="http://schemas.openxmlformats.org/officeDocument/2006/relationships/image" Target="../media/image218.png"/><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image" Target="../media/image217.png"/><Relationship Id="rId2" Type="http://schemas.openxmlformats.org/officeDocument/2006/relationships/slide" Target="slide103.xml"/><Relationship Id="rId16"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15.png"/><Relationship Id="rId10" Type="http://schemas.openxmlformats.org/officeDocument/2006/relationships/slide" Target="slide120.xml"/><Relationship Id="rId19" Type="http://schemas.openxmlformats.org/officeDocument/2006/relationships/image" Target="../media/image219.png"/><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14.png"/></Relationships>
</file>

<file path=ppt/slides/_rels/slide137.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18" Type="http://schemas.openxmlformats.org/officeDocument/2006/relationships/image" Target="../media/image224.png"/><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17" Type="http://schemas.openxmlformats.org/officeDocument/2006/relationships/image" Target="../media/image223.png"/><Relationship Id="rId2" Type="http://schemas.openxmlformats.org/officeDocument/2006/relationships/slide" Target="slide103.xml"/><Relationship Id="rId16" Type="http://schemas.openxmlformats.org/officeDocument/2006/relationships/image" Target="../media/image222.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21.png"/><Relationship Id="rId10" Type="http://schemas.openxmlformats.org/officeDocument/2006/relationships/slide" Target="slide120.xml"/><Relationship Id="rId19" Type="http://schemas.openxmlformats.org/officeDocument/2006/relationships/image" Target="../media/image225.png"/><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20.png"/></Relationships>
</file>

<file path=ppt/slides/_rels/slide138.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26.png"/></Relationships>
</file>

<file path=ppt/slides/_rels/slide139.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28.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2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6" Type="http://schemas.openxmlformats.org/officeDocument/2006/relationships/image" Target="../media/image231.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30.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29.png"/></Relationships>
</file>

<file path=ppt/slides/_rels/slide141.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6" Type="http://schemas.openxmlformats.org/officeDocument/2006/relationships/image" Target="../media/image234.png"/><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image" Target="../media/image233.png"/><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32.png"/></Relationships>
</file>

<file path=ppt/slides/_rels/slide142.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33.xml"/><Relationship Id="rId3" Type="http://schemas.openxmlformats.org/officeDocument/2006/relationships/slide" Target="slide105.xml"/><Relationship Id="rId7" Type="http://schemas.openxmlformats.org/officeDocument/2006/relationships/slide" Target="slide114.xml"/><Relationship Id="rId12" Type="http://schemas.openxmlformats.org/officeDocument/2006/relationships/slide" Target="slide127.xml"/><Relationship Id="rId2"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112.xml"/><Relationship Id="rId11" Type="http://schemas.openxmlformats.org/officeDocument/2006/relationships/slide" Target="slide124.xml"/><Relationship Id="rId5" Type="http://schemas.openxmlformats.org/officeDocument/2006/relationships/slide" Target="slide108.xml"/><Relationship Id="rId15" Type="http://schemas.openxmlformats.org/officeDocument/2006/relationships/slide" Target="slide2.xml"/><Relationship Id="rId10" Type="http://schemas.openxmlformats.org/officeDocument/2006/relationships/slide" Target="slide120.xml"/><Relationship Id="rId4" Type="http://schemas.openxmlformats.org/officeDocument/2006/relationships/slide" Target="slide106.xml"/><Relationship Id="rId9" Type="http://schemas.openxmlformats.org/officeDocument/2006/relationships/slide" Target="slide118.xml"/><Relationship Id="rId14" Type="http://schemas.openxmlformats.org/officeDocument/2006/relationships/image" Target="../media/image235.png"/></Relationships>
</file>

<file path=ppt/slides/_rels/slide14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8.xml"/><Relationship Id="rId7" Type="http://schemas.openxmlformats.org/officeDocument/2006/relationships/slide" Target="slide24.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17.xml"/><Relationship Id="rId5" Type="http://schemas.openxmlformats.org/officeDocument/2006/relationships/slide" Target="slide21.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24.png"/><Relationship Id="rId7" Type="http://schemas.openxmlformats.org/officeDocument/2006/relationships/slide" Target="slide21.xml"/><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6.xml"/><Relationship Id="rId9" Type="http://schemas.openxmlformats.org/officeDocument/2006/relationships/slide" Target="slide26.xml"/></Relationships>
</file>

<file path=ppt/slides/_rels/slide1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s>
</file>

<file path=ppt/slides/_rels/slide19.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image" Target="../media/image3.png"/><Relationship Id="rId7" Type="http://schemas.openxmlformats.org/officeDocument/2006/relationships/slide" Target="slide8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59.xml"/><Relationship Id="rId5" Type="http://schemas.openxmlformats.org/officeDocument/2006/relationships/slide" Target="slide32.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9.xml"/><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slide" Target="slide18.xml"/><Relationship Id="rId7" Type="http://schemas.openxmlformats.org/officeDocument/2006/relationships/slide" Target="slide26.xml"/><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slide" Target="slide16.xml"/><Relationship Id="rId16"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slide" Target="slide24.xml"/><Relationship Id="rId11" Type="http://schemas.openxmlformats.org/officeDocument/2006/relationships/image" Target="../media/image32.png"/><Relationship Id="rId5" Type="http://schemas.openxmlformats.org/officeDocument/2006/relationships/slide" Target="slide21.xml"/><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slide" Target="slide19.xml"/><Relationship Id="rId9" Type="http://schemas.openxmlformats.org/officeDocument/2006/relationships/image" Target="../media/image30.png"/><Relationship Id="rId1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40.png"/><Relationship Id="rId7" Type="http://schemas.openxmlformats.org/officeDocument/2006/relationships/slide" Target="slide18.xml"/><Relationship Id="rId12" Type="http://schemas.openxmlformats.org/officeDocument/2006/relationships/slide" Target="slide25.xml"/><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slide" Target="slide16.xml"/><Relationship Id="rId11" Type="http://schemas.openxmlformats.org/officeDocument/2006/relationships/slide" Target="slide26.xml"/><Relationship Id="rId5" Type="http://schemas.openxmlformats.org/officeDocument/2006/relationships/image" Target="../media/image42.png"/><Relationship Id="rId10" Type="http://schemas.openxmlformats.org/officeDocument/2006/relationships/slide" Target="slide24.xml"/><Relationship Id="rId4" Type="http://schemas.openxmlformats.org/officeDocument/2006/relationships/image" Target="../media/image41.png"/><Relationship Id="rId9" Type="http://schemas.openxmlformats.org/officeDocument/2006/relationships/slide" Target="slide21.xml"/></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44.png"/><Relationship Id="rId7" Type="http://schemas.openxmlformats.org/officeDocument/2006/relationships/slide" Target="slide19.xml"/><Relationship Id="rId2"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slide" Target="slide27.xml"/><Relationship Id="rId5" Type="http://schemas.openxmlformats.org/officeDocument/2006/relationships/slide" Target="slide16.xml"/><Relationship Id="rId10" Type="http://schemas.openxmlformats.org/officeDocument/2006/relationships/slide" Target="slide26.xml"/><Relationship Id="rId4" Type="http://schemas.openxmlformats.org/officeDocument/2006/relationships/image" Target="../media/image45.png"/><Relationship Id="rId9" Type="http://schemas.openxmlformats.org/officeDocument/2006/relationships/slide" Target="slide24.xml"/></Relationships>
</file>

<file path=ppt/slides/_rels/slide27.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50.emf"/><Relationship Id="rId5" Type="http://schemas.openxmlformats.org/officeDocument/2006/relationships/package" Target="../embeddings/Microsoft_Word___4.docx"/><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5.bin"/><Relationship Id="rId7" Type="http://schemas.openxmlformats.org/officeDocument/2006/relationships/package" Target="../embeddings/Microsoft_Word___6.docx"/><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52.emf"/><Relationship Id="rId4" Type="http://schemas.openxmlformats.org/officeDocument/2006/relationships/package" Target="../embeddings/Microsoft_Word___5.docx"/></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8.png"/><Relationship Id="rId7" Type="http://schemas.openxmlformats.org/officeDocument/2006/relationships/image" Target="../media/image57.e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package" Target="../embeddings/Microsoft_Word___7.docx"/><Relationship Id="rId5" Type="http://schemas.openxmlformats.org/officeDocument/2006/relationships/oleObject" Target="../embeddings/oleObject7.bin"/><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45.xml"/><Relationship Id="rId7" Type="http://schemas.openxmlformats.org/officeDocument/2006/relationships/slide" Target="slide51.xml"/><Relationship Id="rId2" Type="http://schemas.openxmlformats.org/officeDocument/2006/relationships/image" Target="../media/image69.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8.xml"/><Relationship Id="rId10" Type="http://schemas.openxmlformats.org/officeDocument/2006/relationships/slide" Target="slide46.xml"/><Relationship Id="rId4" Type="http://schemas.openxmlformats.org/officeDocument/2006/relationships/slide" Target="slide47.xml"/><Relationship Id="rId9" Type="http://schemas.openxmlformats.org/officeDocument/2006/relationships/slide" Target="slide56.xml"/></Relationships>
</file>

<file path=ppt/slides/_rels/slide46.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3.xml"/><Relationship Id="rId3" Type="http://schemas.openxmlformats.org/officeDocument/2006/relationships/oleObject" Target="../embeddings/oleObject8.bin"/><Relationship Id="rId7" Type="http://schemas.openxmlformats.org/officeDocument/2006/relationships/image" Target="../media/image72.png"/><Relationship Id="rId12" Type="http://schemas.openxmlformats.org/officeDocument/2006/relationships/slide" Target="slide51.xml"/><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71.png"/><Relationship Id="rId11" Type="http://schemas.openxmlformats.org/officeDocument/2006/relationships/slide" Target="slide49.xml"/><Relationship Id="rId5" Type="http://schemas.openxmlformats.org/officeDocument/2006/relationships/image" Target="../media/image70.emf"/><Relationship Id="rId10" Type="http://schemas.openxmlformats.org/officeDocument/2006/relationships/slide" Target="slide48.xml"/><Relationship Id="rId4" Type="http://schemas.openxmlformats.org/officeDocument/2006/relationships/package" Target="../embeddings/Microsoft_Word___8.docx"/><Relationship Id="rId9" Type="http://schemas.openxmlformats.org/officeDocument/2006/relationships/slide" Target="slide47.xml"/><Relationship Id="rId14" Type="http://schemas.openxmlformats.org/officeDocument/2006/relationships/slide" Target="slide56.xml"/></Relationships>
</file>

<file path=ppt/slides/_rels/slide47.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45.xml"/><Relationship Id="rId7" Type="http://schemas.openxmlformats.org/officeDocument/2006/relationships/slide" Target="slide51.xml"/><Relationship Id="rId2" Type="http://schemas.openxmlformats.org/officeDocument/2006/relationships/image" Target="../media/image73.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47.xml"/><Relationship Id="rId9" Type="http://schemas.openxmlformats.org/officeDocument/2006/relationships/slide" Target="slide56.xml"/></Relationships>
</file>

<file path=ppt/slides/_rels/slide48.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image" Target="../media/image75.png"/><Relationship Id="rId7" Type="http://schemas.openxmlformats.org/officeDocument/2006/relationships/slide" Target="slide49.xml"/><Relationship Id="rId2" Type="http://schemas.openxmlformats.org/officeDocument/2006/relationships/image" Target="../media/image74.png"/><Relationship Id="rId1" Type="http://schemas.openxmlformats.org/officeDocument/2006/relationships/slideLayout" Target="../slideLayouts/slideLayout5.xml"/><Relationship Id="rId6" Type="http://schemas.openxmlformats.org/officeDocument/2006/relationships/slide" Target="slide48.xml"/><Relationship Id="rId5" Type="http://schemas.openxmlformats.org/officeDocument/2006/relationships/slide" Target="slide47.xml"/><Relationship Id="rId10" Type="http://schemas.openxmlformats.org/officeDocument/2006/relationships/slide" Target="slide56.xml"/><Relationship Id="rId4" Type="http://schemas.openxmlformats.org/officeDocument/2006/relationships/slide" Target="slide45.xml"/><Relationship Id="rId9" Type="http://schemas.openxmlformats.org/officeDocument/2006/relationships/slide" Target="slide53.xml"/></Relationships>
</file>

<file path=ppt/slides/_rels/slide49.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45.xml"/><Relationship Id="rId7" Type="http://schemas.openxmlformats.org/officeDocument/2006/relationships/slide" Target="slide51.xml"/><Relationship Id="rId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8.xml"/><Relationship Id="rId10" Type="http://schemas.openxmlformats.org/officeDocument/2006/relationships/slide" Target="slide50.xml"/><Relationship Id="rId4" Type="http://schemas.openxmlformats.org/officeDocument/2006/relationships/slide" Target="slide47.xml"/><Relationship Id="rId9" Type="http://schemas.openxmlformats.org/officeDocument/2006/relationships/slide" Target="slide5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45.xml"/><Relationship Id="rId7" Type="http://schemas.openxmlformats.org/officeDocument/2006/relationships/slide" Target="slide51.xml"/><Relationship Id="rId2" Type="http://schemas.openxmlformats.org/officeDocument/2006/relationships/image" Target="../media/image77.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47.xml"/><Relationship Id="rId9" Type="http://schemas.openxmlformats.org/officeDocument/2006/relationships/slide" Target="slide56.xml"/></Relationships>
</file>

<file path=ppt/slides/_rels/slide51.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45.xml"/><Relationship Id="rId7" Type="http://schemas.openxmlformats.org/officeDocument/2006/relationships/slide" Target="slide51.xml"/><Relationship Id="rId2"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8.xml"/><Relationship Id="rId10" Type="http://schemas.openxmlformats.org/officeDocument/2006/relationships/slide" Target="slide52.xml"/><Relationship Id="rId4" Type="http://schemas.openxmlformats.org/officeDocument/2006/relationships/slide" Target="slide47.xml"/><Relationship Id="rId9" Type="http://schemas.openxmlformats.org/officeDocument/2006/relationships/slide" Target="slide56.xml"/></Relationships>
</file>

<file path=ppt/slides/_rels/slide52.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3.xml"/><Relationship Id="rId2" Type="http://schemas.openxmlformats.org/officeDocument/2006/relationships/slide" Target="slide45.xml"/><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8.xml"/></Relationships>
</file>

<file path=ppt/slides/_rels/slide53.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45.xml"/><Relationship Id="rId7" Type="http://schemas.openxmlformats.org/officeDocument/2006/relationships/slide" Target="slide51.xml"/><Relationship Id="rId2"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47.xml"/><Relationship Id="rId9" Type="http://schemas.openxmlformats.org/officeDocument/2006/relationships/slide" Target="slide56.xml"/></Relationships>
</file>

<file path=ppt/slides/_rels/slide54.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3.xml"/><Relationship Id="rId2" Type="http://schemas.openxmlformats.org/officeDocument/2006/relationships/slide" Target="slide45.xml"/><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8.xml"/><Relationship Id="rId9" Type="http://schemas.openxmlformats.org/officeDocument/2006/relationships/slide" Target="slide55.xml"/></Relationships>
</file>

<file path=ppt/slides/_rels/slide55.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oleObject" Target="../embeddings/oleObject9.bin"/><Relationship Id="rId7" Type="http://schemas.openxmlformats.org/officeDocument/2006/relationships/slide" Target="slide47.xml"/><Relationship Id="rId12" Type="http://schemas.openxmlformats.org/officeDocument/2006/relationships/slide" Target="slide56.xml"/><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slide" Target="slide45.xml"/><Relationship Id="rId11" Type="http://schemas.openxmlformats.org/officeDocument/2006/relationships/slide" Target="slide53.xml"/><Relationship Id="rId5" Type="http://schemas.openxmlformats.org/officeDocument/2006/relationships/image" Target="../media/image80.emf"/><Relationship Id="rId10" Type="http://schemas.openxmlformats.org/officeDocument/2006/relationships/slide" Target="slide51.xml"/><Relationship Id="rId4" Type="http://schemas.openxmlformats.org/officeDocument/2006/relationships/package" Target="../embeddings/Microsoft_Word___9.docx"/><Relationship Id="rId9" Type="http://schemas.openxmlformats.org/officeDocument/2006/relationships/slide" Target="slide49.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slide" Target="slide48.xml"/><Relationship Id="rId18" Type="http://schemas.openxmlformats.org/officeDocument/2006/relationships/slide" Target="slide57.xml"/><Relationship Id="rId3" Type="http://schemas.openxmlformats.org/officeDocument/2006/relationships/image" Target="../media/image83.png"/><Relationship Id="rId7" Type="http://schemas.openxmlformats.org/officeDocument/2006/relationships/image" Target="../media/image84.png"/><Relationship Id="rId12" Type="http://schemas.openxmlformats.org/officeDocument/2006/relationships/slide" Target="slide47.xml"/><Relationship Id="rId17" Type="http://schemas.openxmlformats.org/officeDocument/2006/relationships/slide" Target="slide56.xml"/><Relationship Id="rId2" Type="http://schemas.openxmlformats.org/officeDocument/2006/relationships/slideLayout" Target="../slideLayouts/slideLayout5.xml"/><Relationship Id="rId16" Type="http://schemas.openxmlformats.org/officeDocument/2006/relationships/slide" Target="slide53.xml"/><Relationship Id="rId1" Type="http://schemas.openxmlformats.org/officeDocument/2006/relationships/vmlDrawing" Target="../drawings/vmlDrawing8.vml"/><Relationship Id="rId6" Type="http://schemas.openxmlformats.org/officeDocument/2006/relationships/image" Target="../media/image81.emf"/><Relationship Id="rId11" Type="http://schemas.openxmlformats.org/officeDocument/2006/relationships/slide" Target="slide45.xml"/><Relationship Id="rId5" Type="http://schemas.openxmlformats.org/officeDocument/2006/relationships/package" Target="../embeddings/Microsoft_Word___10.docx"/><Relationship Id="rId15" Type="http://schemas.openxmlformats.org/officeDocument/2006/relationships/slide" Target="slide51.xml"/><Relationship Id="rId10" Type="http://schemas.openxmlformats.org/officeDocument/2006/relationships/image" Target="../media/image82.emf"/><Relationship Id="rId4" Type="http://schemas.openxmlformats.org/officeDocument/2006/relationships/oleObject" Target="../embeddings/oleObject10.bin"/><Relationship Id="rId9" Type="http://schemas.openxmlformats.org/officeDocument/2006/relationships/package" Target="../embeddings/Microsoft_Word___11.docx"/><Relationship Id="rId14" Type="http://schemas.openxmlformats.org/officeDocument/2006/relationships/slide" Target="slide49.xml"/></Relationships>
</file>

<file path=ppt/slides/_rels/slide57.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3.xml"/><Relationship Id="rId2" Type="http://schemas.openxmlformats.org/officeDocument/2006/relationships/slide" Target="slide45.xml"/><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8.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6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5.xml"/><Relationship Id="rId4" Type="http://schemas.openxmlformats.org/officeDocument/2006/relationships/image" Target="../media/image92.png"/></Relationships>
</file>

<file path=ppt/slides/_rels/slide6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5.xml"/><Relationship Id="rId4" Type="http://schemas.openxmlformats.org/officeDocument/2006/relationships/image" Target="../media/image95.png"/></Relationships>
</file>

<file path=ppt/slides/_rels/slide6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05.png"/><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104.png"/><Relationship Id="rId5" Type="http://schemas.openxmlformats.org/officeDocument/2006/relationships/image" Target="../media/image103.emf"/><Relationship Id="rId4" Type="http://schemas.openxmlformats.org/officeDocument/2006/relationships/package" Target="../embeddings/Microsoft_Word___12.docx"/></Relationships>
</file>

<file path=ppt/slides/_rels/slide67.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7.png"/><Relationship Id="rId7" Type="http://schemas.openxmlformats.org/officeDocument/2006/relationships/image" Target="../media/image108.png"/><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106.emf"/><Relationship Id="rId5" Type="http://schemas.openxmlformats.org/officeDocument/2006/relationships/package" Target="../embeddings/Microsoft_Word___13.docx"/><Relationship Id="rId4" Type="http://schemas.openxmlformats.org/officeDocument/2006/relationships/oleObject" Target="../embeddings/oleObject13.bin"/></Relationships>
</file>

<file path=ppt/slides/_rels/slide68.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image" Target="../media/image110.png"/><Relationship Id="rId1" Type="http://schemas.openxmlformats.org/officeDocument/2006/relationships/slideLayout" Target="../slideLayouts/slideLayout5.xml"/><Relationship Id="rId5" Type="http://schemas.openxmlformats.org/officeDocument/2006/relationships/slide" Target="slide75.xml"/><Relationship Id="rId4" Type="http://schemas.openxmlformats.org/officeDocument/2006/relationships/slide" Target="slide72.xml"/></Relationships>
</file>

<file path=ppt/slides/_rels/slide69.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8.xml"/><Relationship Id="rId1" Type="http://schemas.openxmlformats.org/officeDocument/2006/relationships/slideLayout" Target="../slideLayouts/slideLayout5.xml"/><Relationship Id="rId5" Type="http://schemas.openxmlformats.org/officeDocument/2006/relationships/slide" Target="slide70.xml"/><Relationship Id="rId4" Type="http://schemas.openxmlformats.org/officeDocument/2006/relationships/slide" Target="slide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8.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1.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slide" Target="slide75.xml"/><Relationship Id="rId2" Type="http://schemas.openxmlformats.org/officeDocument/2006/relationships/image" Target="../media/image111.png"/><Relationship Id="rId1" Type="http://schemas.openxmlformats.org/officeDocument/2006/relationships/slideLayout" Target="../slideLayouts/slideLayout5.xml"/><Relationship Id="rId6" Type="http://schemas.openxmlformats.org/officeDocument/2006/relationships/slide" Target="slide72.xml"/><Relationship Id="rId5" Type="http://schemas.openxmlformats.org/officeDocument/2006/relationships/slide" Target="slide68.xml"/><Relationship Id="rId4" Type="http://schemas.openxmlformats.org/officeDocument/2006/relationships/image" Target="../media/image113.png"/></Relationships>
</file>

<file path=ppt/slides/_rels/slide72.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115.png"/><Relationship Id="rId7" Type="http://schemas.openxmlformats.org/officeDocument/2006/relationships/slide" Target="slide72.xml"/><Relationship Id="rId2" Type="http://schemas.openxmlformats.org/officeDocument/2006/relationships/image" Target="../media/image114.png"/><Relationship Id="rId1" Type="http://schemas.openxmlformats.org/officeDocument/2006/relationships/slideLayout" Target="../slideLayouts/slideLayout5.xml"/><Relationship Id="rId6" Type="http://schemas.openxmlformats.org/officeDocument/2006/relationships/slide" Target="slide68.xml"/><Relationship Id="rId5" Type="http://schemas.openxmlformats.org/officeDocument/2006/relationships/image" Target="../media/image117.png"/><Relationship Id="rId4" Type="http://schemas.openxmlformats.org/officeDocument/2006/relationships/image" Target="../media/image116.png"/></Relationships>
</file>

<file path=ppt/slides/_rels/slide73.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slide" Target="slide75.xml"/><Relationship Id="rId2" Type="http://schemas.openxmlformats.org/officeDocument/2006/relationships/image" Target="../media/image118.png"/><Relationship Id="rId1" Type="http://schemas.openxmlformats.org/officeDocument/2006/relationships/slideLayout" Target="../slideLayouts/slideLayout5.xml"/><Relationship Id="rId6" Type="http://schemas.openxmlformats.org/officeDocument/2006/relationships/slide" Target="slide72.xml"/><Relationship Id="rId5" Type="http://schemas.openxmlformats.org/officeDocument/2006/relationships/slide" Target="slide68.xml"/><Relationship Id="rId4" Type="http://schemas.openxmlformats.org/officeDocument/2006/relationships/image" Target="../media/image120.png"/></Relationships>
</file>

<file path=ppt/slides/_rels/slide74.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122.png"/><Relationship Id="rId7" Type="http://schemas.openxmlformats.org/officeDocument/2006/relationships/slide" Target="slide72.xml"/><Relationship Id="rId2" Type="http://schemas.openxmlformats.org/officeDocument/2006/relationships/image" Target="../media/image121.png"/><Relationship Id="rId1" Type="http://schemas.openxmlformats.org/officeDocument/2006/relationships/slideLayout" Target="../slideLayouts/slideLayout5.xml"/><Relationship Id="rId6" Type="http://schemas.openxmlformats.org/officeDocument/2006/relationships/slide" Target="slide68.xml"/><Relationship Id="rId5" Type="http://schemas.openxmlformats.org/officeDocument/2006/relationships/image" Target="../media/image124.png"/><Relationship Id="rId4" Type="http://schemas.openxmlformats.org/officeDocument/2006/relationships/image" Target="../media/image123.png"/></Relationships>
</file>

<file path=ppt/slides/_rels/slide7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5.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68.xml"/></Relationships>
</file>

<file path=ppt/slides/_rels/slide76.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8.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7.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8.xml"/><Relationship Id="rId1" Type="http://schemas.openxmlformats.org/officeDocument/2006/relationships/slideLayout" Target="../slideLayouts/slideLayout5.xml"/><Relationship Id="rId5" Type="http://schemas.openxmlformats.org/officeDocument/2006/relationships/slide" Target="slide78.xml"/><Relationship Id="rId4" Type="http://schemas.openxmlformats.org/officeDocument/2006/relationships/slide" Target="slide75.xml"/></Relationships>
</file>

<file path=ppt/slides/_rels/slide78.xml.rels><?xml version="1.0" encoding="UTF-8" standalone="yes"?>
<Relationships xmlns="http://schemas.openxmlformats.org/package/2006/relationships"><Relationship Id="rId8" Type="http://schemas.openxmlformats.org/officeDocument/2006/relationships/slide" Target="slide68.xml"/><Relationship Id="rId13" Type="http://schemas.openxmlformats.org/officeDocument/2006/relationships/oleObject" Target="../embeddings/oleObject15.bin"/><Relationship Id="rId18" Type="http://schemas.openxmlformats.org/officeDocument/2006/relationships/image" Target="../media/image129.emf"/><Relationship Id="rId3" Type="http://schemas.openxmlformats.org/officeDocument/2006/relationships/image" Target="../media/image130.png"/><Relationship Id="rId7" Type="http://schemas.openxmlformats.org/officeDocument/2006/relationships/image" Target="../media/image127.emf"/><Relationship Id="rId12" Type="http://schemas.openxmlformats.org/officeDocument/2006/relationships/image" Target="../media/image133.png"/><Relationship Id="rId17" Type="http://schemas.openxmlformats.org/officeDocument/2006/relationships/package" Target="../embeddings/Microsoft_Word___16.docx"/><Relationship Id="rId2" Type="http://schemas.openxmlformats.org/officeDocument/2006/relationships/slideLayout" Target="../slideLayouts/slideLayout5.xml"/><Relationship Id="rId16" Type="http://schemas.openxmlformats.org/officeDocument/2006/relationships/oleObject" Target="../embeddings/oleObject16.bin"/><Relationship Id="rId1" Type="http://schemas.openxmlformats.org/officeDocument/2006/relationships/vmlDrawing" Target="../drawings/vmlDrawing11.vml"/><Relationship Id="rId6" Type="http://schemas.openxmlformats.org/officeDocument/2006/relationships/package" Target="../embeddings/Microsoft_Word___14.docx"/><Relationship Id="rId11" Type="http://schemas.openxmlformats.org/officeDocument/2006/relationships/image" Target="../media/image132.png"/><Relationship Id="rId5" Type="http://schemas.openxmlformats.org/officeDocument/2006/relationships/oleObject" Target="../embeddings/oleObject14.bin"/><Relationship Id="rId15" Type="http://schemas.openxmlformats.org/officeDocument/2006/relationships/image" Target="../media/image128.emf"/><Relationship Id="rId10" Type="http://schemas.openxmlformats.org/officeDocument/2006/relationships/slide" Target="slide75.xml"/><Relationship Id="rId4" Type="http://schemas.openxmlformats.org/officeDocument/2006/relationships/image" Target="../media/image131.png"/><Relationship Id="rId9" Type="http://schemas.openxmlformats.org/officeDocument/2006/relationships/slide" Target="slide72.xml"/><Relationship Id="rId14" Type="http://schemas.openxmlformats.org/officeDocument/2006/relationships/package" Target="../embeddings/Microsoft_Word___15.docx"/></Relationships>
</file>

<file path=ppt/slides/_rels/slide7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5.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6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image" Target="../media/image137.emf"/><Relationship Id="rId3" Type="http://schemas.openxmlformats.org/officeDocument/2006/relationships/oleObject" Target="../embeddings/oleObject17.bin"/><Relationship Id="rId7" Type="http://schemas.openxmlformats.org/officeDocument/2006/relationships/package" Target="../embeddings/Microsoft_Word___18.docx"/><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18.bin"/><Relationship Id="rId11" Type="http://schemas.openxmlformats.org/officeDocument/2006/relationships/image" Target="../media/image138.emf"/><Relationship Id="rId5" Type="http://schemas.openxmlformats.org/officeDocument/2006/relationships/image" Target="../media/image136.emf"/><Relationship Id="rId10" Type="http://schemas.openxmlformats.org/officeDocument/2006/relationships/package" Target="../embeddings/Microsoft_Word___19.docx"/><Relationship Id="rId4" Type="http://schemas.openxmlformats.org/officeDocument/2006/relationships/package" Target="../embeddings/Microsoft_Word___17.docx"/><Relationship Id="rId9" Type="http://schemas.openxmlformats.org/officeDocument/2006/relationships/oleObject" Target="../embeddings/oleObject19.bin"/></Relationships>
</file>

<file path=ppt/slides/_rels/slide8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oleObject" Target="../embeddings/oleObject20.bin"/><Relationship Id="rId7" Type="http://schemas.openxmlformats.org/officeDocument/2006/relationships/image" Target="../media/image141.png"/><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140.png"/><Relationship Id="rId5" Type="http://schemas.openxmlformats.org/officeDocument/2006/relationships/image" Target="../media/image139.emf"/><Relationship Id="rId4" Type="http://schemas.openxmlformats.org/officeDocument/2006/relationships/package" Target="../embeddings/Microsoft_Word___20.docx"/></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slide" Target="slide85.xml"/><Relationship Id="rId7" Type="http://schemas.openxmlformats.org/officeDocument/2006/relationships/slide" Target="slide84.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42.png"/><Relationship Id="rId5" Type="http://schemas.openxmlformats.org/officeDocument/2006/relationships/slide" Target="slide96.xml"/><Relationship Id="rId4" Type="http://schemas.openxmlformats.org/officeDocument/2006/relationships/slide" Target="slide87.xml"/></Relationships>
</file>

<file path=ppt/slides/_rels/slide84.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85.xml.rels><?xml version="1.0" encoding="UTF-8" standalone="yes"?>
<Relationships xmlns="http://schemas.openxmlformats.org/package/2006/relationships"><Relationship Id="rId3" Type="http://schemas.openxmlformats.org/officeDocument/2006/relationships/slide" Target="slide85.xml"/><Relationship Id="rId7" Type="http://schemas.openxmlformats.org/officeDocument/2006/relationships/slide" Target="slide86.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slide" Target="slide96.xml"/><Relationship Id="rId4" Type="http://schemas.openxmlformats.org/officeDocument/2006/relationships/slide" Target="slide87.xml"/></Relationships>
</file>

<file path=ppt/slides/_rels/slide86.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87.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44.png"/><Relationship Id="rId5" Type="http://schemas.openxmlformats.org/officeDocument/2006/relationships/slide" Target="slide96.xml"/><Relationship Id="rId4" Type="http://schemas.openxmlformats.org/officeDocument/2006/relationships/slide" Target="slide87.xml"/></Relationships>
</file>

<file path=ppt/slides/_rels/slide88.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89.xml"/><Relationship Id="rId5" Type="http://schemas.openxmlformats.org/officeDocument/2006/relationships/slide" Target="slide96.xml"/><Relationship Id="rId4" Type="http://schemas.openxmlformats.org/officeDocument/2006/relationships/slide" Target="slide87.xml"/></Relationships>
</file>

<file path=ppt/slides/_rels/slide89.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Word___1.docx"/></Relationships>
</file>

<file path=ppt/slides/_rels/slide90.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slide" Target="slide85.xml"/><Relationship Id="rId7" Type="http://schemas.openxmlformats.org/officeDocument/2006/relationships/image" Target="../media/image146.png"/><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45.png"/><Relationship Id="rId5" Type="http://schemas.openxmlformats.org/officeDocument/2006/relationships/slide" Target="slide96.xml"/><Relationship Id="rId4" Type="http://schemas.openxmlformats.org/officeDocument/2006/relationships/slide" Target="slide87.xml"/></Relationships>
</file>

<file path=ppt/slides/_rels/slide91.xml.rels><?xml version="1.0" encoding="UTF-8" standalone="yes"?>
<Relationships xmlns="http://schemas.openxmlformats.org/package/2006/relationships"><Relationship Id="rId3" Type="http://schemas.openxmlformats.org/officeDocument/2006/relationships/slide" Target="slide85.xml"/><Relationship Id="rId7" Type="http://schemas.openxmlformats.org/officeDocument/2006/relationships/image" Target="../media/image149.png"/><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48.png"/><Relationship Id="rId5" Type="http://schemas.openxmlformats.org/officeDocument/2006/relationships/slide" Target="slide96.xml"/><Relationship Id="rId4" Type="http://schemas.openxmlformats.org/officeDocument/2006/relationships/slide" Target="slide87.xml"/></Relationships>
</file>

<file path=ppt/slides/_rels/slide92.xml.rels><?xml version="1.0" encoding="UTF-8" standalone="yes"?>
<Relationships xmlns="http://schemas.openxmlformats.org/package/2006/relationships"><Relationship Id="rId3" Type="http://schemas.openxmlformats.org/officeDocument/2006/relationships/slide" Target="slide85.xml"/><Relationship Id="rId7" Type="http://schemas.openxmlformats.org/officeDocument/2006/relationships/image" Target="../media/image151.png"/><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slide" Target="slide96.xml"/><Relationship Id="rId4" Type="http://schemas.openxmlformats.org/officeDocument/2006/relationships/slide" Target="slide87.xml"/></Relationships>
</file>

<file path=ppt/slides/_rels/slide93.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94.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slide" Target="slide85.xml"/><Relationship Id="rId7" Type="http://schemas.openxmlformats.org/officeDocument/2006/relationships/image" Target="../media/image153.png"/><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image" Target="../media/image152.png"/><Relationship Id="rId5" Type="http://schemas.openxmlformats.org/officeDocument/2006/relationships/slide" Target="slide96.xml"/><Relationship Id="rId4" Type="http://schemas.openxmlformats.org/officeDocument/2006/relationships/slide" Target="slide87.xml"/></Relationships>
</file>

<file path=ppt/slides/_rels/slide95.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slide" Target="slide83.xml"/><Relationship Id="rId7" Type="http://schemas.openxmlformats.org/officeDocument/2006/relationships/image" Target="../media/image156.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slide" Target="slide96.xml"/><Relationship Id="rId11" Type="http://schemas.openxmlformats.org/officeDocument/2006/relationships/image" Target="../media/image157.png"/><Relationship Id="rId5" Type="http://schemas.openxmlformats.org/officeDocument/2006/relationships/slide" Target="slide87.xml"/><Relationship Id="rId10" Type="http://schemas.openxmlformats.org/officeDocument/2006/relationships/image" Target="../media/image155.emf"/><Relationship Id="rId4" Type="http://schemas.openxmlformats.org/officeDocument/2006/relationships/slide" Target="slide85.xml"/><Relationship Id="rId9" Type="http://schemas.openxmlformats.org/officeDocument/2006/relationships/package" Target="../embeddings/Microsoft_Word___21.docx"/></Relationships>
</file>

<file path=ppt/slides/_rels/slide97.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98.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_rels/slide99.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83.xml"/><Relationship Id="rId1" Type="http://schemas.openxmlformats.org/officeDocument/2006/relationships/slideLayout" Target="../slideLayouts/slideLayout1.xml"/><Relationship Id="rId5" Type="http://schemas.openxmlformats.org/officeDocument/2006/relationships/slide" Target="slide96.xml"/><Relationship Id="rId4" Type="http://schemas.openxmlformats.org/officeDocument/2006/relationships/slide" Target="slide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3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183"/>
          <a:stretch/>
        </p:blipFill>
        <p:spPr bwMode="auto">
          <a:xfrm>
            <a:off x="-25476" y="-26590"/>
            <a:ext cx="12215889" cy="693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83631" y="4501203"/>
            <a:ext cx="4698722" cy="584775"/>
          </a:xfrm>
          <a:prstGeom prst="rect">
            <a:avLst/>
          </a:prstGeom>
        </p:spPr>
        <p:txBody>
          <a:bodyPr wrap="none">
            <a:spAutoFit/>
          </a:bodyPr>
          <a:lstStyle/>
          <a:p>
            <a:pPr lvl="0" algn="just"/>
            <a:r>
              <a:rPr lang="zh-CN" altLang="en-US" sz="3200" b="1" dirty="0" smtClean="0">
                <a:solidFill>
                  <a:schemeClr val="bg1"/>
                </a:solidFill>
                <a:latin typeface="Times New Roman" pitchFamily="18" charset="0"/>
                <a:ea typeface="微软雅黑"/>
                <a:cs typeface="Times New Roman" pitchFamily="18" charset="0"/>
              </a:rPr>
              <a:t>第</a:t>
            </a:r>
            <a:r>
              <a:rPr lang="en-US" altLang="zh-CN" sz="3200" b="1" dirty="0" smtClean="0">
                <a:solidFill>
                  <a:schemeClr val="bg1"/>
                </a:solidFill>
                <a:latin typeface="Times New Roman" pitchFamily="18" charset="0"/>
                <a:ea typeface="微软雅黑"/>
                <a:cs typeface="Times New Roman" pitchFamily="18" charset="0"/>
              </a:rPr>
              <a:t>37</a:t>
            </a:r>
            <a:r>
              <a:rPr lang="zh-CN" altLang="en-US" sz="3200" b="1" dirty="0" smtClean="0">
                <a:solidFill>
                  <a:schemeClr val="bg1"/>
                </a:solidFill>
                <a:latin typeface="Times New Roman" pitchFamily="18" charset="0"/>
                <a:ea typeface="微软雅黑"/>
                <a:cs typeface="Times New Roman" pitchFamily="18" charset="0"/>
              </a:rPr>
              <a:t>讲</a:t>
            </a:r>
            <a:r>
              <a:rPr lang="zh-CN" altLang="en-US" sz="3200" b="1" dirty="0">
                <a:solidFill>
                  <a:schemeClr val="bg1"/>
                </a:solidFill>
                <a:latin typeface="Times New Roman" pitchFamily="18" charset="0"/>
                <a:ea typeface="微软雅黑"/>
                <a:cs typeface="Times New Roman" pitchFamily="18" charset="0"/>
              </a:rPr>
              <a:t>　烃的含氧衍生物</a:t>
            </a:r>
          </a:p>
        </p:txBody>
      </p:sp>
      <p:grpSp>
        <p:nvGrpSpPr>
          <p:cNvPr id="8" name="组合 7"/>
          <p:cNvGrpSpPr/>
          <p:nvPr/>
        </p:nvGrpSpPr>
        <p:grpSpPr>
          <a:xfrm>
            <a:off x="-25474" y="4082529"/>
            <a:ext cx="936104" cy="1507504"/>
            <a:chOff x="1636272" y="4786031"/>
            <a:chExt cx="839787" cy="1212851"/>
          </a:xfrm>
        </p:grpSpPr>
        <p:sp>
          <p:nvSpPr>
            <p:cNvPr id="9" name="矩形 8"/>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588453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1635" y="261442"/>
            <a:ext cx="11404211"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Times New Roman"/>
              </a:rPr>
              <a:t>(3)</a:t>
            </a:r>
            <a:r>
              <a:rPr lang="zh-CN" altLang="en-US" sz="2800" kern="100" dirty="0">
                <a:latin typeface="Times New Roman"/>
                <a:ea typeface="华文细黑"/>
                <a:cs typeface="Times New Roman"/>
              </a:rPr>
              <a:t>与</a:t>
            </a:r>
            <a:r>
              <a:rPr lang="en-US" altLang="zh-CN" sz="2800" kern="100" dirty="0" err="1">
                <a:latin typeface="Times New Roman"/>
                <a:ea typeface="华文细黑"/>
                <a:cs typeface="Times New Roman"/>
              </a:rPr>
              <a:t>HBr</a:t>
            </a:r>
            <a:r>
              <a:rPr lang="zh-CN" altLang="en-US" sz="2800" kern="100" dirty="0">
                <a:latin typeface="Times New Roman"/>
                <a:ea typeface="华文细黑"/>
                <a:cs typeface="Times New Roman"/>
              </a:rPr>
              <a:t>的取代</a:t>
            </a:r>
          </a:p>
          <a:p>
            <a:pPr algn="just">
              <a:lnSpc>
                <a:spcPct val="150000"/>
              </a:lnSpc>
              <a:spcAft>
                <a:spcPts val="0"/>
              </a:spcAft>
            </a:pPr>
            <a:r>
              <a:rPr lang="en-US" altLang="zh-CN" sz="2800" kern="100" dirty="0" smtClean="0">
                <a:latin typeface="Times New Roman"/>
                <a:ea typeface="华文细黑"/>
                <a:cs typeface="Times New Roman"/>
              </a:rPr>
              <a:t>______________________________________________</a:t>
            </a:r>
            <a:r>
              <a:rPr lang="zh-CN" altLang="en-US" sz="2800" kern="100" dirty="0">
                <a:latin typeface="Times New Roman"/>
                <a:ea typeface="华文细黑"/>
                <a:cs typeface="Times New Roman"/>
              </a:rPr>
              <a:t>，</a:t>
            </a:r>
            <a:r>
              <a:rPr lang="en-US" altLang="zh-CN" sz="2800" kern="100" dirty="0" smtClean="0">
                <a:latin typeface="Times New Roman"/>
                <a:ea typeface="华文细黑"/>
                <a:cs typeface="Times New Roman"/>
              </a:rPr>
              <a:t>_______</a:t>
            </a:r>
            <a:r>
              <a:rPr lang="zh-CN" altLang="en-US" sz="2800" kern="100" dirty="0">
                <a:latin typeface="Times New Roman"/>
                <a:ea typeface="华文细黑"/>
                <a:cs typeface="Times New Roman"/>
              </a:rPr>
              <a:t>。</a:t>
            </a:r>
          </a:p>
        </p:txBody>
      </p:sp>
      <p:graphicFrame>
        <p:nvGraphicFramePr>
          <p:cNvPr id="11" name="对象 10"/>
          <p:cNvGraphicFramePr>
            <a:graphicFrameLocks noChangeAspect="1"/>
          </p:cNvGraphicFramePr>
          <p:nvPr>
            <p:extLst>
              <p:ext uri="{D42A27DB-BD31-4B8C-83A1-F6EECF244321}">
                <p14:modId xmlns:p14="http://schemas.microsoft.com/office/powerpoint/2010/main" val="1786653590"/>
              </p:ext>
            </p:extLst>
          </p:nvPr>
        </p:nvGraphicFramePr>
        <p:xfrm>
          <a:off x="595651" y="765498"/>
          <a:ext cx="10577512" cy="2032000"/>
        </p:xfrm>
        <a:graphic>
          <a:graphicData uri="http://schemas.openxmlformats.org/presentationml/2006/ole">
            <mc:AlternateContent xmlns:mc="http://schemas.openxmlformats.org/markup-compatibility/2006">
              <mc:Choice xmlns:v="urn:schemas-microsoft-com:vml" Requires="v">
                <p:oleObj spid="_x0000_s234560" name="文档" r:id="rId4" imgW="10578020" imgH="2057105" progId="Word.Document.12">
                  <p:embed/>
                </p:oleObj>
              </mc:Choice>
              <mc:Fallback>
                <p:oleObj name="文档" r:id="rId4" imgW="10578020" imgH="2057105" progId="Word.Document.12">
                  <p:embed/>
                  <p:pic>
                    <p:nvPicPr>
                      <p:cNvPr id="0" name=""/>
                      <p:cNvPicPr/>
                      <p:nvPr/>
                    </p:nvPicPr>
                    <p:blipFill>
                      <a:blip r:embed="rId5"/>
                      <a:stretch>
                        <a:fillRect/>
                      </a:stretch>
                    </p:blipFill>
                    <p:spPr>
                      <a:xfrm>
                        <a:off x="595651" y="765498"/>
                        <a:ext cx="10577512" cy="2032000"/>
                      </a:xfrm>
                      <a:prstGeom prst="rect">
                        <a:avLst/>
                      </a:prstGeom>
                    </p:spPr>
                  </p:pic>
                </p:oleObj>
              </mc:Fallback>
            </mc:AlternateContent>
          </a:graphicData>
        </a:graphic>
      </p:graphicFrame>
      <p:sp>
        <p:nvSpPr>
          <p:cNvPr id="12" name="矩形 11"/>
          <p:cNvSpPr/>
          <p:nvPr/>
        </p:nvSpPr>
        <p:spPr>
          <a:xfrm>
            <a:off x="451635" y="1845618"/>
            <a:ext cx="11404211" cy="1680204"/>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浓硫酸，加热分子内脱水</a:t>
            </a:r>
            <a:endParaRPr lang="zh-CN" altLang="zh-CN" sz="11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________________________________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620424790"/>
              </p:ext>
            </p:extLst>
          </p:nvPr>
        </p:nvGraphicFramePr>
        <p:xfrm>
          <a:off x="550590" y="2637706"/>
          <a:ext cx="10582275" cy="2057400"/>
        </p:xfrm>
        <a:graphic>
          <a:graphicData uri="http://schemas.openxmlformats.org/presentationml/2006/ole">
            <mc:AlternateContent xmlns:mc="http://schemas.openxmlformats.org/markup-compatibility/2006">
              <mc:Choice xmlns:v="urn:schemas-microsoft-com:vml" Requires="v">
                <p:oleObj spid="_x0000_s234561" name="文档" r:id="rId7" imgW="10578020" imgH="2063594" progId="Word.Document.12">
                  <p:embed/>
                </p:oleObj>
              </mc:Choice>
              <mc:Fallback>
                <p:oleObj name="文档" r:id="rId7" imgW="10578020" imgH="2063594" progId="Word.Document.12">
                  <p:embed/>
                  <p:pic>
                    <p:nvPicPr>
                      <p:cNvPr id="0" name=""/>
                      <p:cNvPicPr/>
                      <p:nvPr/>
                    </p:nvPicPr>
                    <p:blipFill>
                      <a:blip r:embed="rId8"/>
                      <a:stretch>
                        <a:fillRect/>
                      </a:stretch>
                    </p:blipFill>
                    <p:spPr>
                      <a:xfrm>
                        <a:off x="550590" y="2637706"/>
                        <a:ext cx="10582275" cy="205740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385074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838622" y="1701602"/>
            <a:ext cx="10221865"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的属于酯类的所有同分异构体的结构简式为</a:t>
            </a:r>
            <a:r>
              <a:rPr lang="en-US" altLang="zh-CN" sz="2800" kern="100" dirty="0" smtClean="0">
                <a:latin typeface="Times New Roman"/>
                <a:ea typeface="华文细黑"/>
                <a:cs typeface="Courier New"/>
              </a:rPr>
              <a:t>____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_______</a:t>
            </a:r>
            <a:r>
              <a:rPr lang="en-US" altLang="zh-CN" sz="2800" kern="100" dirty="0" smtClean="0">
                <a:latin typeface="Times New Roman"/>
                <a:ea typeface="华文细黑"/>
                <a:cs typeface="Courier New"/>
              </a:rPr>
              <a:t>___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4" name="矩形 3"/>
          <p:cNvSpPr/>
          <p:nvPr/>
        </p:nvSpPr>
        <p:spPr>
          <a:xfrm>
            <a:off x="910630" y="3287520"/>
            <a:ext cx="10636914" cy="203132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先确定</a:t>
            </a:r>
            <a:r>
              <a:rPr lang="en-US" altLang="zh-CN" sz="2800" kern="100" dirty="0">
                <a:latin typeface="Times New Roman"/>
                <a:ea typeface="华文细黑"/>
                <a:cs typeface="Courier New"/>
              </a:rPr>
              <a:t>—COO—</a:t>
            </a:r>
            <a:r>
              <a:rPr lang="zh-CN" altLang="zh-CN" sz="2800" kern="100" dirty="0">
                <a:latin typeface="Times New Roman"/>
                <a:ea typeface="华文细黑"/>
                <a:cs typeface="Times New Roman"/>
              </a:rPr>
              <a:t>，再将剩余的原子和原子团按有机物分子结构特点，分布在酯基的两端，最后得到属于酯类的同分异构体有</a:t>
            </a:r>
            <a:r>
              <a:rPr lang="en-US" altLang="zh-CN" sz="2800" kern="100" dirty="0">
                <a:latin typeface="Times New Roman"/>
                <a:ea typeface="华文细黑"/>
                <a:cs typeface="Courier New"/>
              </a:rPr>
              <a:t>HCOOCH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两种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982638" y="2419361"/>
            <a:ext cx="429636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COOCH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HCOOC</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5</a:t>
            </a:r>
            <a:endParaRPr lang="zh-CN" altLang="en-US" dirty="0">
              <a:solidFill>
                <a:schemeClr val="accent6">
                  <a:lumMod val="75000"/>
                </a:schemeClr>
              </a:solidFill>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897516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P spid="7" grpId="0"/>
      <p:bldP spid="7"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7" y="1614493"/>
            <a:ext cx="1096469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写出化合物</a:t>
            </a:r>
            <a:r>
              <a:rPr lang="en-US" altLang="zh-CN" sz="2800" kern="100" dirty="0">
                <a:latin typeface="Times New Roman"/>
                <a:ea typeface="华文细黑"/>
                <a:cs typeface="Courier New"/>
              </a:rPr>
              <a:t>7</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的化学方程式：</a:t>
            </a:r>
            <a:r>
              <a:rPr lang="zh-CN" altLang="zh-CN" sz="2800" kern="100" dirty="0">
                <a:latin typeface="宋体"/>
                <a:ea typeface="Times New Roman"/>
                <a:cs typeface="Courier New"/>
              </a:rPr>
              <a:t> </a:t>
            </a:r>
            <a:endParaRPr lang="en-US" altLang="zh-CN" sz="2800" kern="100" dirty="0" smtClean="0">
              <a:latin typeface="宋体"/>
              <a:ea typeface="Times New Roman"/>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 name="矩形 4"/>
          <p:cNvSpPr/>
          <p:nvPr/>
        </p:nvSpPr>
        <p:spPr>
          <a:xfrm>
            <a:off x="498196" y="3861842"/>
            <a:ext cx="9629458"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7</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为加聚反应，其</a:t>
            </a:r>
            <a:r>
              <a:rPr lang="zh-CN" altLang="zh-CN" sz="2800" kern="100" dirty="0" smtClean="0">
                <a:latin typeface="Times New Roman"/>
                <a:ea typeface="华文细黑"/>
                <a:cs typeface="Times New Roman"/>
              </a:rPr>
              <a:t>化学方程式为</a:t>
            </a:r>
            <a:endParaRPr lang="zh-CN" altLang="zh-CN" sz="2800" kern="100" dirty="0">
              <a:effectLst/>
              <a:latin typeface="宋体"/>
              <a:cs typeface="Courier New"/>
            </a:endParaRPr>
          </a:p>
        </p:txBody>
      </p:sp>
      <p:pic>
        <p:nvPicPr>
          <p:cNvPr id="30310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76" y="4908360"/>
            <a:ext cx="8110902" cy="140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07" name="Picture 3"/>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3346" y="2276468"/>
            <a:ext cx="5978835" cy="1164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9695606"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圆角矩形 19">
            <a:hlinkClick r:id="rId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3106"/>
                                        </p:tgtEl>
                                        <p:attrNameLst>
                                          <p:attrName>style.visibility</p:attrName>
                                        </p:attrNameLst>
                                      </p:cBhvr>
                                      <p:to>
                                        <p:strVal val="visible"/>
                                      </p:to>
                                    </p:set>
                                    <p:animEffect transition="in" filter="blinds(horizontal)">
                                      <p:cBhvr>
                                        <p:cTn id="7" dur="500"/>
                                        <p:tgtEl>
                                          <p:spTgt spid="3031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3107"/>
                                        </p:tgtEl>
                                        <p:attrNameLst>
                                          <p:attrName>style.visibility</p:attrName>
                                        </p:attrNameLst>
                                      </p:cBhvr>
                                      <p:to>
                                        <p:strVal val="visible"/>
                                      </p:to>
                                    </p:set>
                                    <p:animEffect transition="in" filter="blinds(horizontal)">
                                      <p:cBhvr>
                                        <p:cTn id="15" dur="500"/>
                                        <p:tgtEl>
                                          <p:spTgt spid="3031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03106"/>
                                        </p:tgtEl>
                                      </p:cBhvr>
                                    </p:animEffect>
                                    <p:set>
                                      <p:cBhvr>
                                        <p:cTn id="20" dur="1" fill="hold">
                                          <p:stCondLst>
                                            <p:cond delay="499"/>
                                          </p:stCondLst>
                                        </p:cTn>
                                        <p:tgtEl>
                                          <p:spTgt spid="30310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03107"/>
                                        </p:tgtEl>
                                      </p:cBhvr>
                                    </p:animEffect>
                                    <p:set>
                                      <p:cBhvr>
                                        <p:cTn id="26" dur="1" fill="hold">
                                          <p:stCondLst>
                                            <p:cond delay="499"/>
                                          </p:stCondLst>
                                        </p:cTn>
                                        <p:tgtEl>
                                          <p:spTgt spid="303107"/>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5" grpId="0"/>
      <p:bldP spid="5"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7311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22119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422867" y="1191282"/>
            <a:ext cx="10581133"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羟基</a:t>
            </a:r>
            <a:r>
              <a:rPr lang="zh-CN" altLang="zh-CN" sz="2800" kern="100" dirty="0">
                <a:latin typeface="Times New Roman"/>
                <a:ea typeface="华文细黑"/>
                <a:cs typeface="Times New Roman"/>
              </a:rPr>
              <a:t>扁桃酸是药物合成的重要中间体，它可由苯酚和乙醛酸反应制得。</a:t>
            </a:r>
            <a:endParaRPr lang="zh-CN" altLang="zh-CN" sz="1100" kern="100" dirty="0">
              <a:effectLst/>
              <a:latin typeface="宋体"/>
              <a:cs typeface="Courier New"/>
            </a:endParaRPr>
          </a:p>
        </p:txBody>
      </p:sp>
      <p:pic>
        <p:nvPicPr>
          <p:cNvPr id="30413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4261" y="2734570"/>
            <a:ext cx="4366809" cy="101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38822" y="3717826"/>
            <a:ext cx="1502335" cy="656846"/>
          </a:xfrm>
          <a:prstGeom prst="rect">
            <a:avLst/>
          </a:prstGeom>
        </p:spPr>
        <p:txBody>
          <a:bodyPr wrap="none">
            <a:spAutoFit/>
          </a:bodyPr>
          <a:lstStyle/>
          <a:p>
            <a:pPr algn="ct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乙醛酸</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413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1655" y="2749502"/>
            <a:ext cx="3524156" cy="103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441775" y="3641185"/>
            <a:ext cx="2220481" cy="656846"/>
          </a:xfrm>
          <a:prstGeom prst="rect">
            <a:avLst/>
          </a:prstGeom>
        </p:spPr>
        <p:txBody>
          <a:bodyPr wrap="none">
            <a:spAutoFit/>
          </a:bodyPr>
          <a:lstStyle/>
          <a:p>
            <a:pPr algn="ct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羟基扁桃酸</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406574" y="981522"/>
            <a:ext cx="10686944" cy="332398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该反应是加成反应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苯酚和羟基扁桃酸是同系物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乙醛酸与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在热的镍催化下反应生成乙二醇</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常温下，</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羟基扁桃酸能与</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endParaRPr lang="zh-CN" altLang="zh-CN" sz="1100" kern="100" dirty="0">
              <a:effectLst/>
              <a:latin typeface="宋体"/>
              <a:cs typeface="Courier New"/>
            </a:endParaRPr>
          </a:p>
        </p:txBody>
      </p:sp>
      <p:sp>
        <p:nvSpPr>
          <p:cNvPr id="3" name="矩形 2"/>
          <p:cNvSpPr/>
          <p:nvPr/>
        </p:nvSpPr>
        <p:spPr>
          <a:xfrm>
            <a:off x="426844" y="4077866"/>
            <a:ext cx="10636914" cy="2677656"/>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项为醛基上碳氧双键的加成反应，正确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项，苯酚与羟基扁桃酸结构不相似，不属于同系物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项，乙醛酸的羧基不能发生催化加氢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项，醇羟基不能与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endParaRPr lang="zh-CN" altLang="zh-CN" sz="2800" kern="100" dirty="0">
              <a:effectLst/>
              <a:latin typeface="宋体"/>
              <a:cs typeface="Courier New"/>
            </a:endParaRPr>
          </a:p>
        </p:txBody>
      </p:sp>
      <p:sp>
        <p:nvSpPr>
          <p:cNvPr id="5" name="矩形 4"/>
          <p:cNvSpPr/>
          <p:nvPr/>
        </p:nvSpPr>
        <p:spPr>
          <a:xfrm>
            <a:off x="4295006" y="112553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A</a:t>
            </a:r>
            <a:endParaRPr lang="zh-CN" altLang="en-US" sz="2800" b="1"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552826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
                                            <p:txEl>
                                              <p:pRg st="1" end="1"/>
                                            </p:txEl>
                                          </p:spTgt>
                                        </p:tgtEl>
                                      </p:cBhvr>
                                    </p:animEffect>
                                    <p:set>
                                      <p:cBhvr>
                                        <p:cTn id="35" dur="1" fill="hold">
                                          <p:stCondLst>
                                            <p:cond delay="499"/>
                                          </p:stCondLst>
                                        </p:cTn>
                                        <p:tgtEl>
                                          <p:spTgt spid="3">
                                            <p:txEl>
                                              <p:pRg st="1" end="1"/>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
                                            <p:txEl>
                                              <p:pRg st="2" end="2"/>
                                            </p:txEl>
                                          </p:spTgt>
                                        </p:tgtEl>
                                      </p:cBhvr>
                                    </p:animEffect>
                                    <p:set>
                                      <p:cBhvr>
                                        <p:cTn id="38" dur="1" fill="hold">
                                          <p:stCondLst>
                                            <p:cond delay="499"/>
                                          </p:stCondLst>
                                        </p:cTn>
                                        <p:tgtEl>
                                          <p:spTgt spid="3">
                                            <p:txEl>
                                              <p:pRg st="2" end="2"/>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3">
                                            <p:txEl>
                                              <p:pRg st="3" end="3"/>
                                            </p:txEl>
                                          </p:spTgt>
                                        </p:tgtEl>
                                      </p:cBhvr>
                                    </p:animEffect>
                                    <p:set>
                                      <p:cBhvr>
                                        <p:cTn id="41" dur="1" fill="hold">
                                          <p:stCondLst>
                                            <p:cond delay="499"/>
                                          </p:stCondLst>
                                        </p:cTn>
                                        <p:tgtEl>
                                          <p:spTgt spid="3">
                                            <p:txEl>
                                              <p:pRg st="3" end="3"/>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uiExpand="1" build="allAtOnce"/>
      <p:bldP spid="5" grpId="0"/>
      <p:bldP spid="5"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9" name="矩形 18"/>
          <p:cNvSpPr/>
          <p:nvPr/>
        </p:nvSpPr>
        <p:spPr>
          <a:xfrm>
            <a:off x="262558" y="981522"/>
            <a:ext cx="11068815" cy="2677656"/>
          </a:xfrm>
          <a:prstGeom prst="rect">
            <a:avLst/>
          </a:prstGeom>
        </p:spPr>
        <p:txBody>
          <a:bodyPr>
            <a:spAutoFit/>
          </a:bodyPr>
          <a:lstStyle/>
          <a:p>
            <a:pPr algn="just">
              <a:lnSpc>
                <a:spcPct val="150000"/>
              </a:lnSpc>
              <a:spcAft>
                <a:spcPts val="0"/>
              </a:spcAft>
            </a:pPr>
            <a:r>
              <a:rPr lang="en-US" altLang="zh-CN" sz="2800" kern="100" dirty="0">
                <a:latin typeface="Times New Roman" pitchFamily="18" charset="0"/>
                <a:ea typeface="Times New Roman" pitchFamily="18" charset="0"/>
                <a:cs typeface="Times New Roman" pitchFamily="18" charset="0"/>
              </a:rPr>
              <a:t>2</a:t>
            </a:r>
            <a:r>
              <a:rPr lang="en-US" altLang="zh-CN" sz="2800" kern="100" dirty="0" smtClean="0">
                <a:latin typeface="Times New Roman" pitchFamily="18" charset="0"/>
                <a:ea typeface="Times New Roman" pitchFamily="18" charset="0"/>
                <a:cs typeface="Times New Roman" pitchFamily="18" charset="0"/>
              </a:rPr>
              <a:t>.</a:t>
            </a:r>
            <a:r>
              <a:rPr lang="zh-CN" altLang="zh-CN" sz="2800" kern="100" dirty="0" smtClean="0">
                <a:latin typeface="Times New Roman" pitchFamily="18" charset="0"/>
                <a:ea typeface="华文细黑"/>
                <a:cs typeface="Times New Roman" pitchFamily="18" charset="0"/>
              </a:rPr>
              <a:t>某</a:t>
            </a:r>
            <a:r>
              <a:rPr lang="zh-CN" altLang="zh-CN" sz="2800" kern="100" dirty="0">
                <a:latin typeface="Times New Roman" pitchFamily="18" charset="0"/>
                <a:ea typeface="华文细黑"/>
                <a:cs typeface="Times New Roman" pitchFamily="18" charset="0"/>
              </a:rPr>
              <a:t>单官能团有机化合物，只含碳、氢、氧三种元素，相对分子质量为</a:t>
            </a:r>
            <a:r>
              <a:rPr lang="en-US" altLang="zh-CN" sz="2800" kern="100" dirty="0">
                <a:latin typeface="Times New Roman" pitchFamily="18" charset="0"/>
                <a:ea typeface="Times New Roman" pitchFamily="18" charset="0"/>
                <a:cs typeface="Times New Roman" pitchFamily="18" charset="0"/>
              </a:rPr>
              <a:t>58</a:t>
            </a:r>
            <a:r>
              <a:rPr lang="zh-CN" altLang="zh-CN" sz="2800" kern="100" dirty="0">
                <a:latin typeface="Times New Roman" pitchFamily="18" charset="0"/>
                <a:ea typeface="华文细黑"/>
                <a:cs typeface="Times New Roman" pitchFamily="18" charset="0"/>
              </a:rPr>
              <a:t>，完全燃烧时产生等物质的量的</a:t>
            </a:r>
            <a:r>
              <a:rPr lang="en-US" altLang="zh-CN" sz="2800" kern="100" dirty="0">
                <a:latin typeface="Times New Roman" pitchFamily="18" charset="0"/>
                <a:ea typeface="Times New Roman" pitchFamily="18" charset="0"/>
                <a:cs typeface="Times New Roman" pitchFamily="18" charset="0"/>
              </a:rPr>
              <a:t>CO</a:t>
            </a:r>
            <a:r>
              <a:rPr lang="en-US" altLang="zh-CN" sz="2800" kern="100" baseline="-25000" dirty="0">
                <a:latin typeface="Times New Roman" pitchFamily="18" charset="0"/>
                <a:ea typeface="Times New Roman" pitchFamily="18" charset="0"/>
                <a:cs typeface="Times New Roman" pitchFamily="18" charset="0"/>
              </a:rPr>
              <a:t>2</a:t>
            </a:r>
            <a:r>
              <a:rPr lang="zh-CN" altLang="zh-CN" sz="2800" kern="100" dirty="0">
                <a:latin typeface="Times New Roman" pitchFamily="18" charset="0"/>
                <a:ea typeface="华文细黑"/>
                <a:cs typeface="Times New Roman" pitchFamily="18" charset="0"/>
              </a:rPr>
              <a:t>和</a:t>
            </a:r>
            <a:r>
              <a:rPr lang="en-US" altLang="zh-CN" sz="2800" kern="100" dirty="0">
                <a:latin typeface="Times New Roman" pitchFamily="18" charset="0"/>
                <a:ea typeface="Times New Roman" pitchFamily="18" charset="0"/>
                <a:cs typeface="Times New Roman" pitchFamily="18" charset="0"/>
              </a:rPr>
              <a:t>H</a:t>
            </a:r>
            <a:r>
              <a:rPr lang="en-US" altLang="zh-CN" sz="2800" kern="100" baseline="-25000" dirty="0">
                <a:latin typeface="Times New Roman" pitchFamily="18" charset="0"/>
                <a:ea typeface="Times New Roman" pitchFamily="18" charset="0"/>
                <a:cs typeface="Times New Roman" pitchFamily="18" charset="0"/>
              </a:rPr>
              <a:t>2</a:t>
            </a:r>
            <a:r>
              <a:rPr lang="en-US" altLang="zh-CN" sz="2800" kern="100" dirty="0">
                <a:latin typeface="Times New Roman" pitchFamily="18" charset="0"/>
                <a:ea typeface="Times New Roman" pitchFamily="18" charset="0"/>
                <a:cs typeface="Times New Roman" pitchFamily="18" charset="0"/>
              </a:rPr>
              <a:t>O</a:t>
            </a:r>
            <a:r>
              <a:rPr lang="zh-CN" altLang="zh-CN" sz="2800" kern="100" dirty="0">
                <a:latin typeface="Times New Roman" pitchFamily="18" charset="0"/>
                <a:ea typeface="华文细黑"/>
                <a:cs typeface="Times New Roman" pitchFamily="18" charset="0"/>
              </a:rPr>
              <a:t>。它可能的结构共有</a:t>
            </a:r>
            <a:r>
              <a:rPr lang="en-US" altLang="zh-CN" sz="2800" kern="100" dirty="0">
                <a:latin typeface="Times New Roman" pitchFamily="18" charset="0"/>
                <a:ea typeface="Times New Roman" pitchFamily="18" charset="0"/>
                <a:cs typeface="Times New Roman" pitchFamily="18" charset="0"/>
              </a:rPr>
              <a:t>(</a:t>
            </a:r>
            <a:r>
              <a:rPr lang="zh-CN" altLang="zh-CN" sz="2800" kern="100" dirty="0">
                <a:latin typeface="Times New Roman" pitchFamily="18" charset="0"/>
                <a:ea typeface="华文细黑"/>
                <a:cs typeface="Times New Roman" pitchFamily="18" charset="0"/>
              </a:rPr>
              <a:t>不考虑立体异构</a:t>
            </a:r>
            <a:r>
              <a:rPr lang="en-US" altLang="zh-CN" sz="2800" kern="100" dirty="0">
                <a:latin typeface="Times New Roman" pitchFamily="18" charset="0"/>
                <a:ea typeface="Times New Roman" pitchFamily="18" charset="0"/>
                <a:cs typeface="Times New Roman" pitchFamily="18" charset="0"/>
              </a:rPr>
              <a:t>)(</a:t>
            </a:r>
            <a:r>
              <a:rPr lang="zh-CN" altLang="zh-CN" sz="2800" kern="100" dirty="0">
                <a:latin typeface="Times New Roman" pitchFamily="18" charset="0"/>
                <a:ea typeface="华文细黑"/>
                <a:cs typeface="Times New Roman" pitchFamily="18" charset="0"/>
              </a:rPr>
              <a:t>　　</a:t>
            </a:r>
            <a:r>
              <a:rPr lang="en-US" altLang="zh-CN" sz="2800" kern="100" dirty="0">
                <a:latin typeface="Times New Roman" pitchFamily="18" charset="0"/>
                <a:ea typeface="Times New Roman" pitchFamily="18" charset="0"/>
                <a:cs typeface="Times New Roman" pitchFamily="18" charset="0"/>
              </a:rPr>
              <a:t>)</a:t>
            </a:r>
            <a:endParaRPr lang="zh-CN" altLang="zh-CN" sz="1100" kern="100" dirty="0">
              <a:latin typeface="Times New Roman" pitchFamily="18" charset="0"/>
              <a:cs typeface="Times New Roman" pitchFamily="18" charset="0"/>
            </a:endParaRPr>
          </a:p>
          <a:p>
            <a:pPr algn="just">
              <a:lnSpc>
                <a:spcPct val="150000"/>
              </a:lnSpc>
              <a:spcAft>
                <a:spcPts val="0"/>
              </a:spcAft>
            </a:pPr>
            <a:r>
              <a:rPr lang="en-US" altLang="zh-CN" sz="2800" kern="100" dirty="0">
                <a:latin typeface="Times New Roman" pitchFamily="18" charset="0"/>
                <a:ea typeface="Times New Roman" pitchFamily="18" charset="0"/>
                <a:cs typeface="Times New Roman" pitchFamily="18" charset="0"/>
              </a:rPr>
              <a:t>A.3</a:t>
            </a:r>
            <a:r>
              <a:rPr lang="zh-CN" altLang="zh-CN" sz="2800" kern="100" dirty="0">
                <a:latin typeface="Times New Roman" pitchFamily="18" charset="0"/>
                <a:ea typeface="华文细黑"/>
                <a:cs typeface="Times New Roman" pitchFamily="18" charset="0"/>
              </a:rPr>
              <a:t>种</a:t>
            </a:r>
            <a:r>
              <a:rPr lang="en-US" altLang="zh-CN" sz="2800" kern="100" dirty="0">
                <a:latin typeface="Times New Roman" pitchFamily="18" charset="0"/>
                <a:ea typeface="Times New Roman" pitchFamily="18" charset="0"/>
                <a:cs typeface="Times New Roman" pitchFamily="18" charset="0"/>
              </a:rPr>
              <a:t>  	</a:t>
            </a:r>
            <a:r>
              <a:rPr lang="en-US" altLang="zh-CN" sz="2800" kern="100" dirty="0" smtClean="0">
                <a:latin typeface="Times New Roman" pitchFamily="18" charset="0"/>
                <a:ea typeface="Times New Roman" pitchFamily="18" charset="0"/>
                <a:cs typeface="Times New Roman" pitchFamily="18" charset="0"/>
              </a:rPr>
              <a:t>	B.4</a:t>
            </a:r>
            <a:r>
              <a:rPr lang="zh-CN" altLang="zh-CN" sz="2800" kern="100" dirty="0" smtClean="0">
                <a:latin typeface="Times New Roman" pitchFamily="18" charset="0"/>
                <a:ea typeface="华文细黑"/>
                <a:cs typeface="Times New Roman" pitchFamily="18" charset="0"/>
              </a:rPr>
              <a:t>种</a:t>
            </a:r>
            <a:r>
              <a:rPr lang="en-US" altLang="zh-CN" sz="1100" kern="100" dirty="0">
                <a:latin typeface="Times New Roman" pitchFamily="18" charset="0"/>
                <a:cs typeface="Times New Roman" pitchFamily="18" charset="0"/>
              </a:rPr>
              <a:t>	</a:t>
            </a:r>
            <a:r>
              <a:rPr lang="en-US" altLang="zh-CN" sz="1100" kern="100" dirty="0" smtClean="0">
                <a:latin typeface="Times New Roman" pitchFamily="18" charset="0"/>
                <a:cs typeface="Times New Roman" pitchFamily="18" charset="0"/>
              </a:rPr>
              <a:t>	</a:t>
            </a:r>
            <a:r>
              <a:rPr lang="en-US" altLang="zh-CN" sz="2800" kern="100" dirty="0" smtClean="0">
                <a:latin typeface="Times New Roman" pitchFamily="18" charset="0"/>
                <a:ea typeface="Times New Roman" pitchFamily="18" charset="0"/>
                <a:cs typeface="Times New Roman" pitchFamily="18" charset="0"/>
              </a:rPr>
              <a:t>C.5</a:t>
            </a:r>
            <a:r>
              <a:rPr lang="zh-CN" altLang="zh-CN" sz="2800" kern="100" dirty="0">
                <a:latin typeface="Times New Roman" pitchFamily="18" charset="0"/>
                <a:ea typeface="华文细黑"/>
                <a:cs typeface="Times New Roman" pitchFamily="18" charset="0"/>
              </a:rPr>
              <a:t>种</a:t>
            </a:r>
            <a:r>
              <a:rPr lang="zh-CN" altLang="zh-CN" sz="2800" kern="100" dirty="0">
                <a:latin typeface="Times New Roman" pitchFamily="18" charset="0"/>
                <a:ea typeface="Times New Roman"/>
                <a:cs typeface="Times New Roman" pitchFamily="18" charset="0"/>
              </a:rPr>
              <a:t> </a:t>
            </a:r>
            <a:r>
              <a:rPr lang="en-US" altLang="zh-CN" sz="2800" kern="100" dirty="0">
                <a:latin typeface="Times New Roman" pitchFamily="18" charset="0"/>
                <a:ea typeface="Times New Roman" pitchFamily="18" charset="0"/>
                <a:cs typeface="Times New Roman" pitchFamily="18" charset="0"/>
              </a:rPr>
              <a:t>	</a:t>
            </a:r>
            <a:r>
              <a:rPr lang="en-US" altLang="zh-CN" sz="2800" kern="100" dirty="0" smtClean="0">
                <a:latin typeface="Times New Roman" pitchFamily="18" charset="0"/>
                <a:ea typeface="Times New Roman" pitchFamily="18" charset="0"/>
                <a:cs typeface="Times New Roman" pitchFamily="18" charset="0"/>
              </a:rPr>
              <a:t>	D.6</a:t>
            </a:r>
            <a:r>
              <a:rPr lang="zh-CN" altLang="zh-CN" sz="2800" kern="100" dirty="0">
                <a:latin typeface="Times New Roman" pitchFamily="18" charset="0"/>
                <a:ea typeface="华文细黑"/>
                <a:cs typeface="Times New Roman" pitchFamily="18" charset="0"/>
              </a:rPr>
              <a:t>种</a:t>
            </a:r>
            <a:endParaRPr lang="zh-CN" altLang="zh-CN" sz="1100" kern="100" dirty="0">
              <a:effectLst/>
              <a:latin typeface="Times New Roman" pitchFamily="18" charset="0"/>
              <a:cs typeface="Times New Roman" pitchFamily="18" charset="0"/>
            </a:endParaRPr>
          </a:p>
        </p:txBody>
      </p:sp>
      <p:pic>
        <p:nvPicPr>
          <p:cNvPr id="20" name="Picture 2" descr="HX55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73497" y="5724014"/>
            <a:ext cx="1013397" cy="514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descr="HX55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00165" y="5689267"/>
            <a:ext cx="608177" cy="62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descr="HX5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786304" y="5806058"/>
            <a:ext cx="1020870" cy="48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285050" y="3645818"/>
            <a:ext cx="10850716"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由于燃烧时产生等物质的量的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，则该有机物满足</a:t>
            </a:r>
            <a:r>
              <a:rPr lang="en-US" altLang="zh-CN" sz="2800" kern="100" dirty="0">
                <a:latin typeface="Times New Roman"/>
                <a:ea typeface="华文细黑"/>
                <a:cs typeface="Courier New"/>
              </a:rPr>
              <a:t>C</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O</a:t>
            </a:r>
            <a:r>
              <a:rPr lang="en-US" altLang="zh-CN" sz="2800" i="1" kern="100" baseline="-25000" dirty="0">
                <a:latin typeface="Times New Roman"/>
                <a:ea typeface="华文细黑"/>
                <a:cs typeface="Courier New"/>
              </a:rPr>
              <a:t>x</a:t>
            </a:r>
            <a:r>
              <a:rPr lang="zh-CN" altLang="zh-CN" sz="2800" kern="100" dirty="0">
                <a:latin typeface="Times New Roman"/>
                <a:ea typeface="华文细黑"/>
                <a:cs typeface="Times New Roman"/>
              </a:rPr>
              <a:t>，依据相对分子质量，讨论知当</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符合要求，其他均不符合题意，则</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的单官能团的同分异构体有</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COCH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共</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 name="矩形 1"/>
          <p:cNvSpPr/>
          <p:nvPr/>
        </p:nvSpPr>
        <p:spPr>
          <a:xfrm>
            <a:off x="3341411" y="2381905"/>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C</a:t>
            </a:r>
            <a:endParaRPr lang="zh-CN" altLang="zh-CN" sz="2800" b="1" kern="100" dirty="0">
              <a:solidFill>
                <a:schemeClr val="accent6">
                  <a:lumMod val="75000"/>
                </a:schemeClr>
              </a:solidFill>
              <a:latin typeface="Times New Roman"/>
              <a:ea typeface="华文细黑"/>
              <a:cs typeface="Times New Roman"/>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23" grpId="0"/>
      <p:bldP spid="23" grpId="1"/>
      <p:bldP spid="2" grpId="0"/>
      <p:bldP spid="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1053530"/>
            <a:ext cx="10329242"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下列各化合物中，能发生酯化、还原、加成、消去四种反应的是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 </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=CH—CHO</a:t>
            </a:r>
            <a:endParaRPr lang="zh-CN" altLang="zh-CN" sz="2800" kern="100" dirty="0">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0617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4606" y="3215593"/>
            <a:ext cx="4158638" cy="116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91002" y="4717164"/>
            <a:ext cx="5496376"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C.HOCH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CH—CHO</a:t>
            </a:r>
            <a:endParaRPr lang="zh-CN" altLang="zh-CN" sz="2800" kern="100" dirty="0">
              <a:effectLst/>
              <a:latin typeface="宋体"/>
              <a:cs typeface="Courier New"/>
            </a:endParaRPr>
          </a:p>
        </p:txBody>
      </p:sp>
      <p:pic>
        <p:nvPicPr>
          <p:cNvPr id="30617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622" y="5518026"/>
            <a:ext cx="3803063" cy="108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74489" y="1125538"/>
            <a:ext cx="10025460" cy="2677656"/>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不能发生酯化、消去反应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不能发生还原、加成反应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不能发生消去反应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a:solidFill>
                  <a:schemeClr val="accent6">
                    <a:lumMod val="75000"/>
                  </a:schemeClr>
                </a:solidFill>
                <a:latin typeface="Times New Roman"/>
                <a:ea typeface="华文细黑"/>
                <a:cs typeface="Courier New"/>
              </a:rPr>
              <a:t>C</a:t>
            </a:r>
            <a:endParaRPr lang="zh-CN" altLang="zh-CN" sz="1100" b="1"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947861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406537"/>
            <a:ext cx="1085613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4.CPAE</a:t>
            </a:r>
            <a:r>
              <a:rPr lang="zh-CN" altLang="zh-CN" sz="2800" kern="100" dirty="0">
                <a:latin typeface="Times New Roman"/>
                <a:ea typeface="华文细黑"/>
                <a:cs typeface="Times New Roman"/>
              </a:rPr>
              <a:t>是蜂胶的主要活性成分，它可由咖啡酸合成，其合成过程如下。下列说法不正确的是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0720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3937" y="2947408"/>
            <a:ext cx="7749501" cy="228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93556" y="5427434"/>
            <a:ext cx="4493538" cy="738664"/>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咖啡酸　　　　　　</a:t>
            </a:r>
            <a:r>
              <a:rPr lang="zh-CN" altLang="zh-CN" sz="2800" kern="100" dirty="0" smtClean="0">
                <a:latin typeface="Times New Roman"/>
                <a:ea typeface="华文细黑"/>
                <a:cs typeface="Times New Roman"/>
              </a:rPr>
              <a:t>苯</a:t>
            </a:r>
            <a:r>
              <a:rPr lang="zh-CN" altLang="zh-CN" sz="2800" kern="100" dirty="0">
                <a:latin typeface="Times New Roman"/>
                <a:ea typeface="华文细黑"/>
                <a:cs typeface="Times New Roman"/>
              </a:rPr>
              <a:t>乙醇</a:t>
            </a:r>
            <a:endParaRPr lang="zh-CN" altLang="zh-CN" sz="2800" kern="100" dirty="0">
              <a:effectLst/>
              <a:latin typeface="宋体"/>
              <a:cs typeface="Courier New"/>
            </a:endParaRP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3488442"/>
            <a:ext cx="1026994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CPAE</a:t>
            </a:r>
            <a:r>
              <a:rPr lang="zh-CN" altLang="zh-CN" sz="2800" kern="100" dirty="0">
                <a:latin typeface="Times New Roman"/>
                <a:ea typeface="华文细黑"/>
                <a:cs typeface="Times New Roman"/>
              </a:rPr>
              <a:t>与足量的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溶液反应，最多消耗</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可用金属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检测上述反应结束后是否残留苯乙醇</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与苯乙醇互为同分异构体的酚类物质共有</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咖啡酸可发生聚合反应，并且其分子中含有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种官能团</a:t>
            </a:r>
            <a:endParaRPr lang="zh-CN" altLang="zh-CN" sz="110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082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9699" y="1125538"/>
            <a:ext cx="5563539" cy="145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8542" y="2565698"/>
            <a:ext cx="3641648" cy="656846"/>
          </a:xfrm>
          <a:prstGeom prst="rect">
            <a:avLst/>
          </a:prstGeom>
        </p:spPr>
        <p:txBody>
          <a:bodyPr wrap="none">
            <a:spAutoFit/>
          </a:bodyPr>
          <a:lstStyle/>
          <a:p>
            <a:pPr indent="2806700" algn="just">
              <a:lnSpc>
                <a:spcPct val="150000"/>
              </a:lnSpc>
              <a:spcAft>
                <a:spcPts val="0"/>
              </a:spcAft>
            </a:pPr>
            <a:r>
              <a:rPr lang="en-US" altLang="zh-CN" sz="2800" kern="100" dirty="0">
                <a:latin typeface="Times New Roman"/>
                <a:ea typeface="华文细黑"/>
                <a:cs typeface="Courier New"/>
              </a:rPr>
              <a:t>CPAE</a:t>
            </a:r>
            <a:endParaRPr lang="zh-CN" altLang="zh-CN" sz="2800" kern="100" dirty="0">
              <a:effectLst/>
              <a:latin typeface="宋体"/>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79603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2558" y="1701602"/>
            <a:ext cx="11521280" cy="2677656"/>
          </a:xfrm>
          <a:prstGeom prst="rect">
            <a:avLst/>
          </a:prstGeom>
        </p:spPr>
        <p:txBody>
          <a:bodyPr wrap="square">
            <a:spAutoFit/>
          </a:bodyPr>
          <a:lstStyle/>
          <a:p>
            <a:pPr algn="just">
              <a:lnSpc>
                <a:spcPct val="20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与乙酸的酯化反应</a:t>
            </a:r>
            <a:endParaRPr lang="zh-CN" altLang="zh-CN" sz="1100" kern="100" dirty="0">
              <a:latin typeface="宋体"/>
              <a:cs typeface="Courier New"/>
            </a:endParaRPr>
          </a:p>
          <a:p>
            <a:pPr algn="just">
              <a:lnSpc>
                <a:spcPct val="200000"/>
              </a:lnSpc>
              <a:spcAft>
                <a:spcPts val="0"/>
              </a:spcAft>
            </a:pPr>
            <a:r>
              <a:rPr lang="en-US" altLang="zh-CN" sz="2800" kern="100" dirty="0" smtClean="0">
                <a:latin typeface="Times New Roman"/>
                <a:ea typeface="华文细黑"/>
                <a:cs typeface="Courier New"/>
              </a:rPr>
              <a:t>_______________________________________________________________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229380" name="Picture 4"/>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160" y="2562857"/>
            <a:ext cx="6865136" cy="72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1" name="Picture 5"/>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8313" t="6256" r="18313" b="-6256"/>
          <a:stretch/>
        </p:blipFill>
        <p:spPr bwMode="auto">
          <a:xfrm>
            <a:off x="6070432" y="2562857"/>
            <a:ext cx="5929430" cy="48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90550" y="362665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　</a:t>
            </a:r>
            <a:r>
              <a:rPr lang="en-US" altLang="zh-CN" sz="2800" kern="100" dirty="0">
                <a:solidFill>
                  <a:srgbClr val="0000FF"/>
                </a:solidFill>
                <a:latin typeface="Times New Roman"/>
                <a:ea typeface="华文细黑"/>
                <a:cs typeface="Times New Roman"/>
              </a:rPr>
              <a:t>①</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011653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blinds(horizontal)">
                                      <p:cBhvr>
                                        <p:cTn id="7" dur="500"/>
                                        <p:tgtEl>
                                          <p:spTgt spid="229380"/>
                                        </p:tgtEl>
                                      </p:cBhvr>
                                    </p:animEffect>
                                  </p:childTnLst>
                                </p:cTn>
                              </p:par>
                              <p:par>
                                <p:cTn id="8" presetID="3" presetClass="entr" presetSubtype="10" fill="hold" nodeType="withEffect">
                                  <p:stCondLst>
                                    <p:cond delay="0"/>
                                  </p:stCondLst>
                                  <p:childTnLst>
                                    <p:set>
                                      <p:cBhvr>
                                        <p:cTn id="9" dur="1" fill="hold">
                                          <p:stCondLst>
                                            <p:cond delay="0"/>
                                          </p:stCondLst>
                                        </p:cTn>
                                        <p:tgtEl>
                                          <p:spTgt spid="229381"/>
                                        </p:tgtEl>
                                        <p:attrNameLst>
                                          <p:attrName>style.visibility</p:attrName>
                                        </p:attrNameLst>
                                      </p:cBhvr>
                                      <p:to>
                                        <p:strVal val="visible"/>
                                      </p:to>
                                    </p:set>
                                    <p:animEffect transition="in" filter="blinds(horizontal)">
                                      <p:cBhvr>
                                        <p:cTn id="10" dur="500"/>
                                        <p:tgtEl>
                                          <p:spTgt spid="2293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29380"/>
                                        </p:tgtEl>
                                      </p:cBhvr>
                                    </p:animEffect>
                                    <p:set>
                                      <p:cBhvr>
                                        <p:cTn id="18" dur="1" fill="hold">
                                          <p:stCondLst>
                                            <p:cond delay="499"/>
                                          </p:stCondLst>
                                        </p:cTn>
                                        <p:tgtEl>
                                          <p:spTgt spid="22938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29381"/>
                                        </p:tgtEl>
                                      </p:cBhvr>
                                    </p:animEffect>
                                    <p:set>
                                      <p:cBhvr>
                                        <p:cTn id="21" dur="1" fill="hold">
                                          <p:stCondLst>
                                            <p:cond delay="499"/>
                                          </p:stCondLst>
                                        </p:cTn>
                                        <p:tgtEl>
                                          <p:spTgt spid="22938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p:bldP spid="7" grpId="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4996" y="1041911"/>
            <a:ext cx="10581133" cy="2677656"/>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CPAE</a:t>
            </a:r>
            <a:r>
              <a:rPr lang="zh-CN" altLang="zh-CN" sz="2800" kern="100" dirty="0">
                <a:latin typeface="Times New Roman"/>
                <a:ea typeface="华文细黑"/>
                <a:cs typeface="Times New Roman"/>
              </a:rPr>
              <a:t>中酚羟基和酯基都能与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题</a:t>
            </a:r>
            <a:r>
              <a:rPr lang="zh-CN" altLang="zh-CN" sz="2800" kern="100" dirty="0">
                <a:latin typeface="Times New Roman"/>
                <a:ea typeface="华文细黑"/>
                <a:cs typeface="Times New Roman"/>
              </a:rPr>
              <a:t>述反应方程式中的四种物质都能与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反应产生氢气，所以用</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无法检验反应结束后是否残留苯乙醇</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苯乙醇互为同分异构体的酚类物质共有</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种，分别</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2153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582" y="3933850"/>
            <a:ext cx="2778327" cy="110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3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4886" y="4045216"/>
            <a:ext cx="2888538" cy="10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40"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39222" y="4388360"/>
            <a:ext cx="3795962" cy="746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41"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3215" y="5576598"/>
            <a:ext cx="2850708" cy="102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42"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1633" y="5264039"/>
            <a:ext cx="1923493" cy="156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43"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50874" y="5157986"/>
            <a:ext cx="2056500" cy="169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44"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23398" y="5157986"/>
            <a:ext cx="2666679" cy="161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968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1538"/>
                                        </p:tgtEl>
                                        <p:attrNameLst>
                                          <p:attrName>style.visibility</p:attrName>
                                        </p:attrNameLst>
                                      </p:cBhvr>
                                      <p:to>
                                        <p:strVal val="visible"/>
                                      </p:to>
                                    </p:set>
                                    <p:animEffect transition="in" filter="blinds(horizontal)">
                                      <p:cBhvr>
                                        <p:cTn id="18" dur="750"/>
                                        <p:tgtEl>
                                          <p:spTgt spid="321538"/>
                                        </p:tgtEl>
                                      </p:cBhvr>
                                    </p:animEffect>
                                  </p:childTnLst>
                                </p:cTn>
                              </p:par>
                              <p:par>
                                <p:cTn id="19" presetID="3" presetClass="entr" presetSubtype="10" fill="hold" nodeType="withEffect">
                                  <p:stCondLst>
                                    <p:cond delay="0"/>
                                  </p:stCondLst>
                                  <p:childTnLst>
                                    <p:set>
                                      <p:cBhvr>
                                        <p:cTn id="20" dur="1" fill="hold">
                                          <p:stCondLst>
                                            <p:cond delay="0"/>
                                          </p:stCondLst>
                                        </p:cTn>
                                        <p:tgtEl>
                                          <p:spTgt spid="321539"/>
                                        </p:tgtEl>
                                        <p:attrNameLst>
                                          <p:attrName>style.visibility</p:attrName>
                                        </p:attrNameLst>
                                      </p:cBhvr>
                                      <p:to>
                                        <p:strVal val="visible"/>
                                      </p:to>
                                    </p:set>
                                    <p:animEffect transition="in" filter="blinds(horizontal)">
                                      <p:cBhvr>
                                        <p:cTn id="21" dur="750"/>
                                        <p:tgtEl>
                                          <p:spTgt spid="321539"/>
                                        </p:tgtEl>
                                      </p:cBhvr>
                                    </p:animEffect>
                                  </p:childTnLst>
                                </p:cTn>
                              </p:par>
                              <p:par>
                                <p:cTn id="22" presetID="3" presetClass="entr" presetSubtype="10" fill="hold" nodeType="withEffect">
                                  <p:stCondLst>
                                    <p:cond delay="0"/>
                                  </p:stCondLst>
                                  <p:childTnLst>
                                    <p:set>
                                      <p:cBhvr>
                                        <p:cTn id="23" dur="1" fill="hold">
                                          <p:stCondLst>
                                            <p:cond delay="0"/>
                                          </p:stCondLst>
                                        </p:cTn>
                                        <p:tgtEl>
                                          <p:spTgt spid="321540"/>
                                        </p:tgtEl>
                                        <p:attrNameLst>
                                          <p:attrName>style.visibility</p:attrName>
                                        </p:attrNameLst>
                                      </p:cBhvr>
                                      <p:to>
                                        <p:strVal val="visible"/>
                                      </p:to>
                                    </p:set>
                                    <p:animEffect transition="in" filter="blinds(horizontal)">
                                      <p:cBhvr>
                                        <p:cTn id="24" dur="750"/>
                                        <p:tgtEl>
                                          <p:spTgt spid="321540"/>
                                        </p:tgtEl>
                                      </p:cBhvr>
                                    </p:animEffect>
                                  </p:childTnLst>
                                </p:cTn>
                              </p:par>
                              <p:par>
                                <p:cTn id="25" presetID="3" presetClass="entr" presetSubtype="10" fill="hold" nodeType="withEffect">
                                  <p:stCondLst>
                                    <p:cond delay="0"/>
                                  </p:stCondLst>
                                  <p:childTnLst>
                                    <p:set>
                                      <p:cBhvr>
                                        <p:cTn id="26" dur="1" fill="hold">
                                          <p:stCondLst>
                                            <p:cond delay="0"/>
                                          </p:stCondLst>
                                        </p:cTn>
                                        <p:tgtEl>
                                          <p:spTgt spid="321541"/>
                                        </p:tgtEl>
                                        <p:attrNameLst>
                                          <p:attrName>style.visibility</p:attrName>
                                        </p:attrNameLst>
                                      </p:cBhvr>
                                      <p:to>
                                        <p:strVal val="visible"/>
                                      </p:to>
                                    </p:set>
                                    <p:animEffect transition="in" filter="blinds(horizontal)">
                                      <p:cBhvr>
                                        <p:cTn id="27" dur="750"/>
                                        <p:tgtEl>
                                          <p:spTgt spid="321541"/>
                                        </p:tgtEl>
                                      </p:cBhvr>
                                    </p:animEffect>
                                  </p:childTnLst>
                                </p:cTn>
                              </p:par>
                              <p:par>
                                <p:cTn id="28" presetID="3" presetClass="entr" presetSubtype="10" fill="hold" nodeType="withEffect">
                                  <p:stCondLst>
                                    <p:cond delay="0"/>
                                  </p:stCondLst>
                                  <p:childTnLst>
                                    <p:set>
                                      <p:cBhvr>
                                        <p:cTn id="29" dur="1" fill="hold">
                                          <p:stCondLst>
                                            <p:cond delay="0"/>
                                          </p:stCondLst>
                                        </p:cTn>
                                        <p:tgtEl>
                                          <p:spTgt spid="321542"/>
                                        </p:tgtEl>
                                        <p:attrNameLst>
                                          <p:attrName>style.visibility</p:attrName>
                                        </p:attrNameLst>
                                      </p:cBhvr>
                                      <p:to>
                                        <p:strVal val="visible"/>
                                      </p:to>
                                    </p:set>
                                    <p:animEffect transition="in" filter="blinds(horizontal)">
                                      <p:cBhvr>
                                        <p:cTn id="30" dur="750"/>
                                        <p:tgtEl>
                                          <p:spTgt spid="321542"/>
                                        </p:tgtEl>
                                      </p:cBhvr>
                                    </p:animEffect>
                                  </p:childTnLst>
                                </p:cTn>
                              </p:par>
                              <p:par>
                                <p:cTn id="31" presetID="3" presetClass="entr" presetSubtype="10" fill="hold" nodeType="withEffect">
                                  <p:stCondLst>
                                    <p:cond delay="0"/>
                                  </p:stCondLst>
                                  <p:childTnLst>
                                    <p:set>
                                      <p:cBhvr>
                                        <p:cTn id="32" dur="1" fill="hold">
                                          <p:stCondLst>
                                            <p:cond delay="0"/>
                                          </p:stCondLst>
                                        </p:cTn>
                                        <p:tgtEl>
                                          <p:spTgt spid="321543"/>
                                        </p:tgtEl>
                                        <p:attrNameLst>
                                          <p:attrName>style.visibility</p:attrName>
                                        </p:attrNameLst>
                                      </p:cBhvr>
                                      <p:to>
                                        <p:strVal val="visible"/>
                                      </p:to>
                                    </p:set>
                                    <p:animEffect transition="in" filter="blinds(horizontal)">
                                      <p:cBhvr>
                                        <p:cTn id="33" dur="750"/>
                                        <p:tgtEl>
                                          <p:spTgt spid="321543"/>
                                        </p:tgtEl>
                                      </p:cBhvr>
                                    </p:animEffect>
                                  </p:childTnLst>
                                </p:cTn>
                              </p:par>
                              <p:par>
                                <p:cTn id="34" presetID="3" presetClass="entr" presetSubtype="10" fill="hold" nodeType="withEffect">
                                  <p:stCondLst>
                                    <p:cond delay="0"/>
                                  </p:stCondLst>
                                  <p:childTnLst>
                                    <p:set>
                                      <p:cBhvr>
                                        <p:cTn id="35" dur="1" fill="hold">
                                          <p:stCondLst>
                                            <p:cond delay="0"/>
                                          </p:stCondLst>
                                        </p:cTn>
                                        <p:tgtEl>
                                          <p:spTgt spid="321544"/>
                                        </p:tgtEl>
                                        <p:attrNameLst>
                                          <p:attrName>style.visibility</p:attrName>
                                        </p:attrNameLst>
                                      </p:cBhvr>
                                      <p:to>
                                        <p:strVal val="visible"/>
                                      </p:to>
                                    </p:set>
                                    <p:animEffect transition="in" filter="blinds(horizontal)">
                                      <p:cBhvr>
                                        <p:cTn id="36" dur="750"/>
                                        <p:tgtEl>
                                          <p:spTgt spid="321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4996" y="2997746"/>
            <a:ext cx="10581133" cy="2677656"/>
          </a:xfrm>
          <a:prstGeom prst="rect">
            <a:avLst/>
          </a:prstGeom>
        </p:spPr>
        <p:txBody>
          <a:bodyPr>
            <a:spAutoFit/>
          </a:bodyPr>
          <a:lstStyle/>
          <a:p>
            <a:pPr algn="just">
              <a:lnSpc>
                <a:spcPct val="200000"/>
              </a:lnSpc>
              <a:spcAft>
                <a:spcPts val="0"/>
              </a:spcAft>
            </a:pPr>
            <a:r>
              <a:rPr lang="zh-CN" altLang="zh-CN" sz="2800" kern="100" dirty="0" smtClean="0">
                <a:latin typeface="Times New Roman"/>
                <a:ea typeface="华文细黑"/>
                <a:cs typeface="Times New Roman"/>
              </a:rPr>
              <a:t>咖啡</a:t>
            </a:r>
            <a:r>
              <a:rPr lang="zh-CN" altLang="zh-CN" sz="2800" kern="100" dirty="0">
                <a:latin typeface="Times New Roman"/>
                <a:ea typeface="华文细黑"/>
                <a:cs typeface="Times New Roman"/>
              </a:rPr>
              <a:t>酸中含有碳碳双键、羧基、酚羟基</a:t>
            </a:r>
            <a:r>
              <a:rPr lang="en-US" altLang="zh-CN" sz="2800" kern="100" dirty="0">
                <a:latin typeface="Times New Roman"/>
                <a:ea typeface="华文细黑"/>
              </a:rPr>
              <a:t>3</a:t>
            </a:r>
            <a:r>
              <a:rPr lang="zh-CN" altLang="zh-CN" sz="2800" kern="100" dirty="0">
                <a:latin typeface="Times New Roman"/>
                <a:ea typeface="华文细黑"/>
                <a:cs typeface="Times New Roman"/>
              </a:rPr>
              <a:t>种官能团，能发生加聚反应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D</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nSpc>
                <a:spcPct val="200000"/>
              </a:lnSpc>
            </a:pPr>
            <a:r>
              <a:rPr lang="zh-CN" altLang="zh-CN" sz="2800" b="1" kern="100" dirty="0">
                <a:solidFill>
                  <a:srgbClr val="0000FF"/>
                </a:solidFill>
                <a:latin typeface="Times New Roman"/>
                <a:cs typeface="Times New Roman"/>
              </a:rPr>
              <a:t>答案　</a:t>
            </a:r>
            <a:r>
              <a:rPr lang="en-US" altLang="zh-CN" sz="2800" b="1" kern="100" dirty="0" smtClean="0">
                <a:solidFill>
                  <a:srgbClr val="F79646">
                    <a:lumMod val="75000"/>
                  </a:srgbClr>
                </a:solidFill>
                <a:latin typeface="Times New Roman"/>
                <a:ea typeface="华文细黑"/>
                <a:cs typeface="Courier New"/>
              </a:rPr>
              <a:t>B</a:t>
            </a:r>
            <a:endParaRPr lang="zh-CN" altLang="en-US" b="1" dirty="0">
              <a:solidFill>
                <a:srgbClr val="F79646">
                  <a:lumMod val="75000"/>
                </a:srgbClr>
              </a:solidFill>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22562"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788" y="1395571"/>
            <a:ext cx="2510893" cy="15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563"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4410" y="1485578"/>
            <a:ext cx="3210836" cy="139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539657" y="2258502"/>
            <a:ext cx="1859805" cy="523220"/>
          </a:xfrm>
          <a:prstGeom prst="rect">
            <a:avLst/>
          </a:prstGeom>
        </p:spPr>
        <p:txBody>
          <a:bodyPr wrap="none">
            <a:spAutoFit/>
          </a:bodyPr>
          <a:lstStyle/>
          <a:p>
            <a:r>
              <a:rPr lang="en-US" altLang="zh-CN" sz="2800" kern="100" dirty="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项正确；</a:t>
            </a:r>
            <a:endParaRPr lang="zh-CN" altLang="en-US" dirty="0"/>
          </a:p>
        </p:txBody>
      </p:sp>
    </p:spTree>
    <p:extLst>
      <p:ext uri="{BB962C8B-B14F-4D97-AF65-F5344CB8AC3E}">
        <p14:creationId xmlns:p14="http://schemas.microsoft.com/office/powerpoint/2010/main" val="396135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2562"/>
                                        </p:tgtEl>
                                        <p:attrNameLst>
                                          <p:attrName>style.visibility</p:attrName>
                                        </p:attrNameLst>
                                      </p:cBhvr>
                                      <p:to>
                                        <p:strVal val="visible"/>
                                      </p:to>
                                    </p:set>
                                    <p:animEffect transition="in" filter="blinds(horizontal)">
                                      <p:cBhvr>
                                        <p:cTn id="7" dur="750"/>
                                        <p:tgtEl>
                                          <p:spTgt spid="322562"/>
                                        </p:tgtEl>
                                      </p:cBhvr>
                                    </p:animEffect>
                                  </p:childTnLst>
                                </p:cTn>
                              </p:par>
                              <p:par>
                                <p:cTn id="8" presetID="3" presetClass="entr" presetSubtype="10" fill="hold" nodeType="withEffect">
                                  <p:stCondLst>
                                    <p:cond delay="0"/>
                                  </p:stCondLst>
                                  <p:childTnLst>
                                    <p:set>
                                      <p:cBhvr>
                                        <p:cTn id="9" dur="1" fill="hold">
                                          <p:stCondLst>
                                            <p:cond delay="0"/>
                                          </p:stCondLst>
                                        </p:cTn>
                                        <p:tgtEl>
                                          <p:spTgt spid="322563"/>
                                        </p:tgtEl>
                                        <p:attrNameLst>
                                          <p:attrName>style.visibility</p:attrName>
                                        </p:attrNameLst>
                                      </p:cBhvr>
                                      <p:to>
                                        <p:strVal val="visible"/>
                                      </p:to>
                                    </p:set>
                                    <p:animEffect transition="in" filter="blinds(horizontal)">
                                      <p:cBhvr>
                                        <p:cTn id="10" dur="750"/>
                                        <p:tgtEl>
                                          <p:spTgt spid="32256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750"/>
                                        <p:tgtEl>
                                          <p:spTgt spid="4"/>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750"/>
                                        <p:tgtEl>
                                          <p:spTgt spid="3">
                                            <p:txEl>
                                              <p:pRg st="0" end="0"/>
                                            </p:txEl>
                                          </p:spTgt>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187668"/>
            <a:ext cx="11167608"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某高分子化合物</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的结构简式为</a:t>
            </a:r>
            <a:endParaRPr lang="zh-CN" altLang="zh-CN" sz="1100" kern="100" dirty="0">
              <a:latin typeface="宋体"/>
              <a:cs typeface="Courier New"/>
            </a:endParaRPr>
          </a:p>
          <a:p>
            <a:pPr indent="1485900" algn="just">
              <a:lnSpc>
                <a:spcPct val="150000"/>
              </a:lnSpc>
              <a:spcAft>
                <a:spcPts val="0"/>
              </a:spcAft>
            </a:pPr>
            <a:r>
              <a:rPr lang="en-US" altLang="zh-CN" sz="2800" kern="100" dirty="0" smtClean="0">
                <a:latin typeface="Times New Roman"/>
                <a:ea typeface="华文细黑"/>
                <a:cs typeface="Times New Roman"/>
              </a:rPr>
              <a:t>                            </a:t>
            </a:r>
          </a:p>
          <a:p>
            <a:pPr indent="1485900"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A.R</a:t>
            </a:r>
            <a:r>
              <a:rPr lang="zh-CN" altLang="zh-CN" sz="2800" kern="100" dirty="0">
                <a:latin typeface="Times New Roman"/>
                <a:ea typeface="华文细黑"/>
                <a:cs typeface="Times New Roman"/>
              </a:rPr>
              <a:t>的一种单体的分子式为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完全水解后的生成物均为小分子有机物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可以通过加聚反应和缩聚反应合成</a:t>
            </a:r>
            <a:r>
              <a:rPr lang="en-US" altLang="zh-CN" sz="2800" kern="100" dirty="0">
                <a:latin typeface="Times New Roman"/>
                <a:ea typeface="华文细黑"/>
                <a:cs typeface="Courier New"/>
              </a:rPr>
              <a:t>R</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碱性条件下，</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R</a:t>
            </a:r>
            <a:r>
              <a:rPr lang="zh-CN" altLang="zh-CN" sz="2800" kern="100" dirty="0">
                <a:latin typeface="Times New Roman"/>
                <a:ea typeface="华文细黑"/>
                <a:cs typeface="Times New Roman"/>
              </a:rPr>
              <a:t>完全水解消耗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2 </a:t>
            </a:r>
            <a:r>
              <a:rPr lang="en-US" altLang="zh-CN" sz="2800" kern="100" dirty="0" err="1" smtClean="0">
                <a:latin typeface="Times New Roman"/>
                <a:ea typeface="华文细黑"/>
                <a:cs typeface="Courier New"/>
              </a:rPr>
              <a:t>mol</a:t>
            </a:r>
            <a:endParaRPr lang="zh-CN" altLang="zh-CN" sz="1100" kern="100" dirty="0">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09250" name="Picture 2" descr="去年740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19738" y="1887588"/>
            <a:ext cx="4346358" cy="188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1197546"/>
            <a:ext cx="10839170"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的一种单体的分子式为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R</a:t>
            </a:r>
            <a:r>
              <a:rPr lang="zh-CN" altLang="zh-CN" sz="2800" kern="100" dirty="0">
                <a:latin typeface="Times New Roman"/>
                <a:ea typeface="华文细黑"/>
                <a:cs typeface="Times New Roman"/>
              </a:rPr>
              <a:t>的水解产物中含有高分子化合物</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R</a:t>
            </a:r>
            <a:r>
              <a:rPr lang="zh-CN" altLang="zh-CN" sz="2800" kern="100" dirty="0">
                <a:latin typeface="Times New Roman"/>
                <a:ea typeface="华文细黑"/>
                <a:cs typeface="Times New Roman"/>
              </a:rPr>
              <a:t>为高分子化合物，碱性条件下，</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R</a:t>
            </a:r>
            <a:r>
              <a:rPr lang="zh-CN" altLang="zh-CN" sz="2800" kern="100" dirty="0">
                <a:latin typeface="Times New Roman"/>
                <a:ea typeface="华文细黑"/>
                <a:cs typeface="Times New Roman"/>
              </a:rPr>
              <a:t>完全水解消耗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的物质的量远大于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rgbClr val="F79646">
                    <a:lumMod val="75000"/>
                  </a:srgbClr>
                </a:solidFill>
                <a:latin typeface="Times New Roman"/>
                <a:ea typeface="华文细黑"/>
                <a:cs typeface="Courier New"/>
              </a:rPr>
              <a:t>C</a:t>
            </a:r>
            <a:endParaRPr lang="zh-CN" altLang="zh-CN" sz="2800" b="1" kern="100" dirty="0">
              <a:solidFill>
                <a:srgbClr val="F79646">
                  <a:lumMod val="75000"/>
                </a:srgbClr>
              </a:solidFill>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94996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981522"/>
            <a:ext cx="10964697"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药用有机化合物</a:t>
            </a:r>
            <a:r>
              <a:rPr lang="en-US" altLang="zh-CN" sz="2800" kern="100" dirty="0">
                <a:latin typeface="Times New Roman"/>
                <a:ea typeface="华文细黑"/>
                <a:cs typeface="Courier New"/>
              </a:rPr>
              <a:t>A(C</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为一种无色液体。从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出发可发生如图所示的一系列反应。</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10274" name="Picture 2" descr="HX55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90930" y="1734853"/>
            <a:ext cx="7380838" cy="19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2558" y="3069754"/>
            <a:ext cx="11179503" cy="267765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和浓溴水反应生成白色沉淀可推知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为三溴苯酚</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B.G</a:t>
            </a:r>
            <a:r>
              <a:rPr lang="zh-CN" altLang="zh-CN" sz="2800" kern="100" dirty="0">
                <a:latin typeface="Times New Roman"/>
                <a:ea typeface="华文细黑"/>
                <a:cs typeface="Times New Roman"/>
              </a:rPr>
              <a:t>的同分异构体中属于酯类且能发生银镜反应的只有一种</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上述各物质中能发生水解反应的有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G</a:t>
            </a:r>
          </a:p>
        </p:txBody>
      </p:sp>
      <p:sp>
        <p:nvSpPr>
          <p:cNvPr id="9" name="矩形 8"/>
          <p:cNvSpPr/>
          <p:nvPr/>
        </p:nvSpPr>
        <p:spPr>
          <a:xfrm>
            <a:off x="262558" y="5930910"/>
            <a:ext cx="2948243" cy="523220"/>
          </a:xfrm>
          <a:prstGeom prst="rect">
            <a:avLst/>
          </a:prstGeom>
        </p:spPr>
        <p:txBody>
          <a:bodyPr wrap="none">
            <a:spAutoFit/>
          </a:bodyPr>
          <a:lstStyle/>
          <a:p>
            <a:r>
              <a:rPr lang="en-US" altLang="zh-CN" sz="2800" kern="100" dirty="0">
                <a:latin typeface="Times New Roman"/>
                <a:ea typeface="华文细黑"/>
              </a:rPr>
              <a:t>D.A</a:t>
            </a:r>
            <a:r>
              <a:rPr lang="zh-CN" altLang="zh-CN" sz="2800" kern="100" dirty="0">
                <a:latin typeface="Times New Roman"/>
                <a:ea typeface="华文细黑"/>
                <a:cs typeface="Times New Roman"/>
              </a:rPr>
              <a:t>的结构简式为</a:t>
            </a:r>
            <a:endParaRPr lang="zh-CN" altLang="en-US" sz="2800" dirty="0"/>
          </a:p>
        </p:txBody>
      </p:sp>
      <p:pic>
        <p:nvPicPr>
          <p:cNvPr id="310275"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85048" y="5590034"/>
            <a:ext cx="2146062" cy="108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4606" y="1125538"/>
            <a:ext cx="10492769" cy="2677656"/>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根据现象及化学式，推知</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为乙酸苯酚酯，</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为苯酚钠，</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为苯酚，</a:t>
            </a:r>
            <a:r>
              <a:rPr lang="en-US" altLang="zh-CN" sz="2800" kern="100" dirty="0" smtClean="0">
                <a:latin typeface="Times New Roman"/>
                <a:ea typeface="华文细黑"/>
                <a:cs typeface="Courier New"/>
              </a:rPr>
              <a:t>F</a:t>
            </a:r>
            <a:r>
              <a:rPr lang="zh-CN" altLang="zh-CN" sz="2800" kern="100" dirty="0" smtClean="0">
                <a:latin typeface="Times New Roman"/>
                <a:ea typeface="华文细黑"/>
                <a:cs typeface="Times New Roman"/>
              </a:rPr>
              <a:t>为三溴苯酚。</a:t>
            </a:r>
            <a:r>
              <a:rPr lang="en-US" altLang="zh-CN" sz="2800" kern="100" dirty="0" smtClean="0">
                <a:latin typeface="Times New Roman"/>
                <a:ea typeface="华文细黑"/>
                <a:cs typeface="Courier New"/>
              </a:rPr>
              <a:t>G</a:t>
            </a:r>
            <a:r>
              <a:rPr lang="zh-CN" altLang="zh-CN" sz="2800" kern="100" dirty="0" smtClean="0">
                <a:latin typeface="Times New Roman"/>
                <a:ea typeface="华文细黑"/>
                <a:cs typeface="Times New Roman"/>
              </a:rPr>
              <a:t>的符合题意条件的同分异构体有</a:t>
            </a:r>
            <a:r>
              <a:rPr lang="en-US" altLang="zh-CN" sz="2800" kern="100" dirty="0" smtClean="0">
                <a:latin typeface="Times New Roman"/>
                <a:ea typeface="华文细黑"/>
                <a:cs typeface="Courier New"/>
              </a:rPr>
              <a:t>HCOOCH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HCOOCH(CH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两种。</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a:solidFill>
                  <a:schemeClr val="accent6">
                    <a:lumMod val="75000"/>
                  </a:schemeClr>
                </a:solidFill>
                <a:latin typeface="Times New Roman"/>
                <a:ea typeface="华文细黑"/>
                <a:cs typeface="Courier New"/>
              </a:rPr>
              <a:t>D</a:t>
            </a:r>
            <a:endParaRPr lang="zh-CN" altLang="zh-CN" sz="1100" b="1" kern="100" dirty="0">
              <a:solidFill>
                <a:schemeClr val="accent6">
                  <a:lumMod val="75000"/>
                </a:schemeClr>
              </a:solidFill>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6528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3" y="1187668"/>
            <a:ext cx="10964697"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如下流程中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是六种有机物，其中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是烃类，其余是烃的衍生物。下列有关说法正确的是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graphicFrame>
        <p:nvGraphicFramePr>
          <p:cNvPr id="2" name="对象 1"/>
          <p:cNvGraphicFramePr>
            <a:graphicFrameLocks noChangeAspect="1"/>
          </p:cNvGraphicFramePr>
          <p:nvPr>
            <p:extLst>
              <p:ext uri="{D42A27DB-BD31-4B8C-83A1-F6EECF244321}">
                <p14:modId xmlns:p14="http://schemas.microsoft.com/office/powerpoint/2010/main" val="1354291582"/>
              </p:ext>
            </p:extLst>
          </p:nvPr>
        </p:nvGraphicFramePr>
        <p:xfrm>
          <a:off x="523502" y="2709714"/>
          <a:ext cx="11836400" cy="2378075"/>
        </p:xfrm>
        <a:graphic>
          <a:graphicData uri="http://schemas.openxmlformats.org/presentationml/2006/ole">
            <mc:AlternateContent xmlns:mc="http://schemas.openxmlformats.org/markup-compatibility/2006">
              <mc:Choice xmlns:v="urn:schemas-microsoft-com:vml" Requires="v">
                <p:oleObj spid="_x0000_s311324" name="文档" r:id="rId16" imgW="11328993" imgH="2289277" progId="Word.Document.12">
                  <p:embed/>
                </p:oleObj>
              </mc:Choice>
              <mc:Fallback>
                <p:oleObj name="文档" r:id="rId16" imgW="11328993" imgH="2289277" progId="Word.Document.12">
                  <p:embed/>
                  <p:pic>
                    <p:nvPicPr>
                      <p:cNvPr id="0" name=""/>
                      <p:cNvPicPr/>
                      <p:nvPr/>
                    </p:nvPicPr>
                    <p:blipFill>
                      <a:blip r:embed="rId17"/>
                      <a:stretch>
                        <a:fillRect/>
                      </a:stretch>
                    </p:blipFill>
                    <p:spPr>
                      <a:xfrm>
                        <a:off x="523502" y="2709714"/>
                        <a:ext cx="11836400" cy="2378075"/>
                      </a:xfrm>
                      <a:prstGeom prst="rect">
                        <a:avLst/>
                      </a:prstGeom>
                    </p:spPr>
                  </p:pic>
                </p:oleObj>
              </mc:Fallback>
            </mc:AlternateContent>
          </a:graphicData>
        </a:graphic>
      </p:graphicFrame>
      <p:sp>
        <p:nvSpPr>
          <p:cNvPr id="6" name="矩形 5"/>
          <p:cNvSpPr/>
          <p:nvPr/>
        </p:nvSpPr>
        <p:spPr>
          <a:xfrm>
            <a:off x="406574" y="3848482"/>
            <a:ext cx="1074328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的相对分子质量是</a:t>
            </a:r>
            <a:r>
              <a:rPr lang="en-US" altLang="zh-CN" sz="2800" kern="100" dirty="0">
                <a:latin typeface="Times New Roman"/>
                <a:ea typeface="华文细黑"/>
                <a:cs typeface="Courier New"/>
              </a:rPr>
              <a:t>42</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是乙醛</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的相对分子质量是</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是乙炔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为苯乙烯</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—CH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的分子式是</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为单烯烃，则</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的最简式一定</a:t>
            </a:r>
            <a:r>
              <a:rPr lang="zh-CN" altLang="zh-CN" sz="2800" kern="100" dirty="0" smtClean="0">
                <a:latin typeface="Times New Roman"/>
                <a:ea typeface="华文细黑"/>
                <a:cs typeface="Times New Roman"/>
              </a:rPr>
              <a:t>相同</a:t>
            </a:r>
            <a:endParaRPr lang="en-US" altLang="zh-CN" sz="2800" kern="100" dirty="0" smtClean="0">
              <a:latin typeface="Times New Roman"/>
              <a:ea typeface="华文细黑"/>
              <a:cs typeface="Times New Roman"/>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613943" y="1413570"/>
            <a:ext cx="10575851" cy="4616648"/>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项中若有机物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的相对分子质量是</a:t>
            </a:r>
            <a:r>
              <a:rPr lang="en-US" altLang="zh-CN" sz="2800" kern="100" dirty="0">
                <a:latin typeface="Times New Roman"/>
                <a:ea typeface="华文细黑"/>
                <a:cs typeface="Courier New"/>
              </a:rPr>
              <a:t>42</a:t>
            </a:r>
            <a:r>
              <a:rPr lang="zh-CN" altLang="zh-CN" sz="2800" kern="100" dirty="0">
                <a:latin typeface="Times New Roman"/>
                <a:ea typeface="华文细黑"/>
                <a:cs typeface="Times New Roman"/>
              </a:rPr>
              <a:t>，则其分子式为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为丙醛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项中若有机物</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的相对分子质量为</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，则有机物</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为乙醛，有机物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为乙烯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项中若有机物</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为苯乙烯，则有机物</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为苯乙醛，其分子式为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8</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8</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，则有机物</a:t>
            </a:r>
            <a:r>
              <a:rPr lang="en-US" altLang="zh-CN" sz="2800" kern="100" dirty="0" smtClean="0">
                <a:latin typeface="Times New Roman"/>
                <a:ea typeface="华文细黑"/>
                <a:cs typeface="Courier New"/>
              </a:rPr>
              <a:t>f</a:t>
            </a:r>
            <a:r>
              <a:rPr lang="zh-CN" altLang="zh-CN" sz="2800" kern="100" dirty="0" smtClean="0">
                <a:latin typeface="Times New Roman"/>
                <a:ea typeface="华文细黑"/>
                <a:cs typeface="Times New Roman"/>
              </a:rPr>
              <a:t>的分子式为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16</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16</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，故</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均错误。</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100" b="1"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0793813"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1232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1471" y="1312726"/>
            <a:ext cx="3881847" cy="154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06574" y="1335167"/>
            <a:ext cx="11593288" cy="5262979"/>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已知</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互为同分异构体，</a:t>
            </a:r>
            <a:r>
              <a:rPr lang="zh-CN" altLang="zh-CN" sz="2800" kern="100" dirty="0" smtClean="0">
                <a:latin typeface="Times New Roman"/>
                <a:ea typeface="华文细黑"/>
                <a:cs typeface="Times New Roman"/>
              </a:rPr>
              <a:t>可用</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溶液鉴别</a:t>
            </a:r>
            <a:endParaRPr lang="en-US"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B.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发生的反应类型：加成反应、取代反应、消去反应、</a:t>
            </a:r>
            <a:r>
              <a:rPr lang="zh-CN" altLang="zh-CN" sz="2800" kern="100" dirty="0" smtClean="0">
                <a:latin typeface="Times New Roman"/>
                <a:ea typeface="华文细黑"/>
                <a:cs typeface="Times New Roman"/>
              </a:rPr>
              <a:t>水解</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C.3-</a:t>
            </a:r>
            <a:r>
              <a:rPr lang="zh-CN" altLang="zh-CN" sz="2800" kern="100" dirty="0">
                <a:latin typeface="Times New Roman"/>
                <a:ea typeface="华文细黑"/>
                <a:cs typeface="Times New Roman"/>
              </a:rPr>
              <a:t>甲基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乙基戊烷的一氯代物有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相同条件下乙酸乙酯在水中的溶解度比其在乙醇中的溶解度</a:t>
            </a:r>
            <a:r>
              <a:rPr lang="zh-CN" altLang="zh-CN" sz="2800" kern="100" dirty="0" smtClean="0">
                <a:latin typeface="Times New Roman"/>
                <a:ea typeface="华文细黑"/>
                <a:cs typeface="Times New Roman"/>
              </a:rPr>
              <a:t>大</a:t>
            </a:r>
            <a:endParaRPr lang="en-US" altLang="zh-CN" sz="2800" kern="100" dirty="0" smtClean="0">
              <a:latin typeface="Times New Roman"/>
              <a:ea typeface="华文细黑"/>
              <a:cs typeface="Times New Roman"/>
            </a:endParaRPr>
          </a:p>
        </p:txBody>
      </p:sp>
      <p:pic>
        <p:nvPicPr>
          <p:cNvPr id="32051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07443" y="1413570"/>
            <a:ext cx="1635435" cy="90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515"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6468" y="3285778"/>
            <a:ext cx="1544942" cy="119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0590" y="1269554"/>
            <a:ext cx="10581133" cy="4616648"/>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互为同分异构体，</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中含有酚羟基，故可用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溶液鉴别，</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题</a:t>
            </a:r>
            <a:r>
              <a:rPr lang="zh-CN" altLang="zh-CN" sz="2800" kern="100" dirty="0">
                <a:latin typeface="Times New Roman"/>
                <a:ea typeface="华文细黑"/>
                <a:cs typeface="Times New Roman"/>
              </a:rPr>
              <a:t>给有机物分子不能发生水解反应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甲基</a:t>
            </a: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基戊烷的一氯代物有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乙醇</a:t>
            </a:r>
            <a:r>
              <a:rPr lang="zh-CN" altLang="zh-CN" sz="2800" kern="100" dirty="0">
                <a:latin typeface="Times New Roman"/>
                <a:ea typeface="华文细黑"/>
                <a:cs typeface="Times New Roman"/>
              </a:rPr>
              <a:t>为常见的有机溶剂，乙酸乙酯在乙醇中的溶解度比其在水中的溶解度大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项错误。</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chemeClr val="accent6">
                    <a:lumMod val="75000"/>
                  </a:schemeClr>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A</a:t>
            </a:r>
            <a:endParaRPr lang="zh-CN" altLang="zh-CN" sz="1100" b="1" kern="100" dirty="0">
              <a:solidFill>
                <a:schemeClr val="accent6">
                  <a:lumMod val="75000"/>
                </a:schemeClr>
              </a:solidFill>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420029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49443" y="3429794"/>
            <a:ext cx="4200277" cy="41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48524" y="828789"/>
            <a:ext cx="11291298"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由基团之间的相互影响理解酚的化学性质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由于苯环对羟基的影响，酚羟基比醇</a:t>
            </a:r>
            <a:r>
              <a:rPr lang="zh-CN" altLang="zh-CN" sz="2800" kern="100" dirty="0" smtClean="0">
                <a:latin typeface="Times New Roman"/>
                <a:ea typeface="华文细黑"/>
                <a:cs typeface="Times New Roman"/>
              </a:rPr>
              <a:t>羟基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由于羟基对苯环的影响，苯酚中苯环上的氢比苯中的</a:t>
            </a:r>
            <a:r>
              <a:rPr lang="zh-CN" altLang="zh-CN" sz="2800" kern="100" dirty="0" smtClean="0">
                <a:latin typeface="Times New Roman"/>
                <a:ea typeface="华文细黑"/>
                <a:cs typeface="Times New Roman"/>
              </a:rPr>
              <a:t>氢</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弱酸性</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苯酚电离方程式为</a:t>
            </a:r>
            <a:r>
              <a:rPr lang="en-US" altLang="zh-CN" sz="2800" u="sng" kern="100" dirty="0">
                <a:latin typeface="宋体"/>
                <a:ea typeface="华文细黑"/>
                <a:cs typeface="Courier New"/>
              </a:rPr>
              <a:t>           </a:t>
            </a:r>
            <a:r>
              <a:rPr lang="en-US" altLang="zh-CN" sz="2800" u="sng"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俗称石炭酸，但酸性很弱，不能使石蕊溶液变红。</a:t>
            </a:r>
            <a:endParaRPr lang="zh-CN" altLang="zh-CN" sz="2800" kern="100" dirty="0">
              <a:latin typeface="宋体"/>
              <a:cs typeface="Courier New"/>
            </a:endParaRPr>
          </a:p>
          <a:p>
            <a:endParaRPr lang="en-US" altLang="zh-CN" sz="2800" kern="100" dirty="0" smtClean="0">
              <a:latin typeface="Times New Roman"/>
              <a:ea typeface="华文细黑"/>
              <a:cs typeface="Times New Roman"/>
            </a:endParaRPr>
          </a:p>
          <a:p>
            <a:endParaRPr lang="en-US" altLang="zh-CN" sz="2800" kern="100" dirty="0">
              <a:latin typeface="Times New Roman"/>
              <a:ea typeface="华文细黑"/>
              <a:cs typeface="Times New Roman"/>
            </a:endParaRPr>
          </a:p>
          <a:p>
            <a:r>
              <a:rPr lang="zh-CN" altLang="zh-CN" sz="2800" kern="100" dirty="0" smtClean="0">
                <a:latin typeface="Times New Roman"/>
                <a:ea typeface="华文细黑"/>
                <a:cs typeface="Times New Roman"/>
              </a:rPr>
              <a:t>苯酚</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en-US" sz="2800" kern="100" dirty="0">
                <a:latin typeface="Times New Roman"/>
                <a:ea typeface="华文细黑"/>
                <a:cs typeface="Times New Roman"/>
              </a:rPr>
              <a:t>。</a:t>
            </a:r>
            <a:r>
              <a:rPr lang="en-US" altLang="zh-CN" sz="2800" u="sng" kern="100" dirty="0" smtClean="0">
                <a:latin typeface="宋体"/>
                <a:ea typeface="华文细黑"/>
                <a:cs typeface="Courier New"/>
              </a:rPr>
              <a:t>    </a:t>
            </a:r>
            <a:endParaRPr lang="zh-CN" altLang="en-US" sz="2800" u="sng" dirty="0"/>
          </a:p>
        </p:txBody>
      </p:sp>
      <p:sp>
        <p:nvSpPr>
          <p:cNvPr id="9" name="矩形 8"/>
          <p:cNvSpPr/>
          <p:nvPr/>
        </p:nvSpPr>
        <p:spPr>
          <a:xfrm>
            <a:off x="6973260" y="152970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活泼</a:t>
            </a:r>
            <a:endParaRPr lang="zh-CN" altLang="en-US" sz="2800" dirty="0">
              <a:solidFill>
                <a:srgbClr val="0000FF"/>
              </a:solidFill>
            </a:endParaRPr>
          </a:p>
        </p:txBody>
      </p:sp>
      <p:sp>
        <p:nvSpPr>
          <p:cNvPr id="12" name="矩形 11"/>
          <p:cNvSpPr/>
          <p:nvPr/>
        </p:nvSpPr>
        <p:spPr>
          <a:xfrm>
            <a:off x="5749124" y="2196941"/>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活泼</a:t>
            </a:r>
            <a:endParaRPr lang="zh-CN" altLang="en-US" sz="2800" kern="100" dirty="0">
              <a:solidFill>
                <a:srgbClr val="0000FF"/>
              </a:solidFill>
              <a:latin typeface="Times New Roman"/>
              <a:ea typeface="华文细黑"/>
              <a:cs typeface="Times New Roman"/>
            </a:endParaRPr>
          </a:p>
        </p:txBody>
      </p:sp>
      <p:pic>
        <p:nvPicPr>
          <p:cNvPr id="231426"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9582" y="4388773"/>
            <a:ext cx="2826774" cy="146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7" name="Picture 3"/>
          <p:cNvPicPr>
            <a:picLocks noChangeAspect="1" noChangeArrowheads="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8854" r="8854"/>
          <a:stretch/>
        </p:blipFill>
        <p:spPr bwMode="auto">
          <a:xfrm>
            <a:off x="8336026" y="4221882"/>
            <a:ext cx="2151668" cy="155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21757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231426"/>
                                        </p:tgtEl>
                                        <p:attrNameLst>
                                          <p:attrName>style.visibility</p:attrName>
                                        </p:attrNameLst>
                                      </p:cBhvr>
                                      <p:to>
                                        <p:strVal val="visible"/>
                                      </p:to>
                                    </p:set>
                                    <p:animEffect transition="in" filter="blinds(horizontal)">
                                      <p:cBhvr>
                                        <p:cTn id="18" dur="500"/>
                                        <p:tgtEl>
                                          <p:spTgt spid="231426"/>
                                        </p:tgtEl>
                                      </p:cBhvr>
                                    </p:animEffect>
                                  </p:childTnLst>
                                </p:cTn>
                              </p:par>
                              <p:par>
                                <p:cTn id="19" presetID="3" presetClass="entr" presetSubtype="10" fill="hold" nodeType="withEffect">
                                  <p:stCondLst>
                                    <p:cond delay="0"/>
                                  </p:stCondLst>
                                  <p:childTnLst>
                                    <p:set>
                                      <p:cBhvr>
                                        <p:cTn id="20" dur="1" fill="hold">
                                          <p:stCondLst>
                                            <p:cond delay="0"/>
                                          </p:stCondLst>
                                        </p:cTn>
                                        <p:tgtEl>
                                          <p:spTgt spid="231427"/>
                                        </p:tgtEl>
                                        <p:attrNameLst>
                                          <p:attrName>style.visibility</p:attrName>
                                        </p:attrNameLst>
                                      </p:cBhvr>
                                      <p:to>
                                        <p:strVal val="visible"/>
                                      </p:to>
                                    </p:set>
                                    <p:animEffect transition="in" filter="blinds(horizontal)">
                                      <p:cBhvr>
                                        <p:cTn id="21" dur="500"/>
                                        <p:tgtEl>
                                          <p:spTgt spid="2314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31426"/>
                                        </p:tgtEl>
                                      </p:cBhvr>
                                    </p:animEffect>
                                    <p:set>
                                      <p:cBhvr>
                                        <p:cTn id="35" dur="1" fill="hold">
                                          <p:stCondLst>
                                            <p:cond delay="499"/>
                                          </p:stCondLst>
                                        </p:cTn>
                                        <p:tgtEl>
                                          <p:spTgt spid="23142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31427"/>
                                        </p:tgtEl>
                                      </p:cBhvr>
                                    </p:animEffect>
                                    <p:set>
                                      <p:cBhvr>
                                        <p:cTn id="38" dur="1" fill="hold">
                                          <p:stCondLst>
                                            <p:cond delay="499"/>
                                          </p:stCondLst>
                                        </p:cTn>
                                        <p:tgtEl>
                                          <p:spTgt spid="231427"/>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p:bldP spid="9" grpId="1"/>
      <p:bldP spid="12" grpId="0"/>
      <p:bldP spid="12"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328202"/>
            <a:ext cx="11120877"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近年来，乳酸</a:t>
            </a:r>
            <a:r>
              <a:rPr lang="en-US" altLang="zh-CN" sz="2800" kern="100" dirty="0">
                <a:latin typeface="IPAPANNEW"/>
                <a:ea typeface="华文细黑"/>
                <a:cs typeface="Times New Roman"/>
              </a:rPr>
              <a:t>[CH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CH(OH)COOH]</a:t>
            </a:r>
            <a:r>
              <a:rPr lang="zh-CN" altLang="zh-CN" sz="2800" kern="100" dirty="0">
                <a:latin typeface="Times New Roman"/>
                <a:ea typeface="华文细黑"/>
                <a:cs typeface="Times New Roman"/>
              </a:rPr>
              <a:t>成为人们的研究热点之一。乳酸可以用化学方法合成，也可以由淀粉通过生物发酵法制备。请完成下列有关问题：</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写出乳酸分子中所有官能团的名称：</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334566" y="4205039"/>
            <a:ext cx="10221865"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乳酸</a:t>
            </a:r>
            <a:r>
              <a:rPr lang="zh-CN" altLang="zh-CN" sz="2800" kern="100" dirty="0">
                <a:latin typeface="Times New Roman"/>
                <a:ea typeface="华文细黑"/>
                <a:cs typeface="Times New Roman"/>
              </a:rPr>
              <a:t>分子中含有的官能团分别为</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，其名称分别为羟基、羧基。</a:t>
            </a:r>
            <a:endParaRPr lang="zh-CN" altLang="zh-CN" sz="1100" kern="100" dirty="0">
              <a:effectLst/>
              <a:latin typeface="宋体"/>
              <a:cs typeface="Courier New"/>
            </a:endParaRPr>
          </a:p>
        </p:txBody>
      </p:sp>
      <p:sp>
        <p:nvSpPr>
          <p:cNvPr id="2" name="矩形 1"/>
          <p:cNvSpPr/>
          <p:nvPr/>
        </p:nvSpPr>
        <p:spPr>
          <a:xfrm>
            <a:off x="6635457" y="3285778"/>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羟基和羧基</a:t>
            </a:r>
            <a:endParaRPr lang="zh-CN" altLang="en-US" sz="2800" kern="100" dirty="0">
              <a:solidFill>
                <a:schemeClr val="accent6">
                  <a:lumMod val="75000"/>
                </a:schemeClr>
              </a:solidFill>
              <a:latin typeface="Times New Roman"/>
              <a:ea typeface="华文细黑"/>
              <a:cs typeface="Times New Roman"/>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p:bldP spid="3" grpId="1"/>
      <p:bldP spid="2" grpId="0"/>
      <p:bldP spid="2"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7162" y="1756767"/>
            <a:ext cx="11042660"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一定条件</a:t>
            </a:r>
            <a:r>
              <a:rPr lang="zh-CN" altLang="zh-CN" sz="2800" kern="100" dirty="0">
                <a:latin typeface="Times New Roman"/>
                <a:ea typeface="华文细黑"/>
                <a:cs typeface="Times New Roman"/>
              </a:rPr>
              <a:t>下，下列物质不能与乳酸发生反应的是</a:t>
            </a:r>
            <a:r>
              <a:rPr lang="en-US" altLang="zh-CN" sz="2800" kern="100" dirty="0" smtClean="0">
                <a:latin typeface="Times New Roman"/>
                <a:ea typeface="华文细黑"/>
                <a:cs typeface="Courier New"/>
              </a:rPr>
              <a:t>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溴水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B.NaOH</a:t>
            </a:r>
            <a:r>
              <a:rPr lang="zh-CN" altLang="zh-CN" sz="2800" kern="100" dirty="0">
                <a:latin typeface="Times New Roman"/>
                <a:ea typeface="华文细黑"/>
                <a:cs typeface="Times New Roman"/>
              </a:rPr>
              <a:t>溶液</a:t>
            </a:r>
            <a:endParaRPr lang="zh-CN" altLang="zh-CN" sz="11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C.Cu</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OH</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637877" y="3917007"/>
            <a:ext cx="9725753" cy="138499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乳酸含有羧基，可与</a:t>
            </a:r>
            <a:r>
              <a:rPr lang="en-US" altLang="zh-CN" sz="2800" kern="100" dirty="0" err="1" smtClean="0">
                <a:latin typeface="Times New Roman"/>
                <a:ea typeface="华文细黑"/>
                <a:cs typeface="Courier New"/>
              </a:rPr>
              <a:t>NaOH</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Cu(OH)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悬浊液发生中和反应、与</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发生酯化反应，不能与溴水反应。</a:t>
            </a:r>
            <a:endParaRPr lang="zh-CN" altLang="zh-CN" sz="2800" kern="100" dirty="0">
              <a:effectLst/>
              <a:latin typeface="宋体"/>
              <a:cs typeface="Courier New"/>
            </a:endParaRPr>
          </a:p>
        </p:txBody>
      </p:sp>
      <p:sp>
        <p:nvSpPr>
          <p:cNvPr id="6" name="矩形 5"/>
          <p:cNvSpPr/>
          <p:nvPr/>
        </p:nvSpPr>
        <p:spPr>
          <a:xfrm>
            <a:off x="8688259" y="1881619"/>
            <a:ext cx="431283"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A</a:t>
            </a:r>
            <a:endParaRPr lang="zh-CN" altLang="zh-CN" sz="2800" b="1" kern="100" dirty="0">
              <a:solidFill>
                <a:schemeClr val="accent6">
                  <a:lumMod val="75000"/>
                </a:schemeClr>
              </a:solidFill>
              <a:latin typeface="Times New Roman"/>
              <a:ea typeface="华文细黑"/>
              <a:cs typeface="Times New Roman"/>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636785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p:bldP spid="3" grpId="1"/>
      <p:bldP spid="6" grpId="0"/>
      <p:bldP spid="6"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029654"/>
            <a:ext cx="10933327"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如果以丙烯</a:t>
            </a:r>
            <a:r>
              <a:rPr lang="en-US" altLang="zh-CN" sz="2800" kern="100" dirty="0">
                <a:latin typeface="Times New Roman"/>
                <a:ea typeface="华文细黑"/>
                <a:cs typeface="Courier New"/>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为主要原料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其他无机原料任选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合成乳酸，其合成过程的流程图如下：</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1334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1326" y="1235771"/>
            <a:ext cx="2831945" cy="60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62558" y="4718905"/>
            <a:ext cx="6153753" cy="130317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的反应类型是</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化学方程式为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313364"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66" y="2620702"/>
            <a:ext cx="8985066" cy="88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366"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566" y="3494769"/>
            <a:ext cx="7233572" cy="129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515116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1406537"/>
            <a:ext cx="10717897" cy="2677656"/>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结合</a:t>
            </a:r>
            <a:r>
              <a:rPr lang="zh-CN" altLang="zh-CN" sz="2800" kern="100" dirty="0">
                <a:latin typeface="Times New Roman"/>
                <a:ea typeface="华文细黑"/>
                <a:cs typeface="Times New Roman"/>
              </a:rPr>
              <a:t>卤代烃和醇的性质，利用乳酸的分子结构特点可知</a:t>
            </a: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为丙烯与溴水发生的加成反应</a:t>
            </a: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为溴代烃在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水溶液条件下加热发生水解反应得到</a:t>
            </a:r>
            <a:r>
              <a:rPr lang="en-US" altLang="zh-CN" sz="2800" kern="100" dirty="0">
                <a:latin typeface="Times New Roman"/>
                <a:ea typeface="华文细黑"/>
                <a:cs typeface="Courier New"/>
              </a:rPr>
              <a:t>1,2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丙二醇</a:t>
            </a:r>
            <a:r>
              <a:rPr lang="zh-CN" altLang="zh-CN" sz="2800" kern="100" dirty="0">
                <a:latin typeface="Times New Roman"/>
                <a:ea typeface="华文细黑"/>
                <a:cs typeface="Times New Roman"/>
              </a:rPr>
              <a:t>，从而通过催化氧化、与氢气加成等反应得到乳酸。</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14370" name="Picture 2"/>
          <p:cNvPicPr>
            <a:picLocks noChangeAspect="1" noChangeArrowheads="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0211" y="4119938"/>
            <a:ext cx="5497323" cy="143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8582" y="4437906"/>
            <a:ext cx="6092825" cy="65607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latin typeface="宋体"/>
                <a:ea typeface="Times New Roman"/>
                <a:cs typeface="Courier New"/>
              </a:rPr>
              <a:t> </a:t>
            </a:r>
            <a:r>
              <a:rPr lang="zh-CN" altLang="zh-CN" sz="2800" kern="100" dirty="0">
                <a:solidFill>
                  <a:schemeClr val="accent6">
                    <a:lumMod val="75000"/>
                  </a:schemeClr>
                </a:solidFill>
                <a:latin typeface="Times New Roman"/>
                <a:ea typeface="华文细黑"/>
                <a:cs typeface="Times New Roman"/>
              </a:rPr>
              <a:t>加成反应　</a:t>
            </a:r>
            <a:endParaRPr lang="zh-CN" altLang="zh-CN" sz="2800" kern="100" dirty="0">
              <a:solidFill>
                <a:schemeClr val="accent6">
                  <a:lumMod val="75000"/>
                </a:schemeClr>
              </a:solidFill>
              <a:latin typeface="宋体"/>
              <a:cs typeface="Courier New"/>
            </a:endParaRPr>
          </a:p>
        </p:txBody>
      </p:sp>
      <p:pic>
        <p:nvPicPr>
          <p:cNvPr id="323586" name="Picture 2"/>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8582" y="5374010"/>
            <a:ext cx="5509850" cy="61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870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14370"/>
                                        </p:tgtEl>
                                        <p:attrNameLst>
                                          <p:attrName>style.visibility</p:attrName>
                                        </p:attrNameLst>
                                      </p:cBhvr>
                                      <p:to>
                                        <p:strVal val="visible"/>
                                      </p:to>
                                    </p:set>
                                    <p:animEffect transition="in" filter="blinds(horizontal)">
                                      <p:cBhvr>
                                        <p:cTn id="11" dur="750"/>
                                        <p:tgtEl>
                                          <p:spTgt spid="314370"/>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750"/>
                                        <p:tgtEl>
                                          <p:spTgt spid="3"/>
                                        </p:tgtEl>
                                      </p:cBhvr>
                                    </p:animEffect>
                                  </p:childTnLst>
                                </p:cTn>
                              </p:par>
                              <p:par>
                                <p:cTn id="15" presetID="3" presetClass="entr" presetSubtype="10" fill="hold" nodeType="withEffect">
                                  <p:stCondLst>
                                    <p:cond delay="0"/>
                                  </p:stCondLst>
                                  <p:childTnLst>
                                    <p:set>
                                      <p:cBhvr>
                                        <p:cTn id="16" dur="1" fill="hold">
                                          <p:stCondLst>
                                            <p:cond delay="0"/>
                                          </p:stCondLst>
                                        </p:cTn>
                                        <p:tgtEl>
                                          <p:spTgt spid="323586"/>
                                        </p:tgtEl>
                                        <p:attrNameLst>
                                          <p:attrName>style.visibility</p:attrName>
                                        </p:attrNameLst>
                                      </p:cBhvr>
                                      <p:to>
                                        <p:strVal val="visible"/>
                                      </p:to>
                                    </p:set>
                                    <p:animEffect transition="in" filter="blinds(horizontal)">
                                      <p:cBhvr>
                                        <p:cTn id="17" dur="750"/>
                                        <p:tgtEl>
                                          <p:spTgt spid="323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125538"/>
            <a:ext cx="10432534"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10.</a:t>
            </a:r>
            <a:r>
              <a:rPr lang="zh-CN" altLang="zh-CN" sz="2800" kern="100" dirty="0">
                <a:latin typeface="Times New Roman"/>
                <a:ea typeface="华文细黑"/>
                <a:cs typeface="Times New Roman"/>
              </a:rPr>
              <a:t>利用碳</a:t>
            </a:r>
            <a:r>
              <a:rPr lang="en-US" altLang="zh-CN" sz="2800" kern="100" dirty="0">
                <a:latin typeface="Times New Roman"/>
                <a:ea typeface="华文细黑"/>
              </a:rPr>
              <a:t>—</a:t>
            </a:r>
            <a:r>
              <a:rPr lang="zh-CN" altLang="zh-CN" sz="2800" kern="100" dirty="0">
                <a:latin typeface="Times New Roman"/>
                <a:ea typeface="华文细黑"/>
                <a:cs typeface="Times New Roman"/>
              </a:rPr>
              <a:t>碳偶联反应合成新物质是有机合成的研究热点之一，如：</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①</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15394"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566" y="2493690"/>
            <a:ext cx="7322483" cy="124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99139" y="3645818"/>
            <a:ext cx="543739" cy="637675"/>
          </a:xfrm>
          <a:prstGeom prst="rect">
            <a:avLst/>
          </a:prstGeom>
        </p:spPr>
        <p:txBody>
          <a:bodyPr wrap="none">
            <a:spAutoFit/>
          </a:bodyPr>
          <a:lstStyle/>
          <a:p>
            <a:pPr algn="ctr">
              <a:lnSpc>
                <a:spcPct val="150000"/>
              </a:lnSpc>
              <a:spcAft>
                <a:spcPts val="0"/>
              </a:spcAft>
            </a:pPr>
            <a:r>
              <a:rPr lang="en-US" altLang="zh-CN" sz="2800" b="1" kern="100" dirty="0">
                <a:latin typeface="宋体"/>
                <a:ea typeface="华文细黑"/>
                <a:cs typeface="Times New Roman"/>
              </a:rPr>
              <a:t>Ⅰ</a:t>
            </a:r>
            <a:endParaRPr lang="zh-CN" altLang="zh-CN" sz="2800" b="1" kern="100" dirty="0">
              <a:effectLst/>
              <a:latin typeface="宋体"/>
              <a:cs typeface="Courier New"/>
            </a:endParaRPr>
          </a:p>
        </p:txBody>
      </p:sp>
      <p:pic>
        <p:nvPicPr>
          <p:cNvPr id="315395"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07491" y="2493690"/>
            <a:ext cx="4060323" cy="104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119542" y="3573810"/>
            <a:ext cx="519694" cy="598690"/>
          </a:xfrm>
          <a:prstGeom prst="rect">
            <a:avLst/>
          </a:prstGeom>
        </p:spPr>
        <p:txBody>
          <a:bodyPr wrap="none">
            <a:spAutoFit/>
          </a:bodyPr>
          <a:lstStyle/>
          <a:p>
            <a:pPr algn="ctr">
              <a:lnSpc>
                <a:spcPct val="150000"/>
              </a:lnSpc>
              <a:spcAft>
                <a:spcPts val="0"/>
              </a:spcAft>
            </a:pPr>
            <a:r>
              <a:rPr lang="en-US" altLang="zh-CN" sz="2600" b="1" kern="100" dirty="0">
                <a:latin typeface="宋体"/>
                <a:ea typeface="华文细黑"/>
                <a:cs typeface="Times New Roman"/>
              </a:rPr>
              <a:t>Ⅱ</a:t>
            </a:r>
            <a:endParaRPr lang="zh-CN" altLang="zh-CN" sz="2600" b="1" kern="100" dirty="0">
              <a:effectLst/>
              <a:latin typeface="宋体"/>
              <a:cs typeface="Courier New"/>
            </a:endParaRPr>
          </a:p>
        </p:txBody>
      </p:sp>
      <p:sp>
        <p:nvSpPr>
          <p:cNvPr id="8" name="矩形 7"/>
          <p:cNvSpPr/>
          <p:nvPr/>
        </p:nvSpPr>
        <p:spPr>
          <a:xfrm>
            <a:off x="334566" y="4293890"/>
            <a:ext cx="5929828"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化合物</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可以由以下合成路线获得：</a:t>
            </a:r>
            <a:endParaRPr lang="zh-CN" altLang="zh-CN" sz="2800" kern="100" dirty="0">
              <a:effectLst/>
              <a:latin typeface="宋体"/>
              <a:cs typeface="Courier New"/>
            </a:endParaRPr>
          </a:p>
        </p:txBody>
      </p:sp>
      <p:pic>
        <p:nvPicPr>
          <p:cNvPr id="315396"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574" y="5168259"/>
            <a:ext cx="5534757" cy="106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142878" y="6104487"/>
            <a:ext cx="543739" cy="637675"/>
          </a:xfrm>
          <a:prstGeom prst="rect">
            <a:avLst/>
          </a:prstGeom>
        </p:spPr>
        <p:txBody>
          <a:bodyPr wrap="none">
            <a:spAutoFit/>
          </a:bodyPr>
          <a:lstStyle/>
          <a:p>
            <a:pPr algn="ctr">
              <a:lnSpc>
                <a:spcPct val="150000"/>
              </a:lnSpc>
              <a:spcAft>
                <a:spcPts val="0"/>
              </a:spcAft>
            </a:pPr>
            <a:r>
              <a:rPr lang="en-US" altLang="zh-CN" sz="2800" b="1" kern="100" dirty="0">
                <a:latin typeface="宋体"/>
                <a:ea typeface="华文细黑"/>
                <a:cs typeface="Times New Roman"/>
              </a:rPr>
              <a:t>Ⅲ</a:t>
            </a:r>
            <a:endParaRPr lang="zh-CN" altLang="zh-CN" sz="2800" b="1" kern="100" dirty="0">
              <a:effectLst/>
              <a:latin typeface="宋体"/>
              <a:cs typeface="Courier New"/>
            </a:endParaRPr>
          </a:p>
        </p:txBody>
      </p:sp>
      <p:pic>
        <p:nvPicPr>
          <p:cNvPr id="315397"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59302" y="4941962"/>
            <a:ext cx="3012258" cy="101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8111430" y="6104487"/>
            <a:ext cx="543739" cy="637675"/>
          </a:xfrm>
          <a:prstGeom prst="rect">
            <a:avLst/>
          </a:prstGeom>
        </p:spPr>
        <p:txBody>
          <a:bodyPr wrap="none">
            <a:spAutoFit/>
          </a:bodyPr>
          <a:lstStyle/>
          <a:p>
            <a:pPr algn="just">
              <a:lnSpc>
                <a:spcPct val="150000"/>
              </a:lnSpc>
              <a:spcAft>
                <a:spcPts val="0"/>
              </a:spcAft>
            </a:pPr>
            <a:r>
              <a:rPr lang="en-US" altLang="zh-CN" sz="2800" b="1" kern="100" dirty="0">
                <a:latin typeface="宋体"/>
                <a:ea typeface="华文细黑"/>
                <a:cs typeface="Times New Roman"/>
              </a:rPr>
              <a:t>Ⅰ</a:t>
            </a:r>
            <a:endParaRPr lang="zh-CN" altLang="zh-CN" sz="2800" b="1" kern="100" dirty="0">
              <a:effectLst/>
              <a:latin typeface="宋体"/>
              <a:cs typeface="Courier New"/>
            </a:endParaRP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976868"/>
            <a:ext cx="11521280" cy="4616648"/>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化合物</a:t>
            </a:r>
            <a:r>
              <a:rPr lang="en-US" altLang="zh-CN" sz="2800" kern="100" dirty="0" smtClean="0">
                <a:latin typeface="宋体"/>
                <a:ea typeface="华文细黑"/>
                <a:cs typeface="Times New Roman"/>
              </a:rPr>
              <a:t>Ⅰ</a:t>
            </a:r>
            <a:r>
              <a:rPr lang="zh-CN" altLang="zh-CN" sz="2800" kern="100" dirty="0" smtClean="0">
                <a:latin typeface="Times New Roman"/>
                <a:ea typeface="华文细黑"/>
                <a:cs typeface="Times New Roman"/>
              </a:rPr>
              <a:t>的分子式为</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化合物</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与溴的</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溶液发生加成反应，产物的结构简式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化合物</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生成化合物</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kern="100" dirty="0" smtClean="0">
                <a:latin typeface="Times New Roman"/>
                <a:ea typeface="华文细黑"/>
                <a:cs typeface="Courier New"/>
              </a:rPr>
              <a:t>_________________________</a:t>
            </a:r>
          </a:p>
          <a:p>
            <a:pPr algn="just">
              <a:lnSpc>
                <a:spcPct val="150000"/>
              </a:lnSpc>
              <a:spcAft>
                <a:spcPts val="0"/>
              </a:spcAft>
            </a:pPr>
            <a:r>
              <a:rPr lang="en-US" altLang="zh-CN" sz="2800" kern="100" dirty="0" smtClean="0">
                <a:latin typeface="Times New Roman"/>
                <a:ea typeface="华文细黑"/>
                <a:cs typeface="Courier New"/>
              </a:rPr>
              <a:t>__________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注明反应条件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水溶液共热的化学</a:t>
            </a:r>
            <a:r>
              <a:rPr lang="zh-CN" altLang="zh-CN" sz="2800" kern="100" dirty="0" smtClean="0">
                <a:latin typeface="Times New Roman"/>
                <a:ea typeface="华文细黑"/>
                <a:cs typeface="Times New Roman"/>
              </a:rPr>
              <a:t>方程</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4472379" y="779162"/>
            <a:ext cx="1282723"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a:t>
            </a:r>
            <a:r>
              <a:rPr lang="en-US" altLang="zh-CN" sz="2800" kern="100" baseline="-25000" dirty="0">
                <a:solidFill>
                  <a:schemeClr val="accent6">
                    <a:lumMod val="75000"/>
                  </a:schemeClr>
                </a:solidFill>
                <a:latin typeface="Times New Roman"/>
                <a:ea typeface="华文细黑"/>
                <a:cs typeface="Courier New"/>
              </a:rPr>
              <a:t>8</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7</a:t>
            </a:r>
            <a:r>
              <a:rPr lang="en-US" altLang="zh-CN" sz="2800" kern="100" dirty="0">
                <a:solidFill>
                  <a:schemeClr val="accent6">
                    <a:lumMod val="75000"/>
                  </a:schemeClr>
                </a:solidFill>
                <a:latin typeface="Times New Roman"/>
                <a:ea typeface="华文细黑"/>
                <a:cs typeface="Courier New"/>
              </a:rPr>
              <a:t>Br</a:t>
            </a:r>
            <a:endParaRPr lang="zh-CN" altLang="zh-CN" sz="2800" kern="100" dirty="0">
              <a:solidFill>
                <a:schemeClr val="accent6">
                  <a:lumMod val="75000"/>
                </a:schemeClr>
              </a:solidFill>
              <a:effectLst/>
              <a:latin typeface="宋体"/>
              <a:cs typeface="Courier New"/>
            </a:endParaRPr>
          </a:p>
        </p:txBody>
      </p:sp>
      <p:pic>
        <p:nvPicPr>
          <p:cNvPr id="316419" name="Picture 3"/>
          <p:cNvPicPr>
            <a:picLocks noChangeAspect="1" noChangeArrowheads="1"/>
          </p:cNvPicPr>
          <p:nvPr/>
        </p:nvPicPr>
        <p:blipFill rotWithShape="1">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l="15124" r="-15124"/>
          <a:stretch/>
        </p:blipFill>
        <p:spPr bwMode="auto">
          <a:xfrm>
            <a:off x="722450" y="2347947"/>
            <a:ext cx="3428446" cy="108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420" name="Picture 4"/>
          <p:cNvPicPr>
            <a:picLocks noChangeAspect="1" noChangeArrowheads="1"/>
          </p:cNvPicPr>
          <p:nvPr/>
        </p:nvPicPr>
        <p:blipFill rotWithShape="1">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l="7572" t="-27932" r="-7572" b="27932"/>
          <a:stretch/>
        </p:blipFill>
        <p:spPr bwMode="auto">
          <a:xfrm>
            <a:off x="6497418" y="2632403"/>
            <a:ext cx="5814962" cy="128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422" name="Picture 6"/>
          <p:cNvPicPr>
            <a:picLocks noChangeAspect="1" noChangeArrowheads="1"/>
          </p:cNvPicPr>
          <p:nvPr/>
        </p:nvPicPr>
        <p:blipFill>
          <a:blip r:embed="rId1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0327" y="4235546"/>
            <a:ext cx="96837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423" name="Picture 7"/>
          <p:cNvPicPr>
            <a:picLocks noChangeAspect="1" noChangeArrowheads="1"/>
          </p:cNvPicPr>
          <p:nvPr/>
        </p:nvPicPr>
        <p:blipFill rotWithShape="1">
          <a:blip r:embed="rId17" cstate="print">
            <a:duotone>
              <a:schemeClr val="accent6">
                <a:shade val="45000"/>
                <a:satMod val="135000"/>
              </a:schemeClr>
              <a:prstClr val="white"/>
            </a:duotone>
            <a:extLst>
              <a:ext uri="{28A0092B-C50C-407E-A947-70E740481C1C}">
                <a14:useLocalDpi xmlns:a14="http://schemas.microsoft.com/office/drawing/2010/main" val="0"/>
              </a:ext>
            </a:extLst>
          </a:blip>
          <a:srcRect b="19109"/>
          <a:stretch/>
        </p:blipFill>
        <p:spPr bwMode="auto">
          <a:xfrm>
            <a:off x="910630" y="5302002"/>
            <a:ext cx="6727651" cy="120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
        <p:nvSpPr>
          <p:cNvPr id="5" name="矩形 4"/>
          <p:cNvSpPr/>
          <p:nvPr/>
        </p:nvSpPr>
        <p:spPr>
          <a:xfrm>
            <a:off x="118542" y="5937131"/>
            <a:ext cx="11344476" cy="738664"/>
          </a:xfrm>
          <a:prstGeom prst="rect">
            <a:avLst/>
          </a:prstGeom>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式为</a:t>
            </a:r>
            <a:r>
              <a:rPr lang="en-US" altLang="zh-CN" sz="2800" kern="100" dirty="0" smtClean="0">
                <a:solidFill>
                  <a:prstClr val="black"/>
                </a:solidFill>
                <a:latin typeface="Times New Roman"/>
                <a:ea typeface="华文细黑"/>
                <a:cs typeface="Courier New"/>
              </a:rPr>
              <a:t>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 </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注明反应</a:t>
            </a:r>
            <a:r>
              <a:rPr lang="zh-CN" altLang="zh-CN" sz="2800" kern="100" dirty="0" smtClean="0">
                <a:solidFill>
                  <a:prstClr val="black"/>
                </a:solidFill>
                <a:latin typeface="Times New Roman"/>
                <a:ea typeface="华文细黑"/>
                <a:cs typeface="Times New Roman"/>
              </a:rPr>
              <a:t>条件</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pic>
        <p:nvPicPr>
          <p:cNvPr id="25" name="Picture 7"/>
          <p:cNvPicPr>
            <a:picLocks noChangeAspect="1" noChangeArrowheads="1"/>
          </p:cNvPicPr>
          <p:nvPr/>
        </p:nvPicPr>
        <p:blipFill rotWithShape="1">
          <a:blip r:embed="rId17" cstate="print">
            <a:duotone>
              <a:schemeClr val="accent6">
                <a:shade val="45000"/>
                <a:satMod val="135000"/>
              </a:schemeClr>
              <a:prstClr val="white"/>
            </a:duotone>
            <a:extLst>
              <a:ext uri="{28A0092B-C50C-407E-A947-70E740481C1C}">
                <a14:useLocalDpi xmlns:a14="http://schemas.microsoft.com/office/drawing/2010/main" val="0"/>
              </a:ext>
            </a:extLst>
          </a:blip>
          <a:srcRect t="67560" r="86381" b="562"/>
          <a:stretch/>
        </p:blipFill>
        <p:spPr bwMode="auto">
          <a:xfrm>
            <a:off x="7851026" y="5456765"/>
            <a:ext cx="916241" cy="4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5031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6419"/>
                                        </p:tgtEl>
                                        <p:attrNameLst>
                                          <p:attrName>style.visibility</p:attrName>
                                        </p:attrNameLst>
                                      </p:cBhvr>
                                      <p:to>
                                        <p:strVal val="visible"/>
                                      </p:to>
                                    </p:set>
                                    <p:animEffect transition="in" filter="blinds(horizontal)">
                                      <p:cBhvr>
                                        <p:cTn id="12" dur="500"/>
                                        <p:tgtEl>
                                          <p:spTgt spid="3164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6420"/>
                                        </p:tgtEl>
                                        <p:attrNameLst>
                                          <p:attrName>style.visibility</p:attrName>
                                        </p:attrNameLst>
                                      </p:cBhvr>
                                      <p:to>
                                        <p:strVal val="visible"/>
                                      </p:to>
                                    </p:set>
                                    <p:animEffect transition="in" filter="blinds(horizontal)">
                                      <p:cBhvr>
                                        <p:cTn id="17" dur="500"/>
                                        <p:tgtEl>
                                          <p:spTgt spid="316420"/>
                                        </p:tgtEl>
                                      </p:cBhvr>
                                    </p:animEffect>
                                  </p:childTnLst>
                                </p:cTn>
                              </p:par>
                              <p:par>
                                <p:cTn id="18" presetID="3" presetClass="entr" presetSubtype="10" fill="hold" nodeType="withEffect">
                                  <p:stCondLst>
                                    <p:cond delay="0"/>
                                  </p:stCondLst>
                                  <p:childTnLst>
                                    <p:set>
                                      <p:cBhvr>
                                        <p:cTn id="19" dur="1" fill="hold">
                                          <p:stCondLst>
                                            <p:cond delay="0"/>
                                          </p:stCondLst>
                                        </p:cTn>
                                        <p:tgtEl>
                                          <p:spTgt spid="316422"/>
                                        </p:tgtEl>
                                        <p:attrNameLst>
                                          <p:attrName>style.visibility</p:attrName>
                                        </p:attrNameLst>
                                      </p:cBhvr>
                                      <p:to>
                                        <p:strVal val="visible"/>
                                      </p:to>
                                    </p:set>
                                    <p:animEffect transition="in" filter="blinds(horizontal)">
                                      <p:cBhvr>
                                        <p:cTn id="20" dur="500"/>
                                        <p:tgtEl>
                                          <p:spTgt spid="3164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23"/>
                                        </p:tgtEl>
                                        <p:attrNameLst>
                                          <p:attrName>style.visibility</p:attrName>
                                        </p:attrNameLst>
                                      </p:cBhvr>
                                      <p:to>
                                        <p:strVal val="visible"/>
                                      </p:to>
                                    </p:set>
                                    <p:animEffect transition="in" filter="blinds(horizontal)">
                                      <p:cBhvr>
                                        <p:cTn id="25" dur="500"/>
                                        <p:tgtEl>
                                          <p:spTgt spid="316423"/>
                                        </p:tgtEl>
                                      </p:cBhvr>
                                    </p:animEffect>
                                  </p:childTnLst>
                                </p:cTn>
                              </p:par>
                              <p:par>
                                <p:cTn id="26" presetID="3" presetClass="entr" presetSubtype="1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16419"/>
                                        </p:tgtEl>
                                      </p:cBhvr>
                                    </p:animEffect>
                                    <p:set>
                                      <p:cBhvr>
                                        <p:cTn id="36" dur="1" fill="hold">
                                          <p:stCondLst>
                                            <p:cond delay="499"/>
                                          </p:stCondLst>
                                        </p:cTn>
                                        <p:tgtEl>
                                          <p:spTgt spid="31641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16420"/>
                                        </p:tgtEl>
                                      </p:cBhvr>
                                    </p:animEffect>
                                    <p:set>
                                      <p:cBhvr>
                                        <p:cTn id="39" dur="1" fill="hold">
                                          <p:stCondLst>
                                            <p:cond delay="499"/>
                                          </p:stCondLst>
                                        </p:cTn>
                                        <p:tgtEl>
                                          <p:spTgt spid="3164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16422"/>
                                        </p:tgtEl>
                                      </p:cBhvr>
                                    </p:animEffect>
                                    <p:set>
                                      <p:cBhvr>
                                        <p:cTn id="42" dur="1" fill="hold">
                                          <p:stCondLst>
                                            <p:cond delay="499"/>
                                          </p:stCondLst>
                                        </p:cTn>
                                        <p:tgtEl>
                                          <p:spTgt spid="31642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16423"/>
                                        </p:tgtEl>
                                      </p:cBhvr>
                                    </p:animEffect>
                                    <p:set>
                                      <p:cBhvr>
                                        <p:cTn id="45" dur="1" fill="hold">
                                          <p:stCondLst>
                                            <p:cond delay="499"/>
                                          </p:stCondLst>
                                        </p:cTn>
                                        <p:tgtEl>
                                          <p:spTgt spid="31642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4" grpId="0"/>
      <p:bldP spid="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191151"/>
            <a:ext cx="11120877"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化合物</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是化合物</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的一种同分异构体，其苯环上只有一种取代基，</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的催化氧化产物</a:t>
            </a:r>
            <a:r>
              <a:rPr lang="en-US" altLang="zh-CN" sz="2800" kern="100" dirty="0">
                <a:latin typeface="宋体"/>
                <a:ea typeface="华文细黑"/>
                <a:cs typeface="Times New Roman"/>
              </a:rPr>
              <a:t>Ⅴ</a:t>
            </a:r>
            <a:r>
              <a:rPr lang="zh-CN" altLang="zh-CN" sz="2800" kern="100" dirty="0">
                <a:latin typeface="Times New Roman"/>
                <a:ea typeface="华文细黑"/>
                <a:cs typeface="Times New Roman"/>
              </a:rPr>
              <a:t>能发生银镜反应。</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Ⅴ</a:t>
            </a:r>
            <a:r>
              <a:rPr lang="zh-CN" altLang="zh-CN" sz="2800" kern="100" dirty="0" smtClean="0">
                <a:latin typeface="Times New Roman"/>
                <a:ea typeface="华文细黑"/>
                <a:cs typeface="Times New Roman"/>
              </a:rPr>
              <a:t>的结构简式为</a:t>
            </a:r>
            <a:r>
              <a:rPr lang="en-US" altLang="zh-CN" sz="2800" kern="100" dirty="0" smtClean="0">
                <a:latin typeface="Times New Roman"/>
                <a:ea typeface="华文细黑"/>
                <a:cs typeface="Courier New"/>
              </a:rPr>
              <a:t>____________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有机物</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一定条件下发生类似反应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反</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应</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的有机化合物</a:t>
            </a:r>
            <a:r>
              <a:rPr lang="en-US" altLang="zh-CN" sz="2800" kern="100" dirty="0">
                <a:latin typeface="宋体"/>
                <a:ea typeface="华文细黑"/>
                <a:cs typeface="Times New Roman"/>
              </a:rPr>
              <a:t>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17</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17442" name="Picture 2"/>
          <p:cNvPicPr>
            <a:picLocks noChangeAspect="1" noChangeArrowheads="1"/>
          </p:cNvPicPr>
          <p:nvPr/>
        </p:nvPicPr>
        <p:blipFill rotWithShape="1">
          <a:blip r:embed="rId14">
            <a:duotone>
              <a:schemeClr val="accent6">
                <a:shade val="45000"/>
                <a:satMod val="135000"/>
              </a:schemeClr>
              <a:prstClr val="white"/>
            </a:duotone>
            <a:extLst>
              <a:ext uri="{28A0092B-C50C-407E-A947-70E740481C1C}">
                <a14:useLocalDpi xmlns:a14="http://schemas.microsoft.com/office/drawing/2010/main" val="0"/>
              </a:ext>
            </a:extLst>
          </a:blip>
          <a:srcRect l="61008" r="-61008"/>
          <a:stretch/>
        </p:blipFill>
        <p:spPr bwMode="auto">
          <a:xfrm>
            <a:off x="6239222" y="2493690"/>
            <a:ext cx="6205330" cy="118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43" name="Picture 3"/>
          <p:cNvPicPr>
            <a:picLocks noChangeAspect="1" noChangeArrowheads="1"/>
          </p:cNvPicPr>
          <p:nvPr/>
        </p:nvPicPr>
        <p:blipFill rotWithShape="1">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l="7550" r="50000"/>
          <a:stretch/>
        </p:blipFill>
        <p:spPr bwMode="auto">
          <a:xfrm>
            <a:off x="624814" y="2563597"/>
            <a:ext cx="2408513" cy="108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44" name="Picture 4" descr="HX555B"/>
          <p:cNvPicPr>
            <a:picLocks noChangeAspect="1" noChangeArrowheads="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21709" y="4695162"/>
            <a:ext cx="1914057" cy="77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4610"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1791" y="3789834"/>
            <a:ext cx="2291247" cy="102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79301346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43"/>
                                        </p:tgtEl>
                                        <p:attrNameLst>
                                          <p:attrName>style.visibility</p:attrName>
                                        </p:attrNameLst>
                                      </p:cBhvr>
                                      <p:to>
                                        <p:strVal val="visible"/>
                                      </p:to>
                                    </p:set>
                                    <p:animEffect transition="in" filter="blinds(horizontal)">
                                      <p:cBhvr>
                                        <p:cTn id="7" dur="500"/>
                                        <p:tgtEl>
                                          <p:spTgt spid="317443"/>
                                        </p:tgtEl>
                                      </p:cBhvr>
                                    </p:animEffect>
                                  </p:childTnLst>
                                </p:cTn>
                              </p:par>
                              <p:par>
                                <p:cTn id="8" presetID="3" presetClass="entr" presetSubtype="10" fill="hold" nodeType="withEffect">
                                  <p:stCondLst>
                                    <p:cond delay="0"/>
                                  </p:stCondLst>
                                  <p:childTnLst>
                                    <p:set>
                                      <p:cBhvr>
                                        <p:cTn id="9" dur="1" fill="hold">
                                          <p:stCondLst>
                                            <p:cond delay="0"/>
                                          </p:stCondLst>
                                        </p:cTn>
                                        <p:tgtEl>
                                          <p:spTgt spid="317442"/>
                                        </p:tgtEl>
                                        <p:attrNameLst>
                                          <p:attrName>style.visibility</p:attrName>
                                        </p:attrNameLst>
                                      </p:cBhvr>
                                      <p:to>
                                        <p:strVal val="visible"/>
                                      </p:to>
                                    </p:set>
                                    <p:animEffect transition="in" filter="blinds(horizontal)">
                                      <p:cBhvr>
                                        <p:cTn id="10" dur="500"/>
                                        <p:tgtEl>
                                          <p:spTgt spid="31744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7444"/>
                                        </p:tgtEl>
                                        <p:attrNameLst>
                                          <p:attrName>style.visibility</p:attrName>
                                        </p:attrNameLst>
                                      </p:cBhvr>
                                      <p:to>
                                        <p:strVal val="visible"/>
                                      </p:to>
                                    </p:set>
                                    <p:animEffect transition="in" filter="blinds(horizontal)">
                                      <p:cBhvr>
                                        <p:cTn id="15" dur="500"/>
                                        <p:tgtEl>
                                          <p:spTgt spid="3174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17443"/>
                                        </p:tgtEl>
                                      </p:cBhvr>
                                    </p:animEffect>
                                    <p:set>
                                      <p:cBhvr>
                                        <p:cTn id="20" dur="1" fill="hold">
                                          <p:stCondLst>
                                            <p:cond delay="499"/>
                                          </p:stCondLst>
                                        </p:cTn>
                                        <p:tgtEl>
                                          <p:spTgt spid="31744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17442"/>
                                        </p:tgtEl>
                                      </p:cBhvr>
                                    </p:animEffect>
                                    <p:set>
                                      <p:cBhvr>
                                        <p:cTn id="23" dur="1" fill="hold">
                                          <p:stCondLst>
                                            <p:cond delay="499"/>
                                          </p:stCondLst>
                                        </p:cTn>
                                        <p:tgtEl>
                                          <p:spTgt spid="3174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17444"/>
                                        </p:tgtEl>
                                      </p:cBhvr>
                                    </p:animEffect>
                                    <p:set>
                                      <p:cBhvr>
                                        <p:cTn id="26" dur="1" fill="hold">
                                          <p:stCondLst>
                                            <p:cond delay="499"/>
                                          </p:stCondLst>
                                        </p:cTn>
                                        <p:tgtEl>
                                          <p:spTgt spid="317444"/>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81522"/>
            <a:ext cx="11010769"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四种芳香族化合物都是某些植物挥发油的主要成分，它们的结构简式如下所示：</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1846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6574" y="2451411"/>
            <a:ext cx="5254828" cy="141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54510" y="3573810"/>
            <a:ext cx="444352" cy="523220"/>
          </a:xfrm>
          <a:prstGeom prst="rect">
            <a:avLst/>
          </a:prstGeom>
        </p:spPr>
        <p:txBody>
          <a:bodyPr wrap="none">
            <a:spAutoFit/>
          </a:bodyPr>
          <a:lstStyle/>
          <a:p>
            <a:r>
              <a:rPr lang="en-US" altLang="zh-CN" sz="2800" kern="100" dirty="0">
                <a:latin typeface="Times New Roman"/>
                <a:ea typeface="华文细黑"/>
              </a:rPr>
              <a:t>A</a:t>
            </a:r>
            <a:endParaRPr lang="zh-CN" altLang="en-US" sz="2800" dirty="0"/>
          </a:p>
        </p:txBody>
      </p:sp>
      <p:pic>
        <p:nvPicPr>
          <p:cNvPr id="318467"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83238" y="2421682"/>
            <a:ext cx="4991942" cy="141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399462" y="3357786"/>
            <a:ext cx="423514"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B</a:t>
            </a:r>
            <a:endParaRPr lang="zh-CN" altLang="zh-CN" sz="2800" kern="100" dirty="0">
              <a:effectLst/>
              <a:latin typeface="宋体"/>
              <a:cs typeface="Courier New"/>
            </a:endParaRPr>
          </a:p>
        </p:txBody>
      </p:sp>
      <p:pic>
        <p:nvPicPr>
          <p:cNvPr id="318468"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574" y="4440002"/>
            <a:ext cx="4433553" cy="8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566814" y="5477511"/>
            <a:ext cx="407484" cy="616579"/>
          </a:xfrm>
          <a:prstGeom prst="rect">
            <a:avLst/>
          </a:prstGeom>
        </p:spPr>
        <p:txBody>
          <a:bodyPr wrap="none">
            <a:spAutoFit/>
          </a:bodyPr>
          <a:lstStyle/>
          <a:p>
            <a:pPr algn="ctr">
              <a:lnSpc>
                <a:spcPct val="150000"/>
              </a:lnSpc>
              <a:spcAft>
                <a:spcPts val="0"/>
              </a:spcAft>
            </a:pPr>
            <a:r>
              <a:rPr lang="en-US" altLang="zh-CN" sz="2600" kern="100" dirty="0">
                <a:latin typeface="Times New Roman"/>
                <a:ea typeface="华文细黑"/>
                <a:cs typeface="Courier New"/>
              </a:rPr>
              <a:t>C</a:t>
            </a:r>
            <a:endParaRPr lang="zh-CN" altLang="zh-CN" sz="2600" kern="100" dirty="0">
              <a:effectLst/>
              <a:latin typeface="宋体"/>
              <a:cs typeface="Courier New"/>
            </a:endParaRPr>
          </a:p>
        </p:txBody>
      </p:sp>
      <p:pic>
        <p:nvPicPr>
          <p:cNvPr id="318469" name="Picture 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455246" y="4278932"/>
            <a:ext cx="3822509" cy="152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8366500" y="5693659"/>
            <a:ext cx="444352"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D</a:t>
            </a:r>
            <a:endParaRPr lang="zh-CN" altLang="zh-CN" sz="2800" kern="100" dirty="0">
              <a:effectLst/>
              <a:latin typeface="宋体"/>
              <a:cs typeface="Courier New"/>
            </a:endParaRP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1557586"/>
            <a:ext cx="10686944" cy="203132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能发生银镜反应的有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填字母，下同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，既能使</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溶液显紫色，又能和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溶液反应放出气体的有</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 name="矩形 4"/>
          <p:cNvSpPr/>
          <p:nvPr/>
        </p:nvSpPr>
        <p:spPr>
          <a:xfrm>
            <a:off x="520830" y="3794845"/>
            <a:ext cx="10163185" cy="2011213"/>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发生银镜反应的物质分子中含有醛基，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符合，既能使</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溶液显紫色，又能和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溶液反应放出气体的物质应含有酚羟基和羧基，</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符合。</a:t>
            </a:r>
            <a:endParaRPr lang="zh-CN" altLang="zh-CN" sz="2800" kern="100" dirty="0">
              <a:effectLst/>
              <a:latin typeface="宋体"/>
              <a:cs typeface="Courier New"/>
            </a:endParaRPr>
          </a:p>
        </p:txBody>
      </p:sp>
      <p:sp>
        <p:nvSpPr>
          <p:cNvPr id="6" name="矩形 5"/>
          <p:cNvSpPr/>
          <p:nvPr/>
        </p:nvSpPr>
        <p:spPr>
          <a:xfrm>
            <a:off x="4548604" y="2258502"/>
            <a:ext cx="68320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AC</a:t>
            </a:r>
            <a:endParaRPr lang="zh-CN" altLang="en-US" sz="2800" kern="100" dirty="0">
              <a:solidFill>
                <a:schemeClr val="accent6">
                  <a:lumMod val="75000"/>
                </a:schemeClr>
              </a:solidFill>
              <a:latin typeface="Times New Roman"/>
              <a:ea typeface="华文细黑"/>
              <a:cs typeface="Times New Roman"/>
            </a:endParaRPr>
          </a:p>
        </p:txBody>
      </p:sp>
      <p:sp>
        <p:nvSpPr>
          <p:cNvPr id="8" name="矩形 7"/>
          <p:cNvSpPr/>
          <p:nvPr/>
        </p:nvSpPr>
        <p:spPr>
          <a:xfrm>
            <a:off x="8293020" y="290657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D</a:t>
            </a:r>
            <a:endParaRPr lang="zh-CN" altLang="zh-CN" sz="2800" kern="100" dirty="0">
              <a:solidFill>
                <a:schemeClr val="accent6">
                  <a:lumMod val="75000"/>
                </a:schemeClr>
              </a:solidFill>
              <a:latin typeface="Times New Roman"/>
              <a:ea typeface="华文细黑"/>
              <a:cs typeface="Times New Roman"/>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6" grpId="0"/>
      <p:bldP spid="6" grpId="1"/>
      <p:bldP spid="8" grpId="0"/>
      <p:bldP spid="8"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2798" y="976230"/>
            <a:ext cx="10686944" cy="1949508"/>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按如图所示转化关系，</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经一步反应可生成</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互为同分异构体，则反应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属于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填反应类型名称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，写出反应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的化学方程式：</a:t>
            </a:r>
            <a:r>
              <a:rPr lang="zh-CN" altLang="zh-CN" sz="2800" kern="100" dirty="0">
                <a:latin typeface="宋体"/>
                <a:ea typeface="Times New Roman"/>
                <a:cs typeface="Courier New"/>
              </a:rPr>
              <a:t> </a:t>
            </a:r>
            <a:r>
              <a:rPr lang="en-US" altLang="zh-CN" sz="2800" kern="100" dirty="0" smtClean="0">
                <a:latin typeface="Times New Roman"/>
                <a:ea typeface="华文细黑"/>
                <a:cs typeface="Courier New"/>
              </a:rPr>
              <a:t>______________________________________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223260"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4709" y="3080883"/>
            <a:ext cx="6986585" cy="110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01082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477466"/>
            <a:ext cx="10959223"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苯环上氢原子的取代反应</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苯酚与饱和溴水反应，产生白色沉淀，反应的化学方程式为</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a:t>
            </a:r>
            <a:r>
              <a:rPr lang="zh-CN" altLang="en-US" sz="2800" kern="10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  </a:t>
            </a: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显色反应</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苯酚跟</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r>
              <a:rPr lang="zh-CN" altLang="zh-CN" sz="2800" kern="100" dirty="0" smtClean="0">
                <a:latin typeface="Times New Roman"/>
                <a:ea typeface="华文细黑"/>
                <a:cs typeface="Times New Roman"/>
              </a:rPr>
              <a:t>作用显</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，利用这一反应可检验苯酚的存在。</a:t>
            </a:r>
            <a:endParaRPr lang="zh-CN" altLang="zh-CN" sz="1100" kern="100" dirty="0">
              <a:effectLst/>
              <a:latin typeface="宋体"/>
              <a:cs typeface="Courier New"/>
            </a:endParaRPr>
          </a:p>
        </p:txBody>
      </p:sp>
      <p:pic>
        <p:nvPicPr>
          <p:cNvPr id="232450" name="Picture 2"/>
          <p:cNvPicPr>
            <a:picLocks noChangeAspect="1" noChangeArrowheads="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l="-2266" r="2266"/>
          <a:stretch/>
        </p:blipFill>
        <p:spPr bwMode="auto">
          <a:xfrm>
            <a:off x="554782" y="2298529"/>
            <a:ext cx="5884665" cy="226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327331" y="5662042"/>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紫</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850853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blinds(horizontal)">
                                      <p:cBhvr>
                                        <p:cTn id="7" dur="500"/>
                                        <p:tgtEl>
                                          <p:spTgt spid="2324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32450"/>
                                        </p:tgtEl>
                                      </p:cBhvr>
                                    </p:animEffect>
                                    <p:set>
                                      <p:cBhvr>
                                        <p:cTn id="17" dur="1" fill="hold">
                                          <p:stCondLst>
                                            <p:cond delay="499"/>
                                          </p:stCondLst>
                                        </p:cTn>
                                        <p:tgtEl>
                                          <p:spTgt spid="23245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838622" y="4130710"/>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224272" name="Picture 16"/>
          <p:cNvPicPr>
            <a:picLocks noChangeAspect="1" noChangeArrowheads="1"/>
          </p:cNvPicPr>
          <p:nvPr/>
        </p:nvPicPr>
        <p:blipFill>
          <a:blip r:embed="rId1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24149" y="3285778"/>
            <a:ext cx="7064997" cy="167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73" name="Picture 17"/>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54447" y="4984910"/>
            <a:ext cx="5032847" cy="175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332414" y="765498"/>
            <a:ext cx="11179503"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的相对分子质量是</a:t>
            </a:r>
            <a:r>
              <a:rPr lang="en-US" altLang="zh-CN" sz="2800" kern="100" dirty="0">
                <a:latin typeface="Times New Roman"/>
                <a:ea typeface="华文细黑"/>
                <a:cs typeface="Courier New"/>
              </a:rPr>
              <a:t>134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的相对分子质量是</a:t>
            </a:r>
            <a:r>
              <a:rPr lang="en-US" altLang="zh-CN" sz="2800" kern="100" dirty="0">
                <a:latin typeface="Times New Roman"/>
                <a:ea typeface="华文细黑"/>
                <a:cs typeface="Courier New"/>
              </a:rPr>
              <a:t>150</a:t>
            </a:r>
            <a:r>
              <a:rPr lang="zh-CN" altLang="zh-CN" sz="2800" kern="100" dirty="0">
                <a:latin typeface="Times New Roman"/>
                <a:ea typeface="华文细黑"/>
                <a:cs typeface="Times New Roman"/>
              </a:rPr>
              <a:t>，两者相差</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，根据两者的分子式可知反应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是氧化反应；</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是一元羧酸，反应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是酯化反应，</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的相对分子质量相差</a:t>
            </a:r>
            <a:r>
              <a:rPr lang="en-US" altLang="zh-CN" sz="2800" kern="100" dirty="0">
                <a:latin typeface="Times New Roman"/>
                <a:ea typeface="华文细黑"/>
                <a:cs typeface="Courier New"/>
              </a:rPr>
              <a:t>28</a:t>
            </a:r>
            <a:r>
              <a:rPr lang="zh-CN" altLang="zh-CN" sz="2800" kern="100" dirty="0">
                <a:latin typeface="Times New Roman"/>
                <a:ea typeface="华文细黑"/>
                <a:cs typeface="Times New Roman"/>
              </a:rPr>
              <a:t>，再加上生成的水的相对分子质量是</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，由质量守恒得，一元醇的相对分子质量为</a:t>
            </a:r>
            <a:r>
              <a:rPr lang="en-US" altLang="zh-CN" sz="2800" kern="100" dirty="0">
                <a:latin typeface="Times New Roman"/>
                <a:ea typeface="华文细黑"/>
                <a:cs typeface="Courier New"/>
              </a:rPr>
              <a:t>46</a:t>
            </a:r>
            <a:r>
              <a:rPr lang="zh-CN" altLang="zh-CN" sz="2800" kern="100" dirty="0">
                <a:latin typeface="Times New Roman"/>
                <a:ea typeface="华文细黑"/>
                <a:cs typeface="Times New Roman"/>
              </a:rPr>
              <a:t>，是乙醇。</a:t>
            </a:r>
            <a:endParaRPr lang="zh-CN" altLang="zh-CN" sz="2800" kern="100" dirty="0">
              <a:effectLst/>
              <a:latin typeface="宋体"/>
              <a:cs typeface="Courier New"/>
            </a:endParaRPr>
          </a:p>
        </p:txBody>
      </p:sp>
    </p:spTree>
    <p:extLst>
      <p:ext uri="{BB962C8B-B14F-4D97-AF65-F5344CB8AC3E}">
        <p14:creationId xmlns:p14="http://schemas.microsoft.com/office/powerpoint/2010/main" val="25939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24273"/>
                                        </p:tgtEl>
                                        <p:attrNameLst>
                                          <p:attrName>style.visibility</p:attrName>
                                        </p:attrNameLst>
                                      </p:cBhvr>
                                      <p:to>
                                        <p:strVal val="visible"/>
                                      </p:to>
                                    </p:set>
                                    <p:animEffect transition="in" filter="blinds(horizontal)">
                                      <p:cBhvr>
                                        <p:cTn id="11" dur="750"/>
                                        <p:tgtEl>
                                          <p:spTgt spid="224273"/>
                                        </p:tgtEl>
                                      </p:cBhvr>
                                    </p:animEffect>
                                  </p:childTnLst>
                                </p:cTn>
                              </p:par>
                              <p:par>
                                <p:cTn id="12" presetID="3" presetClass="entr" presetSubtype="10" fill="hold" nodeType="withEffect">
                                  <p:stCondLst>
                                    <p:cond delay="0"/>
                                  </p:stCondLst>
                                  <p:childTnLst>
                                    <p:set>
                                      <p:cBhvr>
                                        <p:cTn id="13" dur="1" fill="hold">
                                          <p:stCondLst>
                                            <p:cond delay="0"/>
                                          </p:stCondLst>
                                        </p:cTn>
                                        <p:tgtEl>
                                          <p:spTgt spid="224272"/>
                                        </p:tgtEl>
                                        <p:attrNameLst>
                                          <p:attrName>style.visibility</p:attrName>
                                        </p:attrNameLst>
                                      </p:cBhvr>
                                      <p:to>
                                        <p:strVal val="visible"/>
                                      </p:to>
                                    </p:set>
                                    <p:animEffect transition="in" filter="blinds(horizontal)">
                                      <p:cBhvr>
                                        <p:cTn id="14" dur="750"/>
                                        <p:tgtEl>
                                          <p:spTgt spid="22427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 name="矩形 6"/>
          <p:cNvSpPr/>
          <p:nvPr/>
        </p:nvSpPr>
        <p:spPr>
          <a:xfrm>
            <a:off x="334566" y="1053530"/>
            <a:ext cx="11068815"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已知同时符合下列两个条件的</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的同分异构体有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化合物是邻位二取代苯；</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苯环上的两个取代基分别为羟基和含有</a:t>
            </a:r>
            <a:r>
              <a:rPr lang="en-US" altLang="zh-CN" sz="2800" kern="100" dirty="0">
                <a:latin typeface="Times New Roman"/>
                <a:ea typeface="华文细黑"/>
                <a:cs typeface="Courier New"/>
              </a:rPr>
              <a:t>—COO—</a:t>
            </a:r>
            <a:r>
              <a:rPr lang="zh-CN" altLang="zh-CN" sz="2800" kern="100" dirty="0">
                <a:latin typeface="Times New Roman"/>
                <a:ea typeface="华文细黑"/>
                <a:cs typeface="Times New Roman"/>
              </a:rPr>
              <a:t>结构的基团。其中两种结构简式如下所示，请写出另外两种同分异构体的结构简式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24274" name="Picture 1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94590" y="3861842"/>
            <a:ext cx="5321534" cy="121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5413895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910630" y="4177866"/>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319491" name="Picture 3"/>
          <p:cNvPicPr>
            <a:picLocks noChangeAspect="1" noChangeArrowheads="1"/>
          </p:cNvPicPr>
          <p:nvPr/>
        </p:nvPicPr>
        <p:blipFill>
          <a:blip r:embed="rId1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0750" y="3213770"/>
            <a:ext cx="6685521" cy="247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583060" y="1557586"/>
            <a:ext cx="10120658"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要求对</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的结构进行变化：必须有酚羟基，另一个取代基可以是酯基，也可以是羧基。</a:t>
            </a:r>
            <a:endParaRPr lang="zh-CN" altLang="zh-CN" sz="2800" kern="100" dirty="0">
              <a:effectLst/>
              <a:latin typeface="宋体"/>
              <a:cs typeface="Courier New"/>
            </a:endParaRPr>
          </a:p>
        </p:txBody>
      </p:sp>
    </p:spTree>
    <p:extLst>
      <p:ext uri="{BB962C8B-B14F-4D97-AF65-F5344CB8AC3E}">
        <p14:creationId xmlns:p14="http://schemas.microsoft.com/office/powerpoint/2010/main" val="193672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750"/>
                                        <p:tgtEl>
                                          <p:spTgt spid="17"/>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par>
                                <p:cTn id="12" presetID="3" presetClass="entr" presetSubtype="10" fill="hold" nodeType="withEffect">
                                  <p:stCondLst>
                                    <p:cond delay="0"/>
                                  </p:stCondLst>
                                  <p:childTnLst>
                                    <p:set>
                                      <p:cBhvr>
                                        <p:cTn id="13" dur="1" fill="hold">
                                          <p:stCondLst>
                                            <p:cond delay="0"/>
                                          </p:stCondLst>
                                        </p:cTn>
                                        <p:tgtEl>
                                          <p:spTgt spid="319491"/>
                                        </p:tgtEl>
                                        <p:attrNameLst>
                                          <p:attrName>style.visibility</p:attrName>
                                        </p:attrNameLst>
                                      </p:cBhvr>
                                      <p:to>
                                        <p:strVal val="visible"/>
                                      </p:to>
                                    </p:set>
                                    <p:animEffect transition="in" filter="blinds(horizontal)">
                                      <p:cBhvr>
                                        <p:cTn id="14" dur="75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125538"/>
            <a:ext cx="1123208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铃兰醛具有甜润的香味，常用作肥料、洗涤剂和化妆品的香料。合成铃兰醛的路线如下图所示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部分试剂和条件未注明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20514" name="Picture 2" descr="去年75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36951" y="2565698"/>
            <a:ext cx="7862466" cy="387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406574" y="1075465"/>
            <a:ext cx="1661650" cy="656077"/>
          </a:xfrm>
          <a:prstGeom prst="rect">
            <a:avLst/>
          </a:prstGeom>
        </p:spPr>
        <p:txBody>
          <a:bodyPr>
            <a:spAutoFit/>
          </a:bodyPr>
          <a:lstStyle/>
          <a:p>
            <a:pPr lvl="0" algn="just">
              <a:lnSpc>
                <a:spcPct val="150000"/>
              </a:lnSpc>
            </a:pPr>
            <a:r>
              <a:rPr lang="zh-CN" altLang="zh-CN" sz="2800" kern="100" dirty="0">
                <a:latin typeface="Times New Roman"/>
                <a:ea typeface="华文细黑"/>
                <a:cs typeface="Times New Roman"/>
              </a:rPr>
              <a:t>已知：</a:t>
            </a:r>
            <a:endParaRPr lang="zh-CN" altLang="zh-CN" sz="1050" kern="100" dirty="0">
              <a:solidFill>
                <a:prstClr val="black"/>
              </a:solidFill>
              <a:latin typeface="宋体"/>
              <a:cs typeface="Courier New"/>
            </a:endParaRPr>
          </a:p>
        </p:txBody>
      </p:sp>
      <p:pic>
        <p:nvPicPr>
          <p:cNvPr id="32153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2879" y="1003457"/>
            <a:ext cx="6884575" cy="98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153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8582" y="1773610"/>
            <a:ext cx="4490029" cy="11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1540"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0590" y="2997746"/>
            <a:ext cx="6161697" cy="92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29935" y="3573810"/>
            <a:ext cx="11209887" cy="3323987"/>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请回答：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的反应类型是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(2)D</a:t>
            </a:r>
            <a:r>
              <a:rPr lang="zh-CN" altLang="zh-CN" sz="2800" kern="100" dirty="0">
                <a:latin typeface="Times New Roman"/>
                <a:ea typeface="华文细黑"/>
                <a:cs typeface="Times New Roman"/>
              </a:rPr>
              <a:t>的结构简式是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的化学方程式是</a:t>
            </a:r>
            <a:r>
              <a:rPr lang="en-US" altLang="zh-CN" sz="2800" kern="100" dirty="0" smtClean="0">
                <a:latin typeface="Times New Roman"/>
                <a:ea typeface="华文细黑"/>
                <a:cs typeface="Courier New"/>
              </a:rPr>
              <a:t>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(4)F</a:t>
            </a:r>
            <a:r>
              <a:rPr lang="zh-CN" altLang="zh-CN" sz="2800" kern="100" dirty="0">
                <a:latin typeface="Times New Roman"/>
                <a:ea typeface="华文细黑"/>
                <a:cs typeface="Times New Roman"/>
              </a:rPr>
              <a:t>能发生银镜反应，</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92625347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478582" y="1333426"/>
            <a:ext cx="10531598"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的叙述中，不正确的是</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a.G</a:t>
            </a:r>
            <a:r>
              <a:rPr lang="zh-CN" altLang="zh-CN" sz="2800" kern="100" dirty="0">
                <a:latin typeface="Times New Roman"/>
                <a:ea typeface="华文细黑"/>
                <a:cs typeface="Times New Roman"/>
              </a:rPr>
              <a:t>分子中有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种不同化学环境的氢原子</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b.G</a:t>
            </a:r>
            <a:r>
              <a:rPr lang="zh-CN" altLang="zh-CN" sz="2800" kern="100" dirty="0">
                <a:latin typeface="Times New Roman"/>
                <a:ea typeface="华文细黑"/>
                <a:cs typeface="Times New Roman"/>
              </a:rPr>
              <a:t>能发生加聚反应、氧化反应和还原反应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最多能与</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生成铃兰醛的化学方程式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(7)F</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转化的过程中，常伴有分子式为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17</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的副产物</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产生。</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的结构简式是</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4"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81798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22562"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57589" y="837506"/>
            <a:ext cx="1909885" cy="88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563"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43435" y="1695090"/>
            <a:ext cx="1994476" cy="147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564"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80846" y="2270190"/>
            <a:ext cx="2007780" cy="210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565" name="Picture 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83438" y="2497898"/>
            <a:ext cx="3009899" cy="189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2558" y="1076951"/>
            <a:ext cx="11404211" cy="5262979"/>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分析合成路线，联系</a:t>
            </a:r>
            <a:r>
              <a:rPr lang="en-US" altLang="zh-CN" sz="2800" kern="100" dirty="0">
                <a:latin typeface="Times New Roman"/>
                <a:ea typeface="华文细黑"/>
              </a:rPr>
              <a:t>D</a:t>
            </a:r>
            <a:r>
              <a:rPr lang="zh-CN" altLang="zh-CN" sz="2800" kern="100" dirty="0">
                <a:latin typeface="Times New Roman"/>
                <a:ea typeface="华文细黑"/>
                <a:cs typeface="Times New Roman"/>
              </a:rPr>
              <a:t>氧化后产物的结构，可判断为</a:t>
            </a:r>
            <a:r>
              <a:rPr lang="en-US" altLang="zh-CN" sz="2800" kern="100" dirty="0">
                <a:latin typeface="Times New Roman"/>
                <a:ea typeface="华文细黑"/>
              </a:rPr>
              <a:t>   </a:t>
            </a:r>
            <a:r>
              <a:rPr lang="en-US" altLang="zh-CN" sz="2800" kern="100" dirty="0" smtClean="0">
                <a:latin typeface="Times New Roman"/>
                <a:ea typeface="华文细黑"/>
              </a:rPr>
              <a:t>               </a:t>
            </a:r>
          </a:p>
          <a:p>
            <a:pPr>
              <a:lnSpc>
                <a:spcPct val="150000"/>
              </a:lnSpc>
            </a:pPr>
            <a:r>
              <a:rPr lang="zh-CN" altLang="zh-CN" sz="2800" kern="100" dirty="0" smtClean="0">
                <a:latin typeface="Times New Roman"/>
                <a:ea typeface="华文细黑"/>
                <a:cs typeface="Times New Roman"/>
              </a:rPr>
              <a:t>与</a:t>
            </a:r>
            <a:r>
              <a:rPr lang="en-US" altLang="zh-CN" sz="2800" kern="100" dirty="0" err="1">
                <a:latin typeface="Times New Roman"/>
                <a:ea typeface="华文细黑"/>
              </a:rPr>
              <a:t>HCl</a:t>
            </a:r>
            <a:r>
              <a:rPr lang="zh-CN" altLang="zh-CN" sz="2800" kern="100" dirty="0">
                <a:latin typeface="Times New Roman"/>
                <a:ea typeface="华文细黑"/>
                <a:cs typeface="Times New Roman"/>
              </a:rPr>
              <a:t>发生加成反应生成</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在催化剂作用下，与甲苯</a:t>
            </a:r>
            <a:r>
              <a:rPr lang="zh-CN" altLang="zh-CN" sz="2800" kern="100" dirty="0" smtClean="0">
                <a:latin typeface="Times New Roman"/>
                <a:ea typeface="华文细黑"/>
                <a:cs typeface="Times New Roman"/>
              </a:rPr>
              <a:t>发</a:t>
            </a:r>
            <a:endParaRPr lang="en-US" altLang="zh-CN" sz="2800" kern="100" dirty="0" smtClean="0">
              <a:latin typeface="Times New Roman"/>
              <a:ea typeface="华文细黑"/>
              <a:cs typeface="Times New Roman"/>
            </a:endParaRPr>
          </a:p>
          <a:p>
            <a:pPr>
              <a:lnSpc>
                <a:spcPct val="150000"/>
              </a:lnSpc>
            </a:pPr>
            <a:endParaRPr lang="en-US" altLang="zh-CN" sz="2800" kern="100" dirty="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生</a:t>
            </a:r>
            <a:r>
              <a:rPr lang="zh-CN" altLang="zh-CN" sz="2800" kern="100" dirty="0">
                <a:latin typeface="Times New Roman"/>
                <a:ea typeface="华文细黑"/>
                <a:cs typeface="Times New Roman"/>
              </a:rPr>
              <a:t>对位取代，得到</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酸性</a:t>
            </a:r>
            <a:r>
              <a:rPr lang="en-US" altLang="zh-CN" sz="2800" kern="100" dirty="0">
                <a:latin typeface="Times New Roman"/>
                <a:ea typeface="华文细黑"/>
              </a:rPr>
              <a:t>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溶液中</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rPr>
              <a:t>   </a:t>
            </a:r>
          </a:p>
          <a:p>
            <a:pPr>
              <a:lnSpc>
                <a:spcPct val="150000"/>
              </a:lnSpc>
            </a:pP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苯环</a:t>
            </a:r>
            <a:r>
              <a:rPr lang="zh-CN" altLang="zh-CN" sz="2800" kern="100" dirty="0" smtClean="0">
                <a:latin typeface="Times New Roman"/>
                <a:ea typeface="华文细黑"/>
                <a:cs typeface="Times New Roman"/>
              </a:rPr>
              <a:t>相连的</a:t>
            </a:r>
            <a:r>
              <a:rPr lang="en-US" altLang="zh-CN" sz="2800" kern="100" dirty="0">
                <a:latin typeface="Times New Roman"/>
                <a:ea typeface="华文细黑"/>
              </a:rPr>
              <a:t>C</a:t>
            </a:r>
            <a:r>
              <a:rPr lang="zh-CN" altLang="zh-CN" sz="2800" kern="100" dirty="0">
                <a:latin typeface="Times New Roman"/>
                <a:ea typeface="华文细黑"/>
                <a:cs typeface="Times New Roman"/>
              </a:rPr>
              <a:t>上无</a:t>
            </a:r>
            <a:r>
              <a:rPr lang="en-US" altLang="zh-CN" sz="2800" kern="100" dirty="0">
                <a:latin typeface="Times New Roman"/>
                <a:ea typeface="华文细黑"/>
              </a:rPr>
              <a:t>H</a:t>
            </a:r>
            <a:r>
              <a:rPr lang="zh-CN" altLang="zh-CN" sz="2800" kern="100" dirty="0">
                <a:latin typeface="Times New Roman"/>
                <a:ea typeface="华文细黑"/>
                <a:cs typeface="Times New Roman"/>
              </a:rPr>
              <a:t>，不能被氧化，</a:t>
            </a:r>
            <a:r>
              <a:rPr lang="zh-CN" altLang="zh-CN" sz="2800" kern="100" dirty="0" smtClean="0">
                <a:latin typeface="Times New Roman"/>
                <a:ea typeface="华文细黑"/>
                <a:cs typeface="Times New Roman"/>
              </a:rPr>
              <a:t>而</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被氧化成</a:t>
            </a:r>
            <a:r>
              <a:rPr lang="en-US" altLang="zh-CN" sz="2800" kern="100" dirty="0">
                <a:latin typeface="Times New Roman"/>
                <a:ea typeface="华文细黑"/>
              </a:rPr>
              <a:t>—COOH</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得到</a:t>
            </a:r>
            <a:endParaRPr lang="en-US" altLang="zh-CN" sz="2800" kern="100" dirty="0" smtClean="0">
              <a:latin typeface="Times New Roman"/>
              <a:ea typeface="华文细黑"/>
              <a:cs typeface="Times New Roman"/>
            </a:endParaRPr>
          </a:p>
          <a:p>
            <a:pPr>
              <a:lnSpc>
                <a:spcPct val="150000"/>
              </a:lnSpc>
            </a:pP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羧基与</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a:t>
            </a:r>
            <a:r>
              <a:rPr lang="zh-CN" altLang="zh-CN" sz="2800" kern="100" dirty="0">
                <a:latin typeface="Times New Roman"/>
                <a:ea typeface="华文细黑"/>
                <a:cs typeface="Times New Roman"/>
              </a:rPr>
              <a:t>在浓硫酸加热条件</a:t>
            </a:r>
            <a:r>
              <a:rPr lang="zh-CN" altLang="zh-CN" sz="2800" kern="100" dirty="0" smtClean="0">
                <a:latin typeface="Times New Roman"/>
                <a:ea typeface="华文细黑"/>
                <a:cs typeface="Times New Roman"/>
              </a:rPr>
              <a:t>下</a:t>
            </a:r>
            <a:r>
              <a:rPr lang="zh-CN" altLang="zh-CN" sz="2800" kern="100" dirty="0">
                <a:latin typeface="Times New Roman"/>
                <a:ea typeface="华文细黑"/>
                <a:cs typeface="Times New Roman"/>
              </a:rPr>
              <a:t>发生酯化反应：</a:t>
            </a:r>
            <a:endParaRPr lang="zh-CN" altLang="en-US" sz="2800" dirty="0"/>
          </a:p>
        </p:txBody>
      </p:sp>
      <p:pic>
        <p:nvPicPr>
          <p:cNvPr id="322566" name="Picture 6"/>
          <p:cNvPicPr>
            <a:picLocks noChangeAspect="1" noChangeArrowheads="1"/>
          </p:cNvPicPr>
          <p:nvPr/>
        </p:nvPicPr>
        <p:blipFill>
          <a:blip r:embed="rId18">
            <a:extLst>
              <a:ext uri="{28A0092B-C50C-407E-A947-70E740481C1C}">
                <a14:useLocalDpi xmlns:a14="http://schemas.microsoft.com/office/drawing/2010/main" val="0"/>
              </a:ext>
            </a:extLst>
          </a:blip>
          <a:srcRect r="14285"/>
          <a:stretch>
            <a:fillRect/>
          </a:stretch>
        </p:blipFill>
        <p:spPr bwMode="auto">
          <a:xfrm>
            <a:off x="646834" y="5085978"/>
            <a:ext cx="1127892" cy="167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567" name="Picture 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112707" y="5092035"/>
            <a:ext cx="1154299" cy="167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29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2562"/>
                                        </p:tgtEl>
                                        <p:attrNameLst>
                                          <p:attrName>style.visibility</p:attrName>
                                        </p:attrNameLst>
                                      </p:cBhvr>
                                      <p:to>
                                        <p:strVal val="visible"/>
                                      </p:to>
                                    </p:set>
                                    <p:animEffect transition="in" filter="blinds(horizontal)">
                                      <p:cBhvr>
                                        <p:cTn id="7" dur="500"/>
                                        <p:tgtEl>
                                          <p:spTgt spid="322562"/>
                                        </p:tgtEl>
                                      </p:cBhvr>
                                    </p:animEffect>
                                  </p:childTnLst>
                                </p:cTn>
                              </p:par>
                              <p:par>
                                <p:cTn id="8" presetID="3" presetClass="entr" presetSubtype="10" fill="hold" nodeType="withEffect">
                                  <p:stCondLst>
                                    <p:cond delay="0"/>
                                  </p:stCondLst>
                                  <p:childTnLst>
                                    <p:set>
                                      <p:cBhvr>
                                        <p:cTn id="9" dur="1" fill="hold">
                                          <p:stCondLst>
                                            <p:cond delay="0"/>
                                          </p:stCondLst>
                                        </p:cTn>
                                        <p:tgtEl>
                                          <p:spTgt spid="322563"/>
                                        </p:tgtEl>
                                        <p:attrNameLst>
                                          <p:attrName>style.visibility</p:attrName>
                                        </p:attrNameLst>
                                      </p:cBhvr>
                                      <p:to>
                                        <p:strVal val="visible"/>
                                      </p:to>
                                    </p:set>
                                    <p:animEffect transition="in" filter="blinds(horizontal)">
                                      <p:cBhvr>
                                        <p:cTn id="10" dur="500"/>
                                        <p:tgtEl>
                                          <p:spTgt spid="322563"/>
                                        </p:tgtEl>
                                      </p:cBhvr>
                                    </p:animEffect>
                                  </p:childTnLst>
                                </p:cTn>
                              </p:par>
                              <p:par>
                                <p:cTn id="11" presetID="3" presetClass="entr" presetSubtype="10" fill="hold" nodeType="withEffect">
                                  <p:stCondLst>
                                    <p:cond delay="0"/>
                                  </p:stCondLst>
                                  <p:childTnLst>
                                    <p:set>
                                      <p:cBhvr>
                                        <p:cTn id="12" dur="1" fill="hold">
                                          <p:stCondLst>
                                            <p:cond delay="0"/>
                                          </p:stCondLst>
                                        </p:cTn>
                                        <p:tgtEl>
                                          <p:spTgt spid="322564"/>
                                        </p:tgtEl>
                                        <p:attrNameLst>
                                          <p:attrName>style.visibility</p:attrName>
                                        </p:attrNameLst>
                                      </p:cBhvr>
                                      <p:to>
                                        <p:strVal val="visible"/>
                                      </p:to>
                                    </p:set>
                                    <p:animEffect transition="in" filter="blinds(horizontal)">
                                      <p:cBhvr>
                                        <p:cTn id="13" dur="500"/>
                                        <p:tgtEl>
                                          <p:spTgt spid="322564"/>
                                        </p:tgtEl>
                                      </p:cBhvr>
                                    </p:animEffect>
                                  </p:childTnLst>
                                </p:cTn>
                              </p:par>
                              <p:par>
                                <p:cTn id="14" presetID="3" presetClass="entr" presetSubtype="10" fill="hold" nodeType="withEffect">
                                  <p:stCondLst>
                                    <p:cond delay="0"/>
                                  </p:stCondLst>
                                  <p:childTnLst>
                                    <p:set>
                                      <p:cBhvr>
                                        <p:cTn id="15" dur="1" fill="hold">
                                          <p:stCondLst>
                                            <p:cond delay="0"/>
                                          </p:stCondLst>
                                        </p:cTn>
                                        <p:tgtEl>
                                          <p:spTgt spid="322565"/>
                                        </p:tgtEl>
                                        <p:attrNameLst>
                                          <p:attrName>style.visibility</p:attrName>
                                        </p:attrNameLst>
                                      </p:cBhvr>
                                      <p:to>
                                        <p:strVal val="visible"/>
                                      </p:to>
                                    </p:set>
                                    <p:animEffect transition="in" filter="blinds(horizontal)">
                                      <p:cBhvr>
                                        <p:cTn id="16" dur="500"/>
                                        <p:tgtEl>
                                          <p:spTgt spid="322565"/>
                                        </p:tgtEl>
                                      </p:cBhvr>
                                    </p:animEffect>
                                  </p:childTnLst>
                                </p:cTn>
                              </p:par>
                              <p:par>
                                <p:cTn id="17" presetID="3" presetClass="entr" presetSubtype="10" fill="hold" nodeType="withEffect">
                                  <p:stCondLst>
                                    <p:cond delay="0"/>
                                  </p:stCondLst>
                                  <p:childTnLst>
                                    <p:set>
                                      <p:cBhvr>
                                        <p:cTn id="18" dur="1" fill="hold">
                                          <p:stCondLst>
                                            <p:cond delay="0"/>
                                          </p:stCondLst>
                                        </p:cTn>
                                        <p:tgtEl>
                                          <p:spTgt spid="322567"/>
                                        </p:tgtEl>
                                        <p:attrNameLst>
                                          <p:attrName>style.visibility</p:attrName>
                                        </p:attrNameLst>
                                      </p:cBhvr>
                                      <p:to>
                                        <p:strVal val="visible"/>
                                      </p:to>
                                    </p:set>
                                    <p:animEffect transition="in" filter="blinds(horizontal)">
                                      <p:cBhvr>
                                        <p:cTn id="19" dur="500"/>
                                        <p:tgtEl>
                                          <p:spTgt spid="32256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nodeType="withEffect">
                                  <p:stCondLst>
                                    <p:cond delay="0"/>
                                  </p:stCondLst>
                                  <p:childTnLst>
                                    <p:set>
                                      <p:cBhvr>
                                        <p:cTn id="24" dur="1" fill="hold">
                                          <p:stCondLst>
                                            <p:cond delay="0"/>
                                          </p:stCondLst>
                                        </p:cTn>
                                        <p:tgtEl>
                                          <p:spTgt spid="322566"/>
                                        </p:tgtEl>
                                        <p:attrNameLst>
                                          <p:attrName>style.visibility</p:attrName>
                                        </p:attrNameLst>
                                      </p:cBhvr>
                                      <p:to>
                                        <p:strVal val="visible"/>
                                      </p:to>
                                    </p:set>
                                    <p:animEffect transition="in" filter="blinds(horizontal)">
                                      <p:cBhvr>
                                        <p:cTn id="25" dur="500"/>
                                        <p:tgtEl>
                                          <p:spTgt spid="322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2358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8582" y="765498"/>
            <a:ext cx="2733751" cy="196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87"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42878" y="929255"/>
            <a:ext cx="3421908" cy="180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88"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78950" y="2838760"/>
            <a:ext cx="1291920" cy="210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3429794"/>
            <a:ext cx="11521280" cy="738664"/>
          </a:xfrm>
          <a:prstGeom prst="rect">
            <a:avLst/>
          </a:prstGeom>
        </p:spPr>
        <p:txBody>
          <a:bodyPr wrap="square">
            <a:spAutoFit/>
          </a:bodyPr>
          <a:lstStyle/>
          <a:p>
            <a:pPr>
              <a:lnSpc>
                <a:spcPct val="150000"/>
              </a:lnSpc>
            </a:pPr>
            <a:r>
              <a:rPr lang="zh-CN" altLang="zh-CN" sz="2800" kern="100" dirty="0" smtClean="0">
                <a:latin typeface="Times New Roman"/>
                <a:ea typeface="华文细黑"/>
                <a:cs typeface="Times New Roman"/>
              </a:rPr>
              <a:t>得到</a:t>
            </a:r>
            <a:r>
              <a:rPr lang="en-US" altLang="zh-CN" sz="2800" kern="100" dirty="0">
                <a:latin typeface="Times New Roman"/>
                <a:ea typeface="华文细黑"/>
              </a:rPr>
              <a:t>E</a:t>
            </a:r>
            <a:r>
              <a:rPr lang="zh-CN" altLang="zh-CN" sz="2800" kern="100" dirty="0">
                <a:latin typeface="Times New Roman"/>
                <a:ea typeface="华文细黑"/>
                <a:cs typeface="Times New Roman"/>
              </a:rPr>
              <a:t>：</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E</a:t>
            </a:r>
            <a:r>
              <a:rPr lang="zh-CN" altLang="zh-CN" sz="2800" kern="100" dirty="0">
                <a:latin typeface="Times New Roman"/>
                <a:ea typeface="华文细黑"/>
                <a:cs typeface="Times New Roman"/>
              </a:rPr>
              <a:t>还原得到的</a:t>
            </a:r>
            <a:r>
              <a:rPr lang="en-US" altLang="zh-CN" sz="2800" kern="100" dirty="0">
                <a:latin typeface="Times New Roman"/>
                <a:ea typeface="华文细黑"/>
              </a:rPr>
              <a:t>F</a:t>
            </a:r>
            <a:r>
              <a:rPr lang="zh-CN" altLang="zh-CN" sz="2800" kern="100" dirty="0">
                <a:latin typeface="Times New Roman"/>
                <a:ea typeface="华文细黑"/>
                <a:cs typeface="Times New Roman"/>
              </a:rPr>
              <a:t>能发生银镜反应，可判断其中有</a:t>
            </a:r>
            <a:r>
              <a:rPr lang="en-US" altLang="zh-CN" sz="2800" kern="100" dirty="0">
                <a:latin typeface="Times New Roman"/>
                <a:ea typeface="华文细黑"/>
              </a:rPr>
              <a:t>—CHO</a:t>
            </a:r>
            <a:r>
              <a:rPr lang="zh-CN" altLang="zh-CN" sz="2800" kern="100" dirty="0">
                <a:latin typeface="Times New Roman"/>
                <a:ea typeface="华文细黑"/>
                <a:cs typeface="Times New Roman"/>
              </a:rPr>
              <a:t>，</a:t>
            </a:r>
            <a:endParaRPr lang="zh-CN" altLang="en-US" sz="2800" dirty="0"/>
          </a:p>
        </p:txBody>
      </p:sp>
      <p:sp>
        <p:nvSpPr>
          <p:cNvPr id="6" name="矩形 5"/>
          <p:cNvSpPr/>
          <p:nvPr/>
        </p:nvSpPr>
        <p:spPr>
          <a:xfrm>
            <a:off x="7063635" y="2133650"/>
            <a:ext cx="543739" cy="523220"/>
          </a:xfrm>
          <a:prstGeom prst="rect">
            <a:avLst/>
          </a:prstGeom>
        </p:spPr>
        <p:txBody>
          <a:bodyPr wrap="none">
            <a:spAutoFit/>
          </a:bodyPr>
          <a:lstStyle/>
          <a:p>
            <a:r>
              <a:rPr lang="zh-CN" altLang="zh-CN" sz="2800" kern="100" dirty="0">
                <a:solidFill>
                  <a:prstClr val="black"/>
                </a:solidFill>
                <a:latin typeface="Times New Roman"/>
                <a:ea typeface="华文细黑"/>
                <a:cs typeface="Times New Roman"/>
              </a:rPr>
              <a:t>，</a:t>
            </a:r>
            <a:endParaRPr lang="zh-CN" altLang="en-US" dirty="0"/>
          </a:p>
        </p:txBody>
      </p:sp>
      <p:pic>
        <p:nvPicPr>
          <p:cNvPr id="323589" name="Picture 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575066" y="4797946"/>
            <a:ext cx="1252561" cy="173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90"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38396" y="4725938"/>
            <a:ext cx="1247969" cy="174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50590" y="5355426"/>
            <a:ext cx="11233248" cy="738664"/>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根据已知</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丙醛反应得到</a:t>
            </a:r>
            <a:r>
              <a:rPr lang="en-US" altLang="zh-CN" sz="2800" kern="100" dirty="0">
                <a:latin typeface="Times New Roman"/>
                <a:ea typeface="华文细黑"/>
                <a:cs typeface="Courier New"/>
              </a:rPr>
              <a:t>G</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23591" name="Picture 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695606" y="4581922"/>
            <a:ext cx="2495932" cy="17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p:cNvSpPr/>
          <p:nvPr/>
        </p:nvSpPr>
        <p:spPr>
          <a:xfrm>
            <a:off x="11600139" y="5066814"/>
            <a:ext cx="543739" cy="523220"/>
          </a:xfrm>
          <a:prstGeom prst="rect">
            <a:avLst/>
          </a:prstGeom>
        </p:spPr>
        <p:txBody>
          <a:bodyPr wrap="none">
            <a:spAutoFit/>
          </a:bodyPr>
          <a:lstStyle/>
          <a:p>
            <a:r>
              <a:rPr lang="zh-CN" altLang="zh-CN" sz="2800" kern="100" dirty="0">
                <a:solidFill>
                  <a:prstClr val="black"/>
                </a:solidFill>
                <a:latin typeface="Times New Roman"/>
                <a:ea typeface="华文细黑"/>
                <a:cs typeface="Times New Roman"/>
              </a:rPr>
              <a:t>，</a:t>
            </a:r>
            <a:endParaRPr lang="zh-CN" altLang="en-US" dirty="0"/>
          </a:p>
        </p:txBody>
      </p:sp>
    </p:spTree>
    <p:extLst>
      <p:ext uri="{BB962C8B-B14F-4D97-AF65-F5344CB8AC3E}">
        <p14:creationId xmlns:p14="http://schemas.microsoft.com/office/powerpoint/2010/main" val="3525719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3586"/>
                                        </p:tgtEl>
                                        <p:attrNameLst>
                                          <p:attrName>style.visibility</p:attrName>
                                        </p:attrNameLst>
                                      </p:cBhvr>
                                      <p:to>
                                        <p:strVal val="visible"/>
                                      </p:to>
                                    </p:set>
                                    <p:animEffect transition="in" filter="blinds(horizontal)">
                                      <p:cBhvr>
                                        <p:cTn id="7" dur="500"/>
                                        <p:tgtEl>
                                          <p:spTgt spid="323586"/>
                                        </p:tgtEl>
                                      </p:cBhvr>
                                    </p:animEffect>
                                  </p:childTnLst>
                                </p:cTn>
                              </p:par>
                              <p:par>
                                <p:cTn id="8" presetID="3" presetClass="entr" presetSubtype="10" fill="hold" nodeType="withEffect">
                                  <p:stCondLst>
                                    <p:cond delay="0"/>
                                  </p:stCondLst>
                                  <p:childTnLst>
                                    <p:set>
                                      <p:cBhvr>
                                        <p:cTn id="9" dur="1" fill="hold">
                                          <p:stCondLst>
                                            <p:cond delay="0"/>
                                          </p:stCondLst>
                                        </p:cTn>
                                        <p:tgtEl>
                                          <p:spTgt spid="323587"/>
                                        </p:tgtEl>
                                        <p:attrNameLst>
                                          <p:attrName>style.visibility</p:attrName>
                                        </p:attrNameLst>
                                      </p:cBhvr>
                                      <p:to>
                                        <p:strVal val="visible"/>
                                      </p:to>
                                    </p:set>
                                    <p:animEffect transition="in" filter="blinds(horizontal)">
                                      <p:cBhvr>
                                        <p:cTn id="10" dur="500"/>
                                        <p:tgtEl>
                                          <p:spTgt spid="323587"/>
                                        </p:tgtEl>
                                      </p:cBhvr>
                                    </p:animEffect>
                                  </p:childTnLst>
                                </p:cTn>
                              </p:par>
                              <p:par>
                                <p:cTn id="11" presetID="3" presetClass="entr" presetSubtype="10" fill="hold" nodeType="withEffect">
                                  <p:stCondLst>
                                    <p:cond delay="0"/>
                                  </p:stCondLst>
                                  <p:childTnLst>
                                    <p:set>
                                      <p:cBhvr>
                                        <p:cTn id="12" dur="1" fill="hold">
                                          <p:stCondLst>
                                            <p:cond delay="0"/>
                                          </p:stCondLst>
                                        </p:cTn>
                                        <p:tgtEl>
                                          <p:spTgt spid="323588"/>
                                        </p:tgtEl>
                                        <p:attrNameLst>
                                          <p:attrName>style.visibility</p:attrName>
                                        </p:attrNameLst>
                                      </p:cBhvr>
                                      <p:to>
                                        <p:strVal val="visible"/>
                                      </p:to>
                                    </p:set>
                                    <p:animEffect transition="in" filter="blinds(horizontal)">
                                      <p:cBhvr>
                                        <p:cTn id="13" dur="500"/>
                                        <p:tgtEl>
                                          <p:spTgt spid="32358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nodeType="withEffect">
                                  <p:stCondLst>
                                    <p:cond delay="0"/>
                                  </p:stCondLst>
                                  <p:childTnLst>
                                    <p:set>
                                      <p:cBhvr>
                                        <p:cTn id="21" dur="1" fill="hold">
                                          <p:stCondLst>
                                            <p:cond delay="0"/>
                                          </p:stCondLst>
                                        </p:cTn>
                                        <p:tgtEl>
                                          <p:spTgt spid="323589"/>
                                        </p:tgtEl>
                                        <p:attrNameLst>
                                          <p:attrName>style.visibility</p:attrName>
                                        </p:attrNameLst>
                                      </p:cBhvr>
                                      <p:to>
                                        <p:strVal val="visible"/>
                                      </p:to>
                                    </p:set>
                                    <p:animEffect transition="in" filter="blinds(horizontal)">
                                      <p:cBhvr>
                                        <p:cTn id="22" dur="500"/>
                                        <p:tgtEl>
                                          <p:spTgt spid="323589"/>
                                        </p:tgtEl>
                                      </p:cBhvr>
                                    </p:animEffect>
                                  </p:childTnLst>
                                </p:cTn>
                              </p:par>
                              <p:par>
                                <p:cTn id="23" presetID="3" presetClass="entr" presetSubtype="10" fill="hold" nodeType="withEffect">
                                  <p:stCondLst>
                                    <p:cond delay="0"/>
                                  </p:stCondLst>
                                  <p:childTnLst>
                                    <p:set>
                                      <p:cBhvr>
                                        <p:cTn id="24" dur="1" fill="hold">
                                          <p:stCondLst>
                                            <p:cond delay="0"/>
                                          </p:stCondLst>
                                        </p:cTn>
                                        <p:tgtEl>
                                          <p:spTgt spid="323590"/>
                                        </p:tgtEl>
                                        <p:attrNameLst>
                                          <p:attrName>style.visibility</p:attrName>
                                        </p:attrNameLst>
                                      </p:cBhvr>
                                      <p:to>
                                        <p:strVal val="visible"/>
                                      </p:to>
                                    </p:set>
                                    <p:animEffect transition="in" filter="blinds(horizontal)">
                                      <p:cBhvr>
                                        <p:cTn id="25" dur="500"/>
                                        <p:tgtEl>
                                          <p:spTgt spid="32359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nodeType="withEffect">
                                  <p:stCondLst>
                                    <p:cond delay="0"/>
                                  </p:stCondLst>
                                  <p:childTnLst>
                                    <p:set>
                                      <p:cBhvr>
                                        <p:cTn id="30" dur="1" fill="hold">
                                          <p:stCondLst>
                                            <p:cond delay="0"/>
                                          </p:stCondLst>
                                        </p:cTn>
                                        <p:tgtEl>
                                          <p:spTgt spid="323591"/>
                                        </p:tgtEl>
                                        <p:attrNameLst>
                                          <p:attrName>style.visibility</p:attrName>
                                        </p:attrNameLst>
                                      </p:cBhvr>
                                      <p:to>
                                        <p:strVal val="visible"/>
                                      </p:to>
                                    </p:set>
                                    <p:animEffect transition="in" filter="blinds(horizontal)">
                                      <p:cBhvr>
                                        <p:cTn id="31" dur="500"/>
                                        <p:tgtEl>
                                          <p:spTgt spid="32359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32" grpId="0"/>
    </p:bld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190550" y="1053530"/>
            <a:ext cx="11518253" cy="4616648"/>
          </a:xfrm>
          <a:prstGeom prst="rect">
            <a:avLst/>
          </a:prstGeom>
        </p:spPr>
        <p:txBody>
          <a:bodyPr>
            <a:spAutoFit/>
          </a:bodyPr>
          <a:lstStyle/>
          <a:p>
            <a:pPr>
              <a:lnSpc>
                <a:spcPct val="150000"/>
              </a:lnSpc>
            </a:pPr>
            <a:r>
              <a:rPr lang="en-US" altLang="zh-CN" sz="2800" kern="100" dirty="0">
                <a:latin typeface="Times New Roman"/>
                <a:ea typeface="华文细黑"/>
              </a:rPr>
              <a:t>G</a:t>
            </a:r>
            <a:r>
              <a:rPr lang="zh-CN" altLang="zh-CN" sz="2800" kern="100" dirty="0">
                <a:latin typeface="Times New Roman"/>
                <a:ea typeface="华文细黑"/>
                <a:cs typeface="Times New Roman"/>
              </a:rPr>
              <a:t>分子中有</a:t>
            </a:r>
            <a:r>
              <a:rPr lang="en-US" altLang="zh-CN" sz="2800" kern="100" dirty="0">
                <a:latin typeface="Times New Roman"/>
                <a:ea typeface="华文细黑"/>
              </a:rPr>
              <a:t>6</a:t>
            </a:r>
            <a:r>
              <a:rPr lang="zh-CN" altLang="zh-CN" sz="2800" kern="100" dirty="0">
                <a:latin typeface="Times New Roman"/>
                <a:ea typeface="华文细黑"/>
                <a:cs typeface="Times New Roman"/>
              </a:rPr>
              <a:t>种不同化学环境的氢原子，分子中有碳碳双键与醛基，能发生加聚反应、氧化反应和还原反应；</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G</a:t>
            </a:r>
            <a:r>
              <a:rPr lang="zh-CN" altLang="zh-CN" sz="2800" kern="100" dirty="0">
                <a:latin typeface="Times New Roman"/>
                <a:ea typeface="华文细黑"/>
                <a:cs typeface="Times New Roman"/>
              </a:rPr>
              <a:t>中各有</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碳碳双键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醛基，二者各能与</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发生加成反应，苯环加成消耗</a:t>
            </a:r>
            <a:r>
              <a:rPr lang="en-US" altLang="zh-CN" sz="2800" kern="100" dirty="0">
                <a:latin typeface="Times New Roman"/>
                <a:ea typeface="华文细黑"/>
              </a:rPr>
              <a:t>3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，故</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G</a:t>
            </a:r>
            <a:r>
              <a:rPr lang="zh-CN" altLang="zh-CN" sz="2800" kern="100" dirty="0">
                <a:latin typeface="Times New Roman"/>
                <a:ea typeface="华文细黑"/>
                <a:cs typeface="Times New Roman"/>
              </a:rPr>
              <a:t>最多能与</a:t>
            </a:r>
            <a:r>
              <a:rPr lang="en-US" altLang="zh-CN" sz="2800" kern="100" dirty="0">
                <a:latin typeface="Times New Roman"/>
                <a:ea typeface="华文细黑"/>
              </a:rPr>
              <a:t>5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发生加成反应。根据铃兰醛的结构简式，</a:t>
            </a:r>
            <a:r>
              <a:rPr lang="zh-CN" altLang="zh-CN" sz="2800" kern="100" dirty="0" smtClean="0">
                <a:latin typeface="Times New Roman"/>
                <a:ea typeface="华文细黑"/>
                <a:cs typeface="Times New Roman"/>
              </a:rPr>
              <a:t>可</a:t>
            </a:r>
            <a:endParaRPr lang="en-US" altLang="zh-CN" sz="2800" kern="100" dirty="0" smtClean="0">
              <a:latin typeface="Times New Roman"/>
              <a:ea typeface="华文细黑"/>
              <a:cs typeface="Times New Roman"/>
            </a:endParaRPr>
          </a:p>
          <a:p>
            <a:pPr>
              <a:lnSpc>
                <a:spcPct val="150000"/>
              </a:lnSpc>
            </a:pPr>
            <a:endParaRPr lang="en-US" altLang="zh-CN" sz="2800" kern="100" dirty="0">
              <a:latin typeface="Times New Roman"/>
              <a:ea typeface="华文细黑"/>
              <a:cs typeface="Times New Roman"/>
            </a:endParaRPr>
          </a:p>
          <a:p>
            <a:pPr>
              <a:lnSpc>
                <a:spcPct val="150000"/>
              </a:lnSpc>
            </a:pP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推断</a:t>
            </a:r>
            <a:r>
              <a:rPr lang="en-US" altLang="zh-CN" sz="2800" kern="100" dirty="0">
                <a:latin typeface="Times New Roman"/>
                <a:ea typeface="华文细黑"/>
              </a:rPr>
              <a:t>G</a:t>
            </a:r>
            <a:r>
              <a:rPr lang="zh-CN" altLang="zh-CN" sz="2800" kern="100" dirty="0">
                <a:latin typeface="Times New Roman"/>
                <a:ea typeface="华文细黑"/>
                <a:cs typeface="Times New Roman"/>
              </a:rPr>
              <a:t>加氢还原后得到</a:t>
            </a:r>
            <a:r>
              <a:rPr lang="en-US" altLang="zh-CN" sz="2800" kern="100" dirty="0">
                <a:latin typeface="Times New Roman"/>
                <a:ea typeface="华文细黑"/>
              </a:rPr>
              <a:t>H</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p:txBody>
      </p:sp>
      <p:pic>
        <p:nvPicPr>
          <p:cNvPr id="3246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67214" y="4195986"/>
            <a:ext cx="3529486" cy="230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9865631" y="4861949"/>
            <a:ext cx="543739" cy="656077"/>
          </a:xfrm>
          <a:prstGeom prst="rect">
            <a:avLst/>
          </a:prstGeom>
        </p:spPr>
        <p:txBody>
          <a:bodyPr wrap="none">
            <a:spAutoFit/>
          </a:bodyPr>
          <a:lstStyle/>
          <a:p>
            <a:pPr algn="just">
              <a:lnSpc>
                <a:spcPct val="150000"/>
              </a:lnSpc>
              <a:spcAft>
                <a:spcPts val="0"/>
              </a:spcAft>
            </a:pP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361970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24610"/>
                                        </p:tgtEl>
                                        <p:attrNameLst>
                                          <p:attrName>style.visibility</p:attrName>
                                        </p:attrNameLst>
                                      </p:cBhvr>
                                      <p:to>
                                        <p:strVal val="visible"/>
                                      </p:to>
                                    </p:set>
                                    <p:animEffect transition="in" filter="blinds(horizontal)">
                                      <p:cBhvr>
                                        <p:cTn id="10" dur="500"/>
                                        <p:tgtEl>
                                          <p:spTgt spid="3246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5" name="矩形 14"/>
          <p:cNvSpPr/>
          <p:nvPr/>
        </p:nvSpPr>
        <p:spPr>
          <a:xfrm>
            <a:off x="262558" y="1899042"/>
            <a:ext cx="4035079" cy="738664"/>
          </a:xfrm>
          <a:prstGeom prst="rect">
            <a:avLst/>
          </a:prstGeom>
        </p:spPr>
        <p:txBody>
          <a:bodyPr wrap="none">
            <a:spAutoFit/>
          </a:bodyPr>
          <a:lstStyle/>
          <a:p>
            <a:pPr lvl="0" algn="just">
              <a:lnSpc>
                <a:spcPct val="150000"/>
              </a:lnSpc>
            </a:pPr>
            <a:r>
              <a:rPr lang="en-US" altLang="zh-CN" sz="2800" kern="100" dirty="0">
                <a:solidFill>
                  <a:prstClr val="black"/>
                </a:solidFill>
                <a:latin typeface="Times New Roman"/>
                <a:ea typeface="华文细黑"/>
                <a:cs typeface="Courier New"/>
              </a:rPr>
              <a:t>H</a:t>
            </a:r>
            <a:r>
              <a:rPr lang="zh-CN" altLang="zh-CN" sz="2800" kern="100" dirty="0">
                <a:solidFill>
                  <a:prstClr val="black"/>
                </a:solidFill>
                <a:latin typeface="Times New Roman"/>
                <a:ea typeface="华文细黑"/>
                <a:cs typeface="Times New Roman"/>
              </a:rPr>
              <a:t>催化氧化得到铃兰醛：</a:t>
            </a:r>
            <a:endParaRPr lang="zh-CN" altLang="zh-CN" sz="2800" kern="100" dirty="0">
              <a:solidFill>
                <a:prstClr val="black"/>
              </a:solidFill>
              <a:latin typeface="宋体"/>
              <a:cs typeface="Courier New"/>
            </a:endParaRPr>
          </a:p>
        </p:txBody>
      </p:sp>
      <p:pic>
        <p:nvPicPr>
          <p:cNvPr id="16"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29430" y="1035462"/>
            <a:ext cx="5666176" cy="21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81908" y="3280486"/>
            <a:ext cx="10636914" cy="2677656"/>
          </a:xfrm>
          <a:prstGeom prst="rect">
            <a:avLst/>
          </a:prstGeom>
        </p:spPr>
        <p:txBody>
          <a:bodyPr>
            <a:spAutoFit/>
          </a:bodyPr>
          <a:lstStyle/>
          <a:p>
            <a:pPr algn="just">
              <a:lnSpc>
                <a:spcPct val="150000"/>
              </a:lnSpc>
              <a:spcAft>
                <a:spcPts val="0"/>
              </a:spcAft>
            </a:pPr>
            <a:r>
              <a:rPr lang="zh-CN" altLang="zh-CN" sz="2800" kern="100" dirty="0" smtClean="0">
                <a:latin typeface="Times New Roman"/>
                <a:ea typeface="华文细黑"/>
                <a:cs typeface="Times New Roman"/>
              </a:rPr>
              <a:t>根据</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的分子式</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17</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判断，</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K</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丙醛根据</a:t>
            </a:r>
            <a:r>
              <a:rPr lang="zh-CN" altLang="zh-CN" sz="2800" kern="100" dirty="0" smtClean="0">
                <a:latin typeface="Times New Roman"/>
                <a:ea typeface="华文细黑"/>
                <a:cs typeface="Times New Roman"/>
              </a:rPr>
              <a:t>已</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知</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的结构简式为</a:t>
            </a:r>
            <a:endParaRPr lang="zh-CN" altLang="zh-CN" sz="2800" kern="100" dirty="0">
              <a:effectLst/>
              <a:latin typeface="宋体"/>
              <a:cs typeface="Courier New"/>
            </a:endParaRPr>
          </a:p>
        </p:txBody>
      </p:sp>
      <p:sp>
        <p:nvSpPr>
          <p:cNvPr id="5" name="矩形 4"/>
          <p:cNvSpPr/>
          <p:nvPr/>
        </p:nvSpPr>
        <p:spPr>
          <a:xfrm>
            <a:off x="9916908" y="2061642"/>
            <a:ext cx="1362874" cy="523220"/>
          </a:xfrm>
          <a:prstGeom prst="rect">
            <a:avLst/>
          </a:prstGeom>
        </p:spPr>
        <p:txBody>
          <a:bodyPr wrap="none">
            <a:spAutoFit/>
          </a:bodyPr>
          <a:lstStyle/>
          <a:p>
            <a:r>
              <a:rPr lang="en-US" altLang="zh-CN" sz="2800" kern="100" dirty="0">
                <a:solidFill>
                  <a:prstClr val="black"/>
                </a:solidFill>
                <a:latin typeface="Times New Roman"/>
                <a:ea typeface="华文细黑"/>
                <a:cs typeface="Courier New"/>
              </a:rPr>
              <a:t>2H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a:t>
            </a:r>
            <a:endParaRPr lang="zh-CN" altLang="en-US" dirty="0"/>
          </a:p>
        </p:txBody>
      </p:sp>
      <p:pic>
        <p:nvPicPr>
          <p:cNvPr id="325634"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03118" y="4293890"/>
            <a:ext cx="2869011" cy="229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846045" y="5081490"/>
            <a:ext cx="543739" cy="656077"/>
          </a:xfrm>
          <a:prstGeom prst="rect">
            <a:avLst/>
          </a:prstGeom>
        </p:spPr>
        <p:txBody>
          <a:bodyPr wrap="none">
            <a:spAutoFit/>
          </a:bodyPr>
          <a:lstStyle/>
          <a:p>
            <a:pPr algn="just">
              <a:lnSpc>
                <a:spcPct val="150000"/>
              </a:lnSpc>
              <a:spcAft>
                <a:spcPts val="0"/>
              </a:spcAft>
            </a:pP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94521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nodeType="withEffect">
                                  <p:stCondLst>
                                    <p:cond delay="0"/>
                                  </p:stCondLst>
                                  <p:childTnLst>
                                    <p:set>
                                      <p:cBhvr>
                                        <p:cTn id="18" dur="1" fill="hold">
                                          <p:stCondLst>
                                            <p:cond delay="0"/>
                                          </p:stCondLst>
                                        </p:cTn>
                                        <p:tgtEl>
                                          <p:spTgt spid="325634"/>
                                        </p:tgtEl>
                                        <p:attrNameLst>
                                          <p:attrName>style.visibility</p:attrName>
                                        </p:attrNameLst>
                                      </p:cBhvr>
                                      <p:to>
                                        <p:strVal val="visible"/>
                                      </p:to>
                                    </p:set>
                                    <p:animEffect transition="in" filter="blinds(horizontal)">
                                      <p:cBhvr>
                                        <p:cTn id="19" dur="500"/>
                                        <p:tgtEl>
                                          <p:spTgt spid="32563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6991" y="834593"/>
            <a:ext cx="11068815"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互</a:t>
            </a:r>
            <a:r>
              <a:rPr lang="zh-CN" altLang="zh-CN" sz="2800" kern="100" dirty="0">
                <a:latin typeface="Times New Roman"/>
                <a:ea typeface="华文细黑"/>
                <a:cs typeface="Times New Roman"/>
              </a:rPr>
              <a:t>为同系物吗？</a:t>
            </a:r>
            <a:endParaRPr lang="zh-CN" altLang="zh-CN" sz="11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两者不互为同系物。同系物是指结构相似、分子组成上相差一个或若干个</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原子团的物质。结构相似是指官能团的种类、数目、连接方式均相同，醇和酚的官能团连接方式不同，两者不是同系物。</a:t>
            </a:r>
            <a:endParaRPr lang="zh-CN" altLang="zh-CN" sz="11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怎样鉴别苯酚溶液与乙醇溶液？</a:t>
            </a:r>
            <a:endParaRPr lang="zh-CN" altLang="zh-CN" sz="11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方法一：用小试管分别取溶液少许，滴加饱和溴水，有白色沉淀生成的是苯酚溶液。</a:t>
            </a:r>
            <a:endParaRPr lang="zh-CN" altLang="zh-CN" sz="1100" kern="100" dirty="0">
              <a:solidFill>
                <a:schemeClr val="accent6">
                  <a:lumMod val="75000"/>
                </a:schemeClr>
              </a:solidFill>
              <a:latin typeface="宋体"/>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方法二：用小试管分别取溶液少许，滴加</a:t>
            </a:r>
            <a:r>
              <a:rPr lang="en-US" altLang="zh-CN" sz="2800" kern="100" dirty="0">
                <a:solidFill>
                  <a:schemeClr val="accent6">
                    <a:lumMod val="75000"/>
                  </a:schemeClr>
                </a:solidFill>
                <a:latin typeface="Times New Roman"/>
                <a:ea typeface="华文细黑"/>
                <a:cs typeface="Courier New"/>
              </a:rPr>
              <a:t>FeCl</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溶液，溶液呈紫色的是苯酚溶液。</a:t>
            </a:r>
            <a:endParaRPr lang="zh-CN" altLang="zh-CN" sz="1100" kern="100" dirty="0">
              <a:solidFill>
                <a:schemeClr val="accent6">
                  <a:lumMod val="75000"/>
                </a:schemeClr>
              </a:solidFill>
              <a:effectLst/>
              <a:latin typeface="宋体"/>
              <a:cs typeface="Courier New"/>
            </a:endParaRPr>
          </a:p>
        </p:txBody>
      </p:sp>
      <p:pic>
        <p:nvPicPr>
          <p:cNvPr id="2304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968" y="890578"/>
            <a:ext cx="1166790" cy="75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4682" y="902989"/>
            <a:ext cx="1690324" cy="73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矩形 12"/>
          <p:cNvSpPr/>
          <p:nvPr/>
        </p:nvSpPr>
        <p:spPr>
          <a:xfrm>
            <a:off x="478582" y="180723"/>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blinds(horizontal)">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xEl>
                                              <p:pRg st="1" end="1"/>
                                            </p:txEl>
                                          </p:spTgt>
                                        </p:tgtEl>
                                      </p:cBhvr>
                                    </p:animEffect>
                                    <p:set>
                                      <p:cBhvr>
                                        <p:cTn id="22" dur="1" fill="hold">
                                          <p:stCondLst>
                                            <p:cond delay="499"/>
                                          </p:stCondLst>
                                        </p:cTn>
                                        <p:tgtEl>
                                          <p:spTgt spid="9">
                                            <p:txEl>
                                              <p:pRg st="1" end="1"/>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9">
                                            <p:txEl>
                                              <p:pRg st="3" end="3"/>
                                            </p:txEl>
                                          </p:spTgt>
                                        </p:tgtEl>
                                      </p:cBhvr>
                                    </p:animEffect>
                                    <p:set>
                                      <p:cBhvr>
                                        <p:cTn id="25" dur="1" fill="hold">
                                          <p:stCondLst>
                                            <p:cond delay="499"/>
                                          </p:stCondLst>
                                        </p:cTn>
                                        <p:tgtEl>
                                          <p:spTgt spid="9">
                                            <p:txEl>
                                              <p:pRg st="3" end="3"/>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
                                            <p:txEl>
                                              <p:pRg st="4" end="4"/>
                                            </p:txEl>
                                          </p:spTgt>
                                        </p:tgtEl>
                                      </p:cBhvr>
                                    </p:animEffect>
                                    <p:set>
                                      <p:cBhvr>
                                        <p:cTn id="28" dur="1" fill="hold">
                                          <p:stCondLst>
                                            <p:cond delay="499"/>
                                          </p:stCondLst>
                                        </p:cTn>
                                        <p:tgtEl>
                                          <p:spTgt spid="9">
                                            <p:txEl>
                                              <p:pRg st="4" end="4"/>
                                            </p:txEl>
                                          </p:spTgt>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uiExpand="1" build="allAtOnce"/>
    </p:bld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406574" y="981522"/>
            <a:ext cx="348204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rPr>
              <a:t>(1)</a:t>
            </a:r>
            <a:r>
              <a:rPr lang="zh-CN" altLang="zh-CN" sz="2800" kern="100" dirty="0">
                <a:solidFill>
                  <a:schemeClr val="accent6">
                    <a:lumMod val="75000"/>
                  </a:schemeClr>
                </a:solidFill>
                <a:latin typeface="Times New Roman"/>
                <a:ea typeface="华文细黑"/>
                <a:cs typeface="Times New Roman"/>
              </a:rPr>
              <a:t>加成反应　</a:t>
            </a:r>
            <a:endParaRPr lang="zh-CN" altLang="en-US" sz="2800" dirty="0">
              <a:solidFill>
                <a:schemeClr val="accent6">
                  <a:lumMod val="75000"/>
                </a:schemeClr>
              </a:solidFill>
            </a:endParaRPr>
          </a:p>
        </p:txBody>
      </p:sp>
      <p:pic>
        <p:nvPicPr>
          <p:cNvPr id="326658" name="Picture 2"/>
          <p:cNvPicPr>
            <a:picLocks noChangeAspect="1" noChangeArrowheads="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0590" y="1747885"/>
            <a:ext cx="2153857" cy="225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59" name="Picture 3"/>
          <p:cNvPicPr>
            <a:picLocks noChangeAspect="1" noChangeArrowheads="1"/>
          </p:cNvPicPr>
          <p:nvPr/>
        </p:nvPicPr>
        <p:blipFill rotWithShape="1">
          <a:blip r:embed="rId15">
            <a:duotone>
              <a:schemeClr val="accent6">
                <a:shade val="45000"/>
                <a:satMod val="135000"/>
              </a:schemeClr>
              <a:prstClr val="white"/>
            </a:duotone>
            <a:extLst>
              <a:ext uri="{28A0092B-C50C-407E-A947-70E740481C1C}">
                <a14:useLocalDpi xmlns:a14="http://schemas.microsoft.com/office/drawing/2010/main" val="0"/>
              </a:ext>
            </a:extLst>
          </a:blip>
          <a:srcRect l="-373" t="-19464" r="373" b="19464"/>
          <a:stretch/>
        </p:blipFill>
        <p:spPr bwMode="auto">
          <a:xfrm>
            <a:off x="432971" y="3575097"/>
            <a:ext cx="7534443" cy="28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61"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71723" y="5170934"/>
            <a:ext cx="8302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6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26658"/>
                                        </p:tgtEl>
                                        <p:attrNameLst>
                                          <p:attrName>style.visibility</p:attrName>
                                        </p:attrNameLst>
                                      </p:cBhvr>
                                      <p:to>
                                        <p:strVal val="visible"/>
                                      </p:to>
                                    </p:set>
                                    <p:animEffect transition="in" filter="blinds(horizontal)">
                                      <p:cBhvr>
                                        <p:cTn id="11" dur="750"/>
                                        <p:tgtEl>
                                          <p:spTgt spid="326658"/>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26659"/>
                                        </p:tgtEl>
                                        <p:attrNameLst>
                                          <p:attrName>style.visibility</p:attrName>
                                        </p:attrNameLst>
                                      </p:cBhvr>
                                      <p:to>
                                        <p:strVal val="visible"/>
                                      </p:to>
                                    </p:set>
                                    <p:animEffect transition="in" filter="blinds(horizontal)">
                                      <p:cBhvr>
                                        <p:cTn id="15" dur="750"/>
                                        <p:tgtEl>
                                          <p:spTgt spid="326659"/>
                                        </p:tgtEl>
                                      </p:cBhvr>
                                    </p:animEffect>
                                  </p:childTnLst>
                                </p:cTn>
                              </p:par>
                              <p:par>
                                <p:cTn id="16" presetID="3" presetClass="entr" presetSubtype="10" fill="hold" nodeType="withEffect">
                                  <p:stCondLst>
                                    <p:cond delay="0"/>
                                  </p:stCondLst>
                                  <p:childTnLst>
                                    <p:set>
                                      <p:cBhvr>
                                        <p:cTn id="17" dur="1" fill="hold">
                                          <p:stCondLst>
                                            <p:cond delay="0"/>
                                          </p:stCondLst>
                                        </p:cTn>
                                        <p:tgtEl>
                                          <p:spTgt spid="326661"/>
                                        </p:tgtEl>
                                        <p:attrNameLst>
                                          <p:attrName>style.visibility</p:attrName>
                                        </p:attrNameLst>
                                      </p:cBhvr>
                                      <p:to>
                                        <p:strVal val="visible"/>
                                      </p:to>
                                    </p:set>
                                    <p:animEffect transition="in" filter="blinds(horizontal)">
                                      <p:cBhvr>
                                        <p:cTn id="18" dur="75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15" name="Picture 4"/>
          <p:cNvPicPr>
            <a:picLocks noChangeAspect="1" noChangeArrowheads="1"/>
          </p:cNvPicPr>
          <p:nvPr/>
        </p:nvPicPr>
        <p:blipFill>
          <a:blip r:embed="rId1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4686" y="1125538"/>
            <a:ext cx="2430868" cy="2606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749223" y="1908852"/>
            <a:ext cx="922047"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(5)ac</a:t>
            </a:r>
            <a:endParaRPr lang="zh-CN" altLang="zh-CN" sz="2800" kern="100" dirty="0">
              <a:solidFill>
                <a:schemeClr val="accent6">
                  <a:lumMod val="75000"/>
                </a:schemeClr>
              </a:solidFill>
              <a:effectLst/>
              <a:latin typeface="宋体"/>
              <a:cs typeface="Courier New"/>
            </a:endParaRPr>
          </a:p>
        </p:txBody>
      </p:sp>
      <p:pic>
        <p:nvPicPr>
          <p:cNvPr id="327682" name="Picture 2"/>
          <p:cNvPicPr>
            <a:picLocks noChangeAspect="1" noChangeArrowheads="1"/>
          </p:cNvPicPr>
          <p:nvPr/>
        </p:nvPicPr>
        <p:blipFill rotWithShape="1">
          <a:blip r:embed="rId15">
            <a:duotone>
              <a:schemeClr val="accent6">
                <a:shade val="45000"/>
                <a:satMod val="135000"/>
              </a:schemeClr>
              <a:prstClr val="white"/>
            </a:duotone>
            <a:extLst>
              <a:ext uri="{28A0092B-C50C-407E-A947-70E740481C1C}">
                <a14:useLocalDpi xmlns:a14="http://schemas.microsoft.com/office/drawing/2010/main" val="0"/>
              </a:ext>
            </a:extLst>
          </a:blip>
          <a:srcRect l="1253" t="-12531" r="-1253" b="12531"/>
          <a:stretch/>
        </p:blipFill>
        <p:spPr bwMode="auto">
          <a:xfrm>
            <a:off x="1342678" y="3702164"/>
            <a:ext cx="5747126" cy="253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3" name="Picture 3"/>
          <p:cNvPicPr>
            <a:picLocks noChangeAspect="1" noChangeArrowheads="1"/>
          </p:cNvPicPr>
          <p:nvPr/>
        </p:nvPicPr>
        <p:blipFill>
          <a:blip r:embed="rId1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23733" y="5013970"/>
            <a:ext cx="9906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664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750"/>
                                        <p:tgtEl>
                                          <p:spTgt spid="15"/>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27682"/>
                                        </p:tgtEl>
                                        <p:attrNameLst>
                                          <p:attrName>style.visibility</p:attrName>
                                        </p:attrNameLst>
                                      </p:cBhvr>
                                      <p:to>
                                        <p:strVal val="visible"/>
                                      </p:to>
                                    </p:set>
                                    <p:animEffect transition="in" filter="blinds(horizontal)">
                                      <p:cBhvr>
                                        <p:cTn id="15" dur="750"/>
                                        <p:tgtEl>
                                          <p:spTgt spid="327682"/>
                                        </p:tgtEl>
                                      </p:cBhvr>
                                    </p:animEffect>
                                  </p:childTnLst>
                                </p:cTn>
                              </p:par>
                              <p:par>
                                <p:cTn id="16" presetID="3" presetClass="entr" presetSubtype="10" fill="hold" nodeType="withEffect">
                                  <p:stCondLst>
                                    <p:cond delay="0"/>
                                  </p:stCondLst>
                                  <p:childTnLst>
                                    <p:set>
                                      <p:cBhvr>
                                        <p:cTn id="17" dur="1" fill="hold">
                                          <p:stCondLst>
                                            <p:cond delay="0"/>
                                          </p:stCondLst>
                                        </p:cTn>
                                        <p:tgtEl>
                                          <p:spTgt spid="327683"/>
                                        </p:tgtEl>
                                        <p:attrNameLst>
                                          <p:attrName>style.visibility</p:attrName>
                                        </p:attrNameLst>
                                      </p:cBhvr>
                                      <p:to>
                                        <p:strVal val="visible"/>
                                      </p:to>
                                    </p:set>
                                    <p:animEffect transition="in" filter="blinds(horizontal)">
                                      <p:cBhvr>
                                        <p:cTn id="18" dur="750"/>
                                        <p:tgtEl>
                                          <p:spTgt spid="327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28706" name="Picture 2"/>
          <p:cNvPicPr>
            <a:picLocks noChangeAspect="1" noChangeArrowheads="1"/>
          </p:cNvPicPr>
          <p:nvPr/>
        </p:nvPicPr>
        <p:blipFill>
          <a:blip r:embed="rId1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49132" y="2274284"/>
            <a:ext cx="4568917" cy="237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184034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8706"/>
                                        </p:tgtEl>
                                        <p:attrNameLst>
                                          <p:attrName>style.visibility</p:attrName>
                                        </p:attrNameLst>
                                      </p:cBhvr>
                                      <p:to>
                                        <p:strVal val="visible"/>
                                      </p:to>
                                    </p:set>
                                    <p:animEffect transition="in" filter="blinds(horizontal)">
                                      <p:cBhvr>
                                        <p:cTn id="7" dur="500"/>
                                        <p:tgtEl>
                                          <p:spTgt spid="328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11" name="矩形 10"/>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12"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13"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6466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435">
                                          <p:stCondLst>
                                            <p:cond delay="0"/>
                                          </p:stCondLst>
                                        </p:cTn>
                                        <p:tgtEl>
                                          <p:spTgt spid="13"/>
                                        </p:tgtEl>
                                      </p:cBhvr>
                                    </p:animEffect>
                                    <p:anim calcmode="lin" valueType="num">
                                      <p:cBhvr>
                                        <p:cTn id="24"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29" dur="20">
                                          <p:stCondLst>
                                            <p:cond delay="487"/>
                                          </p:stCondLst>
                                        </p:cTn>
                                        <p:tgtEl>
                                          <p:spTgt spid="13"/>
                                        </p:tgtEl>
                                      </p:cBhvr>
                                      <p:to x="100000" y="60000"/>
                                    </p:animScale>
                                    <p:animScale>
                                      <p:cBhvr>
                                        <p:cTn id="30" dur="124" decel="50000">
                                          <p:stCondLst>
                                            <p:cond delay="507"/>
                                          </p:stCondLst>
                                        </p:cTn>
                                        <p:tgtEl>
                                          <p:spTgt spid="13"/>
                                        </p:tgtEl>
                                      </p:cBhvr>
                                      <p:to x="100000" y="100000"/>
                                    </p:animScale>
                                    <p:animScale>
                                      <p:cBhvr>
                                        <p:cTn id="31" dur="20">
                                          <p:stCondLst>
                                            <p:cond delay="984"/>
                                          </p:stCondLst>
                                        </p:cTn>
                                        <p:tgtEl>
                                          <p:spTgt spid="13"/>
                                        </p:tgtEl>
                                      </p:cBhvr>
                                      <p:to x="100000" y="80000"/>
                                    </p:animScale>
                                    <p:animScale>
                                      <p:cBhvr>
                                        <p:cTn id="32" dur="124" decel="50000">
                                          <p:stCondLst>
                                            <p:cond delay="1004"/>
                                          </p:stCondLst>
                                        </p:cTn>
                                        <p:tgtEl>
                                          <p:spTgt spid="13"/>
                                        </p:tgtEl>
                                      </p:cBhvr>
                                      <p:to x="100000" y="100000"/>
                                    </p:animScale>
                                    <p:animScale>
                                      <p:cBhvr>
                                        <p:cTn id="33" dur="20">
                                          <p:stCondLst>
                                            <p:cond delay="1231"/>
                                          </p:stCondLst>
                                        </p:cTn>
                                        <p:tgtEl>
                                          <p:spTgt spid="13"/>
                                        </p:tgtEl>
                                      </p:cBhvr>
                                      <p:to x="100000" y="90000"/>
                                    </p:animScale>
                                    <p:animScale>
                                      <p:cBhvr>
                                        <p:cTn id="34" dur="124" decel="50000">
                                          <p:stCondLst>
                                            <p:cond delay="1251"/>
                                          </p:stCondLst>
                                        </p:cTn>
                                        <p:tgtEl>
                                          <p:spTgt spid="13"/>
                                        </p:tgtEl>
                                      </p:cBhvr>
                                      <p:to x="100000" y="100000"/>
                                    </p:animScale>
                                    <p:animScale>
                                      <p:cBhvr>
                                        <p:cTn id="35" dur="20">
                                          <p:stCondLst>
                                            <p:cond delay="1356"/>
                                          </p:stCondLst>
                                        </p:cTn>
                                        <p:tgtEl>
                                          <p:spTgt spid="13"/>
                                        </p:tgtEl>
                                      </p:cBhvr>
                                      <p:to x="100000" y="95000"/>
                                    </p:animScale>
                                    <p:animScale>
                                      <p:cBhvr>
                                        <p:cTn id="36"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6583" y="1341562"/>
            <a:ext cx="1095922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的电离常数：</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a1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7</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a2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4.7</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11</a:t>
            </a:r>
            <a:r>
              <a:rPr lang="zh-CN" altLang="zh-CN" sz="2800" kern="100" dirty="0">
                <a:latin typeface="Times New Roman"/>
                <a:ea typeface="华文细黑"/>
                <a:cs typeface="Times New Roman"/>
              </a:rPr>
              <a:t>；苯酚的电离常数：</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11</a:t>
            </a:r>
            <a:r>
              <a:rPr lang="zh-CN" altLang="zh-CN" sz="2800" kern="100" dirty="0">
                <a:latin typeface="Times New Roman"/>
                <a:ea typeface="华文细黑"/>
                <a:cs typeface="Times New Roman"/>
              </a:rPr>
              <a:t>。写出在</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中通入少量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的离子方程式：</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2355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1239" y="2047084"/>
            <a:ext cx="1958021" cy="76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23" name="Picture 3"/>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4566" y="3634535"/>
            <a:ext cx="5841205" cy="81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24" name="Picture 4"/>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39222" y="3618114"/>
            <a:ext cx="3805155" cy="84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5736238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23"/>
                                        </p:tgtEl>
                                        <p:attrNameLst>
                                          <p:attrName>style.visibility</p:attrName>
                                        </p:attrNameLst>
                                      </p:cBhvr>
                                      <p:to>
                                        <p:strVal val="visible"/>
                                      </p:to>
                                    </p:set>
                                    <p:animEffect transition="in" filter="blinds(horizontal)">
                                      <p:cBhvr>
                                        <p:cTn id="7" dur="500"/>
                                        <p:tgtEl>
                                          <p:spTgt spid="235523"/>
                                        </p:tgtEl>
                                      </p:cBhvr>
                                    </p:animEffect>
                                  </p:childTnLst>
                                </p:cTn>
                              </p:par>
                              <p:par>
                                <p:cTn id="8" presetID="3" presetClass="entr" presetSubtype="10" fill="hold" nodeType="withEffect">
                                  <p:stCondLst>
                                    <p:cond delay="0"/>
                                  </p:stCondLst>
                                  <p:childTnLst>
                                    <p:set>
                                      <p:cBhvr>
                                        <p:cTn id="9" dur="1" fill="hold">
                                          <p:stCondLst>
                                            <p:cond delay="0"/>
                                          </p:stCondLst>
                                        </p:cTn>
                                        <p:tgtEl>
                                          <p:spTgt spid="235524"/>
                                        </p:tgtEl>
                                        <p:attrNameLst>
                                          <p:attrName>style.visibility</p:attrName>
                                        </p:attrNameLst>
                                      </p:cBhvr>
                                      <p:to>
                                        <p:strVal val="visible"/>
                                      </p:to>
                                    </p:set>
                                    <p:animEffect transition="in" filter="blinds(horizontal)">
                                      <p:cBhvr>
                                        <p:cTn id="10" dur="500"/>
                                        <p:tgtEl>
                                          <p:spTgt spid="2355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35523"/>
                                        </p:tgtEl>
                                      </p:cBhvr>
                                    </p:animEffect>
                                    <p:set>
                                      <p:cBhvr>
                                        <p:cTn id="15" dur="1" fill="hold">
                                          <p:stCondLst>
                                            <p:cond delay="499"/>
                                          </p:stCondLst>
                                        </p:cTn>
                                        <p:tgtEl>
                                          <p:spTgt spid="23552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35524"/>
                                        </p:tgtEl>
                                      </p:cBhvr>
                                    </p:animEffect>
                                    <p:set>
                                      <p:cBhvr>
                                        <p:cTn id="18" dur="1" fill="hold">
                                          <p:stCondLst>
                                            <p:cond delay="499"/>
                                          </p:stCondLst>
                                        </p:cTn>
                                        <p:tgtEl>
                                          <p:spTgt spid="235524"/>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670" y="1393214"/>
            <a:ext cx="11388152"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醇、酚的结构特点及性质</a:t>
            </a:r>
            <a:endParaRPr lang="zh-CN" altLang="zh-CN" sz="1050" kern="100" dirty="0">
              <a:effectLst/>
              <a:latin typeface="宋体"/>
              <a:cs typeface="Courier New"/>
            </a:endParaRPr>
          </a:p>
        </p:txBody>
      </p:sp>
      <p:sp>
        <p:nvSpPr>
          <p:cNvPr id="3" name="矩形 2"/>
          <p:cNvSpPr/>
          <p:nvPr/>
        </p:nvSpPr>
        <p:spPr>
          <a:xfrm>
            <a:off x="190550" y="2205658"/>
            <a:ext cx="1074328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下列关于酚的说法不正确的是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酚类是指羟基直接连在苯环上的化合物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酚类都具有弱酸性，在一定条件下可以和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酚类都可以和浓溴水反应生成白色沉淀，利用该反应可以检验酚</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分子中含有羟基和苯环的含氧衍生物都属于酚</a:t>
            </a:r>
            <a:r>
              <a:rPr lang="zh-CN" altLang="zh-CN" sz="2800" kern="100" dirty="0" smtClean="0">
                <a:latin typeface="Times New Roman"/>
                <a:ea typeface="华文细黑"/>
                <a:cs typeface="Times New Roman"/>
              </a:rPr>
              <a:t>类</a:t>
            </a:r>
            <a:endParaRPr lang="en-US" altLang="zh-CN" sz="2800" kern="100" dirty="0" smtClean="0">
              <a:latin typeface="Times New Roman"/>
              <a:ea typeface="华文细黑"/>
              <a:cs typeface="Times New Roman"/>
            </a:endParaRPr>
          </a:p>
        </p:txBody>
      </p:sp>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4"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5" name="Rectangle 21">
            <a:hlinkClick r:id="rId2"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3"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7"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730766" y="1086648"/>
            <a:ext cx="11197088" cy="400107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羟基直接连在苯环上的化合物都属于酚类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酚</a:t>
            </a:r>
            <a:r>
              <a:rPr lang="zh-CN" altLang="zh-CN" sz="2800" kern="100" dirty="0">
                <a:latin typeface="Times New Roman"/>
                <a:ea typeface="华文细黑"/>
                <a:cs typeface="Times New Roman"/>
              </a:rPr>
              <a:t>羟基可以电离出氢离子，所以酚类可以和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酚</a:t>
            </a:r>
            <a:r>
              <a:rPr lang="zh-CN" altLang="zh-CN" sz="2800" kern="100" dirty="0">
                <a:latin typeface="Times New Roman"/>
                <a:ea typeface="华文细黑"/>
                <a:cs typeface="Times New Roman"/>
              </a:rPr>
              <a:t>类中羟基的邻、对位易与溴发生取代反应生成白色沉淀</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分子</a:t>
            </a:r>
            <a:r>
              <a:rPr lang="zh-CN" altLang="zh-CN" sz="2800" kern="100" dirty="0">
                <a:latin typeface="Times New Roman"/>
                <a:ea typeface="华文细黑"/>
                <a:cs typeface="Times New Roman"/>
              </a:rPr>
              <a:t>中含有苯环和羟基的物质不一定属于酚类，如</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p>
          <a:p>
            <a:pPr algn="just">
              <a:lnSpc>
                <a:spcPct val="150000"/>
              </a:lnSpc>
              <a:spcAft>
                <a:spcPts val="0"/>
              </a:spcAft>
            </a:pPr>
            <a:r>
              <a:rPr lang="zh-CN" altLang="zh-CN" sz="2800" kern="100" dirty="0" smtClean="0">
                <a:latin typeface="Times New Roman"/>
                <a:ea typeface="华文细黑"/>
                <a:cs typeface="Times New Roman"/>
              </a:rPr>
              <a:t>属于</a:t>
            </a:r>
            <a:r>
              <a:rPr lang="zh-CN" altLang="zh-CN" sz="2800" kern="100" dirty="0">
                <a:latin typeface="Times New Roman"/>
                <a:ea typeface="华文细黑"/>
                <a:cs typeface="Times New Roman"/>
              </a:rPr>
              <a:t>芳香醇</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错。</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100" b="1" kern="100" dirty="0">
              <a:solidFill>
                <a:schemeClr val="accent6">
                  <a:lumMod val="75000"/>
                </a:schemeClr>
              </a:solidFill>
              <a:latin typeface="宋体"/>
              <a:cs typeface="Courier New"/>
            </a:endParaRPr>
          </a:p>
        </p:txBody>
      </p:sp>
      <p:pic>
        <p:nvPicPr>
          <p:cNvPr id="2365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7411" y="3142965"/>
            <a:ext cx="661879" cy="574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3598" y="3291648"/>
            <a:ext cx="1417944" cy="41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hlinkClick r:id="rId4"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5"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6"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7"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750"/>
                                        <p:tgtEl>
                                          <p:spTgt spid="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36546"/>
                                        </p:tgtEl>
                                        <p:attrNameLst>
                                          <p:attrName>style.visibility</p:attrName>
                                        </p:attrNameLst>
                                      </p:cBhvr>
                                      <p:to>
                                        <p:strVal val="visible"/>
                                      </p:to>
                                    </p:set>
                                    <p:animEffect transition="in" filter="blinds(horizontal)">
                                      <p:cBhvr>
                                        <p:cTn id="25" dur="750"/>
                                        <p:tgtEl>
                                          <p:spTgt spid="236546"/>
                                        </p:tgtEl>
                                      </p:cBhvr>
                                    </p:animEffect>
                                  </p:childTnLst>
                                </p:cTn>
                              </p:par>
                              <p:par>
                                <p:cTn id="26" presetID="3" presetClass="entr" presetSubtype="10" fill="hold" nodeType="withEffect">
                                  <p:stCondLst>
                                    <p:cond delay="0"/>
                                  </p:stCondLst>
                                  <p:childTnLst>
                                    <p:set>
                                      <p:cBhvr>
                                        <p:cTn id="27" dur="1" fill="hold">
                                          <p:stCondLst>
                                            <p:cond delay="0"/>
                                          </p:stCondLst>
                                        </p:cTn>
                                        <p:tgtEl>
                                          <p:spTgt spid="236547"/>
                                        </p:tgtEl>
                                        <p:attrNameLst>
                                          <p:attrName>style.visibility</p:attrName>
                                        </p:attrNameLst>
                                      </p:cBhvr>
                                      <p:to>
                                        <p:strVal val="visible"/>
                                      </p:to>
                                    </p:set>
                                    <p:animEffect transition="in" filter="blinds(horizontal)">
                                      <p:cBhvr>
                                        <p:cTn id="28" dur="750"/>
                                        <p:tgtEl>
                                          <p:spTgt spid="236547"/>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7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438576"/>
            <a:ext cx="10727234"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白藜芦醇</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广泛</a:t>
            </a:r>
            <a:r>
              <a:rPr lang="zh-CN" altLang="zh-CN" sz="2800" kern="100" dirty="0">
                <a:latin typeface="Times New Roman"/>
                <a:ea typeface="华文细黑"/>
                <a:cs typeface="Times New Roman"/>
              </a:rPr>
              <a:t>存在于食物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例如桑椹、花生，尤其是葡萄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中，它可能具有抗癌性。下列关于白藜芦醇的说法错误的是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白藜芦醇属于三元醇，能与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该化合物最多能消耗</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 3 </a:t>
            </a:r>
            <a:r>
              <a:rPr lang="en-US" altLang="zh-CN" sz="2800" kern="100" dirty="0" err="1">
                <a:latin typeface="Times New Roman"/>
                <a:ea typeface="华文细黑"/>
                <a:cs typeface="Courier New"/>
              </a:rPr>
              <a:t>mol</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能使</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溶液显色</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能与浓溴水反应，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该化合物最多能消耗溴</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a:t>
            </a:r>
            <a:endParaRPr lang="zh-CN" altLang="zh-CN" sz="1100" kern="100" dirty="0">
              <a:effectLst/>
              <a:latin typeface="宋体"/>
              <a:cs typeface="Courier New"/>
            </a:endParaRPr>
          </a:p>
        </p:txBody>
      </p:sp>
      <p:pic>
        <p:nvPicPr>
          <p:cNvPr id="2375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385" y="144953"/>
            <a:ext cx="3397783" cy="112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24221" y="5221989"/>
            <a:ext cx="9071385" cy="656077"/>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该有机物属于酚，同时还含有碳碳双键。</a:t>
            </a:r>
            <a:endParaRPr lang="zh-CN" altLang="zh-CN" sz="2800" kern="100" dirty="0">
              <a:effectLst/>
              <a:latin typeface="宋体"/>
              <a:cs typeface="Courier New"/>
            </a:endParaRPr>
          </a:p>
        </p:txBody>
      </p:sp>
      <p:sp>
        <p:nvSpPr>
          <p:cNvPr id="7" name="矩形 6"/>
          <p:cNvSpPr/>
          <p:nvPr/>
        </p:nvSpPr>
        <p:spPr>
          <a:xfrm>
            <a:off x="1270670" y="1845618"/>
            <a:ext cx="803425" cy="523220"/>
          </a:xfrm>
          <a:prstGeom prst="rect">
            <a:avLst/>
          </a:prstGeom>
        </p:spPr>
        <p:txBody>
          <a:bodyPr wrap="none">
            <a:spAutoFit/>
          </a:bodyPr>
          <a:lstStyle/>
          <a:p>
            <a:r>
              <a:rPr lang="zh-CN" altLang="zh-CN" sz="2800" b="1" kern="100" dirty="0">
                <a:solidFill>
                  <a:schemeClr val="accent6">
                    <a:lumMod val="75000"/>
                  </a:schemeClr>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Times New Roman"/>
              </a:rPr>
              <a:t>A</a:t>
            </a:r>
            <a:endParaRPr lang="zh-CN" altLang="zh-CN" sz="2800" b="1" kern="100" dirty="0">
              <a:solidFill>
                <a:schemeClr val="accent6">
                  <a:lumMod val="75000"/>
                </a:schemeClr>
              </a:solidFill>
              <a:latin typeface="Times New Roman"/>
              <a:ea typeface="华文细黑"/>
              <a:cs typeface="Times New Roman"/>
            </a:endParaRPr>
          </a:p>
        </p:txBody>
      </p:sp>
      <p:sp>
        <p:nvSpPr>
          <p:cNvPr id="14" name="Rectangle 21">
            <a:hlinkClick r:id="rId3"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6" grpId="0"/>
      <p:bldP spid="6" grpId="1"/>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297405"/>
            <a:ext cx="10942851"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莽草酸是合成治疗禽流感和甲型</a:t>
            </a:r>
            <a:r>
              <a:rPr lang="en-US" altLang="zh-CN" sz="2800" kern="100" dirty="0">
                <a:latin typeface="Times New Roman"/>
                <a:ea typeface="华文细黑"/>
                <a:cs typeface="Courier New"/>
              </a:rPr>
              <a:t>H1N1</a:t>
            </a:r>
            <a:r>
              <a:rPr lang="zh-CN" altLang="zh-CN" sz="2800" kern="100" dirty="0">
                <a:latin typeface="Times New Roman"/>
                <a:ea typeface="华文细黑"/>
                <a:cs typeface="Times New Roman"/>
              </a:rPr>
              <a:t>流感药物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达菲的重要原料。已知莽草酸的结构简式如图所示。下列关于该有机化合物的说法正确的是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6" name="矩形 5"/>
          <p:cNvSpPr/>
          <p:nvPr/>
        </p:nvSpPr>
        <p:spPr>
          <a:xfrm>
            <a:off x="262558" y="3920490"/>
            <a:ext cx="1002045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莽草酸能发生催化氧化反应生成含醛基的有机物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莽草酸能使溴的四氯化碳溶液褪色</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莽草酸遇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溶液显紫色</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莽草酸与足量氢氧化钠反应，最多消耗氢氧化钠</a:t>
            </a:r>
            <a:r>
              <a:rPr lang="en-US" altLang="zh-CN" sz="2800" kern="100" dirty="0">
                <a:latin typeface="Times New Roman"/>
                <a:ea typeface="华文细黑"/>
                <a:cs typeface="Courier New"/>
              </a:rPr>
              <a:t>4 </a:t>
            </a:r>
            <a:r>
              <a:rPr lang="en-US" altLang="zh-CN" sz="2800" kern="100" dirty="0" err="1" smtClean="0">
                <a:latin typeface="Times New Roman"/>
                <a:ea typeface="华文细黑"/>
                <a:cs typeface="Courier New"/>
              </a:rPr>
              <a:t>mol</a:t>
            </a:r>
            <a:endParaRPr lang="en-US" altLang="zh-CN" sz="2800" kern="100" dirty="0" smtClean="0">
              <a:latin typeface="Times New Roman"/>
              <a:ea typeface="华文细黑"/>
              <a:cs typeface="Courier New"/>
            </a:endParaRPr>
          </a:p>
        </p:txBody>
      </p:sp>
      <p:pic>
        <p:nvPicPr>
          <p:cNvPr id="238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077" y="2061642"/>
            <a:ext cx="2938707" cy="190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a:hlinkClick r:id="rId3"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9"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75869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p:cNvSpPr txBox="1">
            <a:spLocks noChangeArrowheads="1"/>
          </p:cNvSpPr>
          <p:nvPr/>
        </p:nvSpPr>
        <p:spPr bwMode="auto">
          <a:xfrm>
            <a:off x="808022" y="2061642"/>
            <a:ext cx="10415063" cy="246917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40000"/>
              </a:lnSpc>
              <a:spcAft>
                <a:spcPts val="0"/>
              </a:spcAft>
              <a:tabLst>
                <a:tab pos="1890395" algn="l"/>
              </a:tabLst>
            </a:pPr>
            <a:r>
              <a:rPr lang="en-US" altLang="zh-CN" sz="2800" kern="100" dirty="0">
                <a:latin typeface="Times New Roman"/>
                <a:ea typeface="华文细黑"/>
                <a:cs typeface="Courier New"/>
              </a:rPr>
              <a:t>1.</a:t>
            </a:r>
            <a:r>
              <a:rPr lang="zh-CN" altLang="en-US" sz="2800" kern="100" dirty="0">
                <a:latin typeface="Times New Roman"/>
                <a:ea typeface="华文细黑"/>
                <a:cs typeface="Courier New"/>
              </a:rPr>
              <a:t>了解醇、酚、醛、羧酸、酯的典型代表物的组成和结构特点以及它们之间的相互联系</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40000"/>
              </a:lnSpc>
              <a:spcAft>
                <a:spcPts val="0"/>
              </a:spcAft>
              <a:tabLst>
                <a:tab pos="1890395" algn="l"/>
              </a:tabLst>
            </a:pP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结合生产、生活实际了解某些烃的衍生物对环境和健康可能产生的影响，关注有机化合物的安全使用问题。</a:t>
            </a:r>
            <a:endParaRPr lang="en-US" altLang="zh-CN" sz="2800" kern="100" dirty="0" smtClean="0">
              <a:latin typeface="Times New Roman"/>
              <a:ea typeface="华文细黑"/>
              <a:cs typeface="Courier New"/>
            </a:endParaRPr>
          </a:p>
        </p:txBody>
      </p:sp>
      <p:grpSp>
        <p:nvGrpSpPr>
          <p:cNvPr id="4" name="组合 3"/>
          <p:cNvGrpSpPr/>
          <p:nvPr/>
        </p:nvGrpSpPr>
        <p:grpSpPr>
          <a:xfrm>
            <a:off x="10036559" y="-26590"/>
            <a:ext cx="1891295" cy="880109"/>
            <a:chOff x="11613" y="920823"/>
            <a:chExt cx="1443037" cy="733424"/>
          </a:xfrm>
        </p:grpSpPr>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6" name="TextBox 5"/>
            <p:cNvSpPr txBox="1"/>
            <p:nvPr userDrawn="1"/>
          </p:nvSpPr>
          <p:spPr>
            <a:xfrm>
              <a:off x="26176" y="991413"/>
              <a:ext cx="1315048" cy="461665"/>
            </a:xfrm>
            <a:prstGeom prst="rect">
              <a:avLst/>
            </a:prstGeom>
            <a:noFill/>
          </p:spPr>
          <p:txBody>
            <a:bodyPr wrap="none" rtlCol="0">
              <a:spAutoFit/>
            </a:bodyPr>
            <a:lstStyle/>
            <a:p>
              <a:r>
                <a:rPr lang="zh-CN" altLang="en-US" sz="3000" dirty="0">
                  <a:solidFill>
                    <a:schemeClr val="bg1"/>
                  </a:solidFill>
                  <a:latin typeface="黑体" panose="02010600030101010101" pitchFamily="2" charset="-122"/>
                  <a:ea typeface="黑体" panose="02010600030101010101" pitchFamily="2" charset="-122"/>
                </a:rPr>
                <a:t>考纲要求</a:t>
              </a:r>
            </a:p>
          </p:txBody>
        </p:sp>
      </p:grpSp>
      <p:sp>
        <p:nvSpPr>
          <p:cNvPr id="14" name="矩形 13">
            <a:hlinkClick r:id="rId4" action="ppaction://hlinksldjump"/>
          </p:cNvPr>
          <p:cNvSpPr/>
          <p:nvPr/>
        </p:nvSpPr>
        <p:spPr>
          <a:xfrm>
            <a:off x="21831"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5" name="矩形 14">
            <a:hlinkClick r:id="rId5" action="ppaction://hlinksldjump"/>
          </p:cNvPr>
          <p:cNvSpPr/>
          <p:nvPr/>
        </p:nvSpPr>
        <p:spPr>
          <a:xfrm>
            <a:off x="211006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6" name="矩形 15">
            <a:hlinkClick r:id="rId6" action="ppaction://hlinksldjump"/>
          </p:cNvPr>
          <p:cNvSpPr/>
          <p:nvPr/>
        </p:nvSpPr>
        <p:spPr>
          <a:xfrm>
            <a:off x="4198295"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7" name="矩形 16">
            <a:hlinkClick r:id="rId7" action="ppaction://hlinksldjump"/>
          </p:cNvPr>
          <p:cNvSpPr/>
          <p:nvPr/>
        </p:nvSpPr>
        <p:spPr>
          <a:xfrm>
            <a:off x="6527254"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8" name="矩形 17">
            <a:hlinkClick r:id="rId8" action="ppaction://hlinksldjump"/>
          </p:cNvPr>
          <p:cNvSpPr/>
          <p:nvPr/>
        </p:nvSpPr>
        <p:spPr>
          <a:xfrm>
            <a:off x="10415686"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942632"/>
            <a:ext cx="10942851"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根据其结构特点，该有机化合物只能被氧化为酮</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莽草</a:t>
            </a:r>
            <a:r>
              <a:rPr lang="zh-CN" altLang="zh-CN" sz="2800" kern="100" dirty="0">
                <a:latin typeface="Times New Roman"/>
                <a:ea typeface="华文细黑"/>
                <a:cs typeface="Times New Roman"/>
              </a:rPr>
              <a:t>酸的分子结构中含有碳碳双键，能使溴的四氯化碳溶液</a:t>
            </a:r>
            <a:r>
              <a:rPr lang="zh-CN" altLang="zh-CN" sz="2800" kern="100" dirty="0" smtClean="0">
                <a:latin typeface="Times New Roman"/>
                <a:ea typeface="华文细黑"/>
                <a:cs typeface="Times New Roman"/>
              </a:rPr>
              <a:t>褪色，</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项正确；</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莽草酸分子结构中不含酚羟基，遇</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溶液不会显紫色，</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莽草</a:t>
            </a:r>
            <a:r>
              <a:rPr lang="zh-CN" altLang="zh-CN" sz="2800" kern="100" dirty="0">
                <a:latin typeface="Times New Roman"/>
                <a:ea typeface="华文细黑"/>
                <a:cs typeface="Times New Roman"/>
              </a:rPr>
              <a:t>酸分子结构中仅含一个羧基，其余为醇羟基，故</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莽草酸与足量氢氧化钠反应，最多消耗氢氧化钠</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项错。</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B</a:t>
            </a:r>
            <a:endParaRPr lang="zh-CN" altLang="zh-CN" sz="1100" b="1"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6"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2244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7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765498"/>
            <a:ext cx="10743283"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两种物质的分子式都是</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7</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，它们都能跟金属钠反应放出氢气。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不溶于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能溶于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能使适量溴水褪色，并产生白色沉淀，而</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不能。</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苯环上的一溴代物有两种结构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2" name="Rectangle 7"/>
          <p:cNvSpPr>
            <a:spLocks noChangeArrowheads="1"/>
          </p:cNvSpPr>
          <p:nvPr/>
        </p:nvSpPr>
        <p:spPr bwMode="auto">
          <a:xfrm>
            <a:off x="0" y="8763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矩形 16"/>
          <p:cNvSpPr/>
          <p:nvPr/>
        </p:nvSpPr>
        <p:spPr>
          <a:xfrm>
            <a:off x="478582" y="2709714"/>
            <a:ext cx="11068815"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A_________________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____________________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溶液发生反应的化学方程式：</a:t>
            </a:r>
            <a:r>
              <a:rPr lang="zh-CN" altLang="zh-CN" sz="2800" kern="100" dirty="0">
                <a:latin typeface="宋体"/>
                <a:ea typeface="Times New Roman"/>
                <a:cs typeface="Courier New"/>
              </a:rPr>
              <a:t> </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(3)A</a:t>
            </a:r>
            <a:r>
              <a:rPr lang="zh-CN" altLang="zh-CN" sz="2800" kern="100" dirty="0">
                <a:solidFill>
                  <a:prstClr val="black"/>
                </a:solidFill>
                <a:latin typeface="Times New Roman"/>
                <a:ea typeface="华文细黑"/>
                <a:cs typeface="Times New Roman"/>
              </a:rPr>
              <a:t>与金属钠反应的化学方程式为</a:t>
            </a:r>
            <a:r>
              <a:rPr lang="en-US" altLang="zh-CN" sz="2800" kern="100" dirty="0">
                <a:solidFill>
                  <a:prstClr val="black"/>
                </a:solidFill>
                <a:latin typeface="Times New Roman"/>
                <a:ea typeface="华文细黑"/>
                <a:cs typeface="Courier New"/>
              </a:rPr>
              <a:t>_________________________</a:t>
            </a:r>
            <a:r>
              <a:rPr lang="zh-CN" altLang="zh-CN" sz="2800" kern="100" dirty="0">
                <a:solidFill>
                  <a:prstClr val="black"/>
                </a:solidFill>
                <a:latin typeface="Times New Roman"/>
                <a:ea typeface="华文细黑"/>
                <a:cs typeface="Times New Roman"/>
              </a:rPr>
              <a:t>；</a:t>
            </a:r>
            <a:endParaRPr lang="zh-CN" altLang="zh-CN" sz="11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与足量金属钠反应生成等量</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，分别需</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三种物质的物质的量之比为</a:t>
            </a:r>
            <a:r>
              <a:rPr lang="en-US" altLang="zh-CN" sz="2800" kern="100" dirty="0">
                <a:solidFill>
                  <a:prstClr val="black"/>
                </a:solidFill>
                <a:latin typeface="Times New Roman"/>
                <a:ea typeface="华文细黑"/>
                <a:cs typeface="Courier New"/>
              </a:rPr>
              <a:t>________</a:t>
            </a:r>
            <a:r>
              <a:rPr lang="zh-CN" altLang="zh-CN" sz="2800" kern="100" dirty="0" smtClean="0">
                <a:solidFill>
                  <a:prstClr val="black"/>
                </a:solidFill>
                <a:latin typeface="Times New Roman"/>
                <a:ea typeface="华文细黑"/>
                <a:cs typeface="Times New Roman"/>
              </a:rPr>
              <a:t>。</a:t>
            </a:r>
            <a:endParaRPr lang="zh-CN" altLang="zh-CN" sz="1100" kern="100" dirty="0">
              <a:solidFill>
                <a:prstClr val="black"/>
              </a:solidFill>
              <a:latin typeface="宋体"/>
              <a:cs typeface="Courier New"/>
            </a:endParaRPr>
          </a:p>
        </p:txBody>
      </p:sp>
      <p:sp>
        <p:nvSpPr>
          <p:cNvPr id="11" name="Rectangle 21">
            <a:hlinkClick r:id="rId2"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21">
            <a:hlinkClick r:id="rId2"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3136" y="3645818"/>
            <a:ext cx="760557" cy="52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98575" y="3805043"/>
            <a:ext cx="1384690" cy="359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178084" y="1479600"/>
            <a:ext cx="11749770" cy="3246338"/>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依据分子式</a:t>
            </a:r>
            <a:r>
              <a:rPr lang="en-US" altLang="zh-CN" sz="2800" kern="100" dirty="0">
                <a:latin typeface="Times New Roman"/>
                <a:ea typeface="华文细黑"/>
              </a:rPr>
              <a:t>C</a:t>
            </a:r>
            <a:r>
              <a:rPr lang="en-US" altLang="zh-CN" sz="2800" kern="100" baseline="-25000" dirty="0">
                <a:latin typeface="Times New Roman"/>
                <a:ea typeface="华文细黑"/>
              </a:rPr>
              <a:t>7</a:t>
            </a:r>
            <a:r>
              <a:rPr lang="en-US" altLang="zh-CN" sz="2800" kern="100" dirty="0">
                <a:latin typeface="Times New Roman"/>
                <a:ea typeface="华文细黑"/>
              </a:rPr>
              <a:t>H</a:t>
            </a:r>
            <a:r>
              <a:rPr lang="en-US" altLang="zh-CN" sz="2800" kern="100" baseline="-25000" dirty="0">
                <a:latin typeface="Times New Roman"/>
                <a:ea typeface="华文细黑"/>
              </a:rPr>
              <a:t>8</a:t>
            </a:r>
            <a:r>
              <a:rPr lang="en-US" altLang="zh-CN" sz="2800" kern="100" dirty="0">
                <a:latin typeface="Times New Roman"/>
                <a:ea typeface="华文细黑"/>
              </a:rPr>
              <a:t>O</a:t>
            </a:r>
            <a:r>
              <a:rPr lang="zh-CN" altLang="zh-CN" sz="2800" kern="100" dirty="0">
                <a:latin typeface="Times New Roman"/>
                <a:ea typeface="华文细黑"/>
                <a:cs typeface="Times New Roman"/>
              </a:rPr>
              <a:t>知</a:t>
            </a:r>
            <a:r>
              <a:rPr lang="en-US" altLang="zh-CN" sz="2800" kern="100" dirty="0">
                <a:latin typeface="Times New Roman"/>
                <a:ea typeface="华文细黑"/>
              </a:rPr>
              <a:t>A</a:t>
            </a:r>
            <a:r>
              <a:rPr lang="zh-CN" altLang="zh-CN" sz="2800" kern="100" dirty="0">
                <a:latin typeface="Times New Roman"/>
                <a:ea typeface="华文细黑"/>
                <a:cs typeface="Times New Roman"/>
              </a:rPr>
              <a:t>和</a:t>
            </a:r>
            <a:r>
              <a:rPr lang="en-US" altLang="zh-CN" sz="2800" kern="100" dirty="0">
                <a:latin typeface="Times New Roman"/>
                <a:ea typeface="华文细黑"/>
              </a:rPr>
              <a:t>B</a:t>
            </a:r>
            <a:r>
              <a:rPr lang="zh-CN" altLang="zh-CN" sz="2800" kern="100" dirty="0">
                <a:latin typeface="Times New Roman"/>
                <a:ea typeface="华文细黑"/>
                <a:cs typeface="Times New Roman"/>
              </a:rPr>
              <a:t>均为不饱和化合物。由于</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均能与</a:t>
            </a:r>
            <a:r>
              <a:rPr lang="en-US" altLang="zh-CN" sz="2800" kern="100" dirty="0">
                <a:latin typeface="Times New Roman"/>
                <a:ea typeface="华文细黑"/>
              </a:rPr>
              <a:t>Na</a:t>
            </a:r>
            <a:r>
              <a:rPr lang="zh-CN" altLang="zh-CN" sz="2800" kern="100" dirty="0">
                <a:latin typeface="Times New Roman"/>
                <a:ea typeface="华文细黑"/>
                <a:cs typeface="Times New Roman"/>
              </a:rPr>
              <a:t>反应放出</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，且分子结构中只有一个氧原子，故</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中均有</a:t>
            </a:r>
            <a:r>
              <a:rPr lang="en-US" altLang="zh-CN" sz="2800" kern="100" dirty="0">
                <a:latin typeface="Times New Roman"/>
                <a:ea typeface="华文细黑"/>
              </a:rPr>
              <a:t> —OH</a:t>
            </a:r>
            <a:r>
              <a:rPr lang="zh-CN" altLang="zh-CN" sz="2800" kern="100" dirty="0">
                <a:latin typeface="Times New Roman"/>
                <a:ea typeface="华文细黑"/>
                <a:cs typeface="Times New Roman"/>
              </a:rPr>
              <a:t>，为醇和酚类。</a:t>
            </a:r>
            <a:r>
              <a:rPr lang="en-US" altLang="zh-CN" sz="2800" kern="100" dirty="0">
                <a:latin typeface="Times New Roman"/>
                <a:ea typeface="华文细黑"/>
              </a:rPr>
              <a:t>A</a:t>
            </a:r>
            <a:r>
              <a:rPr lang="zh-CN" altLang="zh-CN" sz="2800" kern="100" dirty="0">
                <a:latin typeface="Times New Roman"/>
                <a:ea typeface="华文细黑"/>
                <a:cs typeface="Times New Roman"/>
              </a:rPr>
              <a:t>不溶于</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溶液，说明</a:t>
            </a:r>
            <a:r>
              <a:rPr lang="en-US" altLang="zh-CN" sz="2800" kern="100" dirty="0">
                <a:latin typeface="Times New Roman"/>
                <a:ea typeface="华文细黑"/>
              </a:rPr>
              <a:t>A</a:t>
            </a:r>
            <a:r>
              <a:rPr lang="zh-CN" altLang="zh-CN" sz="2800" kern="100" dirty="0">
                <a:latin typeface="Times New Roman"/>
                <a:ea typeface="华文细黑"/>
                <a:cs typeface="Times New Roman"/>
              </a:rPr>
              <a:t>为醇，又不能使溴水褪色，故</a:t>
            </a:r>
            <a:r>
              <a:rPr lang="en-US" altLang="zh-CN" sz="2800" kern="100" dirty="0">
                <a:latin typeface="Times New Roman"/>
                <a:ea typeface="华文细黑"/>
              </a:rPr>
              <a:t>A</a:t>
            </a:r>
            <a:r>
              <a:rPr lang="zh-CN" altLang="zh-CN" sz="2800" kern="100" dirty="0">
                <a:latin typeface="Times New Roman"/>
                <a:ea typeface="华文细黑"/>
                <a:cs typeface="Times New Roman"/>
              </a:rPr>
              <a:t>为</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溶于</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溶液，且与适量溴水反应生成白色沉淀，故</a:t>
            </a:r>
            <a:r>
              <a:rPr lang="en-US" altLang="zh-CN" sz="2800" kern="100" dirty="0">
                <a:latin typeface="Times New Roman"/>
                <a:ea typeface="华文细黑"/>
              </a:rPr>
              <a:t>B</a:t>
            </a:r>
            <a:r>
              <a:rPr lang="zh-CN" altLang="zh-CN" sz="2800" kern="100" dirty="0">
                <a:latin typeface="Times New Roman"/>
                <a:ea typeface="华文细黑"/>
                <a:cs typeface="Times New Roman"/>
              </a:rPr>
              <a:t>为酚，结合其分子式，故</a:t>
            </a:r>
            <a:r>
              <a:rPr lang="en-US" altLang="zh-CN" sz="2800" kern="100" dirty="0">
                <a:latin typeface="Times New Roman"/>
                <a:ea typeface="华文细黑"/>
              </a:rPr>
              <a:t>B</a:t>
            </a:r>
            <a:r>
              <a:rPr lang="zh-CN" altLang="zh-CN" sz="2800" kern="100" dirty="0">
                <a:latin typeface="Times New Roman"/>
                <a:ea typeface="华文细黑"/>
                <a:cs typeface="Times New Roman"/>
              </a:rPr>
              <a:t>为甲基苯酚</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403680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21">
            <a:hlinkClick r:id="rId2"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矩形 24"/>
          <p:cNvSpPr/>
          <p:nvPr/>
        </p:nvSpPr>
        <p:spPr>
          <a:xfrm>
            <a:off x="334566" y="1083166"/>
            <a:ext cx="10801200"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它有三种结构：</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其中苯环上一溴代物有两种结构的</a:t>
            </a:r>
            <a:r>
              <a:rPr lang="zh-CN" altLang="zh-CN" sz="2800" kern="100" dirty="0" smtClean="0">
                <a:latin typeface="Times New Roman"/>
                <a:ea typeface="华文细黑"/>
                <a:cs typeface="Times New Roman"/>
              </a:rPr>
              <a:t>只有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en-US"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H</a:t>
            </a:r>
            <a:r>
              <a:rPr lang="en-US" altLang="zh-CN" sz="2800" kern="100" baseline="-25000" dirty="0" smtClean="0">
                <a:latin typeface="Times New Roman"/>
                <a:ea typeface="华文细黑"/>
                <a:cs typeface="Times New Roman"/>
              </a:rPr>
              <a:t>2</a:t>
            </a:r>
            <a:r>
              <a:rPr lang="en-US" altLang="zh-CN" sz="2800" kern="100" dirty="0" smtClean="0">
                <a:latin typeface="Times New Roman"/>
                <a:ea typeface="华文细黑"/>
                <a:cs typeface="Times New Roman"/>
              </a:rPr>
              <a:t>O </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金属钠反应生成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的物质的量关系分别</a:t>
            </a:r>
            <a:r>
              <a:rPr lang="zh-CN" altLang="zh-CN" sz="2800" kern="100" dirty="0" smtClean="0">
                <a:latin typeface="Times New Roman"/>
                <a:ea typeface="华文细黑"/>
                <a:cs typeface="Times New Roman"/>
              </a:rPr>
              <a:t>为</a:t>
            </a:r>
            <a:r>
              <a:rPr lang="en-US" altLang="zh-CN" sz="2800" kern="100" dirty="0" smtClean="0">
                <a:solidFill>
                  <a:prstClr val="black"/>
                </a:solidFill>
                <a:latin typeface="Times New Roman"/>
                <a:ea typeface="华文细黑"/>
                <a:cs typeface="Courier New"/>
              </a:rPr>
              <a:t>2                                    </a:t>
            </a:r>
            <a:r>
              <a:rPr lang="zh-CN" altLang="en-US" sz="2800" kern="100" dirty="0" smtClean="0">
                <a:solidFill>
                  <a:prstClr val="black"/>
                </a:solidFill>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所以</a:t>
            </a:r>
            <a:r>
              <a:rPr lang="zh-CN" altLang="zh-CN" sz="2800" kern="100" dirty="0">
                <a:latin typeface="Times New Roman"/>
                <a:ea typeface="华文细黑"/>
                <a:cs typeface="Times New Roman"/>
              </a:rPr>
              <a:t>生成等量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时分别需三种物质的物质的量之比为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84422" y="479208"/>
            <a:ext cx="3182792" cy="143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35854" y="1847360"/>
            <a:ext cx="2347184" cy="62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22195" y="2519919"/>
            <a:ext cx="2976561" cy="62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2391" y="3143504"/>
            <a:ext cx="4143427" cy="57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15086" y="1949163"/>
            <a:ext cx="1994694" cy="59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35366" y="1838222"/>
            <a:ext cx="2343389" cy="61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6"/>
          <p:cNvSpPr/>
          <p:nvPr/>
        </p:nvSpPr>
        <p:spPr>
          <a:xfrm>
            <a:off x="334566" y="4340759"/>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38" name="Picture 8"/>
          <p:cNvPicPr>
            <a:picLocks noChangeAspect="1" noChangeArrowheads="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2582" y="4268407"/>
            <a:ext cx="5211822" cy="61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8582" y="4988831"/>
            <a:ext cx="4711547" cy="65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0"/>
          <p:cNvPicPr>
            <a:picLocks noChangeAspect="1" noChangeArrowheads="1"/>
          </p:cNvPicPr>
          <p:nvPr/>
        </p:nvPicPr>
        <p:blipFill>
          <a:blip r:embed="rId1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1988" y="5043939"/>
            <a:ext cx="3413498" cy="60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1"/>
          <p:cNvPicPr>
            <a:picLocks noChangeAspect="1" noChangeArrowheads="1"/>
          </p:cNvPicPr>
          <p:nvPr/>
        </p:nvPicPr>
        <p:blipFill rotWithShape="1">
          <a:blip r:embed="rId17" cstate="print">
            <a:duotone>
              <a:schemeClr val="accent6">
                <a:shade val="45000"/>
                <a:satMod val="135000"/>
              </a:schemeClr>
              <a:prstClr val="white"/>
            </a:duotone>
            <a:extLst>
              <a:ext uri="{28A0092B-C50C-407E-A947-70E740481C1C}">
                <a14:useLocalDpi xmlns:a14="http://schemas.microsoft.com/office/drawing/2010/main" val="0"/>
              </a:ext>
            </a:extLst>
          </a:blip>
          <a:srcRect b="34575"/>
          <a:stretch/>
        </p:blipFill>
        <p:spPr bwMode="auto">
          <a:xfrm>
            <a:off x="519563" y="5852928"/>
            <a:ext cx="6010590" cy="62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p:cNvPicPr>
            <a:picLocks noChangeAspect="1" noChangeArrowheads="1"/>
          </p:cNvPicPr>
          <p:nvPr/>
        </p:nvPicPr>
        <p:blipFill rotWithShape="1">
          <a:blip r:embed="rId17" cstate="print">
            <a:duotone>
              <a:schemeClr val="accent6">
                <a:shade val="45000"/>
                <a:satMod val="135000"/>
              </a:schemeClr>
              <a:prstClr val="white"/>
            </a:duotone>
            <a:extLst>
              <a:ext uri="{28A0092B-C50C-407E-A947-70E740481C1C}">
                <a14:useLocalDpi xmlns:a14="http://schemas.microsoft.com/office/drawing/2010/main" val="0"/>
              </a:ext>
            </a:extLst>
          </a:blip>
          <a:srcRect t="59606" r="89985" b="5245"/>
          <a:stretch/>
        </p:blipFill>
        <p:spPr bwMode="auto">
          <a:xfrm>
            <a:off x="6743278" y="5995686"/>
            <a:ext cx="601952" cy="33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8073713" y="5951570"/>
            <a:ext cx="963725" cy="523220"/>
          </a:xfrm>
          <a:prstGeom prst="rect">
            <a:avLst/>
          </a:prstGeom>
        </p:spPr>
        <p:txBody>
          <a:bodyPr wrap="none">
            <a:spAutoFit/>
          </a:bodyPr>
          <a:lstStyle/>
          <a:p>
            <a:r>
              <a:rPr lang="en-US" altLang="zh-CN" sz="2800" b="1" kern="100" dirty="0" smtClean="0">
                <a:solidFill>
                  <a:schemeClr val="accent6">
                    <a:lumMod val="75000"/>
                  </a:schemeClr>
                </a:solidFill>
                <a:latin typeface="Times New Roman"/>
                <a:cs typeface="Times New Roman"/>
              </a:rPr>
              <a:t>1:1:1</a:t>
            </a:r>
            <a:endParaRPr lang="zh-CN" altLang="en-US" sz="2800" dirty="0">
              <a:solidFill>
                <a:schemeClr val="accent6">
                  <a:lumMod val="75000"/>
                </a:schemeClr>
              </a:solidFill>
            </a:endParaRPr>
          </a:p>
        </p:txBody>
      </p:sp>
    </p:spTree>
    <p:extLst>
      <p:ext uri="{BB962C8B-B14F-4D97-AF65-F5344CB8AC3E}">
        <p14:creationId xmlns:p14="http://schemas.microsoft.com/office/powerpoint/2010/main" val="399879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750"/>
                                        <p:tgtEl>
                                          <p:spTgt spid="26"/>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750"/>
                                        <p:tgtEl>
                                          <p:spTgt spid="27"/>
                                        </p:tgtEl>
                                      </p:cBhvr>
                                    </p:animEffect>
                                  </p:childTnLst>
                                </p:cTn>
                              </p:par>
                              <p:par>
                                <p:cTn id="11" presetID="3"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750"/>
                                        <p:tgtEl>
                                          <p:spTgt spid="28"/>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750"/>
                                        <p:tgtEl>
                                          <p:spTgt spid="29"/>
                                        </p:tgtEl>
                                      </p:cBhvr>
                                    </p:animEffect>
                                  </p:childTnLst>
                                </p:cTn>
                              </p:par>
                              <p:par>
                                <p:cTn id="17" presetID="3" presetClass="entr" presetSubtype="1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750"/>
                                        <p:tgtEl>
                                          <p:spTgt spid="30"/>
                                        </p:tgtEl>
                                      </p:cBhvr>
                                    </p:animEffect>
                                  </p:childTnLst>
                                </p:cTn>
                              </p:par>
                              <p:par>
                                <p:cTn id="20" presetID="3"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750"/>
                                        <p:tgtEl>
                                          <p:spTgt spid="3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750"/>
                                        <p:tgtEl>
                                          <p:spTgt spid="25"/>
                                        </p:tgtEl>
                                      </p:cBhvr>
                                    </p:animEffect>
                                  </p:childTnLst>
                                </p:cTn>
                              </p:par>
                            </p:childTnLst>
                          </p:cTn>
                        </p:par>
                        <p:par>
                          <p:cTn id="26" fill="hold">
                            <p:stCondLst>
                              <p:cond delay="750"/>
                            </p:stCondLst>
                            <p:childTnLst>
                              <p:par>
                                <p:cTn id="27" presetID="3" presetClass="entr" presetSubtype="1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750"/>
                                        <p:tgtEl>
                                          <p:spTgt spid="3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linds(horizontal)">
                                      <p:cBhvr>
                                        <p:cTn id="32" dur="750"/>
                                        <p:tgtEl>
                                          <p:spTgt spid="37"/>
                                        </p:tgtEl>
                                      </p:cBhvr>
                                    </p:animEffect>
                                  </p:childTnLst>
                                </p:cTn>
                              </p:par>
                            </p:childTnLst>
                          </p:cTn>
                        </p:par>
                        <p:par>
                          <p:cTn id="33" fill="hold">
                            <p:stCondLst>
                              <p:cond delay="1500"/>
                            </p:stCondLst>
                            <p:childTnLst>
                              <p:par>
                                <p:cTn id="34" presetID="3" presetClass="entr" presetSubtype="10"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linds(horizontal)">
                                      <p:cBhvr>
                                        <p:cTn id="36" dur="750"/>
                                        <p:tgtEl>
                                          <p:spTgt spid="39"/>
                                        </p:tgtEl>
                                      </p:cBhvr>
                                    </p:animEffect>
                                  </p:childTnLst>
                                </p:cTn>
                              </p:par>
                              <p:par>
                                <p:cTn id="37" presetID="3" presetClass="entr" presetSubtype="1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linds(horizontal)">
                                      <p:cBhvr>
                                        <p:cTn id="39" dur="750"/>
                                        <p:tgtEl>
                                          <p:spTgt spid="40"/>
                                        </p:tgtEl>
                                      </p:cBhvr>
                                    </p:animEffect>
                                  </p:childTnLst>
                                </p:cTn>
                              </p:par>
                            </p:childTnLst>
                          </p:cTn>
                        </p:par>
                        <p:par>
                          <p:cTn id="40" fill="hold">
                            <p:stCondLst>
                              <p:cond delay="2250"/>
                            </p:stCondLst>
                            <p:childTnLst>
                              <p:par>
                                <p:cTn id="41" presetID="3" presetClass="entr" presetSubtype="10"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linds(horizontal)">
                                      <p:cBhvr>
                                        <p:cTn id="43" dur="750"/>
                                        <p:tgtEl>
                                          <p:spTgt spid="41"/>
                                        </p:tgtEl>
                                      </p:cBhvr>
                                    </p:animEffect>
                                  </p:childTnLst>
                                </p:cTn>
                              </p:par>
                              <p:par>
                                <p:cTn id="44" presetID="3" presetClass="entr" presetSubtype="1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75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7"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550" y="765498"/>
            <a:ext cx="11388152"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题组二　醇类的氧化反应和消去反应</a:t>
            </a:r>
            <a:endParaRPr lang="zh-CN" altLang="zh-CN" sz="1050" kern="100" dirty="0">
              <a:effectLst/>
              <a:latin typeface="宋体"/>
              <a:cs typeface="Courier New"/>
            </a:endParaRPr>
          </a:p>
        </p:txBody>
      </p:sp>
      <p:sp>
        <p:nvSpPr>
          <p:cNvPr id="3" name="矩形 2"/>
          <p:cNvSpPr/>
          <p:nvPr/>
        </p:nvSpPr>
        <p:spPr>
          <a:xfrm>
            <a:off x="248467" y="1557586"/>
            <a:ext cx="10743283"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下列醇类物质中既能发生消去反应，又能发生催化氧化反应生成醛类的物质是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pic>
        <p:nvPicPr>
          <p:cNvPr id="2447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478" y="3213770"/>
            <a:ext cx="3623496" cy="98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7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702" y="3213770"/>
            <a:ext cx="3040209" cy="108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7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574" y="4653930"/>
            <a:ext cx="3867361" cy="147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74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4756" y="4437906"/>
            <a:ext cx="2980099" cy="141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1">
            <a:hlinkClick r:id="rId6"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7"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8"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9"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0"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11"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2"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31992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2598" y="1413570"/>
            <a:ext cx="10867783" cy="3354740"/>
          </a:xfrm>
          <a:prstGeom prst="rect">
            <a:avLst/>
          </a:prstGeom>
        </p:spPr>
        <p:txBody>
          <a:bodyPr wrap="square" lIns="121898" tIns="60948" rIns="121898" bIns="60948">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发生消去反应的条件是：与</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相连的碳原子的相邻碳原子上有</a:t>
            </a:r>
            <a:r>
              <a:rPr lang="en-US" altLang="zh-CN" sz="2800" kern="100" dirty="0" smtClean="0">
                <a:latin typeface="Times New Roman"/>
                <a:ea typeface="华文细黑"/>
                <a:cs typeface="Courier New"/>
              </a:rPr>
              <a:t>H</a:t>
            </a:r>
            <a:r>
              <a:rPr lang="zh-CN" altLang="zh-CN" sz="2800" kern="100" dirty="0" smtClean="0">
                <a:latin typeface="Times New Roman"/>
                <a:ea typeface="华文细黑"/>
                <a:cs typeface="Times New Roman"/>
              </a:rPr>
              <a:t>原子，上述醇中，</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项不符合。</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与羟基</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相连的碳原子上有</a:t>
            </a:r>
            <a:r>
              <a:rPr lang="en-US" altLang="zh-CN" sz="2800" kern="100" dirty="0" smtClean="0">
                <a:latin typeface="Times New Roman"/>
                <a:ea typeface="华文细黑"/>
                <a:cs typeface="Courier New"/>
              </a:rPr>
              <a:t>H</a:t>
            </a:r>
            <a:r>
              <a:rPr lang="zh-CN" altLang="zh-CN" sz="2800" kern="100" dirty="0" smtClean="0">
                <a:latin typeface="Times New Roman"/>
                <a:ea typeface="华文细黑"/>
                <a:cs typeface="Times New Roman"/>
              </a:rPr>
              <a:t>原子的醇可被氧化，但只有含有两个氢原子的醇</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即含有</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才能转化为醛。</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C</a:t>
            </a:r>
            <a:endParaRPr lang="zh-CN" altLang="zh-CN" sz="1100" b="1"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6"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3315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4556" y="621482"/>
            <a:ext cx="1072723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下列四种有机物的分子式均为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6" name="矩形 5"/>
          <p:cNvSpPr/>
          <p:nvPr/>
        </p:nvSpPr>
        <p:spPr>
          <a:xfrm>
            <a:off x="624221" y="4576630"/>
            <a:ext cx="9071385"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能被氧化成含相同碳原子数的醛的是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能被氧化成酮的是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能发生消去反应且生成两种产物的是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2457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598" y="1672677"/>
            <a:ext cx="4247479" cy="117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735166" y="1548812"/>
            <a:ext cx="3538148" cy="656846"/>
          </a:xfrm>
          <a:prstGeom prst="rect">
            <a:avLst/>
          </a:prstGeom>
        </p:spPr>
        <p:txBody>
          <a:bodyPr wrap="none">
            <a:spAutoFit/>
          </a:bodyPr>
          <a:lstStyle/>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endParaRPr lang="zh-CN" altLang="zh-CN" sz="2800" kern="100" dirty="0">
              <a:effectLst/>
              <a:latin typeface="宋体"/>
              <a:cs typeface="Courier New"/>
            </a:endParaRPr>
          </a:p>
        </p:txBody>
      </p:sp>
      <p:pic>
        <p:nvPicPr>
          <p:cNvPr id="2457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606" y="3192000"/>
            <a:ext cx="4291196" cy="117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854" y="2770971"/>
            <a:ext cx="2729640" cy="166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1">
            <a:hlinkClick r:id="rId5"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6"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7"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8"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1"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2943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83089" y="1341562"/>
            <a:ext cx="10308661" cy="4254987"/>
          </a:xfrm>
          <a:prstGeom prst="rect">
            <a:avLst/>
          </a:prstGeom>
        </p:spPr>
        <p:txBody>
          <a:bodyPr wrap="square" lIns="121898" tIns="60948" rIns="121898" bIns="60948">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能被氧化成醛的醇分子中必含有基团</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和</a:t>
            </a: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符合题意；能被氧化成酮的醇分子中必含有基团</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符合题意；</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若与羟基相连的碳原子的邻位碳原子上的氢原子类型不同，则发生消去反应时，可以得到两种产物，</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符合题意。</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kern="1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②③</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①</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宋体"/>
                <a:ea typeface="华文细黑"/>
                <a:cs typeface="Times New Roman"/>
              </a:rPr>
              <a:t>①</a:t>
            </a:r>
            <a:endParaRPr lang="zh-CN" altLang="zh-CN" sz="1100" kern="100" dirty="0">
              <a:solidFill>
                <a:schemeClr val="accent6">
                  <a:lumMod val="75000"/>
                </a:schemeClr>
              </a:solidFill>
              <a:latin typeface="宋体"/>
              <a:cs typeface="Courier New"/>
            </a:endParaRPr>
          </a:p>
          <a:p>
            <a:pPr algn="just">
              <a:lnSpc>
                <a:spcPct val="150000"/>
              </a:lnSpc>
              <a:spcAft>
                <a:spcPts val="0"/>
              </a:spcAft>
            </a:pPr>
            <a:endParaRPr lang="zh-CN" altLang="zh-CN" sz="1100" kern="100" dirty="0">
              <a:effectLst/>
              <a:latin typeface="宋体"/>
              <a:cs typeface="Courier New"/>
            </a:endParaRPr>
          </a:p>
        </p:txBody>
      </p:sp>
      <p:pic>
        <p:nvPicPr>
          <p:cNvPr id="2467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132" y="2749966"/>
            <a:ext cx="1847730" cy="75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45574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970558"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49875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878457"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30411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6912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6786"/>
                                        </p:tgtEl>
                                        <p:attrNameLst>
                                          <p:attrName>style.visibility</p:attrName>
                                        </p:attrNameLst>
                                      </p:cBhvr>
                                      <p:to>
                                        <p:strVal val="visible"/>
                                      </p:to>
                                    </p:set>
                                    <p:animEffect transition="in" filter="blinds(horizontal)">
                                      <p:cBhvr>
                                        <p:cTn id="20" dur="750"/>
                                        <p:tgtEl>
                                          <p:spTgt spid="246786"/>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linds(horizontal)">
                                      <p:cBhvr>
                                        <p:cTn id="24"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534" y="693490"/>
            <a:ext cx="5858008" cy="656846"/>
          </a:xfrm>
          <a:prstGeom prst="rect">
            <a:avLst/>
          </a:prstGeom>
        </p:spPr>
        <p:txBody>
          <a:bodyPr>
            <a:spAutoFit/>
          </a:bodyPr>
          <a:lstStyle/>
          <a:p>
            <a:pPr algn="ctr">
              <a:lnSpc>
                <a:spcPct val="150000"/>
              </a:lnSpc>
            </a:pPr>
            <a:r>
              <a:rPr lang="en-US" altLang="zh-CN" sz="2800" kern="100" dirty="0" smtClean="0">
                <a:latin typeface="Times New Roman"/>
                <a:ea typeface="华文细黑"/>
                <a:cs typeface="Courier New"/>
              </a:rPr>
              <a:t>1.</a:t>
            </a:r>
            <a:r>
              <a:rPr lang="zh-CN" altLang="en-US" sz="2800" kern="100" dirty="0" smtClean="0">
                <a:latin typeface="Times New Roman"/>
                <a:ea typeface="华文细黑"/>
                <a:cs typeface="Courier New"/>
              </a:rPr>
              <a:t>脂肪</a:t>
            </a:r>
            <a:r>
              <a:rPr lang="zh-CN" altLang="en-US" sz="2800" kern="100" dirty="0">
                <a:latin typeface="Times New Roman"/>
                <a:ea typeface="华文细黑"/>
                <a:cs typeface="Courier New"/>
              </a:rPr>
              <a:t>醇、芳香醇、酚的比较</a:t>
            </a:r>
            <a:endParaRPr lang="zh-CN" altLang="zh-CN" sz="1050" kern="100" dirty="0">
              <a:latin typeface="宋体"/>
              <a:cs typeface="Courier New"/>
            </a:endParaRPr>
          </a:p>
        </p:txBody>
      </p:sp>
      <p:graphicFrame>
        <p:nvGraphicFramePr>
          <p:cNvPr id="10" name="表格 9"/>
          <p:cNvGraphicFramePr>
            <a:graphicFrameLocks noGrp="1"/>
          </p:cNvGraphicFramePr>
          <p:nvPr>
            <p:extLst>
              <p:ext uri="{D42A27DB-BD31-4B8C-83A1-F6EECF244321}">
                <p14:modId xmlns:p14="http://schemas.microsoft.com/office/powerpoint/2010/main" val="1696174381"/>
              </p:ext>
            </p:extLst>
          </p:nvPr>
        </p:nvGraphicFramePr>
        <p:xfrm>
          <a:off x="622598" y="1379215"/>
          <a:ext cx="10009112" cy="4714875"/>
        </p:xfrm>
        <a:graphic>
          <a:graphicData uri="http://schemas.openxmlformats.org/drawingml/2006/table">
            <a:tbl>
              <a:tblPr/>
              <a:tblGrid>
                <a:gridCol w="1224136"/>
                <a:gridCol w="2736304"/>
                <a:gridCol w="2973766"/>
                <a:gridCol w="3074906"/>
              </a:tblGrid>
              <a:tr h="452755">
                <a:tc>
                  <a:txBody>
                    <a:bodyPr/>
                    <a:lstStyle/>
                    <a:p>
                      <a:pPr algn="ctr">
                        <a:lnSpc>
                          <a:spcPct val="150000"/>
                        </a:lnSpc>
                        <a:spcAft>
                          <a:spcPts val="0"/>
                        </a:spcAft>
                      </a:pPr>
                      <a:r>
                        <a:rPr lang="zh-CN" sz="2800" kern="100" dirty="0">
                          <a:effectLst/>
                          <a:latin typeface="Times New Roman"/>
                          <a:ea typeface="华文细黑"/>
                          <a:cs typeface="Times New Roman"/>
                        </a:rPr>
                        <a:t>类别</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脂肪醇</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芳香醇</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酚</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5510">
                <a:tc>
                  <a:txBody>
                    <a:bodyPr/>
                    <a:lstStyle/>
                    <a:p>
                      <a:pPr algn="ctr">
                        <a:lnSpc>
                          <a:spcPct val="150000"/>
                        </a:lnSpc>
                        <a:spcAft>
                          <a:spcPts val="0"/>
                        </a:spcAft>
                      </a:pPr>
                      <a:r>
                        <a:rPr lang="zh-CN" sz="2800" kern="100">
                          <a:effectLst/>
                          <a:latin typeface="Times New Roman"/>
                          <a:ea typeface="华文细黑"/>
                          <a:cs typeface="Times New Roman"/>
                        </a:rPr>
                        <a:t>实例</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OH</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a:t>
                      </a:r>
                      <a:r>
                        <a:rPr lang="en-US" sz="2800" kern="100" baseline="-25000" dirty="0">
                          <a:effectLst/>
                          <a:latin typeface="Times New Roman"/>
                          <a:ea typeface="华文细黑"/>
                          <a:cs typeface="Courier New"/>
                        </a:rPr>
                        <a:t>6</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5</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OH</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r>
                        <a:rPr lang="en-US" sz="2800" kern="100" baseline="-25000">
                          <a:effectLst/>
                          <a:latin typeface="Times New Roman"/>
                          <a:ea typeface="华文细黑"/>
                          <a:cs typeface="Courier New"/>
                        </a:rPr>
                        <a:t>6</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5</a:t>
                      </a:r>
                      <a:r>
                        <a:rPr lang="en-US" sz="2800" kern="100">
                          <a:effectLst/>
                          <a:latin typeface="Times New Roman"/>
                          <a:ea typeface="华文细黑"/>
                          <a:cs typeface="Courier New"/>
                        </a:rPr>
                        <a:t>OH</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5510">
                <a:tc>
                  <a:txBody>
                    <a:bodyPr/>
                    <a:lstStyle/>
                    <a:p>
                      <a:pPr algn="ctr">
                        <a:lnSpc>
                          <a:spcPct val="150000"/>
                        </a:lnSpc>
                        <a:spcAft>
                          <a:spcPts val="0"/>
                        </a:spcAft>
                      </a:pPr>
                      <a:r>
                        <a:rPr lang="zh-CN" sz="2800" kern="100">
                          <a:effectLst/>
                          <a:latin typeface="Times New Roman"/>
                          <a:ea typeface="华文细黑"/>
                          <a:cs typeface="Times New Roman"/>
                        </a:rPr>
                        <a:t>官能团</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—OH</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—OH</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—OH</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775">
                <a:tc>
                  <a:txBody>
                    <a:bodyPr/>
                    <a:lstStyle/>
                    <a:p>
                      <a:pPr algn="ctr">
                        <a:lnSpc>
                          <a:spcPct val="150000"/>
                        </a:lnSpc>
                        <a:spcAft>
                          <a:spcPts val="0"/>
                        </a:spcAft>
                      </a:pPr>
                      <a:r>
                        <a:rPr lang="zh-CN" sz="2800" kern="100">
                          <a:effectLst/>
                          <a:latin typeface="Times New Roman"/>
                          <a:ea typeface="华文细黑"/>
                          <a:cs typeface="Times New Roman"/>
                        </a:rPr>
                        <a:t>结构特点</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—OH</a:t>
                      </a:r>
                      <a:r>
                        <a:rPr lang="zh-CN" sz="2800" kern="100" dirty="0">
                          <a:effectLst/>
                          <a:latin typeface="Times New Roman"/>
                          <a:ea typeface="华文细黑"/>
                          <a:cs typeface="Times New Roman"/>
                        </a:rPr>
                        <a:t>与链烃基相连</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—OH</a:t>
                      </a:r>
                      <a:r>
                        <a:rPr lang="zh-CN" sz="2800" kern="100" dirty="0">
                          <a:effectLst/>
                          <a:latin typeface="Times New Roman"/>
                          <a:ea typeface="华文细黑"/>
                          <a:cs typeface="Times New Roman"/>
                        </a:rPr>
                        <a:t>与芳香烃侧链上的碳原子相连</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—OH</a:t>
                      </a:r>
                      <a:r>
                        <a:rPr lang="zh-CN" sz="2800" kern="100" dirty="0">
                          <a:effectLst/>
                          <a:latin typeface="Times New Roman"/>
                          <a:ea typeface="华文细黑"/>
                          <a:cs typeface="Times New Roman"/>
                        </a:rPr>
                        <a:t>与苯环直接相连</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3954929" cy="584775"/>
          </a:xfrm>
          <a:prstGeom prst="rect">
            <a:avLst/>
          </a:prstGeom>
        </p:spPr>
        <p:txBody>
          <a:bodyPr wrap="none">
            <a:spAutoFit/>
          </a:bodyPr>
          <a:lstStyle/>
          <a:p>
            <a:pPr>
              <a:defRPr/>
            </a:pPr>
            <a:r>
              <a:rPr lang="zh-CN" altLang="en-US" sz="3200" b="1" dirty="0">
                <a:solidFill>
                  <a:schemeClr val="bg1"/>
                </a:solidFill>
                <a:latin typeface="+mj-ea"/>
                <a:ea typeface="+mj-ea"/>
              </a:rPr>
              <a:t>练后</a:t>
            </a:r>
            <a:r>
              <a:rPr lang="zh-CN" altLang="en-US" sz="3200" b="1" dirty="0" smtClean="0">
                <a:solidFill>
                  <a:schemeClr val="bg1"/>
                </a:solidFill>
                <a:latin typeface="+mj-ea"/>
                <a:ea typeface="+mj-ea"/>
              </a:rPr>
              <a:t>反思    规律</a:t>
            </a:r>
            <a:r>
              <a:rPr lang="zh-CN" altLang="en-US" sz="3200" b="1" dirty="0">
                <a:solidFill>
                  <a:schemeClr val="bg1"/>
                </a:solidFill>
                <a:latin typeface="+mj-ea"/>
                <a:ea typeface="+mj-ea"/>
              </a:rPr>
              <a:t>总结</a:t>
            </a:r>
          </a:p>
        </p:txBody>
      </p:sp>
    </p:spTree>
    <p:extLst>
      <p:ext uri="{BB962C8B-B14F-4D97-AF65-F5344CB8AC3E}">
        <p14:creationId xmlns:p14="http://schemas.microsoft.com/office/powerpoint/2010/main" val="2946046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2411871004"/>
              </p:ext>
            </p:extLst>
          </p:nvPr>
        </p:nvGraphicFramePr>
        <p:xfrm>
          <a:off x="906992" y="1629594"/>
          <a:ext cx="10156766" cy="3456384"/>
        </p:xfrm>
        <a:graphic>
          <a:graphicData uri="http://schemas.openxmlformats.org/drawingml/2006/table">
            <a:tbl>
              <a:tblPr/>
              <a:tblGrid>
                <a:gridCol w="1209552"/>
                <a:gridCol w="4767112"/>
                <a:gridCol w="4180102"/>
              </a:tblGrid>
              <a:tr h="0">
                <a:tc>
                  <a:txBody>
                    <a:bodyPr/>
                    <a:lstStyle/>
                    <a:p>
                      <a:pPr algn="ctr">
                        <a:lnSpc>
                          <a:spcPct val="150000"/>
                        </a:lnSpc>
                        <a:spcAft>
                          <a:spcPts val="0"/>
                        </a:spcAft>
                      </a:pPr>
                      <a:r>
                        <a:rPr lang="zh-CN" sz="2800" kern="100" dirty="0">
                          <a:effectLst/>
                          <a:latin typeface="Times New Roman"/>
                          <a:ea typeface="华文细黑"/>
                          <a:cs typeface="Times New Roman"/>
                        </a:rPr>
                        <a:t>主要化学性质</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与钠反应；</a:t>
                      </a:r>
                      <a:r>
                        <a:rPr lang="en-US" sz="2800" kern="100" dirty="0">
                          <a:effectLst/>
                          <a:latin typeface="Times New Roman"/>
                          <a:ea typeface="华文细黑"/>
                          <a:cs typeface="Courier New"/>
                        </a:rPr>
                        <a:t>(2)</a:t>
                      </a:r>
                      <a:r>
                        <a:rPr lang="zh-CN" sz="2800" kern="100" dirty="0">
                          <a:effectLst/>
                          <a:latin typeface="Times New Roman"/>
                          <a:ea typeface="华文细黑"/>
                          <a:cs typeface="Times New Roman"/>
                        </a:rPr>
                        <a:t>取代反应；</a:t>
                      </a:r>
                      <a:r>
                        <a:rPr lang="en-US" sz="2800" kern="100" dirty="0">
                          <a:effectLst/>
                          <a:latin typeface="Times New Roman"/>
                          <a:ea typeface="华文细黑"/>
                          <a:cs typeface="Courier New"/>
                        </a:rPr>
                        <a:t>(3)</a:t>
                      </a:r>
                      <a:r>
                        <a:rPr lang="zh-CN" sz="2800" kern="100" dirty="0">
                          <a:effectLst/>
                          <a:latin typeface="Times New Roman"/>
                          <a:ea typeface="华文细黑"/>
                          <a:cs typeface="Times New Roman"/>
                        </a:rPr>
                        <a:t>脱水反应；</a:t>
                      </a:r>
                      <a:r>
                        <a:rPr lang="en-US" sz="2800" kern="100" dirty="0">
                          <a:effectLst/>
                          <a:latin typeface="Times New Roman"/>
                          <a:ea typeface="华文细黑"/>
                          <a:cs typeface="Courier New"/>
                        </a:rPr>
                        <a:t>(4)</a:t>
                      </a:r>
                      <a:r>
                        <a:rPr lang="zh-CN" sz="2800" kern="100" dirty="0">
                          <a:effectLst/>
                          <a:latin typeface="Times New Roman"/>
                          <a:ea typeface="华文细黑"/>
                          <a:cs typeface="Times New Roman"/>
                        </a:rPr>
                        <a:t>氧化反应；</a:t>
                      </a:r>
                      <a:r>
                        <a:rPr lang="en-US" sz="2800" kern="100" dirty="0">
                          <a:effectLst/>
                          <a:latin typeface="Times New Roman"/>
                          <a:ea typeface="华文细黑"/>
                          <a:cs typeface="Courier New"/>
                        </a:rPr>
                        <a:t>(5)</a:t>
                      </a:r>
                      <a:r>
                        <a:rPr lang="zh-CN" sz="2800" kern="100" dirty="0">
                          <a:effectLst/>
                          <a:latin typeface="Times New Roman"/>
                          <a:ea typeface="华文细黑"/>
                          <a:cs typeface="Times New Roman"/>
                        </a:rPr>
                        <a:t>酯化反应</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弱酸</a:t>
                      </a:r>
                      <a:r>
                        <a:rPr lang="zh-CN" sz="2800" kern="100" dirty="0" smtClean="0">
                          <a:effectLst/>
                          <a:latin typeface="Times New Roman"/>
                          <a:ea typeface="华文细黑"/>
                          <a:cs typeface="Times New Roman"/>
                        </a:rPr>
                        <a:t>性</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Times New Roman"/>
                          <a:ea typeface="华文细黑"/>
                          <a:cs typeface="Courier New"/>
                        </a:rPr>
                        <a:t>(</a:t>
                      </a:r>
                      <a:r>
                        <a:rPr lang="en-US" sz="2800" kern="100" dirty="0">
                          <a:effectLst/>
                          <a:latin typeface="Times New Roman"/>
                          <a:ea typeface="华文细黑"/>
                          <a:cs typeface="Courier New"/>
                        </a:rPr>
                        <a:t>2)</a:t>
                      </a:r>
                      <a:r>
                        <a:rPr lang="zh-CN" sz="2800" kern="100" dirty="0">
                          <a:effectLst/>
                          <a:latin typeface="Times New Roman"/>
                          <a:ea typeface="华文细黑"/>
                          <a:cs typeface="Times New Roman"/>
                        </a:rPr>
                        <a:t>取代</a:t>
                      </a:r>
                      <a:r>
                        <a:rPr lang="zh-CN" sz="2800" kern="100" dirty="0" smtClean="0">
                          <a:effectLst/>
                          <a:latin typeface="Times New Roman"/>
                          <a:ea typeface="华文细黑"/>
                          <a:cs typeface="Times New Roman"/>
                        </a:rPr>
                        <a:t>反应</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Times New Roman"/>
                          <a:ea typeface="华文细黑"/>
                          <a:cs typeface="Courier New"/>
                        </a:rPr>
                        <a:t>(</a:t>
                      </a:r>
                      <a:r>
                        <a:rPr lang="en-US" sz="2800" kern="100" dirty="0">
                          <a:effectLst/>
                          <a:latin typeface="Times New Roman"/>
                          <a:ea typeface="华文细黑"/>
                          <a:cs typeface="Courier New"/>
                        </a:rPr>
                        <a:t>3)</a:t>
                      </a:r>
                      <a:r>
                        <a:rPr lang="zh-CN" sz="2800" kern="100" dirty="0">
                          <a:effectLst/>
                          <a:latin typeface="Times New Roman"/>
                          <a:ea typeface="华文细黑"/>
                          <a:cs typeface="Times New Roman"/>
                        </a:rPr>
                        <a:t>显色反应</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6144">
                <a:tc>
                  <a:txBody>
                    <a:bodyPr/>
                    <a:lstStyle/>
                    <a:p>
                      <a:pPr algn="ctr">
                        <a:lnSpc>
                          <a:spcPct val="150000"/>
                        </a:lnSpc>
                        <a:spcAft>
                          <a:spcPts val="0"/>
                        </a:spcAft>
                      </a:pPr>
                      <a:r>
                        <a:rPr lang="zh-CN" sz="2800" kern="100">
                          <a:effectLst/>
                          <a:latin typeface="Times New Roman"/>
                          <a:ea typeface="华文细黑"/>
                          <a:cs typeface="Times New Roman"/>
                        </a:rPr>
                        <a:t>特性</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将红热的铜丝插入醇中有刺激性气味产生</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生成醛或酮</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遇</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溶液显紫色</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5408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2350790" y="2565698"/>
            <a:ext cx="7366119" cy="1323439"/>
          </a:xfrm>
          <a:prstGeom prst="rect">
            <a:avLst/>
          </a:prstGeom>
          <a:noFill/>
        </p:spPr>
        <p:txBody>
          <a:bodyPr wrap="none" rtlCol="0" anchor="ctr">
            <a:spAutoFit/>
          </a:bodyPr>
          <a:lstStyle/>
          <a:p>
            <a:pPr algn="ctr"/>
            <a:r>
              <a:rPr lang="zh-CN" altLang="en-US" sz="8000" b="1" dirty="0">
                <a:solidFill>
                  <a:schemeClr val="bg1"/>
                </a:solidFill>
                <a:latin typeface="+mj-ea"/>
                <a:ea typeface="+mj-ea"/>
              </a:rPr>
              <a:t>考点一　醇、酚</a:t>
            </a:r>
          </a:p>
        </p:txBody>
      </p:sp>
    </p:spTree>
    <p:extLst>
      <p:ext uri="{BB962C8B-B14F-4D97-AF65-F5344CB8AC3E}">
        <p14:creationId xmlns:p14="http://schemas.microsoft.com/office/powerpoint/2010/main" val="115427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477466"/>
            <a:ext cx="5858008" cy="656846"/>
          </a:xfrm>
          <a:prstGeom prst="rect">
            <a:avLst/>
          </a:prstGeom>
        </p:spPr>
        <p:txBody>
          <a:bodyPr>
            <a:spAutoFit/>
          </a:bodyPr>
          <a:lstStyle/>
          <a:p>
            <a:pPr algn="ctr">
              <a:lnSpc>
                <a:spcPct val="150000"/>
              </a:lnSpc>
            </a:pPr>
            <a:r>
              <a:rPr lang="en-US" altLang="zh-CN" sz="2800" kern="100" dirty="0" smtClean="0">
                <a:latin typeface="Times New Roman"/>
                <a:ea typeface="华文细黑"/>
                <a:cs typeface="Courier New"/>
              </a:rPr>
              <a:t>2.</a:t>
            </a:r>
            <a:r>
              <a:rPr lang="zh-CN" altLang="en-US" sz="2800" kern="100" dirty="0" smtClean="0">
                <a:latin typeface="Times New Roman"/>
                <a:ea typeface="华文细黑"/>
                <a:cs typeface="Courier New"/>
              </a:rPr>
              <a:t>醇</a:t>
            </a:r>
            <a:r>
              <a:rPr lang="zh-CN" altLang="en-US" sz="2800" kern="100" dirty="0">
                <a:latin typeface="Times New Roman"/>
                <a:ea typeface="华文细黑"/>
                <a:cs typeface="Courier New"/>
              </a:rPr>
              <a:t>的消去反应和催化氧化反应规律</a:t>
            </a:r>
            <a:endParaRPr lang="zh-CN" altLang="zh-CN" sz="1050" kern="100" dirty="0">
              <a:latin typeface="宋体"/>
              <a:cs typeface="Courier New"/>
            </a:endParaRPr>
          </a:p>
        </p:txBody>
      </p:sp>
      <p:sp>
        <p:nvSpPr>
          <p:cNvPr id="6" name="矩形 5"/>
          <p:cNvSpPr/>
          <p:nvPr/>
        </p:nvSpPr>
        <p:spPr>
          <a:xfrm>
            <a:off x="334566" y="1120183"/>
            <a:ext cx="10324084" cy="267765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(1) </a:t>
            </a:r>
            <a:r>
              <a:rPr lang="zh-CN" altLang="zh-CN" sz="2800" kern="100" dirty="0" smtClean="0">
                <a:latin typeface="Times New Roman"/>
                <a:ea typeface="华文细黑"/>
                <a:cs typeface="Times New Roman"/>
              </a:rPr>
              <a:t>醇</a:t>
            </a:r>
            <a:r>
              <a:rPr lang="zh-CN" altLang="zh-CN" sz="2800" kern="100" dirty="0">
                <a:latin typeface="Times New Roman"/>
                <a:ea typeface="华文细黑"/>
                <a:cs typeface="Times New Roman"/>
              </a:rPr>
              <a:t>的消去反应规律</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醇分子中，连有羟基</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的碳原子必须有相邻的碳原子，并且此相邻的碳原子上必须连有氢原子时，才可发生消去反应，生成不饱和键。表示</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p:txBody>
      </p:sp>
      <p:pic>
        <p:nvPicPr>
          <p:cNvPr id="247810" name="Picture 2" descr="HX5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5750" y="3098223"/>
            <a:ext cx="4629744" cy="13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552" y="4698687"/>
            <a:ext cx="4013534" cy="157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8582" y="5013970"/>
            <a:ext cx="12127353" cy="738664"/>
          </a:xfrm>
          <a:prstGeom prst="rect">
            <a:avLst/>
          </a:prstGeom>
        </p:spPr>
        <p:txBody>
          <a:bodyPr wrap="square">
            <a:spAutoFit/>
          </a:bodyPr>
          <a:lstStyle/>
          <a:p>
            <a:pPr algn="just">
              <a:lnSpc>
                <a:spcPct val="150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不能发生消去反应。</a:t>
            </a:r>
            <a:endParaRPr lang="zh-CN" altLang="zh-CN" sz="2800" kern="100" dirty="0">
              <a:effectLst/>
              <a:latin typeface="宋体"/>
              <a:cs typeface="Courier New"/>
            </a:endParaRPr>
          </a:p>
        </p:txBody>
      </p:sp>
    </p:spTree>
    <p:extLst>
      <p:ext uri="{BB962C8B-B14F-4D97-AF65-F5344CB8AC3E}">
        <p14:creationId xmlns:p14="http://schemas.microsoft.com/office/powerpoint/2010/main" val="3011429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89434"/>
            <a:ext cx="10743283"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(2) </a:t>
            </a:r>
            <a:r>
              <a:rPr lang="zh-CN" altLang="zh-CN" sz="2800" kern="100" dirty="0" smtClean="0">
                <a:latin typeface="Times New Roman"/>
                <a:ea typeface="华文细黑"/>
                <a:cs typeface="Times New Roman"/>
              </a:rPr>
              <a:t>醇</a:t>
            </a:r>
            <a:r>
              <a:rPr lang="zh-CN" altLang="zh-CN" sz="2800" kern="100" dirty="0">
                <a:latin typeface="Times New Roman"/>
                <a:ea typeface="华文细黑"/>
                <a:cs typeface="Times New Roman"/>
              </a:rPr>
              <a:t>的催化氧化反应规律</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醇的催化氧化的反应情况与跟羟基</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相连的碳原子上的氢原子的个数有关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48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480" y="2355188"/>
            <a:ext cx="8953158" cy="424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938183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694606" y="2565698"/>
            <a:ext cx="10443886" cy="1323439"/>
          </a:xfrm>
          <a:prstGeom prst="rect">
            <a:avLst/>
          </a:prstGeom>
          <a:noFill/>
        </p:spPr>
        <p:txBody>
          <a:bodyPr wrap="none" rtlCol="0" anchor="ctr">
            <a:spAutoFit/>
          </a:bodyPr>
          <a:lstStyle/>
          <a:p>
            <a:pPr algn="ctr"/>
            <a:r>
              <a:rPr lang="zh-CN" altLang="en-US" sz="8000" b="1" dirty="0">
                <a:solidFill>
                  <a:schemeClr val="bg1"/>
                </a:solidFill>
                <a:latin typeface="+mj-ea"/>
                <a:ea typeface="+mj-ea"/>
              </a:rPr>
              <a:t>考点二　醛、羧酸、酯</a:t>
            </a:r>
          </a:p>
        </p:txBody>
      </p:sp>
    </p:spTree>
    <p:extLst>
      <p:ext uri="{BB962C8B-B14F-4D97-AF65-F5344CB8AC3E}">
        <p14:creationId xmlns:p14="http://schemas.microsoft.com/office/powerpoint/2010/main" val="3586012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566" y="2061642"/>
            <a:ext cx="11231786" cy="687600"/>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醛</a:t>
            </a:r>
            <a:endParaRPr lang="zh-CN" altLang="zh-CN" sz="1100" kern="100" dirty="0">
              <a:effectLst/>
              <a:latin typeface="宋体"/>
              <a:cs typeface="Courier New"/>
            </a:endParaRPr>
          </a:p>
        </p:txBody>
      </p:sp>
      <p:sp>
        <p:nvSpPr>
          <p:cNvPr id="5" name="矩形 4"/>
          <p:cNvSpPr/>
          <p:nvPr/>
        </p:nvSpPr>
        <p:spPr>
          <a:xfrm>
            <a:off x="334566" y="2925738"/>
            <a:ext cx="11291298"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醛：</a:t>
            </a:r>
            <a:r>
              <a:rPr lang="zh-CN" altLang="zh-CN" sz="2800" kern="100" dirty="0" smtClean="0">
                <a:latin typeface="Times New Roman"/>
                <a:ea typeface="华文细黑"/>
                <a:cs typeface="Times New Roman"/>
              </a:rPr>
              <a:t>由</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相连</a:t>
            </a:r>
            <a:r>
              <a:rPr lang="zh-CN" altLang="zh-CN" sz="2800" kern="100" dirty="0">
                <a:latin typeface="Times New Roman"/>
                <a:ea typeface="华文细黑"/>
                <a:cs typeface="Times New Roman"/>
              </a:rPr>
              <a:t>而构成的化合物，可表示为</a:t>
            </a:r>
            <a:r>
              <a:rPr lang="en-US" altLang="zh-CN" sz="2800" kern="100" dirty="0">
                <a:latin typeface="Times New Roman"/>
                <a:ea typeface="华文细黑"/>
                <a:cs typeface="Courier New"/>
              </a:rPr>
              <a:t>RCHO</a:t>
            </a:r>
            <a:r>
              <a:rPr lang="zh-CN" altLang="zh-CN" sz="2800" kern="100" dirty="0">
                <a:latin typeface="Times New Roman"/>
                <a:ea typeface="华文细黑"/>
                <a:cs typeface="Times New Roman"/>
              </a:rPr>
              <a:t>。甲醛是最简单的醛。饱和一元醛分子的通式为</a:t>
            </a:r>
            <a:r>
              <a:rPr lang="en-US" altLang="zh-CN" sz="2800" kern="100" dirty="0">
                <a:latin typeface="Times New Roman"/>
                <a:ea typeface="华文细黑"/>
                <a:cs typeface="Courier New"/>
              </a:rPr>
              <a:t>C</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O(</a:t>
            </a:r>
            <a:r>
              <a:rPr lang="en-US" altLang="zh-CN" sz="2800" i="1" kern="100" dirty="0">
                <a:latin typeface="Times New Roman"/>
                <a:ea typeface="华文细黑"/>
                <a:cs typeface="Courier New"/>
              </a:rPr>
              <a:t>n</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1834933" y="2985615"/>
            <a:ext cx="233910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烃基或氢原子</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4625225" y="299774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醛基</a:t>
            </a:r>
            <a:endParaRPr lang="zh-CN" altLang="en-US" sz="2800" kern="100" dirty="0">
              <a:solidFill>
                <a:srgbClr val="0000FF"/>
              </a:solidFill>
              <a:latin typeface="Times New Roman"/>
              <a:ea typeface="华文细黑"/>
              <a:cs typeface="Times New Roman"/>
            </a:endParaRPr>
          </a:p>
        </p:txBody>
      </p:sp>
      <p:sp>
        <p:nvSpPr>
          <p:cNvPr id="9"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7"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7" grpId="0"/>
      <p:bldP spid="7"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06573" y="693490"/>
            <a:ext cx="2400016" cy="523220"/>
          </a:xfrm>
          <a:prstGeom prst="rect">
            <a:avLst/>
          </a:prstGeom>
        </p:spPr>
        <p:txBody>
          <a:bodyPr wrap="none">
            <a:spAutoFit/>
          </a:bodyPr>
          <a:lstStyle/>
          <a:p>
            <a:r>
              <a:rPr lang="en-US" altLang="zh-CN" sz="2800" kern="100" dirty="0">
                <a:latin typeface="Times New Roman"/>
                <a:ea typeface="华文细黑"/>
              </a:rPr>
              <a:t>(2)</a:t>
            </a:r>
            <a:r>
              <a:rPr lang="zh-CN" altLang="zh-CN" sz="2800" kern="100" dirty="0">
                <a:latin typeface="Times New Roman"/>
                <a:ea typeface="华文细黑"/>
                <a:cs typeface="Times New Roman"/>
              </a:rPr>
              <a:t>甲醛、乙醛</a:t>
            </a:r>
            <a:endParaRPr lang="zh-CN" altLang="en-US" sz="2800" dirty="0"/>
          </a:p>
        </p:txBody>
      </p:sp>
      <p:graphicFrame>
        <p:nvGraphicFramePr>
          <p:cNvPr id="13" name="表格 12"/>
          <p:cNvGraphicFramePr>
            <a:graphicFrameLocks noGrp="1"/>
          </p:cNvGraphicFramePr>
          <p:nvPr>
            <p:extLst>
              <p:ext uri="{D42A27DB-BD31-4B8C-83A1-F6EECF244321}">
                <p14:modId xmlns:p14="http://schemas.microsoft.com/office/powerpoint/2010/main" val="547157592"/>
              </p:ext>
            </p:extLst>
          </p:nvPr>
        </p:nvGraphicFramePr>
        <p:xfrm>
          <a:off x="550589" y="1504742"/>
          <a:ext cx="9937105" cy="4068869"/>
        </p:xfrm>
        <a:graphic>
          <a:graphicData uri="http://schemas.openxmlformats.org/drawingml/2006/table">
            <a:tbl>
              <a:tblPr/>
              <a:tblGrid>
                <a:gridCol w="936104"/>
                <a:gridCol w="1152128"/>
                <a:gridCol w="2376264"/>
                <a:gridCol w="1656184"/>
                <a:gridCol w="1368152"/>
                <a:gridCol w="2448273"/>
              </a:tblGrid>
              <a:tr h="1121672">
                <a:tc>
                  <a:txBody>
                    <a:bodyPr/>
                    <a:lstStyle/>
                    <a:p>
                      <a:pPr algn="ctr">
                        <a:lnSpc>
                          <a:spcPct val="150000"/>
                        </a:lnSpc>
                        <a:spcAft>
                          <a:spcPts val="0"/>
                        </a:spcAft>
                      </a:pPr>
                      <a:r>
                        <a:rPr lang="zh-CN" sz="2800" kern="100" dirty="0">
                          <a:effectLst/>
                          <a:latin typeface="Times New Roman"/>
                          <a:ea typeface="华文细黑"/>
                          <a:cs typeface="Times New Roman"/>
                        </a:rPr>
                        <a:t>物质</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颜色</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气味</a:t>
                      </a:r>
                      <a:endParaRPr lang="zh-CN" sz="2800" kern="10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状态</a:t>
                      </a:r>
                      <a:endParaRPr lang="zh-CN" sz="2800" kern="10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密度</a:t>
                      </a:r>
                      <a:endParaRPr lang="zh-CN" sz="2800" kern="10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水溶性</a:t>
                      </a:r>
                      <a:endParaRPr lang="zh-CN" sz="2800" kern="10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6189">
                <a:tc>
                  <a:txBody>
                    <a:bodyPr/>
                    <a:lstStyle/>
                    <a:p>
                      <a:pPr algn="ctr">
                        <a:lnSpc>
                          <a:spcPct val="150000"/>
                        </a:lnSpc>
                        <a:spcAft>
                          <a:spcPts val="0"/>
                        </a:spcAft>
                      </a:pPr>
                      <a:r>
                        <a:rPr lang="zh-CN" sz="2800" kern="100">
                          <a:effectLst/>
                          <a:latin typeface="Times New Roman"/>
                          <a:ea typeface="华文细黑"/>
                          <a:cs typeface="Times New Roman"/>
                        </a:rPr>
                        <a:t>甲醛</a:t>
                      </a:r>
                      <a:endParaRPr lang="zh-CN" sz="2800" kern="10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1008">
                <a:tc>
                  <a:txBody>
                    <a:bodyPr/>
                    <a:lstStyle/>
                    <a:p>
                      <a:pPr algn="ctr">
                        <a:lnSpc>
                          <a:spcPct val="150000"/>
                        </a:lnSpc>
                        <a:spcAft>
                          <a:spcPts val="0"/>
                        </a:spcAft>
                      </a:pPr>
                      <a:r>
                        <a:rPr lang="zh-CN" sz="2800" kern="100" dirty="0">
                          <a:effectLst/>
                          <a:latin typeface="Times New Roman"/>
                          <a:ea typeface="华文细黑"/>
                          <a:cs typeface="Times New Roman"/>
                        </a:rPr>
                        <a:t>乙醛</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比水小</a:t>
                      </a:r>
                      <a:endParaRPr lang="zh-CN" sz="2800" kern="10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47492" marR="474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矩形 1"/>
          <p:cNvSpPr/>
          <p:nvPr/>
        </p:nvSpPr>
        <p:spPr>
          <a:xfrm>
            <a:off x="1558701" y="306975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无色</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3070869" y="2997746"/>
            <a:ext cx="1980029" cy="523220"/>
          </a:xfrm>
          <a:prstGeom prst="rect">
            <a:avLst/>
          </a:prstGeom>
        </p:spPr>
        <p:txBody>
          <a:bodyPr wrap="none">
            <a:spAutoFit/>
          </a:bodyPr>
          <a:lstStyle/>
          <a:p>
            <a:r>
              <a:rPr lang="zh-CN" altLang="zh-CN" sz="2800" kern="100" dirty="0" smtClean="0">
                <a:solidFill>
                  <a:srgbClr val="0000FF"/>
                </a:solidFill>
                <a:latin typeface="Times New Roman"/>
                <a:ea typeface="华文细黑"/>
                <a:cs typeface="Times New Roman"/>
              </a:rPr>
              <a:t>刺激性气味</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5447133" y="306975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气体</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8650712" y="3016910"/>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易溶于水</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8471469" y="4509914"/>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与水互溶</a:t>
            </a:r>
            <a:endParaRPr lang="zh-CN" altLang="en-US" sz="2800" kern="100" dirty="0">
              <a:solidFill>
                <a:srgbClr val="0000FF"/>
              </a:solidFill>
              <a:latin typeface="Times New Roman"/>
              <a:ea typeface="华文细黑"/>
              <a:cs typeface="Times New Roman"/>
            </a:endParaRPr>
          </a:p>
        </p:txBody>
      </p:sp>
      <p:sp>
        <p:nvSpPr>
          <p:cNvPr id="12" name="矩形 11"/>
          <p:cNvSpPr/>
          <p:nvPr/>
        </p:nvSpPr>
        <p:spPr>
          <a:xfrm>
            <a:off x="1558701" y="445707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无色</a:t>
            </a:r>
            <a:endParaRPr lang="zh-CN" altLang="en-US" sz="2800" kern="100" dirty="0">
              <a:solidFill>
                <a:srgbClr val="0000FF"/>
              </a:solidFill>
              <a:latin typeface="Times New Roman"/>
              <a:ea typeface="华文细黑"/>
              <a:cs typeface="Times New Roman"/>
            </a:endParaRPr>
          </a:p>
        </p:txBody>
      </p:sp>
      <p:sp>
        <p:nvSpPr>
          <p:cNvPr id="16" name="矩形 15"/>
          <p:cNvSpPr/>
          <p:nvPr/>
        </p:nvSpPr>
        <p:spPr>
          <a:xfrm>
            <a:off x="2998861" y="4509914"/>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刺激性气味</a:t>
            </a:r>
            <a:endParaRPr lang="zh-CN" altLang="en-US" sz="2800" kern="100" dirty="0">
              <a:solidFill>
                <a:srgbClr val="0000FF"/>
              </a:solidFill>
              <a:latin typeface="Times New Roman"/>
              <a:ea typeface="华文细黑"/>
              <a:cs typeface="Times New Roman"/>
            </a:endParaRPr>
          </a:p>
        </p:txBody>
      </p:sp>
      <p:sp>
        <p:nvSpPr>
          <p:cNvPr id="17" name="矩形 16"/>
          <p:cNvSpPr/>
          <p:nvPr/>
        </p:nvSpPr>
        <p:spPr>
          <a:xfrm>
            <a:off x="5336410" y="450991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液体</a:t>
            </a:r>
            <a:endParaRPr lang="zh-CN" altLang="en-US" sz="2800" kern="100" dirty="0">
              <a:solidFill>
                <a:srgbClr val="0000FF"/>
              </a:solidFill>
              <a:latin typeface="Times New Roman"/>
              <a:ea typeface="华文细黑"/>
              <a:cs typeface="Times New Roman"/>
            </a:endParaRPr>
          </a:p>
        </p:txBody>
      </p:sp>
      <p:cxnSp>
        <p:nvCxnSpPr>
          <p:cNvPr id="20" name="直接连接符 19"/>
          <p:cNvCxnSpPr/>
          <p:nvPr/>
        </p:nvCxnSpPr>
        <p:spPr>
          <a:xfrm>
            <a:off x="4406745" y="3532436"/>
            <a:ext cx="504056"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4327548" y="5011960"/>
            <a:ext cx="504056"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9836031" y="3532436"/>
            <a:ext cx="504056"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9836031" y="5021927"/>
            <a:ext cx="504056" cy="0"/>
          </a:xfrm>
          <a:prstGeom prst="line">
            <a:avLst/>
          </a:prstGeom>
        </p:spPr>
        <p:style>
          <a:lnRef idx="1">
            <a:schemeClr val="dk1"/>
          </a:lnRef>
          <a:fillRef idx="0">
            <a:schemeClr val="dk1"/>
          </a:fillRef>
          <a:effectRef idx="0">
            <a:schemeClr val="dk1"/>
          </a:effectRef>
          <a:fontRef idx="minor">
            <a:schemeClr val="tx1"/>
          </a:fontRef>
        </p:style>
      </p:cxn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1741807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P spid="4" grpId="0"/>
      <p:bldP spid="4" grpId="1"/>
      <p:bldP spid="8" grpId="0"/>
      <p:bldP spid="8" grpId="1"/>
      <p:bldP spid="9" grpId="0"/>
      <p:bldP spid="9" grpId="1"/>
      <p:bldP spid="10" grpId="0"/>
      <p:bldP spid="10" grpId="1"/>
      <p:bldP spid="12" grpId="0"/>
      <p:bldP spid="12" grpId="1"/>
      <p:bldP spid="16" grpId="0"/>
      <p:bldP spid="16" grpId="1"/>
      <p:bldP spid="17" grpId="0"/>
      <p:bldP spid="1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4020" y="333450"/>
            <a:ext cx="11231786" cy="1333161"/>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醛的化学性质</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醛类物质既有氧化性又有还原性，其氧化、还原关系为</a:t>
            </a:r>
            <a:endParaRPr lang="zh-CN" altLang="zh-CN" sz="1100" kern="100" dirty="0">
              <a:effectLst/>
              <a:latin typeface="宋体"/>
              <a:cs typeface="Courier New"/>
            </a:endParaRPr>
          </a:p>
        </p:txBody>
      </p:sp>
      <p:pic>
        <p:nvPicPr>
          <p:cNvPr id="2519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384" y="1856527"/>
            <a:ext cx="3594767" cy="108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2100" y="3344426"/>
            <a:ext cx="11749770" cy="267765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以乙醛为例写出醛类的主要化学方程式：</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氧化反应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银镜反应</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373298150"/>
              </p:ext>
            </p:extLst>
          </p:nvPr>
        </p:nvGraphicFramePr>
        <p:xfrm>
          <a:off x="444325" y="5076304"/>
          <a:ext cx="11339513" cy="1593850"/>
        </p:xfrm>
        <a:graphic>
          <a:graphicData uri="http://schemas.openxmlformats.org/presentationml/2006/ole">
            <mc:AlternateContent xmlns:mc="http://schemas.openxmlformats.org/markup-compatibility/2006">
              <mc:Choice xmlns:v="urn:schemas-microsoft-com:vml" Requires="v">
                <p:oleObj spid="_x0000_s251936" name="文档" r:id="rId5" imgW="11334750" imgH="1605739" progId="Word.Document.12">
                  <p:embed/>
                </p:oleObj>
              </mc:Choice>
              <mc:Fallback>
                <p:oleObj name="文档" r:id="rId5" imgW="11334750" imgH="1605739" progId="Word.Document.12">
                  <p:embed/>
                  <p:pic>
                    <p:nvPicPr>
                      <p:cNvPr id="0" name=""/>
                      <p:cNvPicPr/>
                      <p:nvPr/>
                    </p:nvPicPr>
                    <p:blipFill>
                      <a:blip r:embed="rId6"/>
                      <a:stretch>
                        <a:fillRect/>
                      </a:stretch>
                    </p:blipFill>
                    <p:spPr>
                      <a:xfrm>
                        <a:off x="444325" y="5076304"/>
                        <a:ext cx="11339513" cy="159385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1111" y="1228923"/>
            <a:ext cx="11922767" cy="4647402"/>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与新制</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悬浊液的反应</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 </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还原反应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催化加氢</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17637428"/>
              </p:ext>
            </p:extLst>
          </p:nvPr>
        </p:nvGraphicFramePr>
        <p:xfrm>
          <a:off x="334963" y="2222500"/>
          <a:ext cx="10417175" cy="1550988"/>
        </p:xfrm>
        <a:graphic>
          <a:graphicData uri="http://schemas.openxmlformats.org/presentationml/2006/ole">
            <mc:AlternateContent xmlns:mc="http://schemas.openxmlformats.org/markup-compatibility/2006">
              <mc:Choice xmlns:v="urn:schemas-microsoft-com:vml" Requires="v">
                <p:oleObj spid="_x0000_s256066" name="文档" r:id="rId4" imgW="10549331" imgH="1575548" progId="Word.Document.12">
                  <p:embed/>
                </p:oleObj>
              </mc:Choice>
              <mc:Fallback>
                <p:oleObj name="文档" r:id="rId4" imgW="10549331" imgH="1575548" progId="Word.Document.12">
                  <p:embed/>
                  <p:pic>
                    <p:nvPicPr>
                      <p:cNvPr id="0" name=""/>
                      <p:cNvPicPr/>
                      <p:nvPr/>
                    </p:nvPicPr>
                    <p:blipFill>
                      <a:blip r:embed="rId5"/>
                      <a:stretch>
                        <a:fillRect/>
                      </a:stretch>
                    </p:blipFill>
                    <p:spPr>
                      <a:xfrm>
                        <a:off x="334963" y="2222500"/>
                        <a:ext cx="10417175" cy="15509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689408783"/>
              </p:ext>
            </p:extLst>
          </p:nvPr>
        </p:nvGraphicFramePr>
        <p:xfrm>
          <a:off x="334566" y="4795838"/>
          <a:ext cx="10871200" cy="2408237"/>
        </p:xfrm>
        <a:graphic>
          <a:graphicData uri="http://schemas.openxmlformats.org/presentationml/2006/ole">
            <mc:AlternateContent xmlns:mc="http://schemas.openxmlformats.org/markup-compatibility/2006">
              <mc:Choice xmlns:v="urn:schemas-microsoft-com:vml" Requires="v">
                <p:oleObj spid="_x0000_s256067" name="文档" r:id="rId7" imgW="10872170" imgH="2417307" progId="Word.Document.12">
                  <p:embed/>
                </p:oleObj>
              </mc:Choice>
              <mc:Fallback>
                <p:oleObj name="文档" r:id="rId7" imgW="10872170" imgH="2417307" progId="Word.Document.12">
                  <p:embed/>
                  <p:pic>
                    <p:nvPicPr>
                      <p:cNvPr id="0" name=""/>
                      <p:cNvPicPr/>
                      <p:nvPr/>
                    </p:nvPicPr>
                    <p:blipFill>
                      <a:blip r:embed="rId8"/>
                      <a:stretch>
                        <a:fillRect/>
                      </a:stretch>
                    </p:blipFill>
                    <p:spPr>
                      <a:xfrm>
                        <a:off x="334566" y="4795838"/>
                        <a:ext cx="10871200" cy="2408237"/>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8149" y="1566339"/>
            <a:ext cx="10515609"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醛基只能写成</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或</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不能写成</a:t>
            </a:r>
            <a:r>
              <a:rPr lang="en-US" altLang="zh-CN" sz="2800" kern="100" dirty="0">
                <a:latin typeface="Times New Roman"/>
                <a:ea typeface="华文细黑"/>
                <a:cs typeface="Courier New"/>
              </a:rPr>
              <a:t>—COH</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醛与新制的</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悬浊液反应时碱必须过量且应加热煮沸。</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银镜反应口诀：银镜反应很简单，生成羧酸铵，还有一水二银三个氨。</a:t>
            </a:r>
            <a:endParaRPr lang="zh-CN" altLang="zh-CN" sz="1100" kern="100" dirty="0">
              <a:effectLst/>
              <a:latin typeface="宋体"/>
              <a:cs typeface="Courier New"/>
            </a:endParaRPr>
          </a:p>
        </p:txBody>
      </p:sp>
      <p:pic>
        <p:nvPicPr>
          <p:cNvPr id="2529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054" y="1341562"/>
            <a:ext cx="1372789" cy="88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特别提醒</a:t>
            </a:r>
          </a:p>
        </p:txBody>
      </p:sp>
    </p:spTree>
    <p:extLst>
      <p:ext uri="{BB962C8B-B14F-4D97-AF65-F5344CB8AC3E}">
        <p14:creationId xmlns:p14="http://schemas.microsoft.com/office/powerpoint/2010/main" val="3140365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4606" y="405458"/>
            <a:ext cx="1002045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羧酸</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羧酸：</a:t>
            </a:r>
            <a:r>
              <a:rPr lang="zh-CN" altLang="zh-CN" sz="2800" kern="100" dirty="0" smtClean="0">
                <a:latin typeface="Times New Roman"/>
                <a:ea typeface="华文细黑"/>
                <a:cs typeface="Times New Roman"/>
              </a:rPr>
              <a:t>由</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相连</a:t>
            </a:r>
            <a:r>
              <a:rPr lang="zh-CN" altLang="zh-CN" sz="2800" kern="100" dirty="0">
                <a:latin typeface="Times New Roman"/>
                <a:ea typeface="华文细黑"/>
                <a:cs typeface="Times New Roman"/>
              </a:rPr>
              <a:t>构成的有机化合物。官能团为</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饱和一元羧酸分子的通式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2" name="矩形 1"/>
          <p:cNvSpPr/>
          <p:nvPr/>
        </p:nvSpPr>
        <p:spPr>
          <a:xfrm>
            <a:off x="2710830" y="1106374"/>
            <a:ext cx="3416320"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烃基或氢原子与羧基</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5369007" y="2349674"/>
            <a:ext cx="2382383"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a:t>
            </a:r>
            <a:r>
              <a:rPr lang="en-US" altLang="zh-CN" sz="2800" i="1" kern="100" baseline="-250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i="1" kern="100" baseline="-250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a:t>
            </a:r>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宋体"/>
                <a:ea typeface="华文细黑"/>
                <a:cs typeface="Times New Roman"/>
              </a:rPr>
              <a:t>≥</a:t>
            </a:r>
            <a:r>
              <a:rPr lang="en-US" altLang="zh-CN" sz="2800" kern="100" dirty="0">
                <a:solidFill>
                  <a:srgbClr val="0000FF"/>
                </a:solidFill>
                <a:latin typeface="Times New Roman"/>
                <a:ea typeface="华文细黑"/>
                <a:cs typeface="Courier New"/>
              </a:rPr>
              <a:t>1)</a:t>
            </a:r>
            <a:endParaRPr lang="zh-CN" altLang="en-US" dirty="0">
              <a:solidFill>
                <a:srgbClr val="0000FF"/>
              </a:solidFill>
            </a:endParaRPr>
          </a:p>
        </p:txBody>
      </p:sp>
      <p:sp>
        <p:nvSpPr>
          <p:cNvPr id="8" name="矩形 7"/>
          <p:cNvSpPr/>
          <p:nvPr/>
        </p:nvSpPr>
        <p:spPr>
          <a:xfrm>
            <a:off x="678593" y="3266614"/>
            <a:ext cx="5272597" cy="523220"/>
          </a:xfrm>
          <a:prstGeom prst="rect">
            <a:avLst/>
          </a:prstGeom>
        </p:spPr>
        <p:txBody>
          <a:bodyPr wrap="none">
            <a:spAutoFit/>
          </a:bodyPr>
          <a:lstStyle/>
          <a:p>
            <a:r>
              <a:rPr lang="en-US" altLang="zh-CN" sz="2800" kern="100" dirty="0">
                <a:latin typeface="Times New Roman"/>
                <a:ea typeface="华文细黑"/>
              </a:rPr>
              <a:t>(2)</a:t>
            </a:r>
            <a:r>
              <a:rPr lang="zh-CN" altLang="zh-CN" sz="2800" kern="100" dirty="0">
                <a:latin typeface="Times New Roman"/>
                <a:ea typeface="华文细黑"/>
                <a:cs typeface="Times New Roman"/>
              </a:rPr>
              <a:t>甲酸和乙酸的分子组成和结构</a:t>
            </a:r>
            <a:endParaRPr lang="zh-CN" altLang="en-US" sz="2800" dirty="0"/>
          </a:p>
        </p:txBody>
      </p:sp>
      <p:graphicFrame>
        <p:nvGraphicFramePr>
          <p:cNvPr id="11" name="表格 10"/>
          <p:cNvGraphicFramePr>
            <a:graphicFrameLocks noGrp="1"/>
          </p:cNvGraphicFramePr>
          <p:nvPr>
            <p:extLst>
              <p:ext uri="{D42A27DB-BD31-4B8C-83A1-F6EECF244321}">
                <p14:modId xmlns:p14="http://schemas.microsoft.com/office/powerpoint/2010/main" val="4113978500"/>
              </p:ext>
            </p:extLst>
          </p:nvPr>
        </p:nvGraphicFramePr>
        <p:xfrm>
          <a:off x="838622" y="4135568"/>
          <a:ext cx="8280920" cy="2256334"/>
        </p:xfrm>
        <a:graphic>
          <a:graphicData uri="http://schemas.openxmlformats.org/drawingml/2006/table">
            <a:tbl>
              <a:tblPr/>
              <a:tblGrid>
                <a:gridCol w="1296145"/>
                <a:gridCol w="1944216"/>
                <a:gridCol w="1800200"/>
                <a:gridCol w="3240359"/>
              </a:tblGrid>
              <a:tr h="523598">
                <a:tc>
                  <a:txBody>
                    <a:bodyPr/>
                    <a:lstStyle/>
                    <a:p>
                      <a:pPr algn="ctr">
                        <a:lnSpc>
                          <a:spcPct val="150000"/>
                        </a:lnSpc>
                        <a:spcAft>
                          <a:spcPts val="0"/>
                        </a:spcAft>
                      </a:pPr>
                      <a:r>
                        <a:rPr lang="zh-CN" sz="2800" kern="100" dirty="0">
                          <a:effectLst/>
                          <a:latin typeface="Times New Roman"/>
                          <a:ea typeface="华文细黑"/>
                          <a:cs typeface="Times New Roman"/>
                        </a:rPr>
                        <a:t>物质</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分子式</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结构简式</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官能团</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879">
                <a:tc>
                  <a:txBody>
                    <a:bodyPr/>
                    <a:lstStyle/>
                    <a:p>
                      <a:pPr algn="ctr">
                        <a:lnSpc>
                          <a:spcPct val="150000"/>
                        </a:lnSpc>
                        <a:spcAft>
                          <a:spcPts val="0"/>
                        </a:spcAft>
                      </a:pPr>
                      <a:r>
                        <a:rPr lang="zh-CN" sz="2800" kern="100">
                          <a:effectLst/>
                          <a:latin typeface="Times New Roman"/>
                          <a:ea typeface="华文细黑"/>
                          <a:cs typeface="Times New Roman"/>
                        </a:rPr>
                        <a:t>甲酸</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HCOOH</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—COOH</a:t>
                      </a:r>
                      <a:r>
                        <a:rPr lang="zh-CN" sz="2800" kern="100" dirty="0">
                          <a:effectLst/>
                          <a:latin typeface="Times New Roman"/>
                          <a:ea typeface="华文细黑"/>
                          <a:cs typeface="Times New Roman"/>
                        </a:rPr>
                        <a:t>和</a:t>
                      </a:r>
                      <a:r>
                        <a:rPr lang="en-US" sz="2800" kern="100" dirty="0">
                          <a:effectLst/>
                          <a:latin typeface="Times New Roman"/>
                          <a:ea typeface="华文细黑"/>
                          <a:cs typeface="Courier New"/>
                        </a:rPr>
                        <a:t>—CHO</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3375">
                <a:tc>
                  <a:txBody>
                    <a:bodyPr/>
                    <a:lstStyle/>
                    <a:p>
                      <a:pPr algn="ctr">
                        <a:lnSpc>
                          <a:spcPct val="150000"/>
                        </a:lnSpc>
                        <a:spcAft>
                          <a:spcPts val="0"/>
                        </a:spcAft>
                      </a:pPr>
                      <a:r>
                        <a:rPr lang="zh-CN" sz="2800" kern="100">
                          <a:effectLst/>
                          <a:latin typeface="Times New Roman"/>
                          <a:ea typeface="华文细黑"/>
                          <a:cs typeface="Times New Roman"/>
                        </a:rPr>
                        <a:t>乙酸</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4</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COOH</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—COOH</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640970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2" grpId="0"/>
      <p:bldP spid="2" grpId="1"/>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4566" y="368441"/>
            <a:ext cx="11120581" cy="1333161"/>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羧酸的化学性质</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羧酸的性质取决于羧基，反应时的主要断键位置如图：</a:t>
            </a:r>
            <a:endParaRPr lang="zh-CN" altLang="zh-CN" sz="1100" kern="100" dirty="0">
              <a:effectLst/>
              <a:latin typeface="宋体"/>
              <a:cs typeface="Courier New"/>
            </a:endParaRPr>
          </a:p>
        </p:txBody>
      </p:sp>
      <p:sp>
        <p:nvSpPr>
          <p:cNvPr id="4" name="矩形 3"/>
          <p:cNvSpPr/>
          <p:nvPr/>
        </p:nvSpPr>
        <p:spPr>
          <a:xfrm>
            <a:off x="334566" y="3702725"/>
            <a:ext cx="11518253"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酸的通性</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乙酸是一种弱酸，其酸性比碳酸</a:t>
            </a:r>
            <a:r>
              <a:rPr lang="zh-CN" altLang="zh-CN" sz="2800" u="sng" kern="100" dirty="0">
                <a:latin typeface="Times New Roman"/>
                <a:ea typeface="华文细黑"/>
                <a:cs typeface="Times New Roman"/>
              </a:rPr>
              <a:t>强</a:t>
            </a:r>
            <a:r>
              <a:rPr lang="zh-CN" altLang="zh-CN" sz="2800" kern="100" dirty="0">
                <a:latin typeface="Times New Roman"/>
                <a:ea typeface="华文细黑"/>
                <a:cs typeface="Times New Roman"/>
              </a:rPr>
              <a:t>，在水溶液中的电离方程式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宋体"/>
                <a:ea typeface="华文细黑"/>
                <a:cs typeface="Courier New"/>
              </a:rPr>
              <a:t>              	</a:t>
            </a:r>
            <a:r>
              <a:rPr lang="en-US" altLang="zh-CN" sz="2800" u="sng" kern="100" dirty="0">
                <a:latin typeface="宋体"/>
                <a:ea typeface="华文细黑"/>
                <a:cs typeface="Courier New"/>
              </a:rPr>
              <a:t> </a:t>
            </a:r>
            <a:r>
              <a:rPr lang="en-US" altLang="zh-CN" sz="2800" u="sng" kern="100" dirty="0" smtClean="0">
                <a:latin typeface="宋体"/>
                <a:ea typeface="华文细黑"/>
                <a:cs typeface="Courier New"/>
              </a:rPr>
              <a:t>	</a:t>
            </a:r>
            <a:r>
              <a:rPr lang="zh-CN" altLang="zh-CN" sz="2800" kern="100" dirty="0" smtClean="0">
                <a:latin typeface="Times New Roman"/>
                <a:ea typeface="华文细黑"/>
                <a:cs typeface="Times New Roman"/>
              </a:rPr>
              <a:t>。</a:t>
            </a:r>
          </a:p>
        </p:txBody>
      </p:sp>
      <p:pic>
        <p:nvPicPr>
          <p:cNvPr id="257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282" y="2030551"/>
            <a:ext cx="3466131" cy="1566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27" name="Picture 3"/>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2451" y="5085978"/>
            <a:ext cx="4726651" cy="41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7891161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7027"/>
                                        </p:tgtEl>
                                        <p:attrNameLst>
                                          <p:attrName>style.visibility</p:attrName>
                                        </p:attrNameLst>
                                      </p:cBhvr>
                                      <p:to>
                                        <p:strVal val="visible"/>
                                      </p:to>
                                    </p:set>
                                    <p:animEffect transition="in" filter="blinds(horizontal)">
                                      <p:cBhvr>
                                        <p:cTn id="7" dur="500"/>
                                        <p:tgtEl>
                                          <p:spTgt spid="257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57027"/>
                                        </p:tgtEl>
                                      </p:cBhvr>
                                    </p:animEffect>
                                    <p:set>
                                      <p:cBhvr>
                                        <p:cTn id="12" dur="1" fill="hold">
                                          <p:stCondLst>
                                            <p:cond delay="499"/>
                                          </p:stCondLst>
                                        </p:cTn>
                                        <p:tgtEl>
                                          <p:spTgt spid="25702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558" y="1413570"/>
            <a:ext cx="11275398"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醇、酚的概念</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醇是羟基</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或</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上</a:t>
            </a:r>
            <a:r>
              <a:rPr lang="zh-CN" altLang="zh-CN" sz="2800" kern="100" dirty="0">
                <a:latin typeface="Times New Roman"/>
                <a:ea typeface="华文细黑"/>
                <a:cs typeface="Times New Roman"/>
              </a:rPr>
              <a:t>的碳原子相连的化合物，饱和一元醇的分子通式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5" name="矩形 4"/>
          <p:cNvSpPr/>
          <p:nvPr/>
        </p:nvSpPr>
        <p:spPr>
          <a:xfrm>
            <a:off x="2782838" y="213365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烃基</a:t>
            </a:r>
            <a:endParaRPr lang="zh-CN" altLang="en-US" dirty="0">
              <a:solidFill>
                <a:srgbClr val="0000FF"/>
              </a:solidFill>
            </a:endParaRPr>
          </a:p>
        </p:txBody>
      </p:sp>
      <p:sp>
        <p:nvSpPr>
          <p:cNvPr id="6" name="矩形 5"/>
          <p:cNvSpPr/>
          <p:nvPr/>
        </p:nvSpPr>
        <p:spPr>
          <a:xfrm>
            <a:off x="4655046" y="2133650"/>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苯环侧链</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4222998" y="2762558"/>
            <a:ext cx="2880917"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a:t>
            </a:r>
            <a:r>
              <a:rPr lang="en-US" altLang="zh-CN" sz="2800" i="1" kern="100" baseline="-250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i="1" kern="100" baseline="-25000" dirty="0">
                <a:solidFill>
                  <a:srgbClr val="0000FF"/>
                </a:solidFill>
                <a:latin typeface="Times New Roman"/>
                <a:ea typeface="华文细黑"/>
                <a:cs typeface="Courier New"/>
              </a:rPr>
              <a:t>n</a:t>
            </a:r>
            <a:r>
              <a:rPr lang="zh-CN" altLang="zh-CN" sz="2800" kern="100" baseline="-25000" dirty="0">
                <a:solidFill>
                  <a:srgbClr val="0000FF"/>
                </a:solidFill>
                <a:latin typeface="Times New Roman"/>
                <a:ea typeface="华文细黑"/>
                <a:cs typeface="Times New Roman"/>
              </a:rPr>
              <a:t>＋</a:t>
            </a:r>
            <a:r>
              <a:rPr lang="en-US" altLang="zh-CN" sz="2800" kern="100" baseline="-25000" dirty="0">
                <a:solidFill>
                  <a:srgbClr val="0000FF"/>
                </a:solidFill>
                <a:latin typeface="Times New Roman"/>
                <a:ea typeface="华文细黑"/>
                <a:cs typeface="Courier New"/>
              </a:rPr>
              <a:t>1</a:t>
            </a:r>
            <a:r>
              <a:rPr lang="en-US" altLang="zh-CN" sz="2800" kern="100" dirty="0">
                <a:solidFill>
                  <a:srgbClr val="0000FF"/>
                </a:solidFill>
                <a:latin typeface="Times New Roman"/>
                <a:ea typeface="华文细黑"/>
                <a:cs typeface="Courier New"/>
              </a:rPr>
              <a:t>OH(</a:t>
            </a:r>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宋体"/>
                <a:ea typeface="华文细黑"/>
                <a:cs typeface="Times New Roman"/>
              </a:rPr>
              <a:t>≥</a:t>
            </a:r>
            <a:r>
              <a:rPr lang="en-US" altLang="zh-CN" sz="2800" kern="100" dirty="0">
                <a:solidFill>
                  <a:srgbClr val="0000FF"/>
                </a:solidFill>
                <a:latin typeface="Times New Roman"/>
                <a:ea typeface="华文细黑"/>
                <a:cs typeface="Courier New"/>
              </a:rPr>
              <a:t>1)</a:t>
            </a:r>
            <a:endParaRPr lang="zh-CN" altLang="en-US" dirty="0">
              <a:solidFill>
                <a:srgbClr val="0000FF"/>
              </a:solidFill>
            </a:endParaRPr>
          </a:p>
        </p:txBody>
      </p:sp>
      <p:sp>
        <p:nvSpPr>
          <p:cNvPr id="10" name="矩形 9"/>
          <p:cNvSpPr/>
          <p:nvPr/>
        </p:nvSpPr>
        <p:spPr>
          <a:xfrm>
            <a:off x="334566" y="3494769"/>
            <a:ext cx="9071385" cy="1384995"/>
          </a:xfrm>
          <a:prstGeom prst="rect">
            <a:avLst/>
          </a:prstGeom>
        </p:spPr>
        <p:txBody>
          <a:bodyPr>
            <a:spAutoFit/>
          </a:bodyPr>
          <a:lstStyle/>
          <a:p>
            <a:pPr lvl="0" algn="just">
              <a:lnSpc>
                <a:spcPct val="150000"/>
              </a:lnSpc>
              <a:spcAft>
                <a:spcPts val="0"/>
              </a:spcAft>
              <a:tabLst>
                <a:tab pos="26670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酚是羟基与</a:t>
            </a:r>
            <a:r>
              <a:rPr lang="zh-CN" altLang="zh-CN" sz="2800" kern="100" dirty="0" smtClean="0">
                <a:latin typeface="Times New Roman"/>
                <a:ea typeface="华文细黑"/>
                <a:cs typeface="Times New Roman"/>
              </a:rPr>
              <a:t>苯环</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相连</a:t>
            </a:r>
            <a:r>
              <a:rPr lang="zh-CN" altLang="zh-CN" sz="2800" kern="100" dirty="0">
                <a:latin typeface="Times New Roman"/>
                <a:ea typeface="华文细黑"/>
                <a:cs typeface="Times New Roman"/>
              </a:rPr>
              <a:t>而形成的化合物，最简单的酚</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endParaRPr lang="zh-CN" altLang="zh-CN" sz="2800" kern="100" dirty="0">
              <a:effectLst/>
              <a:latin typeface="宋体"/>
              <a:cs typeface="Courier New"/>
            </a:endParaRPr>
          </a:p>
        </p:txBody>
      </p:sp>
      <p:sp>
        <p:nvSpPr>
          <p:cNvPr id="11" name="矩形 10"/>
          <p:cNvSpPr/>
          <p:nvPr/>
        </p:nvSpPr>
        <p:spPr>
          <a:xfrm>
            <a:off x="3430910" y="355464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直接</a:t>
            </a:r>
            <a:endParaRPr lang="zh-CN" altLang="en-US" sz="2800" kern="100" dirty="0">
              <a:solidFill>
                <a:srgbClr val="0000FF"/>
              </a:solidFill>
              <a:latin typeface="Times New Roman"/>
              <a:ea typeface="华文细黑"/>
              <a:cs typeface="Times New Roman"/>
            </a:endParaRPr>
          </a:p>
        </p:txBody>
      </p:sp>
      <p:pic>
        <p:nvPicPr>
          <p:cNvPr id="225282" name="图片 1"/>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74511" y="4183118"/>
            <a:ext cx="1549300" cy="54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400751" y="4346734"/>
            <a:ext cx="4262705" cy="523220"/>
          </a:xfrm>
          <a:prstGeom prst="rect">
            <a:avLst/>
          </a:prstGeom>
        </p:spPr>
        <p:txBody>
          <a:bodyPr wrap="none">
            <a:spAutoFit/>
          </a:bodyPr>
          <a:lstStyle/>
          <a:p>
            <a:r>
              <a:rPr lang="en-US" altLang="zh-CN" sz="2800" u="sng" kern="100" dirty="0">
                <a:solidFill>
                  <a:prstClr val="black"/>
                </a:solidFill>
                <a:latin typeface="Times New Roman"/>
                <a:ea typeface="华文细黑"/>
                <a:cs typeface="Times New Roman"/>
              </a:rPr>
              <a:t>             </a:t>
            </a:r>
            <a:r>
              <a:rPr lang="en-US" altLang="zh-CN" sz="2800" u="sng" kern="100" dirty="0" smtClean="0">
                <a:solidFill>
                  <a:prstClr val="black"/>
                </a:solidFill>
                <a:latin typeface="Times New Roman"/>
                <a:ea typeface="华文细黑"/>
                <a:cs typeface="Times New Roman"/>
              </a:rPr>
              <a:t>   </a:t>
            </a:r>
            <a:r>
              <a:rPr lang="en-US" altLang="zh-CN" sz="2800" u="sng" kern="100" dirty="0">
                <a:solidFill>
                  <a:prstClr val="black"/>
                </a:solidFill>
                <a:latin typeface="Times New Roman"/>
                <a:ea typeface="华文细黑"/>
                <a:cs typeface="Times New Roman"/>
              </a:rPr>
              <a:t>		</a:t>
            </a:r>
            <a:r>
              <a:rPr lang="zh-CN" altLang="zh-CN" kern="100" dirty="0">
                <a:latin typeface="Times New Roman"/>
                <a:ea typeface="华文细黑"/>
                <a:cs typeface="Times New Roman"/>
              </a:rPr>
              <a:t> 。</a:t>
            </a:r>
            <a:endParaRPr lang="zh-CN" altLang="en-US" dirty="0"/>
          </a:p>
        </p:txBody>
      </p:sp>
      <p:sp>
        <p:nvSpPr>
          <p:cNvPr id="7" name="矩形 6"/>
          <p:cNvSpPr/>
          <p:nvPr/>
        </p:nvSpPr>
        <p:spPr>
          <a:xfrm>
            <a:off x="1689865" y="4176296"/>
            <a:ext cx="3181205" cy="523220"/>
          </a:xfrm>
          <a:prstGeom prst="rect">
            <a:avLst/>
          </a:prstGeom>
        </p:spPr>
        <p:txBody>
          <a:bodyPr wrap="square">
            <a:spAutoFit/>
          </a:bodyPr>
          <a:lstStyle/>
          <a:p>
            <a:r>
              <a:rPr lang="zh-CN" altLang="zh-CN" sz="2800" kern="100" dirty="0">
                <a:solidFill>
                  <a:srgbClr val="0000FF"/>
                </a:solidFill>
                <a:latin typeface="Times New Roman"/>
                <a:ea typeface="华文细黑"/>
                <a:cs typeface="Times New Roman"/>
              </a:rPr>
              <a:t>苯酚</a:t>
            </a:r>
            <a:r>
              <a:rPr lang="en-US" altLang="zh-CN" sz="2800" kern="100" dirty="0">
                <a:solidFill>
                  <a:srgbClr val="0000FF"/>
                </a:solidFill>
                <a:latin typeface="Times New Roman"/>
                <a:ea typeface="华文细黑"/>
                <a:cs typeface="Courier New"/>
              </a:rPr>
              <a:t>(	        </a:t>
            </a:r>
            <a:r>
              <a:rPr lang="en-US" altLang="zh-CN" sz="2800" kern="100" dirty="0" smtClean="0">
                <a:solidFill>
                  <a:srgbClr val="0000FF"/>
                </a:solidFill>
                <a:latin typeface="Times New Roman"/>
                <a:ea typeface="华文细黑"/>
                <a:cs typeface="Courier New"/>
              </a:rPr>
              <a:t>       </a:t>
            </a:r>
            <a:r>
              <a:rPr lang="en-US" altLang="zh-CN" sz="2800" kern="100" dirty="0">
                <a:solidFill>
                  <a:srgbClr val="0000FF"/>
                </a:solidFill>
                <a:latin typeface="Times New Roman"/>
                <a:ea typeface="华文细黑"/>
                <a:cs typeface="Courier New"/>
              </a:rPr>
              <a:t>)</a:t>
            </a:r>
            <a:endParaRPr lang="zh-CN" altLang="en-US" dirty="0">
              <a:solidFill>
                <a:srgbClr val="0000FF"/>
              </a:solidFill>
            </a:endParaRPr>
          </a:p>
        </p:txBody>
      </p:sp>
      <p:sp>
        <p:nvSpPr>
          <p:cNvPr id="14" name="矩形 13"/>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grpSp>
        <p:nvGrpSpPr>
          <p:cNvPr id="19" name="组合 18"/>
          <p:cNvGrpSpPr/>
          <p:nvPr/>
        </p:nvGrpSpPr>
        <p:grpSpPr>
          <a:xfrm>
            <a:off x="1" y="-2"/>
            <a:ext cx="1836949" cy="634848"/>
            <a:chOff x="0" y="-2"/>
            <a:chExt cx="1377891" cy="634701"/>
          </a:xfrm>
          <a:solidFill>
            <a:srgbClr val="FFC000"/>
          </a:solidFill>
        </p:grpSpPr>
        <p:sp>
          <p:nvSpPr>
            <p:cNvPr id="21" name="矩形 2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3" name="直角三角形 2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4"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nodeType="withEffect">
                                  <p:stCondLst>
                                    <p:cond delay="0"/>
                                  </p:stCondLst>
                                  <p:childTnLst>
                                    <p:set>
                                      <p:cBhvr>
                                        <p:cTn id="20" dur="1" fill="hold">
                                          <p:stCondLst>
                                            <p:cond delay="0"/>
                                          </p:stCondLst>
                                        </p:cTn>
                                        <p:tgtEl>
                                          <p:spTgt spid="225282"/>
                                        </p:tgtEl>
                                        <p:attrNameLst>
                                          <p:attrName>style.visibility</p:attrName>
                                        </p:attrNameLst>
                                      </p:cBhvr>
                                      <p:to>
                                        <p:strVal val="visible"/>
                                      </p:to>
                                    </p:set>
                                    <p:animEffect transition="in" filter="blinds(horizontal)">
                                      <p:cBhvr>
                                        <p:cTn id="21" dur="500"/>
                                        <p:tgtEl>
                                          <p:spTgt spid="22528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2"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2"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2"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25282"/>
                                        </p:tgtEl>
                                      </p:cBhvr>
                                    </p:animEffect>
                                    <p:set>
                                      <p:cBhvr>
                                        <p:cTn id="41" dur="1" fill="hold">
                                          <p:stCondLst>
                                            <p:cond delay="499"/>
                                          </p:stCondLst>
                                        </p:cTn>
                                        <p:tgtEl>
                                          <p:spTgt spid="225282"/>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5" grpId="0"/>
      <p:bldP spid="5" grpId="2"/>
      <p:bldP spid="6" grpId="0"/>
      <p:bldP spid="6" grpId="2"/>
      <p:bldP spid="8" grpId="0"/>
      <p:bldP spid="8" grpId="2"/>
      <p:bldP spid="11" grpId="0"/>
      <p:bldP spid="11" grpId="2"/>
      <p:bldP spid="7" grpId="0"/>
      <p:bldP spid="7"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609" y="621482"/>
            <a:ext cx="11518253" cy="2677656"/>
          </a:xfrm>
          <a:prstGeom prst="rect">
            <a:avLst/>
          </a:prstGeom>
        </p:spPr>
        <p:txBody>
          <a:bodyPr>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酯化反应</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COOH</a:t>
            </a:r>
            <a:r>
              <a:rPr lang="zh-CN" altLang="zh-CN" sz="2800" kern="100" dirty="0">
                <a:solidFill>
                  <a:prstClr val="black"/>
                </a:solidFill>
                <a:latin typeface="Times New Roman"/>
                <a:ea typeface="华文细黑"/>
                <a:cs typeface="Times New Roman"/>
              </a:rPr>
              <a:t>和</a:t>
            </a:r>
            <a:r>
              <a:rPr lang="en-US" altLang="zh-CN" sz="2800" kern="100" dirty="0" smtClean="0">
                <a:solidFill>
                  <a:prstClr val="black"/>
                </a:solidFill>
                <a:latin typeface="Times New Roman"/>
                <a:ea typeface="华文细黑"/>
                <a:cs typeface="Courier New"/>
              </a:rPr>
              <a:t>CH</a:t>
            </a:r>
            <a:r>
              <a:rPr lang="en-US" altLang="zh-CN" sz="2800" kern="100" baseline="-25000" dirty="0" smtClean="0">
                <a:solidFill>
                  <a:prstClr val="black"/>
                </a:solidFill>
                <a:latin typeface="Times New Roman"/>
                <a:ea typeface="华文细黑"/>
                <a:cs typeface="Courier New"/>
              </a:rPr>
              <a:t>3</a:t>
            </a:r>
            <a:r>
              <a:rPr lang="en-US" altLang="zh-CN" sz="2800" kern="100" dirty="0" smtClean="0">
                <a:solidFill>
                  <a:prstClr val="black"/>
                </a:solidFill>
                <a:latin typeface="Times New Roman"/>
                <a:ea typeface="华文细黑"/>
                <a:cs typeface="Courier New"/>
              </a:rPr>
              <a:t>CH   OH</a:t>
            </a:r>
            <a:r>
              <a:rPr lang="zh-CN" altLang="zh-CN" sz="2800" kern="100" dirty="0">
                <a:solidFill>
                  <a:prstClr val="black"/>
                </a:solidFill>
                <a:latin typeface="Times New Roman"/>
                <a:ea typeface="华文细黑"/>
                <a:cs typeface="Times New Roman"/>
              </a:rPr>
              <a:t>发生酯化反应的化学方程式为</a:t>
            </a:r>
            <a:r>
              <a:rPr lang="en-US" altLang="zh-CN" sz="2800" u="sng" kern="100" dirty="0">
                <a:solidFill>
                  <a:prstClr val="black"/>
                </a:solidFill>
                <a:latin typeface="宋体"/>
                <a:ea typeface="华文细黑"/>
                <a:cs typeface="Courier New"/>
              </a:rPr>
              <a:t>       </a:t>
            </a:r>
            <a:endParaRPr lang="en-US" altLang="zh-CN" sz="2800" u="sng" kern="100" dirty="0" smtClean="0">
              <a:solidFill>
                <a:prstClr val="black"/>
              </a:solidFill>
              <a:latin typeface="宋体"/>
              <a:ea typeface="华文细黑"/>
              <a:cs typeface="Courier New"/>
            </a:endParaRPr>
          </a:p>
          <a:p>
            <a:pPr lvl="0" algn="just">
              <a:lnSpc>
                <a:spcPct val="150000"/>
              </a:lnSpc>
            </a:pPr>
            <a:endParaRPr lang="en-US" altLang="zh-CN" sz="2800" u="sng" kern="100" dirty="0" smtClean="0">
              <a:solidFill>
                <a:prstClr val="black"/>
              </a:solidFill>
              <a:latin typeface="宋体"/>
              <a:ea typeface="华文细黑"/>
              <a:cs typeface="Courier New"/>
            </a:endParaRPr>
          </a:p>
          <a:p>
            <a:pPr lvl="0" algn="just">
              <a:lnSpc>
                <a:spcPct val="150000"/>
              </a:lnSpc>
            </a:pPr>
            <a:r>
              <a:rPr lang="en-US" altLang="zh-CN" sz="2800" u="sng" kern="100" dirty="0" smtClean="0">
                <a:solidFill>
                  <a:prstClr val="black"/>
                </a:solidFill>
                <a:latin typeface="宋体"/>
                <a:ea typeface="华文细黑"/>
                <a:cs typeface="Courier New"/>
              </a:rPr>
              <a:t> 					     </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pic>
        <p:nvPicPr>
          <p:cNvPr id="257028" name="Picture 4"/>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5829" y="2170203"/>
            <a:ext cx="6444166" cy="74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29" name="Picture 5"/>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0290" y="2421682"/>
            <a:ext cx="537084" cy="3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118240683"/>
              </p:ext>
            </p:extLst>
          </p:nvPr>
        </p:nvGraphicFramePr>
        <p:xfrm>
          <a:off x="3638475" y="1325240"/>
          <a:ext cx="944563" cy="600075"/>
        </p:xfrm>
        <a:graphic>
          <a:graphicData uri="http://schemas.openxmlformats.org/presentationml/2006/ole">
            <mc:AlternateContent xmlns:mc="http://schemas.openxmlformats.org/markup-compatibility/2006">
              <mc:Choice xmlns:v="urn:schemas-microsoft-com:vml" Requires="v">
                <p:oleObj spid="_x0000_s258081" name="文档" r:id="rId6" imgW="951191" imgH="599062" progId="Word.Document.12">
                  <p:embed/>
                </p:oleObj>
              </mc:Choice>
              <mc:Fallback>
                <p:oleObj name="文档" r:id="rId6" imgW="951191" imgH="599062" progId="Word.Document.12">
                  <p:embed/>
                  <p:pic>
                    <p:nvPicPr>
                      <p:cNvPr id="0" name=""/>
                      <p:cNvPicPr/>
                      <p:nvPr/>
                    </p:nvPicPr>
                    <p:blipFill>
                      <a:blip r:embed="rId7"/>
                      <a:stretch>
                        <a:fillRect/>
                      </a:stretch>
                    </p:blipFill>
                    <p:spPr>
                      <a:xfrm>
                        <a:off x="3638475" y="1325240"/>
                        <a:ext cx="944563" cy="600075"/>
                      </a:xfrm>
                      <a:prstGeom prst="rect">
                        <a:avLst/>
                      </a:prstGeom>
                    </p:spPr>
                  </p:pic>
                </p:oleObj>
              </mc:Fallback>
            </mc:AlternateContent>
          </a:graphicData>
        </a:graphic>
      </p:graphicFrame>
      <p:pic>
        <p:nvPicPr>
          <p:cNvPr id="258050" name="Picture 2"/>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9919" y="4869954"/>
            <a:ext cx="1633319" cy="81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2160" y="3344426"/>
            <a:ext cx="1053159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酯</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酯：羧酸分子羧基中</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被</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取代</a:t>
            </a:r>
            <a:r>
              <a:rPr lang="zh-CN" altLang="zh-CN" sz="2800" kern="100" dirty="0">
                <a:latin typeface="Times New Roman"/>
                <a:ea typeface="华文细黑"/>
                <a:cs typeface="Times New Roman"/>
              </a:rPr>
              <a:t>后的产物。可</a:t>
            </a:r>
            <a:r>
              <a:rPr lang="zh-CN" altLang="zh-CN" sz="2800" kern="100" dirty="0" smtClean="0">
                <a:latin typeface="Times New Roman"/>
                <a:ea typeface="华文细黑"/>
                <a:cs typeface="Times New Roman"/>
              </a:rPr>
              <a:t>简写</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官能团为</a:t>
            </a:r>
            <a:r>
              <a:rPr lang="en-US" altLang="zh-CN" sz="2800" u="sng" kern="100" dirty="0">
                <a:latin typeface="宋体"/>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583038" y="4077866"/>
            <a:ext cx="106311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—OH</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6095206" y="4058702"/>
            <a:ext cx="1120820"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—OR′</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1139694" y="5282838"/>
            <a:ext cx="1499128"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RCOOR′</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8773280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blinds(horizontal)">
                                      <p:cBhvr>
                                        <p:cTn id="7" dur="500"/>
                                        <p:tgtEl>
                                          <p:spTgt spid="257028"/>
                                        </p:tgtEl>
                                      </p:cBhvr>
                                    </p:animEffect>
                                  </p:childTnLst>
                                </p:cTn>
                              </p:par>
                              <p:par>
                                <p:cTn id="8" presetID="3" presetClass="entr" presetSubtype="10" fill="hold" nodeType="withEffect">
                                  <p:stCondLst>
                                    <p:cond delay="0"/>
                                  </p:stCondLst>
                                  <p:childTnLst>
                                    <p:set>
                                      <p:cBhvr>
                                        <p:cTn id="9" dur="1" fill="hold">
                                          <p:stCondLst>
                                            <p:cond delay="0"/>
                                          </p:stCondLst>
                                        </p:cTn>
                                        <p:tgtEl>
                                          <p:spTgt spid="257029"/>
                                        </p:tgtEl>
                                        <p:attrNameLst>
                                          <p:attrName>style.visibility</p:attrName>
                                        </p:attrNameLst>
                                      </p:cBhvr>
                                      <p:to>
                                        <p:strVal val="visible"/>
                                      </p:to>
                                    </p:set>
                                    <p:animEffect transition="in" filter="blinds(horizontal)">
                                      <p:cBhvr>
                                        <p:cTn id="10" dur="500"/>
                                        <p:tgtEl>
                                          <p:spTgt spid="2570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nodeType="withEffect">
                                  <p:stCondLst>
                                    <p:cond delay="0"/>
                                  </p:stCondLst>
                                  <p:childTnLst>
                                    <p:set>
                                      <p:cBhvr>
                                        <p:cTn id="23" dur="1" fill="hold">
                                          <p:stCondLst>
                                            <p:cond delay="0"/>
                                          </p:stCondLst>
                                        </p:cTn>
                                        <p:tgtEl>
                                          <p:spTgt spid="258050"/>
                                        </p:tgtEl>
                                        <p:attrNameLst>
                                          <p:attrName>style.visibility</p:attrName>
                                        </p:attrNameLst>
                                      </p:cBhvr>
                                      <p:to>
                                        <p:strVal val="visible"/>
                                      </p:to>
                                    </p:set>
                                    <p:animEffect transition="in" filter="blinds(horizontal)">
                                      <p:cBhvr>
                                        <p:cTn id="24" dur="500"/>
                                        <p:tgtEl>
                                          <p:spTgt spid="2580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257028"/>
                                        </p:tgtEl>
                                      </p:cBhvr>
                                    </p:animEffect>
                                    <p:set>
                                      <p:cBhvr>
                                        <p:cTn id="29" dur="1" fill="hold">
                                          <p:stCondLst>
                                            <p:cond delay="499"/>
                                          </p:stCondLst>
                                        </p:cTn>
                                        <p:tgtEl>
                                          <p:spTgt spid="25702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7029"/>
                                        </p:tgtEl>
                                      </p:cBhvr>
                                    </p:animEffect>
                                    <p:set>
                                      <p:cBhvr>
                                        <p:cTn id="32" dur="1" fill="hold">
                                          <p:stCondLst>
                                            <p:cond delay="499"/>
                                          </p:stCondLst>
                                        </p:cTn>
                                        <p:tgtEl>
                                          <p:spTgt spid="25702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58050"/>
                                        </p:tgtEl>
                                      </p:cBhvr>
                                    </p:animEffect>
                                    <p:set>
                                      <p:cBhvr>
                                        <p:cTn id="44" dur="1" fill="hold">
                                          <p:stCondLst>
                                            <p:cond delay="499"/>
                                          </p:stCondLst>
                                        </p:cTn>
                                        <p:tgtEl>
                                          <p:spTgt spid="25805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p:bldP spid="7" grpId="1"/>
      <p:bldP spid="8" grpId="0"/>
      <p:bldP spid="8" grpId="1"/>
      <p:bldP spid="10" grpId="0"/>
      <p:bldP spid="10"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31861" y="549474"/>
            <a:ext cx="2759089"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酯的物理性质</a:t>
            </a:r>
            <a:endParaRPr lang="zh-CN" altLang="zh-CN" sz="2800" kern="100" dirty="0">
              <a:effectLst/>
              <a:latin typeface="宋体"/>
              <a:cs typeface="Courier New"/>
            </a:endParaRPr>
          </a:p>
        </p:txBody>
      </p:sp>
      <p:pic>
        <p:nvPicPr>
          <p:cNvPr id="259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654" y="1474334"/>
            <a:ext cx="5721025" cy="152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031187" y="2421682"/>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难</a:t>
            </a:r>
            <a:endParaRPr lang="zh-CN" altLang="en-US" dirty="0">
              <a:solidFill>
                <a:srgbClr val="0000FF"/>
              </a:solidFill>
            </a:endParaRPr>
          </a:p>
        </p:txBody>
      </p:sp>
      <p:sp>
        <p:nvSpPr>
          <p:cNvPr id="16" name="矩形 15"/>
          <p:cNvSpPr/>
          <p:nvPr/>
        </p:nvSpPr>
        <p:spPr>
          <a:xfrm>
            <a:off x="5879182" y="2421682"/>
            <a:ext cx="543739" cy="523220"/>
          </a:xfrm>
          <a:prstGeom prst="rect">
            <a:avLst/>
          </a:prstGeom>
        </p:spPr>
        <p:txBody>
          <a:bodyPr wrap="none">
            <a:spAutoFit/>
          </a:bodyPr>
          <a:lstStyle/>
          <a:p>
            <a:r>
              <a:rPr lang="zh-CN" altLang="en-US" sz="2800" dirty="0" smtClean="0">
                <a:solidFill>
                  <a:srgbClr val="0000FF"/>
                </a:solidFill>
              </a:rPr>
              <a:t>易</a:t>
            </a:r>
            <a:endParaRPr lang="zh-CN" altLang="en-US" sz="2800" dirty="0">
              <a:solidFill>
                <a:srgbClr val="0000FF"/>
              </a:solidFill>
            </a:endParaRPr>
          </a:p>
        </p:txBody>
      </p:sp>
      <p:sp>
        <p:nvSpPr>
          <p:cNvPr id="13" name="矩形 12"/>
          <p:cNvSpPr/>
          <p:nvPr/>
        </p:nvSpPr>
        <p:spPr>
          <a:xfrm>
            <a:off x="1054646" y="3204996"/>
            <a:ext cx="2759089"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酯的化学性质</a:t>
            </a:r>
            <a:endParaRPr lang="zh-CN" altLang="zh-CN" sz="2800" kern="100" dirty="0">
              <a:effectLst/>
              <a:latin typeface="宋体"/>
              <a:cs typeface="Courier New"/>
            </a:endParaRPr>
          </a:p>
        </p:txBody>
      </p:sp>
      <p:pic>
        <p:nvPicPr>
          <p:cNvPr id="259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598" y="4020547"/>
            <a:ext cx="4177544" cy="120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9076" name="Picture 4"/>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80653" y="4068795"/>
            <a:ext cx="2691935" cy="920684"/>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9105507" y="4737551"/>
            <a:ext cx="518091" cy="492443"/>
          </a:xfrm>
          <a:prstGeom prst="rect">
            <a:avLst/>
          </a:prstGeom>
        </p:spPr>
        <p:txBody>
          <a:bodyPr wrap="none">
            <a:spAutoFit/>
          </a:bodyPr>
          <a:lstStyle/>
          <a:p>
            <a:pPr lvl="0" defTabSz="914400" fontAlgn="base">
              <a:spcBef>
                <a:spcPct val="0"/>
              </a:spcBef>
              <a:spcAft>
                <a:spcPct val="0"/>
              </a:spcAft>
            </a:pPr>
            <a:r>
              <a:rPr lang="zh-CN" altLang="en-US" sz="2600" dirty="0">
                <a:solidFill>
                  <a:prstClr val="black"/>
                </a:solidFill>
                <a:latin typeface="华文细黑" pitchFamily="2" charset="-122"/>
                <a:ea typeface="华文细黑" pitchFamily="2" charset="-122"/>
                <a:cs typeface="Times New Roman" pitchFamily="18" charset="0"/>
              </a:rPr>
              <a:t>。</a:t>
            </a:r>
            <a:endParaRPr lang="zh-CN" altLang="en-US" sz="1800" dirty="0">
              <a:solidFill>
                <a:prstClr val="black"/>
              </a:solidFill>
              <a:latin typeface="Arial" pitchFamily="34" charset="0"/>
              <a:ea typeface="宋体" pitchFamily="2" charset="-122"/>
              <a:cs typeface="宋体" pitchFamily="2" charset="-122"/>
            </a:endParaRPr>
          </a:p>
        </p:txBody>
      </p:sp>
      <p:sp>
        <p:nvSpPr>
          <p:cNvPr id="20" name="矩形 19"/>
          <p:cNvSpPr/>
          <p:nvPr/>
        </p:nvSpPr>
        <p:spPr>
          <a:xfrm>
            <a:off x="5415720" y="4509914"/>
            <a:ext cx="7736270" cy="656846"/>
          </a:xfrm>
          <a:prstGeom prst="rect">
            <a:avLst/>
          </a:prstGeom>
        </p:spPr>
        <p:txBody>
          <a:bodyPr>
            <a:spAutoFit/>
          </a:bodyPr>
          <a:lstStyle/>
          <a:p>
            <a:pPr algn="just">
              <a:lnSpc>
                <a:spcPct val="150000"/>
              </a:lnSpc>
              <a:spcAft>
                <a:spcPts val="0"/>
              </a:spcAft>
            </a:pP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endParaRPr lang="zh-CN" altLang="zh-CN" sz="2800" kern="100" dirty="0">
              <a:effectLst/>
              <a:latin typeface="宋体"/>
              <a:cs typeface="Courier New"/>
            </a:endParaRPr>
          </a:p>
        </p:txBody>
      </p:sp>
      <p:pic>
        <p:nvPicPr>
          <p:cNvPr id="259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686" y="5302002"/>
            <a:ext cx="3733380" cy="108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5231110" y="5581260"/>
            <a:ext cx="7736270" cy="656846"/>
          </a:xfrm>
          <a:prstGeom prst="rect">
            <a:avLst/>
          </a:prstGeom>
        </p:spPr>
        <p:txBody>
          <a:bodyPr>
            <a:spAutoFit/>
          </a:bodyPr>
          <a:lstStyle/>
          <a:p>
            <a:pPr algn="just">
              <a:lnSpc>
                <a:spcPct val="150000"/>
              </a:lnSpc>
              <a:spcAft>
                <a:spcPts val="0"/>
              </a:spcAft>
            </a:pP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endParaRPr lang="zh-CN" altLang="zh-CN" sz="2800" kern="100" dirty="0">
              <a:effectLst/>
              <a:latin typeface="宋体"/>
              <a:cs typeface="Courier New"/>
            </a:endParaRPr>
          </a:p>
        </p:txBody>
      </p:sp>
      <p:sp>
        <p:nvSpPr>
          <p:cNvPr id="29" name="矩形 28"/>
          <p:cNvSpPr/>
          <p:nvPr/>
        </p:nvSpPr>
        <p:spPr>
          <a:xfrm>
            <a:off x="8975526" y="5817671"/>
            <a:ext cx="518091" cy="492443"/>
          </a:xfrm>
          <a:prstGeom prst="rect">
            <a:avLst/>
          </a:prstGeom>
        </p:spPr>
        <p:txBody>
          <a:bodyPr wrap="none">
            <a:spAutoFit/>
          </a:bodyPr>
          <a:lstStyle/>
          <a:p>
            <a:pPr lvl="0" defTabSz="914400" fontAlgn="base">
              <a:spcBef>
                <a:spcPct val="0"/>
              </a:spcBef>
              <a:spcAft>
                <a:spcPct val="0"/>
              </a:spcAft>
            </a:pPr>
            <a:r>
              <a:rPr lang="zh-CN" altLang="en-US" sz="2600" dirty="0">
                <a:solidFill>
                  <a:prstClr val="black"/>
                </a:solidFill>
                <a:latin typeface="华文细黑" pitchFamily="2" charset="-122"/>
                <a:ea typeface="华文细黑" pitchFamily="2" charset="-122"/>
                <a:cs typeface="Times New Roman" pitchFamily="18" charset="0"/>
              </a:rPr>
              <a:t>。</a:t>
            </a:r>
            <a:endParaRPr lang="zh-CN" altLang="en-US" sz="1800" dirty="0">
              <a:solidFill>
                <a:prstClr val="black"/>
              </a:solidFill>
              <a:latin typeface="Arial" pitchFamily="34" charset="0"/>
              <a:ea typeface="宋体" pitchFamily="2" charset="-122"/>
              <a:cs typeface="宋体" pitchFamily="2" charset="-122"/>
            </a:endParaRPr>
          </a:p>
        </p:txBody>
      </p:sp>
      <p:pic>
        <p:nvPicPr>
          <p:cNvPr id="259080" name="Picture 8"/>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22876" y="5163947"/>
            <a:ext cx="2720602" cy="87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6120329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9076"/>
                                        </p:tgtEl>
                                        <p:attrNameLst>
                                          <p:attrName>style.visibility</p:attrName>
                                        </p:attrNameLst>
                                      </p:cBhvr>
                                      <p:to>
                                        <p:strVal val="visible"/>
                                      </p:to>
                                    </p:set>
                                    <p:animEffect transition="in" filter="blinds(horizontal)">
                                      <p:cBhvr>
                                        <p:cTn id="15" dur="500"/>
                                        <p:tgtEl>
                                          <p:spTgt spid="259076"/>
                                        </p:tgtEl>
                                      </p:cBhvr>
                                    </p:animEffect>
                                  </p:childTnLst>
                                </p:cTn>
                              </p:par>
                              <p:par>
                                <p:cTn id="16" presetID="3" presetClass="entr" presetSubtype="10" fill="hold" nodeType="withEffect">
                                  <p:stCondLst>
                                    <p:cond delay="0"/>
                                  </p:stCondLst>
                                  <p:childTnLst>
                                    <p:set>
                                      <p:cBhvr>
                                        <p:cTn id="17" dur="1" fill="hold">
                                          <p:stCondLst>
                                            <p:cond delay="0"/>
                                          </p:stCondLst>
                                        </p:cTn>
                                        <p:tgtEl>
                                          <p:spTgt spid="259080"/>
                                        </p:tgtEl>
                                        <p:attrNameLst>
                                          <p:attrName>style.visibility</p:attrName>
                                        </p:attrNameLst>
                                      </p:cBhvr>
                                      <p:to>
                                        <p:strVal val="visible"/>
                                      </p:to>
                                    </p:set>
                                    <p:animEffect transition="in" filter="blinds(horizontal)">
                                      <p:cBhvr>
                                        <p:cTn id="18" dur="500"/>
                                        <p:tgtEl>
                                          <p:spTgt spid="2590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59076"/>
                                        </p:tgtEl>
                                      </p:cBhvr>
                                    </p:animEffect>
                                    <p:set>
                                      <p:cBhvr>
                                        <p:cTn id="29" dur="1" fill="hold">
                                          <p:stCondLst>
                                            <p:cond delay="499"/>
                                          </p:stCondLst>
                                        </p:cTn>
                                        <p:tgtEl>
                                          <p:spTgt spid="25907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9080"/>
                                        </p:tgtEl>
                                      </p:cBhvr>
                                    </p:animEffect>
                                    <p:set>
                                      <p:cBhvr>
                                        <p:cTn id="32" dur="1" fill="hold">
                                          <p:stCondLst>
                                            <p:cond delay="499"/>
                                          </p:stCondLst>
                                        </p:cTn>
                                        <p:tgtEl>
                                          <p:spTgt spid="25908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1" grpId="0"/>
      <p:bldP spid="11" grpId="1"/>
      <p:bldP spid="16" grpId="0"/>
      <p:bldP spid="1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42467" y="1341562"/>
            <a:ext cx="1072697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酯的水解反应为取代反应；在酸性条件下为可逆反应；在碱性条件下，能中和产生的羧酸，反应能完全进行</a:t>
            </a:r>
            <a:r>
              <a:rPr lang="zh-CN" altLang="zh-CN" sz="2800" kern="100">
                <a:latin typeface="Times New Roman"/>
                <a:ea typeface="华文细黑"/>
                <a:cs typeface="Times New Roman"/>
              </a:rPr>
              <a:t>。</a:t>
            </a:r>
            <a:r>
              <a:rPr lang="zh-CN" altLang="zh-CN" sz="2800" kern="100">
                <a:latin typeface="宋体"/>
                <a:ea typeface="Times New Roman"/>
                <a:cs typeface="Courier New"/>
              </a:rPr>
              <a:t> </a:t>
            </a:r>
            <a:endParaRPr lang="en-US" altLang="zh-CN" sz="2800" kern="100" dirty="0" smtClean="0">
              <a:latin typeface="宋体"/>
              <a:ea typeface="Times New Roman"/>
              <a:cs typeface="Courier New"/>
            </a:endParaRPr>
          </a:p>
          <a:p>
            <a:pPr algn="just">
              <a:lnSpc>
                <a:spcPct val="150000"/>
              </a:lnSpc>
              <a:spcAft>
                <a:spcPts val="0"/>
              </a:spcAft>
            </a:pPr>
            <a:r>
              <a:rPr lang="en-US" altLang="zh-CN" sz="2800" kern="100" dirty="0" smtClean="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4)</a:t>
            </a:r>
            <a:r>
              <a:rPr lang="zh-CN" altLang="zh-CN" sz="2800" kern="100" dirty="0">
                <a:latin typeface="Times New Roman"/>
                <a:ea typeface="华文细黑"/>
                <a:cs typeface="Times New Roman"/>
              </a:rPr>
              <a:t>酯在生产、生活中的</a:t>
            </a:r>
            <a:r>
              <a:rPr lang="zh-CN" altLang="zh-CN" sz="2800" kern="100" dirty="0" smtClean="0">
                <a:latin typeface="Times New Roman"/>
                <a:ea typeface="华文细黑"/>
                <a:cs typeface="Times New Roman"/>
              </a:rPr>
              <a:t>应用</a:t>
            </a:r>
            <a:r>
              <a:rPr lang="en-US" altLang="zh-CN" sz="2800" kern="100" dirty="0" smtClean="0">
                <a:latin typeface="Times New Roman"/>
                <a:ea typeface="华文细黑"/>
                <a:cs typeface="Times New Roman"/>
              </a:rPr>
              <a:t> </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日常生活中的饮料、糖果和糕点等常使用酯类香料。</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酯还是重要的化工原料。</a:t>
            </a:r>
            <a:endParaRPr lang="zh-CN" altLang="zh-CN" sz="1100" kern="100" dirty="0">
              <a:effectLst/>
              <a:latin typeface="宋体"/>
              <a:cs typeface="Courier New"/>
            </a:endParaRPr>
          </a:p>
        </p:txBody>
      </p:sp>
      <p:sp>
        <p:nvSpPr>
          <p:cNvPr id="4" name="矩形 3"/>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特别提醒</a:t>
            </a:r>
          </a:p>
        </p:txBody>
      </p:sp>
    </p:spTree>
    <p:extLst>
      <p:ext uri="{BB962C8B-B14F-4D97-AF65-F5344CB8AC3E}">
        <p14:creationId xmlns:p14="http://schemas.microsoft.com/office/powerpoint/2010/main" val="13751439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51748" y="1950106"/>
            <a:ext cx="10308410"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丙烯酸</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CHCOOH</a:t>
            </a:r>
            <a:r>
              <a:rPr lang="zh-CN" altLang="zh-CN" sz="2800" kern="100" dirty="0">
                <a:latin typeface="Times New Roman"/>
                <a:ea typeface="华文细黑"/>
                <a:cs typeface="Times New Roman"/>
              </a:rPr>
              <a:t>和油酸</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17</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是同系物吗？</a:t>
            </a:r>
            <a:endParaRPr lang="zh-CN" altLang="zh-CN" sz="1100" kern="100" dirty="0">
              <a:effectLst/>
              <a:latin typeface="宋体"/>
              <a:cs typeface="Courier New"/>
            </a:endParaRPr>
          </a:p>
        </p:txBody>
      </p:sp>
      <p:sp>
        <p:nvSpPr>
          <p:cNvPr id="3" name="矩形 2"/>
          <p:cNvSpPr/>
          <p:nvPr/>
        </p:nvSpPr>
        <p:spPr>
          <a:xfrm>
            <a:off x="694606" y="2853730"/>
            <a:ext cx="9439720" cy="195367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是同系物，因为它们分子中都含有羧基和同类型的烃基，即分子结构相似，并且在组成上相差</a:t>
            </a:r>
            <a:r>
              <a:rPr lang="en-US" altLang="zh-CN" sz="2800" kern="100" dirty="0">
                <a:solidFill>
                  <a:schemeClr val="accent6">
                    <a:lumMod val="75000"/>
                  </a:schemeClr>
                </a:solidFill>
                <a:latin typeface="Times New Roman"/>
                <a:ea typeface="华文细黑"/>
                <a:cs typeface="Courier New"/>
              </a:rPr>
              <a:t>15</a:t>
            </a:r>
            <a:r>
              <a:rPr lang="zh-CN" altLang="zh-CN" sz="2800" kern="100" dirty="0">
                <a:solidFill>
                  <a:schemeClr val="accent6">
                    <a:lumMod val="75000"/>
                  </a:schemeClr>
                </a:solidFill>
                <a:latin typeface="Times New Roman"/>
                <a:ea typeface="华文细黑"/>
                <a:cs typeface="Times New Roman"/>
              </a:rPr>
              <a:t>个</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原子团，完全符合同系物的定义</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p:txBody>
      </p:sp>
      <p:sp>
        <p:nvSpPr>
          <p:cNvPr id="9" name="矩形 8"/>
          <p:cNvSpPr/>
          <p:nvPr/>
        </p:nvSpPr>
        <p:spPr>
          <a:xfrm>
            <a:off x="910630" y="1197546"/>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7728643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86483" y="1385049"/>
            <a:ext cx="10726973"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甲醛的结构式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相当于二元醛，</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甲醛与足量银氨溶液充分反应，可生成</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Ag</a:t>
            </a:r>
            <a:r>
              <a:rPr lang="zh-CN" altLang="zh-CN" sz="2800" kern="100" dirty="0">
                <a:latin typeface="Times New Roman"/>
                <a:ea typeface="华文细黑"/>
                <a:cs typeface="Times New Roman"/>
              </a:rPr>
              <a:t>。写出该反应的化学方程式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260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588" y="1197546"/>
            <a:ext cx="1334087" cy="83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099" name="Picture 3"/>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799" y="2853730"/>
            <a:ext cx="6005471" cy="96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00" name="Picture 4"/>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1755" y="3355008"/>
            <a:ext cx="3786693" cy="506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1549339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gtEl>
                                        <p:attrNameLst>
                                          <p:attrName>style.visibility</p:attrName>
                                        </p:attrNameLst>
                                      </p:cBhvr>
                                      <p:to>
                                        <p:strVal val="visible"/>
                                      </p:to>
                                    </p:set>
                                    <p:animEffect transition="in" filter="blinds(horizontal)">
                                      <p:cBhvr>
                                        <p:cTn id="7" dur="500"/>
                                        <p:tgtEl>
                                          <p:spTgt spid="260099"/>
                                        </p:tgtEl>
                                      </p:cBhvr>
                                    </p:animEffect>
                                  </p:childTnLst>
                                </p:cTn>
                              </p:par>
                              <p:par>
                                <p:cTn id="8" presetID="3" presetClass="entr" presetSubtype="10" fill="hold" nodeType="withEffect">
                                  <p:stCondLst>
                                    <p:cond delay="0"/>
                                  </p:stCondLst>
                                  <p:childTnLst>
                                    <p:set>
                                      <p:cBhvr>
                                        <p:cTn id="9" dur="1" fill="hold">
                                          <p:stCondLst>
                                            <p:cond delay="0"/>
                                          </p:stCondLst>
                                        </p:cTn>
                                        <p:tgtEl>
                                          <p:spTgt spid="260100"/>
                                        </p:tgtEl>
                                        <p:attrNameLst>
                                          <p:attrName>style.visibility</p:attrName>
                                        </p:attrNameLst>
                                      </p:cBhvr>
                                      <p:to>
                                        <p:strVal val="visible"/>
                                      </p:to>
                                    </p:set>
                                    <p:animEffect transition="in" filter="blinds(horizontal)">
                                      <p:cBhvr>
                                        <p:cTn id="10" dur="500"/>
                                        <p:tgtEl>
                                          <p:spTgt spid="2601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60099"/>
                                        </p:tgtEl>
                                      </p:cBhvr>
                                    </p:animEffect>
                                    <p:set>
                                      <p:cBhvr>
                                        <p:cTn id="15" dur="1" fill="hold">
                                          <p:stCondLst>
                                            <p:cond delay="499"/>
                                          </p:stCondLst>
                                        </p:cTn>
                                        <p:tgtEl>
                                          <p:spTgt spid="26009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60100"/>
                                        </p:tgtEl>
                                      </p:cBhvr>
                                    </p:animEffect>
                                    <p:set>
                                      <p:cBhvr>
                                        <p:cTn id="18" dur="1" fill="hold">
                                          <p:stCondLst>
                                            <p:cond delay="499"/>
                                          </p:stCondLst>
                                        </p:cTn>
                                        <p:tgtEl>
                                          <p:spTgt spid="26010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135935"/>
            <a:ext cx="7037504" cy="637675"/>
          </a:xfrm>
          <a:prstGeom prst="rect">
            <a:avLst/>
          </a:prstGeom>
        </p:spPr>
        <p:txBody>
          <a:bodyPr wrap="none">
            <a:spAutoFit/>
          </a:bodyPr>
          <a:lstStyle/>
          <a:p>
            <a:pPr algn="just">
              <a:lnSpc>
                <a:spcPct val="150000"/>
              </a:lnSpc>
              <a:spcAft>
                <a:spcPts val="0"/>
              </a:spcAft>
            </a:pPr>
            <a:r>
              <a:rPr lang="zh-CN" altLang="en-US" sz="2800" b="1" kern="100" cap="all" dirty="0">
                <a:solidFill>
                  <a:srgbClr val="0000CC"/>
                </a:solidFill>
                <a:latin typeface="Times New Roman"/>
                <a:ea typeface="黑体" pitchFamily="49" charset="-122"/>
                <a:cs typeface="Times New Roman"/>
              </a:rPr>
              <a:t>题组一　正确理解醛、羧酸、酯的结构特点</a:t>
            </a:r>
            <a:endParaRPr lang="zh-CN" altLang="zh-CN" sz="2800" kern="100" cap="all" dirty="0">
              <a:solidFill>
                <a:srgbClr val="0000CC"/>
              </a:solidFill>
              <a:effectLst/>
              <a:latin typeface="宋体"/>
              <a:ea typeface="黑体" pitchFamily="49" charset="-122"/>
              <a:cs typeface="Courier New"/>
            </a:endParaRPr>
          </a:p>
        </p:txBody>
      </p:sp>
      <p:sp>
        <p:nvSpPr>
          <p:cNvPr id="7" name="矩形 6"/>
          <p:cNvSpPr/>
          <p:nvPr/>
        </p:nvSpPr>
        <p:spPr>
          <a:xfrm>
            <a:off x="285050" y="1910593"/>
            <a:ext cx="1085071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由下列</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种基团中的</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个不同基团两两组合，形成的有机物能与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反应的有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pic>
        <p:nvPicPr>
          <p:cNvPr id="261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158" y="3132033"/>
            <a:ext cx="1565946" cy="152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0559" y="3355976"/>
            <a:ext cx="10959223" cy="1384995"/>
          </a:xfrm>
          <a:prstGeom prst="rect">
            <a:avLst/>
          </a:prstGeom>
        </p:spPr>
        <p:txBody>
          <a:bodyPr>
            <a:spAutoFit/>
          </a:bodyPr>
          <a:lstStyle/>
          <a:p>
            <a:pPr algn="just">
              <a:lnSpc>
                <a:spcPct val="150000"/>
              </a:lnSpc>
              <a:spcAft>
                <a:spcPts val="0"/>
              </a:spcAft>
            </a:pP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—COOH</a:t>
            </a:r>
            <a:r>
              <a:rPr lang="zh-CN" altLang="zh-CN" sz="2800" kern="100" dirty="0" smtClean="0">
                <a:latin typeface="Times New Roman"/>
                <a:ea typeface="华文细黑"/>
                <a:cs typeface="Times New Roman"/>
              </a:rPr>
              <a:t>　　</a:t>
            </a:r>
            <a:r>
              <a:rPr lang="en-US" altLang="zh-CN" sz="2800" kern="100" dirty="0">
                <a:latin typeface="宋体"/>
                <a:cs typeface="Courier New"/>
              </a:rPr>
              <a:t> </a:t>
            </a:r>
            <a:r>
              <a:rPr lang="en-US" altLang="zh-CN" sz="2800" kern="100" dirty="0" smtClean="0">
                <a:latin typeface="宋体"/>
                <a:cs typeface="Courier New"/>
              </a:rPr>
              <a:t>        </a:t>
            </a:r>
            <a:r>
              <a:rPr lang="en-US" altLang="zh-CN" sz="2800" kern="100" dirty="0" smtClean="0">
                <a:latin typeface="宋体"/>
                <a:ea typeface="华文细黑"/>
                <a:cs typeface="Times New Roman"/>
              </a:rPr>
              <a:t>⑤</a:t>
            </a:r>
            <a:r>
              <a:rPr lang="en-US" altLang="zh-CN" sz="2800" kern="100" dirty="0" smtClean="0">
                <a:latin typeface="Times New Roman"/>
                <a:ea typeface="华文细黑"/>
                <a:cs typeface="Courier New"/>
              </a:rPr>
              <a:t>—CHO</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A.2</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  		B.3</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  		C.4</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  		D.5</a:t>
            </a:r>
            <a:r>
              <a:rPr lang="zh-CN" altLang="zh-CN" sz="2800" kern="100" dirty="0" smtClean="0">
                <a:latin typeface="Times New Roman"/>
                <a:ea typeface="华文细黑"/>
                <a:cs typeface="Times New Roman"/>
              </a:rPr>
              <a:t>种</a:t>
            </a:r>
            <a:endParaRPr lang="zh-CN" altLang="zh-CN" sz="2800" kern="100" dirty="0" smtClean="0">
              <a:latin typeface="宋体"/>
              <a:cs typeface="Courier New"/>
            </a:endParaRPr>
          </a:p>
        </p:txBody>
      </p:sp>
      <p:sp>
        <p:nvSpPr>
          <p:cNvPr id="8" name="矩形 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3"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4"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6"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10"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86148805"/>
              </p:ext>
            </p:extLst>
          </p:nvPr>
        </p:nvGraphicFramePr>
        <p:xfrm>
          <a:off x="721116" y="1266558"/>
          <a:ext cx="9580563" cy="2632075"/>
        </p:xfrm>
        <a:graphic>
          <a:graphicData uri="http://schemas.openxmlformats.org/presentationml/2006/ole">
            <mc:AlternateContent xmlns:mc="http://schemas.openxmlformats.org/markup-compatibility/2006">
              <mc:Choice xmlns:v="urn:schemas-microsoft-com:vml" Requires="v">
                <p:oleObj spid="_x0000_s262179" name="文档" r:id="rId4" imgW="9577684" imgH="2638978" progId="Word.Document.12">
                  <p:embed/>
                </p:oleObj>
              </mc:Choice>
              <mc:Fallback>
                <p:oleObj name="文档" r:id="rId4" imgW="9577684" imgH="2638978" progId="Word.Document.12">
                  <p:embed/>
                  <p:pic>
                    <p:nvPicPr>
                      <p:cNvPr id="0" name=""/>
                      <p:cNvPicPr/>
                      <p:nvPr/>
                    </p:nvPicPr>
                    <p:blipFill>
                      <a:blip r:embed="rId5"/>
                      <a:stretch>
                        <a:fillRect/>
                      </a:stretch>
                    </p:blipFill>
                    <p:spPr>
                      <a:xfrm>
                        <a:off x="721116" y="1266558"/>
                        <a:ext cx="9580563" cy="2632075"/>
                      </a:xfrm>
                      <a:prstGeom prst="rect">
                        <a:avLst/>
                      </a:prstGeom>
                    </p:spPr>
                  </p:pic>
                </p:oleObj>
              </mc:Fallback>
            </mc:AlternateContent>
          </a:graphicData>
        </a:graphic>
      </p:graphicFrame>
      <p:sp>
        <p:nvSpPr>
          <p:cNvPr id="6" name="矩形 5"/>
          <p:cNvSpPr/>
          <p:nvPr/>
        </p:nvSpPr>
        <p:spPr>
          <a:xfrm>
            <a:off x="8327454" y="2058646"/>
            <a:ext cx="4134465"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组合后看物质是否存在。</a:t>
            </a:r>
            <a:endParaRPr lang="zh-CN" altLang="zh-CN" sz="2800" kern="100" dirty="0">
              <a:effectLst/>
              <a:latin typeface="宋体"/>
              <a:cs typeface="Courier New"/>
            </a:endParaRPr>
          </a:p>
        </p:txBody>
      </p:sp>
      <p:pic>
        <p:nvPicPr>
          <p:cNvPr id="26214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4018" y="4002747"/>
            <a:ext cx="2178765" cy="115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4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38822" y="5026767"/>
            <a:ext cx="1180237" cy="157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22598" y="3195673"/>
            <a:ext cx="10427325" cy="2677656"/>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两两组合形成的化合物有</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种，其中</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—COOH </a:t>
            </a:r>
            <a:r>
              <a:rPr lang="zh-CN" altLang="zh-CN" sz="2800" kern="100" dirty="0">
                <a:latin typeface="Times New Roman"/>
                <a:ea typeface="华文细黑"/>
                <a:cs typeface="Times New Roman"/>
              </a:rPr>
              <a:t>组合形成的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为无机物，不合题意。只有</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a:latin typeface="宋体"/>
                <a:cs typeface="Courier New"/>
              </a:rPr>
              <a:t> </a:t>
            </a:r>
            <a:r>
              <a:rPr lang="en-US" altLang="zh-CN" sz="2800" kern="100" dirty="0" smtClean="0">
                <a:latin typeface="宋体"/>
                <a:cs typeface="Courier New"/>
              </a:rPr>
              <a:t>        </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甲酸</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OHC—COOH 5</a:t>
            </a:r>
            <a:r>
              <a:rPr lang="zh-CN" altLang="zh-CN" sz="2800" kern="100" dirty="0" smtClean="0">
                <a:latin typeface="Times New Roman"/>
                <a:ea typeface="华文细黑"/>
                <a:cs typeface="Times New Roman"/>
              </a:rPr>
              <a:t>种有机物能与</a:t>
            </a:r>
            <a:r>
              <a:rPr lang="en-US" altLang="zh-CN" sz="2800" kern="100" dirty="0" err="1" smtClean="0">
                <a:latin typeface="Times New Roman"/>
                <a:ea typeface="华文细黑"/>
                <a:cs typeface="Courier New"/>
              </a:rPr>
              <a:t>NaOH</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p:txBody>
      </p:sp>
      <p:sp>
        <p:nvSpPr>
          <p:cNvPr id="11" name="矩形 10"/>
          <p:cNvSpPr/>
          <p:nvPr/>
        </p:nvSpPr>
        <p:spPr>
          <a:xfrm>
            <a:off x="694606" y="6166098"/>
            <a:ext cx="152638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effectLst/>
              <a:latin typeface="宋体"/>
              <a:cs typeface="Courier New"/>
            </a:endParaRPr>
          </a:p>
        </p:txBody>
      </p:sp>
      <p:sp>
        <p:nvSpPr>
          <p:cNvPr id="9" name="Rectangle 21">
            <a:hlinkClick r:id="rId8"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9"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0"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1"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3"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4"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550590" y="909514"/>
            <a:ext cx="7578389" cy="738664"/>
          </a:xfrm>
          <a:prstGeom prst="rect">
            <a:avLst/>
          </a:prstGeom>
        </p:spPr>
        <p:txBody>
          <a:bodyPr wrap="square">
            <a:spAutoFit/>
          </a:bodyPr>
          <a:lstStyle/>
          <a:p>
            <a:pPr lvl="0" algn="just">
              <a:lnSpc>
                <a:spcPct val="150000"/>
              </a:lnSpc>
            </a:pPr>
            <a:r>
              <a:rPr lang="zh-CN" altLang="zh-CN" sz="2800" b="1" kern="100" dirty="0">
                <a:solidFill>
                  <a:srgbClr val="0000FF"/>
                </a:solidFill>
                <a:latin typeface="Times New Roman"/>
                <a:cs typeface="Times New Roman"/>
              </a:rPr>
              <a:t>特别注意　</a:t>
            </a:r>
            <a:r>
              <a:rPr lang="en-US" altLang="zh-CN" sz="2800" kern="100" dirty="0">
                <a:solidFill>
                  <a:prstClr val="black"/>
                </a:solidFill>
                <a:latin typeface="Times New Roman"/>
                <a:ea typeface="华文细黑"/>
                <a:cs typeface="Courier New"/>
              </a:rPr>
              <a:t>HO—</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—COOH</a:t>
            </a:r>
            <a:r>
              <a:rPr lang="zh-CN" altLang="zh-CN" sz="2800" kern="100" dirty="0">
                <a:solidFill>
                  <a:prstClr val="black"/>
                </a:solidFill>
                <a:latin typeface="Times New Roman"/>
                <a:ea typeface="华文细黑"/>
                <a:cs typeface="Times New Roman"/>
              </a:rPr>
              <a:t>相连时为</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62146"/>
                                        </p:tgtEl>
                                        <p:attrNameLst>
                                          <p:attrName>style.visibility</p:attrName>
                                        </p:attrNameLst>
                                      </p:cBhvr>
                                      <p:to>
                                        <p:strVal val="visible"/>
                                      </p:to>
                                    </p:set>
                                    <p:animEffect transition="in" filter="blinds(horizontal)">
                                      <p:cBhvr>
                                        <p:cTn id="18" dur="750"/>
                                        <p:tgtEl>
                                          <p:spTgt spid="26214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75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262147"/>
                                        </p:tgtEl>
                                        <p:attrNameLst>
                                          <p:attrName>style.visibility</p:attrName>
                                        </p:attrNameLst>
                                      </p:cBhvr>
                                      <p:to>
                                        <p:strVal val="visible"/>
                                      </p:to>
                                    </p:set>
                                    <p:animEffect transition="in" filter="blinds(horizontal)">
                                      <p:cBhvr>
                                        <p:cTn id="24" dur="750"/>
                                        <p:tgtEl>
                                          <p:spTgt spid="262147"/>
                                        </p:tgtEl>
                                      </p:cBhvr>
                                    </p:animEffect>
                                  </p:childTnLst>
                                </p:cTn>
                              </p:par>
                            </p:childTnLst>
                          </p:cTn>
                        </p:par>
                        <p:par>
                          <p:cTn id="25" fill="hold">
                            <p:stCondLst>
                              <p:cond delay="2250"/>
                            </p:stCondLst>
                            <p:childTnLst>
                              <p:par>
                                <p:cTn id="26" presetID="3"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17675" y="472174"/>
            <a:ext cx="1063691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在阿司匹林的结构简式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如图所示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①②③④⑤⑥</a:t>
            </a:r>
            <a:r>
              <a:rPr lang="zh-CN" altLang="zh-CN" sz="2800" kern="100" dirty="0">
                <a:latin typeface="Times New Roman"/>
                <a:ea typeface="华文细黑"/>
                <a:cs typeface="Times New Roman"/>
              </a:rPr>
              <a:t>分别标出了其分子中的不同的键。将阿司匹林与足量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溶液共热，发生反应时断键的位置是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pic>
        <p:nvPicPr>
          <p:cNvPr id="263170" name="Picture 2" descr="HX5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1845" y="2014296"/>
            <a:ext cx="2900253" cy="162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0590" y="3776474"/>
            <a:ext cx="1063691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②⑤</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②⑥</a:t>
            </a:r>
            <a:endParaRPr lang="zh-CN" altLang="zh-CN" sz="28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处发生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的中和反应</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处是酯在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溶液中的水解。</a:t>
            </a:r>
            <a:endParaRPr lang="zh-CN" altLang="zh-CN" sz="2800" kern="100" dirty="0">
              <a:effectLst/>
              <a:latin typeface="宋体"/>
              <a:cs typeface="Courier New"/>
            </a:endParaRPr>
          </a:p>
        </p:txBody>
      </p:sp>
      <p:sp>
        <p:nvSpPr>
          <p:cNvPr id="7" name="矩形 6"/>
          <p:cNvSpPr/>
          <p:nvPr/>
        </p:nvSpPr>
        <p:spPr>
          <a:xfrm>
            <a:off x="3286894" y="197047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cs typeface="Times New Roman"/>
              </a:rPr>
              <a:t>D</a:t>
            </a:r>
            <a:endParaRPr lang="zh-CN" altLang="en-US" sz="2800" b="1" kern="100" dirty="0">
              <a:solidFill>
                <a:schemeClr val="accent6">
                  <a:lumMod val="75000"/>
                </a:schemeClr>
              </a:solidFill>
              <a:latin typeface="Times New Roman"/>
              <a:cs typeface="Times New Roman"/>
            </a:endParaRPr>
          </a:p>
        </p:txBody>
      </p:sp>
      <p:sp>
        <p:nvSpPr>
          <p:cNvPr id="6" name="Rectangle 21">
            <a:hlinkClick r:id="rId3"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212809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xEl>
                                              <p:pRg st="2" end="2"/>
                                            </p:txEl>
                                          </p:spTgt>
                                        </p:tgtEl>
                                      </p:cBhvr>
                                    </p:animEffect>
                                    <p:set>
                                      <p:cBhvr>
                                        <p:cTn id="17" dur="1" fill="hold">
                                          <p:stCondLst>
                                            <p:cond delay="499"/>
                                          </p:stCondLst>
                                        </p:cTn>
                                        <p:tgtEl>
                                          <p:spTgt spid="4">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4" grpId="0" uiExpand="1" build="allAtOnce"/>
      <p:bldP spid="7" grpId="0"/>
      <p:bldP spid="7"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0550" y="1053530"/>
            <a:ext cx="11927855" cy="1384995"/>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把有机物</a:t>
            </a:r>
            <a:r>
              <a:rPr lang="en-US" altLang="zh-CN" sz="2800" kern="100" dirty="0" smtClean="0">
                <a:latin typeface="Times New Roman"/>
                <a:ea typeface="华文细黑"/>
                <a:cs typeface="Times New Roman"/>
              </a:rPr>
              <a:t>                                                                                                              </a:t>
            </a:r>
            <a:r>
              <a:rPr lang="zh-CN" altLang="en-US"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en-US" sz="2800" kern="100" dirty="0" smtClean="0">
                <a:latin typeface="Times New Roman"/>
                <a:ea typeface="华文细黑"/>
                <a:cs typeface="Times New Roman"/>
              </a:rPr>
              <a:t>所</a:t>
            </a:r>
            <a:r>
              <a:rPr lang="zh-CN" altLang="en-US" sz="2800" kern="100" dirty="0">
                <a:latin typeface="Times New Roman"/>
                <a:ea typeface="华文细黑"/>
                <a:cs typeface="Times New Roman"/>
              </a:rPr>
              <a:t>用氧化剂最合理的是</a:t>
            </a:r>
            <a:r>
              <a:rPr lang="en-US" altLang="zh-CN" sz="2800" kern="100" dirty="0">
                <a:latin typeface="Times New Roman"/>
                <a:ea typeface="华文细黑"/>
                <a:cs typeface="Times New Roman"/>
              </a:rPr>
              <a:t>(</a:t>
            </a:r>
            <a:r>
              <a:rPr lang="zh-CN" altLang="en-US" sz="2800" kern="100" dirty="0">
                <a:latin typeface="Times New Roman"/>
                <a:ea typeface="华文细黑"/>
                <a:cs typeface="Times New Roman"/>
              </a:rPr>
              <a:t>　　</a:t>
            </a:r>
            <a:r>
              <a:rPr lang="en-US"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 name="矩形 3"/>
          <p:cNvSpPr/>
          <p:nvPr/>
        </p:nvSpPr>
        <p:spPr>
          <a:xfrm>
            <a:off x="193821" y="2421682"/>
            <a:ext cx="10221865"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银氨溶液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溴水</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溶液、溴水的氧化性较强，能氧化碳碳双键，银氨溶液只能氧化醛基。</a:t>
            </a:r>
            <a:endParaRPr lang="zh-CN" altLang="zh-CN" sz="1100" kern="100" dirty="0">
              <a:effectLst/>
              <a:latin typeface="宋体"/>
              <a:cs typeface="Courier New"/>
            </a:endParaRPr>
          </a:p>
        </p:txBody>
      </p:sp>
      <p:pic>
        <p:nvPicPr>
          <p:cNvPr id="264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4767" y="1085856"/>
            <a:ext cx="5428133" cy="7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006974" y="1856691"/>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cs typeface="Times New Roman"/>
              </a:rPr>
              <a:t>C</a:t>
            </a:r>
            <a:endParaRPr lang="zh-CN" altLang="en-US" sz="2800" b="1" kern="100" dirty="0">
              <a:solidFill>
                <a:schemeClr val="accent6">
                  <a:lumMod val="75000"/>
                </a:schemeClr>
              </a:solidFill>
              <a:latin typeface="Times New Roman"/>
              <a:cs typeface="Times New Roman"/>
            </a:endParaRPr>
          </a:p>
        </p:txBody>
      </p:sp>
      <p:pic>
        <p:nvPicPr>
          <p:cNvPr id="314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996" y="1104523"/>
            <a:ext cx="4546866" cy="74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1">
            <a:hlinkClick r:id="rId4"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5"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6"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7"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1106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xEl>
                                              <p:pRg st="2" end="2"/>
                                            </p:txEl>
                                          </p:spTgt>
                                        </p:tgtEl>
                                      </p:cBhvr>
                                    </p:animEffect>
                                    <p:set>
                                      <p:cBhvr>
                                        <p:cTn id="17" dur="1" fill="hold">
                                          <p:stCondLst>
                                            <p:cond delay="499"/>
                                          </p:stCondLst>
                                        </p:cTn>
                                        <p:tgtEl>
                                          <p:spTgt spid="4">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4" grpId="0" uiExpand="1" build="allAtOnce"/>
      <p:bldP spid="2" grpId="0"/>
      <p:bldP spid="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60" y="97106"/>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多官能团的识别与有机物性质的预测</a:t>
            </a:r>
            <a:endParaRPr lang="zh-CN" altLang="zh-CN" sz="2800" kern="100" dirty="0">
              <a:effectLst/>
              <a:latin typeface="宋体"/>
              <a:cs typeface="Courier New"/>
            </a:endParaRPr>
          </a:p>
        </p:txBody>
      </p:sp>
      <p:sp>
        <p:nvSpPr>
          <p:cNvPr id="6" name="矩形 5"/>
          <p:cNvSpPr/>
          <p:nvPr/>
        </p:nvSpPr>
        <p:spPr>
          <a:xfrm>
            <a:off x="190550" y="909514"/>
            <a:ext cx="10959223"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科学家研制出多种新型杀虫剂代替</a:t>
            </a:r>
            <a:r>
              <a:rPr lang="en-US" altLang="zh-CN" sz="2800" kern="100" dirty="0">
                <a:latin typeface="Times New Roman"/>
                <a:ea typeface="华文细黑"/>
                <a:cs typeface="Courier New"/>
              </a:rPr>
              <a:t>DDT</a:t>
            </a:r>
            <a:r>
              <a:rPr lang="zh-CN" altLang="zh-CN" sz="2800" kern="100" dirty="0">
                <a:latin typeface="Times New Roman"/>
                <a:ea typeface="华文细黑"/>
                <a:cs typeface="Times New Roman"/>
              </a:rPr>
              <a:t>，其中一种的结构如图。下列关于该有机物的说法正确的是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pic>
        <p:nvPicPr>
          <p:cNvPr id="265218" name="Picture 2" descr="HX5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5495" y="2364730"/>
            <a:ext cx="1706127" cy="149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2558" y="3920490"/>
            <a:ext cx="10221865"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该有机物既能发生氧化反应，又能发生酯化反应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溶液发生反应后溶液显紫色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该有机物最多可以与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该有机物最多与</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a:t>
            </a:r>
            <a:r>
              <a:rPr lang="zh-CN" altLang="zh-CN" sz="2800" kern="100" dirty="0" smtClean="0">
                <a:latin typeface="Times New Roman"/>
                <a:ea typeface="华文细黑"/>
                <a:cs typeface="Times New Roman"/>
              </a:rPr>
              <a:t>成</a:t>
            </a:r>
            <a:endParaRPr lang="en-US" altLang="zh-CN" sz="2800" kern="100" dirty="0" smtClean="0">
              <a:latin typeface="Times New Roman"/>
              <a:ea typeface="华文细黑"/>
              <a:cs typeface="Times New Roman"/>
            </a:endParaRPr>
          </a:p>
        </p:txBody>
      </p:sp>
      <p:sp>
        <p:nvSpPr>
          <p:cNvPr id="7" name="Rectangle 21">
            <a:hlinkClick r:id="rId3"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0"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8582" y="54947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醇的分类</a:t>
            </a:r>
            <a:endParaRPr lang="zh-CN" altLang="zh-CN" sz="1100" kern="100" dirty="0">
              <a:effectLst/>
              <a:latin typeface="宋体"/>
              <a:cs typeface="Courier New"/>
            </a:endParaRPr>
          </a:p>
        </p:txBody>
      </p:sp>
      <p:pic>
        <p:nvPicPr>
          <p:cNvPr id="226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07" y="2099518"/>
            <a:ext cx="9898027" cy="34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9920" t="9921" r="9920" b="-9921"/>
          <a:stretch/>
        </p:blipFill>
        <p:spPr bwMode="auto">
          <a:xfrm>
            <a:off x="6763882" y="2057382"/>
            <a:ext cx="2355660" cy="43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26814" y="3141762"/>
            <a:ext cx="2082782" cy="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565546" y="1259676"/>
            <a:ext cx="10642228" cy="3970318"/>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该有机物的醛基可发生氧化反应，醇羟基可发生酯化反应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有机物中无苯环，没有酚羟基</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该有机物中含</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—CHO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则最多可与</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反应，可与</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不正确。</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A</a:t>
            </a:r>
            <a:endParaRPr lang="zh-CN" altLang="zh-CN" sz="1100" b="1" kern="100" dirty="0">
              <a:solidFill>
                <a:schemeClr val="accent6">
                  <a:lumMod val="75000"/>
                </a:schemeClr>
              </a:solidFill>
              <a:latin typeface="宋体"/>
              <a:cs typeface="Courier New"/>
            </a:endParaRPr>
          </a:p>
        </p:txBody>
      </p:sp>
      <p:pic>
        <p:nvPicPr>
          <p:cNvPr id="266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3358" y="3141762"/>
            <a:ext cx="1163956" cy="7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007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750"/>
                                        <p:tgtEl>
                                          <p:spTgt spid="5">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linds(horizontal)">
                                      <p:cBhvr>
                                        <p:cTn id="14" dur="750"/>
                                        <p:tgtEl>
                                          <p:spTgt spid="5">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750"/>
                                        <p:tgtEl>
                                          <p:spTgt spid="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66242"/>
                                        </p:tgtEl>
                                        <p:attrNameLst>
                                          <p:attrName>style.visibility</p:attrName>
                                        </p:attrNameLst>
                                      </p:cBhvr>
                                      <p:to>
                                        <p:strVal val="visible"/>
                                      </p:to>
                                    </p:set>
                                    <p:animEffect transition="in" filter="blinds(horizontal)">
                                      <p:cBhvr>
                                        <p:cTn id="21" dur="750"/>
                                        <p:tgtEl>
                                          <p:spTgt spid="266242"/>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261442"/>
            <a:ext cx="11068815"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迷迭香酸是从蜂花属植物中提取得到的酸性物质，其结构简式如图所示。下列叙述正确的是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pic>
        <p:nvPicPr>
          <p:cNvPr id="267266" name="Picture 2" descr="HX5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2077" y="1524367"/>
            <a:ext cx="3787748" cy="264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4566" y="3776474"/>
            <a:ext cx="9071385"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迷迭香酸与溴单质只能发生取代反应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迷迭香酸最多能和</a:t>
            </a:r>
            <a:r>
              <a:rPr lang="en-US" altLang="zh-CN" sz="2800" kern="100" dirty="0">
                <a:latin typeface="Times New Roman"/>
                <a:ea typeface="华文细黑"/>
                <a:cs typeface="Courier New"/>
              </a:rPr>
              <a:t>9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氢气发生加成反应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迷迭香酸可以发生水解反应、取代反应和酯化反应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迷迭香酸最多能和</a:t>
            </a:r>
            <a:r>
              <a:rPr lang="en-US" altLang="zh-CN" sz="2800" kern="100" dirty="0">
                <a:latin typeface="Times New Roman"/>
                <a:ea typeface="华文细黑"/>
                <a:cs typeface="Courier New"/>
              </a:rPr>
              <a:t>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p:txBody>
      </p:sp>
      <p:sp>
        <p:nvSpPr>
          <p:cNvPr id="5" name="Rectangle 21">
            <a:hlinkClick r:id="rId3"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0"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21993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96873" y="901378"/>
            <a:ext cx="10850716" cy="4616648"/>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该有机物结构中含有酚羟基和碳碳双键，能与溴发生取代反应和加成反应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分子迷迭香酸中含有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个苯环、</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个碳碳双键，则</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迷迭香酸最多能和</a:t>
            </a:r>
            <a:r>
              <a:rPr lang="en-US" altLang="zh-CN" sz="2800" kern="100" dirty="0">
                <a:latin typeface="Times New Roman"/>
                <a:ea typeface="华文细黑"/>
                <a:cs typeface="Courier New"/>
              </a:rPr>
              <a:t>7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氢气发生加成反应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分子迷迭香酸中含有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个酚羟基、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个羧基、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个酯基，则</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迷迭香酸最多能和</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发生反应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项错。</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C</a:t>
            </a:r>
            <a:endParaRPr lang="zh-CN" altLang="zh-CN" sz="11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58596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405458"/>
            <a:ext cx="10476369"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聚乙炔衍生物分子</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的结构简式及</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在稀硫酸作用下的水解反应如图所示。下列有关说法不正确的是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pic>
        <p:nvPicPr>
          <p:cNvPr id="268290" name="Picture 2" descr="HX5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8297" y="2277666"/>
            <a:ext cx="8265002" cy="322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430910" y="5662042"/>
            <a:ext cx="503664"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M</a:t>
            </a:r>
            <a:endParaRPr lang="zh-CN" altLang="zh-CN" sz="280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4606" y="611604"/>
            <a:ext cx="1037264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A.M</a:t>
            </a:r>
            <a:r>
              <a:rPr lang="zh-CN" altLang="en-US" sz="2800" kern="100" dirty="0">
                <a:latin typeface="Times New Roman"/>
                <a:ea typeface="华文细黑"/>
                <a:cs typeface="Courier New"/>
              </a:rPr>
              <a:t>与</a:t>
            </a:r>
            <a:r>
              <a:rPr lang="en-US" altLang="zh-CN" sz="2800" kern="100" dirty="0">
                <a:latin typeface="Times New Roman"/>
                <a:ea typeface="华文细黑"/>
                <a:cs typeface="Courier New"/>
              </a:rPr>
              <a:t>A</a:t>
            </a:r>
            <a:r>
              <a:rPr lang="zh-CN" altLang="en-US" sz="2800" kern="100" dirty="0">
                <a:latin typeface="Times New Roman"/>
                <a:ea typeface="华文细黑"/>
                <a:cs typeface="Courier New"/>
              </a:rPr>
              <a:t>均能使酸性高锰酸钾溶液和溴水褪色</a:t>
            </a:r>
          </a:p>
          <a:p>
            <a:pPr algn="just">
              <a:lnSpc>
                <a:spcPct val="150000"/>
              </a:lnSpc>
              <a:spcAft>
                <a:spcPts val="0"/>
              </a:spcAft>
            </a:pPr>
            <a:r>
              <a:rPr lang="en-US" altLang="zh-CN" sz="2800" kern="100" dirty="0">
                <a:latin typeface="Times New Roman"/>
                <a:ea typeface="华文细黑"/>
                <a:cs typeface="Courier New"/>
              </a:rPr>
              <a:t>B.B</a:t>
            </a:r>
            <a:r>
              <a:rPr lang="zh-CN" altLang="en-US" sz="2800" kern="100" dirty="0">
                <a:latin typeface="Times New Roman"/>
                <a:ea typeface="华文细黑"/>
                <a:cs typeface="Courier New"/>
              </a:rPr>
              <a:t>中含有羧基和羟基两种官能团，能发生消去反应和酯化反应</a:t>
            </a:r>
          </a:p>
          <a:p>
            <a:pPr lvl="0" algn="just">
              <a:lnSpc>
                <a:spcPct val="150000"/>
              </a:lnSpc>
            </a:pPr>
            <a:r>
              <a:rPr lang="en-US" altLang="zh-CN" sz="2800" kern="100" dirty="0" smtClean="0">
                <a:solidFill>
                  <a:prstClr val="black"/>
                </a:solidFill>
                <a:latin typeface="Times New Roman"/>
                <a:ea typeface="华文细黑"/>
                <a:cs typeface="Courier New"/>
              </a:rPr>
              <a:t>C.1 </a:t>
            </a:r>
            <a:r>
              <a:rPr lang="en-US" altLang="zh-CN" sz="2800" kern="100" dirty="0" err="1">
                <a:solidFill>
                  <a:prstClr val="black"/>
                </a:solidFill>
                <a:latin typeface="Times New Roman"/>
                <a:ea typeface="华文细黑"/>
                <a:cs typeface="Courier New"/>
              </a:rPr>
              <a:t>mol</a:t>
            </a:r>
            <a:r>
              <a:rPr lang="en-US" altLang="zh-CN" sz="2800" kern="100" dirty="0">
                <a:solidFill>
                  <a:prstClr val="black"/>
                </a:solidFill>
                <a:latin typeface="Times New Roman"/>
                <a:ea typeface="华文细黑"/>
                <a:cs typeface="Courier New"/>
              </a:rPr>
              <a:t> M</a:t>
            </a:r>
            <a:r>
              <a:rPr lang="zh-CN" altLang="zh-CN" sz="2800" kern="100" dirty="0">
                <a:solidFill>
                  <a:prstClr val="black"/>
                </a:solidFill>
                <a:latin typeface="Times New Roman"/>
                <a:ea typeface="华文细黑"/>
                <a:cs typeface="Times New Roman"/>
              </a:rPr>
              <a:t>与热的烧碱溶液反应，可消耗</a:t>
            </a:r>
            <a:r>
              <a:rPr lang="en-US" altLang="zh-CN" sz="2800" kern="100" dirty="0" smtClean="0">
                <a:solidFill>
                  <a:prstClr val="black"/>
                </a:solidFill>
                <a:latin typeface="Times New Roman"/>
                <a:ea typeface="华文细黑"/>
                <a:cs typeface="Courier New"/>
              </a:rPr>
              <a:t>2</a:t>
            </a:r>
            <a:r>
              <a:rPr lang="en-US" altLang="zh-CN" sz="2800" i="1" kern="100" dirty="0" smtClean="0">
                <a:solidFill>
                  <a:prstClr val="black"/>
                </a:solidFill>
                <a:latin typeface="Times New Roman"/>
                <a:ea typeface="华文细黑"/>
                <a:cs typeface="Courier New"/>
              </a:rPr>
              <a:t>n </a:t>
            </a:r>
            <a:r>
              <a:rPr lang="en-US" altLang="zh-CN" sz="2800" kern="100" dirty="0" err="1" smtClean="0">
                <a:solidFill>
                  <a:prstClr val="black"/>
                </a:solidFill>
                <a:latin typeface="Times New Roman"/>
                <a:ea typeface="华文细黑"/>
                <a:cs typeface="Courier New"/>
              </a:rPr>
              <a:t>mol</a:t>
            </a:r>
            <a:r>
              <a:rPr lang="en-US" altLang="zh-CN" sz="2800" kern="100" dirty="0" smtClean="0">
                <a:solidFill>
                  <a:prstClr val="black"/>
                </a:solidFill>
                <a:latin typeface="Times New Roman"/>
                <a:ea typeface="华文细黑"/>
                <a:cs typeface="Courier New"/>
              </a:rPr>
              <a:t> </a:t>
            </a:r>
            <a:r>
              <a:rPr lang="en-US" altLang="zh-CN" sz="2800" kern="100" dirty="0" err="1">
                <a:solidFill>
                  <a:prstClr val="black"/>
                </a:solidFill>
                <a:latin typeface="Times New Roman"/>
                <a:ea typeface="华文细黑"/>
                <a:cs typeface="Courier New"/>
              </a:rPr>
              <a:t>NaOH</a:t>
            </a:r>
            <a:endParaRPr lang="zh-CN" altLang="zh-CN" sz="280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D.A</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B</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C</a:t>
            </a:r>
            <a:r>
              <a:rPr lang="zh-CN" altLang="zh-CN" sz="2800" kern="100" dirty="0" smtClean="0">
                <a:solidFill>
                  <a:prstClr val="black"/>
                </a:solidFill>
                <a:latin typeface="Times New Roman"/>
                <a:ea typeface="华文细黑"/>
                <a:cs typeface="Times New Roman"/>
              </a:rPr>
              <a:t>各</a:t>
            </a:r>
            <a:r>
              <a:rPr lang="en-US" altLang="zh-CN" sz="2800" kern="100" dirty="0" smtClean="0">
                <a:solidFill>
                  <a:prstClr val="black"/>
                </a:solidFill>
                <a:latin typeface="Times New Roman"/>
                <a:ea typeface="华文细黑"/>
                <a:cs typeface="Courier New"/>
              </a:rPr>
              <a:t>1 </a:t>
            </a:r>
            <a:r>
              <a:rPr lang="en-US" altLang="zh-CN" sz="2800" kern="100" dirty="0" err="1" smtClean="0">
                <a:solidFill>
                  <a:prstClr val="black"/>
                </a:solidFill>
                <a:latin typeface="Times New Roman"/>
                <a:ea typeface="华文细黑"/>
                <a:cs typeface="Courier New"/>
              </a:rPr>
              <a:t>mol</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分别与金属钠反应，放出气体的物质的量之比</a:t>
            </a:r>
            <a:r>
              <a:rPr lang="en-US" altLang="zh-CN" sz="2800" kern="100" dirty="0" smtClean="0">
                <a:solidFill>
                  <a:prstClr val="black"/>
                </a:solidFill>
                <a:latin typeface="Times New Roman"/>
                <a:ea typeface="华文细黑"/>
                <a:cs typeface="Times New Roman"/>
              </a:rPr>
              <a:t>   </a:t>
            </a: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为</a:t>
            </a:r>
            <a:r>
              <a:rPr lang="en-US" altLang="zh-CN" sz="2800" kern="100" dirty="0" smtClean="0">
                <a:solidFill>
                  <a:prstClr val="black"/>
                </a:solidFill>
                <a:latin typeface="Times New Roman"/>
                <a:ea typeface="华文细黑"/>
                <a:cs typeface="Courier New"/>
              </a:rPr>
              <a:t>1</a:t>
            </a:r>
            <a:r>
              <a:rPr lang="en-US" altLang="zh-CN" sz="2800" kern="100" dirty="0" smtClean="0">
                <a:solidFill>
                  <a:prstClr val="black"/>
                </a:solidFill>
                <a:latin typeface="宋体"/>
                <a:ea typeface="华文细黑"/>
                <a:cs typeface="Times New Roman"/>
              </a:rPr>
              <a:t>∶</a:t>
            </a:r>
            <a:r>
              <a:rPr lang="en-US" altLang="zh-CN" sz="2800" kern="100" dirty="0" smtClean="0">
                <a:solidFill>
                  <a:prstClr val="black"/>
                </a:solidFill>
                <a:latin typeface="Times New Roman"/>
                <a:ea typeface="华文细黑"/>
                <a:cs typeface="Courier New"/>
              </a:rPr>
              <a:t>2</a:t>
            </a:r>
            <a:r>
              <a:rPr lang="en-US" altLang="zh-CN" sz="2800" kern="100" dirty="0" smtClean="0">
                <a:solidFill>
                  <a:prstClr val="black"/>
                </a:solidFill>
                <a:latin typeface="宋体"/>
                <a:ea typeface="华文细黑"/>
                <a:cs typeface="Times New Roman"/>
              </a:rPr>
              <a:t>∶</a:t>
            </a:r>
            <a:r>
              <a:rPr lang="en-US" altLang="zh-CN" sz="2800" kern="100" dirty="0" smtClean="0">
                <a:solidFill>
                  <a:prstClr val="black"/>
                </a:solidFill>
                <a:latin typeface="Times New Roman"/>
                <a:ea typeface="华文细黑"/>
                <a:cs typeface="Courier New"/>
              </a:rPr>
              <a:t>2</a:t>
            </a:r>
          </a:p>
        </p:txBody>
      </p:sp>
      <p:sp>
        <p:nvSpPr>
          <p:cNvPr id="3" name="Rectangle 21">
            <a:hlinkClick r:id="rId2"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281932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66614" y="405458"/>
            <a:ext cx="10120658" cy="5909310"/>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的结构简式及</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的分子式可知二者均含有碳碳双键，均能使酸性高锰酸钾溶液和溴水褪色</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由</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的结构简式可知其水解后产物</a:t>
            </a:r>
            <a:r>
              <a:rPr lang="en-US" altLang="zh-CN" sz="2800" kern="100" dirty="0">
                <a:latin typeface="Times New Roman"/>
                <a:ea typeface="华文细黑"/>
                <a:cs typeface="Courier New"/>
              </a:rPr>
              <a:t>B(C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的分子结构中含有羧基和羟基两种官能团，能发生消去反应和酯化反应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M</a:t>
            </a:r>
            <a:r>
              <a:rPr lang="zh-CN" altLang="zh-CN" sz="2800" kern="100" dirty="0">
                <a:latin typeface="Times New Roman"/>
                <a:ea typeface="华文细黑"/>
                <a:cs typeface="Times New Roman"/>
              </a:rPr>
              <a:t>的单体可以消耗</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M</a:t>
            </a:r>
            <a:r>
              <a:rPr lang="zh-CN" altLang="zh-CN" sz="2800" kern="100" dirty="0">
                <a:latin typeface="Times New Roman"/>
                <a:ea typeface="华文细黑"/>
                <a:cs typeface="Times New Roman"/>
              </a:rPr>
              <a:t>可消耗</a:t>
            </a:r>
            <a:r>
              <a:rPr lang="en-US" altLang="zh-CN" sz="2800" kern="100" dirty="0">
                <a:latin typeface="Times New Roman"/>
                <a:ea typeface="华文细黑"/>
                <a:cs typeface="Courier New"/>
              </a:rPr>
              <a:t>2n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M</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均属于高分子聚合物，</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a:t>
            </a:r>
            <a:r>
              <a:rPr lang="zh-CN" altLang="zh-CN" sz="2800" kern="100" dirty="0">
                <a:latin typeface="Times New Roman"/>
                <a:ea typeface="华文细黑"/>
                <a:cs typeface="Times New Roman"/>
              </a:rPr>
              <a:t>消耗</a:t>
            </a:r>
            <a:r>
              <a:rPr lang="en-US" altLang="zh-CN" sz="2800" kern="100" dirty="0">
                <a:latin typeface="Times New Roman"/>
                <a:ea typeface="华文细黑"/>
                <a:cs typeface="Courier New"/>
              </a:rPr>
              <a:t> n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金属钠，放出气体的物质的量为</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44260495"/>
              </p:ext>
            </p:extLst>
          </p:nvPr>
        </p:nvGraphicFramePr>
        <p:xfrm>
          <a:off x="3430910" y="4958705"/>
          <a:ext cx="2257425" cy="1495425"/>
        </p:xfrm>
        <a:graphic>
          <a:graphicData uri="http://schemas.openxmlformats.org/presentationml/2006/ole">
            <mc:AlternateContent xmlns:mc="http://schemas.openxmlformats.org/markup-compatibility/2006">
              <mc:Choice xmlns:v="urn:schemas-microsoft-com:vml" Requires="v">
                <p:oleObj spid="_x0000_s270370" name="文档" r:id="rId4" imgW="2263129" imgH="1495494" progId="Word.Document.12">
                  <p:embed/>
                </p:oleObj>
              </mc:Choice>
              <mc:Fallback>
                <p:oleObj name="文档" r:id="rId4" imgW="2263129" imgH="1495494" progId="Word.Document.12">
                  <p:embed/>
                  <p:pic>
                    <p:nvPicPr>
                      <p:cNvPr id="0" name=""/>
                      <p:cNvPicPr/>
                      <p:nvPr/>
                    </p:nvPicPr>
                    <p:blipFill>
                      <a:blip r:embed="rId5"/>
                      <a:stretch>
                        <a:fillRect/>
                      </a:stretch>
                    </p:blipFill>
                    <p:spPr>
                      <a:xfrm>
                        <a:off x="3430910" y="4958705"/>
                        <a:ext cx="2257425" cy="1495425"/>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10"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1"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12"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44926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74" y="693490"/>
            <a:ext cx="11296939"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双酚</a:t>
            </a:r>
            <a:r>
              <a:rPr lang="en-US" altLang="zh-CN" sz="2800" kern="100" dirty="0">
                <a:latin typeface="Times New Roman"/>
                <a:ea typeface="华文细黑"/>
                <a:cs typeface="Courier New"/>
              </a:rPr>
              <a:t>A(</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是一种重要的化工原料，它的一</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合成</a:t>
            </a:r>
            <a:r>
              <a:rPr lang="zh-CN" altLang="zh-CN" sz="2800" kern="100" dirty="0">
                <a:latin typeface="Times New Roman"/>
                <a:ea typeface="华文细黑"/>
                <a:cs typeface="Times New Roman"/>
              </a:rPr>
              <a:t>路线</a:t>
            </a:r>
            <a:r>
              <a:rPr lang="zh-CN" altLang="zh-CN" sz="2800" kern="100" dirty="0" smtClean="0">
                <a:latin typeface="Times New Roman"/>
                <a:ea typeface="华文细黑"/>
                <a:cs typeface="Times New Roman"/>
              </a:rPr>
              <a:t>如图</a:t>
            </a:r>
            <a:r>
              <a:rPr lang="zh-CN" altLang="zh-CN" sz="2800" kern="100" dirty="0">
                <a:latin typeface="Times New Roman"/>
                <a:ea typeface="华文细黑"/>
                <a:cs typeface="Times New Roman"/>
              </a:rPr>
              <a:t>所示：</a:t>
            </a:r>
            <a:endParaRPr lang="zh-CN" altLang="zh-CN" sz="1100" kern="100" dirty="0">
              <a:effectLst/>
              <a:latin typeface="宋体"/>
              <a:cs typeface="Courier New"/>
            </a:endParaRPr>
          </a:p>
        </p:txBody>
      </p:sp>
      <p:sp>
        <p:nvSpPr>
          <p:cNvPr id="6" name="Rectangle 3"/>
          <p:cNvSpPr>
            <a:spLocks noChangeArrowheads="1"/>
          </p:cNvSpPr>
          <p:nvPr/>
        </p:nvSpPr>
        <p:spPr bwMode="auto">
          <a:xfrm>
            <a:off x="0" y="9906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华文细黑"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69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1360" y="395896"/>
            <a:ext cx="4081501" cy="143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089675048"/>
              </p:ext>
            </p:extLst>
          </p:nvPr>
        </p:nvGraphicFramePr>
        <p:xfrm>
          <a:off x="3389313" y="1815480"/>
          <a:ext cx="8801100" cy="2838450"/>
        </p:xfrm>
        <a:graphic>
          <a:graphicData uri="http://schemas.openxmlformats.org/presentationml/2006/ole">
            <mc:AlternateContent xmlns:mc="http://schemas.openxmlformats.org/markup-compatibility/2006">
              <mc:Choice xmlns:v="urn:schemas-microsoft-com:vml" Requires="v">
                <p:oleObj spid="_x0000_s269380" name="文档" r:id="rId5" imgW="8800084" imgH="2842309" progId="Word.Document.12">
                  <p:embed/>
                </p:oleObj>
              </mc:Choice>
              <mc:Fallback>
                <p:oleObj name="文档" r:id="rId5" imgW="8800084" imgH="2842309" progId="Word.Document.12">
                  <p:embed/>
                  <p:pic>
                    <p:nvPicPr>
                      <p:cNvPr id="0" name=""/>
                      <p:cNvPicPr/>
                      <p:nvPr/>
                    </p:nvPicPr>
                    <p:blipFill>
                      <a:blip r:embed="rId6"/>
                      <a:stretch>
                        <a:fillRect/>
                      </a:stretch>
                    </p:blipFill>
                    <p:spPr>
                      <a:xfrm>
                        <a:off x="3389313" y="1815480"/>
                        <a:ext cx="8801100" cy="2838450"/>
                      </a:xfrm>
                      <a:prstGeom prst="rect">
                        <a:avLst/>
                      </a:prstGeom>
                    </p:spPr>
                  </p:pic>
                </p:oleObj>
              </mc:Fallback>
            </mc:AlternateContent>
          </a:graphicData>
        </a:graphic>
      </p:graphicFrame>
      <p:sp>
        <p:nvSpPr>
          <p:cNvPr id="7" name="矩形 6"/>
          <p:cNvSpPr/>
          <p:nvPr/>
        </p:nvSpPr>
        <p:spPr>
          <a:xfrm>
            <a:off x="17714" y="2781722"/>
            <a:ext cx="6797572" cy="267765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双酚</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最多可与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B.G</a:t>
            </a:r>
            <a:r>
              <a:rPr lang="zh-CN" altLang="zh-CN" sz="2800" kern="100" dirty="0">
                <a:latin typeface="Times New Roman"/>
                <a:ea typeface="华文细黑"/>
                <a:cs typeface="Times New Roman"/>
              </a:rPr>
              <a:t>物质是乙醛的同系物</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C.E</a:t>
            </a:r>
            <a:r>
              <a:rPr lang="zh-CN" altLang="zh-CN" sz="2800" kern="100" dirty="0">
                <a:latin typeface="Times New Roman"/>
                <a:ea typeface="华文细黑"/>
                <a:cs typeface="Times New Roman"/>
              </a:rPr>
              <a:t>物质的名称是</a:t>
            </a: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溴</a:t>
            </a:r>
            <a:r>
              <a:rPr lang="zh-CN" altLang="zh-CN" sz="2800" kern="100" dirty="0">
                <a:latin typeface="Times New Roman"/>
                <a:ea typeface="华文细黑"/>
                <a:cs typeface="Times New Roman"/>
              </a:rPr>
              <a:t>丙烷</a:t>
            </a:r>
            <a:endParaRPr lang="zh-CN" altLang="zh-CN" sz="2800" kern="100" dirty="0">
              <a:effectLst/>
              <a:latin typeface="宋体"/>
              <a:cs typeface="Courier New"/>
            </a:endParaRPr>
          </a:p>
        </p:txBody>
      </p:sp>
      <p:pic>
        <p:nvPicPr>
          <p:cNvPr id="26931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197" y="5521577"/>
            <a:ext cx="2791081" cy="110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3215122511"/>
              </p:ext>
            </p:extLst>
          </p:nvPr>
        </p:nvGraphicFramePr>
        <p:xfrm>
          <a:off x="95819" y="5289281"/>
          <a:ext cx="12984163" cy="1168400"/>
        </p:xfrm>
        <a:graphic>
          <a:graphicData uri="http://schemas.openxmlformats.org/presentationml/2006/ole">
            <mc:AlternateContent xmlns:mc="http://schemas.openxmlformats.org/markup-compatibility/2006">
              <mc:Choice xmlns:v="urn:schemas-microsoft-com:vml" Requires="v">
                <p:oleObj spid="_x0000_s269381" name="文档" r:id="rId9" imgW="12988100" imgH="1168602" progId="Word.Document.12">
                  <p:embed/>
                </p:oleObj>
              </mc:Choice>
              <mc:Fallback>
                <p:oleObj name="文档" r:id="rId9" imgW="12988100" imgH="1168602" progId="Word.Document.12">
                  <p:embed/>
                  <p:pic>
                    <p:nvPicPr>
                      <p:cNvPr id="0" name=""/>
                      <p:cNvPicPr/>
                      <p:nvPr/>
                    </p:nvPicPr>
                    <p:blipFill>
                      <a:blip r:embed="rId10"/>
                      <a:stretch>
                        <a:fillRect/>
                      </a:stretch>
                    </p:blipFill>
                    <p:spPr>
                      <a:xfrm>
                        <a:off x="95819" y="5289281"/>
                        <a:ext cx="12984163" cy="1168400"/>
                      </a:xfrm>
                      <a:prstGeom prst="rect">
                        <a:avLst/>
                      </a:prstGeom>
                    </p:spPr>
                  </p:pic>
                </p:oleObj>
              </mc:Fallback>
            </mc:AlternateContent>
          </a:graphicData>
        </a:graphic>
      </p:graphicFrame>
      <p:sp>
        <p:nvSpPr>
          <p:cNvPr id="9" name="Rectangle 21">
            <a:hlinkClick r:id="rId11"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2"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3"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4"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5"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6"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7"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852457" y="1689983"/>
            <a:ext cx="10427325" cy="3323987"/>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酚羟基的邻位有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a:t>
            </a:r>
            <a:r>
              <a:rPr lang="zh-CN" altLang="zh-CN" sz="2800" kern="100" dirty="0">
                <a:latin typeface="Times New Roman"/>
                <a:ea typeface="华文细黑"/>
                <a:cs typeface="Times New Roman"/>
              </a:rPr>
              <a:t>可与</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发生取代反应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G</a:t>
            </a:r>
            <a:r>
              <a:rPr lang="zh-CN" altLang="zh-CN" sz="2800" kern="100" dirty="0">
                <a:latin typeface="Times New Roman"/>
                <a:ea typeface="华文细黑"/>
                <a:cs typeface="Times New Roman"/>
              </a:rPr>
              <a:t>物质为丙酮，与乙醛结构不相似</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溴丙烷，</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8831510"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337619"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81958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27741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07352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193061"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650884"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Tree>
    <p:extLst>
      <p:ext uri="{BB962C8B-B14F-4D97-AF65-F5344CB8AC3E}">
        <p14:creationId xmlns:p14="http://schemas.microsoft.com/office/powerpoint/2010/main" val="4090311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26854" y="549474"/>
            <a:ext cx="4438275" cy="656077"/>
          </a:xfrm>
          <a:prstGeom prst="rect">
            <a:avLst/>
          </a:prstGeom>
        </p:spPr>
        <p:txBody>
          <a:bodyPr>
            <a:spAutoFit/>
          </a:bodyPr>
          <a:lstStyle/>
          <a:p>
            <a:pPr algn="ctr">
              <a:lnSpc>
                <a:spcPct val="150000"/>
              </a:lnSpc>
              <a:spcAft>
                <a:spcPts val="0"/>
              </a:spcAft>
            </a:pPr>
            <a:r>
              <a:rPr lang="zh-CN" altLang="en-US" sz="2800" kern="100" dirty="0">
                <a:solidFill>
                  <a:srgbClr val="0000CC"/>
                </a:solidFill>
                <a:latin typeface="Times New Roman"/>
                <a:ea typeface="华文细黑"/>
                <a:cs typeface="Courier New"/>
              </a:rPr>
              <a:t>官能团与反应类型的关系</a:t>
            </a:r>
            <a:endParaRPr lang="zh-CN" altLang="zh-CN" sz="1050" kern="100" dirty="0">
              <a:solidFill>
                <a:srgbClr val="0000CC"/>
              </a:solidFill>
              <a:effectLst/>
              <a:latin typeface="宋体"/>
              <a:cs typeface="Courier New"/>
            </a:endParaRPr>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71362" name="Picture 2" descr="HX5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1308" y="1197546"/>
            <a:ext cx="5292478" cy="527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7" name="组合 16"/>
          <p:cNvGrpSpPr/>
          <p:nvPr/>
        </p:nvGrpSpPr>
        <p:grpSpPr>
          <a:xfrm>
            <a:off x="1" y="-2"/>
            <a:ext cx="1836949" cy="634848"/>
            <a:chOff x="0" y="-2"/>
            <a:chExt cx="1377891" cy="634701"/>
          </a:xfrm>
          <a:solidFill>
            <a:srgbClr val="FFC000"/>
          </a:solidFill>
        </p:grpSpPr>
        <p:sp>
          <p:nvSpPr>
            <p:cNvPr id="18" name="矩形 1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9" name="直角三角形 1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0" name="矩形 19"/>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规律方法</a:t>
            </a: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3"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071138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334566" y="2542774"/>
            <a:ext cx="11674991" cy="1232710"/>
          </a:xfrm>
          <a:prstGeom prst="rect">
            <a:avLst/>
          </a:prstGeom>
          <a:noFill/>
        </p:spPr>
        <p:txBody>
          <a:bodyPr wrap="none" rtlCol="0" anchor="ctr">
            <a:spAutoFit/>
          </a:bodyPr>
          <a:lstStyle/>
          <a:p>
            <a:pPr>
              <a:lnSpc>
                <a:spcPct val="150000"/>
              </a:lnSpc>
            </a:pPr>
            <a:r>
              <a:rPr lang="zh-CN" altLang="en-US" sz="5600" b="1" dirty="0">
                <a:solidFill>
                  <a:schemeClr val="bg1"/>
                </a:solidFill>
                <a:latin typeface="+mj-ea"/>
                <a:ea typeface="+mj-ea"/>
              </a:rPr>
              <a:t>考点三　</a:t>
            </a:r>
            <a:r>
              <a:rPr lang="zh-CN" altLang="en-US" sz="5600" b="1" dirty="0" smtClean="0">
                <a:solidFill>
                  <a:schemeClr val="bg1"/>
                </a:solidFill>
                <a:latin typeface="+mj-ea"/>
                <a:ea typeface="+mj-ea"/>
              </a:rPr>
              <a:t>烃</a:t>
            </a:r>
            <a:r>
              <a:rPr lang="zh-CN" altLang="en-US" sz="5600" b="1" dirty="0">
                <a:solidFill>
                  <a:schemeClr val="bg1"/>
                </a:solidFill>
                <a:latin typeface="+mj-ea"/>
                <a:ea typeface="+mj-ea"/>
              </a:rPr>
              <a:t>的衍生物转化关系及应用</a:t>
            </a:r>
          </a:p>
        </p:txBody>
      </p:sp>
    </p:spTree>
    <p:extLst>
      <p:ext uri="{BB962C8B-B14F-4D97-AF65-F5344CB8AC3E}">
        <p14:creationId xmlns:p14="http://schemas.microsoft.com/office/powerpoint/2010/main" val="3830257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400804"/>
            <a:ext cx="11068815"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醇类物理性质的变化规律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溶解性</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低级脂肪醇易溶于水。</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密度</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一元脂肪醇的密度一般小于</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g·cm</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沸点</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直链饱和一元醇的沸点随着分子中碳原子数的递增而</a:t>
            </a:r>
            <a:r>
              <a:rPr lang="zh-CN" altLang="zh-CN" sz="2800" kern="100" dirty="0" smtClean="0">
                <a:latin typeface="Times New Roman"/>
                <a:ea typeface="华文细黑"/>
                <a:cs typeface="Times New Roman"/>
              </a:rPr>
              <a:t>逐渐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醇分子间</a:t>
            </a:r>
            <a:r>
              <a:rPr lang="zh-CN" altLang="zh-CN" sz="2800" kern="100" dirty="0" smtClean="0">
                <a:latin typeface="Times New Roman"/>
                <a:ea typeface="华文细黑"/>
                <a:cs typeface="Times New Roman"/>
              </a:rPr>
              <a:t>存在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所以相对分子质量相近的醇和烷烃相比，醇的沸点</a:t>
            </a:r>
            <a:r>
              <a:rPr lang="zh-CN" altLang="zh-CN" sz="2800" kern="100" dirty="0" smtClean="0">
                <a:latin typeface="Times New Roman"/>
                <a:ea typeface="华文细黑"/>
                <a:cs typeface="Times New Roman"/>
              </a:rPr>
              <a:t>远远</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于</a:t>
            </a:r>
            <a:r>
              <a:rPr lang="zh-CN" altLang="zh-CN" sz="2800" kern="100" dirty="0">
                <a:latin typeface="Times New Roman"/>
                <a:ea typeface="华文细黑"/>
                <a:cs typeface="Times New Roman"/>
              </a:rPr>
              <a:t>烷烃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9872915" y="427472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升高</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3070870" y="4922798"/>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氢键</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2239099" y="5590034"/>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高</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5" grpId="0"/>
      <p:bldP spid="5" grpId="1"/>
      <p:bldP spid="6" grpId="0"/>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7480" y="1404796"/>
            <a:ext cx="2249334"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en-US" sz="2800" kern="100" dirty="0">
                <a:latin typeface="Times New Roman"/>
                <a:ea typeface="华文细黑"/>
                <a:cs typeface="Courier New"/>
              </a:rPr>
              <a:t>转化关系图</a:t>
            </a:r>
            <a:endParaRPr lang="zh-CN" altLang="zh-CN" sz="1050" kern="100" dirty="0">
              <a:effectLst/>
              <a:latin typeface="宋体"/>
              <a:cs typeface="Courier New"/>
            </a:endParaRPr>
          </a:p>
        </p:txBody>
      </p:sp>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2386" name="Picture 2" descr="HX5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0871" y="2643833"/>
            <a:ext cx="7958575" cy="304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7" name="直角三角形 1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8" name="矩形 17"/>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9"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422" y="326417"/>
            <a:ext cx="6708888" cy="1303177"/>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几种常见的酯化反应类型</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一元羧酸与一元醇之间的酯化反应，如</a:t>
            </a:r>
            <a:endParaRPr lang="zh-CN" altLang="zh-CN" sz="1100" kern="100" dirty="0">
              <a:effectLst/>
              <a:latin typeface="宋体"/>
              <a:cs typeface="Courier New"/>
            </a:endParaRPr>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3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59" y="1992185"/>
            <a:ext cx="8270835" cy="8615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8382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chemeClr val="tx1"/>
                </a:solidFill>
                <a:effectLst/>
                <a:latin typeface="Times New Roman" pitchFamily="18" charset="0"/>
                <a:ea typeface="华文细黑"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406449" y="3069754"/>
            <a:ext cx="6708888"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一元羧酸与多元醇之间的酯化反应，如</a:t>
            </a:r>
            <a:endParaRPr lang="zh-CN" altLang="zh-CN" sz="2800" kern="100" dirty="0">
              <a:effectLst/>
              <a:latin typeface="宋体"/>
              <a:cs typeface="Courier New"/>
            </a:endParaRPr>
          </a:p>
        </p:txBody>
      </p:sp>
      <p:pic>
        <p:nvPicPr>
          <p:cNvPr id="27341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04" t="-31880" r="-904" b="31880"/>
          <a:stretch/>
        </p:blipFill>
        <p:spPr bwMode="auto">
          <a:xfrm>
            <a:off x="481742" y="3573810"/>
            <a:ext cx="8421776" cy="167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53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3518" y="4307979"/>
            <a:ext cx="9906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5102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405458"/>
            <a:ext cx="6708888"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多元羧酸与一元醇之间的酯化反应，如</a:t>
            </a:r>
            <a:endParaRPr lang="zh-CN" altLang="zh-CN" sz="2800" kern="100" dirty="0">
              <a:effectLst/>
              <a:latin typeface="宋体"/>
              <a:cs typeface="Courier New"/>
            </a:endParaRPr>
          </a:p>
        </p:txBody>
      </p:sp>
      <p:pic>
        <p:nvPicPr>
          <p:cNvPr id="279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99" y="1517127"/>
            <a:ext cx="7541507" cy="104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90550" y="2709714"/>
            <a:ext cx="10020453" cy="130734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多元羧酸与多元醇之间的酯化反应：此时反应有三种情形，可得普通酯、环酯和高聚酯。如</a:t>
            </a:r>
            <a:endParaRPr lang="en-US" altLang="zh-CN" sz="2800" kern="100" dirty="0" smtClean="0">
              <a:latin typeface="Times New Roman"/>
              <a:ea typeface="华文细黑"/>
              <a:cs typeface="Times New Roman"/>
            </a:endParaRPr>
          </a:p>
        </p:txBody>
      </p:sp>
      <p:sp>
        <p:nvSpPr>
          <p:cNvPr id="1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9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4202072"/>
            <a:ext cx="4519101" cy="114185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5135575" y="4365898"/>
            <a:ext cx="5075428"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HOOC—COOCH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effectLst/>
              <a:latin typeface="宋体"/>
              <a:cs typeface="Courier New"/>
            </a:endParaRPr>
          </a:p>
        </p:txBody>
      </p:sp>
      <p:pic>
        <p:nvPicPr>
          <p:cNvPr id="3164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594" y="4941962"/>
            <a:ext cx="1782319" cy="564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602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636" b="-21636"/>
          <a:stretch/>
        </p:blipFill>
        <p:spPr bwMode="auto">
          <a:xfrm>
            <a:off x="974472" y="1175592"/>
            <a:ext cx="6590794" cy="185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472" y="3030071"/>
            <a:ext cx="7496998" cy="70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6"/>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80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46" y="4204265"/>
            <a:ext cx="7024396" cy="15297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p:cNvSpPr>
            <a:spLocks noChangeArrowheads="1"/>
          </p:cNvSpPr>
          <p:nvPr/>
        </p:nvSpPr>
        <p:spPr bwMode="auto">
          <a:xfrm>
            <a:off x="0" y="122713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chemeClr val="tx1"/>
                </a:solidFill>
                <a:effectLst/>
                <a:latin typeface="Times New Roman" pitchFamily="18" charset="0"/>
                <a:ea typeface="华文细黑"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945279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2598" y="117426"/>
            <a:ext cx="10636914"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羟基自身的酯化反应：此时反应有三种情形，可得到普通酯、环酯和高聚酯。如</a:t>
            </a:r>
            <a:endParaRPr lang="zh-CN" altLang="zh-CN" sz="2800" kern="100" dirty="0">
              <a:effectLst/>
              <a:latin typeface="宋体"/>
              <a:cs typeface="Courier New"/>
            </a:endParaRPr>
          </a:p>
        </p:txBody>
      </p:sp>
      <p:pic>
        <p:nvPicPr>
          <p:cNvPr id="281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60" y="1341562"/>
            <a:ext cx="7541409" cy="113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446" y="1557586"/>
            <a:ext cx="925985" cy="4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264" y="3061923"/>
            <a:ext cx="6476605" cy="173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6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7000" y="3476603"/>
            <a:ext cx="1166478" cy="394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607"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339" t="-17320" r="339" b="17320"/>
          <a:stretch/>
        </p:blipFill>
        <p:spPr bwMode="auto">
          <a:xfrm>
            <a:off x="406574" y="4409843"/>
            <a:ext cx="8028425" cy="2332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0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5403" y="5293333"/>
            <a:ext cx="1840283" cy="44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3078" y="2421682"/>
            <a:ext cx="1566058" cy="4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810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085" y="1036687"/>
            <a:ext cx="10964697" cy="138499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写出以乙醇为原料制备</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化学方程式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无机试剂任选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并注明反应类型。</a:t>
            </a:r>
            <a:endParaRPr lang="zh-CN" altLang="zh-CN" sz="1100" kern="100" dirty="0">
              <a:effectLst/>
              <a:latin typeface="宋体"/>
              <a:cs typeface="Courier New"/>
            </a:endParaRPr>
          </a:p>
        </p:txBody>
      </p:sp>
      <p:pic>
        <p:nvPicPr>
          <p:cNvPr id="282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9501" y="955731"/>
            <a:ext cx="2287795" cy="104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50590" y="396747"/>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3" action="ppaction://hlinksldjump"/>
          </p:cNvPr>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4234345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2088492546"/>
              </p:ext>
            </p:extLst>
          </p:nvPr>
        </p:nvGraphicFramePr>
        <p:xfrm>
          <a:off x="554709" y="837506"/>
          <a:ext cx="11085513" cy="1627188"/>
        </p:xfrm>
        <a:graphic>
          <a:graphicData uri="http://schemas.openxmlformats.org/presentationml/2006/ole">
            <mc:AlternateContent xmlns:mc="http://schemas.openxmlformats.org/markup-compatibility/2006">
              <mc:Choice xmlns:v="urn:schemas-microsoft-com:vml" Requires="v">
                <p:oleObj spid="_x0000_s312329" name="文档" r:id="rId4" imgW="11085745" imgH="1630975" progId="Word.Document.12">
                  <p:embed/>
                </p:oleObj>
              </mc:Choice>
              <mc:Fallback>
                <p:oleObj name="文档" r:id="rId4" imgW="11085745" imgH="1630975" progId="Word.Document.12">
                  <p:embed/>
                  <p:pic>
                    <p:nvPicPr>
                      <p:cNvPr id="0" name=""/>
                      <p:cNvPicPr/>
                      <p:nvPr/>
                    </p:nvPicPr>
                    <p:blipFill>
                      <a:blip r:embed="rId5"/>
                      <a:stretch>
                        <a:fillRect/>
                      </a:stretch>
                    </p:blipFill>
                    <p:spPr>
                      <a:xfrm>
                        <a:off x="554709" y="837506"/>
                        <a:ext cx="11085513" cy="1627188"/>
                      </a:xfrm>
                      <a:prstGeom prst="rect">
                        <a:avLst/>
                      </a:prstGeom>
                    </p:spPr>
                  </p:pic>
                </p:oleObj>
              </mc:Fallback>
            </mc:AlternateContent>
          </a:graphicData>
        </a:graphic>
      </p:graphicFrame>
      <p:pic>
        <p:nvPicPr>
          <p:cNvPr id="282627" name="Picture 3"/>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4566" y="1955497"/>
            <a:ext cx="8571544" cy="130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628" name="Picture 4"/>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5001" y="3343199"/>
            <a:ext cx="8398431" cy="143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687494" y="3328790"/>
            <a:ext cx="3416320" cy="656077"/>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水解反应或取代反应</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719038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82627"/>
                                        </p:tgtEl>
                                        <p:attrNameLst>
                                          <p:attrName>style.visibility</p:attrName>
                                        </p:attrNameLst>
                                      </p:cBhvr>
                                      <p:to>
                                        <p:strVal val="visible"/>
                                      </p:to>
                                    </p:set>
                                    <p:animEffect transition="in" filter="blinds(horizontal)">
                                      <p:cBhvr>
                                        <p:cTn id="11" dur="750"/>
                                        <p:tgtEl>
                                          <p:spTgt spid="28262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82628"/>
                                        </p:tgtEl>
                                        <p:attrNameLst>
                                          <p:attrName>style.visibility</p:attrName>
                                        </p:attrNameLst>
                                      </p:cBhvr>
                                      <p:to>
                                        <p:strVal val="visible"/>
                                      </p:to>
                                    </p:set>
                                    <p:animEffect transition="in" filter="blinds(horizontal)">
                                      <p:cBhvr>
                                        <p:cTn id="15" dur="750"/>
                                        <p:tgtEl>
                                          <p:spTgt spid="28262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3650"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598" y="394168"/>
            <a:ext cx="8425270" cy="137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98785" y="477466"/>
            <a:ext cx="1620957" cy="656077"/>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氧化反应</a:t>
            </a:r>
            <a:endParaRPr lang="zh-CN" altLang="zh-CN" sz="2800" kern="100" dirty="0">
              <a:solidFill>
                <a:schemeClr val="accent6">
                  <a:lumMod val="75000"/>
                </a:schemeClr>
              </a:solidFill>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24449756"/>
              </p:ext>
            </p:extLst>
          </p:nvPr>
        </p:nvGraphicFramePr>
        <p:xfrm>
          <a:off x="622598" y="1917626"/>
          <a:ext cx="10198100" cy="3336925"/>
        </p:xfrm>
        <a:graphic>
          <a:graphicData uri="http://schemas.openxmlformats.org/presentationml/2006/ole">
            <mc:AlternateContent xmlns:mc="http://schemas.openxmlformats.org/markup-compatibility/2006">
              <mc:Choice xmlns:v="urn:schemas-microsoft-com:vml" Requires="v">
                <p:oleObj spid="_x0000_s283682" name="文档" r:id="rId5" imgW="10197317" imgH="3336937" progId="Word.Document.12">
                  <p:embed/>
                </p:oleObj>
              </mc:Choice>
              <mc:Fallback>
                <p:oleObj name="文档" r:id="rId5" imgW="10197317" imgH="3336937" progId="Word.Document.12">
                  <p:embed/>
                  <p:pic>
                    <p:nvPicPr>
                      <p:cNvPr id="0" name=""/>
                      <p:cNvPicPr/>
                      <p:nvPr/>
                    </p:nvPicPr>
                    <p:blipFill>
                      <a:blip r:embed="rId6"/>
                      <a:stretch>
                        <a:fillRect/>
                      </a:stretch>
                    </p:blipFill>
                    <p:spPr>
                      <a:xfrm>
                        <a:off x="622598" y="1917626"/>
                        <a:ext cx="10198100" cy="3336925"/>
                      </a:xfrm>
                      <a:prstGeom prst="rect">
                        <a:avLst/>
                      </a:prstGeom>
                    </p:spPr>
                  </p:pic>
                </p:oleObj>
              </mc:Fallback>
            </mc:AlternateContent>
          </a:graphicData>
        </a:graphic>
      </p:graphicFrame>
      <p:pic>
        <p:nvPicPr>
          <p:cNvPr id="283652" name="Picture 4"/>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2614" y="3009776"/>
            <a:ext cx="7622832" cy="135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653"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081" y="4689614"/>
            <a:ext cx="7409664" cy="104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65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3650"/>
                                        </p:tgtEl>
                                        <p:attrNameLst>
                                          <p:attrName>style.visibility</p:attrName>
                                        </p:attrNameLst>
                                      </p:cBhvr>
                                      <p:to>
                                        <p:strVal val="visible"/>
                                      </p:to>
                                    </p:set>
                                    <p:animEffect transition="in" filter="blinds(horizontal)">
                                      <p:cBhvr>
                                        <p:cTn id="7" dur="750"/>
                                        <p:tgtEl>
                                          <p:spTgt spid="2836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83652"/>
                                        </p:tgtEl>
                                        <p:attrNameLst>
                                          <p:attrName>style.visibility</p:attrName>
                                        </p:attrNameLst>
                                      </p:cBhvr>
                                      <p:to>
                                        <p:strVal val="visible"/>
                                      </p:to>
                                    </p:set>
                                    <p:animEffect transition="in" filter="blinds(horizontal)">
                                      <p:cBhvr>
                                        <p:cTn id="18" dur="750"/>
                                        <p:tgtEl>
                                          <p:spTgt spid="283652"/>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283653"/>
                                        </p:tgtEl>
                                        <p:attrNameLst>
                                          <p:attrName>style.visibility</p:attrName>
                                        </p:attrNameLst>
                                      </p:cBhvr>
                                      <p:to>
                                        <p:strVal val="visible"/>
                                      </p:to>
                                    </p:set>
                                    <p:animEffect transition="in" filter="blinds(horizontal)">
                                      <p:cBhvr>
                                        <p:cTn id="22" dur="750"/>
                                        <p:tgtEl>
                                          <p:spTgt spid="283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8573" y="909514"/>
            <a:ext cx="10748650"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由乙烯和其他无机原料合成环状酯</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和高分子化合物</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的示意图如下所示：</a:t>
            </a:r>
            <a:endParaRPr lang="zh-CN" altLang="zh-CN" sz="1100" kern="100" dirty="0">
              <a:effectLst/>
              <a:latin typeface="宋体"/>
              <a:cs typeface="Courier New"/>
            </a:endParaRPr>
          </a:p>
        </p:txBody>
      </p:sp>
      <p:pic>
        <p:nvPicPr>
          <p:cNvPr id="284674" name="Picture 2" descr="HX5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392" y="1942152"/>
            <a:ext cx="6117232" cy="181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566" y="3782738"/>
            <a:ext cx="10959223" cy="267765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写出以下物质的结构简式：</a:t>
            </a:r>
            <a:r>
              <a:rPr lang="en-US" altLang="zh-CN" sz="2800" kern="100" dirty="0">
                <a:latin typeface="Times New Roman"/>
                <a:ea typeface="华文细黑"/>
                <a:cs typeface="Courier New"/>
              </a:rPr>
              <a:t>A</a:t>
            </a:r>
            <a:r>
              <a:rPr lang="en-US" altLang="zh-CN" sz="2800" kern="100" dirty="0" smtClean="0">
                <a:latin typeface="Times New Roman"/>
                <a:ea typeface="华文细黑"/>
                <a:cs typeface="Courier New"/>
              </a:rPr>
              <a:t>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F__________________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写出以下反应的反应类型：</a:t>
            </a:r>
            <a:r>
              <a:rPr lang="en-US" altLang="zh-CN" sz="2800" kern="100" dirty="0">
                <a:latin typeface="Times New Roman"/>
                <a:ea typeface="华文细黑"/>
                <a:cs typeface="Courier New"/>
              </a:rPr>
              <a:t>X________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0" name="矩形 9"/>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3"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4"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0720816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606381"/>
            <a:ext cx="10432534"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写出以下反应的化学方程式：</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G</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smtClean="0">
                <a:latin typeface="Times New Roman"/>
                <a:ea typeface="华文细黑"/>
                <a:cs typeface="Courier New"/>
              </a:rPr>
              <a:t>H_________________________________________________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06574" y="2763138"/>
            <a:ext cx="11749770"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若环状酯</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水溶液共热，则发生反应的化学方程式为</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Rectangle 21">
            <a:hlinkClick r:id="rId2"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115660"/>
            <a:ext cx="10531598"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苯酚的物理性质</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纯净的苯酚</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晶体</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气味</a:t>
            </a:r>
            <a:r>
              <a:rPr lang="zh-CN" altLang="zh-CN" sz="2800" kern="100" dirty="0">
                <a:latin typeface="Times New Roman"/>
                <a:ea typeface="华文细黑"/>
                <a:cs typeface="Times New Roman"/>
              </a:rPr>
              <a:t>，易被空气氧化</a:t>
            </a:r>
            <a:r>
              <a:rPr lang="zh-CN" altLang="zh-CN" sz="2800" kern="100" dirty="0" smtClean="0">
                <a:latin typeface="Times New Roman"/>
                <a:ea typeface="华文细黑"/>
                <a:cs typeface="Times New Roman"/>
              </a:rPr>
              <a:t>呈</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苯酚常温下在水中的</a:t>
            </a:r>
            <a:r>
              <a:rPr lang="zh-CN" altLang="zh-CN" sz="2800" kern="100" dirty="0" smtClean="0">
                <a:latin typeface="Times New Roman"/>
                <a:ea typeface="华文细黑"/>
                <a:cs typeface="Times New Roman"/>
              </a:rPr>
              <a:t>溶解度</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当温度</a:t>
            </a:r>
            <a:r>
              <a:rPr lang="zh-CN" altLang="zh-CN" sz="2800" kern="100" dirty="0" smtClean="0">
                <a:latin typeface="Times New Roman"/>
                <a:ea typeface="华文细黑"/>
                <a:cs typeface="Times New Roman"/>
              </a:rPr>
              <a:t>高于</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时</a:t>
            </a:r>
            <a:r>
              <a:rPr lang="zh-CN" altLang="zh-CN" sz="2800" kern="100" dirty="0">
                <a:latin typeface="Times New Roman"/>
                <a:ea typeface="华文细黑"/>
                <a:cs typeface="Times New Roman"/>
              </a:rPr>
              <a:t>，能与</a:t>
            </a:r>
            <a:r>
              <a:rPr lang="zh-CN" altLang="zh-CN" sz="2800" kern="100" dirty="0" smtClean="0">
                <a:latin typeface="Times New Roman"/>
                <a:ea typeface="华文细黑"/>
                <a:cs typeface="Times New Roman"/>
              </a:rPr>
              <a:t>水</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，苯酚</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溶</a:t>
            </a:r>
            <a:r>
              <a:rPr lang="zh-CN" altLang="zh-CN" sz="2800" kern="100" dirty="0">
                <a:latin typeface="Times New Roman"/>
                <a:ea typeface="华文细黑"/>
                <a:cs typeface="Times New Roman"/>
              </a:rPr>
              <a:t>于酒精。</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苯酚有毒，对皮肤有强烈的腐蚀作用，如果不慎沾到皮肤上应立即</a:t>
            </a:r>
            <a:r>
              <a:rPr lang="zh-CN" altLang="zh-CN" sz="2800" kern="100" dirty="0" smtClean="0">
                <a:latin typeface="Times New Roman"/>
                <a:ea typeface="华文细黑"/>
                <a:cs typeface="Times New Roman"/>
              </a:rPr>
              <a:t>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洗涤</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2" name="矩形 1"/>
          <p:cNvSpPr/>
          <p:nvPr/>
        </p:nvSpPr>
        <p:spPr>
          <a:xfrm>
            <a:off x="3320187" y="177361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无色</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5984483" y="182645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特殊</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694606" y="2493690"/>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粉红色</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5264403" y="306975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不大</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8469242" y="3050590"/>
            <a:ext cx="992579" cy="523220"/>
          </a:xfrm>
          <a:prstGeom prst="rect">
            <a:avLst/>
          </a:prstGeom>
        </p:spPr>
        <p:txBody>
          <a:bodyPr wrap="none">
            <a:spAutoFit/>
          </a:bodyPr>
          <a:lstStyle/>
          <a:p>
            <a:r>
              <a:rPr lang="en-US" altLang="zh-CN" sz="2800" kern="100" dirty="0" smtClean="0">
                <a:solidFill>
                  <a:srgbClr val="0000FF"/>
                </a:solidFill>
                <a:latin typeface="Times New Roman"/>
                <a:ea typeface="华文细黑"/>
                <a:cs typeface="Times New Roman"/>
              </a:rPr>
              <a:t>65 ℃</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1270670" y="377067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混溶</a:t>
            </a:r>
            <a:endParaRPr lang="zh-CN" altLang="en-US" sz="2800" kern="100" dirty="0">
              <a:solidFill>
                <a:srgbClr val="0000FF"/>
              </a:solidFill>
              <a:latin typeface="Times New Roman"/>
              <a:ea typeface="华文细黑"/>
              <a:cs typeface="Times New Roman"/>
            </a:endParaRPr>
          </a:p>
        </p:txBody>
      </p:sp>
      <p:sp>
        <p:nvSpPr>
          <p:cNvPr id="12" name="矩形 11"/>
          <p:cNvSpPr/>
          <p:nvPr/>
        </p:nvSpPr>
        <p:spPr>
          <a:xfrm>
            <a:off x="3286894" y="3770670"/>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易</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1702718" y="499480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酒精</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0804318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2" grpId="0"/>
      <p:bldP spid="2"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126667" y="688836"/>
            <a:ext cx="11873195" cy="5909310"/>
          </a:xfrm>
          <a:prstGeom prst="rect">
            <a:avLst/>
          </a:prstGeom>
        </p:spPr>
        <p:txBody>
          <a:bodyPr>
            <a:spAutoFit/>
          </a:bodyPr>
          <a:lstStyle/>
          <a:p>
            <a:pPr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乙烯分子中含有碳碳双键，能和溴发生加成反应，生成</a:t>
            </a:r>
            <a:r>
              <a:rPr lang="en-US" altLang="zh-CN" sz="2800" kern="100" dirty="0" smtClean="0">
                <a:latin typeface="Times New Roman"/>
                <a:ea typeface="华文细黑"/>
                <a:cs typeface="Courier New"/>
              </a:rPr>
              <a:t>1,2­-</a:t>
            </a:r>
            <a:r>
              <a:rPr lang="zh-CN" altLang="zh-CN" sz="2800" kern="100" dirty="0" smtClean="0">
                <a:latin typeface="Times New Roman"/>
                <a:ea typeface="华文细黑"/>
                <a:cs typeface="Times New Roman"/>
              </a:rPr>
              <a:t>二溴乙烷，则</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的结构简式为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在氢氧化钠醇溶液中发生消去反应生成</a:t>
            </a:r>
            <a:r>
              <a:rPr lang="en-US" altLang="zh-CN" sz="2800" kern="100" dirty="0" smtClean="0">
                <a:latin typeface="Times New Roman"/>
                <a:ea typeface="华文细黑"/>
                <a:cs typeface="Courier New"/>
              </a:rPr>
              <a:t>F</a:t>
            </a:r>
            <a:r>
              <a:rPr lang="zh-CN" altLang="zh-CN" sz="2800" kern="100" dirty="0" smtClean="0">
                <a:latin typeface="Times New Roman"/>
                <a:ea typeface="华文细黑"/>
                <a:cs typeface="Times New Roman"/>
              </a:rPr>
              <a:t>，则</a:t>
            </a:r>
            <a:r>
              <a:rPr lang="en-US" altLang="zh-CN" sz="2800" kern="100" dirty="0" smtClean="0">
                <a:latin typeface="Times New Roman"/>
                <a:ea typeface="华文细黑"/>
                <a:cs typeface="Courier New"/>
              </a:rPr>
              <a:t>F</a:t>
            </a:r>
            <a:r>
              <a:rPr lang="zh-CN" altLang="zh-CN" sz="2800" kern="100" dirty="0" smtClean="0">
                <a:latin typeface="Times New Roman"/>
                <a:ea typeface="华文细黑"/>
                <a:cs typeface="Times New Roman"/>
              </a:rPr>
              <a:t>是乙炔；乙炔和氯化氢发生加成反应生成</a:t>
            </a:r>
            <a:r>
              <a:rPr lang="en-US" altLang="zh-CN" sz="2800" kern="100" dirty="0" smtClean="0">
                <a:latin typeface="Times New Roman"/>
                <a:ea typeface="华文细黑"/>
                <a:cs typeface="Courier New"/>
              </a:rPr>
              <a:t>G</a:t>
            </a:r>
            <a:r>
              <a:rPr lang="zh-CN" altLang="zh-CN" sz="2800" kern="100" dirty="0" smtClean="0">
                <a:latin typeface="Times New Roman"/>
                <a:ea typeface="华文细黑"/>
                <a:cs typeface="Times New Roman"/>
              </a:rPr>
              <a:t>，则</a:t>
            </a:r>
            <a:r>
              <a:rPr lang="en-US" altLang="zh-CN" sz="2800" kern="100" dirty="0" smtClean="0">
                <a:latin typeface="Times New Roman"/>
                <a:ea typeface="华文细黑"/>
                <a:cs typeface="Courier New"/>
              </a:rPr>
              <a:t>G</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CHCl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G</a:t>
            </a:r>
            <a:r>
              <a:rPr lang="zh-CN" altLang="zh-CN" sz="2800" kern="100" dirty="0" smtClean="0">
                <a:latin typeface="Times New Roman"/>
                <a:ea typeface="华文细黑"/>
                <a:cs typeface="Times New Roman"/>
              </a:rPr>
              <a:t>中含有碳碳双键，能发生加聚反应生成高分子化合物</a:t>
            </a:r>
            <a:r>
              <a:rPr lang="en-US" altLang="zh-CN" sz="2800" kern="100" dirty="0" smtClean="0">
                <a:latin typeface="Times New Roman"/>
                <a:ea typeface="华文细黑"/>
                <a:cs typeface="Courier New"/>
              </a:rPr>
              <a:t>H</a:t>
            </a:r>
            <a:r>
              <a:rPr lang="zh-CN" altLang="zh-CN" sz="2800" kern="100" dirty="0" smtClean="0">
                <a:latin typeface="Times New Roman"/>
                <a:ea typeface="华文细黑"/>
                <a:cs typeface="Times New Roman"/>
              </a:rPr>
              <a:t>，</a:t>
            </a:r>
            <a:r>
              <a:rPr lang="zh-CN" altLang="zh-CN" sz="2800" kern="100" dirty="0" smtClean="0">
                <a:solidFill>
                  <a:prstClr val="black"/>
                </a:solidFill>
                <a:latin typeface="Times New Roman"/>
                <a:ea typeface="华文细黑"/>
                <a:cs typeface="Times New Roman"/>
              </a:rPr>
              <a:t>则</a:t>
            </a:r>
            <a:r>
              <a:rPr lang="en-US" altLang="zh-CN" sz="2800" kern="100" dirty="0" smtClean="0">
                <a:solidFill>
                  <a:prstClr val="black"/>
                </a:solidFill>
                <a:latin typeface="Times New Roman"/>
                <a:ea typeface="华文细黑"/>
                <a:cs typeface="Courier New"/>
              </a:rPr>
              <a:t>H</a:t>
            </a:r>
            <a:r>
              <a:rPr lang="zh-CN" altLang="zh-CN" sz="2800" kern="100" dirty="0" smtClean="0">
                <a:solidFill>
                  <a:prstClr val="black"/>
                </a:solidFill>
                <a:latin typeface="Times New Roman"/>
                <a:ea typeface="华文细黑"/>
                <a:cs typeface="Times New Roman"/>
              </a:rPr>
              <a:t>是聚氯乙烯；</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A</a:t>
            </a:r>
            <a:r>
              <a:rPr lang="zh-CN" altLang="zh-CN" sz="2800" kern="100" dirty="0" smtClean="0">
                <a:solidFill>
                  <a:prstClr val="black"/>
                </a:solidFill>
                <a:latin typeface="Times New Roman"/>
                <a:ea typeface="华文细黑"/>
                <a:cs typeface="Times New Roman"/>
              </a:rPr>
              <a:t>也能在氢氧化钠水溶液中发生水解反应生成</a:t>
            </a:r>
            <a:r>
              <a:rPr lang="en-US" altLang="zh-CN" sz="2800" kern="100" dirty="0" smtClean="0">
                <a:solidFill>
                  <a:prstClr val="black"/>
                </a:solidFill>
                <a:latin typeface="Times New Roman"/>
                <a:ea typeface="华文细黑"/>
                <a:cs typeface="Courier New"/>
              </a:rPr>
              <a:t>B</a:t>
            </a:r>
            <a:r>
              <a:rPr lang="zh-CN" altLang="zh-CN" sz="2800" kern="100" dirty="0" smtClean="0">
                <a:solidFill>
                  <a:prstClr val="black"/>
                </a:solidFill>
                <a:latin typeface="Times New Roman"/>
                <a:ea typeface="华文细黑"/>
                <a:cs typeface="Times New Roman"/>
              </a:rPr>
              <a:t>，则</a:t>
            </a:r>
            <a:r>
              <a:rPr lang="en-US" altLang="zh-CN" sz="2800" kern="100" dirty="0" smtClean="0">
                <a:solidFill>
                  <a:prstClr val="black"/>
                </a:solidFill>
                <a:latin typeface="Times New Roman"/>
                <a:ea typeface="华文细黑"/>
                <a:cs typeface="Courier New"/>
              </a:rPr>
              <a:t>B</a:t>
            </a:r>
            <a:r>
              <a:rPr lang="zh-CN" altLang="zh-CN" sz="2800" kern="100" dirty="0" smtClean="0">
                <a:solidFill>
                  <a:prstClr val="black"/>
                </a:solidFill>
                <a:latin typeface="Times New Roman"/>
                <a:ea typeface="华文细黑"/>
                <a:cs typeface="Times New Roman"/>
              </a:rPr>
              <a:t>是乙二醇；乙二醇被氧化成</a:t>
            </a:r>
            <a:r>
              <a:rPr lang="en-US" altLang="zh-CN" sz="2800" kern="100" dirty="0" smtClean="0">
                <a:solidFill>
                  <a:prstClr val="black"/>
                </a:solidFill>
                <a:latin typeface="Times New Roman"/>
                <a:ea typeface="华文细黑"/>
                <a:cs typeface="Courier New"/>
              </a:rPr>
              <a:t>C</a:t>
            </a:r>
            <a:r>
              <a:rPr lang="zh-CN" altLang="zh-CN" sz="2800" kern="100" dirty="0" smtClean="0">
                <a:solidFill>
                  <a:prstClr val="black"/>
                </a:solidFill>
                <a:latin typeface="Times New Roman"/>
                <a:ea typeface="华文细黑"/>
                <a:cs typeface="Times New Roman"/>
              </a:rPr>
              <a:t>，则</a:t>
            </a:r>
            <a:r>
              <a:rPr lang="en-US" altLang="zh-CN" sz="2800" kern="100" dirty="0" smtClean="0">
                <a:solidFill>
                  <a:prstClr val="black"/>
                </a:solidFill>
                <a:latin typeface="Times New Roman"/>
                <a:ea typeface="华文细黑"/>
                <a:cs typeface="Courier New"/>
              </a:rPr>
              <a:t>C</a:t>
            </a:r>
            <a:r>
              <a:rPr lang="zh-CN" altLang="zh-CN" sz="2800" kern="100" dirty="0" smtClean="0">
                <a:solidFill>
                  <a:prstClr val="black"/>
                </a:solidFill>
                <a:latin typeface="Times New Roman"/>
                <a:ea typeface="华文细黑"/>
                <a:cs typeface="Times New Roman"/>
              </a:rPr>
              <a:t>是乙二醛；乙二醛继续被氧化，生成乙二酸，则</a:t>
            </a:r>
            <a:r>
              <a:rPr lang="en-US" altLang="zh-CN" sz="2800" kern="100" dirty="0" smtClean="0">
                <a:solidFill>
                  <a:prstClr val="black"/>
                </a:solidFill>
                <a:latin typeface="Times New Roman"/>
                <a:ea typeface="华文细黑"/>
                <a:cs typeface="Courier New"/>
              </a:rPr>
              <a:t>D</a:t>
            </a:r>
            <a:r>
              <a:rPr lang="zh-CN" altLang="zh-CN" sz="2800" kern="100" dirty="0" smtClean="0">
                <a:solidFill>
                  <a:prstClr val="black"/>
                </a:solidFill>
                <a:latin typeface="Times New Roman"/>
                <a:ea typeface="华文细黑"/>
                <a:cs typeface="Times New Roman"/>
              </a:rPr>
              <a:t>是乙二酸；乙二酸和乙二醇发生酯化反应生成环状酯</a:t>
            </a:r>
            <a:r>
              <a:rPr lang="en-US" altLang="zh-CN" sz="2800" kern="100" dirty="0" smtClean="0">
                <a:solidFill>
                  <a:prstClr val="black"/>
                </a:solidFill>
                <a:latin typeface="Times New Roman"/>
                <a:ea typeface="华文细黑"/>
                <a:cs typeface="Courier New"/>
              </a:rPr>
              <a:t>E</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答案</a:t>
            </a:r>
            <a:r>
              <a:rPr lang="zh-CN" altLang="zh-CN" sz="2800" b="1" kern="100" dirty="0" smtClean="0">
                <a:solidFill>
                  <a:schemeClr val="accent6">
                    <a:lumMod val="75000"/>
                  </a:schemeClr>
                </a:solidFill>
                <a:latin typeface="Times New Roman"/>
                <a:cs typeface="Times New Roman"/>
              </a:rPr>
              <a:t>　</a:t>
            </a:r>
            <a:r>
              <a:rPr lang="en-US" altLang="zh-CN" sz="2800" kern="100" dirty="0" smtClean="0">
                <a:solidFill>
                  <a:schemeClr val="accent6">
                    <a:lumMod val="75000"/>
                  </a:schemeClr>
                </a:solidFill>
                <a:latin typeface="Times New Roman"/>
                <a:ea typeface="华文细黑"/>
                <a:cs typeface="Courier New"/>
              </a:rPr>
              <a:t>(1)CH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BrCH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Br</a:t>
            </a:r>
            <a:r>
              <a:rPr lang="zh-CN" altLang="zh-CN" sz="2800" kern="1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CH</a:t>
            </a:r>
            <a:r>
              <a:rPr lang="en-US" altLang="zh-CN" sz="2800" dirty="0" smtClean="0">
                <a:solidFill>
                  <a:schemeClr val="accent6">
                    <a:lumMod val="75000"/>
                  </a:schemeClr>
                </a:solidFill>
                <a:latin typeface="宋体"/>
                <a:cs typeface="Times New Roman"/>
              </a:rPr>
              <a:t>≡</a:t>
            </a:r>
            <a:r>
              <a:rPr lang="en-US" altLang="zh-CN" sz="2800" kern="100" dirty="0" smtClean="0">
                <a:solidFill>
                  <a:schemeClr val="accent6">
                    <a:lumMod val="75000"/>
                  </a:schemeClr>
                </a:solidFill>
                <a:latin typeface="Times New Roman"/>
                <a:ea typeface="华文细黑"/>
                <a:cs typeface="Courier New"/>
              </a:rPr>
              <a:t>CH</a:t>
            </a:r>
            <a:r>
              <a:rPr lang="zh-CN" altLang="zh-CN" sz="2800" kern="1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OHC—CHO</a:t>
            </a:r>
            <a:endParaRPr lang="zh-CN" altLang="zh-CN" sz="2800" kern="100" dirty="0" smtClean="0">
              <a:solidFill>
                <a:schemeClr val="accent6">
                  <a:lumMod val="75000"/>
                </a:schemeClr>
              </a:solidFill>
              <a:latin typeface="宋体"/>
              <a:cs typeface="Courier New"/>
            </a:endParaRPr>
          </a:p>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酯化反应</a:t>
            </a:r>
            <a:r>
              <a:rPr lang="en-US" altLang="zh-CN" sz="2800" kern="100" dirty="0" smtClean="0">
                <a:solidFill>
                  <a:schemeClr val="accent6">
                    <a:lumMod val="75000"/>
                  </a:schemeClr>
                </a:solidFill>
                <a:latin typeface="Times New Roman"/>
                <a:ea typeface="华文细黑"/>
                <a:cs typeface="Courier New"/>
              </a:rPr>
              <a:t>(</a:t>
            </a:r>
            <a:r>
              <a:rPr lang="zh-CN" altLang="zh-CN" sz="2800" kern="100" dirty="0" smtClean="0">
                <a:solidFill>
                  <a:schemeClr val="accent6">
                    <a:lumMod val="75000"/>
                  </a:schemeClr>
                </a:solidFill>
                <a:latin typeface="Times New Roman"/>
                <a:ea typeface="华文细黑"/>
                <a:cs typeface="Times New Roman"/>
              </a:rPr>
              <a:t>或取代反应</a:t>
            </a:r>
            <a:r>
              <a:rPr lang="en-US" altLang="zh-CN" sz="2800" kern="100" dirty="0" smtClean="0">
                <a:solidFill>
                  <a:schemeClr val="accent6">
                    <a:lumMod val="75000"/>
                  </a:schemeClr>
                </a:solidFill>
                <a:latin typeface="Times New Roman"/>
                <a:ea typeface="华文细黑"/>
                <a:cs typeface="Courier New"/>
              </a:rPr>
              <a:t>)</a:t>
            </a:r>
            <a:r>
              <a:rPr lang="zh-CN" altLang="zh-CN" sz="2800" kern="100" dirty="0" smtClean="0">
                <a:solidFill>
                  <a:schemeClr val="accent6">
                    <a:lumMod val="75000"/>
                  </a:schemeClr>
                </a:solidFill>
                <a:latin typeface="Times New Roman"/>
                <a:ea typeface="华文细黑"/>
                <a:cs typeface="Times New Roman"/>
              </a:rPr>
              <a:t>　加聚反应</a:t>
            </a:r>
            <a:endParaRPr lang="en-US" altLang="zh-CN" sz="2800" kern="100" dirty="0">
              <a:solidFill>
                <a:schemeClr val="accent6">
                  <a:lumMod val="75000"/>
                </a:schemeClr>
              </a:solidFill>
              <a:latin typeface="Times New Roman"/>
              <a:ea typeface="华文细黑"/>
              <a:cs typeface="Times New Roman"/>
            </a:endParaRPr>
          </a:p>
        </p:txBody>
      </p:sp>
      <p:sp>
        <p:nvSpPr>
          <p:cNvPr id="5" name="Rectangle 21">
            <a:hlinkClick r:id="rId2"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81399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750"/>
                                        <p:tgtEl>
                                          <p:spTgt spid="7">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blinds(horizontal)">
                                      <p:cBhvr>
                                        <p:cTn id="14" dur="750"/>
                                        <p:tgtEl>
                                          <p:spTgt spid="7">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75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5698"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0923" y="1125538"/>
            <a:ext cx="8326233" cy="270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5700" name="Picture 4"/>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321" t="-34553" r="-2321" b="34553"/>
          <a:stretch/>
        </p:blipFill>
        <p:spPr bwMode="auto">
          <a:xfrm>
            <a:off x="880923" y="2907106"/>
            <a:ext cx="6796921" cy="311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302" y="4437906"/>
            <a:ext cx="17811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1">
            <a:hlinkClick r:id="rId5"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94801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5698"/>
                                        </p:tgtEl>
                                        <p:attrNameLst>
                                          <p:attrName>style.visibility</p:attrName>
                                        </p:attrNameLst>
                                      </p:cBhvr>
                                      <p:to>
                                        <p:strVal val="visible"/>
                                      </p:to>
                                    </p:set>
                                    <p:animEffect transition="in" filter="blinds(horizontal)">
                                      <p:cBhvr>
                                        <p:cTn id="7" dur="750"/>
                                        <p:tgtEl>
                                          <p:spTgt spid="28569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17442"/>
                                        </p:tgtEl>
                                        <p:attrNameLst>
                                          <p:attrName>style.visibility</p:attrName>
                                        </p:attrNameLst>
                                      </p:cBhvr>
                                      <p:to>
                                        <p:strVal val="visible"/>
                                      </p:to>
                                    </p:set>
                                    <p:animEffect transition="in" filter="blinds(horizontal)">
                                      <p:cBhvr>
                                        <p:cTn id="11" dur="750"/>
                                        <p:tgtEl>
                                          <p:spTgt spid="317442"/>
                                        </p:tgtEl>
                                      </p:cBhvr>
                                    </p:animEffect>
                                  </p:childTnLst>
                                </p:cTn>
                              </p:par>
                              <p:par>
                                <p:cTn id="12" presetID="3" presetClass="entr" presetSubtype="10" fill="hold" nodeType="withEffect">
                                  <p:stCondLst>
                                    <p:cond delay="0"/>
                                  </p:stCondLst>
                                  <p:childTnLst>
                                    <p:set>
                                      <p:cBhvr>
                                        <p:cTn id="13" dur="1" fill="hold">
                                          <p:stCondLst>
                                            <p:cond delay="0"/>
                                          </p:stCondLst>
                                        </p:cTn>
                                        <p:tgtEl>
                                          <p:spTgt spid="285700"/>
                                        </p:tgtEl>
                                        <p:attrNameLst>
                                          <p:attrName>style.visibility</p:attrName>
                                        </p:attrNameLst>
                                      </p:cBhvr>
                                      <p:to>
                                        <p:strVal val="visible"/>
                                      </p:to>
                                    </p:set>
                                    <p:animEffect transition="in" filter="blinds(horizontal)">
                                      <p:cBhvr>
                                        <p:cTn id="14" dur="75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536531"/>
            <a:ext cx="10636914"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下面是用常见有机物</a:t>
            </a:r>
            <a:r>
              <a:rPr lang="en-US" altLang="zh-CN" sz="2800" kern="100" dirty="0">
                <a:latin typeface="Times New Roman"/>
                <a:ea typeface="华文细黑"/>
                <a:cs typeface="Courier New"/>
              </a:rPr>
              <a:t>A(CH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合成吸水材料与聚酯纤维的流程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86722" name="Picture 2" descr="HX5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0214" y="1845618"/>
            <a:ext cx="6206038" cy="214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00874" y="4581922"/>
            <a:ext cx="1261884" cy="523220"/>
          </a:xfrm>
          <a:prstGeom prst="rect">
            <a:avLst/>
          </a:prstGeom>
        </p:spPr>
        <p:txBody>
          <a:bodyPr wrap="none">
            <a:spAutoFit/>
          </a:bodyPr>
          <a:lstStyle/>
          <a:p>
            <a:r>
              <a:rPr lang="zh-CN" altLang="zh-CN" sz="2800" kern="100" dirty="0">
                <a:latin typeface="Times New Roman"/>
                <a:ea typeface="华文细黑"/>
                <a:cs typeface="Times New Roman"/>
              </a:rPr>
              <a:t>已知：</a:t>
            </a:r>
            <a:endParaRPr lang="zh-CN" altLang="en-US" sz="2800" dirty="0"/>
          </a:p>
        </p:txBody>
      </p:sp>
      <p:pic>
        <p:nvPicPr>
          <p:cNvPr id="286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119" y="4491041"/>
            <a:ext cx="5172191" cy="77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22" t="-36676" r="-122" b="36676"/>
          <a:stretch/>
        </p:blipFill>
        <p:spPr bwMode="auto">
          <a:xfrm>
            <a:off x="800874" y="4925235"/>
            <a:ext cx="8082606" cy="111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89" y="5518026"/>
            <a:ext cx="8096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1">
            <a:hlinkClick r:id="rId6"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7"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8"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661058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550" y="333450"/>
            <a:ext cx="11296939" cy="5909310"/>
          </a:xfrm>
          <a:prstGeom prst="rect">
            <a:avLst/>
          </a:prstGeom>
        </p:spPr>
        <p:txBody>
          <a:bodyPr>
            <a:spAutoFit/>
          </a:bodyPr>
          <a:lstStyle/>
          <a:p>
            <a:pPr algn="just">
              <a:lnSpc>
                <a:spcPct val="150000"/>
              </a:lnSpc>
              <a:spcAft>
                <a:spcPts val="0"/>
              </a:spcAft>
            </a:pPr>
            <a:r>
              <a:rPr lang="zh-CN" altLang="zh-CN" sz="2800" kern="100" dirty="0" smtClean="0">
                <a:latin typeface="Times New Roman"/>
                <a:ea typeface="华文细黑"/>
                <a:cs typeface="Times New Roman"/>
              </a:rPr>
              <a:t>回答</a:t>
            </a:r>
            <a:r>
              <a:rPr lang="zh-CN" altLang="zh-CN" sz="2800" kern="100" dirty="0">
                <a:latin typeface="Times New Roman"/>
                <a:ea typeface="华文细黑"/>
                <a:cs typeface="Times New Roman"/>
              </a:rPr>
              <a:t>下列问题：</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 B</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含氧官能团的名称是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的结构简式分别是</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2)C</a:t>
            </a:r>
            <a:r>
              <a:rPr lang="zh-CN" altLang="zh-CN" sz="2800" kern="100" dirty="0">
                <a:latin typeface="Times New Roman"/>
                <a:ea typeface="华文细黑"/>
                <a:cs typeface="Times New Roman"/>
              </a:rPr>
              <a:t>的结构简式是</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D</a:t>
            </a:r>
            <a:r>
              <a:rPr lang="en-US" altLang="zh-CN" sz="2800" kern="100" spc="-125" dirty="0">
                <a:latin typeface="MS PMincho" pitchFamily="18" charset="-128"/>
                <a:ea typeface="MS PMincho" pitchFamily="18" charset="-128"/>
                <a:cs typeface="Times New Roman"/>
              </a:rPr>
              <a:t> ―</a:t>
            </a:r>
            <a:r>
              <a:rPr lang="en-US" altLang="zh-CN" sz="2800" kern="100" dirty="0">
                <a:latin typeface="MS PMincho" pitchFamily="18" charset="-128"/>
                <a:ea typeface="MS PMincho" pitchFamily="18" charset="-128"/>
                <a:cs typeface="Times New Roman"/>
              </a:rPr>
              <a:t>→ </a:t>
            </a: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的反应类型是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3)F</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en-US" altLang="zh-CN" sz="2800" kern="100" spc="-125" dirty="0">
                <a:latin typeface="MS PMincho" pitchFamily="18" charset="-128"/>
                <a:ea typeface="MS PMincho" pitchFamily="18" charset="-128"/>
                <a:cs typeface="Times New Roman"/>
              </a:rPr>
              <a:t>―</a:t>
            </a:r>
            <a:r>
              <a:rPr lang="en-US" altLang="zh-CN" sz="2800" kern="100" dirty="0">
                <a:latin typeface="MS PMincho" pitchFamily="18" charset="-128"/>
                <a:ea typeface="MS PMincho" pitchFamily="18" charset="-128"/>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的化学方程式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p:txBody>
      </p:sp>
      <p:sp>
        <p:nvSpPr>
          <p:cNvPr id="4" name="矩形 3"/>
          <p:cNvSpPr/>
          <p:nvPr/>
        </p:nvSpPr>
        <p:spPr>
          <a:xfrm>
            <a:off x="4799062" y="1053530"/>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酯基</a:t>
            </a:r>
            <a:endParaRPr lang="zh-CN" altLang="en-US" sz="2800" dirty="0">
              <a:solidFill>
                <a:schemeClr val="accent6">
                  <a:lumMod val="75000"/>
                </a:schemeClr>
              </a:solidFill>
            </a:endParaRPr>
          </a:p>
        </p:txBody>
      </p:sp>
      <p:sp>
        <p:nvSpPr>
          <p:cNvPr id="8" name="矩形 7"/>
          <p:cNvSpPr/>
          <p:nvPr/>
        </p:nvSpPr>
        <p:spPr>
          <a:xfrm>
            <a:off x="10055646" y="981522"/>
            <a:ext cx="116249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Br</a:t>
            </a:r>
            <a:endParaRPr lang="zh-CN" altLang="en-US" sz="2800" dirty="0">
              <a:solidFill>
                <a:schemeClr val="accent6">
                  <a:lumMod val="75000"/>
                </a:schemeClr>
              </a:solidFill>
            </a:endParaRPr>
          </a:p>
        </p:txBody>
      </p:sp>
      <p:pic>
        <p:nvPicPr>
          <p:cNvPr id="287746" name="Picture 2"/>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9636" y="1561595"/>
            <a:ext cx="2459226" cy="631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47" name="Picture 3"/>
          <p:cNvPicPr>
            <a:picLocks noChangeAspect="1" noChangeArrowheads="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18690" r="-18690"/>
          <a:stretch/>
        </p:blipFill>
        <p:spPr bwMode="auto">
          <a:xfrm>
            <a:off x="4132086" y="2115455"/>
            <a:ext cx="3043240" cy="131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754169" y="3626654"/>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取代反应</a:t>
            </a:r>
          </a:p>
        </p:txBody>
      </p:sp>
      <p:pic>
        <p:nvPicPr>
          <p:cNvPr id="287748" name="Picture 4"/>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7629" t="1588" r="-7629" b="-1588"/>
          <a:stretch/>
        </p:blipFill>
        <p:spPr bwMode="auto">
          <a:xfrm>
            <a:off x="5231110" y="4441232"/>
            <a:ext cx="5151435" cy="158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5"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6"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7"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7334953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87746"/>
                                        </p:tgtEl>
                                        <p:attrNameLst>
                                          <p:attrName>style.visibility</p:attrName>
                                        </p:attrNameLst>
                                      </p:cBhvr>
                                      <p:to>
                                        <p:strVal val="visible"/>
                                      </p:to>
                                    </p:set>
                                    <p:animEffect transition="in" filter="blinds(horizontal)">
                                      <p:cBhvr>
                                        <p:cTn id="10" dur="500"/>
                                        <p:tgtEl>
                                          <p:spTgt spid="28774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7747"/>
                                        </p:tgtEl>
                                        <p:attrNameLst>
                                          <p:attrName>style.visibility</p:attrName>
                                        </p:attrNameLst>
                                      </p:cBhvr>
                                      <p:to>
                                        <p:strVal val="visible"/>
                                      </p:to>
                                    </p:set>
                                    <p:animEffect transition="in" filter="blinds(horizontal)">
                                      <p:cBhvr>
                                        <p:cTn id="18" dur="500"/>
                                        <p:tgtEl>
                                          <p:spTgt spid="28774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87748"/>
                                        </p:tgtEl>
                                        <p:attrNameLst>
                                          <p:attrName>style.visibility</p:attrName>
                                        </p:attrNameLst>
                                      </p:cBhvr>
                                      <p:to>
                                        <p:strVal val="visible"/>
                                      </p:to>
                                    </p:set>
                                    <p:animEffect transition="in" filter="blinds(horizontal)">
                                      <p:cBhvr>
                                        <p:cTn id="26" dur="500"/>
                                        <p:tgtEl>
                                          <p:spTgt spid="2877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87746"/>
                                        </p:tgtEl>
                                      </p:cBhvr>
                                    </p:animEffect>
                                    <p:set>
                                      <p:cBhvr>
                                        <p:cTn id="34" dur="1" fill="hold">
                                          <p:stCondLst>
                                            <p:cond delay="499"/>
                                          </p:stCondLst>
                                        </p:cTn>
                                        <p:tgtEl>
                                          <p:spTgt spid="28774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87747"/>
                                        </p:tgtEl>
                                      </p:cBhvr>
                                    </p:animEffect>
                                    <p:set>
                                      <p:cBhvr>
                                        <p:cTn id="40" dur="1" fill="hold">
                                          <p:stCondLst>
                                            <p:cond delay="499"/>
                                          </p:stCondLst>
                                        </p:cTn>
                                        <p:tgtEl>
                                          <p:spTgt spid="28774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87748"/>
                                        </p:tgtEl>
                                      </p:cBhvr>
                                    </p:animEffect>
                                    <p:set>
                                      <p:cBhvr>
                                        <p:cTn id="46" dur="1" fill="hold">
                                          <p:stCondLst>
                                            <p:cond delay="499"/>
                                          </p:stCondLst>
                                        </p:cTn>
                                        <p:tgtEl>
                                          <p:spTgt spid="287748"/>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P spid="8" grpId="0"/>
      <p:bldP spid="8" grpId="1"/>
      <p:bldP spid="9" grpId="0"/>
      <p:bldP spid="9"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549474"/>
            <a:ext cx="11185088"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CHCH</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的化学方程式</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反应类型</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5)G</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zh-CN" altLang="zh-CN" sz="2800" kern="100" dirty="0">
                <a:latin typeface="Times New Roman"/>
                <a:ea typeface="华文细黑"/>
                <a:cs typeface="Times New Roman"/>
              </a:rPr>
              <a:t>聚酯纤维的化学方程式是</a:t>
            </a:r>
            <a:r>
              <a:rPr lang="en-US" altLang="zh-CN" sz="2800" kern="100" dirty="0" smtClean="0">
                <a:latin typeface="Times New Roman"/>
                <a:ea typeface="华文细黑"/>
                <a:cs typeface="Courier New"/>
              </a:rPr>
              <a:t>____________________________</a:t>
            </a:r>
            <a:endParaRPr lang="zh-CN" altLang="zh-CN" sz="1100" kern="100" dirty="0">
              <a:latin typeface="宋体"/>
              <a:cs typeface="Courier New"/>
            </a:endParaRPr>
          </a:p>
        </p:txBody>
      </p:sp>
      <p:pic>
        <p:nvPicPr>
          <p:cNvPr id="288770"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48598" y="1243097"/>
            <a:ext cx="4446662" cy="112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22836" y="1692828"/>
            <a:ext cx="4238661"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COOH</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CH</a:t>
            </a:r>
            <a:r>
              <a:rPr lang="en-US" altLang="zh-CN" sz="2800" dirty="0">
                <a:solidFill>
                  <a:schemeClr val="accent6">
                    <a:lumMod val="75000"/>
                  </a:schemeClr>
                </a:solidFill>
                <a:latin typeface="宋体"/>
                <a:cs typeface="Times New Roman"/>
              </a:rPr>
              <a:t>≡</a:t>
            </a:r>
            <a:r>
              <a:rPr lang="en-US" altLang="zh-CN" sz="2800" kern="100" dirty="0" smtClean="0">
                <a:solidFill>
                  <a:schemeClr val="accent6">
                    <a:lumMod val="75000"/>
                  </a:schemeClr>
                </a:solidFill>
                <a:latin typeface="Times New Roman"/>
                <a:ea typeface="华文细黑"/>
                <a:cs typeface="Courier New"/>
              </a:rPr>
              <a:t>CH</a:t>
            </a:r>
            <a:r>
              <a:rPr lang="en-US" altLang="zh-CN" sz="2800" kern="100" spc="-125" dirty="0">
                <a:solidFill>
                  <a:schemeClr val="accent6">
                    <a:lumMod val="75000"/>
                  </a:schemeClr>
                </a:solidFill>
                <a:latin typeface="Times New Roman" pitchFamily="18" charset="0"/>
                <a:ea typeface="Times New Roman" pitchFamily="18" charset="0"/>
                <a:cs typeface="Times New Roman" pitchFamily="18" charset="0"/>
              </a:rPr>
              <a:t>―</a:t>
            </a:r>
            <a:r>
              <a:rPr lang="en-US" altLang="zh-CN" sz="2800" kern="100" dirty="0">
                <a:solidFill>
                  <a:schemeClr val="accent6">
                    <a:lumMod val="75000"/>
                  </a:schemeClr>
                </a:solidFill>
                <a:latin typeface="Times New Roman" pitchFamily="18" charset="0"/>
                <a:ea typeface="Times New Roman" pitchFamily="18" charset="0"/>
                <a:cs typeface="Times New Roman" pitchFamily="18" charset="0"/>
              </a:rPr>
              <a:t>→</a:t>
            </a:r>
            <a:endParaRPr lang="zh-CN" altLang="zh-CN" sz="2800" kern="100" dirty="0">
              <a:solidFill>
                <a:schemeClr val="accent6">
                  <a:lumMod val="75000"/>
                </a:schemeClr>
              </a:solidFill>
              <a:effectLst/>
              <a:latin typeface="Times New Roman" pitchFamily="18" charset="0"/>
              <a:cs typeface="Times New Roman" pitchFamily="18" charset="0"/>
            </a:endParaRPr>
          </a:p>
        </p:txBody>
      </p:sp>
      <p:sp>
        <p:nvSpPr>
          <p:cNvPr id="6" name="矩形 5"/>
          <p:cNvSpPr/>
          <p:nvPr/>
        </p:nvSpPr>
        <p:spPr>
          <a:xfrm>
            <a:off x="2358556" y="2493690"/>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加成反应</a:t>
            </a:r>
          </a:p>
        </p:txBody>
      </p:sp>
      <p:pic>
        <p:nvPicPr>
          <p:cNvPr id="288771" name="Picture 3"/>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9184" r="-9184"/>
          <a:stretch/>
        </p:blipFill>
        <p:spPr bwMode="auto">
          <a:xfrm>
            <a:off x="6142027" y="2894792"/>
            <a:ext cx="4657547" cy="19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2" name="Picture 4"/>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l="309" t="-24733" r="-309" b="24733"/>
          <a:stretch/>
        </p:blipFill>
        <p:spPr bwMode="auto">
          <a:xfrm>
            <a:off x="444697" y="4869954"/>
            <a:ext cx="7897489" cy="170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3" name="Picture 5"/>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54081" y="5950074"/>
            <a:ext cx="22336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22598" y="6074926"/>
            <a:ext cx="12144395" cy="523220"/>
          </a:xfrm>
          <a:prstGeom prst="rect">
            <a:avLst/>
          </a:prstGeom>
        </p:spPr>
        <p:txBody>
          <a:bodyPr wrap="square">
            <a:spAutoFit/>
          </a:bodyPr>
          <a:lstStyle/>
          <a:p>
            <a:r>
              <a:rPr lang="en-US" altLang="zh-CN" sz="2800" kern="100" dirty="0" smtClean="0">
                <a:solidFill>
                  <a:prstClr val="black"/>
                </a:solidFill>
                <a:latin typeface="Times New Roman"/>
                <a:ea typeface="华文细黑"/>
                <a:cs typeface="Courier New"/>
              </a:rPr>
              <a:t>___________________________</a:t>
            </a:r>
            <a:r>
              <a:rPr lang="en-US" altLang="zh-CN" kern="100" dirty="0" smtClean="0">
                <a:solidFill>
                  <a:prstClr val="black"/>
                </a:solidFill>
                <a:latin typeface="Times New Roman"/>
                <a:ea typeface="华文细黑"/>
                <a:cs typeface="Courier New"/>
              </a:rPr>
              <a:t>_____________________________________</a:t>
            </a:r>
            <a:r>
              <a:rPr lang="zh-CN" altLang="zh-CN" kern="100" dirty="0">
                <a:latin typeface="Times New Roman"/>
                <a:ea typeface="华文细黑"/>
                <a:cs typeface="Times New Roman"/>
              </a:rPr>
              <a:t> 。</a:t>
            </a:r>
            <a:endParaRPr lang="zh-CN" altLang="en-US" dirty="0"/>
          </a:p>
        </p:txBody>
      </p:sp>
      <p:sp>
        <p:nvSpPr>
          <p:cNvPr id="12" name="Rectangle 21">
            <a:hlinkClick r:id="rId6"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7"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8"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5203100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288770"/>
                                        </p:tgtEl>
                                        <p:attrNameLst>
                                          <p:attrName>style.visibility</p:attrName>
                                        </p:attrNameLst>
                                      </p:cBhvr>
                                      <p:to>
                                        <p:strVal val="visible"/>
                                      </p:to>
                                    </p:set>
                                    <p:animEffect transition="in" filter="blinds(horizontal)">
                                      <p:cBhvr>
                                        <p:cTn id="10" dur="500"/>
                                        <p:tgtEl>
                                          <p:spTgt spid="28877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8772"/>
                                        </p:tgtEl>
                                        <p:attrNameLst>
                                          <p:attrName>style.visibility</p:attrName>
                                        </p:attrNameLst>
                                      </p:cBhvr>
                                      <p:to>
                                        <p:strVal val="visible"/>
                                      </p:to>
                                    </p:set>
                                    <p:animEffect transition="in" filter="blinds(horizontal)">
                                      <p:cBhvr>
                                        <p:cTn id="18" dur="500"/>
                                        <p:tgtEl>
                                          <p:spTgt spid="288772"/>
                                        </p:tgtEl>
                                      </p:cBhvr>
                                    </p:animEffect>
                                  </p:childTnLst>
                                </p:cTn>
                              </p:par>
                              <p:par>
                                <p:cTn id="19" presetID="3" presetClass="entr" presetSubtype="10" fill="hold" nodeType="withEffect">
                                  <p:stCondLst>
                                    <p:cond delay="0"/>
                                  </p:stCondLst>
                                  <p:childTnLst>
                                    <p:set>
                                      <p:cBhvr>
                                        <p:cTn id="20" dur="1" fill="hold">
                                          <p:stCondLst>
                                            <p:cond delay="0"/>
                                          </p:stCondLst>
                                        </p:cTn>
                                        <p:tgtEl>
                                          <p:spTgt spid="288773"/>
                                        </p:tgtEl>
                                        <p:attrNameLst>
                                          <p:attrName>style.visibility</p:attrName>
                                        </p:attrNameLst>
                                      </p:cBhvr>
                                      <p:to>
                                        <p:strVal val="visible"/>
                                      </p:to>
                                    </p:set>
                                    <p:animEffect transition="in" filter="blinds(horizontal)">
                                      <p:cBhvr>
                                        <p:cTn id="21" dur="500"/>
                                        <p:tgtEl>
                                          <p:spTgt spid="288773"/>
                                        </p:tgtEl>
                                      </p:cBhvr>
                                    </p:animEffect>
                                  </p:childTnLst>
                                </p:cTn>
                              </p:par>
                              <p:par>
                                <p:cTn id="22" presetID="3" presetClass="entr" presetSubtype="10" fill="hold" nodeType="withEffect">
                                  <p:stCondLst>
                                    <p:cond delay="0"/>
                                  </p:stCondLst>
                                  <p:childTnLst>
                                    <p:set>
                                      <p:cBhvr>
                                        <p:cTn id="23" dur="1" fill="hold">
                                          <p:stCondLst>
                                            <p:cond delay="0"/>
                                          </p:stCondLst>
                                        </p:cTn>
                                        <p:tgtEl>
                                          <p:spTgt spid="288771"/>
                                        </p:tgtEl>
                                        <p:attrNameLst>
                                          <p:attrName>style.visibility</p:attrName>
                                        </p:attrNameLst>
                                      </p:cBhvr>
                                      <p:to>
                                        <p:strVal val="visible"/>
                                      </p:to>
                                    </p:set>
                                    <p:animEffect transition="in" filter="blinds(horizontal)">
                                      <p:cBhvr>
                                        <p:cTn id="24" dur="500"/>
                                        <p:tgtEl>
                                          <p:spTgt spid="28877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88770"/>
                                        </p:tgtEl>
                                      </p:cBhvr>
                                    </p:animEffect>
                                    <p:set>
                                      <p:cBhvr>
                                        <p:cTn id="32" dur="1" fill="hold">
                                          <p:stCondLst>
                                            <p:cond delay="499"/>
                                          </p:stCondLst>
                                        </p:cTn>
                                        <p:tgtEl>
                                          <p:spTgt spid="28877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88772"/>
                                        </p:tgtEl>
                                      </p:cBhvr>
                                    </p:animEffect>
                                    <p:set>
                                      <p:cBhvr>
                                        <p:cTn id="38" dur="1" fill="hold">
                                          <p:stCondLst>
                                            <p:cond delay="499"/>
                                          </p:stCondLst>
                                        </p:cTn>
                                        <p:tgtEl>
                                          <p:spTgt spid="28877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88773"/>
                                        </p:tgtEl>
                                      </p:cBhvr>
                                    </p:animEffect>
                                    <p:set>
                                      <p:cBhvr>
                                        <p:cTn id="41" dur="1" fill="hold">
                                          <p:stCondLst>
                                            <p:cond delay="499"/>
                                          </p:stCondLst>
                                        </p:cTn>
                                        <p:tgtEl>
                                          <p:spTgt spid="288773"/>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88771"/>
                                        </p:tgtEl>
                                      </p:cBhvr>
                                    </p:animEffect>
                                    <p:set>
                                      <p:cBhvr>
                                        <p:cTn id="44" dur="1" fill="hold">
                                          <p:stCondLst>
                                            <p:cond delay="499"/>
                                          </p:stCondLst>
                                        </p:cTn>
                                        <p:tgtEl>
                                          <p:spTgt spid="288771"/>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0" grpId="0"/>
      <p:bldP spid="10" grpId="1"/>
      <p:bldP spid="6" grpId="0"/>
      <p:bldP spid="6"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504162"/>
            <a:ext cx="11179503"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从冬青中提取出的有机物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可用于合成抗结肠炎药物</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及其他化学品，合成路线如下图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89794" name="Picture 2" descr="HX5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4893" y="1584282"/>
            <a:ext cx="5788483" cy="318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28866" y="5237526"/>
            <a:ext cx="1261884" cy="523220"/>
          </a:xfrm>
          <a:prstGeom prst="rect">
            <a:avLst/>
          </a:prstGeom>
        </p:spPr>
        <p:txBody>
          <a:bodyPr wrap="none">
            <a:spAutoFit/>
          </a:bodyPr>
          <a:lstStyle/>
          <a:p>
            <a:r>
              <a:rPr lang="zh-CN" altLang="zh-CN" sz="2800" kern="100" dirty="0">
                <a:latin typeface="Times New Roman"/>
                <a:ea typeface="华文细黑"/>
                <a:cs typeface="Times New Roman"/>
              </a:rPr>
              <a:t>提示：</a:t>
            </a:r>
            <a:endParaRPr lang="zh-CN" altLang="en-US" sz="2800" dirty="0"/>
          </a:p>
        </p:txBody>
      </p:sp>
      <p:pic>
        <p:nvPicPr>
          <p:cNvPr id="2897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4726" y="4980482"/>
            <a:ext cx="2969216" cy="10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4"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5"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6"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131786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8618" y="1116764"/>
            <a:ext cx="11867268" cy="138499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根据上述信息回答：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请写出</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中含氧官能团的名称：</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48618" y="2556924"/>
            <a:ext cx="8804597"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Y</a:t>
            </a:r>
            <a:r>
              <a:rPr lang="zh-CN" altLang="zh-CN" sz="2800" kern="100" dirty="0">
                <a:latin typeface="Times New Roman"/>
                <a:ea typeface="华文细黑"/>
                <a:cs typeface="Times New Roman"/>
              </a:rPr>
              <a:t>中含氧官能团的名称是酚羟基、</a:t>
            </a:r>
            <a:r>
              <a:rPr lang="zh-CN" altLang="zh-CN" sz="2800" kern="100" dirty="0" smtClean="0">
                <a:latin typeface="Times New Roman"/>
                <a:ea typeface="华文细黑"/>
                <a:cs typeface="Times New Roman"/>
              </a:rPr>
              <a:t>羧基</a:t>
            </a:r>
            <a:endParaRPr lang="en-US" altLang="zh-CN" sz="2800" kern="100" dirty="0" smtClean="0">
              <a:latin typeface="Times New Roman"/>
              <a:ea typeface="华文细黑"/>
              <a:cs typeface="Times New Roman"/>
            </a:endParaRPr>
          </a:p>
        </p:txBody>
      </p:sp>
      <p:sp>
        <p:nvSpPr>
          <p:cNvPr id="6" name="矩形 5"/>
          <p:cNvSpPr/>
          <p:nvPr/>
        </p:nvSpPr>
        <p:spPr>
          <a:xfrm>
            <a:off x="6037250" y="1817680"/>
            <a:ext cx="2339102"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羧基、酚羟基</a:t>
            </a:r>
          </a:p>
        </p:txBody>
      </p:sp>
      <p:sp>
        <p:nvSpPr>
          <p:cNvPr id="8" name="矩形 7"/>
          <p:cNvSpPr/>
          <p:nvPr/>
        </p:nvSpPr>
        <p:spPr>
          <a:xfrm>
            <a:off x="331002" y="3474444"/>
            <a:ext cx="7938496" cy="738664"/>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的反应类型：</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0" name="矩形 9"/>
          <p:cNvSpPr/>
          <p:nvPr/>
        </p:nvSpPr>
        <p:spPr>
          <a:xfrm>
            <a:off x="308470" y="4429132"/>
            <a:ext cx="11633436"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已知推断</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中含硝基，所以反应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的反应类型是取代反应。</a:t>
            </a:r>
            <a:endParaRPr lang="zh-CN" altLang="zh-CN" sz="2800" kern="100" dirty="0">
              <a:effectLst/>
              <a:latin typeface="宋体"/>
              <a:cs typeface="Courier New"/>
            </a:endParaRPr>
          </a:p>
        </p:txBody>
      </p:sp>
      <p:sp>
        <p:nvSpPr>
          <p:cNvPr id="11" name="矩形 10"/>
          <p:cNvSpPr/>
          <p:nvPr/>
        </p:nvSpPr>
        <p:spPr>
          <a:xfrm>
            <a:off x="5029138" y="3493028"/>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取代反应</a:t>
            </a:r>
          </a:p>
        </p:txBody>
      </p:sp>
      <p:sp>
        <p:nvSpPr>
          <p:cNvPr id="9" name="Rectangle 21">
            <a:hlinkClick r:id="rId2"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91750" y="6663993"/>
            <a:ext cx="1198663" cy="20021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a:t>
            </a: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1343724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p:bldP spid="5" grpId="1"/>
      <p:bldP spid="6" grpId="0"/>
      <p:bldP spid="6" grpId="1"/>
      <p:bldP spid="10" grpId="0"/>
      <p:bldP spid="10" grpId="1"/>
      <p:bldP spid="11" grpId="0"/>
      <p:bldP spid="11"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9066" y="333450"/>
            <a:ext cx="10850716"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写出下列反应的化学方程式：</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______________________________________________________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⑥</a:t>
            </a:r>
            <a:r>
              <a:rPr lang="en-US" altLang="zh-CN" sz="2800" kern="100" dirty="0" smtClean="0">
                <a:latin typeface="Times New Roman"/>
                <a:ea typeface="华文细黑"/>
                <a:cs typeface="Courier New"/>
              </a:rPr>
              <a:t>_____________________________________________________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8" name="Rectangle 21">
            <a:hlinkClick r:id="rId2"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01381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18542" y="4508259"/>
            <a:ext cx="2186338"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endParaRPr lang="en-US" altLang="zh-CN" sz="2800" kern="100" dirty="0" smtClean="0">
              <a:latin typeface="Times New Roman"/>
              <a:ea typeface="华文细黑"/>
              <a:cs typeface="Times New Roman"/>
            </a:endParaRPr>
          </a:p>
        </p:txBody>
      </p:sp>
      <p:pic>
        <p:nvPicPr>
          <p:cNvPr id="290818" name="Picture 2"/>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6764" t="-27325" r="-6764" b="27325"/>
          <a:stretch/>
        </p:blipFill>
        <p:spPr bwMode="auto">
          <a:xfrm>
            <a:off x="1774725" y="3673355"/>
            <a:ext cx="7463575" cy="196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819" name="Picture 3"/>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31435" y="4653930"/>
            <a:ext cx="23923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409537048"/>
              </p:ext>
            </p:extLst>
          </p:nvPr>
        </p:nvGraphicFramePr>
        <p:xfrm>
          <a:off x="918616" y="5775920"/>
          <a:ext cx="10217150" cy="2838450"/>
        </p:xfrm>
        <a:graphic>
          <a:graphicData uri="http://schemas.openxmlformats.org/presentationml/2006/ole">
            <mc:AlternateContent xmlns:mc="http://schemas.openxmlformats.org/markup-compatibility/2006">
              <mc:Choice xmlns:v="urn:schemas-microsoft-com:vml" Requires="v">
                <p:oleObj spid="_x0000_s290859" name="文档" r:id="rId6" imgW="10217468" imgH="2842670" progId="Word.Document.12">
                  <p:embed/>
                </p:oleObj>
              </mc:Choice>
              <mc:Fallback>
                <p:oleObj name="文档" r:id="rId6" imgW="10217468" imgH="2842670" progId="Word.Document.12">
                  <p:embed/>
                  <p:pic>
                    <p:nvPicPr>
                      <p:cNvPr id="0" name=""/>
                      <p:cNvPicPr/>
                      <p:nvPr/>
                    </p:nvPicPr>
                    <p:blipFill>
                      <a:blip r:embed="rId7"/>
                      <a:stretch>
                        <a:fillRect/>
                      </a:stretch>
                    </p:blipFill>
                    <p:spPr>
                      <a:xfrm>
                        <a:off x="918616" y="5775920"/>
                        <a:ext cx="10217150" cy="2838450"/>
                      </a:xfrm>
                      <a:prstGeom prst="rect">
                        <a:avLst/>
                      </a:prstGeom>
                    </p:spPr>
                  </p:pic>
                </p:oleObj>
              </mc:Fallback>
            </mc:AlternateContent>
          </a:graphicData>
        </a:graphic>
      </p:graphicFrame>
      <p:sp>
        <p:nvSpPr>
          <p:cNvPr id="6" name="Rectangle 21">
            <a:hlinkClick r:id="rId8"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9"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10"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pic>
        <p:nvPicPr>
          <p:cNvPr id="9" name="Picture 3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9221" y="1693560"/>
            <a:ext cx="1995576" cy="1336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74810" y="1605556"/>
            <a:ext cx="2074035" cy="153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334566" y="321831"/>
            <a:ext cx="10959223"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为甲醇，根据反应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的条件推断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中含酯基，由</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的结构简式倒推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的结构简式，所以反应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的化学方程式为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p>
          <a:p>
            <a:pPr algn="just">
              <a:lnSpc>
                <a:spcPct val="150000"/>
              </a:lnSpc>
              <a:spcAft>
                <a:spcPts val="0"/>
              </a:spcAft>
            </a:pP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2NaOH</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甲醛</a:t>
            </a:r>
            <a:r>
              <a:rPr lang="zh-CN" altLang="zh-CN" sz="2800" kern="100" dirty="0">
                <a:latin typeface="Times New Roman"/>
                <a:ea typeface="华文细黑"/>
                <a:cs typeface="Times New Roman"/>
              </a:rPr>
              <a:t>，与银氨</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反应的化学方程式为</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4Ag(NH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 </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4Ag</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034925696"/>
              </p:ext>
            </p:extLst>
          </p:nvPr>
        </p:nvGraphicFramePr>
        <p:xfrm>
          <a:off x="4092989" y="1621135"/>
          <a:ext cx="1250950" cy="944563"/>
        </p:xfrm>
        <a:graphic>
          <a:graphicData uri="http://schemas.openxmlformats.org/presentationml/2006/ole">
            <mc:AlternateContent xmlns:mc="http://schemas.openxmlformats.org/markup-compatibility/2006">
              <mc:Choice xmlns:v="urn:schemas-microsoft-com:vml" Requires="v">
                <p:oleObj spid="_x0000_s290860" name="文档" r:id="rId14" imgW="1251093" imgH="944674" progId="Word.Document.12">
                  <p:embed/>
                </p:oleObj>
              </mc:Choice>
              <mc:Fallback>
                <p:oleObj name="文档" r:id="rId14" imgW="1251093" imgH="944674" progId="Word.Document.12">
                  <p:embed/>
                  <p:pic>
                    <p:nvPicPr>
                      <p:cNvPr id="0" name=""/>
                      <p:cNvPicPr/>
                      <p:nvPr/>
                    </p:nvPicPr>
                    <p:blipFill>
                      <a:blip r:embed="rId15"/>
                      <a:stretch>
                        <a:fillRect/>
                      </a:stretch>
                    </p:blipFill>
                    <p:spPr>
                      <a:xfrm>
                        <a:off x="4092989" y="1621135"/>
                        <a:ext cx="1250950" cy="9445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12362654"/>
              </p:ext>
            </p:extLst>
          </p:nvPr>
        </p:nvGraphicFramePr>
        <p:xfrm>
          <a:off x="465775" y="3493343"/>
          <a:ext cx="1250950" cy="944563"/>
        </p:xfrm>
        <a:graphic>
          <a:graphicData uri="http://schemas.openxmlformats.org/presentationml/2006/ole">
            <mc:AlternateContent xmlns:mc="http://schemas.openxmlformats.org/markup-compatibility/2006">
              <mc:Choice xmlns:v="urn:schemas-microsoft-com:vml" Requires="v">
                <p:oleObj spid="_x0000_s290861" name="文档" r:id="rId17" imgW="1251093" imgH="944674" progId="Word.Document.12">
                  <p:embed/>
                </p:oleObj>
              </mc:Choice>
              <mc:Fallback>
                <p:oleObj name="文档" r:id="rId17" imgW="1251093" imgH="944674" progId="Word.Document.12">
                  <p:embed/>
                  <p:pic>
                    <p:nvPicPr>
                      <p:cNvPr id="0" name=""/>
                      <p:cNvPicPr/>
                      <p:nvPr/>
                    </p:nvPicPr>
                    <p:blipFill>
                      <a:blip r:embed="rId18"/>
                      <a:stretch>
                        <a:fillRect/>
                      </a:stretch>
                    </p:blipFill>
                    <p:spPr>
                      <a:xfrm>
                        <a:off x="465775" y="3493343"/>
                        <a:ext cx="1250950" cy="944563"/>
                      </a:xfrm>
                      <a:prstGeom prst="rect">
                        <a:avLst/>
                      </a:prstGeom>
                    </p:spPr>
                  </p:pic>
                </p:oleObj>
              </mc:Fallback>
            </mc:AlternateContent>
          </a:graphicData>
        </a:graphic>
      </p:graphicFrame>
    </p:spTree>
    <p:extLst>
      <p:ext uri="{BB962C8B-B14F-4D97-AF65-F5344CB8AC3E}">
        <p14:creationId xmlns:p14="http://schemas.microsoft.com/office/powerpoint/2010/main" val="359262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75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75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750"/>
                                        <p:tgtEl>
                                          <p:spTgt spid="11"/>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750"/>
                                        <p:tgtEl>
                                          <p:spTgt spid="12"/>
                                        </p:tgtEl>
                                      </p:cBhvr>
                                    </p:animEffect>
                                  </p:childTnLst>
                                </p:cTn>
                              </p:par>
                              <p:par>
                                <p:cTn id="17" presetID="3"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750"/>
                                        <p:tgtEl>
                                          <p:spTgt spid="13"/>
                                        </p:tgtEl>
                                      </p:cBhvr>
                                    </p:animEffect>
                                  </p:childTnLst>
                                </p:cTn>
                              </p:par>
                            </p:childTnLst>
                          </p:cTn>
                        </p:par>
                        <p:par>
                          <p:cTn id="20" fill="hold">
                            <p:stCondLst>
                              <p:cond delay="750"/>
                            </p:stCondLst>
                            <p:childTnLst>
                              <p:par>
                                <p:cTn id="21" presetID="3"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750"/>
                                        <p:tgtEl>
                                          <p:spTgt spid="4"/>
                                        </p:tgtEl>
                                      </p:cBhvr>
                                    </p:animEffect>
                                  </p:childTnLst>
                                </p:cTn>
                              </p:par>
                              <p:par>
                                <p:cTn id="24" presetID="3" presetClass="entr" presetSubtype="10" fill="hold" nodeType="withEffect">
                                  <p:stCondLst>
                                    <p:cond delay="0"/>
                                  </p:stCondLst>
                                  <p:childTnLst>
                                    <p:set>
                                      <p:cBhvr>
                                        <p:cTn id="25" dur="1" fill="hold">
                                          <p:stCondLst>
                                            <p:cond delay="0"/>
                                          </p:stCondLst>
                                        </p:cTn>
                                        <p:tgtEl>
                                          <p:spTgt spid="290818"/>
                                        </p:tgtEl>
                                        <p:attrNameLst>
                                          <p:attrName>style.visibility</p:attrName>
                                        </p:attrNameLst>
                                      </p:cBhvr>
                                      <p:to>
                                        <p:strVal val="visible"/>
                                      </p:to>
                                    </p:set>
                                    <p:animEffect transition="in" filter="blinds(horizontal)">
                                      <p:cBhvr>
                                        <p:cTn id="26" dur="750"/>
                                        <p:tgtEl>
                                          <p:spTgt spid="290818"/>
                                        </p:tgtEl>
                                      </p:cBhvr>
                                    </p:animEffect>
                                  </p:childTnLst>
                                </p:cTn>
                              </p:par>
                              <p:par>
                                <p:cTn id="27" presetID="3" presetClass="entr" presetSubtype="10" fill="hold" nodeType="withEffect">
                                  <p:stCondLst>
                                    <p:cond delay="0"/>
                                  </p:stCondLst>
                                  <p:childTnLst>
                                    <p:set>
                                      <p:cBhvr>
                                        <p:cTn id="28" dur="1" fill="hold">
                                          <p:stCondLst>
                                            <p:cond delay="0"/>
                                          </p:stCondLst>
                                        </p:cTn>
                                        <p:tgtEl>
                                          <p:spTgt spid="290819"/>
                                        </p:tgtEl>
                                        <p:attrNameLst>
                                          <p:attrName>style.visibility</p:attrName>
                                        </p:attrNameLst>
                                      </p:cBhvr>
                                      <p:to>
                                        <p:strVal val="visible"/>
                                      </p:to>
                                    </p:set>
                                    <p:animEffect transition="in" filter="blinds(horizontal)">
                                      <p:cBhvr>
                                        <p:cTn id="29" dur="750"/>
                                        <p:tgtEl>
                                          <p:spTgt spid="290819"/>
                                        </p:tgtEl>
                                      </p:cBhvr>
                                    </p:animEffect>
                                  </p:childTnLst>
                                </p:cTn>
                              </p:par>
                              <p:par>
                                <p:cTn id="30" presetID="3" presetClass="entr" presetSubtype="1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2" name="Picture 2" descr="去年738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787" y="2262321"/>
            <a:ext cx="1609275" cy="7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1843" name="Picture 3" descr="去年738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3622" y="1928067"/>
            <a:ext cx="1144257" cy="10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8582" y="909514"/>
            <a:ext cx="11881320"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(4)A</a:t>
            </a:r>
            <a:r>
              <a:rPr lang="zh-CN" altLang="zh-CN" sz="2800" kern="100" dirty="0">
                <a:latin typeface="Times New Roman"/>
                <a:ea typeface="华文细黑"/>
                <a:cs typeface="Times New Roman"/>
              </a:rPr>
              <a:t>的同分异构体</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J</a:t>
            </a:r>
            <a:r>
              <a:rPr lang="zh-CN" altLang="zh-CN" sz="2800" kern="100" dirty="0">
                <a:latin typeface="Times New Roman"/>
                <a:ea typeface="华文细黑"/>
                <a:cs typeface="Times New Roman"/>
              </a:rPr>
              <a:t>是重要的医学中间体，在浓硫酸的作用下</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J</a:t>
            </a: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smtClean="0">
                <a:latin typeface="Times New Roman"/>
                <a:ea typeface="华文细黑"/>
                <a:cs typeface="Times New Roman"/>
              </a:rPr>
              <a:t>分别生成</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Times New Roman"/>
              </a:rPr>
              <a:t>      </a:t>
            </a:r>
            <a:r>
              <a:rPr lang="zh-CN" altLang="en-US"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，鉴别</a:t>
            </a:r>
            <a:r>
              <a:rPr lang="en-US" altLang="zh-CN" sz="2800" kern="100" dirty="0" smtClean="0">
                <a:latin typeface="Times New Roman"/>
                <a:ea typeface="华文细黑"/>
                <a:cs typeface="Courier New"/>
              </a:rPr>
              <a:t>I</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J</a:t>
            </a:r>
            <a:r>
              <a:rPr lang="zh-CN" altLang="zh-CN" sz="2800" kern="100" dirty="0" smtClean="0">
                <a:latin typeface="Times New Roman"/>
                <a:ea typeface="华文细黑"/>
                <a:cs typeface="Times New Roman"/>
              </a:rPr>
              <a:t>的试剂为</a:t>
            </a:r>
            <a:r>
              <a:rPr lang="en-US" altLang="zh-CN" sz="2800" kern="100" dirty="0" smtClean="0">
                <a:latin typeface="Times New Roman"/>
                <a:ea typeface="华文细黑"/>
                <a:cs typeface="Courier New"/>
              </a:rPr>
              <a:t>___________________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570860" y="3418592"/>
            <a:ext cx="10636914" cy="13073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J</a:t>
            </a:r>
            <a:r>
              <a:rPr lang="zh-CN" altLang="zh-CN" sz="2800" kern="100" dirty="0">
                <a:latin typeface="Times New Roman"/>
                <a:ea typeface="华文细黑"/>
                <a:cs typeface="Times New Roman"/>
              </a:rPr>
              <a:t>生成的产物的结构简式判断，</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中含有酚羟基，</a:t>
            </a:r>
            <a:r>
              <a:rPr lang="en-US" altLang="zh-CN" sz="2800" kern="100" dirty="0">
                <a:latin typeface="Times New Roman"/>
                <a:ea typeface="华文细黑"/>
                <a:cs typeface="Courier New"/>
              </a:rPr>
              <a:t>J</a:t>
            </a:r>
            <a:r>
              <a:rPr lang="zh-CN" altLang="zh-CN" sz="2800" kern="100" dirty="0">
                <a:latin typeface="Times New Roman"/>
                <a:ea typeface="华文细黑"/>
                <a:cs typeface="Times New Roman"/>
              </a:rPr>
              <a:t>中含有醇羟基，所以区别二者的试剂是</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溶液或饱和溴水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9" name="矩形 8"/>
          <p:cNvSpPr/>
          <p:nvPr/>
        </p:nvSpPr>
        <p:spPr>
          <a:xfrm>
            <a:off x="8327454" y="2133650"/>
            <a:ext cx="3515706"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FeCl</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溶液或饱和溴水</a:t>
            </a:r>
            <a:endParaRPr lang="zh-CN" altLang="zh-CN" sz="2800" kern="100" dirty="0">
              <a:solidFill>
                <a:schemeClr val="accent6">
                  <a:lumMod val="75000"/>
                </a:schemeClr>
              </a:solidFill>
              <a:effectLst/>
              <a:latin typeface="宋体"/>
              <a:cs typeface="Courier New"/>
            </a:endParaRPr>
          </a:p>
        </p:txBody>
      </p:sp>
      <p:sp>
        <p:nvSpPr>
          <p:cNvPr id="8" name="Rectangle 21">
            <a:hlinkClick r:id="rId4" action="ppaction://hlinksldjump"/>
          </p:cNvPr>
          <p:cNvSpPr>
            <a:spLocks noChangeArrowheads="1"/>
          </p:cNvSpPr>
          <p:nvPr/>
        </p:nvSpPr>
        <p:spPr bwMode="auto">
          <a:xfrm>
            <a:off x="1070371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5" action="ppaction://hlinksldjump"/>
          </p:cNvPr>
          <p:cNvSpPr>
            <a:spLocks noChangeArrowheads="1"/>
          </p:cNvSpPr>
          <p:nvPr/>
        </p:nvSpPr>
        <p:spPr bwMode="auto">
          <a:xfrm>
            <a:off x="1120589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6" action="ppaction://hlinksldjump"/>
          </p:cNvPr>
          <p:cNvSpPr>
            <a:spLocks noChangeArrowheads="1"/>
          </p:cNvSpPr>
          <p:nvPr/>
        </p:nvSpPr>
        <p:spPr bwMode="auto">
          <a:xfrm>
            <a:off x="1168393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56259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7"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472943"/>
            <a:ext cx="10531598"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由断键方式理解醇的化学性质</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如果将醇分子中的化学键进行标号如图所示，那么醇发生化学反应时化学键的断裂情况如下所示：</a:t>
            </a:r>
            <a:endParaRPr lang="zh-CN" altLang="zh-CN" sz="1100" kern="100" dirty="0">
              <a:effectLst/>
              <a:latin typeface="宋体"/>
              <a:cs typeface="Courier New"/>
            </a:endParaRPr>
          </a:p>
        </p:txBody>
      </p:sp>
      <p:pic>
        <p:nvPicPr>
          <p:cNvPr id="227330" name="Picture 2" descr="HX5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720" y="2947706"/>
            <a:ext cx="6076533" cy="270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116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90750" y="1125538"/>
            <a:ext cx="7106852" cy="637675"/>
          </a:xfrm>
          <a:prstGeom prst="rect">
            <a:avLst/>
          </a:prstGeom>
        </p:spPr>
        <p:txBody>
          <a:bodyPr>
            <a:spAutoFit/>
          </a:bodyPr>
          <a:lstStyle/>
          <a:p>
            <a:pPr algn="ctr">
              <a:lnSpc>
                <a:spcPct val="150000"/>
              </a:lnSpc>
              <a:tabLst>
                <a:tab pos="1890395" algn="l"/>
              </a:tabLst>
            </a:pPr>
            <a:r>
              <a:rPr lang="zh-CN" altLang="en-US" sz="2800" kern="100" dirty="0">
                <a:solidFill>
                  <a:srgbClr val="0000FF"/>
                </a:solidFill>
                <a:latin typeface="+mn-ea"/>
                <a:cs typeface="Times New Roman"/>
              </a:rPr>
              <a:t>解有机物综合推断类试题的常用方法</a:t>
            </a:r>
            <a:endParaRPr lang="zh-CN" altLang="zh-CN" sz="2800" kern="100" dirty="0">
              <a:effectLst/>
              <a:latin typeface="宋体"/>
              <a:cs typeface="Courier New"/>
            </a:endParaRPr>
          </a:p>
        </p:txBody>
      </p:sp>
      <p:sp>
        <p:nvSpPr>
          <p:cNvPr id="5" name="矩形 4"/>
          <p:cNvSpPr/>
          <p:nvPr/>
        </p:nvSpPr>
        <p:spPr>
          <a:xfrm>
            <a:off x="190550" y="1617975"/>
            <a:ext cx="11985941"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逆推法。</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由产物推断未知反应物或中间产物的方法叫逆推法。</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根据反应条件推断。</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在有机合成中，可以根据一些特定反应的条件，推出未知有机物的结构简式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190550" y="4289367"/>
            <a:ext cx="11665296" cy="2031325"/>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如</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是卤代烃消去的条件，</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是卤代烃水解的条件，</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是乙醇消去的条件，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浓硫酸，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是羧酸和醇发生酯化反应的条件。</a:t>
            </a:r>
            <a:endParaRPr lang="zh-CN" altLang="zh-CN" sz="28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446271575"/>
              </p:ext>
            </p:extLst>
          </p:nvPr>
        </p:nvGraphicFramePr>
        <p:xfrm>
          <a:off x="1126654" y="4215135"/>
          <a:ext cx="3038475" cy="1158875"/>
        </p:xfrm>
        <a:graphic>
          <a:graphicData uri="http://schemas.openxmlformats.org/presentationml/2006/ole">
            <mc:AlternateContent xmlns:mc="http://schemas.openxmlformats.org/markup-compatibility/2006">
              <mc:Choice xmlns:v="urn:schemas-microsoft-com:vml" Requires="v">
                <p:oleObj spid="_x0000_s292951" name="文档" r:id="rId4" imgW="3039347" imgH="1158162" progId="Word.Document.12">
                  <p:embed/>
                </p:oleObj>
              </mc:Choice>
              <mc:Fallback>
                <p:oleObj name="文档" r:id="rId4" imgW="3039347" imgH="1158162" progId="Word.Document.12">
                  <p:embed/>
                  <p:pic>
                    <p:nvPicPr>
                      <p:cNvPr id="0" name=""/>
                      <p:cNvPicPr/>
                      <p:nvPr/>
                    </p:nvPicPr>
                    <p:blipFill>
                      <a:blip r:embed="rId5"/>
                      <a:stretch>
                        <a:fillRect/>
                      </a:stretch>
                    </p:blipFill>
                    <p:spPr>
                      <a:xfrm>
                        <a:off x="1126654" y="4215135"/>
                        <a:ext cx="3038475" cy="115887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635702430"/>
              </p:ext>
            </p:extLst>
          </p:nvPr>
        </p:nvGraphicFramePr>
        <p:xfrm>
          <a:off x="7305203" y="4293890"/>
          <a:ext cx="3038475" cy="1157287"/>
        </p:xfrm>
        <a:graphic>
          <a:graphicData uri="http://schemas.openxmlformats.org/presentationml/2006/ole">
            <mc:AlternateContent xmlns:mc="http://schemas.openxmlformats.org/markup-compatibility/2006">
              <mc:Choice xmlns:v="urn:schemas-microsoft-com:vml" Requires="v">
                <p:oleObj spid="_x0000_s292952" name="文档" r:id="rId7" imgW="3039347" imgH="1158882" progId="Word.Document.12">
                  <p:embed/>
                </p:oleObj>
              </mc:Choice>
              <mc:Fallback>
                <p:oleObj name="文档" r:id="rId7" imgW="3039347" imgH="1158882" progId="Word.Document.12">
                  <p:embed/>
                  <p:pic>
                    <p:nvPicPr>
                      <p:cNvPr id="0" name=""/>
                      <p:cNvPicPr/>
                      <p:nvPr/>
                    </p:nvPicPr>
                    <p:blipFill>
                      <a:blip r:embed="rId8"/>
                      <a:stretch>
                        <a:fillRect/>
                      </a:stretch>
                    </p:blipFill>
                    <p:spPr>
                      <a:xfrm>
                        <a:off x="7305203" y="4293890"/>
                        <a:ext cx="3038475" cy="115728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242357080"/>
              </p:ext>
            </p:extLst>
          </p:nvPr>
        </p:nvGraphicFramePr>
        <p:xfrm>
          <a:off x="1846734" y="4797946"/>
          <a:ext cx="2214563" cy="1279525"/>
        </p:xfrm>
        <a:graphic>
          <a:graphicData uri="http://schemas.openxmlformats.org/presentationml/2006/ole">
            <mc:AlternateContent xmlns:mc="http://schemas.openxmlformats.org/markup-compatibility/2006">
              <mc:Choice xmlns:v="urn:schemas-microsoft-com:vml" Requires="v">
                <p:oleObj spid="_x0000_s292953" name="文档" r:id="rId10" imgW="2216325" imgH="1280206" progId="Word.Document.12">
                  <p:embed/>
                </p:oleObj>
              </mc:Choice>
              <mc:Fallback>
                <p:oleObj name="文档" r:id="rId10" imgW="2216325" imgH="1280206" progId="Word.Document.12">
                  <p:embed/>
                  <p:pic>
                    <p:nvPicPr>
                      <p:cNvPr id="0" name=""/>
                      <p:cNvPicPr/>
                      <p:nvPr/>
                    </p:nvPicPr>
                    <p:blipFill>
                      <a:blip r:embed="rId11"/>
                      <a:stretch>
                        <a:fillRect/>
                      </a:stretch>
                    </p:blipFill>
                    <p:spPr>
                      <a:xfrm>
                        <a:off x="1846734" y="4797946"/>
                        <a:ext cx="2214563" cy="1279525"/>
                      </a:xfrm>
                      <a:prstGeom prst="rect">
                        <a:avLst/>
                      </a:prstGeom>
                    </p:spPr>
                  </p:pic>
                </p:oleObj>
              </mc:Fallback>
            </mc:AlternateContent>
          </a:graphicData>
        </a:graphic>
      </p:graphicFrame>
      <p:sp>
        <p:nvSpPr>
          <p:cNvPr id="9" name="矩形 8"/>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0" name="组合 9"/>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2" name="直角三角形 1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方法指导</a:t>
            </a:r>
          </a:p>
        </p:txBody>
      </p:sp>
    </p:spTree>
    <p:extLst>
      <p:ext uri="{BB962C8B-B14F-4D97-AF65-F5344CB8AC3E}">
        <p14:creationId xmlns:p14="http://schemas.microsoft.com/office/powerpoint/2010/main" val="22911829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00740"/>
            <a:ext cx="10743283"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根据有机物间的衍变关系。</a:t>
            </a:r>
            <a:endParaRPr lang="zh-CN" altLang="zh-CN" sz="1100" kern="100" dirty="0">
              <a:effectLst/>
              <a:latin typeface="宋体"/>
              <a:cs typeface="Courier New"/>
            </a:endParaRPr>
          </a:p>
        </p:txBody>
      </p:sp>
      <p:sp>
        <p:nvSpPr>
          <p:cNvPr id="6" name="矩形 5"/>
          <p:cNvSpPr/>
          <p:nvPr/>
        </p:nvSpPr>
        <p:spPr>
          <a:xfrm>
            <a:off x="694606" y="1900783"/>
            <a:ext cx="10779686" cy="1384995"/>
          </a:xfrm>
          <a:prstGeom prst="rect">
            <a:avLst/>
          </a:prstGeom>
        </p:spPr>
        <p:txBody>
          <a:bodyPr wrap="square">
            <a:spAutoFit/>
          </a:bodyPr>
          <a:lstStyle/>
          <a:p>
            <a:pPr>
              <a:lnSpc>
                <a:spcPct val="150000"/>
              </a:lnSpc>
            </a:pPr>
            <a:r>
              <a:rPr lang="zh-CN" altLang="zh-CN" sz="2800" kern="100" dirty="0">
                <a:latin typeface="Times New Roman"/>
                <a:ea typeface="华文细黑"/>
                <a:cs typeface="Times New Roman"/>
              </a:rPr>
              <a:t>如</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这一氧化链一般可以与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醇</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zh-CN" altLang="zh-CN" sz="2800" kern="100" dirty="0">
                <a:latin typeface="Times New Roman"/>
                <a:ea typeface="华文细黑"/>
                <a:cs typeface="Times New Roman"/>
              </a:rPr>
              <a:t>醛</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zh-CN" altLang="zh-CN" sz="2800" kern="100" dirty="0">
                <a:latin typeface="Times New Roman"/>
                <a:ea typeface="华文细黑"/>
                <a:cs typeface="Times New Roman"/>
              </a:rPr>
              <a:t>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这一转化关系联系。有机物间重要的衍变</a:t>
            </a:r>
            <a:r>
              <a:rPr lang="zh-CN" altLang="zh-CN" sz="2800" kern="100" dirty="0" smtClean="0">
                <a:latin typeface="Times New Roman"/>
                <a:ea typeface="华文细黑"/>
                <a:cs typeface="Times New Roman"/>
              </a:rPr>
              <a:t>关系</a:t>
            </a:r>
            <a:r>
              <a:rPr lang="zh-CN" altLang="zh-CN" sz="2800" kern="100" dirty="0">
                <a:latin typeface="Times New Roman"/>
                <a:ea typeface="华文细黑"/>
                <a:cs typeface="Times New Roman"/>
              </a:rPr>
              <a:t>：</a:t>
            </a:r>
            <a:endParaRPr lang="zh-CN" altLang="en-US" sz="2800" dirty="0"/>
          </a:p>
        </p:txBody>
      </p:sp>
      <p:graphicFrame>
        <p:nvGraphicFramePr>
          <p:cNvPr id="8" name="对象 7"/>
          <p:cNvGraphicFramePr>
            <a:graphicFrameLocks noChangeAspect="1"/>
          </p:cNvGraphicFramePr>
          <p:nvPr>
            <p:extLst>
              <p:ext uri="{D42A27DB-BD31-4B8C-83A1-F6EECF244321}">
                <p14:modId xmlns:p14="http://schemas.microsoft.com/office/powerpoint/2010/main" val="2072134417"/>
              </p:ext>
            </p:extLst>
          </p:nvPr>
        </p:nvGraphicFramePr>
        <p:xfrm>
          <a:off x="1571625" y="1771650"/>
          <a:ext cx="7010400" cy="1409700"/>
        </p:xfrm>
        <a:graphic>
          <a:graphicData uri="http://schemas.openxmlformats.org/presentationml/2006/ole">
            <mc:AlternateContent xmlns:mc="http://schemas.openxmlformats.org/markup-compatibility/2006">
              <mc:Choice xmlns:v="urn:schemas-microsoft-com:vml" Requires="v">
                <p:oleObj spid="_x0000_s293920" name="文档" r:id="rId4" imgW="7018812" imgH="1409363" progId="Word.Document.12">
                  <p:embed/>
                </p:oleObj>
              </mc:Choice>
              <mc:Fallback>
                <p:oleObj name="文档" r:id="rId4" imgW="7018812" imgH="1409363" progId="Word.Document.12">
                  <p:embed/>
                  <p:pic>
                    <p:nvPicPr>
                      <p:cNvPr id="0" name=""/>
                      <p:cNvPicPr/>
                      <p:nvPr/>
                    </p:nvPicPr>
                    <p:blipFill>
                      <a:blip r:embed="rId5"/>
                      <a:stretch>
                        <a:fillRect/>
                      </a:stretch>
                    </p:blipFill>
                    <p:spPr>
                      <a:xfrm>
                        <a:off x="1571625" y="1771650"/>
                        <a:ext cx="7010400" cy="1409700"/>
                      </a:xfrm>
                      <a:prstGeom prst="rect">
                        <a:avLst/>
                      </a:prstGeom>
                    </p:spPr>
                  </p:pic>
                </p:oleObj>
              </mc:Fallback>
            </mc:AlternateContent>
          </a:graphicData>
        </a:graphic>
      </p:graphicFrame>
      <p:pic>
        <p:nvPicPr>
          <p:cNvPr id="2938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777" y="3534201"/>
            <a:ext cx="8570781" cy="113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89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274" y="5046424"/>
            <a:ext cx="5922467" cy="111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8"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6207028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4277566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 name="矩形 2"/>
          <p:cNvSpPr/>
          <p:nvPr/>
        </p:nvSpPr>
        <p:spPr>
          <a:xfrm>
            <a:off x="299357" y="909514"/>
            <a:ext cx="10476369"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已知咖啡酸的结构如图所示。关于咖啡酸的描述正确的是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9" name="矩形 8"/>
          <p:cNvSpPr/>
          <p:nvPr/>
        </p:nvSpPr>
        <p:spPr>
          <a:xfrm>
            <a:off x="442923" y="3789834"/>
            <a:ext cx="889264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咖啡酸最多可与</a:t>
            </a:r>
            <a:r>
              <a:rPr lang="en-US" altLang="zh-CN" sz="2800" kern="100" dirty="0">
                <a:latin typeface="Times New Roman"/>
                <a:ea typeface="华文细黑"/>
                <a:cs typeface="Courier New"/>
              </a:rPr>
              <a:t>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氢气发生加成反应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与溴水既能发生取代反应，又能发生加成反应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溶液反应，但不能与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a:t>
            </a:r>
            <a:endParaRPr lang="zh-CN" altLang="zh-CN" sz="1100" kern="100" dirty="0">
              <a:effectLst/>
              <a:latin typeface="宋体"/>
              <a:cs typeface="Courier New"/>
            </a:endParaRPr>
          </a:p>
        </p:txBody>
      </p:sp>
      <p:pic>
        <p:nvPicPr>
          <p:cNvPr id="29491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0147" y="1828968"/>
            <a:ext cx="2861146" cy="232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 name="矩形 2"/>
          <p:cNvSpPr/>
          <p:nvPr/>
        </p:nvSpPr>
        <p:spPr>
          <a:xfrm>
            <a:off x="335728" y="1053530"/>
            <a:ext cx="11232086" cy="5262979"/>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项，根据咖啡酸的结构简式可知其分子式为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项，苯环和碳碳双键能够与氢气发生加成反应，而羧基有独特的稳定性，不能与氢气发生加成反应，所以</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咖啡酸最多可与</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氢气发生加成反应，错误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项，咖啡酸含有碳碳双键，可以与溴水发生加成反应，含有酚羟基，可以与溴水发生取代反应，正确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项，咖啡酸含有羧基，能与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a:t>
            </a: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溶液反应，错误。</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C</a:t>
            </a:r>
            <a:endParaRPr lang="zh-CN" altLang="zh-CN" sz="1100" b="1"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9290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530" y="1125538"/>
            <a:ext cx="1064222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某天然拒食素具有防御非洲大群</a:t>
            </a:r>
            <a:r>
              <a:rPr lang="zh-CN" altLang="zh-CN" sz="2800" kern="100" dirty="0" smtClean="0">
                <a:latin typeface="Times New Roman"/>
                <a:ea typeface="华文细黑"/>
                <a:cs typeface="Times New Roman"/>
              </a:rPr>
              <a:t>蚯蚓的</a:t>
            </a:r>
            <a:r>
              <a:rPr lang="zh-CN" altLang="zh-CN" sz="2800" kern="100" dirty="0">
                <a:latin typeface="Times New Roman"/>
                <a:ea typeface="华文细黑"/>
                <a:cs typeface="Times New Roman"/>
              </a:rPr>
              <a:t>作用，其结构简式如图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未表示出原子或原子团的空间排列</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。拒</a:t>
            </a:r>
            <a:r>
              <a:rPr lang="zh-CN" altLang="zh-CN" sz="2800" kern="100" dirty="0">
                <a:latin typeface="Times New Roman"/>
                <a:ea typeface="华文细黑"/>
                <a:cs typeface="Times New Roman"/>
              </a:rPr>
              <a:t>食素与下列某试剂充分反应，所得有机物分子的官能团数目增加，则该试剂是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 name="矩形 3"/>
          <p:cNvSpPr/>
          <p:nvPr/>
        </p:nvSpPr>
        <p:spPr>
          <a:xfrm>
            <a:off x="262558" y="4430873"/>
            <a:ext cx="10427325"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err="1" smtClean="0">
                <a:latin typeface="Times New Roman"/>
                <a:ea typeface="华文细黑"/>
                <a:cs typeface="Courier New"/>
              </a:rPr>
              <a:t>B.Ag</a:t>
            </a:r>
            <a:r>
              <a:rPr lang="en-US" altLang="zh-CN" sz="2800" kern="100" dirty="0" smtClean="0">
                <a:latin typeface="Times New Roman"/>
                <a:ea typeface="华文细黑"/>
                <a:cs typeface="Courier New"/>
              </a:rPr>
              <a:t>(NH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a:t>
            </a:r>
            <a:r>
              <a:rPr lang="zh-CN" altLang="zh-CN" sz="2800" kern="100" dirty="0">
                <a:latin typeface="Times New Roman"/>
                <a:ea typeface="华文细黑"/>
                <a:cs typeface="Times New Roman"/>
              </a:rPr>
              <a:t>溶液</a:t>
            </a:r>
            <a:endParaRPr lang="zh-CN" altLang="zh-CN" sz="11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C.HBr</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D.H</a:t>
            </a:r>
            <a:r>
              <a:rPr lang="en-US" altLang="zh-CN" sz="2800" kern="100" baseline="-25000" dirty="0" smtClean="0">
                <a:latin typeface="Times New Roman"/>
                <a:ea typeface="华文细黑"/>
                <a:cs typeface="Courier New"/>
              </a:rPr>
              <a:t>2</a:t>
            </a:r>
            <a:endParaRPr lang="zh-CN" altLang="zh-CN" sz="1100" kern="100" dirty="0">
              <a:effectLst/>
              <a:latin typeface="宋体"/>
              <a:cs typeface="Courier New"/>
            </a:endParaRPr>
          </a:p>
        </p:txBody>
      </p:sp>
      <p:pic>
        <p:nvPicPr>
          <p:cNvPr id="295938" name="Picture 2" descr="去年750A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08160" y="3553606"/>
            <a:ext cx="2346198" cy="1754534"/>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 name="矩形 3"/>
          <p:cNvSpPr/>
          <p:nvPr/>
        </p:nvSpPr>
        <p:spPr>
          <a:xfrm>
            <a:off x="406574" y="1053530"/>
            <a:ext cx="11291298" cy="4893647"/>
          </a:xfrm>
          <a:prstGeom prst="rect">
            <a:avLst/>
          </a:prstGeom>
        </p:spPr>
        <p:txBody>
          <a:bodyPr>
            <a:spAutoFit/>
          </a:bodyPr>
          <a:lstStyle/>
          <a:p>
            <a:pPr lvl="0" algn="just">
              <a:lnSpc>
                <a:spcPct val="150000"/>
              </a:lnSpc>
            </a:pPr>
            <a:r>
              <a:rPr lang="zh-CN" altLang="zh-CN" sz="2600" b="1" kern="100" dirty="0" smtClean="0">
                <a:solidFill>
                  <a:srgbClr val="0000FF"/>
                </a:solidFill>
                <a:latin typeface="Times New Roman"/>
                <a:cs typeface="Times New Roman"/>
              </a:rPr>
              <a:t>解析　</a:t>
            </a:r>
            <a:r>
              <a:rPr lang="zh-CN" altLang="zh-CN" sz="2600" kern="100" dirty="0" smtClean="0">
                <a:latin typeface="Times New Roman"/>
                <a:ea typeface="华文细黑"/>
                <a:cs typeface="Times New Roman"/>
              </a:rPr>
              <a:t>根据该拒食素的结构简式确定其性质，进而确定其与不同试剂反应后产物的结构和官能团。有机物中的碳碳双键与</a:t>
            </a:r>
            <a:r>
              <a:rPr lang="en-US" altLang="zh-CN" sz="2600" kern="100" dirty="0" smtClean="0">
                <a:latin typeface="Times New Roman"/>
                <a:ea typeface="华文细黑"/>
                <a:cs typeface="Courier New"/>
              </a:rPr>
              <a:t>Br</a:t>
            </a:r>
            <a:r>
              <a:rPr lang="en-US" altLang="zh-CN" sz="2600" kern="100" baseline="-25000" dirty="0" smtClean="0">
                <a:latin typeface="Times New Roman"/>
                <a:ea typeface="华文细黑"/>
                <a:cs typeface="Courier New"/>
              </a:rPr>
              <a:t>2</a:t>
            </a:r>
            <a:r>
              <a:rPr lang="zh-CN" altLang="zh-CN" sz="2600" kern="100" dirty="0" smtClean="0">
                <a:latin typeface="Times New Roman"/>
                <a:ea typeface="华文细黑"/>
                <a:cs typeface="Times New Roman"/>
              </a:rPr>
              <a:t>发生加成反应，使官能团数目由</a:t>
            </a:r>
            <a:r>
              <a:rPr lang="en-US" altLang="zh-CN" sz="2600" kern="100" dirty="0" smtClean="0">
                <a:latin typeface="Times New Roman"/>
                <a:ea typeface="华文细黑"/>
                <a:cs typeface="Courier New"/>
              </a:rPr>
              <a:t>3</a:t>
            </a:r>
            <a:r>
              <a:rPr lang="zh-CN" altLang="zh-CN" sz="2600" kern="100" dirty="0" smtClean="0">
                <a:latin typeface="Times New Roman"/>
                <a:ea typeface="华文细黑"/>
                <a:cs typeface="Times New Roman"/>
              </a:rPr>
              <a:t>个增加为</a:t>
            </a:r>
            <a:r>
              <a:rPr lang="en-US" altLang="zh-CN" sz="2600" kern="100" dirty="0" smtClean="0">
                <a:latin typeface="Times New Roman"/>
                <a:ea typeface="华文细黑"/>
                <a:cs typeface="Courier New"/>
              </a:rPr>
              <a:t>4</a:t>
            </a:r>
            <a:r>
              <a:rPr lang="zh-CN" altLang="zh-CN" sz="2600" kern="100" dirty="0" smtClean="0">
                <a:latin typeface="Times New Roman"/>
                <a:ea typeface="华文细黑"/>
                <a:cs typeface="Times New Roman"/>
              </a:rPr>
              <a:t>个，选项</a:t>
            </a: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lvl="0" algn="just">
              <a:lnSpc>
                <a:spcPct val="150000"/>
              </a:lnSpc>
            </a:pPr>
            <a:r>
              <a:rPr lang="zh-CN" altLang="zh-CN" sz="2600" kern="100" dirty="0" smtClean="0">
                <a:latin typeface="Times New Roman"/>
                <a:ea typeface="华文细黑"/>
                <a:cs typeface="Times New Roman"/>
              </a:rPr>
              <a:t>有机物中的醛基被银氨溶液氧化为</a:t>
            </a:r>
            <a:r>
              <a:rPr lang="en-US" altLang="zh-CN" sz="2600" kern="100" dirty="0" smtClean="0">
                <a:latin typeface="Times New Roman"/>
                <a:ea typeface="华文细黑"/>
                <a:cs typeface="Courier New"/>
              </a:rPr>
              <a:t>—COOH</a:t>
            </a:r>
            <a:r>
              <a:rPr lang="zh-CN" altLang="zh-CN" sz="2600" kern="100" dirty="0" smtClean="0">
                <a:latin typeface="Times New Roman"/>
                <a:ea typeface="华文细黑"/>
                <a:cs typeface="Times New Roman"/>
              </a:rPr>
              <a:t>，官能团数目不变，选项</a:t>
            </a:r>
            <a:r>
              <a:rPr lang="en-US" altLang="zh-CN" sz="2600" kern="100" dirty="0" smtClean="0">
                <a:latin typeface="Times New Roman"/>
                <a:ea typeface="华文细黑"/>
                <a:cs typeface="Courier New"/>
              </a:rPr>
              <a:t>B</a:t>
            </a:r>
            <a:r>
              <a:rPr lang="zh-CN" altLang="zh-CN" sz="2600" kern="100" dirty="0" smtClean="0">
                <a:latin typeface="Times New Roman"/>
                <a:ea typeface="华文细黑"/>
                <a:cs typeface="Times New Roman"/>
              </a:rPr>
              <a:t>不正确；</a:t>
            </a:r>
            <a:endParaRPr lang="en-US" altLang="zh-CN" sz="2600" kern="100" dirty="0" smtClean="0">
              <a:latin typeface="Times New Roman"/>
              <a:ea typeface="华文细黑"/>
              <a:cs typeface="Times New Roman"/>
            </a:endParaRPr>
          </a:p>
          <a:p>
            <a:pPr lvl="0" algn="just">
              <a:lnSpc>
                <a:spcPct val="150000"/>
              </a:lnSpc>
            </a:pPr>
            <a:r>
              <a:rPr lang="zh-CN" altLang="zh-CN" sz="2600" kern="100" dirty="0" smtClean="0">
                <a:latin typeface="Times New Roman"/>
                <a:ea typeface="华文细黑"/>
                <a:cs typeface="Times New Roman"/>
              </a:rPr>
              <a:t>有机物中的碳碳双键与</a:t>
            </a:r>
            <a:r>
              <a:rPr lang="en-US" altLang="zh-CN" sz="2600" kern="100" dirty="0" err="1" smtClean="0">
                <a:latin typeface="Times New Roman"/>
                <a:ea typeface="华文细黑"/>
                <a:cs typeface="Courier New"/>
              </a:rPr>
              <a:t>HBr</a:t>
            </a:r>
            <a:r>
              <a:rPr lang="zh-CN" altLang="zh-CN" sz="2600" kern="100" dirty="0" smtClean="0">
                <a:latin typeface="Times New Roman"/>
                <a:ea typeface="华文细黑"/>
                <a:cs typeface="Times New Roman"/>
              </a:rPr>
              <a:t>发生加成反应，但官能团数目不变，选项</a:t>
            </a:r>
            <a:r>
              <a:rPr lang="en-US" altLang="zh-CN" sz="2600" kern="100" dirty="0" smtClean="0">
                <a:latin typeface="Times New Roman"/>
                <a:ea typeface="华文细黑"/>
                <a:cs typeface="Courier New"/>
              </a:rPr>
              <a:t>C</a:t>
            </a:r>
            <a:r>
              <a:rPr lang="zh-CN" altLang="zh-CN" sz="2600" kern="100" dirty="0" smtClean="0">
                <a:latin typeface="Times New Roman"/>
                <a:ea typeface="华文细黑"/>
                <a:cs typeface="Times New Roman"/>
              </a:rPr>
              <a:t>不正确；</a:t>
            </a:r>
            <a:endParaRPr lang="en-US" altLang="zh-CN" sz="2600" kern="100" dirty="0" smtClean="0">
              <a:latin typeface="Times New Roman"/>
              <a:ea typeface="华文细黑"/>
              <a:cs typeface="Times New Roman"/>
            </a:endParaRPr>
          </a:p>
          <a:p>
            <a:pPr lvl="0" algn="just">
              <a:lnSpc>
                <a:spcPct val="150000"/>
              </a:lnSpc>
            </a:pPr>
            <a:r>
              <a:rPr lang="zh-CN" altLang="zh-CN" sz="2600" kern="100" dirty="0" smtClean="0">
                <a:latin typeface="Times New Roman"/>
                <a:ea typeface="华文细黑"/>
                <a:cs typeface="Times New Roman"/>
              </a:rPr>
              <a:t>有机物中的碳碳双键、醛基与</a:t>
            </a:r>
            <a:r>
              <a:rPr lang="en-US" altLang="zh-CN" sz="2600" kern="100" dirty="0" smtClean="0">
                <a:latin typeface="Times New Roman"/>
                <a:ea typeface="华文细黑"/>
                <a:cs typeface="Courier New"/>
              </a:rPr>
              <a:t>H</a:t>
            </a:r>
            <a:r>
              <a:rPr lang="en-US" altLang="zh-CN" sz="2600" kern="100" baseline="-25000" dirty="0" smtClean="0">
                <a:latin typeface="Times New Roman"/>
                <a:ea typeface="华文细黑"/>
                <a:cs typeface="Courier New"/>
              </a:rPr>
              <a:t>2</a:t>
            </a:r>
            <a:r>
              <a:rPr lang="zh-CN" altLang="zh-CN" sz="2600" kern="100" dirty="0" smtClean="0">
                <a:latin typeface="Times New Roman"/>
                <a:ea typeface="华文细黑"/>
                <a:cs typeface="Times New Roman"/>
              </a:rPr>
              <a:t>发生加成反应，官能团数目减少，选项</a:t>
            </a:r>
            <a:r>
              <a:rPr lang="en-US" altLang="zh-CN" sz="2600" kern="100" dirty="0" smtClean="0">
                <a:latin typeface="Times New Roman"/>
                <a:ea typeface="华文细黑"/>
                <a:cs typeface="Courier New"/>
              </a:rPr>
              <a:t>D</a:t>
            </a:r>
            <a:r>
              <a:rPr lang="zh-CN" altLang="zh-CN" sz="2600" kern="100" dirty="0" smtClean="0">
                <a:latin typeface="Times New Roman"/>
                <a:ea typeface="华文细黑"/>
                <a:cs typeface="Times New Roman"/>
              </a:rPr>
              <a:t>不正确。</a:t>
            </a:r>
            <a:endParaRPr lang="en-US" altLang="zh-CN" sz="2600" kern="100" dirty="0" smtClean="0">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答案</a:t>
            </a:r>
            <a:r>
              <a:rPr lang="zh-CN" altLang="zh-CN" sz="2600" b="1" kern="100" dirty="0">
                <a:solidFill>
                  <a:srgbClr val="0000FF"/>
                </a:solidFill>
                <a:latin typeface="Times New Roman"/>
                <a:cs typeface="Times New Roman"/>
              </a:rPr>
              <a:t>　</a:t>
            </a:r>
            <a:r>
              <a:rPr lang="en-US" altLang="zh-CN" sz="2600" b="1" kern="100" dirty="0" smtClean="0">
                <a:solidFill>
                  <a:schemeClr val="accent6">
                    <a:lumMod val="75000"/>
                  </a:schemeClr>
                </a:solidFill>
                <a:latin typeface="Times New Roman"/>
                <a:ea typeface="华文细黑"/>
                <a:cs typeface="Courier New"/>
              </a:rPr>
              <a:t>A</a:t>
            </a:r>
            <a:endParaRPr lang="zh-CN" altLang="zh-CN" sz="2600" b="1"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8076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75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750"/>
                                        <p:tgtEl>
                                          <p:spTgt spid="4">
                                            <p:txEl>
                                              <p:pRg st="3" end="3"/>
                                            </p:txEl>
                                          </p:spTgt>
                                        </p:tgtEl>
                                      </p:cBhvr>
                                    </p:animEffect>
                                  </p:childTnLst>
                                </p:cTn>
                              </p:par>
                            </p:childTnLst>
                          </p:cTn>
                        </p:par>
                        <p:par>
                          <p:cTn id="17" fill="hold">
                            <p:stCondLst>
                              <p:cond delay="750"/>
                            </p:stCondLst>
                            <p:childTnLst>
                              <p:par>
                                <p:cTn id="18" presetID="3" presetClass="entr" presetSubtype="10" fill="hold" nodeType="after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 name="矩形 4"/>
          <p:cNvSpPr/>
          <p:nvPr/>
        </p:nvSpPr>
        <p:spPr>
          <a:xfrm>
            <a:off x="368400" y="1550553"/>
            <a:ext cx="1053159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3.(2015·</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32)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司乐平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是治疗高血压的一种临床药物，其有效成分</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的结构简式如图所示。</a:t>
            </a:r>
            <a:endParaRPr lang="zh-CN" altLang="zh-CN" sz="1100" kern="100" dirty="0">
              <a:effectLst/>
              <a:latin typeface="宋体"/>
              <a:cs typeface="Courier New"/>
            </a:endParaRPr>
          </a:p>
        </p:txBody>
      </p:sp>
      <p:pic>
        <p:nvPicPr>
          <p:cNvPr id="296962" name="Picture 2" descr="HX5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83762" y="3313528"/>
            <a:ext cx="3880556" cy="276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334566" y="1053530"/>
            <a:ext cx="11068815"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的说法正确的是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属于芳香族化合物</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溶液显紫色</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能使酸性高锰酸钾溶液褪色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M</a:t>
            </a:r>
            <a:r>
              <a:rPr lang="zh-CN" altLang="zh-CN" sz="2800" kern="100" dirty="0">
                <a:latin typeface="Times New Roman"/>
                <a:ea typeface="华文细黑"/>
                <a:cs typeface="Times New Roman"/>
              </a:rPr>
              <a:t>完全水解生成</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醇</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758482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矩形 6"/>
          <p:cNvSpPr/>
          <p:nvPr/>
        </p:nvSpPr>
        <p:spPr>
          <a:xfrm>
            <a:off x="294418" y="1045394"/>
            <a:ext cx="11633436"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分子中含有苯环，</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属于芳香族化合物，正确；</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分子中不含酚羟基，遇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溶液不能显紫色，错误；</a:t>
            </a:r>
            <a:endParaRPr lang="en-US" altLang="zh-CN" sz="2800" kern="100" dirty="0">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项，</a:t>
            </a:r>
            <a:r>
              <a:rPr lang="en-US" altLang="zh-CN" sz="2800" kern="100" dirty="0">
                <a:solidFill>
                  <a:prstClr val="black"/>
                </a:solidFill>
                <a:latin typeface="Times New Roman"/>
                <a:ea typeface="华文细黑"/>
                <a:cs typeface="Courier New"/>
              </a:rPr>
              <a:t>M</a:t>
            </a:r>
            <a:r>
              <a:rPr lang="zh-CN" altLang="zh-CN" sz="2800" kern="100" dirty="0">
                <a:solidFill>
                  <a:prstClr val="black"/>
                </a:solidFill>
                <a:latin typeface="Times New Roman"/>
                <a:ea typeface="华文细黑"/>
                <a:cs typeface="Times New Roman"/>
              </a:rPr>
              <a:t>分子中含有碳碳双键以及与苯环直接相连的碳原子上有氢原子等基团，因此可以使酸性高锰酸钾溶液褪色，正确；</a:t>
            </a: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项，</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个</a:t>
            </a:r>
            <a:r>
              <a:rPr lang="en-US" altLang="zh-CN" sz="2800" kern="100" dirty="0">
                <a:solidFill>
                  <a:prstClr val="black"/>
                </a:solidFill>
                <a:latin typeface="Times New Roman"/>
                <a:ea typeface="华文细黑"/>
                <a:cs typeface="Courier New"/>
              </a:rPr>
              <a:t>M</a:t>
            </a:r>
            <a:r>
              <a:rPr lang="zh-CN" altLang="zh-CN" sz="2800" kern="100" dirty="0">
                <a:solidFill>
                  <a:prstClr val="black"/>
                </a:solidFill>
                <a:latin typeface="Times New Roman"/>
                <a:ea typeface="华文细黑"/>
                <a:cs typeface="Times New Roman"/>
              </a:rPr>
              <a:t>分子中含有</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个酯基，故</a:t>
            </a:r>
            <a:r>
              <a:rPr lang="en-US" altLang="zh-CN" sz="2800" kern="100" dirty="0">
                <a:solidFill>
                  <a:prstClr val="black"/>
                </a:solidFill>
                <a:latin typeface="Times New Roman"/>
                <a:ea typeface="华文细黑"/>
                <a:cs typeface="Courier New"/>
              </a:rPr>
              <a:t>1 </a:t>
            </a:r>
            <a:r>
              <a:rPr lang="en-US" altLang="zh-CN" sz="2800" kern="100" dirty="0" err="1">
                <a:solidFill>
                  <a:prstClr val="black"/>
                </a:solidFill>
                <a:latin typeface="Times New Roman"/>
                <a:ea typeface="华文细黑"/>
                <a:cs typeface="Courier New"/>
              </a:rPr>
              <a:t>mol</a:t>
            </a:r>
            <a:r>
              <a:rPr lang="en-US" altLang="zh-CN" sz="2800" kern="100" dirty="0">
                <a:solidFill>
                  <a:prstClr val="black"/>
                </a:solidFill>
                <a:latin typeface="Times New Roman"/>
                <a:ea typeface="华文细黑"/>
                <a:cs typeface="Courier New"/>
              </a:rPr>
              <a:t> M</a:t>
            </a:r>
            <a:r>
              <a:rPr lang="zh-CN" altLang="zh-CN" sz="2800" kern="100" dirty="0">
                <a:solidFill>
                  <a:prstClr val="black"/>
                </a:solidFill>
                <a:latin typeface="Times New Roman"/>
                <a:ea typeface="华文细黑"/>
                <a:cs typeface="Times New Roman"/>
              </a:rPr>
              <a:t>完全水解应</a:t>
            </a:r>
            <a:r>
              <a:rPr lang="zh-CN" altLang="zh-CN" sz="2800" kern="100" dirty="0" smtClean="0">
                <a:solidFill>
                  <a:prstClr val="black"/>
                </a:solidFill>
                <a:latin typeface="Times New Roman"/>
                <a:ea typeface="华文细黑"/>
                <a:cs typeface="Times New Roman"/>
              </a:rPr>
              <a:t>生成</a:t>
            </a:r>
            <a:r>
              <a:rPr lang="en-US" altLang="zh-CN" sz="2800" kern="100" dirty="0" smtClean="0">
                <a:solidFill>
                  <a:prstClr val="black"/>
                </a:solidFill>
                <a:latin typeface="Times New Roman"/>
                <a:ea typeface="华文细黑"/>
                <a:cs typeface="Courier New"/>
              </a:rPr>
              <a:t>3 </a:t>
            </a:r>
            <a:r>
              <a:rPr lang="en-US" altLang="zh-CN" sz="2800" kern="100" dirty="0" err="1">
                <a:solidFill>
                  <a:prstClr val="black"/>
                </a:solidFill>
                <a:latin typeface="Times New Roman"/>
                <a:ea typeface="华文细黑"/>
                <a:cs typeface="Courier New"/>
              </a:rPr>
              <a:t>mol</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醇，错误</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ac</a:t>
            </a:r>
            <a:endParaRPr lang="zh-CN" altLang="zh-CN" sz="2800" b="1"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974075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750"/>
                                        <p:tgtEl>
                                          <p:spTgt spid="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750"/>
                                        <p:tgtEl>
                                          <p:spTgt spid="7">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7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1635" y="749722"/>
            <a:ext cx="11404211" cy="203132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以</a:t>
            </a: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丙醇</a:t>
            </a:r>
            <a:r>
              <a:rPr lang="zh-CN" altLang="zh-CN" sz="2800" kern="100" dirty="0">
                <a:latin typeface="Times New Roman"/>
                <a:ea typeface="华文细黑"/>
                <a:cs typeface="Times New Roman"/>
              </a:rPr>
              <a:t>为例，完成下列条件下的化学方程式，并指明断键部位。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反应</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7" name="矩形 6"/>
          <p:cNvSpPr/>
          <p:nvPr/>
        </p:nvSpPr>
        <p:spPr>
          <a:xfrm>
            <a:off x="550590" y="2098710"/>
            <a:ext cx="8804597" cy="523220"/>
          </a:xfrm>
          <a:prstGeom prst="rect">
            <a:avLst/>
          </a:prstGeom>
        </p:spPr>
        <p:txBody>
          <a:bodyPr>
            <a:spAutoFit/>
          </a:bodyPr>
          <a:lstStyle/>
          <a:p>
            <a:r>
              <a:rPr lang="en-US" altLang="zh-CN" sz="2800" kern="100" dirty="0">
                <a:solidFill>
                  <a:srgbClr val="0000FF"/>
                </a:solidFill>
                <a:latin typeface="Times New Roman"/>
                <a:ea typeface="华文细黑"/>
                <a:cs typeface="Courier New"/>
              </a:rPr>
              <a:t>2CH</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OH</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2Na</a:t>
            </a:r>
            <a:r>
              <a:rPr lang="en-US" altLang="zh-CN" sz="2800" kern="100" spc="-125" dirty="0">
                <a:solidFill>
                  <a:srgbClr val="0000FF"/>
                </a:solidFill>
                <a:latin typeface="宋体"/>
                <a:ea typeface="华文细黑"/>
                <a:cs typeface="Times New Roman"/>
              </a:rPr>
              <a:t>―</a:t>
            </a:r>
            <a:r>
              <a:rPr lang="en-US" altLang="zh-CN" sz="2800" kern="100" dirty="0">
                <a:solidFill>
                  <a:srgbClr val="0000FF"/>
                </a:solidFill>
                <a:latin typeface="宋体"/>
                <a:ea typeface="华文细黑"/>
                <a:cs typeface="Times New Roman"/>
              </a:rPr>
              <a:t>→</a:t>
            </a:r>
            <a:r>
              <a:rPr lang="en-US" altLang="zh-CN" sz="2800" kern="100" dirty="0">
                <a:solidFill>
                  <a:srgbClr val="0000FF"/>
                </a:solidFill>
                <a:latin typeface="Times New Roman"/>
                <a:ea typeface="华文细黑"/>
                <a:cs typeface="Courier New"/>
              </a:rPr>
              <a:t>2CH</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8903518" y="211787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　</a:t>
            </a:r>
            <a:r>
              <a:rPr lang="en-US" altLang="zh-CN" sz="2800" kern="100" dirty="0">
                <a:solidFill>
                  <a:srgbClr val="0000FF"/>
                </a:solidFill>
                <a:latin typeface="Times New Roman"/>
                <a:ea typeface="华文细黑"/>
                <a:cs typeface="Times New Roman"/>
              </a:rPr>
              <a:t>①</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406574" y="3053978"/>
            <a:ext cx="11521280"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催化氧</a:t>
            </a:r>
            <a:r>
              <a:rPr lang="zh-CN" altLang="zh-CN" sz="2800" kern="100" dirty="0" smtClean="0">
                <a:latin typeface="Times New Roman"/>
                <a:ea typeface="华文细黑"/>
                <a:cs typeface="Times New Roman"/>
              </a:rPr>
              <a:t>化</a:t>
            </a: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857912293"/>
              </p:ext>
            </p:extLst>
          </p:nvPr>
        </p:nvGraphicFramePr>
        <p:xfrm>
          <a:off x="550590" y="4149874"/>
          <a:ext cx="10577512" cy="2032000"/>
        </p:xfrm>
        <a:graphic>
          <a:graphicData uri="http://schemas.openxmlformats.org/presentationml/2006/ole">
            <mc:AlternateContent xmlns:mc="http://schemas.openxmlformats.org/markup-compatibility/2006">
              <mc:Choice xmlns:v="urn:schemas-microsoft-com:vml" Requires="v">
                <p:oleObj spid="_x0000_s228388" name="文档" r:id="rId4" imgW="10578020" imgH="2047732" progId="Word.Document.12">
                  <p:embed/>
                </p:oleObj>
              </mc:Choice>
              <mc:Fallback>
                <p:oleObj name="文档" r:id="rId4" imgW="10578020" imgH="2047732" progId="Word.Document.12">
                  <p:embed/>
                  <p:pic>
                    <p:nvPicPr>
                      <p:cNvPr id="0" name=""/>
                      <p:cNvPicPr/>
                      <p:nvPr/>
                    </p:nvPicPr>
                    <p:blipFill>
                      <a:blip r:embed="rId5"/>
                      <a:stretch>
                        <a:fillRect/>
                      </a:stretch>
                    </p:blipFill>
                    <p:spPr>
                      <a:xfrm>
                        <a:off x="550590" y="4149874"/>
                        <a:ext cx="10577512" cy="2032000"/>
                      </a:xfrm>
                      <a:prstGeom prst="rect">
                        <a:avLst/>
                      </a:prstGeom>
                    </p:spPr>
                  </p:pic>
                </p:oleObj>
              </mc:Fallback>
            </mc:AlternateContent>
          </a:graphicData>
        </a:graphic>
      </p:graphicFrame>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341441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p:bldP spid="7" grpId="1"/>
      <p:bldP spid="8" grpId="0"/>
      <p:bldP spid="8"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矩形 6"/>
          <p:cNvSpPr/>
          <p:nvPr/>
        </p:nvSpPr>
        <p:spPr>
          <a:xfrm>
            <a:off x="622598" y="1125538"/>
            <a:ext cx="10120658"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肉桂酸是合成</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的中间体，其一种合成路线如下：</a:t>
            </a:r>
            <a:endParaRPr lang="zh-CN" altLang="zh-CN" sz="1100" kern="100" dirty="0">
              <a:effectLst/>
              <a:latin typeface="宋体"/>
              <a:cs typeface="Courier New"/>
            </a:endParaRPr>
          </a:p>
        </p:txBody>
      </p:sp>
      <p:pic>
        <p:nvPicPr>
          <p:cNvPr id="297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81" y="2050057"/>
            <a:ext cx="7411633" cy="212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8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322" y="4462061"/>
            <a:ext cx="5326868" cy="192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3991" y="4909634"/>
            <a:ext cx="4573703" cy="149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0377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 name="矩形 2"/>
          <p:cNvSpPr/>
          <p:nvPr/>
        </p:nvSpPr>
        <p:spPr>
          <a:xfrm>
            <a:off x="262558" y="1527063"/>
            <a:ext cx="1261884" cy="523220"/>
          </a:xfrm>
          <a:prstGeom prst="rect">
            <a:avLst/>
          </a:prstGeom>
        </p:spPr>
        <p:txBody>
          <a:bodyPr wrap="none">
            <a:spAutoFit/>
          </a:bodyPr>
          <a:lstStyle/>
          <a:p>
            <a:r>
              <a:rPr lang="zh-CN" altLang="zh-CN" sz="2800" kern="100" dirty="0">
                <a:latin typeface="Times New Roman"/>
                <a:ea typeface="华文细黑"/>
                <a:cs typeface="Times New Roman"/>
              </a:rPr>
              <a:t>已知：</a:t>
            </a:r>
            <a:endParaRPr lang="zh-CN" altLang="en-US" sz="2800" dirty="0"/>
          </a:p>
        </p:txBody>
      </p:sp>
      <p:pic>
        <p:nvPicPr>
          <p:cNvPr id="2990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422" y="981522"/>
            <a:ext cx="5395826" cy="1539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671270" y="1341562"/>
            <a:ext cx="5436104" cy="636713"/>
          </a:xfrm>
          <a:prstGeom prst="rect">
            <a:avLst/>
          </a:prstGeom>
        </p:spPr>
        <p:txBody>
          <a:bodyPr wrap="none">
            <a:spAutoFit/>
          </a:bodyPr>
          <a:lstStyle/>
          <a:p>
            <a:pPr algn="just">
              <a:lnSpc>
                <a:spcPct val="150000"/>
              </a:lnSpc>
              <a:spcAft>
                <a:spcPts val="0"/>
              </a:spcAft>
            </a:pPr>
            <a:r>
              <a:rPr lang="en-US" altLang="zh-CN" sz="2700" kern="100" dirty="0">
                <a:latin typeface="Times New Roman"/>
                <a:ea typeface="华文细黑"/>
                <a:cs typeface="Courier New"/>
              </a:rPr>
              <a:t>CROHOHR</a:t>
            </a:r>
            <a:r>
              <a:rPr lang="en-US" altLang="zh-CN" sz="2700" kern="100" dirty="0">
                <a:latin typeface="宋体"/>
                <a:ea typeface="华文细黑"/>
                <a:cs typeface="Times New Roman"/>
              </a:rPr>
              <a:t>′</a:t>
            </a:r>
            <a:r>
              <a:rPr lang="en-US" altLang="zh-CN" sz="2700" kern="100" dirty="0">
                <a:latin typeface="Times New Roman"/>
                <a:ea typeface="华文细黑"/>
                <a:cs typeface="Courier New"/>
              </a:rPr>
              <a:t>(H)RCOR</a:t>
            </a:r>
            <a:r>
              <a:rPr lang="en-US" altLang="zh-CN" sz="2700" kern="100" dirty="0">
                <a:latin typeface="宋体"/>
                <a:ea typeface="华文细黑"/>
                <a:cs typeface="Times New Roman"/>
              </a:rPr>
              <a:t>′</a:t>
            </a:r>
            <a:r>
              <a:rPr lang="en-US" altLang="zh-CN" sz="2700" kern="100" dirty="0">
                <a:latin typeface="Times New Roman"/>
                <a:ea typeface="华文细黑"/>
                <a:cs typeface="Courier New"/>
              </a:rPr>
              <a:t>(H)</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H</a:t>
            </a:r>
            <a:r>
              <a:rPr lang="en-US" altLang="zh-CN" sz="2700" kern="100" baseline="-25000" dirty="0">
                <a:latin typeface="Times New Roman"/>
                <a:ea typeface="华文细黑"/>
                <a:cs typeface="Courier New"/>
              </a:rPr>
              <a:t>2</a:t>
            </a:r>
            <a:r>
              <a:rPr lang="en-US" altLang="zh-CN" sz="2700" kern="100" dirty="0">
                <a:latin typeface="Times New Roman"/>
                <a:ea typeface="华文细黑"/>
                <a:cs typeface="Courier New"/>
              </a:rPr>
              <a:t>O</a:t>
            </a:r>
            <a:endParaRPr lang="zh-CN" altLang="zh-CN" sz="2700" kern="100" dirty="0">
              <a:effectLst/>
              <a:latin typeface="宋体"/>
              <a:cs typeface="Courier New"/>
            </a:endParaRPr>
          </a:p>
        </p:txBody>
      </p:sp>
      <p:sp>
        <p:nvSpPr>
          <p:cNvPr id="8" name="矩形 7"/>
          <p:cNvSpPr/>
          <p:nvPr/>
        </p:nvSpPr>
        <p:spPr>
          <a:xfrm>
            <a:off x="262558" y="2687153"/>
            <a:ext cx="10959223" cy="130734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的名称为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的产率往往偏低，其原因是</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9901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4098" y="4443707"/>
            <a:ext cx="780668" cy="130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59293" y="3789834"/>
            <a:ext cx="11404211" cy="2932341"/>
          </a:xfrm>
          <a:prstGeom prst="rect">
            <a:avLst/>
          </a:prstGeom>
        </p:spPr>
        <p:txBody>
          <a:bodyPr>
            <a:spAutoFit/>
          </a:bodyPr>
          <a:lstStyle/>
          <a:p>
            <a:pPr algn="just">
              <a:lnSpc>
                <a:spcPct val="14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由</a:t>
            </a: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的分子式为</a:t>
            </a:r>
            <a:r>
              <a:rPr lang="en-US" altLang="zh-CN" sz="2700" kern="100" dirty="0">
                <a:latin typeface="Times New Roman"/>
                <a:ea typeface="华文细黑"/>
                <a:cs typeface="Courier New"/>
              </a:rPr>
              <a:t>C</a:t>
            </a:r>
            <a:r>
              <a:rPr lang="en-US" altLang="zh-CN" sz="2700" kern="100" baseline="-25000" dirty="0">
                <a:latin typeface="Times New Roman"/>
                <a:ea typeface="华文细黑"/>
                <a:cs typeface="Courier New"/>
              </a:rPr>
              <a:t>7</a:t>
            </a:r>
            <a:r>
              <a:rPr lang="en-US" altLang="zh-CN" sz="2700" kern="100" dirty="0">
                <a:latin typeface="Times New Roman"/>
                <a:ea typeface="华文细黑"/>
                <a:cs typeface="Courier New"/>
              </a:rPr>
              <a:t>H</a:t>
            </a:r>
            <a:r>
              <a:rPr lang="en-US" altLang="zh-CN" sz="2700" kern="100" baseline="-25000" dirty="0">
                <a:latin typeface="Times New Roman"/>
                <a:ea typeface="华文细黑"/>
                <a:cs typeface="Courier New"/>
              </a:rPr>
              <a:t>6</a:t>
            </a:r>
            <a:r>
              <a:rPr lang="en-US" altLang="zh-CN" sz="2700" kern="100" dirty="0">
                <a:latin typeface="Times New Roman"/>
                <a:ea typeface="华文细黑"/>
                <a:cs typeface="Courier New"/>
              </a:rPr>
              <a:t>Cl</a:t>
            </a:r>
            <a:r>
              <a:rPr lang="en-US" altLang="zh-CN" sz="2700" kern="100" baseline="-25000" dirty="0">
                <a:latin typeface="Times New Roman"/>
                <a:ea typeface="华文细黑"/>
                <a:cs typeface="Courier New"/>
              </a:rPr>
              <a:t>2</a:t>
            </a:r>
            <a:r>
              <a:rPr lang="zh-CN" altLang="zh-CN" sz="2700" kern="100" dirty="0">
                <a:latin typeface="Times New Roman"/>
                <a:ea typeface="华文细黑"/>
                <a:cs typeface="Times New Roman"/>
              </a:rPr>
              <a:t>，且</a:t>
            </a: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为烃类物质可知</a:t>
            </a: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的名称为甲苯，结构简式为</a:t>
            </a:r>
            <a:r>
              <a:rPr lang="en-US" altLang="zh-CN" sz="2700" kern="100" dirty="0">
                <a:latin typeface="宋体"/>
                <a:ea typeface="华文细黑"/>
                <a:cs typeface="Courier New"/>
              </a:rPr>
              <a:t>   </a:t>
            </a:r>
            <a:r>
              <a:rPr lang="en-US" altLang="zh-CN" sz="2700" kern="100" dirty="0" smtClean="0">
                <a:latin typeface="宋体"/>
                <a:ea typeface="华文细黑"/>
                <a:cs typeface="Courier New"/>
              </a:rPr>
              <a:t> </a:t>
            </a:r>
            <a:r>
              <a:rPr lang="zh-CN" altLang="zh-CN" sz="2700" kern="100" dirty="0" smtClean="0">
                <a:latin typeface="Times New Roman"/>
                <a:ea typeface="华文细黑"/>
                <a:cs typeface="Times New Roman"/>
              </a:rPr>
              <a:t>；</a:t>
            </a:r>
            <a:r>
              <a:rPr lang="zh-CN" altLang="zh-CN" sz="2700" kern="100" dirty="0">
                <a:latin typeface="Times New Roman"/>
                <a:ea typeface="华文细黑"/>
                <a:cs typeface="Times New Roman"/>
              </a:rPr>
              <a:t>烃的取代反应是连续发生的，由于甲基上有</a:t>
            </a: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个氢原子</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0000"/>
              </a:lnSpc>
              <a:spcAft>
                <a:spcPts val="0"/>
              </a:spcAft>
            </a:pPr>
            <a:endParaRPr lang="en-US" altLang="zh-CN" sz="2700" kern="100" dirty="0" smtClean="0">
              <a:latin typeface="Times New Roman"/>
              <a:ea typeface="华文细黑"/>
              <a:cs typeface="Times New Roman"/>
            </a:endParaRPr>
          </a:p>
          <a:p>
            <a:pPr algn="just">
              <a:lnSpc>
                <a:spcPct val="140000"/>
              </a:lnSpc>
              <a:spcAft>
                <a:spcPts val="0"/>
              </a:spcAft>
            </a:pPr>
            <a:r>
              <a:rPr lang="zh-CN" altLang="zh-CN" sz="2700" kern="100" dirty="0" smtClean="0">
                <a:latin typeface="Times New Roman"/>
                <a:ea typeface="华文细黑"/>
                <a:cs typeface="Times New Roman"/>
              </a:rPr>
              <a:t>因此</a:t>
            </a:r>
            <a:r>
              <a:rPr lang="zh-CN" altLang="zh-CN" sz="2700" kern="100" dirty="0">
                <a:latin typeface="Times New Roman"/>
                <a:ea typeface="华文细黑"/>
                <a:cs typeface="Times New Roman"/>
              </a:rPr>
              <a:t>在光照射下可能发生一氯取代、二氯取代及三氯取代反应，能生成三种含氯有机物，因此步骤</a:t>
            </a:r>
            <a:r>
              <a:rPr lang="en-US" altLang="zh-CN" sz="2700" kern="100" dirty="0">
                <a:latin typeface="宋体"/>
                <a:ea typeface="华文细黑"/>
                <a:cs typeface="Times New Roman"/>
              </a:rPr>
              <a:t>Ⅰ</a:t>
            </a:r>
            <a:r>
              <a:rPr lang="zh-CN" altLang="zh-CN" sz="2700" kern="100" dirty="0">
                <a:latin typeface="Times New Roman"/>
                <a:ea typeface="华文细黑"/>
                <a:cs typeface="Times New Roman"/>
              </a:rPr>
              <a:t>中</a:t>
            </a: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的产率偏低</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p:txBody>
      </p:sp>
      <p:sp>
        <p:nvSpPr>
          <p:cNvPr id="12" name="矩形 11"/>
          <p:cNvSpPr/>
          <p:nvPr/>
        </p:nvSpPr>
        <p:spPr>
          <a:xfrm>
            <a:off x="3142878" y="2690550"/>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甲苯</a:t>
            </a:r>
            <a:endParaRPr lang="zh-CN" altLang="en-US" sz="28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334566" y="3338622"/>
            <a:ext cx="5929828"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反应中还有一氯代物和三氯代物生成</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021185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blinds(horizontal)">
                                      <p:cBhvr>
                                        <p:cTn id="7" dur="500"/>
                                        <p:tgtEl>
                                          <p:spTgt spid="2990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99011"/>
                                        </p:tgtEl>
                                      </p:cBhvr>
                                    </p:animEffect>
                                    <p:set>
                                      <p:cBhvr>
                                        <p:cTn id="23" dur="1" fill="hold">
                                          <p:stCondLst>
                                            <p:cond delay="499"/>
                                          </p:stCondLst>
                                        </p:cTn>
                                        <p:tgtEl>
                                          <p:spTgt spid="2990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1" grpId="0"/>
      <p:bldP spid="11" grpId="1"/>
      <p:bldP spid="12" grpId="0"/>
      <p:bldP spid="12" grpId="1"/>
      <p:bldP spid="13" grpId="0"/>
      <p:bldP spid="13"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矩形 6"/>
          <p:cNvSpPr/>
          <p:nvPr/>
        </p:nvSpPr>
        <p:spPr>
          <a:xfrm>
            <a:off x="550590" y="909514"/>
            <a:ext cx="10427325" cy="267765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为</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30003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9481" y="4093719"/>
            <a:ext cx="4118173" cy="135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50590" y="3501802"/>
            <a:ext cx="10531598" cy="259583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根据已知反应信息卤代烃</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的水溶液中及加热条件下发生水解反应的化学方程式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300035" name="Picture 3"/>
          <p:cNvPicPr>
            <a:picLocks noChangeAspect="1" noChangeArrowheads="1"/>
          </p:cNvPicPr>
          <p:nvPr/>
        </p:nvPicPr>
        <p:blipFill rotWithShape="1">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l="5827" r="-5827"/>
          <a:stretch/>
        </p:blipFill>
        <p:spPr bwMode="auto">
          <a:xfrm>
            <a:off x="465466" y="1656271"/>
            <a:ext cx="7357932" cy="165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627868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300034"/>
                                        </p:tgtEl>
                                        <p:attrNameLst>
                                          <p:attrName>style.visibility</p:attrName>
                                        </p:attrNameLst>
                                      </p:cBhvr>
                                      <p:to>
                                        <p:strVal val="visible"/>
                                      </p:to>
                                    </p:set>
                                    <p:animEffect transition="in" filter="blinds(horizontal)">
                                      <p:cBhvr>
                                        <p:cTn id="10" dur="500"/>
                                        <p:tgtEl>
                                          <p:spTgt spid="3000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0035"/>
                                        </p:tgtEl>
                                        <p:attrNameLst>
                                          <p:attrName>style.visibility</p:attrName>
                                        </p:attrNameLst>
                                      </p:cBhvr>
                                      <p:to>
                                        <p:strVal val="visible"/>
                                      </p:to>
                                    </p:set>
                                    <p:animEffect transition="in" filter="blinds(horizontal)">
                                      <p:cBhvr>
                                        <p:cTn id="15" dur="500"/>
                                        <p:tgtEl>
                                          <p:spTgt spid="3000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00034"/>
                                        </p:tgtEl>
                                      </p:cBhvr>
                                    </p:animEffect>
                                    <p:set>
                                      <p:cBhvr>
                                        <p:cTn id="23" dur="1" fill="hold">
                                          <p:stCondLst>
                                            <p:cond delay="499"/>
                                          </p:stCondLst>
                                        </p:cTn>
                                        <p:tgtEl>
                                          <p:spTgt spid="30003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00035"/>
                                        </p:tgtEl>
                                      </p:cBhvr>
                                    </p:animEffect>
                                    <p:set>
                                      <p:cBhvr>
                                        <p:cTn id="26" dur="1" fill="hold">
                                          <p:stCondLst>
                                            <p:cond delay="499"/>
                                          </p:stCondLst>
                                        </p:cTn>
                                        <p:tgtEl>
                                          <p:spTgt spid="30003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矩形 6"/>
          <p:cNvSpPr/>
          <p:nvPr/>
        </p:nvSpPr>
        <p:spPr>
          <a:xfrm>
            <a:off x="406574" y="1332788"/>
            <a:ext cx="10120658" cy="738664"/>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的反应类型是</a:t>
            </a:r>
            <a:r>
              <a:rPr lang="en-US" altLang="zh-CN" sz="2800" kern="100" dirty="0" smtClean="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3" name="矩形 2"/>
          <p:cNvSpPr/>
          <p:nvPr/>
        </p:nvSpPr>
        <p:spPr>
          <a:xfrm>
            <a:off x="392483" y="2260823"/>
            <a:ext cx="1074328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反应物分子结构特点，可推断反应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为醛基的加成反应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187185" y="1394406"/>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加成反应　</a:t>
            </a:r>
            <a:endParaRPr lang="zh-CN" altLang="en-US" sz="28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505317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P spid="4" grpId="0"/>
      <p:bldP spid="4"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矩形 5"/>
          <p:cNvSpPr/>
          <p:nvPr/>
        </p:nvSpPr>
        <p:spPr>
          <a:xfrm>
            <a:off x="337593" y="2277666"/>
            <a:ext cx="11518253" cy="66101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肉桂酸的结构简式为</a:t>
            </a:r>
            <a:r>
              <a:rPr lang="en-US" altLang="zh-CN" sz="2800" kern="100" dirty="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0105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1805" y="4076547"/>
            <a:ext cx="1945654" cy="132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74957" y="3238294"/>
            <a:ext cx="10850716" cy="130317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物质</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发生消去反应生成了</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的化学式为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被银氨溶液氧</a:t>
            </a:r>
            <a:r>
              <a:rPr lang="zh-CN" altLang="zh-CN" sz="2800" kern="100" dirty="0" smtClean="0">
                <a:latin typeface="Times New Roman"/>
                <a:ea typeface="华文细黑"/>
                <a:cs typeface="Times New Roman"/>
              </a:rPr>
              <a:t>化生</a:t>
            </a:r>
            <a:endParaRPr lang="en-US" altLang="zh-CN" sz="2800" kern="100" dirty="0" smtClean="0">
              <a:latin typeface="Times New Roman"/>
              <a:ea typeface="华文细黑"/>
              <a:cs typeface="Times New Roman"/>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5" name="矩形 14"/>
          <p:cNvSpPr/>
          <p:nvPr/>
        </p:nvSpPr>
        <p:spPr>
          <a:xfrm>
            <a:off x="230941" y="5401171"/>
            <a:ext cx="11991926" cy="7386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成肉桂酸，故肉桂酸的结构简式</a:t>
            </a:r>
            <a:r>
              <a:rPr lang="zh-CN" altLang="zh-CN" sz="2800" kern="100" dirty="0" smtClean="0">
                <a:latin typeface="Times New Roman"/>
                <a:ea typeface="华文细黑"/>
                <a:cs typeface="Times New Roman"/>
              </a:rPr>
              <a:t>为</a:t>
            </a:r>
            <a:endParaRPr lang="en-US" altLang="zh-CN" sz="2800" kern="100" dirty="0">
              <a:latin typeface="Times New Roman"/>
              <a:ea typeface="华文细黑"/>
              <a:cs typeface="Times New Roman"/>
            </a:endParaRPr>
          </a:p>
        </p:txBody>
      </p:sp>
      <p:pic>
        <p:nvPicPr>
          <p:cNvPr id="1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2878" y="4909540"/>
            <a:ext cx="2209959" cy="140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8255446" y="5770503"/>
            <a:ext cx="723275" cy="523220"/>
          </a:xfrm>
          <a:prstGeom prst="rect">
            <a:avLst/>
          </a:prstGeom>
        </p:spPr>
        <p:txBody>
          <a:bodyPr wrap="none">
            <a:spAutoFit/>
          </a:bodyPr>
          <a:lstStyle/>
          <a:p>
            <a:r>
              <a:rPr lang="en-US" altLang="zh-CN" sz="2800" kern="100" dirty="0">
                <a:solidFill>
                  <a:prstClr val="black"/>
                </a:solidFill>
                <a:latin typeface="宋体"/>
                <a:ea typeface="华文细黑"/>
                <a:cs typeface="Courier New"/>
              </a:rPr>
              <a:t> </a:t>
            </a:r>
            <a:r>
              <a:rPr lang="zh-CN" altLang="zh-CN" sz="2800" kern="100" dirty="0">
                <a:solidFill>
                  <a:prstClr val="black"/>
                </a:solidFill>
                <a:latin typeface="Times New Roman"/>
                <a:ea typeface="华文细黑"/>
                <a:cs typeface="Times New Roman"/>
              </a:rPr>
              <a:t>。</a:t>
            </a:r>
            <a:endParaRPr lang="zh-CN" altLang="en-US" dirty="0"/>
          </a:p>
        </p:txBody>
      </p:sp>
      <p:pic>
        <p:nvPicPr>
          <p:cNvPr id="19" name="Picture 3"/>
          <p:cNvPicPr>
            <a:picLocks noChangeAspect="1" noChangeArrowheads="1"/>
          </p:cNvPicPr>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Lst>
          </a:blip>
          <a:srcRect l="13474" r="-13474"/>
          <a:stretch/>
        </p:blipFill>
        <p:spPr bwMode="auto">
          <a:xfrm>
            <a:off x="5163401" y="858329"/>
            <a:ext cx="3217133" cy="182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4221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301058"/>
                                        </p:tgtEl>
                                        <p:attrNameLst>
                                          <p:attrName>style.visibility</p:attrName>
                                        </p:attrNameLst>
                                      </p:cBhvr>
                                      <p:to>
                                        <p:strVal val="visible"/>
                                      </p:to>
                                    </p:set>
                                    <p:animEffect transition="in" filter="blinds(horizontal)">
                                      <p:cBhvr>
                                        <p:cTn id="10" dur="750"/>
                                        <p:tgtEl>
                                          <p:spTgt spid="301058"/>
                                        </p:tgtEl>
                                      </p:cBhvr>
                                    </p:animEffect>
                                  </p:childTnLst>
                                </p:cTn>
                              </p:par>
                              <p:par>
                                <p:cTn id="11" presetID="3"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75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75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8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75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01058"/>
                                        </p:tgtEl>
                                      </p:cBhvr>
                                    </p:animEffect>
                                    <p:set>
                                      <p:cBhvr>
                                        <p:cTn id="32" dur="1" fill="hold">
                                          <p:stCondLst>
                                            <p:cond delay="499"/>
                                          </p:stCondLst>
                                        </p:cTn>
                                        <p:tgtEl>
                                          <p:spTgt spid="30105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0" grpId="0"/>
      <p:bldP spid="10" grpId="1"/>
      <p:bldP spid="15" grpId="0"/>
      <p:bldP spid="15" grpId="1"/>
      <p:bldP spid="17" grpId="0"/>
      <p:bldP spid="17"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矩形 12"/>
          <p:cNvSpPr/>
          <p:nvPr/>
        </p:nvSpPr>
        <p:spPr>
          <a:xfrm>
            <a:off x="526899" y="1263290"/>
            <a:ext cx="10536859" cy="1302408"/>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的同分异构体有多种，其中苯环上有一个甲基的酯类化合物有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a:t>
            </a:r>
            <a:endParaRPr lang="zh-CN" altLang="zh-CN" sz="1100" kern="100" dirty="0">
              <a:effectLst/>
              <a:latin typeface="宋体"/>
              <a:cs typeface="Courier New"/>
            </a:endParaRPr>
          </a:p>
        </p:txBody>
      </p:sp>
      <p:sp>
        <p:nvSpPr>
          <p:cNvPr id="3" name="矩形 2"/>
          <p:cNvSpPr/>
          <p:nvPr/>
        </p:nvSpPr>
        <p:spPr>
          <a:xfrm>
            <a:off x="550590" y="2781722"/>
            <a:ext cx="10636914"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，含有一个苯环，且苯环上有一个甲基，则剩余的取代基化学式为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，又为酯类化合物，则取代基为</a:t>
            </a:r>
            <a:r>
              <a:rPr lang="en-US" altLang="zh-CN" sz="2800" kern="100" dirty="0">
                <a:latin typeface="Times New Roman"/>
                <a:ea typeface="华文细黑"/>
                <a:cs typeface="Courier New"/>
              </a:rPr>
              <a:t>HCOOCH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OOC—</a:t>
            </a:r>
            <a:r>
              <a:rPr lang="zh-CN" altLang="zh-CN" sz="2800" kern="100" dirty="0">
                <a:latin typeface="Times New Roman"/>
                <a:ea typeface="华文细黑"/>
                <a:cs typeface="Times New Roman"/>
              </a:rPr>
              <a:t>三种结构，它们与甲基在苯环上分别有邻位、间位与对位三种位置关系，因此符合条件的物质共有</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1270670" y="1932582"/>
            <a:ext cx="36420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9</a:t>
            </a:r>
            <a:endParaRPr lang="zh-CN" altLang="zh-CN" sz="2800" b="1" kern="100" dirty="0">
              <a:solidFill>
                <a:schemeClr val="accent6">
                  <a:lumMod val="75000"/>
                </a:schemeClr>
              </a:solidFill>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877132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4" grpId="0"/>
      <p:bldP spid="4"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1">
            <a:hlinkClick r:id="rId3"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262558" y="1125538"/>
            <a:ext cx="10743283"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4.(2015·</a:t>
            </a:r>
            <a:r>
              <a:rPr lang="zh-CN" altLang="zh-CN" sz="2800" kern="100" dirty="0">
                <a:latin typeface="Times New Roman"/>
                <a:ea typeface="华文细黑"/>
                <a:cs typeface="Times New Roman"/>
              </a:rPr>
              <a:t>浙江自选模块，</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某研究小组以化合物</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为原料，按下列路线制备聚合物</a:t>
            </a:r>
            <a:r>
              <a:rPr lang="en-US" altLang="zh-CN" sz="2800" kern="100" dirty="0">
                <a:latin typeface="Times New Roman"/>
                <a:ea typeface="华文细黑"/>
                <a:cs typeface="Courier New"/>
              </a:rPr>
              <a:t>8</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02084" name="Picture 4" descr="HX55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48066" y="2634422"/>
            <a:ext cx="6127460" cy="129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对象 12"/>
          <p:cNvGraphicFramePr>
            <a:graphicFrameLocks noChangeAspect="1"/>
          </p:cNvGraphicFramePr>
          <p:nvPr>
            <p:extLst>
              <p:ext uri="{D42A27DB-BD31-4B8C-83A1-F6EECF244321}">
                <p14:modId xmlns:p14="http://schemas.microsoft.com/office/powerpoint/2010/main" val="3448850520"/>
              </p:ext>
            </p:extLst>
          </p:nvPr>
        </p:nvGraphicFramePr>
        <p:xfrm>
          <a:off x="330497" y="4221882"/>
          <a:ext cx="9509125" cy="1382712"/>
        </p:xfrm>
        <a:graphic>
          <a:graphicData uri="http://schemas.openxmlformats.org/presentationml/2006/ole">
            <mc:AlternateContent xmlns:mc="http://schemas.openxmlformats.org/markup-compatibility/2006">
              <mc:Choice xmlns:v="urn:schemas-microsoft-com:vml" Requires="v">
                <p:oleObj spid="_x0000_s302113" name="文档" r:id="rId9" imgW="9506797" imgH="1333910" progId="Word.Document.12">
                  <p:embed/>
                </p:oleObj>
              </mc:Choice>
              <mc:Fallback>
                <p:oleObj name="文档" r:id="rId9" imgW="9506797" imgH="1333910" progId="Word.Document.12">
                  <p:embed/>
                  <p:pic>
                    <p:nvPicPr>
                      <p:cNvPr id="0" name=""/>
                      <p:cNvPicPr/>
                      <p:nvPr/>
                    </p:nvPicPr>
                    <p:blipFill>
                      <a:blip r:embed="rId10"/>
                      <a:stretch>
                        <a:fillRect/>
                      </a:stretch>
                    </p:blipFill>
                    <p:spPr>
                      <a:xfrm>
                        <a:off x="330497" y="4221882"/>
                        <a:ext cx="9509125" cy="1382712"/>
                      </a:xfrm>
                      <a:prstGeom prst="rect">
                        <a:avLst/>
                      </a:prstGeom>
                    </p:spPr>
                  </p:pic>
                </p:oleObj>
              </mc:Fallback>
            </mc:AlternateContent>
          </a:graphicData>
        </a:graphic>
      </p:graphicFrame>
      <p:pic>
        <p:nvPicPr>
          <p:cNvPr id="3020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430" y="5354418"/>
            <a:ext cx="5519752" cy="133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029959" y="1171575"/>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388144" y="1119143"/>
            <a:ext cx="10531598"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以下四个化合物中，含有羧基的是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3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4</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6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7</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选项，化合物</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CN</a:t>
            </a:r>
            <a:r>
              <a:rPr lang="zh-CN" altLang="zh-CN" sz="2800" kern="100" dirty="0">
                <a:latin typeface="Times New Roman"/>
                <a:ea typeface="华文细黑"/>
                <a:cs typeface="Times New Roman"/>
              </a:rPr>
              <a:t>，不含有羧基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选项，化合物</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，含有羧基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选项，化合物</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CHCOOH</a:t>
            </a:r>
            <a:r>
              <a:rPr lang="zh-CN" altLang="zh-CN" sz="2800" kern="100" dirty="0">
                <a:latin typeface="Times New Roman"/>
                <a:ea typeface="华文细黑"/>
                <a:cs typeface="Times New Roman"/>
              </a:rPr>
              <a:t>，含有羧基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选项，化合物</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CHCOOCH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，不含有羧基。</a:t>
            </a:r>
            <a:endParaRPr lang="zh-CN" altLang="zh-CN" sz="1100" kern="100" dirty="0">
              <a:effectLst/>
              <a:latin typeface="宋体"/>
              <a:cs typeface="Courier New"/>
            </a:endParaRPr>
          </a:p>
        </p:txBody>
      </p:sp>
      <p:sp>
        <p:nvSpPr>
          <p:cNvPr id="3" name="矩形 2"/>
          <p:cNvSpPr/>
          <p:nvPr/>
        </p:nvSpPr>
        <p:spPr>
          <a:xfrm>
            <a:off x="6566543" y="1843877"/>
            <a:ext cx="66236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BC</a:t>
            </a:r>
            <a:endParaRPr lang="zh-CN" altLang="en-US" sz="28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805225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blinds(horizontal)">
                                      <p:cBhvr>
                                        <p:cTn id="7" dur="500"/>
                                        <p:tgtEl>
                                          <p:spTgt spid="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blinds(horizontal)">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blinds(horizontal)">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blinds(horizontal)">
                                      <p:cBhvr>
                                        <p:cTn id="22" dur="500"/>
                                        <p:tgtEl>
                                          <p:spTgt spid="1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xEl>
                                              <p:pRg st="4" end="4"/>
                                            </p:txEl>
                                          </p:spTgt>
                                        </p:tgtEl>
                                      </p:cBhvr>
                                    </p:animEffect>
                                    <p:set>
                                      <p:cBhvr>
                                        <p:cTn id="32" dur="1" fill="hold">
                                          <p:stCondLst>
                                            <p:cond delay="499"/>
                                          </p:stCondLst>
                                        </p:cTn>
                                        <p:tgtEl>
                                          <p:spTgt spid="12">
                                            <p:txEl>
                                              <p:pRg st="4" end="4"/>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12">
                                            <p:txEl>
                                              <p:pRg st="5" end="5"/>
                                            </p:txEl>
                                          </p:spTgt>
                                        </p:tgtEl>
                                      </p:cBhvr>
                                    </p:animEffect>
                                    <p:set>
                                      <p:cBhvr>
                                        <p:cTn id="35" dur="1" fill="hold">
                                          <p:stCondLst>
                                            <p:cond delay="499"/>
                                          </p:stCondLst>
                                        </p:cTn>
                                        <p:tgtEl>
                                          <p:spTgt spid="12">
                                            <p:txEl>
                                              <p:pRg st="5" end="5"/>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2">
                                            <p:txEl>
                                              <p:pRg st="6" end="6"/>
                                            </p:txEl>
                                          </p:spTgt>
                                        </p:tgtEl>
                                      </p:cBhvr>
                                    </p:animEffect>
                                    <p:set>
                                      <p:cBhvr>
                                        <p:cTn id="38" dur="1" fill="hold">
                                          <p:stCondLst>
                                            <p:cond delay="499"/>
                                          </p:stCondLst>
                                        </p:cTn>
                                        <p:tgtEl>
                                          <p:spTgt spid="12">
                                            <p:txEl>
                                              <p:pRg st="6" end="6"/>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12">
                                            <p:txEl>
                                              <p:pRg st="7" end="7"/>
                                            </p:txEl>
                                          </p:spTgt>
                                        </p:tgtEl>
                                      </p:cBhvr>
                                    </p:animEffect>
                                    <p:set>
                                      <p:cBhvr>
                                        <p:cTn id="41" dur="1" fill="hold">
                                          <p:stCondLst>
                                            <p:cond delay="499"/>
                                          </p:stCondLst>
                                        </p:cTn>
                                        <p:tgtEl>
                                          <p:spTgt spid="12">
                                            <p:txEl>
                                              <p:pRg st="7" end="7"/>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uiExpand="1" build="allAtOnce"/>
      <p:bldP spid="3" grpId="0"/>
      <p:bldP spid="3"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406574" y="1125538"/>
            <a:ext cx="10427325"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的合成路线中，未涉及的反应类型是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取代反应</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消去反应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加聚反应</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还原反应</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为取代反应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化合物</a:t>
            </a:r>
            <a:r>
              <a:rPr lang="en-US" altLang="zh-CN" sz="2800" kern="100" dirty="0">
                <a:latin typeface="Times New Roman"/>
                <a:ea typeface="华文细黑"/>
                <a:cs typeface="Courier New"/>
              </a:rPr>
              <a:t>5</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为消去反应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化合物</a:t>
            </a:r>
            <a:r>
              <a:rPr lang="en-US" altLang="zh-CN" sz="2800" kern="100" dirty="0">
                <a:latin typeface="Times New Roman"/>
                <a:ea typeface="华文细黑"/>
                <a:cs typeface="Courier New"/>
              </a:rPr>
              <a:t>6</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为取代反应；化合物</a:t>
            </a:r>
            <a:r>
              <a:rPr lang="en-US" altLang="zh-CN" sz="2800" kern="100" dirty="0">
                <a:latin typeface="Times New Roman"/>
                <a:ea typeface="华文细黑"/>
                <a:cs typeface="Courier New"/>
              </a:rPr>
              <a:t>7</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为加聚反应。此合成路线中未涉及还原反应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选项符合题意。</a:t>
            </a:r>
            <a:endParaRPr lang="zh-CN" altLang="zh-CN" sz="1100" kern="100" dirty="0">
              <a:effectLst/>
              <a:latin typeface="宋体"/>
              <a:cs typeface="Courier New"/>
            </a:endParaRPr>
          </a:p>
        </p:txBody>
      </p:sp>
      <p:sp>
        <p:nvSpPr>
          <p:cNvPr id="3" name="矩形 2"/>
          <p:cNvSpPr/>
          <p:nvPr/>
        </p:nvSpPr>
        <p:spPr>
          <a:xfrm>
            <a:off x="8712276" y="112553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D</a:t>
            </a:r>
            <a:endParaRPr lang="zh-CN" altLang="en-US" sz="2800" b="1" kern="100" dirty="0">
              <a:solidFill>
                <a:schemeClr val="accent6">
                  <a:lumMod val="75000"/>
                </a:schemeClr>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0733379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blinds(horizontal)">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blinds(horizontal)">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blinds(horizontal)">
                                      <p:cBhvr>
                                        <p:cTn id="17" dur="500"/>
                                        <p:tgtEl>
                                          <p:spTgt spid="1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blinds(horizontal)">
                                      <p:cBhvr>
                                        <p:cTn id="22" dur="500"/>
                                        <p:tgtEl>
                                          <p:spTgt spid="1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xEl>
                                              <p:pRg st="3" end="3"/>
                                            </p:txEl>
                                          </p:spTgt>
                                        </p:tgtEl>
                                      </p:cBhvr>
                                    </p:animEffect>
                                    <p:set>
                                      <p:cBhvr>
                                        <p:cTn id="32" dur="1" fill="hold">
                                          <p:stCondLst>
                                            <p:cond delay="499"/>
                                          </p:stCondLst>
                                        </p:cTn>
                                        <p:tgtEl>
                                          <p:spTgt spid="12">
                                            <p:txEl>
                                              <p:pRg st="3" end="3"/>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12">
                                            <p:txEl>
                                              <p:pRg st="4" end="4"/>
                                            </p:txEl>
                                          </p:spTgt>
                                        </p:tgtEl>
                                      </p:cBhvr>
                                    </p:animEffect>
                                    <p:set>
                                      <p:cBhvr>
                                        <p:cTn id="35" dur="1" fill="hold">
                                          <p:stCondLst>
                                            <p:cond delay="499"/>
                                          </p:stCondLst>
                                        </p:cTn>
                                        <p:tgtEl>
                                          <p:spTgt spid="12">
                                            <p:txEl>
                                              <p:pRg st="4" end="4"/>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2">
                                            <p:txEl>
                                              <p:pRg st="5" end="5"/>
                                            </p:txEl>
                                          </p:spTgt>
                                        </p:tgtEl>
                                      </p:cBhvr>
                                    </p:animEffect>
                                    <p:set>
                                      <p:cBhvr>
                                        <p:cTn id="38" dur="1" fill="hold">
                                          <p:stCondLst>
                                            <p:cond delay="499"/>
                                          </p:stCondLst>
                                        </p:cTn>
                                        <p:tgtEl>
                                          <p:spTgt spid="12">
                                            <p:txEl>
                                              <p:pRg st="5" end="5"/>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12">
                                            <p:txEl>
                                              <p:pRg st="6" end="6"/>
                                            </p:txEl>
                                          </p:spTgt>
                                        </p:tgtEl>
                                      </p:cBhvr>
                                    </p:animEffect>
                                    <p:set>
                                      <p:cBhvr>
                                        <p:cTn id="41" dur="1" fill="hold">
                                          <p:stCondLst>
                                            <p:cond delay="499"/>
                                          </p:stCondLst>
                                        </p:cTn>
                                        <p:tgtEl>
                                          <p:spTgt spid="12">
                                            <p:txEl>
                                              <p:pRg st="6" end="6"/>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uiExpand="1" build="allAtOnce"/>
      <p:bldP spid="3" grpId="0"/>
      <p:bldP spid="3"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559274"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282975" y="913001"/>
            <a:ext cx="11068815" cy="5813899"/>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下列四个化合物中，与化合物</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互为同系物的是</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A.CH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COOC</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5</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B.C</a:t>
            </a:r>
            <a:r>
              <a:rPr lang="en-US" altLang="zh-CN" sz="2600" kern="100" baseline="-25000" dirty="0" smtClean="0">
                <a:latin typeface="Times New Roman"/>
                <a:ea typeface="华文细黑"/>
                <a:cs typeface="Courier New"/>
              </a:rPr>
              <a:t>6</a:t>
            </a:r>
            <a:r>
              <a:rPr lang="en-US" altLang="zh-CN" sz="2600" kern="100" dirty="0" smtClean="0">
                <a:latin typeface="Times New Roman"/>
                <a:ea typeface="华文细黑"/>
                <a:cs typeface="Courier New"/>
              </a:rPr>
              <a:t>H</a:t>
            </a:r>
            <a:r>
              <a:rPr lang="en-US" altLang="zh-CN" sz="2600" kern="100" baseline="-25000" dirty="0" smtClean="0">
                <a:latin typeface="Times New Roman"/>
                <a:ea typeface="华文细黑"/>
                <a:cs typeface="Courier New"/>
              </a:rPr>
              <a:t>5</a:t>
            </a:r>
            <a:r>
              <a:rPr lang="en-US" altLang="zh-CN" sz="2600" kern="100" dirty="0" smtClean="0">
                <a:latin typeface="Times New Roman"/>
                <a:ea typeface="华文细黑"/>
                <a:cs typeface="Courier New"/>
              </a:rPr>
              <a:t>COOH</a:t>
            </a:r>
            <a:endParaRPr lang="zh-CN" altLang="zh-CN" sz="260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C.CH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COOH  	</a:t>
            </a:r>
            <a:r>
              <a:rPr lang="en-US" altLang="zh-CN" sz="2600" kern="100" dirty="0" smtClean="0">
                <a:latin typeface="Times New Roman"/>
                <a:ea typeface="华文细黑"/>
                <a:cs typeface="Courier New"/>
              </a:rPr>
              <a:t>	D.CH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COOH</a:t>
            </a:r>
            <a:endParaRPr lang="zh-CN" altLang="zh-CN" sz="2600" kern="100" dirty="0">
              <a:latin typeface="宋体"/>
              <a:cs typeface="Courier New"/>
            </a:endParaRPr>
          </a:p>
          <a:p>
            <a:pPr algn="just">
              <a:lnSpc>
                <a:spcPct val="130000"/>
              </a:lnSpc>
              <a:spcAft>
                <a:spcPts val="0"/>
              </a:spcAft>
            </a:pPr>
            <a:r>
              <a:rPr lang="zh-CN" altLang="zh-CN" sz="2600" b="1" kern="100" dirty="0" smtClean="0">
                <a:solidFill>
                  <a:srgbClr val="0000FF"/>
                </a:solidFill>
                <a:latin typeface="Times New Roman"/>
                <a:cs typeface="Times New Roman"/>
              </a:rPr>
              <a:t>解析</a:t>
            </a:r>
            <a:r>
              <a:rPr lang="zh-CN" altLang="zh-CN" sz="2600" b="1" kern="100" dirty="0">
                <a:solidFill>
                  <a:srgbClr val="0000FF"/>
                </a:solidFill>
                <a:latin typeface="Times New Roman"/>
                <a:cs typeface="Times New Roman"/>
              </a:rPr>
              <a:t>　</a:t>
            </a:r>
            <a:r>
              <a:rPr lang="zh-CN" altLang="zh-CN" sz="2600" kern="100" dirty="0">
                <a:latin typeface="Times New Roman"/>
                <a:ea typeface="华文细黑"/>
                <a:cs typeface="Times New Roman"/>
              </a:rPr>
              <a:t>化合物</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为</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COOH</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Times New Roman"/>
                <a:ea typeface="华文细黑"/>
                <a:cs typeface="Courier New"/>
              </a:rPr>
              <a:t>A</a:t>
            </a:r>
            <a:r>
              <a:rPr lang="zh-CN" altLang="zh-CN" sz="2600" kern="100" dirty="0">
                <a:latin typeface="Times New Roman"/>
                <a:ea typeface="华文细黑"/>
                <a:cs typeface="Times New Roman"/>
              </a:rPr>
              <a:t>选项，该物质与化合物</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的分子结构不相似，所以不符合题意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选项，该物质与化合物</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在分子组成上不是相差</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的整数倍，所以不符合题意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选项，两者均为羧酸，且分子组成上相差一个</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，属于同系物，所以符合题意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选项，两者均为羧酸，且分子组成上相差一个</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，属于同系物，所以符合题意。</a:t>
            </a:r>
            <a:endParaRPr lang="zh-CN" altLang="zh-CN" sz="2600" kern="100" dirty="0">
              <a:effectLst/>
              <a:latin typeface="宋体"/>
              <a:cs typeface="Courier New"/>
            </a:endParaRPr>
          </a:p>
        </p:txBody>
      </p:sp>
      <p:sp>
        <p:nvSpPr>
          <p:cNvPr id="3" name="矩形 2"/>
          <p:cNvSpPr/>
          <p:nvPr/>
        </p:nvSpPr>
        <p:spPr>
          <a:xfrm>
            <a:off x="7805903" y="981522"/>
            <a:ext cx="665567" cy="492443"/>
          </a:xfrm>
          <a:prstGeom prst="rect">
            <a:avLst/>
          </a:prstGeom>
        </p:spPr>
        <p:txBody>
          <a:bodyPr wrap="none">
            <a:spAutoFit/>
          </a:bodyPr>
          <a:lstStyle/>
          <a:p>
            <a:r>
              <a:rPr lang="en-US" altLang="zh-CN" sz="2600" b="1" kern="100" dirty="0">
                <a:solidFill>
                  <a:schemeClr val="accent6">
                    <a:lumMod val="75000"/>
                  </a:schemeClr>
                </a:solidFill>
                <a:latin typeface="Times New Roman"/>
                <a:ea typeface="华文细黑"/>
                <a:cs typeface="Times New Roman"/>
              </a:rPr>
              <a:t>CD</a:t>
            </a:r>
            <a:endParaRPr lang="zh-CN" altLang="en-US" sz="2600" b="1" kern="100" dirty="0">
              <a:solidFill>
                <a:schemeClr val="accent6">
                  <a:lumMod val="75000"/>
                </a:schemeClr>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85466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blinds(horizontal)">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blinds(horizontal)">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blinds(horizontal)">
                                      <p:cBhvr>
                                        <p:cTn id="17" dur="500"/>
                                        <p:tgtEl>
                                          <p:spTgt spid="1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blinds(horizontal)">
                                      <p:cBhvr>
                                        <p:cTn id="22" dur="500"/>
                                        <p:tgtEl>
                                          <p:spTgt spid="1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animEffect transition="in" filter="blinds(horizontal)">
                                      <p:cBhvr>
                                        <p:cTn id="27" dur="500"/>
                                        <p:tgtEl>
                                          <p:spTgt spid="1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2">
                                            <p:txEl>
                                              <p:pRg st="3" end="3"/>
                                            </p:txEl>
                                          </p:spTgt>
                                        </p:tgtEl>
                                      </p:cBhvr>
                                    </p:animEffect>
                                    <p:set>
                                      <p:cBhvr>
                                        <p:cTn id="37" dur="1" fill="hold">
                                          <p:stCondLst>
                                            <p:cond delay="499"/>
                                          </p:stCondLst>
                                        </p:cTn>
                                        <p:tgtEl>
                                          <p:spTgt spid="12">
                                            <p:txEl>
                                              <p:pRg st="3" end="3"/>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2">
                                            <p:txEl>
                                              <p:pRg st="4" end="4"/>
                                            </p:txEl>
                                          </p:spTgt>
                                        </p:tgtEl>
                                      </p:cBhvr>
                                    </p:animEffect>
                                    <p:set>
                                      <p:cBhvr>
                                        <p:cTn id="40" dur="1" fill="hold">
                                          <p:stCondLst>
                                            <p:cond delay="499"/>
                                          </p:stCondLst>
                                        </p:cTn>
                                        <p:tgtEl>
                                          <p:spTgt spid="12">
                                            <p:txEl>
                                              <p:pRg st="4" end="4"/>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2">
                                            <p:txEl>
                                              <p:pRg st="5" end="5"/>
                                            </p:txEl>
                                          </p:spTgt>
                                        </p:tgtEl>
                                      </p:cBhvr>
                                    </p:animEffect>
                                    <p:set>
                                      <p:cBhvr>
                                        <p:cTn id="43" dur="1" fill="hold">
                                          <p:stCondLst>
                                            <p:cond delay="499"/>
                                          </p:stCondLst>
                                        </p:cTn>
                                        <p:tgtEl>
                                          <p:spTgt spid="12">
                                            <p:txEl>
                                              <p:pRg st="5" end="5"/>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2">
                                            <p:txEl>
                                              <p:pRg st="6" end="6"/>
                                            </p:txEl>
                                          </p:spTgt>
                                        </p:tgtEl>
                                      </p:cBhvr>
                                    </p:animEffect>
                                    <p:set>
                                      <p:cBhvr>
                                        <p:cTn id="46" dur="1" fill="hold">
                                          <p:stCondLst>
                                            <p:cond delay="499"/>
                                          </p:stCondLst>
                                        </p:cTn>
                                        <p:tgtEl>
                                          <p:spTgt spid="12">
                                            <p:txEl>
                                              <p:pRg st="6" end="6"/>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2">
                                            <p:txEl>
                                              <p:pRg st="7" end="7"/>
                                            </p:txEl>
                                          </p:spTgt>
                                        </p:tgtEl>
                                      </p:cBhvr>
                                    </p:animEffect>
                                    <p:set>
                                      <p:cBhvr>
                                        <p:cTn id="49" dur="1" fill="hold">
                                          <p:stCondLst>
                                            <p:cond delay="499"/>
                                          </p:stCondLst>
                                        </p:cTn>
                                        <p:tgtEl>
                                          <p:spTgt spid="12">
                                            <p:txEl>
                                              <p:pRg st="7" end="7"/>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
                                        </p:tgtEl>
                                      </p:cBhvr>
                                    </p:animEffect>
                                    <p:set>
                                      <p:cBhvr>
                                        <p:cTn id="5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uiExpand="1" build="allAtOnce"/>
      <p:bldP spid="3" grpId="0"/>
      <p:bldP spid="3" grpId="1"/>
    </p:bld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5624</TotalTime>
  <Words>5383</Words>
  <Application>Microsoft Office PowerPoint</Application>
  <PresentationFormat>自定义</PresentationFormat>
  <Paragraphs>1537</Paragraphs>
  <Slides>143</Slides>
  <Notes>2</Notes>
  <HiddenSlides>36</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143</vt:i4>
      </vt:variant>
    </vt:vector>
  </HeadingPairs>
  <TitlesOfParts>
    <vt:vector size="145"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817</cp:revision>
  <dcterms:created xsi:type="dcterms:W3CDTF">2014-11-27T01:03:08Z</dcterms:created>
  <dcterms:modified xsi:type="dcterms:W3CDTF">2016-02-29T09:00:36Z</dcterms:modified>
</cp:coreProperties>
</file>