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85" r:id="rId2"/>
    <p:sldId id="277" r:id="rId3"/>
    <p:sldId id="270" r:id="rId4"/>
    <p:sldId id="288" r:id="rId5"/>
    <p:sldId id="278" r:id="rId6"/>
    <p:sldId id="287" r:id="rId7"/>
    <p:sldId id="261" r:id="rId8"/>
    <p:sldId id="267" r:id="rId9"/>
    <p:sldId id="275" r:id="rId10"/>
    <p:sldId id="279" r:id="rId11"/>
    <p:sldId id="280" r:id="rId12"/>
    <p:sldId id="281" r:id="rId13"/>
    <p:sldId id="282" r:id="rId14"/>
    <p:sldId id="284" r:id="rId15"/>
    <p:sldId id="265" r:id="rId16"/>
    <p:sldId id="263" r:id="rId17"/>
    <p:sldId id="290" r:id="rId18"/>
    <p:sldId id="259" r:id="rId19"/>
    <p:sldId id="260" r:id="rId20"/>
    <p:sldId id="291" r:id="rId21"/>
    <p:sldId id="292" r:id="rId22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DDA64-1EF3-4DC4-AD1C-FDA9752567C1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12C59-CCB9-4591-A256-B7A12EA61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20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5659-70EF-4E27-B5DA-396A9D50F75B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BCE3-7979-4DFC-B47F-202887FC87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4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本资料来自于资源最齐全的２１世纪教育网</a:t>
            </a:r>
            <a:r>
              <a:rPr lang="en-US" altLang="zh-CN" smtClean="0"/>
              <a:t>www.21cnjy.com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Unit2/&#35838;&#20214;/&#24405;&#38899;&#26448;&#26009;/F.mp3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hyperlink" Target="../Unit2/&#35838;&#20214;/&#24405;&#38899;&#26448;&#26009;/G.mp3" TargetMode="Externa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450" name="图片 15" descr="C:\Documents and Settings\Administrator\桌面\中秋材料\卷轴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-231775"/>
            <a:ext cx="2528887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0451" name="图片 2" descr="C:\Documents and Settings\Administrator\桌面\dfsds45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547688"/>
            <a:ext cx="8597901" cy="657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0452" name="图片 14" descr="C:\Documents and Settings\Administrator\桌面\中秋材料\卷轴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7938"/>
            <a:ext cx="307498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476375" y="2565400"/>
            <a:ext cx="719931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Unit2 Poems</a:t>
            </a:r>
          </a:p>
        </p:txBody>
      </p:sp>
    </p:spTree>
    <p:extLst>
      <p:ext uri="{BB962C8B-B14F-4D97-AF65-F5344CB8AC3E}">
        <p14:creationId xmlns:p14="http://schemas.microsoft.com/office/powerpoint/2010/main" val="137889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7239000" y="5410200"/>
            <a:ext cx="1008063" cy="1079500"/>
          </a:xfrm>
          <a:prstGeom prst="ellipse">
            <a:avLst/>
          </a:prstGeom>
          <a:solidFill>
            <a:schemeClr val="bg1"/>
          </a:solidFill>
          <a:ln w="23876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7164388" y="4294188"/>
            <a:ext cx="1008062" cy="1079500"/>
          </a:xfrm>
          <a:prstGeom prst="ellipse">
            <a:avLst/>
          </a:prstGeom>
          <a:solidFill>
            <a:schemeClr val="bg1"/>
          </a:solidFill>
          <a:ln w="23876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7308850" y="3286125"/>
            <a:ext cx="1008063" cy="1079500"/>
          </a:xfrm>
          <a:prstGeom prst="ellipse">
            <a:avLst/>
          </a:prstGeom>
          <a:solidFill>
            <a:schemeClr val="bg1"/>
          </a:solidFill>
          <a:ln w="23876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380288" y="2205038"/>
            <a:ext cx="1008062" cy="1079500"/>
          </a:xfrm>
          <a:prstGeom prst="ellipse">
            <a:avLst/>
          </a:prstGeom>
          <a:solidFill>
            <a:schemeClr val="bg1"/>
          </a:solidFill>
          <a:ln w="23876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235825" y="1196975"/>
            <a:ext cx="1008063" cy="1079500"/>
          </a:xfrm>
          <a:prstGeom prst="ellipse">
            <a:avLst/>
          </a:prstGeom>
          <a:solidFill>
            <a:schemeClr val="bg1"/>
          </a:solidFill>
          <a:ln w="23876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03238" y="620713"/>
            <a:ext cx="788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</a:rPr>
              <a:t>Nursery rhyme:</a:t>
            </a:r>
            <a:endParaRPr lang="en-US" altLang="zh-CN" sz="2800" b="1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835150" y="1376363"/>
            <a:ext cx="676751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zh-CN" sz="2800" dirty="0">
                <a:solidFill>
                  <a:srgbClr val="3333FF"/>
                </a:solidFill>
              </a:rPr>
              <a:t>        </a:t>
            </a:r>
            <a:r>
              <a:rPr lang="en-US" altLang="zh-CN" sz="2800" dirty="0">
                <a:solidFill>
                  <a:srgbClr val="3333FF"/>
                </a:solidFill>
              </a:rPr>
              <a:t>Hush, little baby, don’t say a word,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</a:rPr>
              <a:t>Papa’s going to buy you</a:t>
            </a:r>
            <a:r>
              <a:rPr lang="en-US" altLang="zh-CN" sz="2800" dirty="0">
                <a:solidFill>
                  <a:srgbClr val="3333FF"/>
                </a:solidFill>
              </a:rPr>
              <a:t> a mockingbird.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               If that mockingbird won’t sing,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</a:rPr>
              <a:t>Papa’s going to buy you</a:t>
            </a:r>
            <a:r>
              <a:rPr lang="en-US" altLang="zh-CN" sz="2800" dirty="0">
                <a:solidFill>
                  <a:srgbClr val="3333FF"/>
                </a:solidFill>
              </a:rPr>
              <a:t> a diamond ring.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         If that diamond ring turns to brass,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</a:rPr>
              <a:t>Papa’s going to buy you</a:t>
            </a:r>
            <a:r>
              <a:rPr lang="en-US" altLang="zh-CN" sz="2800" dirty="0">
                <a:solidFill>
                  <a:srgbClr val="3333FF"/>
                </a:solidFill>
              </a:rPr>
              <a:t> a looking glass.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            If that looking-glass gets broke,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    </a:t>
            </a:r>
            <a:r>
              <a:rPr lang="en-US" altLang="zh-CN" sz="2800" dirty="0">
                <a:solidFill>
                  <a:srgbClr val="00FF00"/>
                </a:solidFill>
              </a:rPr>
              <a:t>Papa’s going to buy you</a:t>
            </a:r>
            <a:r>
              <a:rPr lang="en-US" altLang="zh-CN" sz="2800" dirty="0">
                <a:solidFill>
                  <a:srgbClr val="3333FF"/>
                </a:solidFill>
              </a:rPr>
              <a:t> a </a:t>
            </a:r>
            <a:r>
              <a:rPr lang="en-US" altLang="zh-CN" sz="2800" dirty="0" err="1">
                <a:solidFill>
                  <a:srgbClr val="3333FF"/>
                </a:solidFill>
              </a:rPr>
              <a:t>billy</a:t>
            </a:r>
            <a:r>
              <a:rPr lang="en-US" altLang="zh-CN" sz="2800" dirty="0">
                <a:solidFill>
                  <a:srgbClr val="3333FF"/>
                </a:solidFill>
              </a:rPr>
              <a:t>-goat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                    If that </a:t>
            </a:r>
            <a:r>
              <a:rPr lang="en-US" altLang="zh-CN" sz="2800" dirty="0" err="1">
                <a:solidFill>
                  <a:srgbClr val="3333FF"/>
                </a:solidFill>
              </a:rPr>
              <a:t>billy</a:t>
            </a:r>
            <a:r>
              <a:rPr lang="en-US" altLang="zh-CN" sz="2800" dirty="0">
                <a:solidFill>
                  <a:srgbClr val="3333FF"/>
                </a:solidFill>
              </a:rPr>
              <a:t>-goat runs away,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</a:rPr>
              <a:t>Papa is going to buy you</a:t>
            </a:r>
            <a:r>
              <a:rPr lang="en-US" altLang="zh-CN" sz="2800" dirty="0">
                <a:solidFill>
                  <a:srgbClr val="3333FF"/>
                </a:solidFill>
              </a:rPr>
              <a:t> another today.</a:t>
            </a:r>
          </a:p>
        </p:txBody>
      </p:sp>
      <p:sp>
        <p:nvSpPr>
          <p:cNvPr id="15369" name="WordArt 4"/>
          <p:cNvSpPr>
            <a:spLocks noChangeArrowheads="1" noChangeShapeType="1" noTextEdit="1"/>
          </p:cNvSpPr>
          <p:nvPr/>
        </p:nvSpPr>
        <p:spPr bwMode="auto">
          <a:xfrm>
            <a:off x="533400" y="1524000"/>
            <a:ext cx="719138" cy="8366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/>
                <a:ea typeface="宋体"/>
              </a:rPr>
              <a:t>A</a:t>
            </a:r>
            <a:endParaRPr lang="zh-CN" altLang="en-US" sz="4400" kern="1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15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2" grpId="0" animBg="1"/>
      <p:bldP spid="17413" grpId="0" animBg="1"/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108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latin typeface="Tahoma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84467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latin typeface="Tahoma" pitchFamily="34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77755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66FF"/>
                </a:solidFill>
              </a:rPr>
              <a:t>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23850" y="0"/>
            <a:ext cx="7561263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                    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fish-pond all on f</a:t>
            </a:r>
            <a:r>
              <a:rPr lang="en-US" altLang="zh-CN" sz="2800" dirty="0">
                <a:solidFill>
                  <a:srgbClr val="CC0000"/>
                </a:solidFill>
              </a:rPr>
              <a:t>ire</a:t>
            </a:r>
            <a:r>
              <a:rPr lang="en-US" altLang="zh-CN" sz="2800" dirty="0"/>
              <a:t>,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house bow to a squ</a:t>
            </a:r>
            <a:r>
              <a:rPr lang="en-US" altLang="zh-CN" sz="2800" dirty="0">
                <a:solidFill>
                  <a:srgbClr val="CC0000"/>
                </a:solidFill>
              </a:rPr>
              <a:t>ire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person twelve-feet h</a:t>
            </a:r>
            <a:r>
              <a:rPr lang="en-US" altLang="zh-CN" sz="2800" dirty="0">
                <a:solidFill>
                  <a:srgbClr val="FF6600"/>
                </a:solidFill>
              </a:rPr>
              <a:t>igh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cottage in the sk</a:t>
            </a:r>
            <a:r>
              <a:rPr lang="en-US" altLang="zh-CN" sz="2800" dirty="0">
                <a:solidFill>
                  <a:srgbClr val="FF6600"/>
                </a:solidFill>
              </a:rPr>
              <a:t>y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balloon made of l</a:t>
            </a:r>
            <a:r>
              <a:rPr lang="en-US" altLang="zh-CN" sz="2800" dirty="0">
                <a:solidFill>
                  <a:srgbClr val="990099"/>
                </a:solidFill>
              </a:rPr>
              <a:t>ead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coffin drop down d</a:t>
            </a:r>
            <a:r>
              <a:rPr lang="en-US" altLang="zh-CN" sz="2800" dirty="0">
                <a:solidFill>
                  <a:srgbClr val="990099"/>
                </a:solidFill>
              </a:rPr>
              <a:t>ead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two sparrows run a r</a:t>
            </a:r>
            <a:r>
              <a:rPr lang="en-US" altLang="zh-CN" sz="2800" dirty="0">
                <a:solidFill>
                  <a:srgbClr val="FF0000"/>
                </a:solidFill>
              </a:rPr>
              <a:t>ace</a:t>
            </a:r>
            <a:r>
              <a:rPr lang="en-US" altLang="zh-CN" sz="280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two horses making l</a:t>
            </a:r>
            <a:r>
              <a:rPr lang="en-US" altLang="zh-CN" sz="2800" dirty="0">
                <a:solidFill>
                  <a:srgbClr val="FF0000"/>
                </a:solidFill>
              </a:rPr>
              <a:t>ace</a:t>
            </a:r>
            <a:r>
              <a:rPr lang="en-US" altLang="zh-CN" sz="2800" dirty="0"/>
              <a:t>,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girl just like a c</a:t>
            </a:r>
            <a:r>
              <a:rPr lang="en-US" altLang="zh-CN" sz="2800" dirty="0">
                <a:solidFill>
                  <a:srgbClr val="990099"/>
                </a:solidFill>
              </a:rPr>
              <a:t>at</a:t>
            </a:r>
            <a:r>
              <a:rPr lang="en-US" altLang="zh-CN" sz="280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kitten wear a h</a:t>
            </a:r>
            <a:r>
              <a:rPr lang="en-US" altLang="zh-CN" sz="2800" dirty="0">
                <a:solidFill>
                  <a:srgbClr val="990099"/>
                </a:solidFill>
              </a:rPr>
              <a:t>at</a:t>
            </a:r>
            <a:r>
              <a:rPr lang="en-US" altLang="zh-CN" sz="280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I saw</a:t>
            </a:r>
            <a:r>
              <a:rPr lang="en-US" altLang="zh-CN" sz="2800" dirty="0"/>
              <a:t> a man who saw these t</a:t>
            </a:r>
            <a:r>
              <a:rPr lang="en-US" altLang="zh-CN" sz="2800" dirty="0">
                <a:solidFill>
                  <a:srgbClr val="FF6600"/>
                </a:solidFill>
              </a:rPr>
              <a:t>oo</a:t>
            </a:r>
            <a:r>
              <a:rPr lang="en-US" altLang="zh-CN" sz="2800" dirty="0"/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And said though strange  they all were tr</a:t>
            </a:r>
            <a:r>
              <a:rPr lang="en-US" altLang="zh-CN" sz="2800" dirty="0">
                <a:solidFill>
                  <a:srgbClr val="FF6600"/>
                </a:solidFill>
              </a:rPr>
              <a:t>ue</a:t>
            </a:r>
            <a:r>
              <a:rPr lang="en-US" altLang="zh-CN" sz="2800" dirty="0"/>
              <a:t>.</a:t>
            </a:r>
            <a:endParaRPr lang="en-US" altLang="zh-CN" sz="3600" dirty="0"/>
          </a:p>
        </p:txBody>
      </p:sp>
      <p:pic>
        <p:nvPicPr>
          <p:cNvPr id="17414" name="Picture 6" descr="16200549907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41775"/>
            <a:ext cx="2484437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WordArt 7"/>
          <p:cNvSpPr>
            <a:spLocks noChangeArrowheads="1" noChangeShapeType="1" noTextEdit="1"/>
          </p:cNvSpPr>
          <p:nvPr/>
        </p:nvSpPr>
        <p:spPr bwMode="auto">
          <a:xfrm>
            <a:off x="7092950" y="333375"/>
            <a:ext cx="1081088" cy="1511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6999"/>
                    </a:srgbClr>
                  </a:outerShdw>
                </a:effectLst>
                <a:latin typeface="宋体"/>
                <a:ea typeface="宋体"/>
              </a:rPr>
              <a:t>B</a:t>
            </a:r>
            <a:endParaRPr lang="zh-CN" altLang="en-US" sz="48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6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432550" y="2205038"/>
            <a:ext cx="2124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List poem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    (</a:t>
            </a:r>
            <a:r>
              <a:rPr lang="zh-CN" altLang="en-US" b="1">
                <a:solidFill>
                  <a:srgbClr val="FF0000"/>
                </a:solidFill>
              </a:rPr>
              <a:t>清单诗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3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96" y="0"/>
            <a:ext cx="9000999" cy="6741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　　</a:t>
            </a:r>
            <a:r>
              <a:rPr lang="en-US" altLang="zh-CN" dirty="0"/>
              <a:t>Shall I compare thee to a summer's day?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　　</a:t>
            </a:r>
            <a:r>
              <a:rPr lang="en-US" altLang="zh-CN" dirty="0" smtClean="0"/>
              <a:t>Thou art more lovely and more temperate: </a:t>
            </a:r>
            <a:endParaRPr lang="zh-CN" altLang="zh-CN" dirty="0" smtClean="0"/>
          </a:p>
          <a:p>
            <a:pPr marL="0" indent="0">
              <a:buNone/>
            </a:pPr>
            <a:r>
              <a:rPr lang="zh-CN" altLang="zh-CN" dirty="0"/>
              <a:t>　　</a:t>
            </a:r>
            <a:r>
              <a:rPr lang="en-US" altLang="zh-CN" dirty="0"/>
              <a:t>Rough winds do shake the darling buds of May,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　　</a:t>
            </a:r>
            <a:r>
              <a:rPr lang="en-US" altLang="zh-CN" dirty="0"/>
              <a:t>And summer's lease hath all too short a date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When </a:t>
            </a:r>
            <a:r>
              <a:rPr lang="en-US" altLang="zh-CN" dirty="0"/>
              <a:t>you are old and grey and full of sleep,</a:t>
            </a:r>
          </a:p>
          <a:p>
            <a:pPr marL="0" indent="0">
              <a:buNone/>
            </a:pPr>
            <a:r>
              <a:rPr lang="en-US" altLang="zh-CN" dirty="0" smtClean="0"/>
              <a:t>        And </a:t>
            </a:r>
            <a:r>
              <a:rPr lang="en-US" altLang="zh-CN" dirty="0"/>
              <a:t>nodding by the fire, take down this book,</a:t>
            </a:r>
          </a:p>
          <a:p>
            <a:pPr marL="0" indent="0">
              <a:buNone/>
            </a:pPr>
            <a:r>
              <a:rPr lang="en-US" altLang="zh-CN" dirty="0" smtClean="0"/>
              <a:t>        And </a:t>
            </a:r>
            <a:r>
              <a:rPr lang="en-US" altLang="zh-CN" dirty="0"/>
              <a:t>slowly read, and dream of the soft look,</a:t>
            </a:r>
          </a:p>
          <a:p>
            <a:pPr marL="0" indent="0">
              <a:buNone/>
            </a:pPr>
            <a:r>
              <a:rPr lang="en-US" altLang="zh-CN" dirty="0" smtClean="0"/>
              <a:t>        Your </a:t>
            </a:r>
            <a:r>
              <a:rPr lang="en-US" altLang="zh-CN" dirty="0"/>
              <a:t>eyes had once, and of their shadows deep;</a:t>
            </a:r>
          </a:p>
          <a:p>
            <a:pPr marL="0" indent="0">
              <a:buNone/>
            </a:pP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Roses are red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      </a:t>
            </a:r>
            <a:r>
              <a:rPr lang="en-US" altLang="zh-CN" dirty="0"/>
              <a:t>violets are blue,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sugar </a:t>
            </a:r>
            <a:r>
              <a:rPr lang="en-US" altLang="zh-CN" dirty="0"/>
              <a:t>is sweet,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and </a:t>
            </a:r>
            <a:r>
              <a:rPr lang="en-US" altLang="zh-CN" dirty="0"/>
              <a:t>so are you.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9704" y="1166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ABAB rhyming pattern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ABCB rhyming pattern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3638" y="1988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ABBA rhyming pattern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6632"/>
            <a:ext cx="8856984" cy="66247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Fall is here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 is </a:t>
            </a:r>
            <a:r>
              <a:rPr lang="en-US" altLang="zh-CN" dirty="0" smtClean="0"/>
              <a:t>here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Another year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is coming to an end.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Summer’s gone,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Winter’s round the bend.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 is </a:t>
            </a:r>
            <a:r>
              <a:rPr lang="en-US" altLang="zh-CN" dirty="0" smtClean="0"/>
              <a:t>piles of crunchy leaves,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orange, gold , and red.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 is </a:t>
            </a:r>
            <a:r>
              <a:rPr lang="en-US" altLang="zh-CN" dirty="0" smtClean="0"/>
              <a:t>sweaters with long sleeves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and blankets on the bed.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 is </a:t>
            </a:r>
            <a:r>
              <a:rPr lang="en-US" altLang="zh-CN" dirty="0" smtClean="0"/>
              <a:t>pumpkins,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Fall’s </a:t>
            </a:r>
            <a:r>
              <a:rPr lang="en-US" altLang="zh-CN" dirty="0" smtClean="0"/>
              <a:t>where summer ends.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And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Fall is </a:t>
            </a:r>
            <a:r>
              <a:rPr lang="en-US" altLang="zh-CN" dirty="0" smtClean="0"/>
              <a:t>coming back to school,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and seeing all my friends.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</a:t>
            </a:r>
            <a:endParaRPr lang="zh-CN" altLang="en-US" dirty="0"/>
          </a:p>
        </p:txBody>
      </p:sp>
      <p:pic>
        <p:nvPicPr>
          <p:cNvPr id="1025" name="Picture 1" descr="C:\Users\USER\AppData\Roaming\Tencent\Users\657075545\QQ\WinTemp\RichOle\N(B_%OJODX3H[I3D)7V6L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851" y="75220"/>
            <a:ext cx="4157650" cy="36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6632"/>
            <a:ext cx="8928991" cy="662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Winter is here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Winter is </a:t>
            </a:r>
            <a:r>
              <a:rPr lang="en-US" altLang="zh-CN" dirty="0"/>
              <a:t>here</a:t>
            </a:r>
          </a:p>
          <a:p>
            <a:pPr marL="0" indent="0">
              <a:buNone/>
            </a:pPr>
            <a:r>
              <a:rPr lang="en-US" altLang="zh-CN" dirty="0"/>
              <a:t>  Another year</a:t>
            </a:r>
          </a:p>
          <a:p>
            <a:pPr marL="0" indent="0">
              <a:buNone/>
            </a:pPr>
            <a:r>
              <a:rPr lang="en-US" altLang="zh-CN" dirty="0"/>
              <a:t>  is coming to an end.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Fall’s </a:t>
            </a:r>
            <a:r>
              <a:rPr lang="en-US" altLang="zh-CN" dirty="0"/>
              <a:t>gone,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can spring be far behind?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Winter </a:t>
            </a:r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en-US" altLang="zh-CN" dirty="0" smtClean="0"/>
              <a:t>frozen lakes and snow mountains,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silver, grey, </a:t>
            </a:r>
            <a:r>
              <a:rPr lang="en-US" altLang="zh-CN" dirty="0"/>
              <a:t>and </a:t>
            </a:r>
            <a:r>
              <a:rPr lang="en-US" altLang="zh-CN" dirty="0" smtClean="0"/>
              <a:t>white.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Winter </a:t>
            </a:r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en-US" altLang="zh-CN" dirty="0" smtClean="0">
                <a:solidFill>
                  <a:schemeClr val="tx1"/>
                </a:solidFill>
              </a:rPr>
              <a:t>heavy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coats </a:t>
            </a:r>
            <a:r>
              <a:rPr lang="en-US" altLang="zh-CN" dirty="0"/>
              <a:t>with </a:t>
            </a:r>
            <a:r>
              <a:rPr lang="en-US" altLang="zh-CN" dirty="0" smtClean="0"/>
              <a:t>warm hats,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and </a:t>
            </a:r>
            <a:r>
              <a:rPr lang="en-US" altLang="zh-CN" dirty="0" smtClean="0"/>
              <a:t>fireplace in </a:t>
            </a:r>
            <a:r>
              <a:rPr lang="en-US" altLang="zh-CN" dirty="0"/>
              <a:t>the </a:t>
            </a:r>
            <a:r>
              <a:rPr lang="en-US" altLang="zh-CN" dirty="0" smtClean="0"/>
              <a:t>room.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Winter </a:t>
            </a:r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en-US" altLang="zh-CN" dirty="0" smtClean="0"/>
              <a:t>dumplings,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Winter’s </a:t>
            </a:r>
            <a:r>
              <a:rPr lang="en-US" altLang="zh-CN" dirty="0"/>
              <a:t>where </a:t>
            </a:r>
            <a:r>
              <a:rPr lang="en-US" altLang="zh-CN" dirty="0" smtClean="0"/>
              <a:t>fall </a:t>
            </a:r>
            <a:r>
              <a:rPr lang="en-US" altLang="zh-CN" dirty="0"/>
              <a:t>ends.</a:t>
            </a:r>
          </a:p>
          <a:p>
            <a:pPr marL="0" indent="0">
              <a:buNone/>
            </a:pPr>
            <a:r>
              <a:rPr lang="en-US" altLang="zh-CN" dirty="0"/>
              <a:t>  And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Winter </a:t>
            </a:r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en-US" altLang="zh-CN" dirty="0"/>
              <a:t>coming back </a:t>
            </a:r>
            <a:r>
              <a:rPr lang="en-US" altLang="zh-CN" dirty="0" smtClean="0"/>
              <a:t>home,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and seeing all my friends.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42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547813" y="1330325"/>
            <a:ext cx="6048375" cy="3260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新宋体" pitchFamily="49" charset="-122"/>
              </a:rPr>
              <a:t>                  Brother</a:t>
            </a:r>
          </a:p>
          <a:p>
            <a:pPr marL="0" indent="0"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新宋体" pitchFamily="49" charset="-122"/>
              </a:rPr>
              <a:t>Beautiful, athletic, </a:t>
            </a:r>
          </a:p>
          <a:p>
            <a:pPr marL="0" indent="0"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新宋体" pitchFamily="49" charset="-122"/>
              </a:rPr>
              <a:t>Teasing, shouting, laughing</a:t>
            </a:r>
          </a:p>
          <a:p>
            <a:pPr marL="0" indent="0"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新宋体" pitchFamily="49" charset="-122"/>
              </a:rPr>
              <a:t>Friend and enemy too </a:t>
            </a:r>
          </a:p>
          <a:p>
            <a:pPr marL="0" indent="0" algn="ctr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新宋体" pitchFamily="49" charset="-122"/>
              </a:rPr>
              <a:t>Mine </a:t>
            </a:r>
          </a:p>
        </p:txBody>
      </p:sp>
      <p:sp>
        <p:nvSpPr>
          <p:cNvPr id="68612" name="WordArt 4"/>
          <p:cNvSpPr>
            <a:spLocks noChangeArrowheads="1" noChangeShapeType="1" noTextEdit="1"/>
          </p:cNvSpPr>
          <p:nvPr/>
        </p:nvSpPr>
        <p:spPr bwMode="auto">
          <a:xfrm>
            <a:off x="4500563" y="693738"/>
            <a:ext cx="576262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D</a:t>
            </a:r>
            <a:endParaRPr lang="zh-CN" altLang="en-US" kern="1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042988" y="4508500"/>
            <a:ext cx="7129462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953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7563" indent="-285750" defTabSz="9953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25550" indent="-228600" defTabSz="9953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33538" indent="-228600" defTabSz="9953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FF"/>
                </a:solidFill>
                <a:ea typeface="新宋体" pitchFamily="49" charset="-122"/>
              </a:rPr>
              <a:t>What’s the main idea of poem D?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042988" y="5084763"/>
            <a:ext cx="7704137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953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7563" indent="-285750" defTabSz="9953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25550" indent="-228600" defTabSz="9953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33538" indent="-228600" defTabSz="9953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3300"/>
                </a:solidFill>
                <a:ea typeface="新宋体" pitchFamily="49" charset="-122"/>
              </a:rPr>
              <a:t>Poem D is a description of a lovely brother.</a:t>
            </a:r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611188" y="504825"/>
            <a:ext cx="2878137" cy="877888"/>
          </a:xfrm>
          <a:prstGeom prst="ellipse">
            <a:avLst/>
          </a:prstGeom>
          <a:solidFill>
            <a:srgbClr val="33CCCC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0" lang="en-US" altLang="zh-CN">
                <a:solidFill>
                  <a:schemeClr val="bg1"/>
                </a:solidFill>
              </a:rPr>
              <a:t>Cinquain </a:t>
            </a:r>
          </a:p>
        </p:txBody>
      </p:sp>
    </p:spTree>
    <p:extLst>
      <p:ext uri="{BB962C8B-B14F-4D97-AF65-F5344CB8AC3E}">
        <p14:creationId xmlns:p14="http://schemas.microsoft.com/office/powerpoint/2010/main" val="24895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/>
      <p:bldP spid="686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8312" y="2095500"/>
            <a:ext cx="8135938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0" lang="en-US" altLang="zh-CN" sz="3600" dirty="0">
                <a:solidFill>
                  <a:schemeClr val="tx2"/>
                </a:solidFill>
              </a:rPr>
              <a:t>Summer </a:t>
            </a:r>
          </a:p>
          <a:p>
            <a:pPr algn="ctr"/>
            <a:r>
              <a:rPr kumimoji="0" lang="en-US" altLang="zh-CN" sz="3600" dirty="0">
                <a:solidFill>
                  <a:schemeClr val="tx2"/>
                </a:solidFill>
              </a:rPr>
              <a:t>Sleepy, salty</a:t>
            </a:r>
          </a:p>
          <a:p>
            <a:pPr algn="ctr"/>
            <a:r>
              <a:rPr kumimoji="0" lang="en-US" altLang="zh-CN" sz="3600" dirty="0">
                <a:solidFill>
                  <a:schemeClr val="tx2"/>
                </a:solidFill>
              </a:rPr>
              <a:t>Drying, drooping, dreading</a:t>
            </a:r>
          </a:p>
          <a:p>
            <a:pPr algn="ctr"/>
            <a:r>
              <a:rPr kumimoji="0" lang="en-US" altLang="zh-CN" sz="3600" dirty="0">
                <a:solidFill>
                  <a:schemeClr val="tx2"/>
                </a:solidFill>
              </a:rPr>
              <a:t>Week in, week out</a:t>
            </a:r>
          </a:p>
          <a:p>
            <a:pPr algn="ctr"/>
            <a:r>
              <a:rPr kumimoji="0" lang="en-US" altLang="zh-CN" sz="3600" dirty="0">
                <a:solidFill>
                  <a:schemeClr val="tx2"/>
                </a:solidFill>
              </a:rPr>
              <a:t>Endless</a:t>
            </a:r>
          </a:p>
        </p:txBody>
      </p:sp>
      <p:sp>
        <p:nvSpPr>
          <p:cNvPr id="245765" name="WordArt 5"/>
          <p:cNvSpPr>
            <a:spLocks noChangeArrowheads="1" noChangeShapeType="1" noTextEdit="1"/>
          </p:cNvSpPr>
          <p:nvPr/>
        </p:nvSpPr>
        <p:spPr bwMode="auto">
          <a:xfrm>
            <a:off x="4175918" y="835015"/>
            <a:ext cx="576263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rPr>
              <a:t>E</a:t>
            </a:r>
            <a:endParaRPr lang="zh-CN" altLang="en-US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971549" y="4867529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953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7563" indent="-285750" defTabSz="9953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25550" indent="-228600" defTabSz="9953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33538" indent="-228600" defTabSz="9953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FF"/>
                </a:solidFill>
                <a:ea typeface="新宋体" pitchFamily="49" charset="-122"/>
              </a:rPr>
              <a:t>What’s the main idea of poem E?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900112" y="5508879"/>
            <a:ext cx="77041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9953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17563" indent="-285750" defTabSz="995363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25550" indent="-228600" defTabSz="995363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33538" indent="-228600" defTabSz="99536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95363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95363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3300"/>
                </a:solidFill>
                <a:ea typeface="新宋体" pitchFamily="49" charset="-122"/>
              </a:rPr>
              <a:t>  Poem </a:t>
            </a:r>
            <a:r>
              <a:rPr lang="en-US" altLang="zh-CN" sz="3600" dirty="0">
                <a:solidFill>
                  <a:srgbClr val="FF3300"/>
                </a:solidFill>
                <a:ea typeface="新宋体" pitchFamily="49" charset="-122"/>
              </a:rPr>
              <a:t>D is a description of hot and </a:t>
            </a:r>
            <a:r>
              <a:rPr lang="en-US" altLang="zh-CN" sz="3600" dirty="0" smtClean="0">
                <a:solidFill>
                  <a:srgbClr val="FF3300"/>
                </a:solidFill>
                <a:ea typeface="新宋体" pitchFamily="49" charset="-122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FF3300"/>
                </a:solidFill>
                <a:ea typeface="新宋体" pitchFamily="49" charset="-122"/>
              </a:rPr>
              <a:t> </a:t>
            </a:r>
            <a:r>
              <a:rPr lang="en-US" altLang="zh-CN" sz="3600" dirty="0" smtClean="0">
                <a:solidFill>
                  <a:srgbClr val="FF3300"/>
                </a:solidFill>
                <a:ea typeface="新宋体" pitchFamily="49" charset="-122"/>
              </a:rPr>
              <a:t> boring </a:t>
            </a:r>
            <a:r>
              <a:rPr lang="en-US" altLang="zh-CN" sz="3600" dirty="0">
                <a:solidFill>
                  <a:srgbClr val="FF3300"/>
                </a:solidFill>
                <a:ea typeface="新宋体" pitchFamily="49" charset="-122"/>
              </a:rPr>
              <a:t>summer.</a:t>
            </a:r>
          </a:p>
        </p:txBody>
      </p:sp>
    </p:spTree>
    <p:extLst>
      <p:ext uri="{BB962C8B-B14F-4D97-AF65-F5344CB8AC3E}">
        <p14:creationId xmlns:p14="http://schemas.microsoft.com/office/powerpoint/2010/main" val="30604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63373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/>
              <a:t>      </a:t>
            </a:r>
            <a:r>
              <a:rPr lang="en-US" altLang="zh-CN" sz="3200" dirty="0"/>
              <a:t>A fallen blossom</a:t>
            </a:r>
          </a:p>
          <a:p>
            <a:pPr>
              <a:spcBef>
                <a:spcPct val="50000"/>
              </a:spcBef>
            </a:pPr>
            <a:r>
              <a:rPr lang="en-US" altLang="zh-CN" sz="3200" dirty="0"/>
              <a:t> is coming back  to the branch.</a:t>
            </a:r>
          </a:p>
          <a:p>
            <a:pPr>
              <a:spcBef>
                <a:spcPct val="50000"/>
              </a:spcBef>
            </a:pPr>
            <a:r>
              <a:rPr lang="en-US" altLang="zh-CN" sz="3200" dirty="0"/>
              <a:t>         look, a butterfly!</a:t>
            </a:r>
          </a:p>
          <a:p>
            <a:pPr>
              <a:spcBef>
                <a:spcPct val="50000"/>
              </a:spcBef>
            </a:pPr>
            <a:r>
              <a:rPr lang="en-US" altLang="zh-CN" sz="3200" dirty="0"/>
              <a:t>                           (by </a:t>
            </a:r>
            <a:r>
              <a:rPr lang="en-US" altLang="zh-CN" sz="3200" dirty="0" err="1"/>
              <a:t>Moritake</a:t>
            </a:r>
            <a:r>
              <a:rPr lang="en-US" altLang="zh-CN" sz="3200" dirty="0"/>
              <a:t>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636963" y="3789363"/>
            <a:ext cx="5256212" cy="283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itchFamily="18" charset="0"/>
              </a:rPr>
              <a:t>     </a:t>
            </a:r>
            <a:r>
              <a:rPr lang="en-US" altLang="zh-CN" sz="3200" b="1" dirty="0">
                <a:latin typeface="Times New Roman" pitchFamily="18" charset="0"/>
              </a:rPr>
              <a:t>Snow having melted,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The whole village </a:t>
            </a:r>
            <a:r>
              <a:rPr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is brimful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333399"/>
                </a:solidFill>
                <a:latin typeface="Times New Roman" pitchFamily="18" charset="0"/>
              </a:rPr>
              <a:t>          of</a:t>
            </a:r>
            <a:r>
              <a:rPr lang="en-US" altLang="zh-CN" sz="3200" b="1" dirty="0">
                <a:latin typeface="Times New Roman" pitchFamily="18" charset="0"/>
              </a:rPr>
              <a:t> happy children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                               (by </a:t>
            </a:r>
            <a:r>
              <a:rPr lang="en-US" altLang="zh-CN" sz="3200" b="1" dirty="0" err="1">
                <a:latin typeface="Times New Roman" pitchFamily="18" charset="0"/>
              </a:rPr>
              <a:t>Issa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229350" y="827087"/>
            <a:ext cx="266382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b="1" dirty="0"/>
              <a:t>落花枝</a:t>
            </a:r>
            <a:r>
              <a:rPr lang="ja-JP" altLang="en-US" sz="2400" b="1" dirty="0" smtClean="0"/>
              <a:t>に</a:t>
            </a:r>
            <a:endParaRPr lang="en-US" altLang="ja-JP" sz="2400" b="1" dirty="0" smtClean="0"/>
          </a:p>
          <a:p>
            <a:pPr>
              <a:spcBef>
                <a:spcPct val="50000"/>
              </a:spcBef>
            </a:pPr>
            <a:r>
              <a:rPr lang="ja-JP" altLang="en-US" sz="2400" b="1" dirty="0" smtClean="0"/>
              <a:t>かへると</a:t>
            </a:r>
            <a:r>
              <a:rPr lang="ja-JP" altLang="en-US" sz="2400" b="1" dirty="0"/>
              <a:t>见</a:t>
            </a:r>
            <a:r>
              <a:rPr lang="ja-JP" altLang="en-US" sz="2400" b="1" dirty="0" smtClean="0"/>
              <a:t>れば</a:t>
            </a:r>
            <a:endParaRPr lang="en-US" altLang="ja-JP" sz="2400" b="1" dirty="0" smtClean="0"/>
          </a:p>
          <a:p>
            <a:pPr>
              <a:spcBef>
                <a:spcPct val="50000"/>
              </a:spcBef>
            </a:pPr>
            <a:r>
              <a:rPr lang="ja-JP" altLang="en-US" sz="2400" b="1" dirty="0" smtClean="0"/>
              <a:t>胡蝶</a:t>
            </a:r>
            <a:r>
              <a:rPr lang="ja-JP" altLang="en-US" sz="2400" b="1" dirty="0"/>
              <a:t>かな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落下</a:t>
            </a:r>
            <a:r>
              <a:rPr lang="zh-CN" altLang="en-US" sz="2400" b="1" dirty="0">
                <a:solidFill>
                  <a:srgbClr val="0000FF"/>
                </a:solidFill>
              </a:rPr>
              <a:t>的花朵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回到了树枝上。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瞧啊，是个蝴蝶！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44462" y="2780928"/>
            <a:ext cx="284321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2400" b="1" dirty="0" smtClean="0"/>
              <a:t>雪とけて</a:t>
            </a:r>
            <a:endParaRPr lang="en-US" altLang="ja-JP" sz="2400" b="1" dirty="0" smtClean="0"/>
          </a:p>
          <a:p>
            <a:pPr>
              <a:spcBef>
                <a:spcPct val="50000"/>
              </a:spcBef>
            </a:pPr>
            <a:r>
              <a:rPr lang="ja-JP" altLang="en-US" sz="2400" b="1" dirty="0" smtClean="0"/>
              <a:t>村いっぱいの</a:t>
            </a:r>
            <a:endParaRPr lang="en-US" altLang="ja-JP" sz="2400" b="1" dirty="0" smtClean="0"/>
          </a:p>
          <a:p>
            <a:pPr>
              <a:spcBef>
                <a:spcPct val="50000"/>
              </a:spcBef>
            </a:pPr>
            <a:r>
              <a:rPr lang="ja-JP" altLang="en-US" sz="2400" b="1" dirty="0" smtClean="0"/>
              <a:t>子</a:t>
            </a:r>
            <a:r>
              <a:rPr lang="ja-JP" altLang="en-US" sz="2400" b="1" dirty="0"/>
              <a:t>供かな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zh-CN" sz="2400" b="1" dirty="0" smtClean="0">
                <a:solidFill>
                  <a:srgbClr val="0000FF"/>
                </a:solidFill>
              </a:rPr>
              <a:t>雪</a:t>
            </a:r>
            <a:r>
              <a:rPr lang="zh-CN" altLang="zh-CN" sz="2400" b="1" dirty="0">
                <a:solidFill>
                  <a:srgbClr val="0000FF"/>
                </a:solidFill>
              </a:rPr>
              <a:t>儿融化了,</a:t>
            </a:r>
          </a:p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0000FF"/>
                </a:solidFill>
              </a:rPr>
              <a:t>整个村庄充满着</a:t>
            </a:r>
          </a:p>
          <a:p>
            <a:pPr>
              <a:spcBef>
                <a:spcPct val="50000"/>
              </a:spcBef>
            </a:pPr>
            <a:r>
              <a:rPr lang="zh-CN" altLang="zh-CN" sz="2400" b="1" dirty="0" smtClean="0">
                <a:solidFill>
                  <a:srgbClr val="0000FF"/>
                </a:solidFill>
              </a:rPr>
              <a:t>欢乐</a:t>
            </a:r>
            <a:r>
              <a:rPr lang="zh-CN" altLang="zh-CN" sz="2400" b="1" dirty="0">
                <a:solidFill>
                  <a:srgbClr val="0000FF"/>
                </a:solidFill>
              </a:rPr>
              <a:t>的儿童。</a:t>
            </a:r>
            <a:endParaRPr lang="zh-CN" altLang="zh-CN" sz="2000" b="1" dirty="0">
              <a:solidFill>
                <a:srgbClr val="0000FF"/>
              </a:solidFill>
            </a:endParaRPr>
          </a:p>
        </p:txBody>
      </p:sp>
      <p:sp>
        <p:nvSpPr>
          <p:cNvPr id="46086" name="WordArt 6" descr="白色大理石">
            <a:hlinkClick r:id="rId3" action="ppaction://hlinkfile"/>
          </p:cNvPr>
          <p:cNvSpPr>
            <a:spLocks noChangeArrowheads="1" noChangeShapeType="1" noTextEdit="1"/>
          </p:cNvSpPr>
          <p:nvPr/>
        </p:nvSpPr>
        <p:spPr bwMode="auto">
          <a:xfrm>
            <a:off x="179388" y="188913"/>
            <a:ext cx="720725" cy="9366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altLang="zh-CN" sz="4800" kern="10" dirty="0">
                <a:ln w="9525"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latin typeface="宋体"/>
                <a:ea typeface="宋体"/>
              </a:rPr>
              <a:t>F</a:t>
            </a:r>
            <a:endParaRPr lang="zh-CN" altLang="en-US" sz="4800" kern="10" dirty="0">
              <a:ln w="9525"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latin typeface="宋体"/>
              <a:ea typeface="宋体"/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1187450" y="10525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1692275" y="10525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195513" y="105251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2987675" y="10525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635375" y="10525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39750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187450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1692275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627313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563938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4284663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4932363" y="17732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1619250" y="2492375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2411413" y="24923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987675" y="24923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3492500" y="24923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995738" y="24923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924051" y="29309"/>
            <a:ext cx="300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Haiku (</a:t>
            </a:r>
            <a:r>
              <a:rPr lang="zh-CN" altLang="en-US" sz="3200" b="1" dirty="0">
                <a:solidFill>
                  <a:srgbClr val="FF0000"/>
                </a:solidFill>
              </a:rPr>
              <a:t>俳句诗 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6105" name="WordArt 25">
            <a:hlinkClick r:id="rId5" action="ppaction://hlinkfile"/>
          </p:cNvPr>
          <p:cNvSpPr>
            <a:spLocks noChangeArrowheads="1" noChangeShapeType="1" noTextEdit="1"/>
          </p:cNvSpPr>
          <p:nvPr/>
        </p:nvSpPr>
        <p:spPr bwMode="auto">
          <a:xfrm>
            <a:off x="3203575" y="3502025"/>
            <a:ext cx="86360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G</a:t>
            </a:r>
            <a:endParaRPr lang="zh-CN" altLang="en-US" sz="48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5724128" y="125412"/>
            <a:ext cx="2736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17 syllables</a:t>
            </a:r>
          </a:p>
        </p:txBody>
      </p:sp>
    </p:spTree>
    <p:extLst>
      <p:ext uri="{BB962C8B-B14F-4D97-AF65-F5344CB8AC3E}">
        <p14:creationId xmlns:p14="http://schemas.microsoft.com/office/powerpoint/2010/main" val="254031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stSnd>
            <p:snd r:embed="rId2" name="type.wav"/>
          </p:stSnd>
        </p:sndAc>
      </p:transition>
    </mc:Choice>
    <mc:Fallback>
      <p:transition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 animBg="1"/>
      <p:bldP spid="46100" grpId="0" animBg="1"/>
      <p:bldP spid="46101" grpId="0" animBg="1"/>
      <p:bldP spid="46102" grpId="0" animBg="1"/>
      <p:bldP spid="46103" grpId="0" animBg="1"/>
      <p:bldP spid="46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" y="0"/>
            <a:ext cx="4852555" cy="34299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46" y="0"/>
            <a:ext cx="4638654" cy="34299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" y="3429942"/>
            <a:ext cx="4488206" cy="34280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46" y="3429942"/>
            <a:ext cx="4638654" cy="34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1" cy="6624735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Arial" pitchFamily="34" charset="0"/>
              </a:rPr>
              <a:t>   许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Arial" pitchFamily="34" charset="0"/>
              </a:rPr>
              <a:t>渊冲 译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>
                <a:latin typeface="Times New Roman" pitchFamily="18" charset="0"/>
              </a:rPr>
              <a:t>    </a:t>
            </a:r>
            <a:r>
              <a:rPr lang="zh-CN" altLang="en-US" sz="2800" dirty="0" smtClean="0">
                <a:latin typeface="Times New Roman" pitchFamily="18" charset="0"/>
              </a:rPr>
              <a:t>            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Fishing in snow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hill to hill no bird in flight;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path to path no man in sight.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lonely fisherman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afloat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Is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fishing snow in lonely boat.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Burton Watson 译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dirty="0" smtClean="0">
                <a:latin typeface="Times New Roman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River snow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From a thousand hills, bird flights have vanished;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on ten thousand paths, human traces wiped out: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lone boat, an old man in straw cape and hat,</a:t>
            </a:r>
          </a:p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　　fishing alone in the cold river snow.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6632"/>
            <a:ext cx="8856983" cy="655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Ode to the west wind</a:t>
            </a:r>
          </a:p>
          <a:p>
            <a:endParaRPr lang="en-US" altLang="zh-C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winter comes, </a:t>
            </a:r>
          </a:p>
          <a:p>
            <a:pPr marL="0" indent="0">
              <a:buNone/>
            </a:pPr>
            <a:r>
              <a:rPr lang="en-US" altLang="zh-CN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can spring be far behind?</a:t>
            </a:r>
            <a:endParaRPr lang="zh-CN" alt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9" y="2248347"/>
            <a:ext cx="7761184" cy="748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cinquain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named “Snow”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Writing task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84984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Snow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Soft, White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Falling , flying, dancing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covering everything it touches,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blanket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65" name="图片 3" descr="homework-cartoon-005-2diqum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2592388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66" name="TextBox 3"/>
          <p:cNvSpPr txBox="1">
            <a:spLocks noChangeArrowheads="1"/>
          </p:cNvSpPr>
          <p:nvPr/>
        </p:nvSpPr>
        <p:spPr bwMode="auto">
          <a:xfrm>
            <a:off x="2843213" y="1537494"/>
            <a:ext cx="33115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4400" dirty="0">
                <a:solidFill>
                  <a:srgbClr val="008000"/>
                </a:solidFill>
                <a:cs typeface="Times New Roman" pitchFamily="18" charset="0"/>
              </a:rPr>
              <a:t>Homework</a:t>
            </a:r>
            <a:r>
              <a:rPr kumimoji="0" lang="en-US" altLang="zh-CN" sz="4800" dirty="0">
                <a:solidFill>
                  <a:srgbClr val="0080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371475" y="2564904"/>
            <a:ext cx="8461375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3600" dirty="0"/>
              <a:t>    Choose your favorite form of poems and write one on your own. We’ll share our own poems next class. </a:t>
            </a: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827088" y="4510088"/>
            <a:ext cx="7550150" cy="37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14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0" lang="en-US" altLang="zh-CN" dirty="0" smtClean="0">
                <a:solidFill>
                  <a:srgbClr val="000000"/>
                </a:solidFill>
              </a:rPr>
              <a:t> </a:t>
            </a:r>
            <a:endParaRPr kumimoji="0"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42789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6632"/>
            <a:ext cx="8856983" cy="653995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116632"/>
            <a:ext cx="871296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4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furthest distance in the world</a:t>
            </a:r>
          </a:p>
          <a:p>
            <a:endParaRPr lang="en-US" altLang="zh-CN" sz="4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furthest distance in the world</a:t>
            </a:r>
            <a:r>
              <a:rPr lang="zh-CN" altLang="zh-CN" sz="40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Is not between life and death. </a:t>
            </a:r>
          </a:p>
          <a:p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But when I stand in front of you</a:t>
            </a:r>
            <a:r>
              <a:rPr lang="zh-CN" altLang="zh-CN" sz="40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Yet you don't know </a:t>
            </a:r>
          </a:p>
          <a:p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that I love you.</a:t>
            </a:r>
            <a:endParaRPr lang="zh-CN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318056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世界上最遥远的距离</a:t>
            </a:r>
            <a:br>
              <a:rPr lang="zh-CN" altLang="en-US" sz="2400" dirty="0"/>
            </a:br>
            <a:r>
              <a:rPr lang="zh-CN" altLang="en-US" sz="2400" dirty="0"/>
              <a:t>不是生与死 </a:t>
            </a:r>
            <a:br>
              <a:rPr lang="zh-CN" altLang="en-US" sz="2400" dirty="0"/>
            </a:br>
            <a:r>
              <a:rPr lang="zh-CN" altLang="en-US" sz="2400" dirty="0"/>
              <a:t>而是 我就站在你面前 你却不知道我爱你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563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44624"/>
            <a:ext cx="9036495" cy="669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cs typeface="Times New Roman" panose="02020603050405020304" pitchFamily="18" charset="0"/>
              </a:rPr>
              <a:t>If </a:t>
            </a:r>
            <a:r>
              <a:rPr lang="en-US" altLang="zh-CN" sz="3200" b="1" dirty="0">
                <a:cs typeface="Times New Roman" panose="02020603050405020304" pitchFamily="18" charset="0"/>
              </a:rPr>
              <a:t>you shed tears when you miss the sun, you also miss the stars.</a:t>
            </a:r>
            <a:endParaRPr lang="zh-CN" altLang="zh-CN" sz="32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3200" b="1" dirty="0" smtClean="0"/>
          </a:p>
          <a:p>
            <a:pPr marL="0" indent="0">
              <a:buNone/>
            </a:pPr>
            <a:endParaRPr lang="en-US" altLang="zh-CN" sz="3200" b="1" dirty="0"/>
          </a:p>
          <a:p>
            <a:pPr marL="0" indent="0">
              <a:buNone/>
            </a:pPr>
            <a:r>
              <a:rPr lang="en-US" altLang="zh-CN" sz="3200" b="1" dirty="0" smtClean="0"/>
              <a:t>Let </a:t>
            </a:r>
            <a:r>
              <a:rPr lang="en-US" altLang="zh-CN" sz="3200" b="1" dirty="0" smtClean="0"/>
              <a:t>life be beautiful like summer flowers and death like autumn leaves.</a:t>
            </a:r>
            <a:endParaRPr lang="zh-CN" altLang="zh-CN" sz="3200" b="1" dirty="0" smtClean="0"/>
          </a:p>
          <a:p>
            <a:endParaRPr lang="zh-CN" altLang="zh-CN" sz="3200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430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如果你因失去了太阳而流泪，那么你也失去了群星。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29309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使生如夏花之绚烂，死如秋叶之静美。</a:t>
            </a:r>
          </a:p>
        </p:txBody>
      </p:sp>
    </p:spTree>
    <p:extLst>
      <p:ext uri="{BB962C8B-B14F-4D97-AF65-F5344CB8AC3E}">
        <p14:creationId xmlns:p14="http://schemas.microsoft.com/office/powerpoint/2010/main" val="33404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408711"/>
          </a:xfrm>
        </p:spPr>
        <p:txBody>
          <a:bodyPr>
            <a:normAutofit/>
          </a:bodyPr>
          <a:lstStyle/>
          <a:p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ROAD NOT TAKEN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b="1" dirty="0" smtClean="0"/>
              <a:t> 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 diverged in a wood, 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 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less traveled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marL="0" indent="0">
              <a:buNone/>
            </a:pPr>
            <a:r>
              <a:rPr lang="zh-CN" altLang="en-US" sz="4000" dirty="0"/>
              <a:t> </a:t>
            </a:r>
            <a:r>
              <a:rPr lang="zh-CN" altLang="en-US" sz="4000" dirty="0" smtClean="0"/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made all the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4000" dirty="0"/>
              <a:t>　</a:t>
            </a:r>
            <a:r>
              <a:rPr lang="zh-CN" altLang="en-US" sz="4400" dirty="0"/>
              <a:t>　　　</a:t>
            </a:r>
            <a:endParaRPr lang="en-US" altLang="zh-CN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dirty="0" smtClean="0"/>
              <a:t>             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5212731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</a:t>
            </a:r>
            <a:r>
              <a:rPr lang="zh-CN" altLang="en-US" sz="2400" dirty="0" smtClean="0"/>
              <a:t>林</a:t>
            </a:r>
            <a:r>
              <a:rPr lang="zh-CN" altLang="en-US" sz="2400" dirty="0"/>
              <a:t>地里岔开了两条路，而我－－－</a:t>
            </a:r>
            <a:br>
              <a:rPr lang="zh-CN" altLang="en-US" sz="2400" dirty="0"/>
            </a:br>
            <a:r>
              <a:rPr lang="zh-CN" altLang="en-US" sz="2400" dirty="0"/>
              <a:t>　</a:t>
            </a:r>
            <a:r>
              <a:rPr lang="zh-CN" altLang="en-US" sz="2400" dirty="0" smtClean="0"/>
              <a:t>我</a:t>
            </a:r>
            <a:r>
              <a:rPr lang="zh-CN" altLang="en-US" sz="2400" dirty="0"/>
              <a:t>就走上了那条少人走过的，</a:t>
            </a:r>
            <a:br>
              <a:rPr lang="zh-CN" altLang="en-US" sz="2400" dirty="0"/>
            </a:br>
            <a:r>
              <a:rPr lang="zh-CN" altLang="en-US" sz="2400" dirty="0" smtClean="0"/>
              <a:t>     那</a:t>
            </a:r>
            <a:r>
              <a:rPr lang="zh-CN" altLang="en-US" sz="2400" dirty="0"/>
              <a:t>带来的一切可又那么的不同！</a:t>
            </a:r>
          </a:p>
        </p:txBody>
      </p:sp>
    </p:spTree>
    <p:extLst>
      <p:ext uri="{BB962C8B-B14F-4D97-AF65-F5344CB8AC3E}">
        <p14:creationId xmlns:p14="http://schemas.microsoft.com/office/powerpoint/2010/main" val="3070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AutoShape 2"/>
          <p:cNvSpPr>
            <a:spLocks noChangeArrowheads="1"/>
          </p:cNvSpPr>
          <p:nvPr/>
        </p:nvSpPr>
        <p:spPr bwMode="auto">
          <a:xfrm>
            <a:off x="152400" y="381000"/>
            <a:ext cx="3352800" cy="990600"/>
          </a:xfrm>
          <a:prstGeom prst="doubleWave">
            <a:avLst>
              <a:gd name="adj1" fmla="val 10319"/>
              <a:gd name="adj2" fmla="val 1977"/>
            </a:avLst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rPr>
              <a:t>Reading</a:t>
            </a:r>
          </a:p>
        </p:txBody>
      </p:sp>
      <p:sp>
        <p:nvSpPr>
          <p:cNvPr id="365571" name="WordArt 3"/>
          <p:cNvSpPr>
            <a:spLocks noChangeArrowheads="1" noChangeShapeType="1"/>
          </p:cNvSpPr>
          <p:nvPr/>
        </p:nvSpPr>
        <p:spPr bwMode="auto">
          <a:xfrm>
            <a:off x="125413" y="1485900"/>
            <a:ext cx="8886825" cy="19050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4000" kern="10">
                <a:ln w="25400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53882" dir="2700000" algn="ctr" rotWithShape="0">
                    <a:srgbClr val="C0C0C0">
                      <a:alpha val="78000"/>
                    </a:srgbClr>
                  </a:outerShdw>
                </a:effectLst>
                <a:latin typeface="Comic Sans MS"/>
              </a:rPr>
              <a:t>A Few Simple Forms of English Poems</a:t>
            </a:r>
            <a:endParaRPr lang="zh-CN" altLang="en-US" sz="4000" kern="10">
              <a:ln w="25400">
                <a:solidFill>
                  <a:srgbClr val="FF00FF"/>
                </a:solidFill>
                <a:round/>
                <a:headEnd/>
                <a:tailEnd/>
              </a:ln>
              <a:solidFill>
                <a:srgbClr val="FF00FF"/>
              </a:solidFill>
              <a:effectLst>
                <a:outerShdw dist="53882" dir="2700000" algn="ctr" rotWithShape="0">
                  <a:srgbClr val="C0C0C0">
                    <a:alpha val="78000"/>
                  </a:srgbClr>
                </a:outerShdw>
              </a:effectLst>
              <a:latin typeface="Comic Sans MS"/>
            </a:endParaRPr>
          </a:p>
        </p:txBody>
      </p:sp>
      <p:pic>
        <p:nvPicPr>
          <p:cNvPr id="365572" name="Picture 4" descr="index_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463"/>
            <a:ext cx="914400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0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2124075" y="3908425"/>
            <a:ext cx="4679950" cy="10080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>
                <a:solidFill>
                  <a:schemeClr val="bg1"/>
                </a:solidFill>
              </a:rPr>
              <a:t>Five kinds of poems</a:t>
            </a:r>
          </a:p>
        </p:txBody>
      </p:sp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179388" y="2684463"/>
            <a:ext cx="3744912" cy="936625"/>
          </a:xfrm>
          <a:prstGeom prst="ellipse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>
                <a:solidFill>
                  <a:schemeClr val="bg1"/>
                </a:solidFill>
              </a:rPr>
              <a:t>Nursery rhymes</a:t>
            </a:r>
          </a:p>
        </p:txBody>
      </p:sp>
      <p:sp>
        <p:nvSpPr>
          <p:cNvPr id="226310" name="Oval 6"/>
          <p:cNvSpPr>
            <a:spLocks noChangeArrowheads="1"/>
          </p:cNvSpPr>
          <p:nvPr/>
        </p:nvSpPr>
        <p:spPr bwMode="auto">
          <a:xfrm>
            <a:off x="6011863" y="2684463"/>
            <a:ext cx="2879725" cy="936625"/>
          </a:xfrm>
          <a:prstGeom prst="ellipse">
            <a:avLst/>
          </a:prstGeom>
          <a:solidFill>
            <a:srgbClr val="33CCCC"/>
          </a:soli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 err="1">
                <a:solidFill>
                  <a:schemeClr val="bg1"/>
                </a:solidFill>
              </a:rPr>
              <a:t>Cinquain</a:t>
            </a:r>
            <a:r>
              <a:rPr kumimoji="0" lang="en-US" altLang="zh-CN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179388" y="4916488"/>
            <a:ext cx="2484437" cy="936625"/>
          </a:xfrm>
          <a:prstGeom prst="ellipse">
            <a:avLst/>
          </a:prstGeom>
          <a:solidFill>
            <a:srgbClr val="993366"/>
          </a:solidFill>
          <a:ln w="9525">
            <a:solidFill>
              <a:srgbClr val="99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>
                <a:solidFill>
                  <a:schemeClr val="bg1"/>
                </a:solidFill>
              </a:rPr>
              <a:t>List poems</a:t>
            </a:r>
          </a:p>
        </p:txBody>
      </p:sp>
      <p:sp>
        <p:nvSpPr>
          <p:cNvPr id="226312" name="Oval 8"/>
          <p:cNvSpPr>
            <a:spLocks noChangeArrowheads="1"/>
          </p:cNvSpPr>
          <p:nvPr/>
        </p:nvSpPr>
        <p:spPr bwMode="auto">
          <a:xfrm>
            <a:off x="2987675" y="5637213"/>
            <a:ext cx="2160588" cy="936625"/>
          </a:xfrm>
          <a:prstGeom prst="ellipse">
            <a:avLst/>
          </a:prstGeom>
          <a:solidFill>
            <a:srgbClr val="339933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>
                <a:solidFill>
                  <a:schemeClr val="bg1"/>
                </a:solidFill>
              </a:rPr>
              <a:t>Haiku </a:t>
            </a:r>
          </a:p>
        </p:txBody>
      </p:sp>
      <p:sp>
        <p:nvSpPr>
          <p:cNvPr id="226313" name="Oval 9"/>
          <p:cNvSpPr>
            <a:spLocks noChangeArrowheads="1"/>
          </p:cNvSpPr>
          <p:nvPr/>
        </p:nvSpPr>
        <p:spPr bwMode="auto">
          <a:xfrm>
            <a:off x="5580063" y="5203825"/>
            <a:ext cx="3024187" cy="9366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3200" dirty="0">
                <a:solidFill>
                  <a:schemeClr val="bg1"/>
                </a:solidFill>
              </a:rPr>
              <a:t>Tang poems</a:t>
            </a:r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 flipV="1">
            <a:off x="6156325" y="3619500"/>
            <a:ext cx="792163" cy="431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 flipH="1" flipV="1">
            <a:off x="3276600" y="3548063"/>
            <a:ext cx="792163" cy="3603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6" name="Line 12"/>
          <p:cNvSpPr>
            <a:spLocks noChangeShapeType="1"/>
          </p:cNvSpPr>
          <p:nvPr/>
        </p:nvSpPr>
        <p:spPr bwMode="auto">
          <a:xfrm flipV="1">
            <a:off x="1835150" y="4581525"/>
            <a:ext cx="431800" cy="3603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7" name="Line 13"/>
          <p:cNvSpPr>
            <a:spLocks noChangeShapeType="1"/>
          </p:cNvSpPr>
          <p:nvPr/>
        </p:nvSpPr>
        <p:spPr bwMode="auto">
          <a:xfrm flipV="1">
            <a:off x="4211638" y="4868863"/>
            <a:ext cx="0" cy="792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Line 14"/>
          <p:cNvSpPr>
            <a:spLocks noChangeShapeType="1"/>
          </p:cNvSpPr>
          <p:nvPr/>
        </p:nvSpPr>
        <p:spPr bwMode="auto">
          <a:xfrm>
            <a:off x="6084888" y="4797425"/>
            <a:ext cx="647700" cy="431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24" name="Text Box 20"/>
          <p:cNvSpPr txBox="1">
            <a:spLocks noChangeArrowheads="1"/>
          </p:cNvSpPr>
          <p:nvPr/>
        </p:nvSpPr>
        <p:spPr bwMode="auto">
          <a:xfrm>
            <a:off x="468312" y="878447"/>
            <a:ext cx="8675687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forms of poems are mentioned in the text? What are they?</a:t>
            </a:r>
          </a:p>
        </p:txBody>
      </p:sp>
      <p:sp>
        <p:nvSpPr>
          <p:cNvPr id="226331" name="Rectangle 4"/>
          <p:cNvSpPr>
            <a:spLocks noChangeArrowheads="1"/>
          </p:cNvSpPr>
          <p:nvPr/>
        </p:nvSpPr>
        <p:spPr bwMode="auto">
          <a:xfrm>
            <a:off x="346427" y="226109"/>
            <a:ext cx="4728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996633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Answer the questions. </a:t>
            </a:r>
          </a:p>
        </p:txBody>
      </p:sp>
    </p:spTree>
    <p:extLst>
      <p:ext uri="{BB962C8B-B14F-4D97-AF65-F5344CB8AC3E}">
        <p14:creationId xmlns:p14="http://schemas.microsoft.com/office/powerpoint/2010/main" val="25275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09" grpId="0" animBg="1"/>
      <p:bldP spid="226310" grpId="0" animBg="1"/>
      <p:bldP spid="226311" grpId="0" animBg="1"/>
      <p:bldP spid="226312" grpId="0" animBg="1"/>
      <p:bldP spid="226313" grpId="0" animBg="1"/>
      <p:bldP spid="226314" grpId="0" animBg="1"/>
      <p:bldP spid="226315" grpId="0" animBg="1"/>
      <p:bldP spid="226316" grpId="0" animBg="1"/>
      <p:bldP spid="226317" grpId="0" animBg="1"/>
      <p:bldP spid="2263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52" name="Group 5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15787"/>
              </p:ext>
            </p:extLst>
          </p:nvPr>
        </p:nvGraphicFramePr>
        <p:xfrm>
          <a:off x="107950" y="90132"/>
          <a:ext cx="9000554" cy="6723641"/>
        </p:xfrm>
        <a:graphic>
          <a:graphicData uri="http://schemas.openxmlformats.org/drawingml/2006/table">
            <a:tbl>
              <a:tblPr/>
              <a:tblGrid>
                <a:gridCol w="2376488"/>
                <a:gridCol w="6624066"/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Forms of Poems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Characteristics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40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Nursery Rhymes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List Poems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Cinquain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Haiku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Tang Poems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3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563461" y="1102897"/>
            <a:ext cx="6480175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kumimoji="0" lang="en-US" altLang="zh-CN" sz="2800" dirty="0">
                <a:solidFill>
                  <a:srgbClr val="FF0000"/>
                </a:solidFill>
              </a:rPr>
              <a:t>Strong rhythm and rhyme, a lot of repetition, easy to learn and to recite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555776" y="2060848"/>
            <a:ext cx="6480175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kumimoji="0" lang="en-US" altLang="zh-CN" sz="2800" dirty="0" smtClean="0">
                <a:solidFill>
                  <a:srgbClr val="FF0000"/>
                </a:solidFill>
              </a:rPr>
              <a:t>A flexible line length, repeated </a:t>
            </a:r>
            <a:r>
              <a:rPr kumimoji="0" lang="en-US" altLang="zh-CN" sz="2800" dirty="0">
                <a:solidFill>
                  <a:srgbClr val="FF0000"/>
                </a:solidFill>
              </a:rPr>
              <a:t>phrases and some </a:t>
            </a:r>
            <a:r>
              <a:rPr kumimoji="0" lang="en-US" altLang="zh-CN" sz="2800" dirty="0" smtClean="0">
                <a:solidFill>
                  <a:srgbClr val="FF0000"/>
                </a:solidFill>
              </a:rPr>
              <a:t>rhyme</a:t>
            </a:r>
            <a:endParaRPr kumimoji="0"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555776" y="4221088"/>
            <a:ext cx="68040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dirty="0">
                <a:solidFill>
                  <a:srgbClr val="FF0000"/>
                </a:solidFill>
              </a:rPr>
              <a:t>Made up of 17 syllables; Give a clear picture and create a special feeling in just a few words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541984" y="5733256"/>
            <a:ext cx="6408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dirty="0">
                <a:solidFill>
                  <a:srgbClr val="FF0000"/>
                </a:solidFill>
              </a:rPr>
              <a:t>The translations have a free form.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563461" y="3140968"/>
            <a:ext cx="6480175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0000"/>
                </a:solidFill>
              </a:rPr>
              <a:t>Made up of five lines, convey a strong picture in just a few </a:t>
            </a:r>
            <a:r>
              <a:rPr lang="en-US" altLang="zh-CN" sz="2800" dirty="0" smtClean="0">
                <a:solidFill>
                  <a:srgbClr val="FF0000"/>
                </a:solidFill>
              </a:rPr>
              <a:t>words.</a:t>
            </a:r>
            <a:endParaRPr kumimoji="1" lang="zh-CN" altLang="zh-CN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49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/>
      <p:bldP spid="5531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88640"/>
            <a:ext cx="8784975" cy="6480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Which two poems have the same    </a:t>
            </a:r>
          </a:p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characteristics ?</a:t>
            </a:r>
          </a:p>
          <a:p>
            <a:pPr marL="0" indent="0">
              <a:buNone/>
            </a:pP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What are the same characteristics</a:t>
            </a:r>
          </a:p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of poems A and B ?</a:t>
            </a:r>
          </a:p>
          <a:p>
            <a:pPr marL="0" indent="0">
              <a:buNone/>
            </a:pP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/>
              <a:t>3. Read </a:t>
            </a:r>
            <a:r>
              <a:rPr lang="en-US" altLang="zh-CN" sz="4000" b="1" dirty="0"/>
              <a:t>and underline the pairs of </a:t>
            </a:r>
            <a:r>
              <a:rPr lang="en-US" altLang="zh-CN" sz="4000" b="1" dirty="0" smtClean="0"/>
              <a:t>  </a:t>
            </a:r>
          </a:p>
          <a:p>
            <a:pPr marL="0" indent="0">
              <a:buNone/>
            </a:pPr>
            <a:r>
              <a:rPr lang="en-US" altLang="zh-CN" sz="4000" b="1" dirty="0"/>
              <a:t> </a:t>
            </a:r>
            <a:r>
              <a:rPr lang="en-US" altLang="zh-CN" sz="4000" b="1" dirty="0" smtClean="0"/>
              <a:t>    rhyming </a:t>
            </a:r>
            <a:r>
              <a:rPr lang="en-US" altLang="zh-CN" sz="4000" b="1" dirty="0"/>
              <a:t>words in poems A and B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buNone/>
            </a:pP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640</TotalTime>
  <Words>926</Words>
  <Application>Microsoft Office PowerPoint</Application>
  <PresentationFormat>全屏显示(4:3)</PresentationFormat>
  <Paragraphs>204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精装书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Writing task：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33</cp:revision>
  <cp:lastPrinted>2015-12-14T15:07:50Z</cp:lastPrinted>
  <dcterms:created xsi:type="dcterms:W3CDTF">2015-12-12T14:00:00Z</dcterms:created>
  <dcterms:modified xsi:type="dcterms:W3CDTF">2015-12-15T01:09:47Z</dcterms:modified>
</cp:coreProperties>
</file>