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4" r:id="rId10"/>
    <p:sldId id="280" r:id="rId11"/>
    <p:sldId id="268" r:id="rId12"/>
    <p:sldId id="269" r:id="rId13"/>
    <p:sldId id="270" r:id="rId14"/>
    <p:sldId id="271" r:id="rId15"/>
    <p:sldId id="272" r:id="rId16"/>
    <p:sldId id="273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CC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0911F0-C5B9-4E7C-880B-BAEAB7AD78E4}" type="datetimeFigureOut">
              <a:rPr lang="zh-CN" altLang="en-US" smtClean="0"/>
              <a:t>2015-10-26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AE7E39-61CC-4847-9BCD-377F7E0489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1568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AE7E39-61CC-4847-9BCD-377F7E04896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054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2015-10-26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2015-10-26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2015-10-26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2015-10-26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2015-10-26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2015-10-26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2015-10-26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2015-10-26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2015-10-26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2015-10-26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2015-10-26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2015-10-26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1560" y="548680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zh-CN" sz="6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  4</a:t>
            </a:r>
            <a:endParaRPr lang="zh-CN" altLang="en-US" sz="6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31640" y="2564904"/>
            <a:ext cx="6400800" cy="1752600"/>
          </a:xfrm>
        </p:spPr>
        <p:txBody>
          <a:bodyPr>
            <a:normAutofit/>
          </a:bodyPr>
          <a:lstStyle/>
          <a:p>
            <a:r>
              <a:rPr lang="en-US" altLang="zh-CN" sz="7200" dirty="0" smtClean="0">
                <a:solidFill>
                  <a:srgbClr val="FF0000"/>
                </a:solidFill>
              </a:rPr>
              <a:t>Language points</a:t>
            </a:r>
            <a:endParaRPr lang="zh-CN" altLang="en-US" sz="7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7752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34925" y="117475"/>
            <a:ext cx="9001125" cy="6494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</a:t>
            </a:r>
            <a:r>
              <a:rPr lang="en-US" altLang="zh-CN" sz="2800" dirty="0" smtClean="0">
                <a:solidFill>
                  <a:srgbClr val="FF0000"/>
                </a:solidFill>
              </a:rPr>
              <a:t>   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vt.</a:t>
            </a:r>
            <a:r>
              <a:rPr lang="en-US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 (to tell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sb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about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sth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especially in an official way)</a:t>
            </a:r>
          </a:p>
          <a:p>
            <a:r>
              <a:rPr lang="zh-CN" altLang="en-US" dirty="0" smtClean="0">
                <a:latin typeface="宋体" pitchFamily="2" charset="-122"/>
              </a:rPr>
              <a:t>   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keep sb. informed of 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sth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告知，通知</a:t>
            </a:r>
          </a:p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informed adj.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有知识的， 获得信息的</a:t>
            </a:r>
          </a:p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  n.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消息，资料</a:t>
            </a:r>
          </a:p>
          <a:p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应该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让他们知道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那里的形势。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They  should be kept informed of the situation there.</a:t>
            </a:r>
          </a:p>
          <a:p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他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向警方说有些钱不见了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altLang="zh-CN" sz="2400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 informed the police that some money was missing.</a:t>
            </a:r>
          </a:p>
          <a:p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书到了我们会通知您的。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 </a:t>
            </a:r>
            <a:r>
              <a:rPr lang="en-US" altLang="zh-CN" sz="2400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will be informed when the book becomes available.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zh-CN" altLang="en-US" sz="2400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 smtClean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altLang="zh-CN" sz="2400" dirty="0" smtClean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 </a:t>
            </a:r>
            <a:r>
              <a:rPr lang="en-US" altLang="zh-CN" sz="2400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sb. of </a:t>
            </a:r>
            <a:r>
              <a:rPr lang="en-US" altLang="zh-CN" sz="2400" dirty="0" err="1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sth</a:t>
            </a:r>
            <a:r>
              <a:rPr lang="en-US" altLang="zh-CN" sz="2400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zh-CN" altLang="en-US" sz="2400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zh-CN" altLang="en-US" sz="2400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US" altLang="zh-CN" sz="2400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accuse sb. of         </a:t>
            </a:r>
            <a:r>
              <a:rPr lang="zh-CN" altLang="en-US" sz="2400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zh-CN" altLang="en-US" sz="2400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US" altLang="zh-CN" sz="2400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suspect   sb.   of   </a:t>
            </a:r>
            <a:r>
              <a:rPr lang="zh-CN" altLang="en-US" sz="2400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zh-CN" altLang="en-US" sz="2400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lang="en-US" altLang="zh-CN" sz="2400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remind sb. of        </a:t>
            </a:r>
            <a:r>
              <a:rPr lang="zh-CN" altLang="en-US" sz="2400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zh-CN" altLang="en-US" sz="2400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lang="en-US" altLang="zh-CN" sz="2400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rob  sb.  of </a:t>
            </a:r>
            <a:endParaRPr lang="zh-CN" altLang="en-US" sz="2400" dirty="0">
              <a:solidFill>
                <a:srgbClr val="0066FF"/>
              </a:solidFill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0276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44624"/>
            <a:ext cx="9144000" cy="676875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Accuse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(to say that sb. had done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sth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wrong or is guilty of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sth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.)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他指责我抄他的作业。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800" dirty="0" smtClean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 accused me of copying his homework.</a:t>
            </a:r>
            <a:endParaRPr lang="en-US" altLang="zh-CN" sz="2800" dirty="0">
              <a:solidFill>
                <a:srgbClr val="0066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他谴责我撒谎。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800" dirty="0" smtClean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 accused me of lying.</a:t>
            </a:r>
            <a:endParaRPr lang="en-US" altLang="zh-CN" sz="2800" dirty="0">
              <a:solidFill>
                <a:srgbClr val="0066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他被控告犯了谋杀罪。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800" dirty="0" smtClean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 was accused of murder.</a:t>
            </a:r>
          </a:p>
          <a:p>
            <a:pPr marL="0" indent="0">
              <a:buNone/>
            </a:pPr>
            <a:r>
              <a:rPr lang="en-US" altLang="zh-CN" sz="2800" b="1" dirty="0" smtClean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Accuse sb. of</a:t>
            </a:r>
          </a:p>
          <a:p>
            <a:pPr marL="0" indent="0">
              <a:buNone/>
            </a:pPr>
            <a:r>
              <a:rPr lang="en-US" altLang="zh-CN" sz="2800" b="1" dirty="0" smtClean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Charge </a:t>
            </a:r>
            <a:r>
              <a:rPr lang="en-US" altLang="zh-CN" sz="2800" b="1" dirty="0" err="1" smtClean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sb</a:t>
            </a:r>
            <a:r>
              <a:rPr lang="en-US" altLang="zh-CN" sz="2800" b="1" dirty="0" smtClean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with</a:t>
            </a:r>
          </a:p>
          <a:p>
            <a:pPr marL="0" indent="0">
              <a:buNone/>
            </a:pP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Accusation  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make an accusation</a:t>
            </a:r>
          </a:p>
          <a:p>
            <a:pPr marL="0" indent="0">
              <a:buNone/>
            </a:pP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Accusing    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accusing look/ tone</a:t>
            </a:r>
            <a:endParaRPr lang="en-US" altLang="zh-CN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695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6632"/>
            <a:ext cx="8856984" cy="655272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Demand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(to ask for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sth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very firmly)</a:t>
            </a:r>
          </a:p>
          <a:p>
            <a:pPr marL="0" indent="0">
              <a:buNone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她强烈要求我道歉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00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She demanded my apology.</a:t>
            </a:r>
            <a:endParaRPr lang="en-US" altLang="zh-CN" sz="2400" dirty="0">
              <a:solidFill>
                <a:srgbClr val="0066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他强烈要求去井冈山。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00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 demands to go to the </a:t>
            </a:r>
            <a:r>
              <a:rPr lang="en-US" altLang="zh-CN" sz="2400" dirty="0" err="1" smtClean="0">
                <a:solidFill>
                  <a:srgbClr val="00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Jinggang</a:t>
            </a:r>
            <a:r>
              <a:rPr lang="en-US" altLang="zh-CN" sz="2400" dirty="0" smtClean="0">
                <a:solidFill>
                  <a:srgbClr val="00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Mountain.</a:t>
            </a:r>
            <a:endParaRPr lang="en-US" altLang="zh-CN" sz="2400" dirty="0">
              <a:solidFill>
                <a:srgbClr val="0066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Jackie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强烈要求我们背下这篇文章。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00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Jackie demands that we should recite this article.</a:t>
            </a:r>
          </a:p>
          <a:p>
            <a:pPr marL="0" indent="0"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v( to need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sth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order to do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sth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successfully)</a:t>
            </a:r>
          </a:p>
          <a:p>
            <a:pPr marL="0" indent="0"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钓鱼需要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耐心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00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Fishing demands patience.</a:t>
            </a:r>
            <a:endParaRPr lang="en-US" altLang="zh-CN" sz="2400" dirty="0">
              <a:solidFill>
                <a:srgbClr val="0066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n.(a firm request for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sth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.)</a:t>
            </a:r>
          </a:p>
          <a:p>
            <a:pPr marL="0" indent="0">
              <a:buNone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增加工资的要求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00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demand for higher pay.</a:t>
            </a:r>
            <a:endParaRPr lang="en-US" altLang="zh-CN" sz="2400" dirty="0">
              <a:solidFill>
                <a:srgbClr val="0066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Meet a demand for a product;  </a:t>
            </a:r>
          </a:p>
          <a:p>
            <a:pPr marL="0" indent="0"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increasing demand for healthy food.</a:t>
            </a:r>
          </a:p>
          <a:p>
            <a:pPr marL="0" indent="0">
              <a:buNone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695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88640"/>
            <a:ext cx="8784976" cy="648072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Structures: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514350" indent="-514350">
              <a:buAutoNum type="arabicPeriod"/>
            </a:pP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Suppose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you 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were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be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journalist for China Daily…</a:t>
            </a:r>
          </a:p>
          <a:p>
            <a:pPr marL="0" indent="0"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如果我是你的话，我会好好学习英语。（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800" dirty="0" smtClean="0">
                <a:solidFill>
                  <a:srgbClr val="00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I were you, I would study English hard.</a:t>
            </a:r>
            <a:endParaRPr lang="en-US" altLang="zh-CN" sz="2800" dirty="0">
              <a:solidFill>
                <a:srgbClr val="0066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他说的好像我做错了什么似的。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(as if)</a:t>
            </a:r>
          </a:p>
          <a:p>
            <a:pPr marL="0" indent="0">
              <a:buNone/>
            </a:pPr>
            <a:r>
              <a:rPr lang="en-US" altLang="zh-CN" sz="2800" dirty="0" smtClean="0">
                <a:solidFill>
                  <a:srgbClr val="00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 speaks as if I had done something wrong.</a:t>
            </a:r>
            <a:endParaRPr lang="en-US" altLang="zh-CN" sz="2800" dirty="0">
              <a:solidFill>
                <a:srgbClr val="0066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我希望我是只小鸟。 （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wish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800" dirty="0" smtClean="0">
                <a:solidFill>
                  <a:srgbClr val="00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wish I were a bird.</a:t>
            </a:r>
          </a:p>
        </p:txBody>
      </p:sp>
    </p:spTree>
    <p:extLst>
      <p:ext uri="{BB962C8B-B14F-4D97-AF65-F5344CB8AC3E}">
        <p14:creationId xmlns:p14="http://schemas.microsoft.com/office/powerpoint/2010/main" val="3904695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88640"/>
            <a:ext cx="8784976" cy="648072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His discussion with his boss, Hu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Xin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was to  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strongly influence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his life as a journalist.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 to do. </a:t>
            </a:r>
          </a:p>
          <a:p>
            <a:pPr marL="0" indent="0"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他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的计划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注定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是一场失败。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00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</a:t>
            </a:r>
            <a:r>
              <a:rPr lang="zh-CN" altLang="en-US" sz="2400" dirty="0">
                <a:solidFill>
                  <a:srgbClr val="00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00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 was to be a failure.</a:t>
            </a:r>
          </a:p>
          <a:p>
            <a:pPr marL="0" indent="0"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周四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晚上举行家长会。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00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Parents’ Meeting is to be held on Thursday.</a:t>
            </a:r>
          </a:p>
          <a:p>
            <a:pPr marL="0" indent="0"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这种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教学方法的有效性仍然有待观察。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00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effectiveness of this teaching method  is to be  observed.</a:t>
            </a:r>
          </a:p>
          <a:p>
            <a:pPr marL="0" indent="0"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如果是我来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做的话， 我会做的更好。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00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I were to do it, I would do it better.</a:t>
            </a:r>
          </a:p>
          <a:p>
            <a:pPr marL="0" indent="0">
              <a:buNone/>
            </a:pP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695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88640"/>
            <a:ext cx="8784976" cy="648072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Never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will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Zhouyang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forget his first assignment...</a:t>
            </a:r>
          </a:p>
          <a:p>
            <a:pPr marL="0" indent="0">
              <a:buNone/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我从未读过这本书。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800" dirty="0" smtClean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Never have I read this book.</a:t>
            </a:r>
          </a:p>
          <a:p>
            <a:pPr marL="0" indent="0">
              <a:buNone/>
            </a:pP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only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 I interested in photography, 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 took an amateur course at university.</a:t>
            </a:r>
          </a:p>
          <a:p>
            <a:pPr marL="0" indent="0">
              <a:buNone/>
            </a:pP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Only if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 asked many different questions 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will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 acquire all the information you need to know.</a:t>
            </a:r>
          </a:p>
          <a:p>
            <a:pPr marL="0" indent="0">
              <a:buNone/>
            </a:pP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695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496" y="0"/>
            <a:ext cx="9108504" cy="68580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You will 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your colleague 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eager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assist you.</a:t>
            </a:r>
          </a:p>
          <a:p>
            <a:pPr marL="0" indent="0">
              <a:buNone/>
            </a:pP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他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的话让我很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生气。（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make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他让我感到不满。（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leave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69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16632"/>
            <a:ext cx="8856984" cy="6552728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Delighted   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very pleased; </a:t>
            </a:r>
          </a:p>
          <a:p>
            <a:pPr marL="0" indent="0"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愉快的微笑                   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b="1" dirty="0" smtClean="0">
                <a:solidFill>
                  <a:srgbClr val="00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delighted smile</a:t>
            </a:r>
          </a:p>
          <a:p>
            <a:pPr marL="0" indent="0"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我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很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乐意帮助您   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400" b="1" dirty="0" smtClean="0">
                <a:solidFill>
                  <a:srgbClr val="00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am delighted to help you.</a:t>
            </a:r>
          </a:p>
          <a:p>
            <a:pPr marL="457200" indent="-457200">
              <a:buAutoNum type="arabicPeriod" startAt="3"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您能出席这个会议， 我很高兴  （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从句）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b="1" dirty="0" smtClean="0">
                <a:solidFill>
                  <a:srgbClr val="00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I am delighted that you will attend this meeting.</a:t>
            </a:r>
          </a:p>
          <a:p>
            <a:pPr marL="457200" indent="-457200">
              <a:buAutoNum type="arabicPeriod" startAt="4"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听到这个消息，我很高兴。 （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 /by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00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00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400" b="1" dirty="0" smtClean="0">
                <a:solidFill>
                  <a:srgbClr val="00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am delighted at this news.</a:t>
            </a:r>
          </a:p>
          <a:p>
            <a:pPr marL="457200" indent="-457200">
              <a:buAutoNum type="arabicPeriod" startAt="5"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他对这份礼物很满意     （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00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sz="2400" b="1" dirty="0" smtClean="0">
                <a:solidFill>
                  <a:srgbClr val="00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 was delighted with this present.</a:t>
            </a:r>
            <a:endParaRPr lang="en-US" altLang="zh-CN" sz="2400" b="1" dirty="0">
              <a:solidFill>
                <a:srgbClr val="0066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They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found plenty of things to be delighted with, but nothing to be astonished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at.</a:t>
            </a:r>
          </a:p>
        </p:txBody>
      </p:sp>
    </p:spTree>
    <p:extLst>
      <p:ext uri="{BB962C8B-B14F-4D97-AF65-F5344CB8AC3E}">
        <p14:creationId xmlns:p14="http://schemas.microsoft.com/office/powerpoint/2010/main" val="1760291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Delightful      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very pleasant</a:t>
            </a:r>
          </a:p>
          <a:p>
            <a:pPr marL="0" indent="0"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令人愉快的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书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delightful book</a:t>
            </a:r>
          </a:p>
          <a:p>
            <a:pPr marL="0" indent="0"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宜人的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城市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delightful city</a:t>
            </a:r>
            <a:endParaRPr lang="en-US" altLang="zh-CN" sz="2400" dirty="0">
              <a:solidFill>
                <a:srgbClr val="0066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讨人喜欢的孩子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delightful child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Delight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feeling of great pleasure</a:t>
            </a:r>
          </a:p>
          <a:p>
            <a:pPr marL="0" indent="0">
              <a:buNone/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十分高兴的心情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800" dirty="0" smtClean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feeling of delight</a:t>
            </a:r>
            <a:endParaRPr lang="en-US" altLang="zh-CN" sz="2800" dirty="0">
              <a:solidFill>
                <a:srgbClr val="0066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高兴的大喊（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shout with delight</a:t>
            </a:r>
            <a:endParaRPr lang="en-US" altLang="zh-CN" sz="2800" dirty="0">
              <a:solidFill>
                <a:srgbClr val="0066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让孩子们高兴地是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：（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to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）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CN" sz="2800" dirty="0" smtClean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To the delight of the Children</a:t>
            </a:r>
          </a:p>
          <a:p>
            <a:pPr marL="0" indent="0">
              <a:buNone/>
            </a:pP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2473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88640"/>
            <a:ext cx="8784976" cy="648072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Very happy/ pleased   =    delighted</a:t>
            </a:r>
          </a:p>
          <a:p>
            <a:pPr marL="0" indent="0">
              <a:buNone/>
            </a:pPr>
            <a:r>
              <a:rPr lang="en-US" altLang="zh-CN" dirty="0" smtClean="0"/>
              <a:t>            Very tired          =    exhausted   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very  cold          =    freezing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very worried        =     anxious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very clever       =      brilliant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very small        =     tiny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very  big          =      immense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valuable           =     precious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very good       =     superb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very clean      =     spotless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499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88640"/>
            <a:ext cx="8784976" cy="6480720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   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(to help 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sb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do 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sth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我们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会帮助你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b="1" dirty="0" smtClean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will assist you.</a:t>
            </a:r>
            <a:endParaRPr lang="en-US" altLang="zh-CN" sz="2400" b="1" dirty="0">
              <a:solidFill>
                <a:srgbClr val="0066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我们会帮助你找工作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(in doing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sth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.)</a:t>
            </a:r>
          </a:p>
          <a:p>
            <a:pPr marL="0" indent="0">
              <a:buNone/>
            </a:pPr>
            <a:r>
              <a:rPr lang="en-US" altLang="zh-CN" sz="2400" b="1" dirty="0" smtClean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will assist you in finding a job.</a:t>
            </a:r>
            <a:endParaRPr lang="en-US" altLang="zh-CN" sz="2400" b="1" dirty="0">
              <a:solidFill>
                <a:srgbClr val="0066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他援助了我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块钱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(with)</a:t>
            </a:r>
          </a:p>
          <a:p>
            <a:pPr marL="0" indent="0">
              <a:buNone/>
            </a:pPr>
            <a:r>
              <a:rPr lang="en-US" altLang="zh-CN" sz="2400" b="1" dirty="0" smtClean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 assisted me with 1000 </a:t>
            </a:r>
            <a:r>
              <a:rPr lang="en-US" altLang="zh-CN" sz="2400" b="1" dirty="0" err="1" smtClean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yuan</a:t>
            </a:r>
            <a:r>
              <a:rPr lang="en-US" altLang="zh-CN" sz="2400" b="1" dirty="0" smtClean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sz="2400" b="1" dirty="0">
              <a:solidFill>
                <a:srgbClr val="0066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Two men are assisting the police with their enquiries.</a:t>
            </a: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这本词典会帮助我通过这次考试。（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do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b="1" dirty="0" smtClean="0">
                <a:solidFill>
                  <a:srgbClr val="00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dictionary will assist me to pass the exam.</a:t>
            </a:r>
          </a:p>
          <a:p>
            <a:pPr marL="0" indent="0">
              <a:buNone/>
            </a:pP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Assistance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(formal  help or support)       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Aid</a:t>
            </a:r>
          </a:p>
          <a:p>
            <a:pPr marL="0" indent="0"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技术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援助    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assistance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经济援助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economic/ financial assistance</a:t>
            </a:r>
          </a:p>
          <a:p>
            <a:pPr marL="0" indent="0"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军事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援助  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military assistance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997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88640"/>
            <a:ext cx="8784976" cy="64807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give a document to sb. in authority so that they can    </a:t>
            </a: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study or consider it.</a:t>
            </a:r>
          </a:p>
          <a:p>
            <a:pPr marL="0" indent="0">
              <a:buNone/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递交申请书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 smtClean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 a application</a:t>
            </a:r>
          </a:p>
          <a:p>
            <a:pPr marL="0" indent="0">
              <a:buNone/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提交书面要求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800" b="1" dirty="0" smtClean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 a claim</a:t>
            </a:r>
            <a:endParaRPr lang="en-US" altLang="zh-CN" sz="2800" b="1" dirty="0">
              <a:solidFill>
                <a:srgbClr val="0066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提交一份建议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800" b="1" dirty="0" smtClean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 a </a:t>
            </a:r>
            <a:r>
              <a:rPr lang="en-US" altLang="zh-CN" sz="2800" b="1" dirty="0" err="1" smtClean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sugestion</a:t>
            </a:r>
            <a:endParaRPr lang="en-US" altLang="zh-CN" sz="2800" b="1" dirty="0">
              <a:solidFill>
                <a:srgbClr val="0066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submit 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oneself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sth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   (</a:t>
            </a:r>
            <a:r>
              <a:rPr lang="en-US" altLang="zh-CN" sz="28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yeild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sb.   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Give in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sb.)</a:t>
            </a:r>
          </a:p>
          <a:p>
            <a:pPr marL="0" indent="0"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向敌人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屈服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800" b="1" dirty="0" smtClean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 to the enemy</a:t>
            </a:r>
            <a:endParaRPr lang="en-US" altLang="zh-CN" sz="2800" b="1" dirty="0">
              <a:solidFill>
                <a:srgbClr val="0066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对困难低头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800" b="1" dirty="0" smtClean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 to difficulties</a:t>
            </a:r>
            <a:endParaRPr lang="zh-CN" altLang="en-US" sz="2800" b="1" dirty="0">
              <a:solidFill>
                <a:srgbClr val="0066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997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0" y="116632"/>
            <a:ext cx="9144000" cy="8479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dirty="0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Eager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full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interest or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desire</a:t>
            </a:r>
          </a:p>
          <a:p>
            <a:pPr>
              <a:spcBef>
                <a:spcPct val="50000"/>
              </a:spcBef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我们都渴望成功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400" dirty="0" smtClean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altLang="zh-CN" sz="2400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eager for success.</a:t>
            </a:r>
          </a:p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我们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渴望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和平。</a:t>
            </a:r>
          </a:p>
          <a:p>
            <a:pPr>
              <a:spcBef>
                <a:spcPct val="50000"/>
              </a:spcBef>
            </a:pPr>
            <a:r>
              <a:rPr lang="en-US" altLang="zh-CN" sz="2400" dirty="0" smtClean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are eager for peace</a:t>
            </a:r>
          </a:p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每个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孩子都想上大学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400" dirty="0" smtClean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Every </a:t>
            </a:r>
            <a:r>
              <a:rPr lang="en-US" altLang="zh-CN" sz="2400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child is eager to go to university.</a:t>
            </a:r>
          </a:p>
          <a:p>
            <a:pPr>
              <a:spcBef>
                <a:spcPct val="50000"/>
              </a:spcBef>
            </a:pP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 eager for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 hope for  ; desire for;  long for ;   be greedy for  ;  </a:t>
            </a:r>
          </a:p>
          <a:p>
            <a:pPr>
              <a:spcBef>
                <a:spcPct val="50000"/>
              </a:spcBef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be dying for;  be anxious for,  be hungry for;  be desperate for;</a:t>
            </a:r>
          </a:p>
          <a:p>
            <a:pPr>
              <a:spcBef>
                <a:spcPct val="50000"/>
              </a:spcBef>
            </a:pP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 eager to do: 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hope to do; desire to do ; long to do ; be greedy to do;</a:t>
            </a:r>
          </a:p>
          <a:p>
            <a:pPr>
              <a:spcBef>
                <a:spcPct val="50000"/>
              </a:spcBef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be dying to do ;  be anxious to do; be hungry to do; be desperate to do</a:t>
            </a:r>
          </a:p>
          <a:p>
            <a:pPr>
              <a:spcBef>
                <a:spcPct val="50000"/>
              </a:spcBef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>
              <a:spcBef>
                <a:spcPct val="50000"/>
              </a:spcBef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                  </a:t>
            </a:r>
            <a:endParaRPr lang="zh-CN" altLang="en-US" sz="2400" dirty="0"/>
          </a:p>
          <a:p>
            <a:pPr>
              <a:spcBef>
                <a:spcPct val="50000"/>
              </a:spcBef>
            </a:pPr>
            <a:endParaRPr lang="zh-CN" altLang="en-US" dirty="0"/>
          </a:p>
          <a:p>
            <a:pPr>
              <a:spcBef>
                <a:spcPct val="50000"/>
              </a:spcBef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0788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35496" y="44625"/>
            <a:ext cx="9108503" cy="7140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dirty="0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Concentrate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focus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(one’s attention, effort, etc.) on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sth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吵闹声不绝于耳，我精神无法集中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00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zh-CN" sz="2400" dirty="0">
                <a:solidFill>
                  <a:srgbClr val="00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can’t concentrate with all that noise going on.</a:t>
            </a:r>
          </a:p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我们必须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致力于提高教育 。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400" dirty="0" smtClean="0">
                <a:solidFill>
                  <a:srgbClr val="00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altLang="zh-CN" sz="2400" dirty="0">
                <a:solidFill>
                  <a:srgbClr val="00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must concentrate our efforts on improving </a:t>
            </a:r>
            <a:r>
              <a:rPr lang="en-US" altLang="zh-CN" sz="2400" dirty="0" smtClean="0">
                <a:solidFill>
                  <a:srgbClr val="00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education</a:t>
            </a:r>
            <a:r>
              <a:rPr lang="en-US" altLang="zh-CN" sz="2400" dirty="0">
                <a:solidFill>
                  <a:srgbClr val="00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这家公司把工作重点集中在欧洲市场。</a:t>
            </a:r>
          </a:p>
          <a:p>
            <a:pPr>
              <a:spcBef>
                <a:spcPct val="50000"/>
              </a:spcBef>
            </a:pPr>
            <a:r>
              <a:rPr lang="en-US" altLang="zh-CN" sz="2400" dirty="0" smtClean="0">
                <a:solidFill>
                  <a:srgbClr val="00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sz="2400" dirty="0">
                <a:solidFill>
                  <a:srgbClr val="00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firm concentrates on the European markets</a:t>
            </a:r>
          </a:p>
          <a:p>
            <a:pPr>
              <a:spcBef>
                <a:spcPct val="50000"/>
              </a:spcBef>
            </a:pP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Concentrate on :  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focus on  ;  pay full attention to; </a:t>
            </a:r>
          </a:p>
          <a:p>
            <a:pPr>
              <a:spcBef>
                <a:spcPct val="50000"/>
              </a:spcBef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put one’s heart to ; devote oneself to;  </a:t>
            </a:r>
          </a:p>
          <a:p>
            <a:pPr>
              <a:spcBef>
                <a:spcPct val="50000"/>
              </a:spcBef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be buried /  absorbed /  lost in…</a:t>
            </a:r>
          </a:p>
          <a:p>
            <a:pPr>
              <a:spcBef>
                <a:spcPct val="50000"/>
              </a:spcBef>
            </a:pP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Concentrated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zh-CN" sz="2800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adj</a:t>
            </a:r>
            <a:r>
              <a:rPr lang="en-US" altLang="zh-CN" sz="28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concentration</a:t>
            </a:r>
            <a:r>
              <a:rPr lang="en-US" altLang="zh-CN" sz="28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n.</a:t>
            </a:r>
          </a:p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2847163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Acquire   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formal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(gain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sth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by your own efforts, ability or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behaviour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</a:p>
          <a:p>
            <a:pPr marL="0" indent="0">
              <a:buNone/>
            </a:pPr>
            <a:r>
              <a:rPr lang="zh-CN" altLang="en-US" sz="2400" dirty="0" smtClean="0"/>
              <a:t>通过</a:t>
            </a:r>
            <a:r>
              <a:rPr lang="zh-CN" altLang="en-US" sz="2400" dirty="0"/>
              <a:t>广泛的阅读，他获得了大量的</a:t>
            </a:r>
            <a:r>
              <a:rPr lang="zh-CN" altLang="en-US" sz="2400" dirty="0" smtClean="0"/>
              <a:t>信息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>
                <a:solidFill>
                  <a:srgbClr val="0066CC"/>
                </a:solidFill>
              </a:rPr>
              <a:t>He acquired a lot of information through wide reading</a:t>
            </a:r>
            <a:r>
              <a:rPr lang="en-US" altLang="zh-CN" sz="2400" dirty="0" smtClean="0">
                <a:solidFill>
                  <a:srgbClr val="0066CC"/>
                </a:solidFill>
              </a:rPr>
              <a:t>.</a:t>
            </a:r>
          </a:p>
          <a:p>
            <a:pPr marL="0" indent="0">
              <a:buNone/>
            </a:pPr>
            <a:r>
              <a:rPr lang="zh-CN" altLang="en-US" sz="2400" dirty="0"/>
              <a:t>他的财富是怎样得来的</a:t>
            </a:r>
            <a:r>
              <a:rPr lang="zh-CN" altLang="en-US" sz="2400" dirty="0" smtClean="0"/>
              <a:t>？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>
                <a:solidFill>
                  <a:srgbClr val="0066CC"/>
                </a:solidFill>
              </a:rPr>
              <a:t>How did he acquire his wealth?</a:t>
            </a:r>
          </a:p>
          <a:p>
            <a:pPr marL="0" indent="0">
              <a:buNone/>
            </a:pPr>
            <a:r>
              <a:rPr lang="zh-CN" altLang="en-US" sz="2400" dirty="0" smtClean="0"/>
              <a:t>诺贝尔奖是很难得到的。</a:t>
            </a:r>
            <a:endParaRPr lang="zh-CN" altLang="en-US" sz="2400" dirty="0"/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0066CC"/>
                </a:solidFill>
              </a:rPr>
              <a:t>The Nobel Prize is hard to acquire.</a:t>
            </a:r>
          </a:p>
          <a:p>
            <a:pPr marL="0" indent="0">
              <a:buNone/>
            </a:pPr>
            <a:r>
              <a:rPr lang="en-US" altLang="zh-CN" sz="3000" b="1" dirty="0">
                <a:solidFill>
                  <a:srgbClr val="FF0000"/>
                </a:solidFill>
              </a:rPr>
              <a:t>Acquire    Require     Inquire </a:t>
            </a:r>
            <a:r>
              <a:rPr lang="en-US" altLang="zh-CN" sz="3000" b="1" dirty="0" smtClean="0">
                <a:solidFill>
                  <a:srgbClr val="FF0000"/>
                </a:solidFill>
              </a:rPr>
              <a:t>   </a:t>
            </a:r>
            <a:endParaRPr lang="zh-CN" altLang="en-US" sz="3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Gain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to obtain; to win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sth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en-US" altLang="zh-CN" sz="2400" i="1" dirty="0" smtClean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gain access to </a:t>
            </a:r>
            <a:r>
              <a:rPr lang="en-US" altLang="zh-CN" sz="2400" i="1" dirty="0" err="1" smtClean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sth</a:t>
            </a:r>
            <a:r>
              <a:rPr lang="en-US" altLang="zh-CN" sz="2400" i="1" dirty="0" smtClean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altLang="zh-CN" sz="2400" i="1" dirty="0" smtClean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To </a:t>
            </a:r>
            <a:r>
              <a:rPr lang="en-US" altLang="zh-CN" sz="2400" i="1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gain independence; </a:t>
            </a:r>
            <a:r>
              <a:rPr lang="en-US" altLang="zh-CN" sz="2400" i="1" dirty="0" smtClean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His book gained him a great fame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to obtain an advantage, or benefit from doing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sth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altLang="zh-CN" sz="2400" i="1" dirty="0" smtClean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can you gain from my failure?</a:t>
            </a:r>
          </a:p>
          <a:p>
            <a:pPr marL="0" indent="0">
              <a:buNone/>
            </a:pP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to get more of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sth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gradually.</a:t>
            </a: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altLang="zh-CN" sz="2400" i="1" dirty="0" smtClean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 gain knowledge / confidence/ experience/strength/weight</a:t>
            </a:r>
          </a:p>
          <a:p>
            <a:pPr marL="0" indent="0">
              <a:buNone/>
            </a:pP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Obtain: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get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sth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especially by making an effort. (rather formal)</a:t>
            </a:r>
          </a:p>
          <a:p>
            <a:pPr marL="0" indent="0">
              <a:buNone/>
            </a:pPr>
            <a:r>
              <a:rPr lang="en-US" altLang="zh-CN" sz="28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zh-CN" sz="2800" i="1" dirty="0" smtClean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obtain </a:t>
            </a:r>
            <a:r>
              <a:rPr lang="en-US" altLang="zh-CN" sz="2800" b="1" i="1" dirty="0" smtClean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advice</a:t>
            </a:r>
            <a:r>
              <a:rPr lang="en-US" altLang="zh-CN" sz="2800" i="1" dirty="0" smtClean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en-US" altLang="zh-CN" sz="2800" b="1" i="1" dirty="0" smtClean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lang="en-US" altLang="zh-CN" sz="2800" i="1" dirty="0" smtClean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 permission</a:t>
            </a:r>
          </a:p>
          <a:p>
            <a:pPr marL="0" indent="0">
              <a:buNone/>
            </a:pP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997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1379</Words>
  <Application>Microsoft Office PowerPoint</Application>
  <PresentationFormat>全屏显示(4:3)</PresentationFormat>
  <Paragraphs>184</Paragraphs>
  <Slides>16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Office 主题</vt:lpstr>
      <vt:lpstr>Unit  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 4</dc:title>
  <dc:creator>USER</dc:creator>
  <cp:lastModifiedBy>USER</cp:lastModifiedBy>
  <cp:revision>26</cp:revision>
  <dcterms:created xsi:type="dcterms:W3CDTF">2015-10-26T00:35:44Z</dcterms:created>
  <dcterms:modified xsi:type="dcterms:W3CDTF">2015-10-26T06:03:50Z</dcterms:modified>
</cp:coreProperties>
</file>