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6000">
                <a:ea typeface="ＭＳ Ｐゴシック" pitchFamily="34" charset="-128"/>
              </a:rPr>
              <a:t>発音　</a:t>
            </a:r>
            <a:r>
              <a:rPr lang="ja-JP" altLang="en-US" sz="4000">
                <a:ea typeface="ＭＳ Ｐゴシック" pitchFamily="34" charset="-128"/>
              </a:rPr>
              <a:t>其ﾉ二</a:t>
            </a:r>
            <a:br>
              <a:rPr lang="ja-JP" altLang="en-US" sz="4000">
                <a:ea typeface="ＭＳ Ｐゴシック" pitchFamily="34" charset="-128"/>
              </a:rPr>
            </a:br>
            <a:endParaRPr lang="ja-JP" altLang="en-US" sz="4000">
              <a:ea typeface="ＭＳ Ｐゴシック" pitchFamily="34" charset="-128"/>
            </a:endParaRPr>
          </a:p>
        </p:txBody>
      </p:sp>
      <p:sp>
        <p:nvSpPr>
          <p:cNvPr id="120835" name="Rectangle 3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b="1">
                <a:ea typeface="ＭＳ Ｐゴシック" pitchFamily="34" charset="-128"/>
              </a:rPr>
              <a:t>濁音・半濁音・拗音</a:t>
            </a:r>
          </a:p>
          <a:p>
            <a:endParaRPr lang="ja-JP" altLang="en-US" b="1">
              <a:ea typeface="ＭＳ Ｐゴシック" pitchFamily="34" charset="-128"/>
            </a:endParaRPr>
          </a:p>
          <a:p>
            <a:endParaRPr lang="ja-JP" altLang="en-US" b="1">
              <a:ea typeface="ＭＳ Ｐゴシック" pitchFamily="34" charset="-128"/>
            </a:endParaRPr>
          </a:p>
          <a:p>
            <a:endParaRPr lang="ja-JP" alt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0473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/>
      <p:bldP spid="12083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260350"/>
            <a:ext cx="8229600" cy="5865813"/>
          </a:xfrm>
        </p:spPr>
        <p:txBody>
          <a:bodyPr/>
          <a:lstStyle/>
          <a:p>
            <a:r>
              <a:rPr lang="zh-CN" altLang="en-US"/>
              <a:t>ま</a:t>
            </a:r>
            <a:r>
              <a:rPr lang="en-US" altLang="zh-CN"/>
              <a:t>/</a:t>
            </a:r>
            <a:r>
              <a:rPr lang="zh-CN" altLang="en-US"/>
              <a:t>マ 行</a:t>
            </a:r>
            <a:endParaRPr lang="zh-CN" altLang="ja-JP"/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　</a:t>
            </a:r>
            <a:r>
              <a:rPr lang="en-US" altLang="ja-JP">
                <a:ea typeface="ＭＳ Ｐゴシック" pitchFamily="34" charset="-128"/>
              </a:rPr>
              <a:t>m</a:t>
            </a:r>
            <a:r>
              <a:rPr lang="en-US" altLang="ja-JP"/>
              <a:t>ya</a:t>
            </a:r>
            <a:r>
              <a:rPr lang="ja-JP" altLang="en-US">
                <a:ea typeface="ＭＳ Ｐゴシック" pitchFamily="34" charset="-128"/>
              </a:rPr>
              <a:t>　みゃ　ミャ　</a:t>
            </a:r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　</a:t>
            </a:r>
            <a:r>
              <a:rPr lang="en-US" altLang="zh-CN"/>
              <a:t>myu </a:t>
            </a:r>
            <a:r>
              <a:rPr lang="ja-JP" altLang="en-US">
                <a:ea typeface="ＭＳ Ｐゴシック" pitchFamily="34" charset="-128"/>
              </a:rPr>
              <a:t>  みゅ　ミュ</a:t>
            </a:r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　</a:t>
            </a:r>
            <a:r>
              <a:rPr lang="en-US" altLang="ja-JP">
                <a:ea typeface="ＭＳ Ｐゴシック" pitchFamily="34" charset="-128"/>
              </a:rPr>
              <a:t>m</a:t>
            </a:r>
            <a:r>
              <a:rPr lang="en-US" altLang="ja-JP"/>
              <a:t>yo</a:t>
            </a:r>
            <a:r>
              <a:rPr lang="ja-JP" altLang="en-US">
                <a:ea typeface="ＭＳ Ｐゴシック" pitchFamily="34" charset="-128"/>
              </a:rPr>
              <a:t>　みょ　ミョ</a:t>
            </a:r>
          </a:p>
          <a:p>
            <a:r>
              <a:rPr lang="zh-CN" altLang="en-US"/>
              <a:t>ら</a:t>
            </a:r>
            <a:r>
              <a:rPr lang="en-US" altLang="zh-CN"/>
              <a:t>/</a:t>
            </a:r>
            <a:r>
              <a:rPr lang="zh-CN" altLang="en-US"/>
              <a:t>ラ 行</a:t>
            </a:r>
            <a:endParaRPr lang="zh-CN" altLang="ja-JP"/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　</a:t>
            </a:r>
            <a:r>
              <a:rPr lang="en-US" altLang="ja-JP">
                <a:ea typeface="ＭＳ Ｐゴシック" pitchFamily="34" charset="-128"/>
              </a:rPr>
              <a:t>r</a:t>
            </a:r>
            <a:r>
              <a:rPr lang="en-US" altLang="zh-CN"/>
              <a:t>ya</a:t>
            </a:r>
            <a:r>
              <a:rPr lang="ja-JP" altLang="en-US">
                <a:ea typeface="ＭＳ Ｐゴシック" pitchFamily="34" charset="-128"/>
              </a:rPr>
              <a:t>　りゃ　リャ</a:t>
            </a:r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　</a:t>
            </a:r>
            <a:r>
              <a:rPr lang="en-US" altLang="ja-JP">
                <a:ea typeface="ＭＳ Ｐゴシック" pitchFamily="34" charset="-128"/>
              </a:rPr>
              <a:t>r</a:t>
            </a:r>
            <a:r>
              <a:rPr lang="en-US" altLang="zh-CN"/>
              <a:t>yu</a:t>
            </a:r>
            <a:r>
              <a:rPr lang="ja-JP" altLang="en-US">
                <a:ea typeface="ＭＳ Ｐゴシック" pitchFamily="34" charset="-128"/>
              </a:rPr>
              <a:t>　りゅ　リュ</a:t>
            </a:r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　</a:t>
            </a:r>
            <a:r>
              <a:rPr lang="en-US" altLang="ja-JP">
                <a:ea typeface="ＭＳ Ｐゴシック" pitchFamily="34" charset="-128"/>
              </a:rPr>
              <a:t>r</a:t>
            </a:r>
            <a:r>
              <a:rPr lang="en-US" altLang="zh-CN"/>
              <a:t>yo</a:t>
            </a:r>
            <a:r>
              <a:rPr lang="ja-JP" altLang="en-US">
                <a:ea typeface="ＭＳ Ｐゴシック" pitchFamily="34" charset="-128"/>
              </a:rPr>
              <a:t>　りょ　リョ</a:t>
            </a:r>
            <a:endParaRPr lang="zh-CN" alt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85828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7" decel="100000" fill="hold"/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7" accel="100000" fill="hold">
                                          <p:stCondLst>
                                            <p:cond delay="897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7" decel="100000" fill="hold"/>
                                        <p:tgtEl>
                                          <p:spTgt spid="13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7" accel="100000" fill="hold">
                                          <p:stCondLst>
                                            <p:cond delay="897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97" decel="100000" fill="hold"/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7" accel="100000" fill="hold">
                                          <p:stCondLst>
                                            <p:cond delay="897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97" decel="100000" fill="hold"/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7" accel="100000" fill="hold">
                                          <p:stCondLst>
                                            <p:cond delay="897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97" decel="100000" fill="hold"/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7" accel="100000" fill="hold">
                                          <p:stCondLst>
                                            <p:cond delay="897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0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0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97" decel="100000" fill="hold"/>
                                        <p:tgtEl>
                                          <p:spTgt spid="130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7" accel="100000" fill="hold">
                                          <p:stCondLst>
                                            <p:cond delay="897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97" decel="100000" fill="hold"/>
                                        <p:tgtEl>
                                          <p:spTgt spid="13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7" accel="100000" fill="hold">
                                          <p:stCondLst>
                                            <p:cond delay="897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0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0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97" decel="100000" fill="hold"/>
                                        <p:tgtEl>
                                          <p:spTgt spid="130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7" accel="100000" fill="hold">
                                          <p:stCondLst>
                                            <p:cond delay="897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長音</a:t>
            </a:r>
            <a:r>
              <a:rPr lang="ja-JP" altLang="en-US">
                <a:ea typeface="ＭＳ Ｐゴシック" pitchFamily="34" charset="-128"/>
              </a:rPr>
              <a:t>・</a:t>
            </a:r>
            <a:r>
              <a:rPr lang="zh-CN" altLang="en-US"/>
              <a:t>促音</a:t>
            </a:r>
            <a:r>
              <a:rPr lang="ja-JP" altLang="en-US">
                <a:ea typeface="ＭＳ Ｐゴシック" pitchFamily="34" charset="-128"/>
              </a:rPr>
              <a:t>・</a:t>
            </a:r>
            <a:r>
              <a:rPr lang="zh-CN" altLang="en-US"/>
              <a:t>撥音 </a:t>
            </a:r>
          </a:p>
        </p:txBody>
      </p:sp>
      <p:sp>
        <p:nvSpPr>
          <p:cNvPr id="1310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長音</a:t>
            </a:r>
            <a:endParaRPr lang="zh-CN" altLang="ja-JP"/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あ＋あ　おかあさん</a:t>
            </a:r>
            <a:r>
              <a:rPr lang="zh-CN" altLang="en-US"/>
              <a:t> </a:t>
            </a:r>
            <a:r>
              <a:rPr lang="ja-JP" altLang="en-US">
                <a:ea typeface="ＭＳ Ｐゴシック" pitchFamily="34" charset="-128"/>
              </a:rPr>
              <a:t>（お母さん）</a:t>
            </a:r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い＋い　おにいちゃん　（お兄ちゃん）</a:t>
            </a:r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う＋う　つうきん　（通勤）</a:t>
            </a:r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え＋い　せんせい　（先生）</a:t>
            </a:r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お＋お　とおい　（遠い）</a:t>
            </a:r>
          </a:p>
          <a:p>
            <a:pPr>
              <a:buFont typeface="Wingdings" pitchFamily="2" charset="2"/>
              <a:buNone/>
            </a:pPr>
            <a:endParaRPr lang="ja-JP" altLang="en-US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ja-JP" alt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803268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>
                                      <p:cBhvr>
                                        <p:cTn id="6" dur="2000" fill="hold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/>
      <p:bldP spid="1310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333375"/>
            <a:ext cx="8229600" cy="5792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促音</a:t>
            </a:r>
            <a:endParaRPr lang="zh-CN" altLang="ja-JP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　　</a:t>
            </a:r>
            <a:r>
              <a:rPr lang="zh-CN" altLang="en-US"/>
              <a:t>仮名ではつ、ツで書き表され、普通の「つ」と区別するため、一般に「っ」、「ッ」のように小さく書かれる </a:t>
            </a:r>
            <a:endParaRPr lang="zh-CN" altLang="ja-JP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　　</a:t>
            </a:r>
            <a:r>
              <a:rPr lang="zh-CN" altLang="en-US"/>
              <a:t>かって </a:t>
            </a:r>
            <a:r>
              <a:rPr lang="ja-JP" altLang="en-US">
                <a:ea typeface="ＭＳ Ｐゴシック" pitchFamily="34" charset="-128"/>
              </a:rPr>
              <a:t>　（</a:t>
            </a:r>
            <a:r>
              <a:rPr lang="zh-CN" altLang="en-US"/>
              <a:t>曽て</a:t>
            </a:r>
            <a:r>
              <a:rPr lang="ja-JP" altLang="en-US">
                <a:ea typeface="ＭＳ Ｐゴシック" pitchFamily="34" charset="-128"/>
              </a:rPr>
              <a:t>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/>
              <a:t>撥音</a:t>
            </a:r>
            <a:r>
              <a:rPr lang="zh-CN" altLang="en-US"/>
              <a:t> </a:t>
            </a:r>
            <a:r>
              <a:rPr lang="en-US" altLang="zh-CN" b="1"/>
              <a:t>nn</a:t>
            </a:r>
            <a:r>
              <a:rPr lang="en-US" altLang="zh-CN"/>
              <a:t> </a:t>
            </a:r>
            <a:r>
              <a:rPr lang="ja-JP" altLang="en-US">
                <a:ea typeface="ＭＳ Ｐゴシック" pitchFamily="34" charset="-128"/>
              </a:rPr>
              <a:t>・</a:t>
            </a:r>
            <a:r>
              <a:rPr lang="en-US" altLang="ja-JP">
                <a:ea typeface="ＭＳ Ｐゴシック" pitchFamily="34" charset="-128"/>
              </a:rPr>
              <a:t>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>
                <a:ea typeface="ＭＳ Ｐゴシック" pitchFamily="34" charset="-128"/>
              </a:rPr>
              <a:t>  </a:t>
            </a:r>
            <a:r>
              <a:rPr lang="ja-JP" altLang="en-US">
                <a:ea typeface="ＭＳ Ｐゴシック" pitchFamily="34" charset="-128"/>
              </a:rPr>
              <a:t>　ん・ン　感動（かんど）　仙台（せんだい）　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　　ツインテール（</a:t>
            </a:r>
            <a:r>
              <a:rPr lang="en-US" altLang="ja-JP">
                <a:ea typeface="ＭＳ Ｐゴシック" pitchFamily="34" charset="-128"/>
              </a:rPr>
              <a:t>twin-tail)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>
                <a:ea typeface="ＭＳ Ｐゴシック" pitchFamily="34" charset="-128"/>
              </a:rPr>
              <a:t>    </a:t>
            </a:r>
            <a:r>
              <a:rPr lang="ja-JP" altLang="en-US">
                <a:ea typeface="ＭＳ Ｐゴシック" pitchFamily="34" charset="-128"/>
              </a:rPr>
              <a:t>新聞（しんぶん）　民族（みんぞく）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　　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　　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ja-JP" alt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9238167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2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2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2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8351837" cy="568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03090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>
                <a:ea typeface="ＭＳ Ｐゴシック" pitchFamily="34" charset="-128"/>
              </a:rPr>
              <a:t>濁音</a:t>
            </a:r>
            <a:endParaRPr lang="zh-CN" altLang="en-US" b="1">
              <a:ea typeface="ＭＳ Ｐゴシック" pitchFamily="34" charset="-128"/>
            </a:endParaRPr>
          </a:p>
        </p:txBody>
      </p:sp>
      <p:sp>
        <p:nvSpPr>
          <p:cNvPr id="1228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が</a:t>
            </a:r>
            <a:r>
              <a:rPr lang="en-US" altLang="zh-CN"/>
              <a:t>/</a:t>
            </a:r>
            <a:r>
              <a:rPr lang="zh-CN" altLang="en-US"/>
              <a:t>ガ行</a:t>
            </a:r>
            <a:endParaRPr lang="zh-CN" altLang="ja-JP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ja-JP"/>
              <a:t> </a:t>
            </a:r>
            <a:r>
              <a:rPr lang="zh-CN" altLang="en-US"/>
              <a:t> </a:t>
            </a:r>
            <a:r>
              <a:rPr lang="zh-CN" altLang="ja-JP"/>
              <a:t> </a:t>
            </a:r>
            <a:r>
              <a:rPr lang="zh-CN" altLang="en-US"/>
              <a:t>がガ</a:t>
            </a:r>
            <a:r>
              <a:rPr lang="en-US" altLang="zh-CN"/>
              <a:t>ga</a:t>
            </a:r>
            <a:r>
              <a:rPr lang="en-US" altLang="ja-JP"/>
              <a:t>  </a:t>
            </a:r>
            <a:r>
              <a:rPr lang="zh-CN" altLang="en-US"/>
              <a:t>ぎギ</a:t>
            </a:r>
            <a:r>
              <a:rPr lang="en-US" altLang="zh-CN"/>
              <a:t>gi</a:t>
            </a:r>
            <a:r>
              <a:rPr lang="en-US" altLang="ja-JP"/>
              <a:t>  </a:t>
            </a:r>
            <a:r>
              <a:rPr lang="zh-CN" altLang="en-US"/>
              <a:t>ぐグ</a:t>
            </a:r>
            <a:r>
              <a:rPr lang="en-US" altLang="zh-CN"/>
              <a:t>gu</a:t>
            </a:r>
            <a:r>
              <a:rPr lang="en-US" altLang="ja-JP"/>
              <a:t>  </a:t>
            </a:r>
            <a:r>
              <a:rPr lang="ja-JP" altLang="en-US"/>
              <a:t>げゲ</a:t>
            </a:r>
            <a:r>
              <a:rPr lang="en-US" altLang="ja-JP">
                <a:ea typeface="ＭＳ Ｐゴシック" pitchFamily="34" charset="-128"/>
              </a:rPr>
              <a:t>ge  </a:t>
            </a:r>
            <a:r>
              <a:rPr lang="ja-JP" altLang="en-US"/>
              <a:t>ごゴ</a:t>
            </a:r>
            <a:r>
              <a:rPr lang="en-US" altLang="zh-CN"/>
              <a:t>go</a:t>
            </a:r>
            <a:endParaRPr lang="en-US" altLang="ja-JP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ja-JP"/>
              <a:t> </a:t>
            </a:r>
            <a:r>
              <a:rPr lang="en-US" altLang="zh-CN"/>
              <a:t> </a:t>
            </a:r>
            <a:r>
              <a:rPr lang="zh-CN" altLang="ja-JP"/>
              <a:t> </a:t>
            </a:r>
            <a:r>
              <a:rPr lang="zh-CN" altLang="en-US"/>
              <a:t>ざ</a:t>
            </a:r>
            <a:r>
              <a:rPr lang="en-US" altLang="zh-CN"/>
              <a:t>/</a:t>
            </a:r>
            <a:r>
              <a:rPr lang="zh-CN" altLang="en-US"/>
              <a:t>ザ行</a:t>
            </a:r>
            <a:endParaRPr lang="ja-JP" alt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ja-JP"/>
              <a:t> </a:t>
            </a:r>
            <a:r>
              <a:rPr lang="zh-CN" altLang="en-US"/>
              <a:t> </a:t>
            </a:r>
            <a:r>
              <a:rPr lang="zh-CN" altLang="ja-JP"/>
              <a:t> </a:t>
            </a:r>
            <a:r>
              <a:rPr lang="zh-CN" altLang="en-US"/>
              <a:t>ざザ</a:t>
            </a:r>
            <a:r>
              <a:rPr lang="en-US" altLang="zh-CN"/>
              <a:t>za</a:t>
            </a:r>
            <a:r>
              <a:rPr lang="en-US" altLang="ja-JP"/>
              <a:t>  </a:t>
            </a:r>
            <a:r>
              <a:rPr lang="zh-CN" altLang="en-US"/>
              <a:t>じジ</a:t>
            </a:r>
            <a:r>
              <a:rPr lang="en-US" altLang="zh-CN"/>
              <a:t>ji</a:t>
            </a:r>
            <a:r>
              <a:rPr lang="en-US" altLang="ja-JP"/>
              <a:t>  </a:t>
            </a:r>
            <a:r>
              <a:rPr lang="zh-CN" altLang="en-US"/>
              <a:t>ずズ</a:t>
            </a:r>
            <a:r>
              <a:rPr lang="en-US" altLang="zh-CN"/>
              <a:t>zu</a:t>
            </a:r>
            <a:r>
              <a:rPr lang="en-US" altLang="ja-JP"/>
              <a:t>  </a:t>
            </a:r>
            <a:r>
              <a:rPr lang="zh-CN" altLang="en-US"/>
              <a:t>ぜゼ</a:t>
            </a:r>
            <a:r>
              <a:rPr lang="en-US" altLang="zh-CN"/>
              <a:t>z</a:t>
            </a:r>
            <a:r>
              <a:rPr lang="en-US" altLang="ja-JP">
                <a:ea typeface="ＭＳ Ｐゴシック" pitchFamily="34" charset="-128"/>
              </a:rPr>
              <a:t>e  </a:t>
            </a:r>
            <a:r>
              <a:rPr lang="zh-CN" altLang="en-US"/>
              <a:t>ぞゾ</a:t>
            </a:r>
            <a:r>
              <a:rPr lang="en-US" altLang="zh-CN"/>
              <a:t>zo</a:t>
            </a:r>
            <a:endParaRPr lang="en-US" altLang="ja-JP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ja-JP"/>
              <a:t> </a:t>
            </a:r>
            <a:r>
              <a:rPr lang="en-US" altLang="zh-CN"/>
              <a:t> </a:t>
            </a:r>
            <a:r>
              <a:rPr lang="zh-CN" altLang="ja-JP"/>
              <a:t> </a:t>
            </a:r>
            <a:r>
              <a:rPr lang="zh-CN" altLang="en-US"/>
              <a:t>だ</a:t>
            </a:r>
            <a:r>
              <a:rPr lang="en-US" altLang="zh-CN"/>
              <a:t>/</a:t>
            </a:r>
            <a:r>
              <a:rPr lang="zh-CN" altLang="en-US"/>
              <a:t>ダ 行</a:t>
            </a:r>
            <a:endParaRPr lang="ja-JP" alt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ja-JP"/>
              <a:t> </a:t>
            </a:r>
            <a:r>
              <a:rPr lang="zh-CN" altLang="en-US"/>
              <a:t> </a:t>
            </a:r>
            <a:r>
              <a:rPr lang="zh-CN" altLang="ja-JP"/>
              <a:t> </a:t>
            </a:r>
            <a:r>
              <a:rPr lang="zh-CN" altLang="en-US"/>
              <a:t>だダ</a:t>
            </a:r>
            <a:r>
              <a:rPr lang="en-US" altLang="zh-CN"/>
              <a:t>da</a:t>
            </a:r>
            <a:r>
              <a:rPr lang="en-US" altLang="ja-JP"/>
              <a:t>  </a:t>
            </a:r>
            <a:r>
              <a:rPr lang="zh-CN" altLang="en-US"/>
              <a:t>ぢヂ</a:t>
            </a:r>
            <a:r>
              <a:rPr lang="en-US" altLang="zh-CN"/>
              <a:t>j</a:t>
            </a:r>
            <a:r>
              <a:rPr lang="en-US" altLang="ja-JP">
                <a:ea typeface="ＭＳ Ｐゴシック" pitchFamily="34" charset="-128"/>
              </a:rPr>
              <a:t>i  </a:t>
            </a:r>
            <a:r>
              <a:rPr lang="zh-CN" altLang="en-US"/>
              <a:t>づヅ</a:t>
            </a:r>
            <a:r>
              <a:rPr lang="en-US" altLang="zh-CN"/>
              <a:t>du</a:t>
            </a:r>
            <a:r>
              <a:rPr lang="en-US" altLang="ja-JP"/>
              <a:t>  </a:t>
            </a:r>
            <a:r>
              <a:rPr lang="zh-CN" altLang="en-US"/>
              <a:t>でデ</a:t>
            </a:r>
            <a:r>
              <a:rPr lang="en-US" altLang="zh-CN"/>
              <a:t>de</a:t>
            </a:r>
            <a:r>
              <a:rPr lang="en-US" altLang="ja-JP"/>
              <a:t>  </a:t>
            </a:r>
            <a:r>
              <a:rPr lang="zh-CN" altLang="en-US"/>
              <a:t>どド</a:t>
            </a:r>
            <a:r>
              <a:rPr lang="en-US" altLang="zh-CN"/>
              <a:t>do</a:t>
            </a:r>
            <a:endParaRPr lang="en-US" altLang="ja-JP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ja-JP"/>
              <a:t> </a:t>
            </a:r>
            <a:r>
              <a:rPr lang="en-US" altLang="zh-CN"/>
              <a:t> </a:t>
            </a:r>
            <a:r>
              <a:rPr lang="zh-CN" altLang="ja-JP"/>
              <a:t> </a:t>
            </a:r>
            <a:r>
              <a:rPr lang="zh-CN" altLang="en-US"/>
              <a:t>ば</a:t>
            </a:r>
            <a:r>
              <a:rPr lang="en-US" altLang="zh-CN"/>
              <a:t>/</a:t>
            </a:r>
            <a:r>
              <a:rPr lang="zh-CN" altLang="en-US"/>
              <a:t>バ 行</a:t>
            </a:r>
            <a:endParaRPr lang="zh-CN" altLang="ja-JP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ja-JP"/>
              <a:t> </a:t>
            </a:r>
            <a:r>
              <a:rPr lang="zh-CN" altLang="en-US"/>
              <a:t> </a:t>
            </a:r>
            <a:r>
              <a:rPr lang="zh-CN" altLang="ja-JP"/>
              <a:t> </a:t>
            </a:r>
            <a:r>
              <a:rPr lang="zh-CN" altLang="en-US"/>
              <a:t>ばバ</a:t>
            </a:r>
            <a:r>
              <a:rPr lang="en-US" altLang="zh-CN"/>
              <a:t>ba</a:t>
            </a:r>
            <a:r>
              <a:rPr lang="en-US" altLang="ja-JP"/>
              <a:t>  </a:t>
            </a:r>
            <a:r>
              <a:rPr lang="zh-CN" altLang="en-US"/>
              <a:t>びビ</a:t>
            </a:r>
            <a:r>
              <a:rPr lang="en-US" altLang="zh-CN"/>
              <a:t>bi</a:t>
            </a:r>
            <a:r>
              <a:rPr lang="en-US" altLang="ja-JP"/>
              <a:t>  </a:t>
            </a:r>
            <a:r>
              <a:rPr lang="zh-CN" altLang="en-US"/>
              <a:t>ぶブ</a:t>
            </a:r>
            <a:r>
              <a:rPr lang="en-US" altLang="zh-CN"/>
              <a:t>bu</a:t>
            </a:r>
            <a:r>
              <a:rPr lang="en-US" altLang="ja-JP"/>
              <a:t>  </a:t>
            </a:r>
            <a:r>
              <a:rPr lang="zh-CN" altLang="en-US"/>
              <a:t>べベ</a:t>
            </a:r>
            <a:r>
              <a:rPr lang="en-US" altLang="zh-CN"/>
              <a:t>be</a:t>
            </a:r>
            <a:r>
              <a:rPr lang="en-US" altLang="ja-JP"/>
              <a:t>  </a:t>
            </a:r>
            <a:r>
              <a:rPr lang="zh-CN" altLang="en-US"/>
              <a:t>ぼボ</a:t>
            </a:r>
            <a:r>
              <a:rPr lang="en-US" altLang="zh-CN"/>
              <a:t>bo</a:t>
            </a:r>
            <a:r>
              <a:rPr lang="en-US" altLang="ja-JP"/>
              <a:t> </a:t>
            </a:r>
          </a:p>
          <a:p>
            <a:pPr>
              <a:lnSpc>
                <a:spcPct val="90000"/>
              </a:lnSpc>
            </a:pPr>
            <a:endParaRPr lang="en-US" altLang="ja-JP"/>
          </a:p>
          <a:p>
            <a:pPr>
              <a:lnSpc>
                <a:spcPct val="90000"/>
              </a:lnSpc>
            </a:pPr>
            <a:endParaRPr lang="en-US" altLang="ja-JP"/>
          </a:p>
          <a:p>
            <a:pPr>
              <a:lnSpc>
                <a:spcPct val="90000"/>
              </a:lnSpc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34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/>
      <p:bldP spid="12288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>
                <a:ea typeface="ＭＳ Ｐゴシック" pitchFamily="34" charset="-128"/>
              </a:rPr>
              <a:t>半濁音</a:t>
            </a:r>
            <a:endParaRPr lang="zh-CN" altLang="en-US" b="1">
              <a:ea typeface="ＭＳ Ｐゴシック" pitchFamily="34" charset="-128"/>
            </a:endParaRPr>
          </a:p>
        </p:txBody>
      </p:sp>
      <p:sp>
        <p:nvSpPr>
          <p:cNvPr id="12390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ぱ</a:t>
            </a:r>
            <a:r>
              <a:rPr lang="en-US" altLang="zh-CN"/>
              <a:t>/</a:t>
            </a:r>
            <a:r>
              <a:rPr lang="zh-CN" altLang="en-US"/>
              <a:t>パ 行</a:t>
            </a:r>
            <a:endParaRPr lang="zh-CN" altLang="ja-JP"/>
          </a:p>
          <a:p>
            <a:pPr>
              <a:buFont typeface="Wingdings" pitchFamily="2" charset="2"/>
              <a:buNone/>
            </a:pPr>
            <a:r>
              <a:rPr lang="zh-CN" altLang="ja-JP"/>
              <a:t> </a:t>
            </a:r>
            <a:r>
              <a:rPr lang="zh-CN" altLang="en-US"/>
              <a:t> </a:t>
            </a:r>
            <a:r>
              <a:rPr lang="zh-CN" altLang="ja-JP"/>
              <a:t> </a:t>
            </a:r>
            <a:r>
              <a:rPr lang="zh-CN" altLang="en-US"/>
              <a:t>ぱパ</a:t>
            </a:r>
            <a:r>
              <a:rPr lang="en-US" altLang="zh-CN"/>
              <a:t>pa</a:t>
            </a:r>
            <a:endParaRPr lang="en-US" altLang="ja-JP"/>
          </a:p>
          <a:p>
            <a:pPr>
              <a:buFont typeface="Wingdings" pitchFamily="2" charset="2"/>
              <a:buNone/>
            </a:pPr>
            <a:r>
              <a:rPr lang="zh-CN" altLang="ja-JP"/>
              <a:t> </a:t>
            </a:r>
            <a:r>
              <a:rPr lang="en-US" altLang="zh-CN"/>
              <a:t> </a:t>
            </a:r>
            <a:r>
              <a:rPr lang="zh-CN" altLang="ja-JP"/>
              <a:t> </a:t>
            </a:r>
            <a:r>
              <a:rPr lang="zh-CN" altLang="en-US"/>
              <a:t>ぴピ</a:t>
            </a:r>
            <a:r>
              <a:rPr lang="en-US" altLang="zh-CN"/>
              <a:t>pi</a:t>
            </a:r>
            <a:endParaRPr lang="en-US" altLang="ja-JP"/>
          </a:p>
          <a:p>
            <a:pPr>
              <a:buFont typeface="Wingdings" pitchFamily="2" charset="2"/>
              <a:buNone/>
            </a:pPr>
            <a:r>
              <a:rPr lang="zh-CN" altLang="ja-JP"/>
              <a:t> </a:t>
            </a:r>
            <a:r>
              <a:rPr lang="en-US" altLang="zh-CN"/>
              <a:t> </a:t>
            </a:r>
            <a:r>
              <a:rPr lang="zh-CN" altLang="ja-JP"/>
              <a:t> </a:t>
            </a:r>
            <a:r>
              <a:rPr lang="zh-CN" altLang="en-US"/>
              <a:t>ぷプ</a:t>
            </a:r>
            <a:r>
              <a:rPr lang="en-US" altLang="zh-CN"/>
              <a:t>pu</a:t>
            </a:r>
            <a:endParaRPr lang="en-US" altLang="ja-JP"/>
          </a:p>
          <a:p>
            <a:pPr>
              <a:buFont typeface="Wingdings" pitchFamily="2" charset="2"/>
              <a:buNone/>
            </a:pPr>
            <a:r>
              <a:rPr lang="zh-CN" altLang="ja-JP"/>
              <a:t> </a:t>
            </a:r>
            <a:r>
              <a:rPr lang="en-US" altLang="zh-CN"/>
              <a:t> </a:t>
            </a:r>
            <a:r>
              <a:rPr lang="zh-CN" altLang="ja-JP"/>
              <a:t> </a:t>
            </a:r>
            <a:r>
              <a:rPr lang="zh-CN" altLang="en-US"/>
              <a:t>ぺペ</a:t>
            </a:r>
            <a:r>
              <a:rPr lang="en-US" altLang="zh-CN"/>
              <a:t>pe</a:t>
            </a:r>
            <a:endParaRPr lang="en-US" altLang="ja-JP"/>
          </a:p>
          <a:p>
            <a:pPr>
              <a:buFont typeface="Wingdings" pitchFamily="2" charset="2"/>
              <a:buNone/>
            </a:pPr>
            <a:r>
              <a:rPr lang="zh-CN" altLang="ja-JP"/>
              <a:t> </a:t>
            </a:r>
            <a:r>
              <a:rPr lang="en-US" altLang="zh-CN"/>
              <a:t> </a:t>
            </a:r>
            <a:r>
              <a:rPr lang="zh-CN" altLang="ja-JP"/>
              <a:t> </a:t>
            </a:r>
            <a:r>
              <a:rPr lang="zh-CN" altLang="en-US"/>
              <a:t>ぽポ</a:t>
            </a:r>
            <a:r>
              <a:rPr lang="en-US" altLang="zh-CN"/>
              <a:t>po</a:t>
            </a:r>
          </a:p>
        </p:txBody>
      </p:sp>
    </p:spTree>
    <p:extLst>
      <p:ext uri="{BB962C8B-B14F-4D97-AF65-F5344CB8AC3E}">
        <p14:creationId xmlns:p14="http://schemas.microsoft.com/office/powerpoint/2010/main" val="374737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9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9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9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9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/>
      <p:bldP spid="1239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417513"/>
          </a:xfrm>
        </p:spPr>
        <p:txBody>
          <a:bodyPr/>
          <a:lstStyle/>
          <a:p>
            <a:r>
              <a:rPr lang="ja-JP" altLang="en-US" sz="4000" b="1">
                <a:ea typeface="ＭＳ Ｐゴシック" pitchFamily="34" charset="-128"/>
              </a:rPr>
              <a:t>拗音</a:t>
            </a:r>
            <a:endParaRPr lang="zh-CN" altLang="en-US" sz="4000" b="1">
              <a:ea typeface="ＭＳ Ｐゴシック" pitchFamily="34" charset="-128"/>
            </a:endParaRPr>
          </a:p>
        </p:txBody>
      </p:sp>
      <p:sp>
        <p:nvSpPr>
          <p:cNvPr id="1249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か</a:t>
            </a:r>
            <a:r>
              <a:rPr lang="en-US" altLang="zh-CN"/>
              <a:t>/</a:t>
            </a:r>
            <a:r>
              <a:rPr lang="zh-CN" altLang="en-US"/>
              <a:t>カ 行 </a:t>
            </a:r>
            <a:endParaRPr lang="zh-CN" altLang="ja-JP"/>
          </a:p>
          <a:p>
            <a:endParaRPr lang="zh-CN" altLang="ja-JP"/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きゃ　キャ　</a:t>
            </a:r>
            <a:r>
              <a:rPr lang="en-US" altLang="zh-CN"/>
              <a:t>kya</a:t>
            </a:r>
            <a:r>
              <a:rPr lang="en-US" altLang="ja-JP"/>
              <a:t>  </a:t>
            </a:r>
            <a:r>
              <a:rPr lang="en-US" altLang="ja-JP">
                <a:ea typeface="ＭＳ Ｐゴシック" pitchFamily="34" charset="-128"/>
              </a:rPr>
              <a:t>(</a:t>
            </a:r>
            <a:r>
              <a:rPr lang="zh-CN" altLang="en-US"/>
              <a:t>や </a:t>
            </a:r>
            <a:r>
              <a:rPr lang="en-US" altLang="zh-CN"/>
              <a:t>/ </a:t>
            </a:r>
            <a:r>
              <a:rPr lang="zh-CN" altLang="en-US"/>
              <a:t>ヤ 段 </a:t>
            </a:r>
            <a:r>
              <a:rPr lang="en-US" altLang="ja-JP">
                <a:ea typeface="ＭＳ Ｐゴシック" pitchFamily="34" charset="-128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きゅ　キュ　</a:t>
            </a:r>
            <a:r>
              <a:rPr lang="en-US" altLang="zh-CN"/>
              <a:t>kyu</a:t>
            </a:r>
            <a:r>
              <a:rPr lang="en-US" altLang="ja-JP"/>
              <a:t>  </a:t>
            </a:r>
            <a:r>
              <a:rPr lang="en-US" altLang="ja-JP">
                <a:ea typeface="ＭＳ Ｐゴシック" pitchFamily="34" charset="-128"/>
              </a:rPr>
              <a:t>(</a:t>
            </a:r>
            <a:r>
              <a:rPr lang="zh-CN" altLang="en-US"/>
              <a:t>ゆ </a:t>
            </a:r>
            <a:r>
              <a:rPr lang="en-US" altLang="zh-CN"/>
              <a:t>/ </a:t>
            </a:r>
            <a:r>
              <a:rPr lang="zh-CN" altLang="en-US"/>
              <a:t>ユ 段 </a:t>
            </a:r>
            <a:r>
              <a:rPr lang="en-US" altLang="ja-JP">
                <a:ea typeface="ＭＳ Ｐゴシック" pitchFamily="34" charset="-128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きょ　キョ　</a:t>
            </a:r>
            <a:r>
              <a:rPr lang="en-US" altLang="zh-CN"/>
              <a:t>kyo</a:t>
            </a:r>
            <a:r>
              <a:rPr lang="ja-JP" altLang="en-US">
                <a:ea typeface="ＭＳ Ｐゴシック" pitchFamily="34" charset="-128"/>
              </a:rPr>
              <a:t>　（</a:t>
            </a:r>
            <a:r>
              <a:rPr lang="zh-CN" altLang="en-US"/>
              <a:t>よ </a:t>
            </a:r>
            <a:r>
              <a:rPr lang="en-US" altLang="zh-CN"/>
              <a:t>/ </a:t>
            </a:r>
            <a:r>
              <a:rPr lang="zh-CN" altLang="en-US"/>
              <a:t>ヨ 段 </a:t>
            </a:r>
            <a:r>
              <a:rPr lang="ja-JP" altLang="en-US">
                <a:ea typeface="ＭＳ Ｐゴシック" pitchFamily="34" charset="-128"/>
              </a:rPr>
              <a:t>）</a:t>
            </a:r>
            <a:endParaRPr lang="zh-CN" alt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328061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29800">
                                          <p:val>
                                            <p:strVal val="#ppt_h/2"/>
                                          </p:val>
                                        </p:tav>
                                        <p:tav tm="39800">
                                          <p:val>
                                            <p:strVal val="#ppt_h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"/>
                                          </p:val>
                                        </p:tav>
                                        <p:tav tm="59700">
                                          <p:val>
                                            <p:strVal val="#ppt_h"/>
                                          </p:val>
                                        </p:tav>
                                        <p:tav tm="69800">
                                          <p:val>
                                            <p:strVal val="#ppt_h/2"/>
                                          </p:val>
                                        </p:tav>
                                        <p:tav tm="799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5"/>
                                          </p:val>
                                        </p:tav>
                                        <p:tav tm="19900">
                                          <p:val>
                                            <p:strVal val="#ppt_y-.2"/>
                                          </p:val>
                                        </p:tav>
                                        <p:tav tm="29800">
                                          <p:val>
                                            <p:strVal val="#ppt_y"/>
                                          </p:val>
                                        </p:tav>
                                        <p:tav tm="39800">
                                          <p:val>
                                            <p:strVal val="#ppt_y-.15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59700">
                                          <p:val>
                                            <p:strVal val="#ppt_y-.1"/>
                                          </p:val>
                                        </p:tav>
                                        <p:tav tm="69800">
                                          <p:val>
                                            <p:strVal val="#ppt_y"/>
                                          </p:val>
                                        </p:tav>
                                        <p:tav tm="7990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/>
      <p:bldP spid="1249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r>
              <a:rPr lang="zh-CN" altLang="en-US"/>
              <a:t>が</a:t>
            </a:r>
            <a:r>
              <a:rPr lang="en-US" altLang="zh-CN"/>
              <a:t>/</a:t>
            </a:r>
            <a:r>
              <a:rPr lang="zh-CN" altLang="en-US"/>
              <a:t>ガ 行</a:t>
            </a:r>
            <a:endParaRPr lang="zh-CN" altLang="ja-JP"/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　</a:t>
            </a:r>
            <a:r>
              <a:rPr lang="en-US" altLang="ja-JP"/>
              <a:t>gya</a:t>
            </a:r>
            <a:r>
              <a:rPr lang="ja-JP" altLang="en-US">
                <a:ea typeface="ＭＳ Ｐゴシック" pitchFamily="34" charset="-128"/>
              </a:rPr>
              <a:t>　ぎゃ　ギャ</a:t>
            </a:r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　</a:t>
            </a:r>
            <a:r>
              <a:rPr lang="en-US" altLang="ja-JP">
                <a:ea typeface="ＭＳ Ｐゴシック" pitchFamily="34" charset="-128"/>
              </a:rPr>
              <a:t>g</a:t>
            </a:r>
            <a:r>
              <a:rPr lang="en-US" altLang="ja-JP"/>
              <a:t>yu</a:t>
            </a:r>
            <a:r>
              <a:rPr lang="ja-JP" altLang="en-US">
                <a:ea typeface="ＭＳ Ｐゴシック" pitchFamily="34" charset="-128"/>
              </a:rPr>
              <a:t>　ぎゅ　ギュ</a:t>
            </a:r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　</a:t>
            </a:r>
            <a:r>
              <a:rPr lang="en-US" altLang="ja-JP"/>
              <a:t>gyo</a:t>
            </a:r>
            <a:r>
              <a:rPr lang="ja-JP" altLang="en-US">
                <a:ea typeface="ＭＳ Ｐゴシック" pitchFamily="34" charset="-128"/>
              </a:rPr>
              <a:t>　ぎょ　ギョ</a:t>
            </a:r>
          </a:p>
          <a:p>
            <a:r>
              <a:rPr lang="zh-CN" altLang="en-US"/>
              <a:t>さ</a:t>
            </a:r>
            <a:r>
              <a:rPr lang="en-US" altLang="zh-CN"/>
              <a:t>/</a:t>
            </a:r>
            <a:r>
              <a:rPr lang="zh-CN" altLang="en-US"/>
              <a:t>サ 行</a:t>
            </a:r>
            <a:endParaRPr lang="zh-CN" altLang="ja-JP"/>
          </a:p>
          <a:p>
            <a:pPr>
              <a:buFont typeface="Wingdings" pitchFamily="2" charset="2"/>
              <a:buNone/>
            </a:pPr>
            <a:r>
              <a:rPr lang="en-US" altLang="ja-JP">
                <a:ea typeface="ＭＳ Ｐゴシック" pitchFamily="34" charset="-128"/>
              </a:rPr>
              <a:t>   s</a:t>
            </a:r>
            <a:r>
              <a:rPr lang="en-US" altLang="zh-CN"/>
              <a:t>ha</a:t>
            </a:r>
            <a:r>
              <a:rPr lang="ja-JP" altLang="en-US">
                <a:ea typeface="ＭＳ Ｐゴシック" pitchFamily="34" charset="-128"/>
              </a:rPr>
              <a:t>　しゃ　シャ</a:t>
            </a:r>
          </a:p>
          <a:p>
            <a:pPr>
              <a:buFont typeface="Wingdings" pitchFamily="2" charset="2"/>
              <a:buNone/>
            </a:pPr>
            <a:r>
              <a:rPr lang="en-US" altLang="ja-JP">
                <a:ea typeface="ＭＳ Ｐゴシック" pitchFamily="34" charset="-128"/>
              </a:rPr>
              <a:t>   s</a:t>
            </a:r>
            <a:r>
              <a:rPr lang="en-US" altLang="zh-CN"/>
              <a:t>hu</a:t>
            </a:r>
            <a:r>
              <a:rPr lang="ja-JP" altLang="en-US">
                <a:ea typeface="ＭＳ Ｐゴシック" pitchFamily="34" charset="-128"/>
              </a:rPr>
              <a:t>　しゅ　シュ</a:t>
            </a:r>
          </a:p>
          <a:p>
            <a:pPr>
              <a:buFont typeface="Wingdings" pitchFamily="2" charset="2"/>
              <a:buNone/>
            </a:pPr>
            <a:r>
              <a:rPr lang="en-US" altLang="ja-JP">
                <a:ea typeface="ＭＳ Ｐゴシック" pitchFamily="34" charset="-128"/>
              </a:rPr>
              <a:t>   s</a:t>
            </a:r>
            <a:r>
              <a:rPr lang="en-US" altLang="zh-CN"/>
              <a:t>ho</a:t>
            </a:r>
            <a:r>
              <a:rPr lang="ja-JP" altLang="en-US">
                <a:ea typeface="ＭＳ Ｐゴシック" pitchFamily="34" charset="-128"/>
              </a:rPr>
              <a:t>　しょ　ショ</a:t>
            </a:r>
            <a:endParaRPr lang="zh-CN" alt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843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7" decel="100000" fill="hold"/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7" accel="100000" fill="hold">
                                          <p:stCondLst>
                                            <p:cond delay="897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7" decel="100000" fill="hold"/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7" accel="100000" fill="hold">
                                          <p:stCondLst>
                                            <p:cond delay="897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97" decel="100000" fill="hold"/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7" accel="100000" fill="hold">
                                          <p:stCondLst>
                                            <p:cond delay="897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97" decel="100000" fill="hold"/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7" accel="100000" fill="hold">
                                          <p:stCondLst>
                                            <p:cond delay="897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97" decel="100000" fill="hold"/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7" accel="100000" fill="hold">
                                          <p:stCondLst>
                                            <p:cond delay="897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5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5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97" decel="100000" fill="hold"/>
                                        <p:tgtEl>
                                          <p:spTgt spid="125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7" accel="100000" fill="hold">
                                          <p:stCondLst>
                                            <p:cond delay="897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5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5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97" decel="100000" fill="hold"/>
                                        <p:tgtEl>
                                          <p:spTgt spid="125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7" accel="100000" fill="hold">
                                          <p:stCondLst>
                                            <p:cond delay="897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5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5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97" decel="100000" fill="hold"/>
                                        <p:tgtEl>
                                          <p:spTgt spid="125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7" accel="100000" fill="hold">
                                          <p:stCondLst>
                                            <p:cond delay="897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333375"/>
            <a:ext cx="8229600" cy="5792788"/>
          </a:xfrm>
        </p:spPr>
        <p:txBody>
          <a:bodyPr/>
          <a:lstStyle/>
          <a:p>
            <a:r>
              <a:rPr lang="zh-CN" altLang="en-US"/>
              <a:t>ざ</a:t>
            </a:r>
            <a:r>
              <a:rPr lang="en-US" altLang="zh-CN"/>
              <a:t>/</a:t>
            </a:r>
            <a:r>
              <a:rPr lang="zh-CN" altLang="en-US"/>
              <a:t>ザ 行</a:t>
            </a:r>
            <a:endParaRPr lang="en-US" altLang="ja-JP"/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　</a:t>
            </a:r>
            <a:r>
              <a:rPr lang="en-US" altLang="ja-JP">
                <a:ea typeface="ＭＳ Ｐゴシック" pitchFamily="34" charset="-128"/>
              </a:rPr>
              <a:t>j</a:t>
            </a:r>
            <a:r>
              <a:rPr lang="en-US" altLang="zh-CN"/>
              <a:t>ya</a:t>
            </a:r>
            <a:r>
              <a:rPr lang="en-US" altLang="ja-JP"/>
              <a:t> </a:t>
            </a:r>
            <a:r>
              <a:rPr lang="ja-JP" altLang="en-US">
                <a:ea typeface="ＭＳ Ｐゴシック" pitchFamily="34" charset="-128"/>
              </a:rPr>
              <a:t>じゃ　ジャ</a:t>
            </a:r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　ｊ</a:t>
            </a:r>
            <a:r>
              <a:rPr lang="en-US" altLang="zh-CN"/>
              <a:t>yu</a:t>
            </a:r>
            <a:r>
              <a:rPr lang="ja-JP" altLang="en-US">
                <a:ea typeface="ＭＳ Ｐゴシック" pitchFamily="34" charset="-128"/>
              </a:rPr>
              <a:t>　じゅ　ジュ</a:t>
            </a:r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　</a:t>
            </a:r>
            <a:r>
              <a:rPr lang="en-US" altLang="ja-JP">
                <a:ea typeface="ＭＳ Ｐゴシック" pitchFamily="34" charset="-128"/>
              </a:rPr>
              <a:t>j</a:t>
            </a:r>
            <a:r>
              <a:rPr lang="en-US" altLang="zh-CN"/>
              <a:t>yo</a:t>
            </a:r>
            <a:r>
              <a:rPr lang="ja-JP" altLang="en-US">
                <a:ea typeface="ＭＳ Ｐゴシック" pitchFamily="34" charset="-128"/>
              </a:rPr>
              <a:t>　じょ　ジョ</a:t>
            </a:r>
          </a:p>
          <a:p>
            <a:r>
              <a:rPr lang="zh-CN" altLang="en-US"/>
              <a:t>た</a:t>
            </a:r>
            <a:r>
              <a:rPr lang="en-US" altLang="zh-CN"/>
              <a:t>/</a:t>
            </a:r>
            <a:r>
              <a:rPr lang="zh-CN" altLang="en-US"/>
              <a:t>タ 行</a:t>
            </a:r>
            <a:endParaRPr lang="zh-CN" altLang="ja-JP"/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　</a:t>
            </a:r>
            <a:r>
              <a:rPr lang="en-US" altLang="ja-JP">
                <a:ea typeface="ＭＳ Ｐゴシック" pitchFamily="34" charset="-128"/>
              </a:rPr>
              <a:t>c</a:t>
            </a:r>
            <a:r>
              <a:rPr lang="en-US" altLang="zh-CN"/>
              <a:t>ha</a:t>
            </a:r>
            <a:r>
              <a:rPr lang="ja-JP" altLang="en-US">
                <a:ea typeface="ＭＳ Ｐゴシック" pitchFamily="34" charset="-128"/>
              </a:rPr>
              <a:t>　ちゃ　チャ</a:t>
            </a:r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　</a:t>
            </a:r>
            <a:r>
              <a:rPr lang="en-US" altLang="ja-JP">
                <a:ea typeface="ＭＳ Ｐゴシック" pitchFamily="34" charset="-128"/>
              </a:rPr>
              <a:t>c</a:t>
            </a:r>
            <a:r>
              <a:rPr lang="en-US" altLang="zh-CN"/>
              <a:t>hu</a:t>
            </a:r>
            <a:r>
              <a:rPr lang="ja-JP" altLang="en-US">
                <a:ea typeface="ＭＳ Ｐゴシック" pitchFamily="34" charset="-128"/>
              </a:rPr>
              <a:t>　ちゅ　チュ</a:t>
            </a:r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　</a:t>
            </a:r>
            <a:r>
              <a:rPr lang="en-US" altLang="ja-JP">
                <a:ea typeface="ＭＳ Ｐゴシック" pitchFamily="34" charset="-128"/>
              </a:rPr>
              <a:t>c</a:t>
            </a:r>
            <a:r>
              <a:rPr lang="en-US" altLang="zh-CN"/>
              <a:t>ho</a:t>
            </a:r>
            <a:r>
              <a:rPr lang="ja-JP" altLang="en-US">
                <a:ea typeface="ＭＳ Ｐゴシック" pitchFamily="34" charset="-128"/>
              </a:rPr>
              <a:t>　ちょ　チョ</a:t>
            </a:r>
            <a:endParaRPr lang="zh-CN" alt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02783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6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6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6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6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0" fill="hold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6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6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6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6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0" fill="hold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0" fill="hold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0" fill="hold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0" fill="hold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0" fill="hold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2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0" fill="hold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build="p"/>
      <p:bldP spid="126978" grpI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404813"/>
            <a:ext cx="8229600" cy="5678487"/>
          </a:xfrm>
        </p:spPr>
        <p:txBody>
          <a:bodyPr/>
          <a:lstStyle/>
          <a:p>
            <a:r>
              <a:rPr lang="zh-CN" altLang="en-US"/>
              <a:t>な</a:t>
            </a:r>
            <a:r>
              <a:rPr lang="en-US" altLang="zh-CN"/>
              <a:t>/</a:t>
            </a:r>
            <a:r>
              <a:rPr lang="zh-CN" altLang="en-US"/>
              <a:t>ナ 行</a:t>
            </a:r>
            <a:endParaRPr lang="zh-CN" altLang="ja-JP"/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　</a:t>
            </a:r>
            <a:r>
              <a:rPr lang="en-US" altLang="ja-JP">
                <a:ea typeface="ＭＳ Ｐゴシック" pitchFamily="34" charset="-128"/>
              </a:rPr>
              <a:t>n</a:t>
            </a:r>
            <a:r>
              <a:rPr lang="en-US" altLang="ja-JP"/>
              <a:t>ya</a:t>
            </a:r>
            <a:r>
              <a:rPr lang="ja-JP" altLang="en-US">
                <a:ea typeface="ＭＳ Ｐゴシック" pitchFamily="34" charset="-128"/>
              </a:rPr>
              <a:t>　にゃ　ニャ</a:t>
            </a:r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　</a:t>
            </a:r>
            <a:r>
              <a:rPr lang="en-US" altLang="ja-JP">
                <a:ea typeface="ＭＳ Ｐゴシック" pitchFamily="34" charset="-128"/>
              </a:rPr>
              <a:t>n</a:t>
            </a:r>
            <a:r>
              <a:rPr lang="en-US" altLang="ja-JP"/>
              <a:t>yu</a:t>
            </a:r>
            <a:r>
              <a:rPr lang="ja-JP" altLang="en-US">
                <a:ea typeface="ＭＳ Ｐゴシック" pitchFamily="34" charset="-128"/>
              </a:rPr>
              <a:t>　にゅ　ニュ</a:t>
            </a:r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　</a:t>
            </a:r>
            <a:r>
              <a:rPr lang="en-US" altLang="ja-JP">
                <a:ea typeface="ＭＳ Ｐゴシック" pitchFamily="34" charset="-128"/>
              </a:rPr>
              <a:t>n</a:t>
            </a:r>
            <a:r>
              <a:rPr lang="en-US" altLang="ja-JP"/>
              <a:t>yo</a:t>
            </a:r>
            <a:r>
              <a:rPr lang="ja-JP" altLang="en-US">
                <a:ea typeface="ＭＳ Ｐゴシック" pitchFamily="34" charset="-128"/>
              </a:rPr>
              <a:t>　にょ　ニョ</a:t>
            </a:r>
          </a:p>
          <a:p>
            <a:r>
              <a:rPr lang="zh-CN" altLang="en-US"/>
              <a:t>は</a:t>
            </a:r>
            <a:r>
              <a:rPr lang="en-US" altLang="zh-CN"/>
              <a:t>/</a:t>
            </a:r>
            <a:r>
              <a:rPr lang="zh-CN" altLang="en-US"/>
              <a:t>ハ 行</a:t>
            </a:r>
            <a:endParaRPr lang="zh-CN" altLang="ja-JP"/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　</a:t>
            </a:r>
            <a:r>
              <a:rPr lang="en-US" altLang="ja-JP">
                <a:ea typeface="ＭＳ Ｐゴシック" pitchFamily="34" charset="-128"/>
              </a:rPr>
              <a:t>h</a:t>
            </a:r>
            <a:r>
              <a:rPr lang="en-US" altLang="zh-CN"/>
              <a:t>ya</a:t>
            </a:r>
            <a:r>
              <a:rPr lang="ja-JP" altLang="en-US">
                <a:ea typeface="ＭＳ Ｐゴシック" pitchFamily="34" charset="-128"/>
              </a:rPr>
              <a:t>　ひゃ　ヒャ</a:t>
            </a:r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　</a:t>
            </a:r>
            <a:r>
              <a:rPr lang="en-US" altLang="ja-JP">
                <a:ea typeface="ＭＳ Ｐゴシック" pitchFamily="34" charset="-128"/>
              </a:rPr>
              <a:t>h</a:t>
            </a:r>
            <a:r>
              <a:rPr lang="en-US" altLang="zh-CN"/>
              <a:t>yu</a:t>
            </a:r>
            <a:r>
              <a:rPr lang="ja-JP" altLang="en-US">
                <a:ea typeface="ＭＳ Ｐゴシック" pitchFamily="34" charset="-128"/>
              </a:rPr>
              <a:t>　ひゅ　ヒュ</a:t>
            </a:r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　</a:t>
            </a:r>
            <a:r>
              <a:rPr lang="en-US" altLang="ja-JP">
                <a:ea typeface="ＭＳ Ｐゴシック" pitchFamily="34" charset="-128"/>
              </a:rPr>
              <a:t>h</a:t>
            </a:r>
            <a:r>
              <a:rPr lang="en-US" altLang="zh-CN"/>
              <a:t>yo</a:t>
            </a:r>
            <a:r>
              <a:rPr lang="ja-JP" altLang="en-US">
                <a:ea typeface="ＭＳ Ｐゴシック" pitchFamily="34" charset="-128"/>
              </a:rPr>
              <a:t>　ひょ　ヒョ</a:t>
            </a:r>
            <a:endParaRPr lang="zh-CN" alt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060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8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8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8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280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r>
              <a:rPr lang="zh-CN" altLang="en-US"/>
              <a:t>ば</a:t>
            </a:r>
            <a:r>
              <a:rPr lang="en-US" altLang="zh-CN"/>
              <a:t>/</a:t>
            </a:r>
            <a:r>
              <a:rPr lang="zh-CN" altLang="en-US"/>
              <a:t>バ 行</a:t>
            </a:r>
            <a:endParaRPr lang="zh-CN" altLang="ja-JP"/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　</a:t>
            </a:r>
            <a:r>
              <a:rPr lang="en-US" altLang="ja-JP">
                <a:ea typeface="ＭＳ Ｐゴシック" pitchFamily="34" charset="-128"/>
              </a:rPr>
              <a:t>b</a:t>
            </a:r>
            <a:r>
              <a:rPr lang="en-US" altLang="ja-JP"/>
              <a:t>ya</a:t>
            </a:r>
            <a:r>
              <a:rPr lang="ja-JP" altLang="en-US">
                <a:ea typeface="ＭＳ Ｐゴシック" pitchFamily="34" charset="-128"/>
              </a:rPr>
              <a:t>　びゃ　ビャ</a:t>
            </a:r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　</a:t>
            </a:r>
            <a:r>
              <a:rPr lang="en-US" altLang="ja-JP">
                <a:ea typeface="ＭＳ Ｐゴシック" pitchFamily="34" charset="-128"/>
              </a:rPr>
              <a:t>b</a:t>
            </a:r>
            <a:r>
              <a:rPr lang="en-US" altLang="ja-JP"/>
              <a:t>yu</a:t>
            </a:r>
            <a:r>
              <a:rPr lang="ja-JP" altLang="en-US">
                <a:ea typeface="ＭＳ Ｐゴシック" pitchFamily="34" charset="-128"/>
              </a:rPr>
              <a:t>　びゅ　ビュ</a:t>
            </a:r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　</a:t>
            </a:r>
            <a:r>
              <a:rPr lang="en-US" altLang="ja-JP">
                <a:ea typeface="ＭＳ Ｐゴシック" pitchFamily="34" charset="-128"/>
              </a:rPr>
              <a:t>b</a:t>
            </a:r>
            <a:r>
              <a:rPr lang="en-US" altLang="ja-JP"/>
              <a:t>yo</a:t>
            </a:r>
            <a:r>
              <a:rPr lang="ja-JP" altLang="en-US">
                <a:ea typeface="ＭＳ Ｐゴシック" pitchFamily="34" charset="-128"/>
              </a:rPr>
              <a:t>　びょ　ビョ</a:t>
            </a:r>
          </a:p>
          <a:p>
            <a:r>
              <a:rPr lang="zh-CN" altLang="en-US"/>
              <a:t>ぱ</a:t>
            </a:r>
            <a:r>
              <a:rPr lang="en-US" altLang="zh-CN"/>
              <a:t>/</a:t>
            </a:r>
            <a:r>
              <a:rPr lang="zh-CN" altLang="en-US"/>
              <a:t>パ 行</a:t>
            </a:r>
            <a:endParaRPr lang="zh-CN" altLang="ja-JP"/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　</a:t>
            </a:r>
            <a:r>
              <a:rPr lang="en-US" altLang="ja-JP">
                <a:ea typeface="ＭＳ Ｐゴシック" pitchFamily="34" charset="-128"/>
              </a:rPr>
              <a:t>p</a:t>
            </a:r>
            <a:r>
              <a:rPr lang="en-US" altLang="zh-CN"/>
              <a:t>ya</a:t>
            </a:r>
            <a:r>
              <a:rPr lang="ja-JP" altLang="en-US">
                <a:ea typeface="ＭＳ Ｐゴシック" pitchFamily="34" charset="-128"/>
              </a:rPr>
              <a:t>　ぴゃ　ピャ</a:t>
            </a:r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　</a:t>
            </a:r>
            <a:r>
              <a:rPr lang="en-US" altLang="ja-JP">
                <a:ea typeface="ＭＳ Ｐゴシック" pitchFamily="34" charset="-128"/>
              </a:rPr>
              <a:t>p</a:t>
            </a:r>
            <a:r>
              <a:rPr lang="en-US" altLang="zh-CN"/>
              <a:t>yu</a:t>
            </a:r>
            <a:r>
              <a:rPr lang="ja-JP" altLang="en-US">
                <a:ea typeface="ＭＳ Ｐゴシック" pitchFamily="34" charset="-128"/>
              </a:rPr>
              <a:t>　ぴゅ　ピュ</a:t>
            </a:r>
          </a:p>
          <a:p>
            <a:pPr>
              <a:buFont typeface="Wingdings" pitchFamily="2" charset="2"/>
              <a:buNone/>
            </a:pPr>
            <a:r>
              <a:rPr lang="ja-JP" altLang="en-US">
                <a:ea typeface="ＭＳ Ｐゴシック" pitchFamily="34" charset="-128"/>
              </a:rPr>
              <a:t>　</a:t>
            </a:r>
            <a:r>
              <a:rPr lang="en-US" altLang="ja-JP">
                <a:ea typeface="ＭＳ Ｐゴシック" pitchFamily="34" charset="-128"/>
              </a:rPr>
              <a:t>p</a:t>
            </a:r>
            <a:r>
              <a:rPr lang="en-US" altLang="zh-CN"/>
              <a:t>yo</a:t>
            </a:r>
            <a:r>
              <a:rPr lang="ja-JP" altLang="en-US">
                <a:ea typeface="ＭＳ Ｐゴシック" pitchFamily="34" charset="-128"/>
              </a:rPr>
              <a:t>　ぴょ　ピョ</a:t>
            </a:r>
            <a:endParaRPr lang="zh-CN" alt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6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9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9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9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9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全屏显示(4:3)</PresentationFormat>
  <Paragraphs>82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発音　其ﾉ二 </vt:lpstr>
      <vt:lpstr>PowerPoint 演示文稿</vt:lpstr>
      <vt:lpstr>濁音</vt:lpstr>
      <vt:lpstr>半濁音</vt:lpstr>
      <vt:lpstr>拗音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長音・促音・撥音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発音　其ﾉ二 </dc:title>
  <dc:creator>USER</dc:creator>
  <cp:lastModifiedBy>USER</cp:lastModifiedBy>
  <cp:revision>1</cp:revision>
  <dcterms:created xsi:type="dcterms:W3CDTF">2015-11-25T07:06:27Z</dcterms:created>
  <dcterms:modified xsi:type="dcterms:W3CDTF">2015-11-25T07:06:53Z</dcterms:modified>
</cp:coreProperties>
</file>