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8" r:id="rId2"/>
    <p:sldId id="259" r:id="rId3"/>
    <p:sldId id="268" r:id="rId4"/>
    <p:sldId id="275" r:id="rId5"/>
    <p:sldId id="313" r:id="rId6"/>
    <p:sldId id="276" r:id="rId7"/>
    <p:sldId id="294" r:id="rId8"/>
    <p:sldId id="310" r:id="rId9"/>
    <p:sldId id="295" r:id="rId10"/>
    <p:sldId id="296" r:id="rId11"/>
    <p:sldId id="299" r:id="rId12"/>
    <p:sldId id="301" r:id="rId13"/>
    <p:sldId id="311" r:id="rId14"/>
    <p:sldId id="303" r:id="rId15"/>
    <p:sldId id="304" r:id="rId16"/>
    <p:sldId id="305" r:id="rId17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4E6A2-2564-4824-B979-6BDE42483C66}" type="datetimeFigureOut">
              <a:rPr lang="zh-CN" altLang="en-US" smtClean="0"/>
              <a:t>2015-12-22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860B4-5B28-403A-BC95-0BE9D5FE5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56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86092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9977462-394F-46DD-90E8-B47CD63B77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92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1412875"/>
            <a:ext cx="8686800" cy="38163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125000"/>
              </a:lnSpc>
            </a:pPr>
            <a:r>
              <a:rPr lang="en-US" altLang="zh-CN" b="1" smtClean="0"/>
              <a:t>           First wealth is health.</a:t>
            </a:r>
            <a:br>
              <a:rPr lang="en-US" altLang="zh-CN" b="1" smtClean="0"/>
            </a:br>
            <a:r>
              <a:rPr lang="en-US" altLang="zh-CN" b="1" smtClean="0"/>
              <a:t>           </a:t>
            </a:r>
            <a:r>
              <a:rPr lang="zh-CN" altLang="en-US" b="1" smtClean="0"/>
              <a:t>健康是人生第一财富。</a:t>
            </a:r>
            <a:br>
              <a:rPr lang="zh-CN" altLang="en-US" b="1" smtClean="0"/>
            </a:br>
            <a:r>
              <a:rPr lang="zh-CN" altLang="en-US" b="1" smtClean="0"/>
              <a:t>                  </a:t>
            </a:r>
            <a:r>
              <a:rPr lang="en-US" altLang="zh-CN" b="1" smtClean="0"/>
              <a:t>—— Emerson </a:t>
            </a:r>
            <a:r>
              <a:rPr lang="zh-CN" altLang="en-US" b="1" smtClean="0"/>
              <a:t>爱默生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566738" y="1443038"/>
            <a:ext cx="44783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rgbClr val="0000FF"/>
                </a:solidFill>
              </a:rPr>
              <a:t>Please remember:</a:t>
            </a:r>
          </a:p>
        </p:txBody>
      </p:sp>
    </p:spTree>
    <p:extLst>
      <p:ext uri="{BB962C8B-B14F-4D97-AF65-F5344CB8AC3E}">
        <p14:creationId xmlns:p14="http://schemas.microsoft.com/office/powerpoint/2010/main" val="1924389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7875"/>
          </a:xfrm>
          <a:solidFill>
            <a:schemeClr val="folHlink"/>
          </a:solidFill>
        </p:spPr>
        <p:txBody>
          <a:bodyPr/>
          <a:lstStyle/>
          <a:p>
            <a:r>
              <a:rPr lang="en-US" altLang="zh-CN" sz="2400" b="1">
                <a:latin typeface="Arial Black" pitchFamily="34" charset="0"/>
              </a:rPr>
              <a:t>Paragraph 1&amp;2  The reason for writing the letter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0" y="1700213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3200" dirty="0">
                <a:solidFill>
                  <a:schemeClr val="tx2"/>
                </a:solidFill>
                <a:latin typeface="Comic Sans MS" pitchFamily="66" charset="0"/>
              </a:rPr>
              <a:t>Does </a:t>
            </a:r>
            <a:r>
              <a:rPr lang="en-US" altLang="zh-CN" sz="3200" dirty="0" smtClean="0">
                <a:solidFill>
                  <a:schemeClr val="tx2"/>
                </a:solidFill>
                <a:latin typeface="Comic Sans MS" pitchFamily="66" charset="0"/>
              </a:rPr>
              <a:t>James’ grandpa </a:t>
            </a:r>
            <a:r>
              <a:rPr lang="en-US" altLang="zh-CN" sz="3200" dirty="0">
                <a:solidFill>
                  <a:schemeClr val="tx2"/>
                </a:solidFill>
                <a:latin typeface="Comic Sans MS" pitchFamily="66" charset="0"/>
              </a:rPr>
              <a:t>live a </a:t>
            </a:r>
            <a:r>
              <a:rPr lang="en-US" altLang="zh-CN" sz="3200" dirty="0" err="1" smtClean="0">
                <a:solidFill>
                  <a:schemeClr val="tx2"/>
                </a:solidFill>
                <a:latin typeface="Comic Sans MS" pitchFamily="66" charset="0"/>
              </a:rPr>
              <a:t>heathy</a:t>
            </a:r>
            <a:r>
              <a:rPr lang="en-US" altLang="zh-CN" sz="3200" dirty="0" smtClean="0">
                <a:solidFill>
                  <a:schemeClr val="tx2"/>
                </a:solidFill>
                <a:latin typeface="Comic Sans MS" pitchFamily="66" charset="0"/>
              </a:rPr>
              <a:t> life? </a:t>
            </a:r>
            <a:endParaRPr lang="en-US" altLang="zh-CN" sz="32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107504" y="3544972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tx2"/>
                </a:solidFill>
                <a:latin typeface="Comic Sans MS" pitchFamily="66" charset="0"/>
              </a:rPr>
              <a:t>2. What is James’ life like now? </a:t>
            </a:r>
          </a:p>
        </p:txBody>
      </p:sp>
    </p:spTree>
    <p:extLst>
      <p:ext uri="{BB962C8B-B14F-4D97-AF65-F5344CB8AC3E}">
        <p14:creationId xmlns:p14="http://schemas.microsoft.com/office/powerpoint/2010/main" val="34714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  <a:solidFill>
            <a:schemeClr val="folHlink"/>
          </a:solidFill>
        </p:spPr>
        <p:txBody>
          <a:bodyPr/>
          <a:lstStyle/>
          <a:p>
            <a:r>
              <a:rPr lang="en-US" altLang="zh-CN" sz="2800" b="1">
                <a:latin typeface="Arial Black" pitchFamily="34" charset="0"/>
              </a:rPr>
              <a:t>Para3  Ways to become </a:t>
            </a:r>
            <a:r>
              <a:rPr lang="en-US" altLang="zh-CN" sz="2800" b="1">
                <a:solidFill>
                  <a:srgbClr val="FF0000"/>
                </a:solidFill>
                <a:latin typeface="Arial Black" pitchFamily="34" charset="0"/>
              </a:rPr>
              <a:t>addicted</a:t>
            </a:r>
          </a:p>
        </p:txBody>
      </p:sp>
      <p:graphicFrame>
        <p:nvGraphicFramePr>
          <p:cNvPr id="6198" name="Group 54"/>
          <p:cNvGraphicFramePr>
            <a:graphicFrameLocks noGrp="1"/>
          </p:cNvGraphicFramePr>
          <p:nvPr>
            <p:ph idx="1"/>
          </p:nvPr>
        </p:nvGraphicFramePr>
        <p:xfrm>
          <a:off x="323850" y="1125538"/>
          <a:ext cx="8374063" cy="4988624"/>
        </p:xfrm>
        <a:graphic>
          <a:graphicData uri="http://schemas.openxmlformats.org/drawingml/2006/table">
            <a:tbl>
              <a:tblPr/>
              <a:tblGrid>
                <a:gridCol w="522288"/>
                <a:gridCol w="2536825"/>
                <a:gridCol w="5314950"/>
              </a:tblGrid>
              <a:tr h="1079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DETAIL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354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4479925" y="6237288"/>
            <a:ext cx="2036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zh-CN" altLang="zh-CN" sz="4400"/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1042988" y="2565400"/>
            <a:ext cx="230346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Comic Sans MS" pitchFamily="66" charset="0"/>
              </a:rPr>
              <a:t>physically</a:t>
            </a:r>
          </a:p>
          <a:p>
            <a:pPr algn="ctr">
              <a:spcBef>
                <a:spcPct val="50000"/>
              </a:spcBef>
            </a:pPr>
            <a:endParaRPr lang="en-US" altLang="zh-CN" sz="4400" dirty="0"/>
          </a:p>
        </p:txBody>
      </p:sp>
      <p:sp>
        <p:nvSpPr>
          <p:cNvPr id="6190" name="Text Box 46"/>
          <p:cNvSpPr txBox="1">
            <a:spLocks noChangeArrowheads="1"/>
          </p:cNvSpPr>
          <p:nvPr/>
        </p:nvSpPr>
        <p:spPr bwMode="auto">
          <a:xfrm>
            <a:off x="755650" y="4149725"/>
            <a:ext cx="273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latin typeface="Comic Sans MS" pitchFamily="66" charset="0"/>
              </a:rPr>
              <a:t>habitually</a:t>
            </a:r>
          </a:p>
        </p:txBody>
      </p:sp>
      <p:sp>
        <p:nvSpPr>
          <p:cNvPr id="6191" name="Text Box 47"/>
          <p:cNvSpPr txBox="1">
            <a:spLocks noChangeArrowheads="1"/>
          </p:cNvSpPr>
          <p:nvPr/>
        </p:nvSpPr>
        <p:spPr bwMode="auto">
          <a:xfrm>
            <a:off x="827088" y="5229225"/>
            <a:ext cx="2519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Comic Sans MS" pitchFamily="66" charset="0"/>
              </a:rPr>
              <a:t>mentally</a:t>
            </a:r>
          </a:p>
        </p:txBody>
      </p:sp>
      <p:sp>
        <p:nvSpPr>
          <p:cNvPr id="6193" name="Text Box 49"/>
          <p:cNvSpPr txBox="1">
            <a:spLocks noChangeArrowheads="1"/>
          </p:cNvSpPr>
          <p:nvPr/>
        </p:nvSpPr>
        <p:spPr bwMode="auto">
          <a:xfrm>
            <a:off x="3563938" y="2349500"/>
            <a:ext cx="5184775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Comic Sans MS" pitchFamily="66" charset="0"/>
              </a:rPr>
              <a:t>…</a:t>
            </a:r>
            <a:r>
              <a:rPr lang="en-US" altLang="zh-CN" sz="3200" dirty="0">
                <a:solidFill>
                  <a:srgbClr val="FF0000"/>
                </a:solidFill>
                <a:latin typeface="Comic Sans MS" pitchFamily="66" charset="0"/>
              </a:rPr>
              <a:t>be accustomed to</a:t>
            </a:r>
            <a:r>
              <a:rPr lang="en-US" altLang="zh-CN" sz="3200" dirty="0">
                <a:solidFill>
                  <a:schemeClr val="tx1"/>
                </a:solidFill>
                <a:latin typeface="Comic Sans MS" pitchFamily="66" charset="0"/>
              </a:rPr>
              <a:t> having nicotine…</a:t>
            </a:r>
          </a:p>
          <a:p>
            <a:pPr algn="ctr">
              <a:spcBef>
                <a:spcPct val="50000"/>
              </a:spcBef>
            </a:pPr>
            <a:endParaRPr lang="en-US" altLang="zh-CN" sz="3200" dirty="0">
              <a:latin typeface="Comic Sans MS" pitchFamily="66" charset="0"/>
            </a:endParaRPr>
          </a:p>
        </p:txBody>
      </p:sp>
      <p:sp>
        <p:nvSpPr>
          <p:cNvPr id="6195" name="Text Box 51"/>
          <p:cNvSpPr txBox="1">
            <a:spLocks noChangeArrowheads="1"/>
          </p:cNvSpPr>
          <p:nvPr/>
        </p:nvSpPr>
        <p:spPr bwMode="auto">
          <a:xfrm>
            <a:off x="3635375" y="3789363"/>
            <a:ext cx="4248150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Comic Sans MS" pitchFamily="66" charset="0"/>
              </a:rPr>
              <a:t>…over and over again…</a:t>
            </a:r>
            <a:r>
              <a:rPr lang="en-US" altLang="zh-CN" sz="3200" dirty="0">
                <a:solidFill>
                  <a:srgbClr val="FF0000"/>
                </a:solidFill>
                <a:latin typeface="Comic Sans MS" pitchFamily="66" charset="0"/>
              </a:rPr>
              <a:t>automatically</a:t>
            </a:r>
          </a:p>
          <a:p>
            <a:pPr algn="ctr">
              <a:spcBef>
                <a:spcPct val="50000"/>
              </a:spcBef>
            </a:pPr>
            <a:endParaRPr lang="en-US" altLang="zh-CN" sz="3200" dirty="0">
              <a:latin typeface="Comic Sans MS" pitchFamily="66" charset="0"/>
            </a:endParaRPr>
          </a:p>
        </p:txBody>
      </p:sp>
      <p:sp>
        <p:nvSpPr>
          <p:cNvPr id="6197" name="Text Box 53"/>
          <p:cNvSpPr txBox="1">
            <a:spLocks noChangeArrowheads="1"/>
          </p:cNvSpPr>
          <p:nvPr/>
        </p:nvSpPr>
        <p:spPr bwMode="auto">
          <a:xfrm>
            <a:off x="3635375" y="5059363"/>
            <a:ext cx="4176713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>
                <a:solidFill>
                  <a:schemeClr val="tx1"/>
                </a:solidFill>
                <a:latin typeface="Comic Sans MS" pitchFamily="66" charset="0"/>
              </a:rPr>
              <a:t>…feel happier, more relaxed …</a:t>
            </a:r>
          </a:p>
          <a:p>
            <a:pPr algn="ctr">
              <a:spcBef>
                <a:spcPct val="50000"/>
              </a:spcBef>
            </a:pPr>
            <a:endParaRPr lang="en-US" altLang="zh-CN" sz="32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637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8" grpId="0"/>
      <p:bldP spid="6190" grpId="0"/>
      <p:bldP spid="6191" grpId="0"/>
      <p:bldP spid="6193" grpId="0"/>
      <p:bldP spid="6195" grpId="0"/>
      <p:bldP spid="61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  <a:solidFill>
            <a:schemeClr val="folHlink"/>
          </a:solidFill>
        </p:spPr>
        <p:txBody>
          <a:bodyPr/>
          <a:lstStyle/>
          <a:p>
            <a:r>
              <a:rPr lang="en-US" altLang="zh-CN" sz="2800" b="1">
                <a:latin typeface="Arial Black" pitchFamily="34" charset="0"/>
              </a:rPr>
              <a:t>Para 4  The harmful effects of smoking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179388" y="981075"/>
            <a:ext cx="89646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Choose the effects caused by smoking and put “yes” or “no” before them.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1619250" y="1700213"/>
            <a:ext cx="5976938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do terrible damage to hearts and lungs</a:t>
            </a:r>
          </a:p>
        </p:txBody>
      </p:sp>
      <p:sp>
        <p:nvSpPr>
          <p:cNvPr id="117787" name="Text Box 27"/>
          <p:cNvSpPr txBox="1">
            <a:spLocks noChangeArrowheads="1"/>
          </p:cNvSpPr>
          <p:nvPr/>
        </p:nvSpPr>
        <p:spPr bwMode="auto">
          <a:xfrm>
            <a:off x="539750" y="1700213"/>
            <a:ext cx="936625" cy="5191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Yes </a:t>
            </a: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619250" y="2276475"/>
            <a:ext cx="58324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affect your eyesight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39750" y="2276475"/>
            <a:ext cx="719138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No </a:t>
            </a:r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1619250" y="2852738"/>
            <a:ext cx="58324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difficult to become pregnant </a:t>
            </a:r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539750" y="2852738"/>
            <a:ext cx="936625" cy="5191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Yes </a:t>
            </a:r>
          </a:p>
        </p:txBody>
      </p:sp>
      <p:sp>
        <p:nvSpPr>
          <p:cNvPr id="117792" name="Text Box 32"/>
          <p:cNvSpPr txBox="1">
            <a:spLocks noChangeArrowheads="1"/>
          </p:cNvSpPr>
          <p:nvPr/>
        </p:nvSpPr>
        <p:spPr bwMode="auto">
          <a:xfrm>
            <a:off x="1619250" y="3429000"/>
            <a:ext cx="58324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affect non-smokers’ health </a:t>
            </a:r>
          </a:p>
        </p:txBody>
      </p:sp>
      <p:sp>
        <p:nvSpPr>
          <p:cNvPr id="117793" name="Text Box 33"/>
          <p:cNvSpPr txBox="1">
            <a:spLocks noChangeArrowheads="1"/>
          </p:cNvSpPr>
          <p:nvPr/>
        </p:nvSpPr>
        <p:spPr bwMode="auto">
          <a:xfrm>
            <a:off x="1619250" y="4005263"/>
            <a:ext cx="59055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It is easy to get a great pain in the neck </a:t>
            </a:r>
          </a:p>
        </p:txBody>
      </p:sp>
      <p:sp>
        <p:nvSpPr>
          <p:cNvPr id="117794" name="Text Box 34"/>
          <p:cNvSpPr txBox="1">
            <a:spLocks noChangeArrowheads="1"/>
          </p:cNvSpPr>
          <p:nvPr/>
        </p:nvSpPr>
        <p:spPr bwMode="auto">
          <a:xfrm>
            <a:off x="1619250" y="4581525"/>
            <a:ext cx="58324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smell terrible </a:t>
            </a:r>
          </a:p>
        </p:txBody>
      </p:sp>
      <p:sp>
        <p:nvSpPr>
          <p:cNvPr id="117795" name="Text Box 35"/>
          <p:cNvSpPr txBox="1">
            <a:spLocks noChangeArrowheads="1"/>
          </p:cNvSpPr>
          <p:nvPr/>
        </p:nvSpPr>
        <p:spPr bwMode="auto">
          <a:xfrm>
            <a:off x="1547813" y="5157788"/>
            <a:ext cx="58324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the ends of the fingers turn yellow </a:t>
            </a:r>
          </a:p>
        </p:txBody>
      </p:sp>
      <p:sp>
        <p:nvSpPr>
          <p:cNvPr id="117796" name="Text Box 36"/>
          <p:cNvSpPr txBox="1">
            <a:spLocks noChangeArrowheads="1"/>
          </p:cNvSpPr>
          <p:nvPr/>
        </p:nvSpPr>
        <p:spPr bwMode="auto">
          <a:xfrm>
            <a:off x="1547813" y="5805488"/>
            <a:ext cx="58324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unable to enjoy sports</a:t>
            </a:r>
          </a:p>
        </p:txBody>
      </p:sp>
      <p:sp>
        <p:nvSpPr>
          <p:cNvPr id="117797" name="Text Box 37"/>
          <p:cNvSpPr txBox="1">
            <a:spLocks noChangeArrowheads="1"/>
          </p:cNvSpPr>
          <p:nvPr/>
        </p:nvSpPr>
        <p:spPr bwMode="auto">
          <a:xfrm>
            <a:off x="539750" y="3429000"/>
            <a:ext cx="936625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Yes</a:t>
            </a:r>
            <a:r>
              <a:rPr lang="en-US" altLang="zh-CN"/>
              <a:t> </a:t>
            </a:r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539750" y="4005263"/>
            <a:ext cx="719138" cy="5191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No</a:t>
            </a:r>
            <a:r>
              <a:rPr lang="en-US" altLang="zh-CN"/>
              <a:t> </a:t>
            </a:r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468313" y="4652963"/>
            <a:ext cx="936625" cy="5191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Yes </a:t>
            </a:r>
          </a:p>
        </p:txBody>
      </p:sp>
      <p:sp>
        <p:nvSpPr>
          <p:cNvPr id="117800" name="Text Box 40"/>
          <p:cNvSpPr txBox="1">
            <a:spLocks noChangeArrowheads="1"/>
          </p:cNvSpPr>
          <p:nvPr/>
        </p:nvSpPr>
        <p:spPr bwMode="auto">
          <a:xfrm>
            <a:off x="468313" y="5229225"/>
            <a:ext cx="936625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Yes </a:t>
            </a:r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468313" y="5805488"/>
            <a:ext cx="936625" cy="5191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Yes </a:t>
            </a:r>
          </a:p>
        </p:txBody>
      </p:sp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1476375" y="6400800"/>
            <a:ext cx="58324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settle disagreements with violence</a:t>
            </a:r>
          </a:p>
        </p:txBody>
      </p:sp>
      <p:sp>
        <p:nvSpPr>
          <p:cNvPr id="117803" name="Text Box 43"/>
          <p:cNvSpPr txBox="1">
            <a:spLocks noChangeArrowheads="1"/>
          </p:cNvSpPr>
          <p:nvPr/>
        </p:nvSpPr>
        <p:spPr bwMode="auto">
          <a:xfrm>
            <a:off x="539750" y="6338888"/>
            <a:ext cx="719138" cy="5191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No </a:t>
            </a:r>
          </a:p>
        </p:txBody>
      </p:sp>
    </p:spTree>
    <p:extLst>
      <p:ext uri="{BB962C8B-B14F-4D97-AF65-F5344CB8AC3E}">
        <p14:creationId xmlns:p14="http://schemas.microsoft.com/office/powerpoint/2010/main" val="3982363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7" grpId="0" animBg="1"/>
      <p:bldP spid="117789" grpId="0" animBg="1"/>
      <p:bldP spid="117791" grpId="0" animBg="1"/>
      <p:bldP spid="117797" grpId="0" animBg="1"/>
      <p:bldP spid="117798" grpId="0" animBg="1"/>
      <p:bldP spid="117799" grpId="0" animBg="1"/>
      <p:bldP spid="117800" grpId="0" animBg="1"/>
      <p:bldP spid="117801" grpId="0" animBg="1"/>
      <p:bldP spid="1178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  <a:solidFill>
            <a:schemeClr val="folHlink"/>
          </a:solidFill>
        </p:spPr>
        <p:txBody>
          <a:bodyPr/>
          <a:lstStyle/>
          <a:p>
            <a:r>
              <a:rPr lang="en-US" altLang="zh-CN" sz="2800" b="1">
                <a:latin typeface="Arial Black" pitchFamily="34" charset="0"/>
              </a:rPr>
              <a:t>Para 4  The harmful effects of smoking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68313" y="1700213"/>
            <a:ext cx="79200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Comic Sans MS" pitchFamily="66" charset="0"/>
              </a:rPr>
              <a:t>1. do terrible _______to your heart and lungs or make pregnancy ________.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468313" y="2781300"/>
            <a:ext cx="8424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Comic Sans MS" pitchFamily="66" charset="0"/>
              </a:rPr>
              <a:t>2. affect the health of ___________.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68313" y="3500438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Comic Sans MS" pitchFamily="66" charset="0"/>
              </a:rPr>
              <a:t>3. _______terrible.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68313" y="4365625"/>
            <a:ext cx="799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Comic Sans MS" pitchFamily="66" charset="0"/>
              </a:rPr>
              <a:t>4. The ends of the fingers turn_________.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468313" y="5373688"/>
            <a:ext cx="6913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Comic Sans MS" pitchFamily="66" charset="0"/>
              </a:rPr>
              <a:t>5. be _______to enjoy sports.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3059113" y="1628775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damage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4139952" y="2060575"/>
            <a:ext cx="266566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difficult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4787900" y="2781300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non-smokers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1116013" y="3429000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smell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300788" y="4221163"/>
            <a:ext cx="151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yellow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1692275" y="52292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unable</a:t>
            </a:r>
          </a:p>
        </p:txBody>
      </p:sp>
    </p:spTree>
    <p:extLst>
      <p:ext uri="{BB962C8B-B14F-4D97-AF65-F5344CB8AC3E}">
        <p14:creationId xmlns:p14="http://schemas.microsoft.com/office/powerpoint/2010/main" val="888861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/>
      <p:bldP spid="101385" grpId="0"/>
      <p:bldP spid="101386" grpId="0"/>
      <p:bldP spid="101387" grpId="0"/>
      <p:bldP spid="101388" grpId="0"/>
      <p:bldP spid="1013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61975"/>
          </a:xfrm>
          <a:solidFill>
            <a:schemeClr val="folHlink"/>
          </a:solidFill>
        </p:spPr>
        <p:txBody>
          <a:bodyPr>
            <a:normAutofit fontScale="90000"/>
          </a:bodyPr>
          <a:lstStyle/>
          <a:p>
            <a:r>
              <a:rPr lang="en-US" altLang="zh-CN" sz="3200" b="1"/>
              <a:t>Para5  Grandad’s hope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-210805" y="3429000"/>
            <a:ext cx="82809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/>
              <a:t>e.g.  Mary is __________________(</a:t>
            </a:r>
            <a:r>
              <a:rPr lang="zh-CN" altLang="en-US" dirty="0"/>
              <a:t>一样漂亮）</a:t>
            </a:r>
            <a:r>
              <a:rPr lang="en-US" altLang="zh-CN" dirty="0"/>
              <a:t>Daisy.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331913" y="4076700"/>
            <a:ext cx="75612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Ding </a:t>
            </a:r>
            <a:r>
              <a:rPr lang="en-US" altLang="zh-CN" dirty="0" err="1"/>
              <a:t>Ning</a:t>
            </a:r>
            <a:r>
              <a:rPr lang="en-US" altLang="zh-CN" dirty="0"/>
              <a:t> is _________________(</a:t>
            </a:r>
            <a:r>
              <a:rPr lang="zh-CN" altLang="en-US" dirty="0"/>
              <a:t>同样优秀的运动员）</a:t>
            </a:r>
            <a:r>
              <a:rPr lang="en-US" altLang="zh-CN" dirty="0"/>
              <a:t>Li </a:t>
            </a:r>
            <a:r>
              <a:rPr lang="en-US" altLang="zh-CN" dirty="0" err="1"/>
              <a:t>Xiaoxia</a:t>
            </a:r>
            <a:r>
              <a:rPr lang="en-US" altLang="zh-CN" dirty="0"/>
              <a:t>.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619672" y="3341132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as beautiful a girl as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087984" y="3894103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as good a player as</a:t>
            </a:r>
            <a:r>
              <a:rPr lang="en-US" altLang="zh-CN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7" y="1124744"/>
            <a:ext cx="8207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</a:rPr>
              <a:t> He 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does</a:t>
            </a:r>
            <a:r>
              <a:rPr lang="en-US" altLang="zh-CN" sz="3200" dirty="0">
                <a:latin typeface="Times New Roman" pitchFamily="18" charset="0"/>
              </a:rPr>
              <a:t> hope James can quit smoking and live 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as long and healthy a life as</a:t>
            </a:r>
            <a:r>
              <a:rPr lang="en-US" altLang="zh-CN" sz="3200" dirty="0">
                <a:latin typeface="Times New Roman" pitchFamily="18" charset="0"/>
              </a:rPr>
              <a:t> he has.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1623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  <p:bldP spid="123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no smoking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060575"/>
            <a:ext cx="363537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755650" y="333375"/>
            <a:ext cx="7721600" cy="554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CC"/>
                </a:solidFill>
                <a:ea typeface="GungsuhChe" pitchFamily="49" charset="-127"/>
              </a:rPr>
              <a:t>Read</a:t>
            </a:r>
            <a:r>
              <a:rPr lang="en-US" altLang="zh-CN" sz="3200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ngsuhChe" pitchFamily="49" charset="-127"/>
              </a:rPr>
              <a:t> </a:t>
            </a:r>
            <a:r>
              <a:rPr lang="en-US" altLang="zh-CN" sz="3200" i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ngsuhChe" pitchFamily="49" charset="-127"/>
              </a:rPr>
              <a:t>How can I stop smoking(Page19)</a:t>
            </a:r>
            <a:r>
              <a:rPr lang="en-US" altLang="zh-CN" sz="32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ngsuhChe" pitchFamily="49" charset="-127"/>
              </a:rPr>
              <a:t>                             </a:t>
            </a:r>
            <a:r>
              <a:rPr lang="en-US" altLang="zh-CN" sz="3200" dirty="0">
                <a:solidFill>
                  <a:srgbClr val="0000CC"/>
                </a:solidFill>
                <a:ea typeface="GungsuhChe" pitchFamily="49" charset="-127"/>
              </a:rPr>
              <a:t>and answer:</a:t>
            </a:r>
          </a:p>
          <a:p>
            <a:r>
              <a:rPr lang="en-US" altLang="zh-CN" sz="3200" dirty="0">
                <a:ea typeface="GungsuhChe" pitchFamily="49" charset="-127"/>
              </a:rPr>
              <a:t>Suggestions for quitting smoking: </a:t>
            </a:r>
          </a:p>
          <a:p>
            <a:endParaRPr lang="en-US" altLang="zh-CN" sz="3200" dirty="0">
              <a:ea typeface="GungsuhChe" pitchFamily="49" charset="-127"/>
            </a:endParaRPr>
          </a:p>
          <a:p>
            <a:pPr>
              <a:lnSpc>
                <a:spcPct val="120000"/>
              </a:lnSpc>
              <a:buFontTx/>
              <a:buAutoNum type="arabicParenR"/>
            </a:pPr>
            <a:r>
              <a:rPr lang="en-US" altLang="zh-CN" sz="3200" dirty="0">
                <a:ea typeface="GungsuhChe" pitchFamily="49" charset="-127"/>
              </a:rPr>
              <a:t>______________</a:t>
            </a:r>
          </a:p>
          <a:p>
            <a:pPr>
              <a:lnSpc>
                <a:spcPct val="120000"/>
              </a:lnSpc>
              <a:buFontTx/>
              <a:buAutoNum type="arabicParenR"/>
            </a:pPr>
            <a:r>
              <a:rPr lang="en-US" altLang="zh-CN" sz="3200" dirty="0">
                <a:ea typeface="GungsuhChe" pitchFamily="49" charset="-127"/>
              </a:rPr>
              <a:t>______________</a:t>
            </a:r>
          </a:p>
          <a:p>
            <a:pPr>
              <a:lnSpc>
                <a:spcPct val="120000"/>
              </a:lnSpc>
              <a:buFontTx/>
              <a:buAutoNum type="arabicParenR"/>
            </a:pPr>
            <a:r>
              <a:rPr lang="en-US" altLang="zh-CN" sz="3200" dirty="0">
                <a:ea typeface="GungsuhChe" pitchFamily="49" charset="-127"/>
              </a:rPr>
              <a:t>______________</a:t>
            </a:r>
          </a:p>
          <a:p>
            <a:pPr>
              <a:lnSpc>
                <a:spcPct val="120000"/>
              </a:lnSpc>
              <a:buFontTx/>
              <a:buAutoNum type="arabicParenR"/>
            </a:pPr>
            <a:r>
              <a:rPr lang="en-US" altLang="zh-CN" sz="3200" dirty="0">
                <a:ea typeface="GungsuhChe" pitchFamily="49" charset="-127"/>
              </a:rPr>
              <a:t>______________</a:t>
            </a:r>
          </a:p>
          <a:p>
            <a:pPr>
              <a:lnSpc>
                <a:spcPct val="120000"/>
              </a:lnSpc>
              <a:buFontTx/>
              <a:buAutoNum type="arabicParenR"/>
            </a:pPr>
            <a:r>
              <a:rPr lang="en-US" altLang="zh-CN" sz="3200" dirty="0">
                <a:ea typeface="GungsuhChe" pitchFamily="49" charset="-127"/>
              </a:rPr>
              <a:t>______________</a:t>
            </a:r>
          </a:p>
          <a:p>
            <a:pPr>
              <a:lnSpc>
                <a:spcPct val="120000"/>
              </a:lnSpc>
              <a:buFontTx/>
              <a:buAutoNum type="arabicParenR"/>
            </a:pPr>
            <a:r>
              <a:rPr lang="en-US" altLang="zh-CN" sz="3200" dirty="0">
                <a:ea typeface="GungsuhChe" pitchFamily="49" charset="-127"/>
              </a:rPr>
              <a:t>______________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187450" y="2349500"/>
            <a:ext cx="3387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ea typeface="GungsuhChe" pitchFamily="49" charset="-127"/>
              </a:rPr>
              <a:t>Prepare yourself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1187450" y="2997200"/>
            <a:ext cx="3003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ea typeface="GungsuhChe" pitchFamily="49" charset="-127"/>
              </a:rPr>
              <a:t>Be determined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1187450" y="3573463"/>
            <a:ext cx="3114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ea typeface="GungsuhChe" pitchFamily="49" charset="-127"/>
              </a:rPr>
              <a:t>Break the habit</a:t>
            </a: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1258888" y="4149725"/>
            <a:ext cx="1266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ea typeface="GungsuhChe" pitchFamily="49" charset="-127"/>
              </a:rPr>
              <a:t>Relax</a:t>
            </a: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1116013" y="472440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ea typeface="GungsuhChe" pitchFamily="49" charset="-127"/>
              </a:rPr>
              <a:t>Get help if you need it</a:t>
            </a:r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1258888" y="5300663"/>
            <a:ext cx="241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ea typeface="GungsuhChe" pitchFamily="49" charset="-127"/>
              </a:rPr>
              <a:t>Keep trying</a:t>
            </a:r>
          </a:p>
        </p:txBody>
      </p:sp>
    </p:spTree>
    <p:extLst>
      <p:ext uri="{BB962C8B-B14F-4D97-AF65-F5344CB8AC3E}">
        <p14:creationId xmlns:p14="http://schemas.microsoft.com/office/powerpoint/2010/main" val="11793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h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5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7" name="Picture 3" descr="y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3" y="5949950"/>
            <a:ext cx="90328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9050" y="100013"/>
            <a:ext cx="9124950" cy="642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CC"/>
                </a:solidFill>
                <a:latin typeface="Arial Narrow" pitchFamily="34" charset="0"/>
                <a:ea typeface="GungsuhChe" pitchFamily="49" charset="-127"/>
              </a:rPr>
              <a:t>Read</a:t>
            </a:r>
            <a:r>
              <a:rPr lang="en-US" altLang="zh-CN" sz="3200" i="1" dirty="0">
                <a:solidFill>
                  <a:srgbClr val="0000CC"/>
                </a:solidFill>
                <a:latin typeface="Arial Narrow" pitchFamily="34" charset="0"/>
                <a:ea typeface="GungsuhChe" pitchFamily="49" charset="-127"/>
              </a:rPr>
              <a:t> </a:t>
            </a:r>
            <a:r>
              <a:rPr lang="en-US" altLang="zh-CN" sz="3200" i="1" u="sng" dirty="0">
                <a:solidFill>
                  <a:srgbClr val="A50021"/>
                </a:solidFill>
                <a:latin typeface="Arial Narrow" pitchFamily="34" charset="0"/>
                <a:ea typeface="GungsuhChe" pitchFamily="49" charset="-127"/>
              </a:rPr>
              <a:t>How can I stop smoking </a:t>
            </a:r>
            <a:r>
              <a:rPr lang="en-US" altLang="zh-CN" sz="3200" i="1" dirty="0">
                <a:solidFill>
                  <a:srgbClr val="A50021"/>
                </a:solidFill>
                <a:latin typeface="Arial Narrow" pitchFamily="34" charset="0"/>
                <a:ea typeface="GungsuhChe" pitchFamily="49" charset="-127"/>
              </a:rPr>
              <a:t>(P19)</a:t>
            </a:r>
            <a:r>
              <a:rPr lang="en-US" altLang="zh-CN" sz="3200" dirty="0">
                <a:solidFill>
                  <a:srgbClr val="A50021"/>
                </a:solidFill>
                <a:latin typeface="Arial Narrow" pitchFamily="34" charset="0"/>
                <a:ea typeface="GungsuhChe" pitchFamily="49" charset="-127"/>
              </a:rPr>
              <a:t> </a:t>
            </a:r>
            <a:r>
              <a:rPr lang="en-US" altLang="zh-CN" sz="3200" dirty="0">
                <a:solidFill>
                  <a:srgbClr val="0000CC"/>
                </a:solidFill>
                <a:latin typeface="Arial Narrow" pitchFamily="34" charset="0"/>
                <a:ea typeface="GungsuhChe" pitchFamily="49" charset="-127"/>
              </a:rPr>
              <a:t>again and fill in the blanks:</a:t>
            </a:r>
          </a:p>
          <a:p>
            <a:r>
              <a:rPr lang="en-US" altLang="zh-CN" sz="3200" dirty="0">
                <a:latin typeface="Arial Narrow" pitchFamily="34" charset="0"/>
                <a:ea typeface="GungsuhChe" pitchFamily="49" charset="-127"/>
              </a:rPr>
              <a:t>   Choose a day that is not _________ to quit smoking.     </a:t>
            </a:r>
          </a:p>
          <a:p>
            <a:r>
              <a:rPr lang="en-US" altLang="zh-CN" sz="3200" dirty="0">
                <a:latin typeface="Arial Narrow" pitchFamily="34" charset="0"/>
                <a:ea typeface="GungsuhChe" pitchFamily="49" charset="-127"/>
              </a:rPr>
              <a:t> Make a list of all the __________ you will get from           </a:t>
            </a:r>
          </a:p>
          <a:p>
            <a:r>
              <a:rPr lang="en-US" altLang="zh-CN" sz="3200" dirty="0">
                <a:latin typeface="Arial Narrow" pitchFamily="34" charset="0"/>
                <a:ea typeface="GungsuhChe" pitchFamily="49" charset="-127"/>
              </a:rPr>
              <a:t> stopping smoking. ___________ all your cigarettes.        </a:t>
            </a:r>
          </a:p>
          <a:p>
            <a:r>
              <a:rPr lang="en-US" altLang="zh-CN" sz="3200" dirty="0">
                <a:latin typeface="Arial Narrow" pitchFamily="34" charset="0"/>
                <a:ea typeface="GungsuhChe" pitchFamily="49" charset="-127"/>
              </a:rPr>
              <a:t> _________ the list of benefits when you feel like              </a:t>
            </a:r>
          </a:p>
          <a:p>
            <a:r>
              <a:rPr lang="en-US" altLang="zh-CN" sz="3200" dirty="0">
                <a:latin typeface="Arial Narrow" pitchFamily="34" charset="0"/>
                <a:ea typeface="GungsuhChe" pitchFamily="49" charset="-127"/>
              </a:rPr>
              <a:t> smoking. Develop some other habits to keep yourself    </a:t>
            </a:r>
          </a:p>
          <a:p>
            <a:r>
              <a:rPr lang="en-US" altLang="zh-CN" sz="3200" dirty="0">
                <a:latin typeface="Arial Narrow" pitchFamily="34" charset="0"/>
                <a:ea typeface="GungsuhChe" pitchFamily="49" charset="-127"/>
              </a:rPr>
              <a:t>_____. If you feel nervous or stressed, try some                </a:t>
            </a:r>
          </a:p>
          <a:p>
            <a:r>
              <a:rPr lang="en-US" altLang="zh-CN" sz="3200" dirty="0">
                <a:latin typeface="Arial Narrow" pitchFamily="34" charset="0"/>
                <a:ea typeface="GungsuhChe" pitchFamily="49" charset="-127"/>
              </a:rPr>
              <a:t> ___________ exercises like deep breathing. You can      </a:t>
            </a:r>
          </a:p>
          <a:p>
            <a:r>
              <a:rPr lang="en-US" altLang="zh-CN" sz="3200" dirty="0">
                <a:latin typeface="Arial Narrow" pitchFamily="34" charset="0"/>
                <a:ea typeface="GungsuhChe" pitchFamily="49" charset="-127"/>
              </a:rPr>
              <a:t>stop smoking with a _______ or join a group. If                                  </a:t>
            </a:r>
          </a:p>
          <a:p>
            <a:r>
              <a:rPr lang="en-US" altLang="zh-CN" sz="3200" dirty="0">
                <a:latin typeface="Arial Narrow" pitchFamily="34" charset="0"/>
                <a:ea typeface="GungsuhChe" pitchFamily="49" charset="-127"/>
              </a:rPr>
              <a:t>necessary, ask a doctor or _________ for help. The         </a:t>
            </a:r>
          </a:p>
          <a:p>
            <a:r>
              <a:rPr lang="en-US" altLang="zh-CN" sz="3200" dirty="0">
                <a:latin typeface="Arial Narrow" pitchFamily="34" charset="0"/>
                <a:ea typeface="GungsuhChe" pitchFamily="49" charset="-127"/>
              </a:rPr>
              <a:t>most important is to keep _______. Don’t feel _______</a:t>
            </a:r>
          </a:p>
          <a:p>
            <a:r>
              <a:rPr lang="en-US" altLang="zh-CN" sz="3200" dirty="0">
                <a:latin typeface="Arial Narrow" pitchFamily="34" charset="0"/>
                <a:ea typeface="GungsuhChe" pitchFamily="49" charset="-127"/>
              </a:rPr>
              <a:t> if you smoke again. Just ___ again.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427538" y="1125538"/>
            <a:ext cx="1630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stressful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3779838" y="1628775"/>
            <a:ext cx="153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benefits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3276600" y="2133600"/>
            <a:ext cx="2363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00CC"/>
                </a:solidFill>
                <a:latin typeface="Times New Roman" pitchFamily="18" charset="0"/>
              </a:rPr>
              <a:t>Throw away</a:t>
            </a: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323850" y="2565400"/>
            <a:ext cx="1449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Reread</a:t>
            </a:r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250825" y="350043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busy</a:t>
            </a: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250825" y="4005263"/>
            <a:ext cx="1944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00CC"/>
                </a:solidFill>
                <a:latin typeface="Times New Roman" pitchFamily="18" charset="0"/>
              </a:rPr>
              <a:t>relaxation</a:t>
            </a: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3348038" y="4581525"/>
            <a:ext cx="124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friend</a:t>
            </a:r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4500563" y="5013325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chemist</a:t>
            </a:r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4356100" y="5516563"/>
            <a:ext cx="1244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00CC"/>
                </a:solidFill>
                <a:latin typeface="Times New Roman" pitchFamily="18" charset="0"/>
              </a:rPr>
              <a:t>trying</a:t>
            </a:r>
          </a:p>
        </p:txBody>
      </p:sp>
      <p:sp>
        <p:nvSpPr>
          <p:cNvPr id="123918" name="Rectangle 14"/>
          <p:cNvSpPr>
            <a:spLocks noChangeArrowheads="1"/>
          </p:cNvSpPr>
          <p:nvPr/>
        </p:nvSpPr>
        <p:spPr bwMode="auto">
          <a:xfrm>
            <a:off x="7164388" y="5516563"/>
            <a:ext cx="1719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00CC"/>
                </a:solidFill>
                <a:latin typeface="Times New Roman" pitchFamily="18" charset="0"/>
              </a:rPr>
              <a:t>ashamed</a:t>
            </a:r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3970338" y="6072554"/>
            <a:ext cx="703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try</a:t>
            </a:r>
          </a:p>
        </p:txBody>
      </p:sp>
    </p:spTree>
    <p:extLst>
      <p:ext uri="{BB962C8B-B14F-4D97-AF65-F5344CB8AC3E}">
        <p14:creationId xmlns:p14="http://schemas.microsoft.com/office/powerpoint/2010/main" val="300480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 autoUpdateAnimBg="0"/>
      <p:bldP spid="123910" grpId="0" autoUpdateAnimBg="0"/>
      <p:bldP spid="123911" grpId="0" autoUpdateAnimBg="0"/>
      <p:bldP spid="123912" grpId="0" autoUpdateAnimBg="0"/>
      <p:bldP spid="123913" grpId="0" autoUpdateAnimBg="0"/>
      <p:bldP spid="123914" grpId="0" autoUpdateAnimBg="0"/>
      <p:bldP spid="123915" grpId="0" autoUpdateAnimBg="0"/>
      <p:bldP spid="123916" grpId="0" autoUpdateAnimBg="0"/>
      <p:bldP spid="123917" grpId="0" autoUpdateAnimBg="0"/>
      <p:bldP spid="123918" grpId="0" autoUpdateAnimBg="0"/>
      <p:bldP spid="1239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900113" y="1158875"/>
            <a:ext cx="79930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/>
              <a:t>A truly healthy person should be healthy in both _____ and ______.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4019550" y="1700213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3300"/>
                </a:solidFill>
              </a:rPr>
              <a:t>body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6251575" y="1701800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3300"/>
                </a:solidFill>
              </a:rPr>
              <a:t>mind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3492500" y="2859088"/>
            <a:ext cx="518477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en-US" altLang="zh-CN"/>
              <a:t>A healthy life should include ________ and ______ health. 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5148263" y="3651250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3300"/>
                </a:solidFill>
              </a:rPr>
              <a:t>physical</a:t>
            </a:r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3473450" y="4371975"/>
            <a:ext cx="153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3300"/>
                </a:solidFill>
              </a:rPr>
              <a:t>mental</a:t>
            </a:r>
          </a:p>
        </p:txBody>
      </p:sp>
      <p:pic>
        <p:nvPicPr>
          <p:cNvPr id="11272" name="Picture 9" descr="200508040249504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565400"/>
            <a:ext cx="21859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900113" y="476250"/>
            <a:ext cx="62658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accent2"/>
                </a:solidFill>
              </a:rPr>
              <a:t>What’s a healthy person?</a:t>
            </a:r>
          </a:p>
        </p:txBody>
      </p:sp>
    </p:spTree>
    <p:extLst>
      <p:ext uri="{BB962C8B-B14F-4D97-AF65-F5344CB8AC3E}">
        <p14:creationId xmlns:p14="http://schemas.microsoft.com/office/powerpoint/2010/main" val="67822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95288" y="2282825"/>
            <a:ext cx="8147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/>
              <a:t>What may do harm to our health? Why?</a:t>
            </a: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1042988" y="2924175"/>
            <a:ext cx="6605587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0" lang="en-US" altLang="zh-CN">
                <a:solidFill>
                  <a:srgbClr val="FF3300"/>
                </a:solidFill>
              </a:rPr>
              <a:t> cigarette smoking; 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0" lang="en-US" altLang="zh-CN">
                <a:solidFill>
                  <a:srgbClr val="FF3300"/>
                </a:solidFill>
              </a:rPr>
              <a:t> alcohol drinking; 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0" lang="en-US" altLang="zh-CN">
                <a:solidFill>
                  <a:srgbClr val="FF3300"/>
                </a:solidFill>
              </a:rPr>
              <a:t> drug taking;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0" lang="en-US" altLang="zh-CN">
                <a:solidFill>
                  <a:srgbClr val="FF3300"/>
                </a:solidFill>
              </a:rPr>
              <a:t> eating too much; 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0" lang="en-US" altLang="zh-CN">
                <a:solidFill>
                  <a:srgbClr val="FF3300"/>
                </a:solidFill>
              </a:rPr>
              <a:t> stress or too much pressure etc.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2916238" y="1431925"/>
            <a:ext cx="2473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900CC"/>
                </a:solidFill>
              </a:rPr>
              <a:t>Discussion</a:t>
            </a:r>
          </a:p>
        </p:txBody>
      </p:sp>
      <p:pic>
        <p:nvPicPr>
          <p:cNvPr id="20486" name="图片 4" descr="QQ截图2014070110571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2138"/>
            <a:ext cx="2520950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4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700213"/>
            <a:ext cx="7993062" cy="2879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chemeClr val="accent2"/>
                </a:solidFill>
              </a:rPr>
              <a:t>feel lonely and boring </a:t>
            </a:r>
          </a:p>
          <a:p>
            <a:pPr eaLnBrk="1" hangingPunct="1"/>
            <a:r>
              <a:rPr lang="en-US" altLang="zh-CN" sz="3600" b="1" smtClean="0">
                <a:solidFill>
                  <a:schemeClr val="accent2"/>
                </a:solidFill>
              </a:rPr>
              <a:t>release their pressure </a:t>
            </a:r>
          </a:p>
          <a:p>
            <a:pPr eaLnBrk="1" hangingPunct="1"/>
            <a:r>
              <a:rPr lang="en-US" altLang="zh-CN" sz="3600" b="1" smtClean="0">
                <a:solidFill>
                  <a:schemeClr val="accent2"/>
                </a:solidFill>
              </a:rPr>
              <a:t>friends around can smoke </a:t>
            </a:r>
          </a:p>
          <a:p>
            <a:pPr eaLnBrk="1" hangingPunct="1">
              <a:buFontTx/>
              <a:buNone/>
            </a:pPr>
            <a:r>
              <a:rPr lang="en-US" altLang="zh-CN" sz="3600" b="1" smtClean="0">
                <a:solidFill>
                  <a:schemeClr val="accent2"/>
                </a:solidFill>
              </a:rPr>
              <a:t>   ……</a:t>
            </a:r>
          </a:p>
        </p:txBody>
      </p:sp>
      <p:pic>
        <p:nvPicPr>
          <p:cNvPr id="60420" name="Picture 4" descr="qingshaonianxiyan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68413"/>
            <a:ext cx="25209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 descr="qingshaonianxiya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437063"/>
            <a:ext cx="2447925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6" descr="qingshaonianxiy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005263"/>
            <a:ext cx="3024188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468313" y="360363"/>
            <a:ext cx="724535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/>
              <a:t>Why do you think some adolescents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start smoking?</a:t>
            </a:r>
          </a:p>
        </p:txBody>
      </p:sp>
    </p:spTree>
    <p:extLst>
      <p:ext uri="{BB962C8B-B14F-4D97-AF65-F5344CB8AC3E}">
        <p14:creationId xmlns:p14="http://schemas.microsoft.com/office/powerpoint/2010/main" val="40729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/>
              <a:t>      </a:t>
            </a:r>
            <a:endParaRPr lang="en-US" altLang="zh-CN" b="1" dirty="0" smtClean="0"/>
          </a:p>
          <a:p>
            <a:r>
              <a:rPr lang="en-US" altLang="zh-CN" sz="2800" b="1" u="sng" dirty="0" smtClean="0">
                <a:solidFill>
                  <a:srgbClr val="FF0000"/>
                </a:solidFill>
              </a:rPr>
              <a:t>As </a:t>
            </a:r>
            <a:r>
              <a:rPr lang="en-US" altLang="zh-CN" sz="2800" b="1" u="sng" dirty="0">
                <a:solidFill>
                  <a:srgbClr val="FF0000"/>
                </a:solidFill>
              </a:rPr>
              <a:t>to smoking, different people have different opinions.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u="sng" dirty="0">
                <a:solidFill>
                  <a:srgbClr val="FF0000"/>
                </a:solidFill>
              </a:rPr>
              <a:t>Some people are in favor of</a:t>
            </a:r>
            <a:r>
              <a:rPr lang="en-US" altLang="zh-CN" sz="2800" b="1" dirty="0"/>
              <a:t> smoking. In their opinion, they </a:t>
            </a:r>
            <a:r>
              <a:rPr lang="en-US" altLang="zh-CN" sz="2800" b="1" u="sng" dirty="0">
                <a:solidFill>
                  <a:srgbClr val="0000FF"/>
                </a:solidFill>
              </a:rPr>
              <a:t>regard smoking as</a:t>
            </a:r>
            <a:r>
              <a:rPr lang="en-US" altLang="zh-CN" sz="2800" b="1" dirty="0"/>
              <a:t> an effective way to </a:t>
            </a:r>
            <a:r>
              <a:rPr lang="en-US" altLang="zh-CN" sz="2800" b="1" u="sng" dirty="0">
                <a:solidFill>
                  <a:srgbClr val="0000FF"/>
                </a:solidFill>
              </a:rPr>
              <a:t>relax themselves</a:t>
            </a:r>
            <a:r>
              <a:rPr lang="en-US" altLang="zh-CN" sz="2800" b="1" dirty="0"/>
              <a:t>. Besides, they think smoking is a useful tool to communicate with others. </a:t>
            </a:r>
            <a:r>
              <a:rPr lang="en-US" altLang="zh-CN" sz="2800" b="1" u="sng" dirty="0">
                <a:solidFill>
                  <a:srgbClr val="0000FF"/>
                </a:solidFill>
              </a:rPr>
              <a:t>What</a:t>
            </a:r>
            <a:r>
              <a:rPr lang="en-US" altLang="zh-CN" sz="2800" b="1" u="sng" dirty="0">
                <a:solidFill>
                  <a:srgbClr val="0000FF"/>
                </a:solidFill>
                <a:latin typeface="Arial"/>
              </a:rPr>
              <a:t>’</a:t>
            </a:r>
            <a:r>
              <a:rPr lang="en-US" altLang="zh-CN" sz="2800" b="1" u="sng" dirty="0">
                <a:solidFill>
                  <a:srgbClr val="0000FF"/>
                </a:solidFill>
              </a:rPr>
              <a:t>s more</a:t>
            </a:r>
            <a:r>
              <a:rPr lang="en-US" altLang="zh-CN" sz="2800" b="1" u="sng" dirty="0"/>
              <a:t>,</a:t>
            </a:r>
            <a:r>
              <a:rPr lang="en-US" altLang="zh-CN" sz="2800" b="1" dirty="0"/>
              <a:t> they even consider it a symbol of smartness and maturity.</a:t>
            </a:r>
          </a:p>
          <a:p>
            <a:r>
              <a:rPr lang="en-US" altLang="zh-CN" sz="2800" b="1" dirty="0"/>
              <a:t>      </a:t>
            </a:r>
            <a:r>
              <a:rPr lang="en-US" altLang="zh-CN" sz="2800" b="1" u="sng" dirty="0">
                <a:solidFill>
                  <a:srgbClr val="FF0000"/>
                </a:solidFill>
              </a:rPr>
              <a:t>However, other people are against</a:t>
            </a:r>
            <a:r>
              <a:rPr lang="en-US" altLang="zh-CN" sz="2800" b="1" dirty="0"/>
              <a:t> smoking. They think smoking does great harm to the health of smokers and those who are forced to be second-smokers. </a:t>
            </a:r>
            <a:r>
              <a:rPr lang="en-US" altLang="zh-CN" sz="2800" b="1" u="sng" dirty="0">
                <a:solidFill>
                  <a:srgbClr val="0000FF"/>
                </a:solidFill>
              </a:rPr>
              <a:t>What</a:t>
            </a:r>
            <a:r>
              <a:rPr lang="en-US" altLang="zh-CN" sz="2800" b="1" u="sng" dirty="0">
                <a:solidFill>
                  <a:srgbClr val="0000FF"/>
                </a:solidFill>
                <a:latin typeface="Arial"/>
              </a:rPr>
              <a:t>’</a:t>
            </a:r>
            <a:r>
              <a:rPr lang="en-US" altLang="zh-CN" sz="2800" b="1" u="sng" dirty="0">
                <a:solidFill>
                  <a:srgbClr val="0000FF"/>
                </a:solidFill>
              </a:rPr>
              <a:t>s worse</a:t>
            </a:r>
            <a:r>
              <a:rPr lang="en-US" altLang="zh-CN" sz="2800" b="1" u="sng" dirty="0"/>
              <a:t>, </a:t>
            </a:r>
            <a:r>
              <a:rPr lang="en-US" altLang="zh-CN" sz="2800" b="1" dirty="0"/>
              <a:t>smoking pollutes the environment.</a:t>
            </a:r>
          </a:p>
          <a:p>
            <a:r>
              <a:rPr lang="en-US" altLang="zh-CN" sz="2800" b="1" dirty="0"/>
              <a:t>      </a:t>
            </a:r>
            <a:r>
              <a:rPr lang="en-US" altLang="zh-CN" sz="2800" b="1" u="sng" dirty="0">
                <a:solidFill>
                  <a:srgbClr val="FF0000"/>
                </a:solidFill>
              </a:rPr>
              <a:t>From my point of view,</a:t>
            </a:r>
            <a:r>
              <a:rPr lang="en-US" altLang="zh-CN" sz="2800" b="1" dirty="0"/>
              <a:t> I</a:t>
            </a:r>
            <a:r>
              <a:rPr lang="en-US" altLang="zh-CN" sz="2800" b="1" dirty="0">
                <a:latin typeface="Arial"/>
              </a:rPr>
              <a:t>’</a:t>
            </a:r>
            <a:r>
              <a:rPr lang="en-US" altLang="zh-CN" sz="2800" b="1" dirty="0"/>
              <a:t>m firmly against smoking because not only is smoking harmful to out health but also it is a waste of money. In addition, those who like smoking may form some bad habits, which is dangerous.</a:t>
            </a:r>
          </a:p>
          <a:p>
            <a:r>
              <a:rPr lang="en-US" altLang="zh-CN" sz="2800" b="1" dirty="0"/>
              <a:t>      </a:t>
            </a:r>
            <a:r>
              <a:rPr lang="en-US" altLang="zh-CN" sz="2800" b="1" u="sng" dirty="0">
                <a:solidFill>
                  <a:srgbClr val="FF0000"/>
                </a:solidFill>
              </a:rPr>
              <a:t>In a word</a:t>
            </a:r>
            <a:r>
              <a:rPr lang="en-US" altLang="zh-CN" sz="2800" b="1" dirty="0"/>
              <a:t>, it</a:t>
            </a:r>
            <a:r>
              <a:rPr lang="en-US" altLang="zh-CN" sz="2800" b="1" dirty="0">
                <a:latin typeface="Arial"/>
              </a:rPr>
              <a:t>’</a:t>
            </a:r>
            <a:r>
              <a:rPr lang="en-US" altLang="zh-CN" sz="2800" b="1" dirty="0"/>
              <a:t>s time for us to stop smoking.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33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20084159412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3332162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7" descr="1455ab3bffbb3de715cecb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319463"/>
            <a:ext cx="424815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827088" y="542925"/>
            <a:ext cx="7775575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/>
              <a:t>Can you list any harmful effects of smoking?</a:t>
            </a:r>
          </a:p>
        </p:txBody>
      </p:sp>
    </p:spTree>
    <p:extLst>
      <p:ext uri="{BB962C8B-B14F-4D97-AF65-F5344CB8AC3E}">
        <p14:creationId xmlns:p14="http://schemas.microsoft.com/office/powerpoint/2010/main" val="269191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61975"/>
          </a:xfrm>
          <a:solidFill>
            <a:schemeClr val="folHlink"/>
          </a:solidFill>
        </p:spPr>
        <p:txBody>
          <a:bodyPr>
            <a:normAutofit fontScale="90000"/>
          </a:bodyPr>
          <a:lstStyle/>
          <a:p>
            <a:endParaRPr lang="zh-CN" altLang="zh-CN" sz="4000" b="1"/>
          </a:p>
        </p:txBody>
      </p:sp>
      <p:sp>
        <p:nvSpPr>
          <p:cNvPr id="7171" name="WordArt 3"/>
          <p:cNvSpPr>
            <a:spLocks noChangeArrowheads="1" noChangeShapeType="1" noTextEdit="1"/>
          </p:cNvSpPr>
          <p:nvPr/>
        </p:nvSpPr>
        <p:spPr bwMode="auto">
          <a:xfrm>
            <a:off x="2843213" y="765175"/>
            <a:ext cx="5473700" cy="2159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en-US" altLang="zh-CN" sz="3600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Advice from Grandad</a:t>
            </a:r>
            <a:endParaRPr lang="zh-CN" altLang="en-US" sz="3600" kern="10">
              <a:ln w="25400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  <p:pic>
        <p:nvPicPr>
          <p:cNvPr id="7173" name="Picture 5" descr="2007812155514354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6372">
            <a:off x="539750" y="2420938"/>
            <a:ext cx="3292475" cy="352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oeoo_lrtj0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9" r="37328" b="48289"/>
          <a:stretch>
            <a:fillRect/>
          </a:stretch>
        </p:blipFill>
        <p:spPr bwMode="auto">
          <a:xfrm rot="324551">
            <a:off x="611188" y="2205038"/>
            <a:ext cx="2043112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00102000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785717">
            <a:off x="6156325" y="3357563"/>
            <a:ext cx="2225675" cy="30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2006925181073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0" b="3133"/>
          <a:stretch>
            <a:fillRect/>
          </a:stretch>
        </p:blipFill>
        <p:spPr bwMode="auto">
          <a:xfrm>
            <a:off x="2339752" y="2780928"/>
            <a:ext cx="3605212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98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523998" y="548680"/>
            <a:ext cx="8137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4000" dirty="0"/>
              <a:t>What’s the main idea of the passage?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5536" y="1700808"/>
            <a:ext cx="8135938" cy="2665412"/>
            <a:chOff x="340" y="1298"/>
            <a:chExt cx="5125" cy="1679"/>
          </a:xfrm>
        </p:grpSpPr>
        <p:sp>
          <p:nvSpPr>
            <p:cNvPr id="16389" name="Text Box 7"/>
            <p:cNvSpPr txBox="1">
              <a:spLocks noChangeArrowheads="1"/>
            </p:cNvSpPr>
            <p:nvPr/>
          </p:nvSpPr>
          <p:spPr bwMode="auto">
            <a:xfrm>
              <a:off x="340" y="1298"/>
              <a:ext cx="5125" cy="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sz="4000" dirty="0">
                  <a:solidFill>
                    <a:srgbClr val="FF3300"/>
                  </a:solidFill>
                </a:rPr>
                <a:t>James’ grandfather wrote to him to give him some advice and encourage him to quit smoking.</a:t>
              </a:r>
            </a:p>
          </p:txBody>
        </p:sp>
        <p:pic>
          <p:nvPicPr>
            <p:cNvPr id="16390" name="Picture 9" descr="图片1fhgj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2024"/>
              <a:ext cx="953" cy="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142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4" name="Group 4"/>
          <p:cNvGraphicFramePr>
            <a:graphicFrameLocks noGrp="1"/>
          </p:cNvGraphicFramePr>
          <p:nvPr/>
        </p:nvGraphicFramePr>
        <p:xfrm>
          <a:off x="179388" y="1052513"/>
          <a:ext cx="8496300" cy="5545139"/>
        </p:xfrm>
        <a:graphic>
          <a:graphicData uri="http://schemas.openxmlformats.org/drawingml/2006/table">
            <a:tbl>
              <a:tblPr/>
              <a:tblGrid>
                <a:gridCol w="1798637"/>
                <a:gridCol w="6697663"/>
              </a:tblGrid>
              <a:tr h="1166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hlinkClick r:id="rId2" action="ppaction://hlinksldjump"/>
                        </a:rPr>
                        <a:t>Para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 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hlinkClick r:id="rId3" action="ppaction://hlinksldjump"/>
                        </a:rPr>
                        <a:t>Para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 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3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hlinkClick r:id="rId4" action="ppaction://hlinksldjump"/>
                        </a:rPr>
                        <a:t>Para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 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hlinkClick r:id="rId5" action="ppaction://hlinksldjump"/>
                        </a:rPr>
                        <a:t>Para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 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3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Para. 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1979613" y="1484313"/>
            <a:ext cx="5040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err="1">
                <a:solidFill>
                  <a:srgbClr val="0000CC"/>
                </a:solidFill>
                <a:latin typeface="Times New Roman" pitchFamily="18" charset="0"/>
              </a:rPr>
              <a:t>Grandad’s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healthy life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2051050" y="2205038"/>
            <a:ext cx="64087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The  </a:t>
            </a: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reason   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f</a:t>
            </a: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or 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writing the letter.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1979612" y="3357563"/>
            <a:ext cx="655282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Three </a:t>
            </a: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ways  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one becomes addicted to cigarettes.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2051050" y="4456078"/>
            <a:ext cx="60493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The harmful </a:t>
            </a: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effects of 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smoking.</a:t>
            </a:r>
          </a:p>
        </p:txBody>
      </p:sp>
      <p:sp>
        <p:nvSpPr>
          <p:cNvPr id="61474" name="Rectangle 34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latin typeface="Arial Black" pitchFamily="34" charset="0"/>
              </a:rPr>
              <a:t>Scan the text and get the main idea of each paragraph</a:t>
            </a:r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5559425" y="6237288"/>
            <a:ext cx="2900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zh-CN" altLang="zh-CN" sz="4400"/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2044700" y="5657851"/>
            <a:ext cx="6697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err="1" smtClean="0">
                <a:solidFill>
                  <a:srgbClr val="0000CC"/>
                </a:solidFill>
                <a:latin typeface="Times New Roman" pitchFamily="18" charset="0"/>
              </a:rPr>
              <a:t>Grandad's</a:t>
            </a: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 hope and 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his advice</a:t>
            </a:r>
          </a:p>
        </p:txBody>
      </p:sp>
    </p:spTree>
    <p:extLst>
      <p:ext uri="{BB962C8B-B14F-4D97-AF65-F5344CB8AC3E}">
        <p14:creationId xmlns:p14="http://schemas.microsoft.com/office/powerpoint/2010/main" val="1279628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4" grpId="0"/>
      <p:bldP spid="61465" grpId="0"/>
      <p:bldP spid="61466" grpId="0"/>
      <p:bldP spid="61467" grpId="0"/>
      <p:bldP spid="6147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778</Words>
  <Application>Microsoft Office PowerPoint</Application>
  <PresentationFormat>全屏显示(4:3)</PresentationFormat>
  <Paragraphs>133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           First wealth is health.            健康是人生第一财富。                   —— Emerson 爱默生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Paragraph 1&amp;2  The reason for writing the letter</vt:lpstr>
      <vt:lpstr>Para3  Ways to become addicted</vt:lpstr>
      <vt:lpstr>Para 4  The harmful effects of smoking</vt:lpstr>
      <vt:lpstr>Para 4  The harmful effects of smoking</vt:lpstr>
      <vt:lpstr>Para5  Grandad’s hope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19</cp:revision>
  <cp:lastPrinted>2015-12-21T03:05:06Z</cp:lastPrinted>
  <dcterms:created xsi:type="dcterms:W3CDTF">2015-12-21T02:26:15Z</dcterms:created>
  <dcterms:modified xsi:type="dcterms:W3CDTF">2015-12-22T02:23:01Z</dcterms:modified>
</cp:coreProperties>
</file>