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9" r:id="rId5"/>
    <p:sldId id="276" r:id="rId6"/>
    <p:sldId id="273" r:id="rId7"/>
    <p:sldId id="277" r:id="rId8"/>
    <p:sldId id="280" r:id="rId9"/>
    <p:sldId id="285" r:id="rId10"/>
    <p:sldId id="284" r:id="rId11"/>
    <p:sldId id="288" r:id="rId12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A235-851F-4DF0-928C-FD6B25148DD3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B223-4410-4771-B992-33E5C1E66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98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11F61-DACA-4382-A0C1-5D07A1A2065C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0F2DD-5A08-45CB-A3CA-F6AB4915A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6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0F2DD-5A08-45CB-A3CA-F6AB4915A5E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0F2DD-5A08-45CB-A3CA-F6AB4915A5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8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50" y="1124878"/>
            <a:ext cx="85058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</a:rPr>
              <a:t>animation </a:t>
            </a:r>
            <a:r>
              <a:rPr lang="zh-CN" altLang="en-US" sz="3200" dirty="0" smtClean="0">
                <a:solidFill>
                  <a:schemeClr val="bg1"/>
                </a:solidFill>
              </a:rPr>
              <a:t>动画片</a:t>
            </a:r>
            <a:r>
              <a:rPr lang="en-US" altLang="zh-CN" sz="3200" dirty="0" smtClean="0">
                <a:solidFill>
                  <a:schemeClr val="bg1"/>
                </a:solidFill>
              </a:rPr>
              <a:t>	2. minimum wage</a:t>
            </a:r>
            <a:r>
              <a:rPr lang="zh-CN" altLang="en-US" sz="3200" dirty="0" smtClean="0">
                <a:solidFill>
                  <a:schemeClr val="bg1"/>
                </a:solidFill>
              </a:rPr>
              <a:t>最低工资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3. apply to </a:t>
            </a:r>
            <a:r>
              <a:rPr lang="zh-CN" altLang="en-US" sz="3200" dirty="0" smtClean="0">
                <a:solidFill>
                  <a:schemeClr val="bg1"/>
                </a:solidFill>
              </a:rPr>
              <a:t>适用于</a:t>
            </a:r>
            <a:r>
              <a:rPr lang="en-US" altLang="zh-CN" sz="3200" dirty="0" smtClean="0">
                <a:solidFill>
                  <a:schemeClr val="bg1"/>
                </a:solidFill>
              </a:rPr>
              <a:t>	4.respectively </a:t>
            </a:r>
            <a:r>
              <a:rPr lang="zh-CN" altLang="en-US" sz="3200" dirty="0" smtClean="0">
                <a:solidFill>
                  <a:schemeClr val="bg1"/>
                </a:solidFill>
              </a:rPr>
              <a:t>分别地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5. dedication</a:t>
            </a:r>
            <a:r>
              <a:rPr lang="zh-CN" altLang="en-US" sz="3200" dirty="0" smtClean="0">
                <a:solidFill>
                  <a:schemeClr val="bg1"/>
                </a:solidFill>
              </a:rPr>
              <a:t>投入</a:t>
            </a:r>
            <a:r>
              <a:rPr lang="en-US" altLang="zh-CN" sz="3200" dirty="0" smtClean="0">
                <a:solidFill>
                  <a:schemeClr val="bg1"/>
                </a:solidFill>
              </a:rPr>
              <a:t>	6. biography</a:t>
            </a:r>
            <a:r>
              <a:rPr lang="zh-CN" altLang="en-US" sz="3200" dirty="0" smtClean="0">
                <a:solidFill>
                  <a:schemeClr val="bg1"/>
                </a:solidFill>
              </a:rPr>
              <a:t>传记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7. stereotype</a:t>
            </a:r>
            <a:r>
              <a:rPr lang="zh-CN" altLang="en-US" sz="3200" dirty="0" smtClean="0">
                <a:solidFill>
                  <a:schemeClr val="bg1"/>
                </a:solidFill>
              </a:rPr>
              <a:t>陈规</a:t>
            </a:r>
            <a:r>
              <a:rPr lang="en-US" altLang="zh-CN" sz="3200" dirty="0" smtClean="0">
                <a:solidFill>
                  <a:schemeClr val="bg1"/>
                </a:solidFill>
              </a:rPr>
              <a:t>	8. phenomenon</a:t>
            </a:r>
            <a:r>
              <a:rPr lang="zh-CN" altLang="en-US" sz="3200" dirty="0" smtClean="0">
                <a:solidFill>
                  <a:schemeClr val="bg1"/>
                </a:solidFill>
              </a:rPr>
              <a:t>现象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9. shrink</a:t>
            </a:r>
            <a:r>
              <a:rPr lang="zh-CN" altLang="en-US" sz="3200" dirty="0" smtClean="0">
                <a:solidFill>
                  <a:schemeClr val="bg1"/>
                </a:solidFill>
              </a:rPr>
              <a:t>收缩</a:t>
            </a:r>
            <a:r>
              <a:rPr lang="en-US" altLang="zh-CN" sz="3200" dirty="0" smtClean="0">
                <a:solidFill>
                  <a:schemeClr val="bg1"/>
                </a:solidFill>
              </a:rPr>
              <a:t>		10. significant</a:t>
            </a:r>
            <a:r>
              <a:rPr lang="zh-CN" altLang="en-US" sz="3200" dirty="0" smtClean="0">
                <a:solidFill>
                  <a:schemeClr val="bg1"/>
                </a:solidFill>
              </a:rPr>
              <a:t>重要的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11. dominate</a:t>
            </a:r>
            <a:r>
              <a:rPr lang="zh-CN" altLang="en-US" sz="3200" dirty="0" smtClean="0">
                <a:solidFill>
                  <a:schemeClr val="bg1"/>
                </a:solidFill>
              </a:rPr>
              <a:t>主导</a:t>
            </a:r>
            <a:r>
              <a:rPr lang="en-US" altLang="zh-CN" sz="3200" dirty="0" smtClean="0">
                <a:solidFill>
                  <a:schemeClr val="bg1"/>
                </a:solidFill>
              </a:rPr>
              <a:t>	12.literature</a:t>
            </a:r>
            <a:r>
              <a:rPr lang="zh-CN" altLang="en-US" sz="3200" dirty="0" smtClean="0">
                <a:solidFill>
                  <a:schemeClr val="bg1"/>
                </a:solidFill>
              </a:rPr>
              <a:t>文学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840" y="116205"/>
            <a:ext cx="682244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rgbClr val="FFFF00"/>
                </a:solidFill>
              </a:rPr>
              <a:t>useful words and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5" y="726240"/>
            <a:ext cx="9036496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Part 1 (Para.1-4)  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doppelanger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</a:rPr>
              <a:t>2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dirty="0" smtClean="0">
                <a:solidFill>
                  <a:schemeClr val="bg1"/>
                </a:solidFill>
              </a:rPr>
              <a:t>Para.5-12) genes  perception lifestyle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3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908720"/>
            <a:ext cx="39292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Presentation</a:t>
            </a:r>
          </a:p>
          <a:p>
            <a:pPr algn="ctr"/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817" y="2636436"/>
            <a:ext cx="6191885" cy="174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>
                <a:solidFill>
                  <a:schemeClr val="bg1"/>
                </a:solidFill>
              </a:rPr>
              <a:t>Celebrity dinners</a:t>
            </a:r>
          </a:p>
          <a:p>
            <a:endParaRPr lang="zh-CN" altLang="en-US" sz="3600" i="1" dirty="0">
              <a:solidFill>
                <a:schemeClr val="bg1"/>
              </a:solidFill>
            </a:endParaRPr>
          </a:p>
          <a:p>
            <a:r>
              <a:rPr lang="en-US" altLang="zh-CN" sz="3600" i="1" dirty="0">
                <a:solidFill>
                  <a:schemeClr val="bg1"/>
                </a:solidFill>
              </a:rPr>
              <a:t>older people need flu protection </a:t>
            </a:r>
          </a:p>
        </p:txBody>
      </p:sp>
    </p:spTree>
    <p:extLst>
      <p:ext uri="{BB962C8B-B14F-4D97-AF65-F5344CB8AC3E}">
        <p14:creationId xmlns:p14="http://schemas.microsoft.com/office/powerpoint/2010/main" val="3141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906" y="885"/>
            <a:ext cx="9066652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1. What are the advantages and disadvantages of setting minimum wage?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1124744"/>
          <a:ext cx="8947242" cy="57205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9056"/>
                <a:gridCol w="4868186"/>
              </a:tblGrid>
              <a:tr h="935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advantages</a:t>
                      </a:r>
                      <a:endParaRPr lang="zh-CN" altLang="en-US" sz="36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dirty="0" smtClean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disadvantages</a:t>
                      </a:r>
                      <a:endParaRPr lang="zh-CN" altLang="en-US" sz="3600" dirty="0" smtClean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1594843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94843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94843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2095" y="2133600"/>
            <a:ext cx="3580765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ym typeface="+mn-ea"/>
              </a:rPr>
              <a:t>protecting worker’s rights(Para. 8)</a:t>
            </a:r>
          </a:p>
          <a:p>
            <a:endParaRPr lang="en-US" altLang="zh-CN" sz="2800" dirty="0" smtClean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15" y="3572510"/>
            <a:ext cx="404431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 smtClean="0">
                <a:sym typeface="+mn-ea"/>
              </a:rPr>
              <a:t>increasing people’s income and improving their lives(Para.10)</a:t>
            </a:r>
          </a:p>
          <a:p>
            <a:pPr lvl="0" algn="l"/>
            <a:endParaRPr lang="en-US" altLang="zh-CN" sz="3200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5301615"/>
            <a:ext cx="4038600" cy="167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400" dirty="0" smtClean="0">
                <a:sym typeface="+mn-ea"/>
              </a:rPr>
              <a:t>helping domestic demand and making people buy more(Para. 10)</a:t>
            </a:r>
          </a:p>
          <a:p>
            <a:pPr lvl="0" algn="l"/>
            <a:endParaRPr lang="en-US" altLang="zh-CN" sz="3200"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9565" y="2132965"/>
            <a:ext cx="4891405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 smtClean="0">
                <a:sym typeface="+mn-ea"/>
              </a:rPr>
              <a:t>leading to higher costs to do business and making the employment rate lower(Para. 12)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8620" y="3886200"/>
            <a:ext cx="488061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400" dirty="0" smtClean="0">
                <a:sym typeface="+mn-ea"/>
              </a:rPr>
              <a:t>harmful for those who wouldn’t get hired (Para. 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90364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 Which country’s hourly minimum wage ranks the third in 2014 all over the world</a:t>
            </a:r>
            <a:r>
              <a:rPr lang="en-US" altLang="zh-CN" sz="32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zh-CN" sz="3200" dirty="0" smtClean="0">
                <a:solidFill>
                  <a:srgbClr val="FFFF00"/>
                </a:solidFill>
              </a:rPr>
              <a:t>France</a:t>
            </a:r>
          </a:p>
          <a:p>
            <a:endParaRPr lang="en-US" altLang="zh-CN" sz="3200" dirty="0">
              <a:solidFill>
                <a:srgbClr val="FFC000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3. What is the biggest challenge for Chinese overseas students </a:t>
            </a:r>
            <a:r>
              <a:rPr lang="en-US" altLang="zh-CN" sz="3200" dirty="0" smtClean="0">
                <a:solidFill>
                  <a:schemeClr val="bg1"/>
                </a:solidFill>
              </a:rPr>
              <a:t>? What can they do to solve it?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rgbClr val="FFFF00"/>
                </a:solidFill>
              </a:rPr>
              <a:t>To fit into local social circles is the biggest challenge.</a:t>
            </a:r>
          </a:p>
          <a:p>
            <a:r>
              <a:rPr lang="en-US" altLang="zh-CN" sz="3200" dirty="0">
                <a:solidFill>
                  <a:srgbClr val="FFFF00"/>
                </a:solidFill>
              </a:rPr>
              <a:t>They can take part in local sports activities and trips spent with native speakers friends, as well as in internships and community service.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007" y="0"/>
            <a:ext cx="9217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4. Why is </a:t>
            </a:r>
            <a:r>
              <a:rPr lang="en-US" altLang="zh-CN" sz="3200" smtClean="0">
                <a:solidFill>
                  <a:schemeClr val="bg1"/>
                </a:solidFill>
              </a:rPr>
              <a:t>flu dangerous </a:t>
            </a:r>
            <a:r>
              <a:rPr lang="en-US" altLang="zh-CN" sz="3200" dirty="0" smtClean="0">
                <a:solidFill>
                  <a:schemeClr val="bg1"/>
                </a:solidFill>
              </a:rPr>
              <a:t>for seniors?</a:t>
            </a:r>
          </a:p>
          <a:p>
            <a:r>
              <a:rPr lang="en-US" altLang="zh-CN" sz="3200" dirty="0">
                <a:solidFill>
                  <a:srgbClr val="FFFF00"/>
                </a:solidFill>
              </a:rPr>
              <a:t>Because their </a:t>
            </a:r>
            <a:r>
              <a:rPr lang="en-US" altLang="zh-CN" sz="3200" dirty="0" smtClean="0">
                <a:solidFill>
                  <a:srgbClr val="FFFF00"/>
                </a:solidFill>
              </a:rPr>
              <a:t>immune </a:t>
            </a:r>
            <a:r>
              <a:rPr lang="en-US" altLang="zh-CN" sz="3200" dirty="0">
                <a:solidFill>
                  <a:srgbClr val="FFFF00"/>
                </a:solidFill>
              </a:rPr>
              <a:t>system gets weaker as they age</a:t>
            </a:r>
            <a:r>
              <a:rPr lang="en-US" altLang="zh-CN" sz="3200" dirty="0" smtClean="0">
                <a:solidFill>
                  <a:srgbClr val="FFFF00"/>
                </a:solidFill>
              </a:rPr>
              <a:t>.</a:t>
            </a:r>
          </a:p>
          <a:p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-37147" y="1124451"/>
            <a:ext cx="9108480" cy="59157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5630" indent="-514350">
              <a:buFont typeface="Wingdings 2" pitchFamily="18" charset="2"/>
              <a:buNone/>
            </a:pPr>
            <a:r>
              <a:rPr lang="en-US" altLang="zh-CN" smtClean="0">
                <a:solidFill>
                  <a:schemeClr val="bg1"/>
                </a:solidFill>
              </a:rPr>
              <a:t>5.In what ways is Olivia Hallisey’s research better than the previous methods?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95630" indent="-514350">
              <a:buFont typeface="Wingdings 2" pitchFamily="18" charset="2"/>
              <a:buNone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95630" indent="-514350">
              <a:buFont typeface="Wingdings 2" pitchFamily="18" charset="2"/>
              <a:buNone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95630" indent="-514350"/>
            <a:endParaRPr lang="zh-CN" altLang="en-US" dirty="0" smtClean="0"/>
          </a:p>
        </p:txBody>
      </p:sp>
      <p:graphicFrame>
        <p:nvGraphicFramePr>
          <p:cNvPr id="4" name="Group 1049"/>
          <p:cNvGraphicFramePr>
            <a:graphicFrameLocks noGrp="1"/>
          </p:cNvGraphicFramePr>
          <p:nvPr/>
        </p:nvGraphicFramePr>
        <p:xfrm>
          <a:off x="179512" y="2457623"/>
          <a:ext cx="8712967" cy="4092868"/>
        </p:xfrm>
        <a:graphic>
          <a:graphicData uri="http://schemas.openxmlformats.org/drawingml/2006/table">
            <a:tbl>
              <a:tblPr/>
              <a:tblGrid>
                <a:gridCol w="2160240"/>
                <a:gridCol w="3648404"/>
                <a:gridCol w="2904323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Differences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Present Ebola tests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Hallisey’s method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91008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</a:t>
                      </a: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91008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zh-CN" altLang="en-US" sz="2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123129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lang="zh-CN" altLang="en-US" sz="2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12815" y="3645535"/>
            <a:ext cx="283845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In just 30 minutes </a:t>
            </a:r>
          </a:p>
          <a:p>
            <a:pPr lvl="0" algn="l"/>
            <a:endParaRPr lang="en-US" altLang="zh-CN" sz="2800" dirty="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0470" y="4652645"/>
            <a:ext cx="7239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$25</a:t>
            </a:r>
          </a:p>
          <a:p>
            <a:pPr lvl="0" algn="l"/>
            <a:endParaRPr lang="en-US" altLang="zh-CN" sz="2800" dirty="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11545" y="5516880"/>
            <a:ext cx="296481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No need to put in a refrigerator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15285" y="3572510"/>
            <a:ext cx="1522095" cy="7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12 hours </a:t>
            </a:r>
            <a:endParaRPr lang="en-US" altLang="zh-CN" sz="2800" kern="1200" dirty="0" smtClean="0">
              <a:solidFill>
                <a:schemeClr val="dk1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71775" y="4509135"/>
            <a:ext cx="1174115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$1.000</a:t>
            </a:r>
          </a:p>
          <a:p>
            <a:pPr lvl="0" algn="l"/>
            <a:endParaRPr lang="en-US" altLang="zh-CN" sz="2800" dirty="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1775" y="5589270"/>
            <a:ext cx="2448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800" dirty="0" smtClean="0">
                <a:solidFill>
                  <a:schemeClr val="dk1"/>
                </a:solidFill>
                <a:sym typeface="+mn-ea"/>
              </a:rPr>
              <a:t>In a refrigerator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2106"/>
            <a:ext cx="9036496" cy="6497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600" i="1" dirty="0" smtClean="0">
                <a:solidFill>
                  <a:srgbClr val="C0504D">
                    <a:lumMod val="40000"/>
                    <a:lumOff val="60000"/>
                  </a:srgbClr>
                </a:solidFill>
              </a:rPr>
              <a:t>Translation</a:t>
            </a:r>
            <a:r>
              <a:rPr lang="en-US" altLang="zh-CN" sz="3600" i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: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</a:rPr>
              <a:t>Shanghai and Guangdong ranks second and third, with 2020 </a:t>
            </a:r>
            <a:r>
              <a:rPr lang="en-US" altLang="zh-CN" sz="3200" dirty="0" err="1">
                <a:solidFill>
                  <a:prstClr val="white"/>
                </a:solidFill>
              </a:rPr>
              <a:t>yuan</a:t>
            </a:r>
            <a:r>
              <a:rPr lang="en-US" altLang="zh-CN" sz="3200" dirty="0">
                <a:solidFill>
                  <a:prstClr val="white"/>
                </a:solidFill>
              </a:rPr>
              <a:t> and 1895 </a:t>
            </a:r>
            <a:r>
              <a:rPr lang="en-US" altLang="zh-CN" sz="3200" dirty="0" err="1">
                <a:solidFill>
                  <a:prstClr val="white"/>
                </a:solidFill>
              </a:rPr>
              <a:t>yuan</a:t>
            </a:r>
            <a:r>
              <a:rPr lang="en-US" altLang="zh-CN" sz="3200" dirty="0">
                <a:solidFill>
                  <a:prstClr val="white"/>
                </a:solidFill>
              </a:rPr>
              <a:t> respectively</a:t>
            </a:r>
            <a:r>
              <a:rPr lang="en-US" altLang="zh-CN" sz="3200" dirty="0" smtClean="0">
                <a:solidFill>
                  <a:prstClr val="white"/>
                </a:solidFill>
              </a:rPr>
              <a:t>.  ( Page 2)</a:t>
            </a:r>
          </a:p>
          <a:p>
            <a:pPr lvl="0"/>
            <a:endParaRPr lang="en-US" altLang="zh-CN" sz="3200" dirty="0" smtClean="0">
              <a:solidFill>
                <a:prstClr val="white"/>
              </a:solidFill>
            </a:endParaRPr>
          </a:p>
          <a:p>
            <a:pPr lvl="0"/>
            <a:r>
              <a:rPr lang="zh-CN" altLang="en-US" sz="3200" dirty="0" smtClean="0">
                <a:solidFill>
                  <a:srgbClr val="FFFF00"/>
                </a:solidFill>
              </a:rPr>
              <a:t>上海</a:t>
            </a:r>
            <a:r>
              <a:rPr lang="zh-CN" altLang="en-US" sz="3200" dirty="0">
                <a:solidFill>
                  <a:srgbClr val="FFFF00"/>
                </a:solidFill>
              </a:rPr>
              <a:t>和广州分别以</a:t>
            </a:r>
            <a:r>
              <a:rPr lang="en-US" altLang="zh-CN" sz="3200" dirty="0">
                <a:solidFill>
                  <a:srgbClr val="FFFF00"/>
                </a:solidFill>
              </a:rPr>
              <a:t>2020</a:t>
            </a:r>
            <a:r>
              <a:rPr lang="zh-CN" altLang="en-US" sz="3200" dirty="0">
                <a:solidFill>
                  <a:srgbClr val="FFFF00"/>
                </a:solidFill>
              </a:rPr>
              <a:t>元和</a:t>
            </a:r>
            <a:r>
              <a:rPr lang="en-US" altLang="zh-CN" sz="3200" dirty="0">
                <a:solidFill>
                  <a:srgbClr val="FFFF00"/>
                </a:solidFill>
              </a:rPr>
              <a:t>1895</a:t>
            </a:r>
            <a:r>
              <a:rPr lang="zh-CN" altLang="en-US" sz="3200" dirty="0">
                <a:solidFill>
                  <a:srgbClr val="FFFF00"/>
                </a:solidFill>
              </a:rPr>
              <a:t>元排名第二和第三</a:t>
            </a:r>
            <a:r>
              <a:rPr lang="zh-CN" altLang="en-US" sz="3200" dirty="0" smtClean="0">
                <a:solidFill>
                  <a:srgbClr val="FFFF00"/>
                </a:solidFill>
              </a:rPr>
              <a:t>。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lvl="0"/>
            <a:endParaRPr lang="en-US" altLang="zh-CN" sz="3200" dirty="0">
              <a:solidFill>
                <a:prstClr val="white"/>
              </a:solidFill>
            </a:endParaRPr>
          </a:p>
          <a:p>
            <a:pPr lvl="0"/>
            <a:r>
              <a:rPr lang="en-US" altLang="zh-CN" sz="3200" dirty="0" smtClean="0">
                <a:solidFill>
                  <a:prstClr val="white"/>
                </a:solidFill>
              </a:rPr>
              <a:t>Facing the forces of life and death, we are as unimportant as drops of water in an ocean, only there to be pushed back and forth. (Page 3)</a:t>
            </a:r>
          </a:p>
          <a:p>
            <a:r>
              <a:rPr lang="zh-CN" altLang="en-US" sz="3200" dirty="0">
                <a:solidFill>
                  <a:srgbClr val="FFFF00"/>
                </a:solidFill>
              </a:rPr>
              <a:t>面对生离死别，我们就像海洋中的一滴水一样微不足道，任由风浪拍打。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 lvl="0"/>
            <a:endParaRPr lang="en-US" altLang="zh-CN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908720"/>
            <a:ext cx="39292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Presentation</a:t>
            </a:r>
          </a:p>
          <a:p>
            <a:pPr algn="ctr"/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817" y="2708826"/>
            <a:ext cx="6153150" cy="174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>
                <a:solidFill>
                  <a:schemeClr val="bg1"/>
                </a:solidFill>
              </a:rPr>
              <a:t>Celebrity dinners</a:t>
            </a:r>
          </a:p>
          <a:p>
            <a:endParaRPr lang="zh-CN" altLang="en-US" sz="3600" i="1" dirty="0">
              <a:solidFill>
                <a:schemeClr val="bg1"/>
              </a:solidFill>
            </a:endParaRPr>
          </a:p>
          <a:p>
            <a:r>
              <a:rPr lang="en-US" altLang="zh-CN" sz="3600" i="1" dirty="0">
                <a:solidFill>
                  <a:schemeClr val="bg1"/>
                </a:solidFill>
              </a:rPr>
              <a:t>Older people need flu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11113" y="44624"/>
            <a:ext cx="9241407" cy="5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I wish I could have dinner with Chinese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scientist </a:t>
            </a:r>
            <a:r>
              <a:rPr lang="en-US" altLang="zh-CN" sz="3200" dirty="0" err="1">
                <a:solidFill>
                  <a:schemeClr val="bg1"/>
                </a:solidFill>
                <a:latin typeface="+mn-lt"/>
                <a:ea typeface="+mn-ea"/>
              </a:rPr>
              <a:t>Tu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+mn-lt"/>
                <a:ea typeface="+mn-ea"/>
              </a:rPr>
              <a:t>Youyou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. She </a:t>
            </a:r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</a:rPr>
              <a:t>won the Nobel Prize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in physiology or medicine amongst a trio for discovering parasite 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therapies(</a:t>
            </a:r>
            <a:r>
              <a:rPr lang="zh-CN" altLang="en-US" sz="3200" dirty="0" smtClean="0">
                <a:solidFill>
                  <a:schemeClr val="bg1"/>
                </a:solidFill>
                <a:latin typeface="+mn-lt"/>
                <a:ea typeface="+mn-ea"/>
              </a:rPr>
              <a:t>寄生虫疗法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)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on October 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5.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The three scientists found 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therapies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that have revolutionized the treatment of some of the most devastating parasitic 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diseases. </a:t>
            </a:r>
            <a:r>
              <a:rPr lang="en-US" altLang="zh-CN" sz="3200" dirty="0" err="1" smtClean="0">
                <a:solidFill>
                  <a:schemeClr val="bg1"/>
                </a:solidFill>
                <a:latin typeface="+mn-lt"/>
                <a:ea typeface="+mn-ea"/>
              </a:rPr>
              <a:t>Tu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is awarded this world-renowned prize </a:t>
            </a:r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</a:rPr>
              <a:t>for her contribution to reducing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 the death rate of malaria, </a:t>
            </a:r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</a:rPr>
              <a:t>minimizing patients’ suffering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and promoting mankind’s health. </a:t>
            </a: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</a:rPr>
              <a:t>Over dinner I would congratulate her and ask about her secrets to success.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" name="Picture 2" descr="http://paper.i21st.cn/image_news/21sp3_470/21sp3_470_117_127470460756177dcf4c2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05" y="5301208"/>
            <a:ext cx="2199612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046" y="-27007"/>
            <a:ext cx="9123949" cy="509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Summary</a:t>
            </a:r>
          </a:p>
          <a:p>
            <a:pPr algn="ctr"/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en-US" altLang="zh-CN" sz="4000" i="1" dirty="0" smtClean="0">
                <a:solidFill>
                  <a:schemeClr val="bg1"/>
                </a:solidFill>
              </a:rPr>
              <a:t>Minimum wage goes up</a:t>
            </a:r>
          </a:p>
          <a:p>
            <a:endParaRPr lang="en-US" altLang="zh-CN" sz="4000" i="1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Part 1 (</a:t>
            </a:r>
            <a:r>
              <a:rPr lang="en-US" altLang="zh-CN" sz="3200" dirty="0">
                <a:solidFill>
                  <a:schemeClr val="bg1"/>
                </a:solidFill>
              </a:rPr>
              <a:t>Para.1-5</a:t>
            </a:r>
            <a:r>
              <a:rPr lang="en-US" altLang="zh-CN" sz="3200" dirty="0" smtClean="0">
                <a:solidFill>
                  <a:schemeClr val="bg1"/>
                </a:solidFill>
              </a:rPr>
              <a:t>)    	minimum wage; increase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Part 2 (Para.6-10)    	benefits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</a:rPr>
              <a:t>3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dirty="0" smtClean="0">
                <a:solidFill>
                  <a:schemeClr val="bg1"/>
                </a:solidFill>
              </a:rPr>
              <a:t>Para.11-13) 	disadvantages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Part 4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(Para.14-16 )	the government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8085" y="1484630"/>
            <a:ext cx="6774815" cy="210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sym typeface="+mn-ea"/>
              </a:rPr>
              <a:t>Summary</a:t>
            </a:r>
          </a:p>
          <a:p>
            <a:pPr algn="ctr"/>
            <a:endParaRPr lang="en-US" altLang="zh-CN" sz="4800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i="1" dirty="0" smtClean="0">
                <a:solidFill>
                  <a:schemeClr val="bg1"/>
                </a:solidFill>
                <a:sym typeface="+mn-ea"/>
              </a:rPr>
              <a:t>Why people see double</a:t>
            </a:r>
          </a:p>
        </p:txBody>
      </p:sp>
    </p:spTree>
    <p:extLst>
      <p:ext uri="{BB962C8B-B14F-4D97-AF65-F5344CB8AC3E}">
        <p14:creationId xmlns:p14="http://schemas.microsoft.com/office/powerpoint/2010/main" val="30615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440</Words>
  <Application>Microsoft Office PowerPoint</Application>
  <PresentationFormat>全屏显示(4:3)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67</cp:revision>
  <cp:lastPrinted>2015-11-16T02:21:15Z</cp:lastPrinted>
  <dcterms:created xsi:type="dcterms:W3CDTF">2015-10-28T09:32:00Z</dcterms:created>
  <dcterms:modified xsi:type="dcterms:W3CDTF">2015-11-17T02:27:41Z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