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85" r:id="rId3"/>
    <p:sldId id="264" r:id="rId4"/>
    <p:sldId id="261" r:id="rId5"/>
    <p:sldId id="260" r:id="rId6"/>
    <p:sldId id="287" r:id="rId7"/>
    <p:sldId id="286" r:id="rId8"/>
    <p:sldId id="299" r:id="rId9"/>
    <p:sldId id="294" r:id="rId10"/>
    <p:sldId id="297" r:id="rId11"/>
    <p:sldId id="301" r:id="rId12"/>
    <p:sldId id="295" r:id="rId13"/>
    <p:sldId id="27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930B-8A68-4FE0-9522-D911E3857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3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F0662-208E-4A98-8EF5-FE13AAC4A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37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4FD7C-33A1-4733-BED7-1C4B62BF1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9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5B108-AFC7-442C-BC7F-811DAC810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1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E579-8C0C-43F6-AA06-18F7461ED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40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947C8-F724-4D00-A269-E65609A68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07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F12-94AB-4F41-B9C1-A5344B842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6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06AB9-0D65-4B7A-8296-77016E507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4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72CF2-A639-4EC2-AB8C-7423029BB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9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D42EF-9551-4673-BDA3-2163590A6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5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CF97B-3523-4AF4-88F2-006BDD50A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3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FA67B-BB46-4E78-A44D-C041CD957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CBC6D-C639-49D1-8543-4FBB9CBF6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4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BCACE0A-8DDF-4BB0-8927-172965111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1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2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3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268538" y="1773238"/>
            <a:ext cx="4824412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8800" b="1"/>
              <a:t>余弦定理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7993063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</a:t>
            </a:r>
            <a:r>
              <a:rPr lang="zh-CN" altLang="en-US" sz="2400" b="1" dirty="0"/>
              <a:t>一般地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判断△</a:t>
            </a:r>
            <a:r>
              <a:rPr lang="en-US" altLang="zh-CN" sz="2400" b="1" dirty="0"/>
              <a:t>ABC</a:t>
            </a:r>
            <a:r>
              <a:rPr lang="zh-CN" altLang="en-US" sz="2400" b="1" dirty="0"/>
              <a:t>是锐角三角形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直角三角形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还是钝角三角形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可用如下方法</a:t>
            </a:r>
            <a:r>
              <a:rPr lang="en-US" altLang="zh-CN" sz="2400" b="1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是最长边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则</a:t>
            </a:r>
          </a:p>
        </p:txBody>
      </p:sp>
      <p:sp>
        <p:nvSpPr>
          <p:cNvPr id="11270" name="Freeform 5"/>
          <p:cNvSpPr>
            <a:spLocks/>
          </p:cNvSpPr>
          <p:nvPr/>
        </p:nvSpPr>
        <p:spPr bwMode="auto">
          <a:xfrm>
            <a:off x="307975" y="2597150"/>
            <a:ext cx="4032250" cy="1800225"/>
          </a:xfrm>
          <a:custGeom>
            <a:avLst/>
            <a:gdLst>
              <a:gd name="T0" fmla="*/ 1439863 w 2540"/>
              <a:gd name="T1" fmla="*/ 0 h 1134"/>
              <a:gd name="T2" fmla="*/ 0 w 2540"/>
              <a:gd name="T3" fmla="*/ 1800225 h 1134"/>
              <a:gd name="T4" fmla="*/ 4032250 w 2540"/>
              <a:gd name="T5" fmla="*/ 1728788 h 1134"/>
              <a:gd name="T6" fmla="*/ 1439863 w 2540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" h="1134">
                <a:moveTo>
                  <a:pt x="907" y="0"/>
                </a:moveTo>
                <a:lnTo>
                  <a:pt x="0" y="1134"/>
                </a:lnTo>
                <a:lnTo>
                  <a:pt x="2540" y="1089"/>
                </a:lnTo>
                <a:lnTo>
                  <a:pt x="907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4292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A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195763" y="425291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B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439863" y="20605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2808288" y="28527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a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719138" y="29972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b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871663" y="429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59" y="3256756"/>
            <a:ext cx="4054191" cy="1402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2" y="5262441"/>
            <a:ext cx="8504657" cy="384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81" y="1503102"/>
            <a:ext cx="5182049" cy="4328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66" y="2081392"/>
            <a:ext cx="5108891" cy="49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45" y="2706023"/>
            <a:ext cx="5035732" cy="4816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8201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95288" y="404813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例题</a:t>
            </a:r>
            <a:r>
              <a:rPr lang="en-US" altLang="zh-CN" sz="3600"/>
              <a:t>3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860800"/>
            <a:ext cx="90725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182721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r>
              <a:rPr kumimoji="1" lang="en-US" altLang="zh-CN" sz="3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en-US" altLang="zh-CN" i="1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077913"/>
            <a:ext cx="71643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余弦定理是解三角形的又一重要工具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85800" y="4419600"/>
            <a:ext cx="8153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余弦定理可解以下两种类型的三角形：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0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3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00">
                <a:latin typeface="Times New Roman" panose="02020603050405020304" pitchFamily="18" charset="0"/>
                <a:ea typeface="黑体" panose="02010609060101010101" pitchFamily="49" charset="-122"/>
              </a:rPr>
              <a:t>）已知三边；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0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3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00">
                <a:latin typeface="Times New Roman" panose="02020603050405020304" pitchFamily="18" charset="0"/>
                <a:ea typeface="黑体" panose="02010609060101010101" pitchFamily="49" charset="-122"/>
              </a:rPr>
              <a:t>）已知两边及夹角</a:t>
            </a:r>
            <a:r>
              <a:rPr kumimoji="1" lang="en-US" altLang="zh-CN" sz="30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0" y="1430139"/>
            <a:ext cx="7882811" cy="31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808037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</a:rPr>
              <a:t>余弦定理可解以下两种类型的三角形：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8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38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800" dirty="0">
                <a:latin typeface="Times New Roman" panose="02020603050405020304" pitchFamily="18" charset="0"/>
                <a:ea typeface="黑体" panose="02010609060101010101" pitchFamily="49" charset="-122"/>
              </a:rPr>
              <a:t>）已知三边，求三个角；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3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）已知两边及夹角，求第三边和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其他两个角</a:t>
            </a:r>
            <a:r>
              <a:rPr kumimoji="1" lang="en-US" altLang="zh-CN" sz="3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773738" y="5638800"/>
            <a:ext cx="2554287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5773738" y="3625850"/>
            <a:ext cx="703262" cy="20129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 flipV="1">
            <a:off x="6477000" y="3625850"/>
            <a:ext cx="1851025" cy="20129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Arc 6"/>
          <p:cNvSpPr>
            <a:spLocks/>
          </p:cNvSpPr>
          <p:nvPr/>
        </p:nvSpPr>
        <p:spPr bwMode="auto">
          <a:xfrm>
            <a:off x="5784850" y="5213350"/>
            <a:ext cx="455613" cy="434975"/>
          </a:xfrm>
          <a:custGeom>
            <a:avLst/>
            <a:gdLst>
              <a:gd name="T0" fmla="*/ 143853 w 21594"/>
              <a:gd name="T1" fmla="*/ 0 h 20496"/>
              <a:gd name="T2" fmla="*/ 455613 w 21594"/>
              <a:gd name="T3" fmla="*/ 424449 h 20496"/>
              <a:gd name="T4" fmla="*/ 0 w 21594"/>
              <a:gd name="T5" fmla="*/ 434975 h 204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4" h="20496" fill="none" extrusionOk="0">
                <a:moveTo>
                  <a:pt x="6817" y="0"/>
                </a:moveTo>
                <a:cubicBezTo>
                  <a:pt x="15471" y="2878"/>
                  <a:pt x="21384" y="10882"/>
                  <a:pt x="21594" y="19999"/>
                </a:cubicBezTo>
              </a:path>
              <a:path w="21594" h="20496" stroke="0" extrusionOk="0">
                <a:moveTo>
                  <a:pt x="6817" y="0"/>
                </a:moveTo>
                <a:cubicBezTo>
                  <a:pt x="15471" y="2878"/>
                  <a:pt x="21384" y="10882"/>
                  <a:pt x="21594" y="19999"/>
                </a:cubicBezTo>
                <a:lnTo>
                  <a:pt x="0" y="20496"/>
                </a:lnTo>
                <a:lnTo>
                  <a:pt x="6817" y="0"/>
                </a:lnTo>
                <a:close/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229600" y="5394325"/>
            <a:ext cx="457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248400" y="3170238"/>
            <a:ext cx="60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34000" y="5394325"/>
            <a:ext cx="5318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715000" y="4252913"/>
            <a:ext cx="60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704013" y="5548313"/>
            <a:ext cx="457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467600" y="4313238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000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5775325" y="3641725"/>
            <a:ext cx="703263" cy="201295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775325" y="5638800"/>
            <a:ext cx="2554288" cy="158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6478588" y="3641725"/>
            <a:ext cx="1851025" cy="201295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97" y="3977582"/>
            <a:ext cx="4054191" cy="1341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3" y="5106859"/>
            <a:ext cx="4865030" cy="84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7" grpId="0" animBg="1"/>
      <p:bldP spid="16397" grpId="1" animBg="1"/>
      <p:bldP spid="16398" grpId="0" animBg="1"/>
      <p:bldP spid="16398" grpId="1" animBg="1"/>
      <p:bldP spid="16399" grpId="0" animBg="1"/>
      <p:bldP spid="1639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72710"/>
              </p:ext>
            </p:extLst>
          </p:nvPr>
        </p:nvGraphicFramePr>
        <p:xfrm>
          <a:off x="688975" y="903288"/>
          <a:ext cx="7694613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7940909" imgH="3413743" progId="Word.Document.8">
                  <p:embed/>
                </p:oleObj>
              </mc:Choice>
              <mc:Fallback>
                <p:oleObj name="Document" r:id="rId4" imgW="7940909" imgH="3413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03288"/>
                        <a:ext cx="7694613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5" y="260648"/>
            <a:ext cx="3876675" cy="5905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6267231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78692"/>
              </p:ext>
            </p:extLst>
          </p:nvPr>
        </p:nvGraphicFramePr>
        <p:xfrm>
          <a:off x="760413" y="1555750"/>
          <a:ext cx="74453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4" imgW="7483112" imgH="3648059" progId="Word.Document.8">
                  <p:embed/>
                </p:oleObj>
              </mc:Choice>
              <mc:Fallback>
                <p:oleObj name="Document" r:id="rId4" imgW="7483112" imgH="36480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555750"/>
                        <a:ext cx="7445375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708920"/>
            <a:ext cx="6072142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1500188"/>
            <a:ext cx="8582025" cy="2562225"/>
          </a:xfrm>
        </p:spPr>
        <p:txBody>
          <a:bodyPr/>
          <a:lstStyle/>
          <a:p>
            <a:pPr marL="0" indent="722313" eaLnBrk="1" hangingPunct="1"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先用余弦定理求出第三边长，进而用余弦定理或正弦定理求出其他两个角．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722313"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△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中，已知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	        ，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15°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，求角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和边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的值．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8" y="476672"/>
            <a:ext cx="6029325" cy="6096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636838"/>
            <a:ext cx="714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81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6907367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57461"/>
              </p:ext>
            </p:extLst>
          </p:nvPr>
        </p:nvGraphicFramePr>
        <p:xfrm>
          <a:off x="1259632" y="1052736"/>
          <a:ext cx="60848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文档" r:id="rId3" imgW="6084214" imgH="4063826" progId="Word.Document.8">
                  <p:embed/>
                </p:oleObj>
              </mc:Choice>
              <mc:Fallback>
                <p:oleObj name="文档" r:id="rId3" imgW="6084214" imgH="4063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052736"/>
                        <a:ext cx="6084887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60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87450"/>
            <a:ext cx="5545137" cy="3548063"/>
          </a:xfrm>
        </p:spPr>
        <p:txBody>
          <a:bodyPr/>
          <a:lstStyle/>
          <a:p>
            <a:pPr marL="0" indent="722313"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变式训练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如图，已知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为△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的内角∠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的平分线，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，∠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120°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的长．</a:t>
            </a:r>
            <a:endParaRPr lang="zh-CN" altLang="en-US" sz="2800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22313" eaLnBrk="1" hangingPunct="1">
              <a:buFontTx/>
              <a:buNone/>
            </a:pPr>
            <a:r>
              <a:rPr lang="zh-CN" altLang="en-US" sz="2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由余弦定理可解三角形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，求出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长度；由三角形内角平分线定理可求出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长，再解△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即可求出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长．</a:t>
            </a:r>
          </a:p>
        </p:txBody>
      </p:sp>
      <p:pic>
        <p:nvPicPr>
          <p:cNvPr id="20483" name="Picture 3" descr="玉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557338"/>
            <a:ext cx="222091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412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5664200" y="981075"/>
            <a:ext cx="3587750" cy="2971800"/>
            <a:chOff x="3568" y="618"/>
            <a:chExt cx="2260" cy="1872"/>
          </a:xfrm>
        </p:grpSpPr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3722" y="83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3722" y="832"/>
              <a:ext cx="1200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 flipH="1">
              <a:off x="4922" y="832"/>
              <a:ext cx="624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0"/>
            <p:cNvSpPr>
              <a:spLocks noChangeShapeType="1"/>
            </p:cNvSpPr>
            <p:nvPr/>
          </p:nvSpPr>
          <p:spPr bwMode="auto">
            <a:xfrm>
              <a:off x="3722" y="832"/>
              <a:ext cx="1536" cy="624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1"/>
            <p:cNvSpPr>
              <a:spLocks noChangeShapeType="1"/>
            </p:cNvSpPr>
            <p:nvPr/>
          </p:nvSpPr>
          <p:spPr bwMode="auto">
            <a:xfrm flipV="1">
              <a:off x="5162" y="1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>
              <a:off x="5210" y="1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>
              <a:off x="3568" y="66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88" name="Text Box 14"/>
            <p:cNvSpPr txBox="1">
              <a:spLocks noChangeArrowheads="1"/>
            </p:cNvSpPr>
            <p:nvPr/>
          </p:nvSpPr>
          <p:spPr bwMode="auto">
            <a:xfrm>
              <a:off x="5584" y="61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>
              <a:off x="4864" y="220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90" name="Text Box 16"/>
            <p:cNvSpPr txBox="1">
              <a:spLocks noChangeArrowheads="1"/>
            </p:cNvSpPr>
            <p:nvPr/>
          </p:nvSpPr>
          <p:spPr bwMode="auto">
            <a:xfrm>
              <a:off x="5344" y="129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041396"/>
            <a:ext cx="9266723" cy="42370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61" y="4943968"/>
            <a:ext cx="8260796" cy="13961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13" y="186690"/>
            <a:ext cx="7596274" cy="780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87450"/>
            <a:ext cx="8029575" cy="4535488"/>
          </a:xfrm>
        </p:spPr>
        <p:txBody>
          <a:bodyPr/>
          <a:lstStyle/>
          <a:p>
            <a:pPr marL="0" indent="722313" eaLnBrk="1" hangingPunct="1"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解析：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△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中，由余弦定理：</a:t>
            </a:r>
            <a:endParaRPr lang="zh-CN" altLang="en-US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722313" eaLnBrk="1" hangingPunct="1">
              <a:buFontTx/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cos120°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49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0" indent="722313" eaLnBrk="1" hangingPunct="1"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∴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marL="0" indent="722313" eaLnBrk="1" hangingPunct="1"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BD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，由内角平分线定理：</a:t>
            </a:r>
          </a:p>
          <a:p>
            <a:pPr marL="0" indent="722313" eaLnBrk="1" hangingPunct="1">
              <a:buFontTx/>
              <a:buNone/>
            </a:pP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722313" eaLnBrk="1" hangingPunct="1">
              <a:buFontTx/>
              <a:buNone/>
            </a:pP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722313" eaLnBrk="1" hangingPunct="1"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△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ABD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中，设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，由余弦定理：</a:t>
            </a:r>
            <a:endParaRPr lang="zh-CN" altLang="en-US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722313" eaLnBrk="1" hangingPunct="1">
              <a:buFontTx/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BD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</a:t>
            </a:r>
            <a:r>
              <a:rPr lang="en-US" altLang="zh-CN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·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cos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∠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BAD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47339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28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084879" cy="4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8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5829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8205927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2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438090" cy="50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691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21081" cy="61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85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663167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3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92696"/>
            <a:ext cx="6083355" cy="55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1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0713"/>
            <a:ext cx="2705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玉2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21163"/>
            <a:ext cx="20208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38684"/>
            <a:ext cx="8272989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9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81329"/>
              </p:ext>
            </p:extLst>
          </p:nvPr>
        </p:nvGraphicFramePr>
        <p:xfrm>
          <a:off x="228210" y="3140968"/>
          <a:ext cx="816927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文档" r:id="rId3" imgW="8170041" imgH="3312479" progId="Word.Document.8">
                  <p:embed/>
                </p:oleObj>
              </mc:Choice>
              <mc:Fallback>
                <p:oleObj name="文档" r:id="rId3" imgW="8170041" imgH="3312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10" y="3140968"/>
                        <a:ext cx="8169275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188640"/>
            <a:ext cx="8218120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06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42988" y="1268413"/>
          <a:ext cx="697865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文档" r:id="rId3" imgW="6979306" imgH="4751811" progId="Word.Document.8">
                  <p:embed/>
                </p:oleObj>
              </mc:Choice>
              <mc:Fallback>
                <p:oleObj name="文档" r:id="rId3" imgW="6979306" imgH="4751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6978650" cy="475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02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5410200" y="1371600"/>
            <a:ext cx="2971800" cy="2362200"/>
            <a:chOff x="3408" y="864"/>
            <a:chExt cx="1872" cy="1488"/>
          </a:xfrm>
        </p:grpSpPr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3600" y="1104"/>
              <a:ext cx="768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3600" y="2208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4368" y="1152"/>
              <a:ext cx="67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4224" y="8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992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3408" y="20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16" name="Arc 20"/>
            <p:cNvSpPr>
              <a:spLocks/>
            </p:cNvSpPr>
            <p:nvPr/>
          </p:nvSpPr>
          <p:spPr bwMode="auto">
            <a:xfrm>
              <a:off x="3696" y="206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5992813" y="2100263"/>
            <a:ext cx="1749425" cy="1776412"/>
            <a:chOff x="3775" y="1323"/>
            <a:chExt cx="1102" cy="1119"/>
          </a:xfrm>
        </p:grpSpPr>
        <p:sp>
          <p:nvSpPr>
            <p:cNvPr id="4107" name="Text Box 22"/>
            <p:cNvSpPr txBox="1">
              <a:spLocks noChangeArrowheads="1"/>
            </p:cNvSpPr>
            <p:nvPr/>
          </p:nvSpPr>
          <p:spPr bwMode="auto">
            <a:xfrm>
              <a:off x="4636" y="132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/>
                <a:t>a</a:t>
              </a:r>
            </a:p>
          </p:txBody>
        </p:sp>
        <p:sp>
          <p:nvSpPr>
            <p:cNvPr id="4108" name="Text Box 23"/>
            <p:cNvSpPr txBox="1">
              <a:spLocks noChangeArrowheads="1"/>
            </p:cNvSpPr>
            <p:nvPr/>
          </p:nvSpPr>
          <p:spPr bwMode="auto">
            <a:xfrm>
              <a:off x="3775" y="141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4109" name="Text Box 24"/>
            <p:cNvSpPr txBox="1">
              <a:spLocks noChangeArrowheads="1"/>
            </p:cNvSpPr>
            <p:nvPr/>
          </p:nvSpPr>
          <p:spPr bwMode="auto">
            <a:xfrm>
              <a:off x="4150" y="211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c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31"/>
            <a:ext cx="9022862" cy="75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2" y="1260490"/>
            <a:ext cx="7139035" cy="7742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3" y="2062688"/>
            <a:ext cx="7645047" cy="646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09" y="2562007"/>
            <a:ext cx="2615411" cy="7011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9" y="5109280"/>
            <a:ext cx="7791363" cy="926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13" y="3944986"/>
            <a:ext cx="4194412" cy="6340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24" y="3357563"/>
            <a:ext cx="3243353" cy="4877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539750" y="1341438"/>
          <a:ext cx="787082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文档" r:id="rId3" imgW="7870262" imgH="3612370" progId="Word.Document.8">
                  <p:embed/>
                </p:oleObj>
              </mc:Choice>
              <mc:Fallback>
                <p:oleObj name="文档" r:id="rId3" imgW="7870262" imgH="3612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7870825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3" descr="玉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716338"/>
            <a:ext cx="3614738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29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83206"/>
              </p:ext>
            </p:extLst>
          </p:nvPr>
        </p:nvGraphicFramePr>
        <p:xfrm>
          <a:off x="611560" y="764704"/>
          <a:ext cx="7300912" cy="58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文档" r:id="rId3" imgW="7301066" imgH="5890532" progId="Word.Document.8">
                  <p:embed/>
                </p:oleObj>
              </mc:Choice>
              <mc:Fallback>
                <p:oleObj name="文档" r:id="rId3" imgW="7301066" imgH="589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7300912" cy="589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82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61056"/>
              </p:ext>
            </p:extLst>
          </p:nvPr>
        </p:nvGraphicFramePr>
        <p:xfrm>
          <a:off x="1043608" y="980728"/>
          <a:ext cx="690562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6889914" imgH="4861600" progId="Word.Document.8">
                  <p:embed/>
                </p:oleObj>
              </mc:Choice>
              <mc:Fallback>
                <p:oleObj name="Document" r:id="rId4" imgW="6889914" imgH="486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980728"/>
                        <a:ext cx="6905625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314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2676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84213" y="1989138"/>
          <a:ext cx="7493000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文档" r:id="rId4" imgW="7492375" imgH="3363961" progId="Word.Document.8">
                  <p:embed/>
                </p:oleObj>
              </mc:Choice>
              <mc:Fallback>
                <p:oleObj name="文档" r:id="rId4" imgW="7492375" imgH="33639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7493000" cy="336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956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212024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1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4839"/>
              </p:ext>
            </p:extLst>
          </p:nvPr>
        </p:nvGraphicFramePr>
        <p:xfrm>
          <a:off x="827584" y="692696"/>
          <a:ext cx="6738937" cy="578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文档" r:id="rId3" imgW="6823008" imgH="5828609" progId="Word.Document.8">
                  <p:embed/>
                </p:oleObj>
              </mc:Choice>
              <mc:Fallback>
                <p:oleObj name="文档" r:id="rId3" imgW="6823008" imgH="58286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92696"/>
                        <a:ext cx="6738937" cy="578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840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97442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68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827088" y="1341438"/>
          <a:ext cx="7070725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文档" r:id="rId3" imgW="7070205" imgH="4119988" progId="Word.Document.8">
                  <p:embed/>
                </p:oleObj>
              </mc:Choice>
              <mc:Fallback>
                <p:oleObj name="文档" r:id="rId3" imgW="7070205" imgH="4119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070725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949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39750" y="1412875"/>
          <a:ext cx="735330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文档" r:id="rId3" imgW="7353297" imgH="3757815" progId="Word.Document.8">
                  <p:embed/>
                </p:oleObj>
              </mc:Choice>
              <mc:Fallback>
                <p:oleObj name="文档" r:id="rId3" imgW="7353297" imgH="3757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353300" cy="375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25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827088" y="1268413"/>
          <a:ext cx="6040437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文档" r:id="rId3" imgW="6084214" imgH="4063826" progId="Word.Document.8">
                  <p:embed/>
                </p:oleObj>
              </mc:Choice>
              <mc:Fallback>
                <p:oleObj name="文档" r:id="rId3" imgW="6084214" imgH="4063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6040437" cy="402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807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0510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余弦定理：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295400"/>
            <a:ext cx="87804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三角形任何一边的平方等于其他两边平方的和减去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这两边与它们夹角的余弦的积的两倍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即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57200" y="48768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思考：这个式子中有几个量？从方程的角度看已知其中三个量，可以求出第四个量，能否由三边求出一角？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64" y="2420888"/>
            <a:ext cx="4615072" cy="222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allAtOnce" autoUpdateAnimBg="0"/>
      <p:bldP spid="71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00113" y="1268413"/>
          <a:ext cx="60848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文档" r:id="rId3" imgW="6084214" imgH="4063826" progId="Word.Document.8">
                  <p:embed/>
                </p:oleObj>
              </mc:Choice>
              <mc:Fallback>
                <p:oleObj name="文档" r:id="rId3" imgW="6084214" imgH="4063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6084887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782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39750" y="1268413"/>
          <a:ext cx="7161213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文档" r:id="rId3" imgW="7161168" imgH="4078586" progId="Word.Document.8">
                  <p:embed/>
                </p:oleObj>
              </mc:Choice>
              <mc:Fallback>
                <p:oleObj name="文档" r:id="rId3" imgW="7161168" imgH="4078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7161213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981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4114800"/>
            <a:ext cx="8839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作用：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已知三边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求三个角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已知两边和它们的夹角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求第三边的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进而可求出其他的角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638781" cy="3023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allAtOnce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911469"/>
            <a:ext cx="7529213" cy="1109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87" y="2106126"/>
            <a:ext cx="1469263" cy="9693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315" y="2086908"/>
            <a:ext cx="6023370" cy="2932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8648" y="4570981"/>
            <a:ext cx="1847248" cy="1066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9" y="1100126"/>
            <a:ext cx="8602202" cy="465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5" y="543166"/>
            <a:ext cx="9443522" cy="8839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0" y="1590132"/>
            <a:ext cx="1469263" cy="9693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46" y="1710230"/>
            <a:ext cx="5870957" cy="2054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32" y="3473197"/>
            <a:ext cx="1804572" cy="1066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346" y="4080148"/>
            <a:ext cx="6261135" cy="1280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5346" y="5107066"/>
            <a:ext cx="6767147" cy="84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7632700" y="20240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531759"/>
            <a:ext cx="7834039" cy="30848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08" y="1412776"/>
            <a:ext cx="5401524" cy="20972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3774293"/>
            <a:ext cx="8608298" cy="585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351</Words>
  <Application>Microsoft Office PowerPoint</Application>
  <PresentationFormat>全屏显示(4:3)</PresentationFormat>
  <Paragraphs>56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黑体</vt:lpstr>
      <vt:lpstr>楷体_GB2312</vt:lpstr>
      <vt:lpstr>宋体</vt:lpstr>
      <vt:lpstr>Arial</vt:lpstr>
      <vt:lpstr>Courier New</vt:lpstr>
      <vt:lpstr>Times New Roman</vt:lpstr>
      <vt:lpstr>默认设计模板</vt:lpstr>
      <vt:lpstr>Equation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USER</cp:lastModifiedBy>
  <cp:revision>76</cp:revision>
  <dcterms:created xsi:type="dcterms:W3CDTF">2009-02-25T01:10:57Z</dcterms:created>
  <dcterms:modified xsi:type="dcterms:W3CDTF">2016-05-03T02:32:33Z</dcterms:modified>
</cp:coreProperties>
</file>