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6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6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6520E0-74F2-4E33-99DE-704174957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7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1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0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4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0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3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BBEFB-AFE6-4EB8-B468-7952E13E79FA}" type="datetimeFigureOut">
              <a:rPr lang="zh-CN" altLang="en-US" smtClean="0"/>
              <a:t>2016-05-13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33B6-4428-46C2-B198-78AFB199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3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8963"/>
            <a:ext cx="9144000" cy="1410999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等差数列（二）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581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01CF65-24EF-42F9-8046-47E0343E1770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3584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5888"/>
            <a:ext cx="6994525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636839"/>
            <a:ext cx="56388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6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BF1643-7806-4DD6-875C-8FB629E58338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3686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333375"/>
            <a:ext cx="757872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89363"/>
            <a:ext cx="4795838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4" y="3860801"/>
            <a:ext cx="4649787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0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F99659-0DBE-4421-A643-8B7E7F69EE61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3789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260351"/>
            <a:ext cx="771683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3035301"/>
            <a:ext cx="54483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5464175"/>
            <a:ext cx="54197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29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CDE360-64D8-450F-BA85-4BAADCE7C658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3891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60350"/>
            <a:ext cx="72723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4527550"/>
            <a:ext cx="396081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83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232567-8FFD-4A89-B262-98B9725F0888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3993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15889"/>
            <a:ext cx="717073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9" y="3644901"/>
            <a:ext cx="71580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00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9FC3D4-8B86-4FC5-B883-54656EC35BB9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4096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60351"/>
            <a:ext cx="69929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4005264"/>
            <a:ext cx="6869112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51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DCE8F5-124E-4BF7-8371-4B05168DDD63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4198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88914"/>
            <a:ext cx="68818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1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56ED7A-A1F9-4DF7-93D8-6E14AAE4C98B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430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333376"/>
            <a:ext cx="625475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938338"/>
            <a:ext cx="6254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3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21A3ED-9830-4DE4-88FE-A7DBD91FF6D1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4403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60351"/>
            <a:ext cx="700405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565401"/>
            <a:ext cx="64801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09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38C2BB-AB8C-4F5A-BE7E-EE978BD04E18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4505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76251"/>
            <a:ext cx="72024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420938"/>
            <a:ext cx="6254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64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700285-64C0-413F-ABF4-C9F0EFBE5B65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74825" y="606426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等差数列的性质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847850" y="1125538"/>
            <a:ext cx="8281988" cy="946150"/>
            <a:chOff x="204" y="709"/>
            <a:chExt cx="5217" cy="596"/>
          </a:xfrm>
        </p:grpSpPr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04" y="709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</a:t>
              </a:r>
              <a:r>
                <a:rPr lang="en-US" altLang="zh-CN" sz="2800" b="1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1.</a:t>
              </a:r>
            </a:p>
          </p:txBody>
        </p:sp>
        <p:sp>
          <p:nvSpPr>
            <p:cNvPr id="28685" name="Rectangle 6"/>
            <p:cNvSpPr>
              <a:spLocks noChangeArrowheads="1"/>
            </p:cNvSpPr>
            <p:nvPr/>
          </p:nvSpPr>
          <p:spPr bwMode="auto">
            <a:xfrm>
              <a:off x="930" y="709"/>
              <a:ext cx="449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若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{a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}</a:t>
              </a: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是等差数列， 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{b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}</a:t>
              </a: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是等差数列，则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{a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±b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}</a:t>
              </a: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也是等差数列。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847851" y="3482976"/>
            <a:ext cx="7758113" cy="1241425"/>
            <a:chOff x="204" y="2194"/>
            <a:chExt cx="4887" cy="782"/>
          </a:xfrm>
        </p:grpSpPr>
        <p:sp>
          <p:nvSpPr>
            <p:cNvPr id="28682" name="Text Box 8"/>
            <p:cNvSpPr txBox="1">
              <a:spLocks noChangeArrowheads="1"/>
            </p:cNvSpPr>
            <p:nvPr/>
          </p:nvSpPr>
          <p:spPr bwMode="auto">
            <a:xfrm>
              <a:off x="204" y="2196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</a:t>
              </a:r>
              <a:r>
                <a:rPr lang="en-US" altLang="zh-CN" sz="2800" b="1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3.</a:t>
              </a:r>
            </a:p>
          </p:txBody>
        </p:sp>
        <p:graphicFrame>
          <p:nvGraphicFramePr>
            <p:cNvPr id="28683" name="Object 9"/>
            <p:cNvGraphicFramePr>
              <a:graphicFrameLocks noChangeAspect="1"/>
            </p:cNvGraphicFramePr>
            <p:nvPr/>
          </p:nvGraphicFramePr>
          <p:xfrm>
            <a:off x="975" y="2194"/>
            <a:ext cx="4116" cy="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公式" r:id="rId3" imgW="2514772" imgH="457200" progId="Equation.3">
                    <p:embed/>
                  </p:oleObj>
                </mc:Choice>
                <mc:Fallback>
                  <p:oleObj name="公式" r:id="rId3" imgW="2514772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194"/>
                          <a:ext cx="4116" cy="7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847851" y="2349500"/>
            <a:ext cx="7993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en-US" altLang="zh-CN" sz="2800" b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从一个等差数列中取出间隔相同的项（或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其和）构成的新数列仍是等差数列</a:t>
            </a: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1919288" y="4724400"/>
            <a:ext cx="8208962" cy="1373188"/>
            <a:chOff x="249" y="2976"/>
            <a:chExt cx="5171" cy="865"/>
          </a:xfrm>
        </p:grpSpPr>
        <p:sp>
          <p:nvSpPr>
            <p:cNvPr id="28680" name="Rectangle 13"/>
            <p:cNvSpPr>
              <a:spLocks noChangeArrowheads="1"/>
            </p:cNvSpPr>
            <p:nvPr/>
          </p:nvSpPr>
          <p:spPr bwMode="auto">
            <a:xfrm>
              <a:off x="929" y="2976"/>
              <a:ext cx="449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若一个数列的通项公式是关于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的一次式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则这个数列一定是等差数列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kumimoji="1"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图象为相应直线上的点</a:t>
              </a:r>
            </a:p>
          </p:txBody>
        </p:sp>
        <p:sp>
          <p:nvSpPr>
            <p:cNvPr id="28681" name="Text Box 14"/>
            <p:cNvSpPr txBox="1">
              <a:spLocks noChangeArrowheads="1"/>
            </p:cNvSpPr>
            <p:nvPr/>
          </p:nvSpPr>
          <p:spPr bwMode="auto">
            <a:xfrm>
              <a:off x="249" y="2983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</a:t>
              </a:r>
              <a:r>
                <a:rPr lang="en-US" altLang="zh-CN" sz="2800" b="1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05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AC2F8C-7918-4E7B-9FDB-FAF8F352C0F8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4608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33376"/>
            <a:ext cx="75120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700214"/>
            <a:ext cx="76009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91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F2D0D1-C084-4D59-ADDA-0B917BD8E7BA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4710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333375"/>
            <a:ext cx="76803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657351"/>
            <a:ext cx="1143158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26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A37450-F661-4FC8-B026-E3EDC8330594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4813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9" y="549276"/>
            <a:ext cx="8378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133601"/>
            <a:ext cx="7993062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6AF538-91A5-44B6-8303-A98B83D3C313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268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2060"/>
                </a:solidFill>
                <a:ea typeface="华文中宋" panose="02010600040101010101" pitchFamily="2" charset="-122"/>
              </a:rPr>
              <a:t>※</a:t>
            </a:r>
            <a:r>
              <a:rPr lang="zh-CN" altLang="en-US" sz="3200" b="1" dirty="0">
                <a:solidFill>
                  <a:srgbClr val="002060"/>
                </a:solidFill>
                <a:ea typeface="华文中宋" panose="02010600040101010101" pitchFamily="2" charset="-122"/>
              </a:rPr>
              <a:t>等差中项的概念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749" y="1773238"/>
            <a:ext cx="108382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由三个数</a:t>
            </a:r>
            <a:r>
              <a:rPr lang="en-US" altLang="zh-CN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组成的等差数列中，</a:t>
            </a:r>
            <a:r>
              <a:rPr lang="en-US" altLang="zh-CN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叫做</a:t>
            </a:r>
            <a:r>
              <a:rPr lang="en-US" altLang="zh-CN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的等差中项。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611188" y="2810302"/>
            <a:ext cx="49327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等差数列的判断方法：</a:t>
            </a:r>
          </a:p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①定义法：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n+1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-a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=d (d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是常数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00206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205345" y="3619500"/>
            <a:ext cx="612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②a</a:t>
            </a:r>
            <a:r>
              <a:rPr lang="en-US" altLang="zh-CN" sz="2400" b="1" baseline="-25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=pn+q,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是首项为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p+q,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公差为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的等差数列</a:t>
            </a:r>
            <a:endParaRPr lang="zh-CN" altLang="en-US" sz="2400" b="1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0" y="3069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1202315" y="4041191"/>
            <a:ext cx="50417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等差中项的定义；</a:t>
            </a:r>
          </a:p>
          <a:p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④前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项和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=An</a:t>
            </a:r>
            <a:r>
              <a:rPr lang="en-US" altLang="zh-CN" sz="2400" b="1" baseline="300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+Bn</a:t>
            </a:r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为常数）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5927723" y="4414988"/>
            <a:ext cx="509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是首项为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A+B</a:t>
            </a:r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，公差为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2A</a:t>
            </a:r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的等差数列 </a:t>
            </a:r>
          </a:p>
        </p:txBody>
      </p:sp>
    </p:spTree>
    <p:extLst>
      <p:ext uri="{BB962C8B-B14F-4D97-AF65-F5344CB8AC3E}">
        <p14:creationId xmlns:p14="http://schemas.microsoft.com/office/powerpoint/2010/main" val="892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927351" y="5516563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300&lt; 83+5</a:t>
            </a:r>
            <a:r>
              <a:rPr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(n-1)&lt;500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676400" y="144463"/>
            <a:ext cx="2547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1774826" y="765175"/>
            <a:ext cx="89011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</a:rPr>
              <a:t>等差数列</a:t>
            </a:r>
            <a:r>
              <a:rPr lang="en-US" altLang="zh-CN" sz="2800" b="1">
                <a:latin typeface="宋体" panose="02010600030101010101" pitchFamily="2" charset="-122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宋体" panose="02010600030101010101" pitchFamily="2" charset="-122"/>
              </a:rPr>
              <a:t>}</a:t>
            </a:r>
            <a:r>
              <a:rPr lang="zh-CN" altLang="en-US" sz="2800" b="1">
                <a:latin typeface="宋体" panose="02010600030101010101" pitchFamily="2" charset="-122"/>
              </a:rPr>
              <a:t>的前三项依次为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宋体" panose="02010600030101010101" pitchFamily="2" charset="-122"/>
              </a:rPr>
              <a:t>-6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-3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宋体" panose="02010600030101010101" pitchFamily="2" charset="-122"/>
              </a:rPr>
              <a:t>-5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-10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宋体" panose="02010600030101010101" pitchFamily="2" charset="-122"/>
              </a:rPr>
              <a:t>-1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则 </a:t>
            </a:r>
            <a:r>
              <a:rPr lang="en-US" altLang="zh-CN" sz="2800" b="1" i="1">
                <a:latin typeface="Times New Roman" panose="02020603050405020304" pitchFamily="18" charset="0"/>
              </a:rPr>
              <a:t>a  </a:t>
            </a:r>
            <a:r>
              <a:rPr lang="zh-CN" altLang="en-US" sz="2800" b="1">
                <a:latin typeface="宋体" panose="02010600030101010101" pitchFamily="2" charset="-122"/>
              </a:rPr>
              <a:t>等于（   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宋体" panose="02010600030101010101" pitchFamily="2" charset="-122"/>
              </a:rPr>
              <a:t>. 1     </a:t>
            </a: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宋体" panose="02010600030101010101" pitchFamily="2" charset="-122"/>
              </a:rPr>
              <a:t>. -1     </a:t>
            </a:r>
            <a:r>
              <a:rPr lang="en-US" altLang="zh-CN" sz="2800" b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宋体" panose="02010600030101010101" pitchFamily="2" charset="-122"/>
              </a:rPr>
              <a:t>.-          </a:t>
            </a:r>
            <a:r>
              <a:rPr lang="en-US" altLang="zh-CN" sz="2800" b="1">
                <a:latin typeface="Times New Roman" panose="02020603050405020304" pitchFamily="18" charset="0"/>
              </a:rPr>
              <a:t> D.</a:t>
            </a:r>
          </a:p>
        </p:txBody>
      </p:sp>
      <p:graphicFrame>
        <p:nvGraphicFramePr>
          <p:cNvPr id="29701" name="Object 7"/>
          <p:cNvGraphicFramePr>
            <a:graphicFrameLocks noChangeAspect="1"/>
          </p:cNvGraphicFramePr>
          <p:nvPr/>
        </p:nvGraphicFramePr>
        <p:xfrm>
          <a:off x="6773864" y="1341438"/>
          <a:ext cx="4016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23847" imgH="381115" progId="Equation.3">
                  <p:embed/>
                </p:oleObj>
              </mc:Choice>
              <mc:Fallback>
                <p:oleObj name="Equation" r:id="rId3" imgW="123847" imgH="3811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4" y="1341438"/>
                        <a:ext cx="40163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8"/>
          <p:cNvGraphicFramePr>
            <a:graphicFrameLocks noChangeAspect="1"/>
          </p:cNvGraphicFramePr>
          <p:nvPr/>
        </p:nvGraphicFramePr>
        <p:xfrm>
          <a:off x="9056689" y="1381126"/>
          <a:ext cx="5683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90586" imgH="381115" progId="Equation.3">
                  <p:embed/>
                </p:oleObj>
              </mc:Choice>
              <mc:Fallback>
                <p:oleObj name="Equation" r:id="rId5" imgW="190586" imgH="3811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9" y="1381126"/>
                        <a:ext cx="56832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828800" y="2997201"/>
            <a:ext cx="8370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2. </a:t>
            </a:r>
            <a:r>
              <a:rPr lang="zh-CN" altLang="en-US" sz="2800" b="1">
                <a:latin typeface="Times New Roman" panose="02020603050405020304" pitchFamily="18" charset="0"/>
              </a:rPr>
              <a:t>在数列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r>
              <a:rPr lang="zh-CN" altLang="en-US" sz="2800" b="1">
                <a:latin typeface="Times New Roman" panose="02020603050405020304" pitchFamily="18" charset="0"/>
              </a:rPr>
              <a:t>中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=1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 a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n+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+4</a:t>
            </a:r>
            <a:r>
              <a:rPr lang="zh-CN" altLang="en-US" sz="2800" b="1">
                <a:latin typeface="Times New Roman" panose="02020603050405020304" pitchFamily="18" charset="0"/>
              </a:rPr>
              <a:t>，则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u="sng">
                <a:latin typeface="Times New Roman" panose="02020603050405020304" pitchFamily="18" charset="0"/>
              </a:rPr>
              <a:t>         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429000" y="2349501"/>
            <a:ext cx="6122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(-3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-5 )-(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-6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)=(-10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-1) -(-3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-5 )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286001" y="2349501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提示：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44726" y="354806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提示：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352800" y="3500439"/>
            <a:ext cx="2173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d=a</a:t>
            </a:r>
            <a:r>
              <a:rPr lang="en-US" altLang="zh-CN" sz="2800" b="1" i="1" baseline="-30000">
                <a:solidFill>
                  <a:srgbClr val="FF3300"/>
                </a:solidFill>
                <a:latin typeface="Times New Roman" panose="02020603050405020304" pitchFamily="18" charset="0"/>
              </a:rPr>
              <a:t>n+</a:t>
            </a:r>
            <a:r>
              <a:rPr lang="en-US" altLang="zh-CN" sz="2800" b="1" baseline="-30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831975" y="4292600"/>
            <a:ext cx="858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b="1">
                <a:latin typeface="Times New Roman" panose="02020603050405020304" pitchFamily="18" charset="0"/>
              </a:rPr>
              <a:t>在等差数列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r>
              <a:rPr lang="zh-CN" altLang="en-US" sz="2800" b="1">
                <a:latin typeface="Times New Roman" panose="02020603050405020304" pitchFamily="18" charset="0"/>
              </a:rPr>
              <a:t>中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=83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</a:rPr>
              <a:t>=98</a:t>
            </a:r>
            <a:r>
              <a:rPr lang="zh-CN" altLang="en-US" sz="2800" b="1">
                <a:latin typeface="Times New Roman" panose="02020603050405020304" pitchFamily="18" charset="0"/>
              </a:rPr>
              <a:t>，则这个数列有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多少项在</a:t>
            </a:r>
            <a:r>
              <a:rPr lang="en-US" altLang="zh-CN" sz="2800" b="1">
                <a:latin typeface="Times New Roman" panose="02020603050405020304" pitchFamily="18" charset="0"/>
              </a:rPr>
              <a:t>300</a:t>
            </a:r>
            <a:r>
              <a:rPr lang="zh-CN" altLang="en-US" sz="2800" b="1">
                <a:latin typeface="Times New Roman" panose="02020603050405020304" pitchFamily="18" charset="0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</a:rPr>
              <a:t>500</a:t>
            </a:r>
            <a:r>
              <a:rPr lang="zh-CN" altLang="en-US" sz="2800" b="1">
                <a:latin typeface="Times New Roman" panose="02020603050405020304" pitchFamily="18" charset="0"/>
              </a:rPr>
              <a:t>之间？ 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8305801" y="2924176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-35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882776" y="5445126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提示：</a:t>
            </a:r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6527800" y="5229225"/>
          <a:ext cx="3124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1143172" imgH="381115" progId="Equation.3">
                  <p:embed/>
                </p:oleObj>
              </mc:Choice>
              <mc:Fallback>
                <p:oleObj name="Equation" r:id="rId7" imgW="1143172" imgH="3811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5229225"/>
                        <a:ext cx="3124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200401" y="6172201"/>
            <a:ext cx="476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=45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46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84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324600" y="472440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7262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8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1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1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41" grpId="0" build="p" autoUpdateAnimBg="0"/>
      <p:bldP spid="18442" grpId="0" build="p" autoUpdateAnimBg="0"/>
      <p:bldP spid="18443" grpId="0" build="p" autoUpdateAnimBg="0"/>
      <p:bldP spid="18444" grpId="0" build="p" autoUpdateAnimBg="0"/>
      <p:bldP spid="18445" grpId="0" build="p" autoUpdateAnimBg="0"/>
      <p:bldP spid="18446" grpId="0" build="p" autoUpdateAnimBg="0"/>
      <p:bldP spid="18447" grpId="0" build="p" autoUpdateAnimBg="0"/>
      <p:bldP spid="18448" grpId="0" build="p" autoUpdateAnimBg="0"/>
      <p:bldP spid="18450" grpId="0" build="p" autoUpdateAnimBg="0"/>
      <p:bldP spid="184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1524000" y="620713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919288" y="115888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等差数列性质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1919289" y="836613"/>
            <a:ext cx="755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若数列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{a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为等差数列，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=q,a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=p(p≠q),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p+q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919289" y="1557338"/>
            <a:ext cx="776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在等差数列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{a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 ，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+a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=2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，求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+a</a:t>
            </a:r>
            <a:r>
              <a:rPr lang="en-US" altLang="zh-CN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</a:t>
            </a:r>
          </a:p>
        </p:txBody>
      </p:sp>
      <p:sp>
        <p:nvSpPr>
          <p:cNvPr id="30726" name="Text Box 10"/>
          <p:cNvSpPr txBox="1">
            <a:spLocks noChangeArrowheads="1"/>
          </p:cNvSpPr>
          <p:nvPr/>
        </p:nvSpPr>
        <p:spPr bwMode="auto">
          <a:xfrm>
            <a:off x="1884363" y="2319339"/>
            <a:ext cx="8964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成等差数列，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30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b+c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 b="1" baseline="30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c+a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baseline="30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a+b)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是否构成等差数列？</a:t>
            </a:r>
          </a:p>
        </p:txBody>
      </p:sp>
    </p:spTree>
    <p:extLst>
      <p:ext uri="{BB962C8B-B14F-4D97-AF65-F5344CB8AC3E}">
        <p14:creationId xmlns:p14="http://schemas.microsoft.com/office/powerpoint/2010/main" val="171838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04" name="Object 20"/>
          <p:cNvGraphicFramePr>
            <a:graphicFrameLocks noChangeAspect="1"/>
          </p:cNvGraphicFramePr>
          <p:nvPr>
            <p:ph/>
          </p:nvPr>
        </p:nvGraphicFramePr>
        <p:xfrm>
          <a:off x="2208213" y="2565400"/>
          <a:ext cx="78486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3" imgW="3543386" imgH="457200" progId="Equation.3">
                  <p:embed/>
                </p:oleObj>
              </mc:Choice>
              <mc:Fallback>
                <p:oleObj name="公式" r:id="rId3" imgW="3543386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565400"/>
                        <a:ext cx="78486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Line 22"/>
          <p:cNvSpPr>
            <a:spLocks noChangeShapeType="1"/>
          </p:cNvSpPr>
          <p:nvPr/>
        </p:nvSpPr>
        <p:spPr bwMode="auto">
          <a:xfrm>
            <a:off x="1524000" y="620713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919289" y="115888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等差数列性质</a:t>
            </a:r>
          </a:p>
        </p:txBody>
      </p:sp>
      <p:graphicFrame>
        <p:nvGraphicFramePr>
          <p:cNvPr id="42008" name="Object 24"/>
          <p:cNvGraphicFramePr>
            <a:graphicFrameLocks noChangeAspect="1"/>
          </p:cNvGraphicFramePr>
          <p:nvPr/>
        </p:nvGraphicFramePr>
        <p:xfrm>
          <a:off x="2249488" y="1312864"/>
          <a:ext cx="77898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5" imgW="3362433" imgH="457200" progId="Equation.3">
                  <p:embed/>
                </p:oleObj>
              </mc:Choice>
              <mc:Fallback>
                <p:oleObj name="公式" r:id="rId5" imgW="3362433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1312864"/>
                        <a:ext cx="7789862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2208214" y="3714751"/>
          <a:ext cx="75406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7" imgW="3400274" imgH="361835" progId="Equation.3">
                  <p:embed/>
                </p:oleObj>
              </mc:Choice>
              <mc:Fallback>
                <p:oleObj name="公式" r:id="rId7" imgW="3400274" imgH="361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714751"/>
                        <a:ext cx="75406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2566989" y="4560889"/>
            <a:ext cx="325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A.y</a:t>
            </a:r>
            <a:r>
              <a:rPr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有最大值</a:t>
            </a: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，没有最小值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226176" y="4552951"/>
            <a:ext cx="376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B.y</a:t>
            </a:r>
            <a:r>
              <a:rPr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有最小值</a:t>
            </a: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11/12</a:t>
            </a:r>
            <a:r>
              <a:rPr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，没有最大值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6215063" y="5084764"/>
            <a:ext cx="312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D.y</a:t>
            </a:r>
            <a:r>
              <a:rPr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有最小值</a:t>
            </a: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，最大值</a:t>
            </a: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2565400" y="5084764"/>
            <a:ext cx="338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C.y</a:t>
            </a:r>
            <a:r>
              <a:rPr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有最小值</a:t>
            </a: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11/12</a:t>
            </a:r>
            <a:r>
              <a:rPr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，最大值</a:t>
            </a:r>
            <a:r>
              <a:rPr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7083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0" grpId="0"/>
      <p:bldP spid="42011" grpId="0"/>
      <p:bldP spid="42013" grpId="0"/>
      <p:bldP spid="420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598D2D-ED71-4963-8B46-8B91232EB472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3277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404814"/>
            <a:ext cx="7110413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565400"/>
            <a:ext cx="4065587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565401"/>
            <a:ext cx="44196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17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D872D8-721E-4E0D-8396-C3D1454EFE00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3379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333376"/>
            <a:ext cx="76247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4" y="2924176"/>
            <a:ext cx="43894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8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2624F-B064-4E85-95F1-65A700257447}" type="datetime3">
              <a:rPr lang="zh-CN" altLang="en-US" smtClean="0"/>
              <a:pPr/>
              <a:t>2016年5月13日星期五</a:t>
            </a:fld>
            <a:endParaRPr lang="en-US" altLang="zh-CN" smtClean="0"/>
          </a:p>
        </p:txBody>
      </p:sp>
      <p:pic>
        <p:nvPicPr>
          <p:cNvPr id="3481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04813"/>
            <a:ext cx="71929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657350"/>
            <a:ext cx="5418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9" y="3441701"/>
            <a:ext cx="45815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1" y="3457575"/>
            <a:ext cx="4456113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40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418</Words>
  <Application>Microsoft Office PowerPoint</Application>
  <PresentationFormat>宽屏</PresentationFormat>
  <Paragraphs>61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华文中宋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Microsoft 公式 3.0</vt:lpstr>
      <vt:lpstr>等差数列（二）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等差数列（二）</dc:title>
  <dc:creator>USER</dc:creator>
  <cp:lastModifiedBy>USER</cp:lastModifiedBy>
  <cp:revision>2</cp:revision>
  <dcterms:created xsi:type="dcterms:W3CDTF">2016-05-13T00:56:08Z</dcterms:created>
  <dcterms:modified xsi:type="dcterms:W3CDTF">2016-05-13T00:57:39Z</dcterms:modified>
</cp:coreProperties>
</file>