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emf"/><Relationship Id="rId7" Type="http://schemas.openxmlformats.org/officeDocument/2006/relationships/image" Target="../media/image63.w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7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wmf"/><Relationship Id="rId4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6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2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1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407CA-379F-471F-B9AF-39CB518915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29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1D289-6F9A-43BD-BB60-303B4406E0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021296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834" y="1981200"/>
            <a:ext cx="559223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E1D6-62AB-45B3-96F7-3CF868D3C2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87619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1" y="1981200"/>
            <a:ext cx="559223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E25A3-24D2-4B42-85F8-4C05B16658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16781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7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7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8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9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3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4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63B9-A3A9-4E76-92B7-0F1EF9ED19CD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99C1-4784-4A39-B98C-915E557C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3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4.w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69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11" Type="http://schemas.openxmlformats.org/officeDocument/2006/relationships/image" Target="../media/image68.wmf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65.wmf"/><Relationship Id="rId9" Type="http://schemas.openxmlformats.org/officeDocument/2006/relationships/image" Target="../media/image6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等比数列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063750" y="83661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华文中宋" panose="02010600040101010101" pitchFamily="2" charset="-122"/>
              </a:rPr>
              <a:t>等比数列：</a:t>
            </a:r>
          </a:p>
        </p:txBody>
      </p:sp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4727575" y="4005263"/>
          <a:ext cx="295275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3" imgW="923841" imgH="409597" progId="Equation.3">
                  <p:embed/>
                </p:oleObj>
              </mc:Choice>
              <mc:Fallback>
                <p:oleObj name="公式" r:id="rId3" imgW="923841" imgH="409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4005263"/>
                        <a:ext cx="295275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566988" y="4652963"/>
            <a:ext cx="525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8197" name="AutoShape 9"/>
          <p:cNvSpPr>
            <a:spLocks noChangeArrowheads="1"/>
          </p:cNvSpPr>
          <p:nvPr/>
        </p:nvSpPr>
        <p:spPr bwMode="auto">
          <a:xfrm>
            <a:off x="3000375" y="6092826"/>
            <a:ext cx="503238" cy="576263"/>
          </a:xfrm>
          <a:prstGeom prst="cloud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8198" name="AutoShape 10"/>
          <p:cNvSpPr>
            <a:spLocks noChangeArrowheads="1"/>
          </p:cNvSpPr>
          <p:nvPr/>
        </p:nvSpPr>
        <p:spPr bwMode="auto">
          <a:xfrm>
            <a:off x="1524000" y="4444564"/>
            <a:ext cx="518818" cy="1642348"/>
          </a:xfrm>
          <a:prstGeom prst="sun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956" name="Text Box 12"/>
          <p:cNvSpPr txBox="1">
            <a:spLocks noChangeArrowheads="1"/>
          </p:cNvSpPr>
          <p:nvPr/>
        </p:nvSpPr>
        <p:spPr bwMode="auto">
          <a:xfrm>
            <a:off x="2135188" y="1412876"/>
            <a:ext cx="7848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一般地如果一个数列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从第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起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每一项与它的前一项的比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等于同一常数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无关的数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那么这个数列就叫做等比数列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这个常数叫作等比数列的公比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公比通常用字母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(q≠0)</a:t>
            </a:r>
          </a:p>
        </p:txBody>
      </p:sp>
      <p:sp>
        <p:nvSpPr>
          <p:cNvPr id="8200" name="Line 23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201" name="Text Box 24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</p:spTree>
    <p:extLst>
      <p:ext uri="{BB962C8B-B14F-4D97-AF65-F5344CB8AC3E}">
        <p14:creationId xmlns:p14="http://schemas.microsoft.com/office/powerpoint/2010/main" val="257542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791200" y="0"/>
            <a:ext cx="6858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33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520950" y="809626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33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通项公式：</a:t>
            </a:r>
          </a:p>
        </p:txBody>
      </p:sp>
      <p:graphicFrame>
        <p:nvGraphicFramePr>
          <p:cNvPr id="9220" name="Object 11"/>
          <p:cNvGraphicFramePr>
            <a:graphicFrameLocks noChangeAspect="1"/>
          </p:cNvGraphicFramePr>
          <p:nvPr>
            <p:ph/>
          </p:nvPr>
        </p:nvGraphicFramePr>
        <p:xfrm>
          <a:off x="3575050" y="1989139"/>
          <a:ext cx="5689600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657343" imgH="219118" progId="Equation.DSMT4">
                  <p:embed/>
                </p:oleObj>
              </mc:Choice>
              <mc:Fallback>
                <p:oleObj name="Equation" r:id="rId3" imgW="657343" imgH="2191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989139"/>
                        <a:ext cx="5689600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14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</p:spTree>
    <p:extLst>
      <p:ext uri="{BB962C8B-B14F-4D97-AF65-F5344CB8AC3E}">
        <p14:creationId xmlns:p14="http://schemas.microsoft.com/office/powerpoint/2010/main" val="354875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811338" y="762001"/>
            <a:ext cx="85328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培育水稻新品种，如果第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代得到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120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粒种子，并且从第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代起，以后各代的每一粒种子都可以得到下一代的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120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粒种子，到第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代大约可以得到这种新品种的种子多少粒（保留两个有效数字）？</a:t>
            </a:r>
          </a:p>
        </p:txBody>
      </p:sp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2676525" y="2997200"/>
          <a:ext cx="457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1666959" imgH="199935" progId="Equation.3">
                  <p:embed/>
                </p:oleObj>
              </mc:Choice>
              <mc:Fallback>
                <p:oleObj name="Equation" r:id="rId3" imgW="1666959" imgH="1999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997200"/>
                        <a:ext cx="4572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0" name="Object 10"/>
          <p:cNvGraphicFramePr>
            <a:graphicFrameLocks noChangeAspect="1"/>
          </p:cNvGraphicFramePr>
          <p:nvPr/>
        </p:nvGraphicFramePr>
        <p:xfrm>
          <a:off x="2752726" y="3500439"/>
          <a:ext cx="30908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5" imgW="1276384" imgH="219118" progId="Equation.3">
                  <p:embed/>
                </p:oleObj>
              </mc:Choice>
              <mc:Fallback>
                <p:oleObj name="Equation" r:id="rId5" imgW="1276384" imgH="2191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6" y="3500439"/>
                        <a:ext cx="30908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1" name="Object 11"/>
          <p:cNvGraphicFramePr>
            <a:graphicFrameLocks noChangeAspect="1"/>
          </p:cNvGraphicFramePr>
          <p:nvPr/>
        </p:nvGraphicFramePr>
        <p:xfrm>
          <a:off x="3971926" y="4005264"/>
          <a:ext cx="16668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7" imgW="676224" imgH="181022" progId="Equation.3">
                  <p:embed/>
                </p:oleObj>
              </mc:Choice>
              <mc:Fallback>
                <p:oleObj name="Equation" r:id="rId7" imgW="676224" imgH="1810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6" y="4005264"/>
                        <a:ext cx="16668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292" name="Group 12"/>
          <p:cNvGrpSpPr>
            <a:grpSpLocks/>
          </p:cNvGrpSpPr>
          <p:nvPr/>
        </p:nvGrpSpPr>
        <p:grpSpPr bwMode="auto">
          <a:xfrm>
            <a:off x="1981200" y="4724404"/>
            <a:ext cx="8229600" cy="1016001"/>
            <a:chOff x="288" y="3552"/>
            <a:chExt cx="5184" cy="640"/>
          </a:xfrm>
        </p:grpSpPr>
        <p:sp>
          <p:nvSpPr>
            <p:cNvPr id="10250" name="Text Box 13"/>
            <p:cNvSpPr txBox="1">
              <a:spLocks noChangeArrowheads="1"/>
            </p:cNvSpPr>
            <p:nvPr/>
          </p:nvSpPr>
          <p:spPr bwMode="auto">
            <a:xfrm>
              <a:off x="288" y="3552"/>
              <a:ext cx="518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答：到第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代大约可以得到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这种新品种的种子                粒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10251" name="Object 14"/>
            <p:cNvGraphicFramePr>
              <a:graphicFrameLocks noChangeAspect="1"/>
            </p:cNvGraphicFramePr>
            <p:nvPr/>
          </p:nvGraphicFramePr>
          <p:xfrm>
            <a:off x="1872" y="3888"/>
            <a:ext cx="81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9" imgW="561857" imgH="181022" progId="Equation.3">
                    <p:embed/>
                  </p:oleObj>
                </mc:Choice>
                <mc:Fallback>
                  <p:oleObj name="Equation" r:id="rId9" imgW="561857" imgH="1810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888"/>
                          <a:ext cx="81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7" name="Text Box 20"/>
          <p:cNvSpPr txBox="1">
            <a:spLocks noChangeArrowheads="1"/>
          </p:cNvSpPr>
          <p:nvPr/>
        </p:nvSpPr>
        <p:spPr bwMode="auto">
          <a:xfrm>
            <a:off x="7032626" y="2708275"/>
            <a:ext cx="1439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248" name="Line 23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249" name="Text Box 24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</p:spTree>
    <p:extLst>
      <p:ext uri="{BB962C8B-B14F-4D97-AF65-F5344CB8AC3E}">
        <p14:creationId xmlns:p14="http://schemas.microsoft.com/office/powerpoint/2010/main" val="151921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791200" y="0"/>
            <a:ext cx="6858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33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1811338" y="762000"/>
            <a:ext cx="853281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某种放射性物质不断变化为其他物质，每经过一年剩留的这种物质是原来的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84%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，这种物质的半衰期（放射性物质衰变到原来的一半）有多长？</a:t>
            </a:r>
          </a:p>
        </p:txBody>
      </p:sp>
      <p:sp>
        <p:nvSpPr>
          <p:cNvPr id="356361" name="Text Box 9"/>
          <p:cNvSpPr txBox="1">
            <a:spLocks noChangeArrowheads="1"/>
          </p:cNvSpPr>
          <p:nvPr/>
        </p:nvSpPr>
        <p:spPr bwMode="auto">
          <a:xfrm>
            <a:off x="2640014" y="2349501"/>
            <a:ext cx="6916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解：设最初质量设为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，经过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年剩流量为</a:t>
            </a: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endParaRPr lang="en-US" altLang="zh-CN" sz="2800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3794126" y="2987676"/>
            <a:ext cx="29803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a</a:t>
            </a:r>
            <a:r>
              <a:rPr lang="en-US" altLang="zh-CN" baseline="-25000">
                <a:solidFill>
                  <a:srgbClr val="0000CC"/>
                </a:solidFill>
              </a:rPr>
              <a:t>1</a:t>
            </a:r>
            <a:r>
              <a:rPr lang="en-US" altLang="zh-CN">
                <a:solidFill>
                  <a:srgbClr val="0000CC"/>
                </a:solidFill>
              </a:rPr>
              <a:t>=0.84,q=0.84</a:t>
            </a:r>
          </a:p>
        </p:txBody>
      </p:sp>
    </p:spTree>
    <p:extLst>
      <p:ext uri="{BB962C8B-B14F-4D97-AF65-F5344CB8AC3E}">
        <p14:creationId xmlns:p14="http://schemas.microsoft.com/office/powerpoint/2010/main" val="20303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一个等比数列的第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项与第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项分别是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，求它的第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项与第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26318" name="Object 14"/>
          <p:cNvGraphicFramePr>
            <a:graphicFrameLocks noChangeAspect="1"/>
          </p:cNvGraphicFramePr>
          <p:nvPr>
            <p:ph sz="half" idx="1"/>
          </p:nvPr>
        </p:nvGraphicFramePr>
        <p:xfrm>
          <a:off x="4456113" y="2565400"/>
          <a:ext cx="202565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695376" imgH="485789" progId="Equation.DSMT4">
                  <p:embed/>
                </p:oleObj>
              </mc:Choice>
              <mc:Fallback>
                <p:oleObj name="Equation" r:id="rId3" imgW="695376" imgH="4857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65400"/>
                        <a:ext cx="202565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3000376" y="2565401"/>
          <a:ext cx="14573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5" imgW="657343" imgH="485789" progId="Equation.DSMT4">
                  <p:embed/>
                </p:oleObj>
              </mc:Choice>
              <mc:Fallback>
                <p:oleObj name="Equation" r:id="rId5" imgW="657343" imgH="4857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2565401"/>
                        <a:ext cx="145732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6753225" y="2781300"/>
          <a:ext cx="3232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7" imgW="1228641" imgH="238031" progId="Equation.DSMT4">
                  <p:embed/>
                </p:oleObj>
              </mc:Choice>
              <mc:Fallback>
                <p:oleObj name="Equation" r:id="rId7" imgW="1228641" imgH="238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2781300"/>
                        <a:ext cx="32321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313" name="Group 9"/>
          <p:cNvGrpSpPr>
            <a:grpSpLocks/>
          </p:cNvGrpSpPr>
          <p:nvPr/>
        </p:nvGrpSpPr>
        <p:grpSpPr bwMode="auto">
          <a:xfrm>
            <a:off x="2566988" y="4662489"/>
            <a:ext cx="7129462" cy="750887"/>
            <a:chOff x="657" y="2406"/>
            <a:chExt cx="4491" cy="473"/>
          </a:xfrm>
        </p:grpSpPr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657" y="2468"/>
              <a:ext cx="4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答：这个数列的第</a:t>
              </a:r>
              <a:r>
                <a:rPr lang="en-US" altLang="zh-CN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项与第</a:t>
              </a:r>
              <a:r>
                <a:rPr lang="en-US" altLang="zh-CN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项分别为       与 </a:t>
              </a:r>
              <a:r>
                <a:rPr lang="en-US" altLang="zh-CN" sz="240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8</a:t>
              </a:r>
            </a:p>
          </p:txBody>
        </p:sp>
        <p:graphicFrame>
          <p:nvGraphicFramePr>
            <p:cNvPr id="12299" name="Object 11"/>
            <p:cNvGraphicFramePr>
              <a:graphicFrameLocks noChangeAspect="1"/>
            </p:cNvGraphicFramePr>
            <p:nvPr/>
          </p:nvGraphicFramePr>
          <p:xfrm>
            <a:off x="3901" y="2406"/>
            <a:ext cx="241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9" imgW="171551" imgH="257214" progId="Equation.DSMT4">
                    <p:embed/>
                  </p:oleObj>
                </mc:Choice>
                <mc:Fallback>
                  <p:oleObj name="Equation" r:id="rId9" imgW="171551" imgH="2572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2406"/>
                          <a:ext cx="241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23" name="Object 19"/>
          <p:cNvGraphicFramePr>
            <a:graphicFrameLocks noChangeAspect="1"/>
          </p:cNvGraphicFramePr>
          <p:nvPr>
            <p:ph sz="quarter" idx="3"/>
          </p:nvPr>
        </p:nvGraphicFramePr>
        <p:xfrm>
          <a:off x="8042275" y="2049464"/>
          <a:ext cx="361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1" imgW="126780" imgH="164814" progId="Equation.DSMT4">
                  <p:embed/>
                </p:oleObj>
              </mc:Choice>
              <mc:Fallback>
                <p:oleObj name="Equation" r:id="rId11" imgW="126780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2049464"/>
                        <a:ext cx="3619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Line 23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297" name="Text Box 24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</p:spTree>
    <p:extLst>
      <p:ext uri="{BB962C8B-B14F-4D97-AF65-F5344CB8AC3E}">
        <p14:creationId xmlns:p14="http://schemas.microsoft.com/office/powerpoint/2010/main" val="10771102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20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0" y="836614"/>
            <a:ext cx="96774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已知等比数列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{a</a:t>
            </a:r>
            <a:r>
              <a:rPr kumimoji="1"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(1)a</a:t>
            </a:r>
            <a:r>
              <a:rPr kumimoji="1"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能不能是零？</a:t>
            </a:r>
            <a:r>
              <a:rPr kumimoji="1"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公比</a:t>
            </a:r>
            <a:r>
              <a:rPr kumimoji="1"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能不能是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 eaLnBrk="1" hangingPunct="1"/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用下列方法表示的数列中能确定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是等比数列的是</a:t>
            </a:r>
            <a:r>
              <a:rPr kumimoji="1"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①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已知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=2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=3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         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②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③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          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(-1)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n+1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⑤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⑥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什么样的数列既是等差数列又是等比数列？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8256589" y="822326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不能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4943475" y="126841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能</a:t>
            </a:r>
          </a:p>
        </p:txBody>
      </p:sp>
      <p:sp>
        <p:nvSpPr>
          <p:cNvPr id="229387" name="AutoShape 11"/>
          <p:cNvSpPr>
            <a:spLocks noChangeArrowheads="1"/>
          </p:cNvSpPr>
          <p:nvPr/>
        </p:nvSpPr>
        <p:spPr bwMode="auto">
          <a:xfrm>
            <a:off x="8616950" y="5445125"/>
            <a:ext cx="1828800" cy="1066800"/>
          </a:xfrm>
          <a:prstGeom prst="leftArrowCallout">
            <a:avLst>
              <a:gd name="adj1" fmla="val 21426"/>
              <a:gd name="adj2" fmla="val 25000"/>
              <a:gd name="adj3" fmla="val 32143"/>
              <a:gd name="adj4" fmla="val 66667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非零的 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常数列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4367213" y="2492376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① ④ ⑥</a:t>
            </a:r>
          </a:p>
        </p:txBody>
      </p:sp>
      <p:sp>
        <p:nvSpPr>
          <p:cNvPr id="13319" name="Line 19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0" name="Text Box 20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</p:spTree>
    <p:extLst>
      <p:ext uri="{BB962C8B-B14F-4D97-AF65-F5344CB8AC3E}">
        <p14:creationId xmlns:p14="http://schemas.microsoft.com/office/powerpoint/2010/main" val="373247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75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  <p:bldP spid="229380" grpId="0" build="p" autoUpdateAnimBg="0"/>
      <p:bldP spid="229387" grpId="0" animBg="1" autoUpdateAnimBg="0"/>
      <p:bldP spid="22938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8800" y="1981200"/>
            <a:ext cx="7988300" cy="3886200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已知四个数，前三个数成等比数列，它们的和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，后三个数成等差数列，它们的和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，求这四个数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/>
            <a:endParaRPr lang="en-US" altLang="zh-CN" sz="36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77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B6CBD2-BCEC-4FC7-8757-2CEE13D56212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5" y="1863725"/>
            <a:ext cx="8675688" cy="2286000"/>
          </a:xfrm>
        </p:spPr>
        <p:txBody>
          <a:bodyPr/>
          <a:lstStyle/>
          <a:p>
            <a:pPr eaLnBrk="1" hangingPunct="1"/>
            <a:r>
              <a:rPr lang="zh-CN" altLang="en-US" sz="6600" b="1">
                <a:solidFill>
                  <a:srgbClr val="0000FF"/>
                </a:solidFill>
                <a:ea typeface="黑体" panose="02010609060101010101" pitchFamily="49" charset="-122"/>
              </a:rPr>
              <a:t>等比数列的性质</a:t>
            </a:r>
          </a:p>
        </p:txBody>
      </p:sp>
    </p:spTree>
    <p:extLst>
      <p:ext uri="{BB962C8B-B14F-4D97-AF65-F5344CB8AC3E}">
        <p14:creationId xmlns:p14="http://schemas.microsoft.com/office/powerpoint/2010/main" val="139222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43B2A8-7EE0-41AF-BD2A-2552935FFA90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17411" name="Group 22"/>
          <p:cNvGrpSpPr>
            <a:grpSpLocks/>
          </p:cNvGrpSpPr>
          <p:nvPr/>
        </p:nvGrpSpPr>
        <p:grpSpPr bwMode="auto">
          <a:xfrm>
            <a:off x="1884364" y="981076"/>
            <a:ext cx="8459787" cy="1655763"/>
            <a:chOff x="0" y="618"/>
            <a:chExt cx="5329" cy="1043"/>
          </a:xfrm>
        </p:grpSpPr>
        <p:sp>
          <p:nvSpPr>
            <p:cNvPr id="17417" name="Text Box 4"/>
            <p:cNvSpPr txBox="1">
              <a:spLocks noChangeArrowheads="1"/>
            </p:cNvSpPr>
            <p:nvPr/>
          </p:nvSpPr>
          <p:spPr bwMode="auto">
            <a:xfrm>
              <a:off x="0" y="672"/>
              <a:ext cx="5329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如果数列    的第</a:t>
              </a:r>
              <a:r>
                <a:rPr lang="en-US" altLang="zh-CN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项   与</a:t>
              </a:r>
              <a:r>
                <a:rPr lang="en-US" altLang="zh-CN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之间的关系可以用一个公式来表示，这个公式就叫做这个数列的通项公式。</a:t>
              </a:r>
            </a:p>
          </p:txBody>
        </p:sp>
        <p:graphicFrame>
          <p:nvGraphicFramePr>
            <p:cNvPr id="17418" name="Object 5"/>
            <p:cNvGraphicFramePr>
              <a:graphicFrameLocks noChangeAspect="1"/>
            </p:cNvGraphicFramePr>
            <p:nvPr/>
          </p:nvGraphicFramePr>
          <p:xfrm>
            <a:off x="1565" y="672"/>
            <a:ext cx="52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3" imgW="257057" imgH="209662" progId="Equation.3">
                    <p:embed/>
                  </p:oleObj>
                </mc:Choice>
                <mc:Fallback>
                  <p:oleObj name="Equation" r:id="rId3" imgW="257057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672"/>
                          <a:ext cx="52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6"/>
            <p:cNvGraphicFramePr>
              <a:graphicFrameLocks noChangeAspect="1"/>
            </p:cNvGraphicFramePr>
            <p:nvPr/>
          </p:nvGraphicFramePr>
          <p:xfrm>
            <a:off x="3016" y="618"/>
            <a:ext cx="412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5" imgW="161841" imgH="209662" progId="Equation.3">
                    <p:embed/>
                  </p:oleObj>
                </mc:Choice>
                <mc:Fallback>
                  <p:oleObj name="Equation" r:id="rId5" imgW="161841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618"/>
                          <a:ext cx="412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2" name="Group 23"/>
          <p:cNvGrpSpPr>
            <a:grpSpLocks/>
          </p:cNvGrpSpPr>
          <p:nvPr/>
        </p:nvGrpSpPr>
        <p:grpSpPr bwMode="auto">
          <a:xfrm>
            <a:off x="1919288" y="3429000"/>
            <a:ext cx="5791200" cy="685800"/>
            <a:chOff x="457" y="2448"/>
            <a:chExt cx="3648" cy="432"/>
          </a:xfrm>
        </p:grpSpPr>
        <p:sp>
          <p:nvSpPr>
            <p:cNvPr id="17415" name="Text Box 14"/>
            <p:cNvSpPr txBox="1">
              <a:spLocks noChangeArrowheads="1"/>
            </p:cNvSpPr>
            <p:nvPr/>
          </p:nvSpPr>
          <p:spPr bwMode="auto">
            <a:xfrm>
              <a:off x="457" y="2448"/>
              <a:ext cx="36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叫做数列    的前</a:t>
              </a:r>
              <a:r>
                <a:rPr lang="en-US" altLang="zh-CN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项和。</a:t>
              </a:r>
            </a:p>
          </p:txBody>
        </p:sp>
        <p:graphicFrame>
          <p:nvGraphicFramePr>
            <p:cNvPr id="17416" name="Object 15"/>
            <p:cNvGraphicFramePr>
              <a:graphicFrameLocks noChangeAspect="1"/>
            </p:cNvGraphicFramePr>
            <p:nvPr/>
          </p:nvGraphicFramePr>
          <p:xfrm>
            <a:off x="1536" y="2448"/>
            <a:ext cx="52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7" imgW="257057" imgH="209662" progId="Equation.3">
                    <p:embed/>
                  </p:oleObj>
                </mc:Choice>
                <mc:Fallback>
                  <p:oleObj name="Equation" r:id="rId7" imgW="257057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48"/>
                          <a:ext cx="52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3" name="Object 16"/>
          <p:cNvGraphicFramePr>
            <a:graphicFrameLocks noChangeAspect="1"/>
          </p:cNvGraphicFramePr>
          <p:nvPr/>
        </p:nvGraphicFramePr>
        <p:xfrm>
          <a:off x="2668589" y="2565401"/>
          <a:ext cx="70961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9" imgW="1809649" imgH="209662" progId="Equation.3">
                  <p:embed/>
                </p:oleObj>
              </mc:Choice>
              <mc:Fallback>
                <p:oleObj name="公式" r:id="rId9" imgW="1809649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9" y="2565401"/>
                        <a:ext cx="70961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3478214" y="4221164"/>
          <a:ext cx="4784725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11" imgW="1304976" imgH="466606" progId="Equation.3">
                  <p:embed/>
                </p:oleObj>
              </mc:Choice>
              <mc:Fallback>
                <p:oleObj name="公式" r:id="rId11" imgW="1304976" imgH="4666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4" y="4221164"/>
                        <a:ext cx="4784725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79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6D19A0-AA97-4899-8E2E-0293BDB8873B}" type="slidenum">
              <a:rPr lang="en-US" altLang="zh-CN" sz="24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52600" y="260350"/>
            <a:ext cx="8915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定义：如果一个数列从第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项起，每一项与它的前一项的差等于同一个常数（指与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无关的数），这个数列就叫做等差数列，这个常数叫做等差数列的公差，公差通常用字母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870201" y="1403351"/>
          <a:ext cx="5673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3" imgW="2381216" imgH="209662" progId="Equation.3">
                  <p:embed/>
                </p:oleObj>
              </mc:Choice>
              <mc:Fallback>
                <p:oleObj name="公式" r:id="rId3" imgW="2381216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1" y="1403351"/>
                        <a:ext cx="56737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3048001" y="2393950"/>
          <a:ext cx="2752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1038208" imgH="209662" progId="Equation.3">
                  <p:embed/>
                </p:oleObj>
              </mc:Choice>
              <mc:Fallback>
                <p:oleObj name="Equation" r:id="rId5" imgW="1038208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393950"/>
                        <a:ext cx="27527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847850" y="193675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等差数列     的通项公式为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3143250" y="1916114"/>
          <a:ext cx="7620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257057" imgH="209662" progId="Equation.3">
                  <p:embed/>
                </p:oleObj>
              </mc:Choice>
              <mc:Fallback>
                <p:oleObj name="Equation" r:id="rId7" imgW="257057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916114"/>
                        <a:ext cx="7620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AutoShape 9"/>
          <p:cNvSpPr>
            <a:spLocks noChangeArrowheads="1"/>
          </p:cNvSpPr>
          <p:nvPr/>
        </p:nvSpPr>
        <p:spPr bwMode="auto">
          <a:xfrm>
            <a:off x="6743700" y="1708150"/>
            <a:ext cx="3384550" cy="928688"/>
          </a:xfrm>
          <a:prstGeom prst="wedgeRoundRectCallout">
            <a:avLst>
              <a:gd name="adj1" fmla="val -73079"/>
              <a:gd name="adj2" fmla="val 5017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d≠0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时，这是关于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的一个一次函数</a:t>
            </a:r>
            <a:r>
              <a:rPr lang="zh-CN" altLang="en-US" sz="240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828800" y="2927351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如果在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中间插入一个数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成等差数列，那么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叫做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的等差中项。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2438400" y="368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等差数列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4343400" y="368935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的前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项和</a:t>
            </a:r>
          </a:p>
        </p:txBody>
      </p:sp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3733801" y="3716339"/>
          <a:ext cx="561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9" imgW="257057" imgH="209662" progId="Equation.3">
                  <p:embed/>
                </p:oleObj>
              </mc:Choice>
              <mc:Fallback>
                <p:oleObj name="Equation" r:id="rId9" imgW="257057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3716339"/>
                        <a:ext cx="5619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2208214" y="4222750"/>
          <a:ext cx="1793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1" imgW="1038208" imgH="371501" progId="Equation.3">
                  <p:embed/>
                </p:oleObj>
              </mc:Choice>
              <mc:Fallback>
                <p:oleObj name="Equation" r:id="rId11" imgW="1038208" imgH="371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22750"/>
                        <a:ext cx="1793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2208213" y="4868863"/>
          <a:ext cx="237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3" imgW="1343008" imgH="371501" progId="Equation.3">
                  <p:embed/>
                </p:oleObj>
              </mc:Choice>
              <mc:Fallback>
                <p:oleObj name="Equation" r:id="rId13" imgW="1343008" imgH="371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868863"/>
                        <a:ext cx="2374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2208214" y="5516564"/>
          <a:ext cx="26638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5" imgW="1352449" imgH="371501" progId="Equation.3">
                  <p:embed/>
                </p:oleObj>
              </mc:Choice>
              <mc:Fallback>
                <p:oleObj name="Equation" r:id="rId15" imgW="1352449" imgH="371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516564"/>
                        <a:ext cx="26638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8" name="Group 26"/>
          <p:cNvGrpSpPr>
            <a:grpSpLocks/>
          </p:cNvGrpSpPr>
          <p:nvPr/>
        </p:nvGrpSpPr>
        <p:grpSpPr bwMode="auto">
          <a:xfrm>
            <a:off x="5556251" y="4103689"/>
            <a:ext cx="5148263" cy="2420937"/>
            <a:chOff x="2517" y="2568"/>
            <a:chExt cx="3243" cy="1571"/>
          </a:xfrm>
        </p:grpSpPr>
        <p:sp>
          <p:nvSpPr>
            <p:cNvPr id="18449" name="AutoShape 18"/>
            <p:cNvSpPr>
              <a:spLocks noChangeArrowheads="1"/>
            </p:cNvSpPr>
            <p:nvPr/>
          </p:nvSpPr>
          <p:spPr bwMode="auto">
            <a:xfrm>
              <a:off x="2517" y="2568"/>
              <a:ext cx="3243" cy="1571"/>
            </a:xfrm>
            <a:prstGeom prst="wedgeRoundRectCallout">
              <a:avLst>
                <a:gd name="adj1" fmla="val -68935"/>
                <a:gd name="adj2" fmla="val -3977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当公差</a:t>
              </a:r>
              <a:r>
                <a:rPr lang="en-US" altLang="zh-CN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d=0</a:t>
              </a:r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时，             ，</a:t>
              </a:r>
            </a:p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</a:t>
              </a:r>
            </a:p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当</a:t>
              </a:r>
              <a:r>
                <a:rPr lang="en-US" altLang="zh-CN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d≠0</a:t>
              </a:r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时，                          </a:t>
              </a:r>
              <a:r>
                <a:rPr lang="en-US" altLang="zh-CN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                       </a:t>
              </a:r>
            </a:p>
            <a:p>
              <a:pPr eaLnBrk="1" hangingPunct="1"/>
              <a:endPara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是关于</a:t>
              </a:r>
              <a:r>
                <a:rPr lang="en-US" altLang="zh-CN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n</a:t>
              </a:r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的二次函数且常数项为</a:t>
              </a:r>
              <a:r>
                <a:rPr lang="en-US" altLang="zh-CN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0.     </a:t>
              </a:r>
            </a:p>
          </p:txBody>
        </p:sp>
        <p:graphicFrame>
          <p:nvGraphicFramePr>
            <p:cNvPr id="18450" name="Object 19"/>
            <p:cNvGraphicFramePr>
              <a:graphicFrameLocks noChangeAspect="1"/>
            </p:cNvGraphicFramePr>
            <p:nvPr/>
          </p:nvGraphicFramePr>
          <p:xfrm>
            <a:off x="4014" y="2637"/>
            <a:ext cx="72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name="Equation" r:id="rId17" imgW="514384" imgH="209662" progId="Equation.3">
                    <p:embed/>
                  </p:oleObj>
                </mc:Choice>
                <mc:Fallback>
                  <p:oleObj name="Equation" r:id="rId17" imgW="514384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637"/>
                          <a:ext cx="72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0"/>
            <p:cNvGraphicFramePr>
              <a:graphicFrameLocks noChangeAspect="1"/>
            </p:cNvGraphicFramePr>
            <p:nvPr/>
          </p:nvGraphicFramePr>
          <p:xfrm>
            <a:off x="3606" y="3015"/>
            <a:ext cx="1587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name="Equation" r:id="rId19" imgW="1419343" imgH="371501" progId="Equation.3">
                    <p:embed/>
                  </p:oleObj>
                </mc:Choice>
                <mc:Fallback>
                  <p:oleObj name="Equation" r:id="rId19" imgW="1419343" imgH="371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015"/>
                          <a:ext cx="1587" cy="50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163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/>
      <p:bldP spid="60425" grpId="0" animBg="1"/>
      <p:bldP spid="60426" grpId="0"/>
      <p:bldP spid="60428" grpId="0"/>
      <p:bldP spid="604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670050" y="92075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等差数列前</a:t>
            </a:r>
            <a:r>
              <a:rPr lang="en-US" altLang="zh-CN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项和性质及应用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1524000" y="1211907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ph/>
          </p:nvPr>
        </p:nvGraphicFramePr>
        <p:xfrm>
          <a:off x="2279651" y="1464320"/>
          <a:ext cx="755967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3" imgW="3400543" imgH="676268" progId="Equation.3">
                  <p:embed/>
                </p:oleObj>
              </mc:Choice>
              <mc:Fallback>
                <p:oleObj name="公式" r:id="rId3" imgW="3400543" imgH="676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464320"/>
                        <a:ext cx="7559675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/>
        </p:nvGraphicFramePr>
        <p:xfrm>
          <a:off x="1774826" y="2507308"/>
          <a:ext cx="5845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5" imgW="2619392" imgH="209662" progId="Equation.3">
                  <p:embed/>
                </p:oleObj>
              </mc:Choice>
              <mc:Fallback>
                <p:oleObj name="公式" r:id="rId5" imgW="2619392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2507308"/>
                        <a:ext cx="5845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378862"/>
              </p:ext>
            </p:extLst>
          </p:nvPr>
        </p:nvGraphicFramePr>
        <p:xfrm>
          <a:off x="2330450" y="3156595"/>
          <a:ext cx="60706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7" imgW="2724049" imgH="1047769" progId="Equation.3">
                  <p:embed/>
                </p:oleObj>
              </mc:Choice>
              <mc:Fallback>
                <p:oleObj name="公式" r:id="rId7" imgW="2724049" imgH="10477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156595"/>
                        <a:ext cx="607060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8"/>
          <p:cNvGraphicFramePr>
            <a:graphicFrameLocks noChangeAspect="1"/>
          </p:cNvGraphicFramePr>
          <p:nvPr/>
        </p:nvGraphicFramePr>
        <p:xfrm>
          <a:off x="2309814" y="4956820"/>
          <a:ext cx="6154737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9" imgW="2762351" imgH="1047769" progId="Equation.3">
                  <p:embed/>
                </p:oleObj>
              </mc:Choice>
              <mc:Fallback>
                <p:oleObj name="公式" r:id="rId9" imgW="2762351" imgH="10477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4956820"/>
                        <a:ext cx="6154737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208410" y="188640"/>
          <a:ext cx="792003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11" imgW="2952784" imgH="466606" progId="Equation.3">
                  <p:embed/>
                </p:oleObj>
              </mc:Choice>
              <mc:Fallback>
                <p:oleObj name="公式" r:id="rId11" imgW="2952784" imgH="4666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410" y="188640"/>
                        <a:ext cx="792003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56512" y="1403078"/>
            <a:ext cx="738664" cy="373435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等差数列和的性质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92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197713-3B56-4A87-BB99-35AC3ADFB074}" type="slidenum">
              <a:rPr lang="en-US" altLang="zh-CN" sz="24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752600" y="692150"/>
            <a:ext cx="8915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定义：如果一个数列从第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项起，每一项与它的前一项的比等于同一个常数（指与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无关的数），这个数列就叫做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等比数列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，这个常数叫做等比数列的公比，公比通常用字母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2674939" y="1844675"/>
          <a:ext cx="56530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3" imgW="2600241" imgH="409597" progId="Equation.3">
                  <p:embed/>
                </p:oleObj>
              </mc:Choice>
              <mc:Fallback>
                <p:oleObj name="公式" r:id="rId3" imgW="2600241" imgH="409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9" y="1844675"/>
                        <a:ext cx="56530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26"/>
          <p:cNvSpPr txBox="1">
            <a:spLocks noChangeArrowheads="1"/>
          </p:cNvSpPr>
          <p:nvPr/>
        </p:nvSpPr>
        <p:spPr bwMode="auto">
          <a:xfrm>
            <a:off x="1893888" y="3284538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等比数列的通项公式为</a:t>
            </a:r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1970088" y="5013326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如果在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中间插入一个数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成等比数列，那么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叫做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的等比中项。</a:t>
            </a:r>
          </a:p>
        </p:txBody>
      </p:sp>
      <p:graphicFrame>
        <p:nvGraphicFramePr>
          <p:cNvPr id="2079" name="Object 31"/>
          <p:cNvGraphicFramePr>
            <a:graphicFrameLocks noChangeAspect="1"/>
          </p:cNvGraphicFramePr>
          <p:nvPr/>
        </p:nvGraphicFramePr>
        <p:xfrm>
          <a:off x="4295776" y="5876926"/>
          <a:ext cx="16541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657343" imgH="209662" progId="Equation.3">
                  <p:embed/>
                </p:oleObj>
              </mc:Choice>
              <mc:Fallback>
                <p:oleObj name="Equation" r:id="rId5" imgW="657343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5876926"/>
                        <a:ext cx="16541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034"/>
          <p:cNvSpPr>
            <a:spLocks noChangeArrowheads="1"/>
          </p:cNvSpPr>
          <p:nvPr/>
        </p:nvSpPr>
        <p:spPr bwMode="auto">
          <a:xfrm>
            <a:off x="1524000" y="3079751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graphicFrame>
        <p:nvGraphicFramePr>
          <p:cNvPr id="59401" name="Object 1033"/>
          <p:cNvGraphicFramePr>
            <a:graphicFrameLocks noChangeAspect="1"/>
          </p:cNvGraphicFramePr>
          <p:nvPr/>
        </p:nvGraphicFramePr>
        <p:xfrm>
          <a:off x="2855914" y="3789364"/>
          <a:ext cx="41036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7" imgW="1466816" imgH="219118" progId="Equation.3">
                  <p:embed/>
                </p:oleObj>
              </mc:Choice>
              <mc:Fallback>
                <p:oleObj name="公式" r:id="rId7" imgW="1466816" imgH="2191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789364"/>
                        <a:ext cx="41036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36"/>
          <p:cNvSpPr>
            <a:spLocks noChangeArrowheads="1"/>
          </p:cNvSpPr>
          <p:nvPr/>
        </p:nvSpPr>
        <p:spPr bwMode="auto">
          <a:xfrm>
            <a:off x="1524000" y="3079751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graphicFrame>
        <p:nvGraphicFramePr>
          <p:cNvPr id="59403" name="Object 1035"/>
          <p:cNvGraphicFramePr>
            <a:graphicFrameLocks noChangeAspect="1"/>
          </p:cNvGraphicFramePr>
          <p:nvPr/>
        </p:nvGraphicFramePr>
        <p:xfrm>
          <a:off x="2855914" y="4338639"/>
          <a:ext cx="34559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9" imgW="1476257" imgH="219118" progId="Equation.3">
                  <p:embed/>
                </p:oleObj>
              </mc:Choice>
              <mc:Fallback>
                <p:oleObj name="公式" r:id="rId9" imgW="1476257" imgH="2191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338639"/>
                        <a:ext cx="34559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Rectangle 1037"/>
          <p:cNvSpPr>
            <a:spLocks noChangeArrowheads="1"/>
          </p:cNvSpPr>
          <p:nvPr/>
        </p:nvSpPr>
        <p:spPr bwMode="auto">
          <a:xfrm>
            <a:off x="1919289" y="2708275"/>
            <a:ext cx="646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既是等差又是等比数列的数列：非零常数列． </a:t>
            </a:r>
          </a:p>
        </p:txBody>
      </p:sp>
    </p:spTree>
    <p:extLst>
      <p:ext uri="{BB962C8B-B14F-4D97-AF65-F5344CB8AC3E}">
        <p14:creationId xmlns:p14="http://schemas.microsoft.com/office/powerpoint/2010/main" val="262222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autoUpdateAnimBg="0"/>
      <p:bldP spid="2078" grpId="0" autoUpdateAnimBg="0"/>
      <p:bldP spid="594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04C1FC-45CC-4D58-9E2C-710A139967DA}" type="slidenum">
              <a:rPr lang="en-US" altLang="zh-CN" sz="14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063751" y="908050"/>
            <a:ext cx="79930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如果一个数列是等比数列，它的公比是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m+n=p+k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sp>
        <p:nvSpPr>
          <p:cNvPr id="20484" name="Rectangle 34"/>
          <p:cNvSpPr>
            <a:spLocks noChangeArrowheads="1"/>
          </p:cNvSpPr>
          <p:nvPr/>
        </p:nvSpPr>
        <p:spPr bwMode="auto">
          <a:xfrm>
            <a:off x="1524001" y="300802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5" name="Object 33"/>
          <p:cNvGraphicFramePr>
            <a:graphicFrameLocks noChangeAspect="1"/>
          </p:cNvGraphicFramePr>
          <p:nvPr/>
        </p:nvGraphicFramePr>
        <p:xfrm>
          <a:off x="4367214" y="2420939"/>
          <a:ext cx="30241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3" imgW="742849" imgH="238031" progId="Equation.3">
                  <p:embed/>
                </p:oleObj>
              </mc:Choice>
              <mc:Fallback>
                <p:oleObj name="公式" r:id="rId3" imgW="742849" imgH="2380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2420939"/>
                        <a:ext cx="30241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37"/>
          <p:cNvSpPr>
            <a:spLocks noChangeArrowheads="1"/>
          </p:cNvSpPr>
          <p:nvPr/>
        </p:nvSpPr>
        <p:spPr bwMode="auto">
          <a:xfrm>
            <a:off x="1524001" y="300802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39"/>
          <p:cNvSpPr>
            <a:spLocks noChangeArrowheads="1"/>
          </p:cNvSpPr>
          <p:nvPr/>
        </p:nvSpPr>
        <p:spPr bwMode="auto">
          <a:xfrm>
            <a:off x="1524001" y="300326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49"/>
          <p:cNvSpPr>
            <a:spLocks noChangeArrowheads="1"/>
          </p:cNvSpPr>
          <p:nvPr/>
        </p:nvSpPr>
        <p:spPr bwMode="auto">
          <a:xfrm>
            <a:off x="1524001" y="300802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9" name="Rectangle 52"/>
          <p:cNvSpPr>
            <a:spLocks noChangeArrowheads="1"/>
          </p:cNvSpPr>
          <p:nvPr/>
        </p:nvSpPr>
        <p:spPr bwMode="auto">
          <a:xfrm>
            <a:off x="2063750" y="4048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ea typeface="华文中宋" panose="02010600040101010101" pitchFamily="2" charset="-122"/>
              </a:rPr>
              <a:t>等比数列的性质</a:t>
            </a:r>
          </a:p>
        </p:txBody>
      </p:sp>
    </p:spTree>
    <p:extLst>
      <p:ext uri="{BB962C8B-B14F-4D97-AF65-F5344CB8AC3E}">
        <p14:creationId xmlns:p14="http://schemas.microsoft.com/office/powerpoint/2010/main" val="53747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678FDB-BC33-4596-90B2-3CFA6CAFF017}" type="slidenum">
              <a:rPr lang="en-US" altLang="zh-CN" sz="14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1507" name="Rectangle 73"/>
          <p:cNvSpPr>
            <a:spLocks noChangeArrowheads="1"/>
          </p:cNvSpPr>
          <p:nvPr/>
        </p:nvSpPr>
        <p:spPr bwMode="auto">
          <a:xfrm>
            <a:off x="2208214" y="1150939"/>
            <a:ext cx="1620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定义法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171" name="Object 75"/>
          <p:cNvGraphicFramePr>
            <a:graphicFrameLocks noChangeAspect="1"/>
          </p:cNvGraphicFramePr>
          <p:nvPr>
            <p:ph sz="half" idx="1"/>
          </p:nvPr>
        </p:nvGraphicFramePr>
        <p:xfrm>
          <a:off x="2855914" y="1778000"/>
          <a:ext cx="59769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公式" r:id="rId3" imgW="2600241" imgH="409597" progId="Equation.3">
                  <p:embed/>
                </p:oleObj>
              </mc:Choice>
              <mc:Fallback>
                <p:oleObj name="公式" r:id="rId3" imgW="2600241" imgH="409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1778000"/>
                        <a:ext cx="59769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4" name="Object 78"/>
          <p:cNvGraphicFramePr>
            <a:graphicFrameLocks noChangeAspect="1"/>
          </p:cNvGraphicFramePr>
          <p:nvPr>
            <p:ph sz="half" idx="2"/>
          </p:nvPr>
        </p:nvGraphicFramePr>
        <p:xfrm>
          <a:off x="2913063" y="3068638"/>
          <a:ext cx="3695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公式" r:id="rId5" imgW="1209759" imgH="238031" progId="Equation.3">
                  <p:embed/>
                </p:oleObj>
              </mc:Choice>
              <mc:Fallback>
                <p:oleObj name="公式" r:id="rId5" imgW="1209759" imgH="2380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3068638"/>
                        <a:ext cx="3695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1"/>
          <p:cNvSpPr>
            <a:spLocks noChangeArrowheads="1"/>
          </p:cNvSpPr>
          <p:nvPr/>
        </p:nvSpPr>
        <p:spPr bwMode="auto">
          <a:xfrm>
            <a:off x="2208214" y="2760664"/>
            <a:ext cx="1620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中项法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178" name="Text Box 82"/>
          <p:cNvSpPr txBox="1">
            <a:spLocks noChangeArrowheads="1"/>
          </p:cNvSpPr>
          <p:nvPr/>
        </p:nvSpPr>
        <p:spPr bwMode="auto">
          <a:xfrm>
            <a:off x="2279651" y="4221164"/>
            <a:ext cx="5616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三个数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成等比数列</a:t>
            </a:r>
          </a:p>
        </p:txBody>
      </p:sp>
      <p:graphicFrame>
        <p:nvGraphicFramePr>
          <p:cNvPr id="4179" name="Object 83"/>
          <p:cNvGraphicFramePr>
            <a:graphicFrameLocks noChangeAspect="1"/>
          </p:cNvGraphicFramePr>
          <p:nvPr/>
        </p:nvGraphicFramePr>
        <p:xfrm>
          <a:off x="6686551" y="4292601"/>
          <a:ext cx="12239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公式" r:id="rId7" imgW="200143" imgH="133470" progId="Equation.3">
                  <p:embed/>
                </p:oleObj>
              </mc:Choice>
              <mc:Fallback>
                <p:oleObj name="公式" r:id="rId7" imgW="200143" imgH="133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1" y="4292601"/>
                        <a:ext cx="12239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2" name="Object 86"/>
          <p:cNvGraphicFramePr>
            <a:graphicFrameLocks noChangeAspect="1"/>
          </p:cNvGraphicFramePr>
          <p:nvPr/>
        </p:nvGraphicFramePr>
        <p:xfrm>
          <a:off x="8256588" y="4152901"/>
          <a:ext cx="1295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公式" r:id="rId9" imgW="447759" imgH="181022" progId="Equation.3">
                  <p:embed/>
                </p:oleObj>
              </mc:Choice>
              <mc:Fallback>
                <p:oleObj name="公式" r:id="rId9" imgW="447759" imgH="1810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4152901"/>
                        <a:ext cx="1295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94"/>
          <p:cNvSpPr>
            <a:spLocks noChangeArrowheads="1"/>
          </p:cNvSpPr>
          <p:nvPr/>
        </p:nvSpPr>
        <p:spPr bwMode="auto">
          <a:xfrm>
            <a:off x="2208213" y="5921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ea typeface="华文中宋" panose="02010600040101010101" pitchFamily="2" charset="-122"/>
              </a:rPr>
              <a:t>判断等比数列的方法</a:t>
            </a:r>
          </a:p>
        </p:txBody>
      </p:sp>
    </p:spTree>
    <p:extLst>
      <p:ext uri="{BB962C8B-B14F-4D97-AF65-F5344CB8AC3E}">
        <p14:creationId xmlns:p14="http://schemas.microsoft.com/office/powerpoint/2010/main" val="154401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A97386-5613-45E3-AE56-515EB51836B9}" type="slidenum">
              <a:rPr lang="en-US" altLang="zh-CN" sz="14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631950" y="762001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已知：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的等比中项，且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同号，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460625" y="2349501"/>
            <a:ext cx="4859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</a:rPr>
              <a:t>解：证明：由题设 得：</a:t>
            </a:r>
          </a:p>
        </p:txBody>
      </p:sp>
      <p:sp>
        <p:nvSpPr>
          <p:cNvPr id="22533" name="Rectangle 59"/>
          <p:cNvSpPr>
            <a:spLocks noChangeArrowheads="1"/>
          </p:cNvSpPr>
          <p:nvPr/>
        </p:nvSpPr>
        <p:spPr bwMode="auto">
          <a:xfrm>
            <a:off x="2208214" y="1512888"/>
            <a:ext cx="1584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求证： </a:t>
            </a:r>
          </a:p>
        </p:txBody>
      </p:sp>
      <p:sp>
        <p:nvSpPr>
          <p:cNvPr id="22534" name="Rectangle 61"/>
          <p:cNvSpPr>
            <a:spLocks noChangeArrowheads="1"/>
          </p:cNvSpPr>
          <p:nvPr/>
        </p:nvSpPr>
        <p:spPr bwMode="auto">
          <a:xfrm>
            <a:off x="1524000" y="29749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2535" name="Object 60"/>
          <p:cNvGraphicFramePr>
            <a:graphicFrameLocks noChangeAspect="1"/>
          </p:cNvGraphicFramePr>
          <p:nvPr/>
        </p:nvGraphicFramePr>
        <p:xfrm>
          <a:off x="3105151" y="1268414"/>
          <a:ext cx="44307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3" imgW="1876543" imgH="428510" progId="Equation.3">
                  <p:embed/>
                </p:oleObj>
              </mc:Choice>
              <mc:Fallback>
                <p:oleObj name="公式" r:id="rId3" imgW="1876543" imgH="4285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1" y="1268414"/>
                        <a:ext cx="44307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62"/>
          <p:cNvSpPr>
            <a:spLocks noChangeArrowheads="1"/>
          </p:cNvSpPr>
          <p:nvPr/>
        </p:nvSpPr>
        <p:spPr bwMode="auto">
          <a:xfrm>
            <a:off x="7391400" y="1512888"/>
            <a:ext cx="2808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也成等比数列。 </a:t>
            </a:r>
          </a:p>
        </p:txBody>
      </p:sp>
      <p:graphicFrame>
        <p:nvGraphicFramePr>
          <p:cNvPr id="9279" name="Object 63"/>
          <p:cNvGraphicFramePr>
            <a:graphicFrameLocks noChangeAspect="1"/>
          </p:cNvGraphicFramePr>
          <p:nvPr/>
        </p:nvGraphicFramePr>
        <p:xfrm>
          <a:off x="7175500" y="2301876"/>
          <a:ext cx="10795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5" imgW="469696" imgH="203112" progId="Equation.3">
                  <p:embed/>
                </p:oleObj>
              </mc:Choice>
              <mc:Fallback>
                <p:oleObj name="公式" r:id="rId5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2301876"/>
                        <a:ext cx="10795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66"/>
          <p:cNvSpPr>
            <a:spLocks noChangeArrowheads="1"/>
          </p:cNvSpPr>
          <p:nvPr/>
        </p:nvSpPr>
        <p:spPr bwMode="auto">
          <a:xfrm>
            <a:off x="1524000" y="29749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9281" name="Object 65"/>
          <p:cNvGraphicFramePr>
            <a:graphicFrameLocks noChangeAspect="1"/>
          </p:cNvGraphicFramePr>
          <p:nvPr/>
        </p:nvGraphicFramePr>
        <p:xfrm>
          <a:off x="3143251" y="2857501"/>
          <a:ext cx="4906963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7" imgW="2374900" imgH="863600" progId="Equation.3">
                  <p:embed/>
                </p:oleObj>
              </mc:Choice>
              <mc:Fallback>
                <p:oleObj name="公式" r:id="rId7" imgW="2374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857501"/>
                        <a:ext cx="4906963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3" name="Rectangle 67"/>
          <p:cNvSpPr>
            <a:spLocks noChangeArrowheads="1"/>
          </p:cNvSpPr>
          <p:nvPr/>
        </p:nvSpPr>
        <p:spPr bwMode="auto">
          <a:xfrm>
            <a:off x="2205038" y="4853931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sp>
        <p:nvSpPr>
          <p:cNvPr id="22541" name="Rectangle 71"/>
          <p:cNvSpPr>
            <a:spLocks noChangeArrowheads="1"/>
          </p:cNvSpPr>
          <p:nvPr/>
        </p:nvSpPr>
        <p:spPr bwMode="auto">
          <a:xfrm>
            <a:off x="1524000" y="29749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9286" name="Object 70"/>
          <p:cNvGraphicFramePr>
            <a:graphicFrameLocks noChangeAspect="1"/>
          </p:cNvGraphicFramePr>
          <p:nvPr/>
        </p:nvGraphicFramePr>
        <p:xfrm>
          <a:off x="2781301" y="4640264"/>
          <a:ext cx="4105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9" imgW="1930400" imgH="444500" progId="Equation.3">
                  <p:embed/>
                </p:oleObj>
              </mc:Choice>
              <mc:Fallback>
                <p:oleObj name="公式" r:id="rId9" imgW="1930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4640264"/>
                        <a:ext cx="41052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8" name="Rectangle 72"/>
          <p:cNvSpPr>
            <a:spLocks noChangeArrowheads="1"/>
          </p:cNvSpPr>
          <p:nvPr/>
        </p:nvSpPr>
        <p:spPr bwMode="auto">
          <a:xfrm>
            <a:off x="7102475" y="4926014"/>
            <a:ext cx="2116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也成等比数列 </a:t>
            </a:r>
          </a:p>
        </p:txBody>
      </p:sp>
    </p:spTree>
    <p:extLst>
      <p:ext uri="{BB962C8B-B14F-4D97-AF65-F5344CB8AC3E}">
        <p14:creationId xmlns:p14="http://schemas.microsoft.com/office/powerpoint/2010/main" val="393662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83" grpId="0"/>
      <p:bldP spid="92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EF5EE1-9A0E-4B18-824C-51ADF930E5FD}" type="slidenum">
              <a:rPr lang="en-US" altLang="zh-CN" sz="14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555" name="Rectangle 54"/>
          <p:cNvSpPr>
            <a:spLocks noChangeArrowheads="1"/>
          </p:cNvSpPr>
          <p:nvPr/>
        </p:nvSpPr>
        <p:spPr bwMode="auto">
          <a:xfrm>
            <a:off x="1982789" y="752476"/>
            <a:ext cx="161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23556" name="Object 53"/>
          <p:cNvGraphicFramePr>
            <a:graphicFrameLocks noChangeAspect="1"/>
          </p:cNvGraphicFramePr>
          <p:nvPr/>
        </p:nvGraphicFramePr>
        <p:xfrm>
          <a:off x="3575050" y="765175"/>
          <a:ext cx="15890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公式" r:id="rId3" imgW="552416" imgH="209662" progId="Equation.3">
                  <p:embed/>
                </p:oleObj>
              </mc:Choice>
              <mc:Fallback>
                <p:oleObj name="公式" r:id="rId3" imgW="552416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765175"/>
                        <a:ext cx="15890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5"/>
          <p:cNvSpPr>
            <a:spLocks noChangeArrowheads="1"/>
          </p:cNvSpPr>
          <p:nvPr/>
        </p:nvSpPr>
        <p:spPr bwMode="auto">
          <a:xfrm>
            <a:off x="5159376" y="765176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是项数相同的等比数列，</a:t>
            </a:r>
          </a:p>
        </p:txBody>
      </p:sp>
      <p:graphicFrame>
        <p:nvGraphicFramePr>
          <p:cNvPr id="23558" name="Object 52"/>
          <p:cNvGraphicFramePr>
            <a:graphicFrameLocks noChangeAspect="1"/>
          </p:cNvGraphicFramePr>
          <p:nvPr/>
        </p:nvGraphicFramePr>
        <p:xfrm>
          <a:off x="3644900" y="1412876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5" imgW="466641" imgH="209662" progId="Equation.3">
                  <p:embed/>
                </p:oleObj>
              </mc:Choice>
              <mc:Fallback>
                <p:oleObj name="公式" r:id="rId5" imgW="466641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412876"/>
                        <a:ext cx="1371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56"/>
          <p:cNvSpPr>
            <a:spLocks noChangeArrowheads="1"/>
          </p:cNvSpPr>
          <p:nvPr/>
        </p:nvSpPr>
        <p:spPr bwMode="auto">
          <a:xfrm>
            <a:off x="5080001" y="1484313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是等比数列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3560" name="Rectangle 57"/>
          <p:cNvSpPr>
            <a:spLocks noChangeArrowheads="1"/>
          </p:cNvSpPr>
          <p:nvPr/>
        </p:nvSpPr>
        <p:spPr bwMode="auto">
          <a:xfrm>
            <a:off x="2703514" y="1431926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</a:p>
        </p:txBody>
      </p:sp>
      <p:sp>
        <p:nvSpPr>
          <p:cNvPr id="23561" name="Rectangle 60"/>
          <p:cNvSpPr>
            <a:spLocks noChangeArrowheads="1"/>
          </p:cNvSpPr>
          <p:nvPr/>
        </p:nvSpPr>
        <p:spPr bwMode="auto">
          <a:xfrm>
            <a:off x="1524001" y="302231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Rectangle 63"/>
          <p:cNvSpPr>
            <a:spLocks noChangeArrowheads="1"/>
          </p:cNvSpPr>
          <p:nvPr/>
        </p:nvSpPr>
        <p:spPr bwMode="auto">
          <a:xfrm>
            <a:off x="1524001" y="302707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Rectangle 66"/>
          <p:cNvSpPr>
            <a:spLocks noChangeArrowheads="1"/>
          </p:cNvSpPr>
          <p:nvPr/>
        </p:nvSpPr>
        <p:spPr bwMode="auto">
          <a:xfrm>
            <a:off x="1524001" y="302707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4" name="Rectangle 68"/>
          <p:cNvSpPr>
            <a:spLocks noChangeArrowheads="1"/>
          </p:cNvSpPr>
          <p:nvPr/>
        </p:nvSpPr>
        <p:spPr bwMode="auto">
          <a:xfrm>
            <a:off x="1524001" y="302231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Rectangle 71"/>
          <p:cNvSpPr>
            <a:spLocks noChangeArrowheads="1"/>
          </p:cNvSpPr>
          <p:nvPr/>
        </p:nvSpPr>
        <p:spPr bwMode="auto">
          <a:xfrm>
            <a:off x="1524001" y="302707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6" name="Rectangle 76"/>
          <p:cNvSpPr>
            <a:spLocks noChangeArrowheads="1"/>
          </p:cNvSpPr>
          <p:nvPr/>
        </p:nvSpPr>
        <p:spPr bwMode="auto">
          <a:xfrm>
            <a:off x="1524001" y="302707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7" name="Rectangle 79"/>
          <p:cNvSpPr>
            <a:spLocks noChangeArrowheads="1"/>
          </p:cNvSpPr>
          <p:nvPr/>
        </p:nvSpPr>
        <p:spPr bwMode="auto">
          <a:xfrm>
            <a:off x="1524001" y="302231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8" name="Rectangle 82"/>
          <p:cNvSpPr>
            <a:spLocks noChangeArrowheads="1"/>
          </p:cNvSpPr>
          <p:nvPr/>
        </p:nvSpPr>
        <p:spPr bwMode="auto">
          <a:xfrm>
            <a:off x="1524001" y="301755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Rectangle 84"/>
          <p:cNvSpPr>
            <a:spLocks noChangeArrowheads="1"/>
          </p:cNvSpPr>
          <p:nvPr/>
        </p:nvSpPr>
        <p:spPr bwMode="auto">
          <a:xfrm>
            <a:off x="1524001" y="301755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0" name="Rectangle 86"/>
          <p:cNvSpPr>
            <a:spLocks noChangeArrowheads="1"/>
          </p:cNvSpPr>
          <p:nvPr/>
        </p:nvSpPr>
        <p:spPr bwMode="auto">
          <a:xfrm>
            <a:off x="1524001" y="290801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1" name="Rectangle 90"/>
          <p:cNvSpPr>
            <a:spLocks noChangeArrowheads="1"/>
          </p:cNvSpPr>
          <p:nvPr/>
        </p:nvSpPr>
        <p:spPr bwMode="auto">
          <a:xfrm>
            <a:off x="1524001" y="302707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2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377A8B-1AE7-49C3-8836-B21A3031B419}" type="slidenum">
              <a:rPr lang="en-US" altLang="zh-CN" sz="14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4579" name="Rectangle 1053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pSp>
        <p:nvGrpSpPr>
          <p:cNvPr id="24580" name="Group 1076"/>
          <p:cNvGrpSpPr>
            <a:grpSpLocks/>
          </p:cNvGrpSpPr>
          <p:nvPr/>
        </p:nvGrpSpPr>
        <p:grpSpPr bwMode="auto">
          <a:xfrm>
            <a:off x="1847850" y="788988"/>
            <a:ext cx="4325938" cy="476250"/>
            <a:chOff x="158" y="527"/>
            <a:chExt cx="2725" cy="300"/>
          </a:xfrm>
        </p:grpSpPr>
        <p:sp>
          <p:nvSpPr>
            <p:cNvPr id="24599" name="Rectangle 1051"/>
            <p:cNvSpPr>
              <a:spLocks noChangeArrowheads="1"/>
            </p:cNvSpPr>
            <p:nvPr/>
          </p:nvSpPr>
          <p:spPr bwMode="auto">
            <a:xfrm>
              <a:off x="158" y="527"/>
              <a:ext cx="27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400">
                  <a:solidFill>
                    <a:schemeClr val="accent4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400">
                  <a:solidFill>
                    <a:schemeClr val="accent4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3  </a:t>
              </a:r>
              <a:r>
                <a:rPr lang="zh-CN" altLang="en-US" sz="2400">
                  <a:solidFill>
                    <a:schemeClr val="accent4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已知   是等比数列，且 </a:t>
              </a:r>
            </a:p>
          </p:txBody>
        </p:sp>
        <p:graphicFrame>
          <p:nvGraphicFramePr>
            <p:cNvPr id="24600" name="Object 1052"/>
            <p:cNvGraphicFramePr>
              <a:graphicFrameLocks noChangeAspect="1"/>
            </p:cNvGraphicFramePr>
            <p:nvPr/>
          </p:nvGraphicFramePr>
          <p:xfrm>
            <a:off x="1065" y="564"/>
            <a:ext cx="34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2" name="公式" r:id="rId3" imgW="276208" imgH="209662" progId="Equation.3">
                    <p:embed/>
                  </p:oleObj>
                </mc:Choice>
                <mc:Fallback>
                  <p:oleObj name="公式" r:id="rId3" imgW="276208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564"/>
                          <a:ext cx="34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1" name="Rectangle 1056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4582" name="Object 1055"/>
          <p:cNvGraphicFramePr>
            <a:graphicFrameLocks noChangeAspect="1"/>
          </p:cNvGraphicFramePr>
          <p:nvPr/>
        </p:nvGraphicFramePr>
        <p:xfrm>
          <a:off x="2711450" y="1412876"/>
          <a:ext cx="44640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5" imgW="2181343" imgH="209662" progId="Equation.3">
                  <p:embed/>
                </p:oleObj>
              </mc:Choice>
              <mc:Fallback>
                <p:oleObj name="公式" r:id="rId5" imgW="2181343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412876"/>
                        <a:ext cx="44640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1059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pSp>
        <p:nvGrpSpPr>
          <p:cNvPr id="24584" name="Group 1077"/>
          <p:cNvGrpSpPr>
            <a:grpSpLocks/>
          </p:cNvGrpSpPr>
          <p:nvPr/>
        </p:nvGrpSpPr>
        <p:grpSpPr bwMode="auto">
          <a:xfrm>
            <a:off x="7399338" y="1376363"/>
            <a:ext cx="1504950" cy="539750"/>
            <a:chOff x="344" y="913"/>
            <a:chExt cx="948" cy="340"/>
          </a:xfrm>
        </p:grpSpPr>
        <p:sp>
          <p:nvSpPr>
            <p:cNvPr id="24597" name="Rectangle 1057"/>
            <p:cNvSpPr>
              <a:spLocks noChangeArrowheads="1"/>
            </p:cNvSpPr>
            <p:nvPr/>
          </p:nvSpPr>
          <p:spPr bwMode="auto">
            <a:xfrm>
              <a:off x="344" y="935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2400">
                  <a:solidFill>
                    <a:schemeClr val="accent4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求 </a:t>
              </a:r>
            </a:p>
          </p:txBody>
        </p:sp>
        <p:graphicFrame>
          <p:nvGraphicFramePr>
            <p:cNvPr id="24598" name="Object 1058"/>
            <p:cNvGraphicFramePr>
              <a:graphicFrameLocks noChangeAspect="1"/>
            </p:cNvGraphicFramePr>
            <p:nvPr/>
          </p:nvGraphicFramePr>
          <p:xfrm>
            <a:off x="612" y="913"/>
            <a:ext cx="6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" name="公式" r:id="rId7" imgW="438049" imgH="209662" progId="Equation.3">
                    <p:embed/>
                  </p:oleObj>
                </mc:Choice>
                <mc:Fallback>
                  <p:oleObj name="公式" r:id="rId7" imgW="438049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913"/>
                          <a:ext cx="68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48" name="Rectangle 1060"/>
          <p:cNvSpPr>
            <a:spLocks noChangeArrowheads="1"/>
          </p:cNvSpPr>
          <p:nvPr/>
        </p:nvSpPr>
        <p:spPr bwMode="auto">
          <a:xfrm>
            <a:off x="1774825" y="2058344"/>
            <a:ext cx="1101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解：∵ </a:t>
            </a:r>
          </a:p>
        </p:txBody>
      </p:sp>
      <p:sp>
        <p:nvSpPr>
          <p:cNvPr id="64549" name="Rectangle 1061"/>
          <p:cNvSpPr>
            <a:spLocks noChangeArrowheads="1"/>
          </p:cNvSpPr>
          <p:nvPr/>
        </p:nvSpPr>
        <p:spPr bwMode="auto">
          <a:xfrm>
            <a:off x="3935414" y="2058989"/>
            <a:ext cx="2116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是等比数列， </a:t>
            </a:r>
          </a:p>
        </p:txBody>
      </p:sp>
      <p:sp>
        <p:nvSpPr>
          <p:cNvPr id="24587" name="Rectangle 1063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64550" name="Object 1062"/>
          <p:cNvGraphicFramePr>
            <a:graphicFrameLocks noChangeAspect="1"/>
          </p:cNvGraphicFramePr>
          <p:nvPr/>
        </p:nvGraphicFramePr>
        <p:xfrm>
          <a:off x="3071814" y="2060576"/>
          <a:ext cx="611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9" imgW="291973" imgH="228501" progId="Equation.3">
                  <p:embed/>
                </p:oleObj>
              </mc:Choice>
              <mc:Fallback>
                <p:oleObj name="公式" r:id="rId9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060576"/>
                        <a:ext cx="611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2" name="Rectangle 1064"/>
          <p:cNvSpPr>
            <a:spLocks noChangeArrowheads="1"/>
          </p:cNvSpPr>
          <p:nvPr/>
        </p:nvSpPr>
        <p:spPr bwMode="auto">
          <a:xfrm>
            <a:off x="2424113" y="2634606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sp>
        <p:nvSpPr>
          <p:cNvPr id="24590" name="Rectangle 1066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64553" name="Object 1065"/>
          <p:cNvGraphicFramePr>
            <a:graphicFrameLocks noChangeAspect="1"/>
          </p:cNvGraphicFramePr>
          <p:nvPr/>
        </p:nvGraphicFramePr>
        <p:xfrm>
          <a:off x="6019800" y="2060576"/>
          <a:ext cx="43195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11" imgW="2197100" imgH="228600" progId="Equation.3">
                  <p:embed/>
                </p:oleObj>
              </mc:Choice>
              <mc:Fallback>
                <p:oleObj name="公式" r:id="rId11" imgW="219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60576"/>
                        <a:ext cx="43195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5" name="Object 1067"/>
          <p:cNvGraphicFramePr>
            <a:graphicFrameLocks noChangeAspect="1"/>
          </p:cNvGraphicFramePr>
          <p:nvPr/>
        </p:nvGraphicFramePr>
        <p:xfrm>
          <a:off x="2711450" y="2614613"/>
          <a:ext cx="3284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13" imgW="1562100" imgH="254000" progId="Equation.3">
                  <p:embed/>
                </p:oleObj>
              </mc:Choice>
              <mc:Fallback>
                <p:oleObj name="公式" r:id="rId13" imgW="1562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614613"/>
                        <a:ext cx="3284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7" name="Rectangle 1069"/>
          <p:cNvSpPr>
            <a:spLocks noChangeArrowheads="1"/>
          </p:cNvSpPr>
          <p:nvPr/>
        </p:nvSpPr>
        <p:spPr bwMode="auto">
          <a:xfrm>
            <a:off x="2351088" y="3355331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graphicFrame>
        <p:nvGraphicFramePr>
          <p:cNvPr id="64558" name="Object 1070"/>
          <p:cNvGraphicFramePr>
            <a:graphicFrameLocks noChangeAspect="1"/>
          </p:cNvGraphicFramePr>
          <p:nvPr/>
        </p:nvGraphicFramePr>
        <p:xfrm>
          <a:off x="2566988" y="3357564"/>
          <a:ext cx="26654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15" imgW="1143000" imgH="241300" progId="Equation.3">
                  <p:embed/>
                </p:oleObj>
              </mc:Choice>
              <mc:Fallback>
                <p:oleObj name="公式" r:id="rId15" imgW="114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357564"/>
                        <a:ext cx="26654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9" name="Rectangle 1071"/>
          <p:cNvSpPr>
            <a:spLocks noChangeArrowheads="1"/>
          </p:cNvSpPr>
          <p:nvPr/>
        </p:nvSpPr>
        <p:spPr bwMode="auto">
          <a:xfrm>
            <a:off x="2424113" y="3931594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graphicFrame>
        <p:nvGraphicFramePr>
          <p:cNvPr id="64560" name="Object 1072"/>
          <p:cNvGraphicFramePr>
            <a:graphicFrameLocks noChangeAspect="1"/>
          </p:cNvGraphicFramePr>
          <p:nvPr/>
        </p:nvGraphicFramePr>
        <p:xfrm>
          <a:off x="3143250" y="4005263"/>
          <a:ext cx="23050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公式" r:id="rId17" imgW="889000" imgH="228600" progId="Equation.3">
                  <p:embed/>
                </p:oleObj>
              </mc:Choice>
              <mc:Fallback>
                <p:oleObj name="公式" r:id="rId17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005263"/>
                        <a:ext cx="23050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19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8" grpId="0"/>
      <p:bldP spid="64549" grpId="0"/>
      <p:bldP spid="64552" grpId="0"/>
      <p:bldP spid="64557" grpId="0"/>
      <p:bldP spid="645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7BFD7D-4311-4F26-ABE1-EF6852F0B1C1}" type="slidenum">
              <a:rPr lang="en-US" altLang="zh-CN" sz="2400">
                <a:solidFill>
                  <a:srgbClr val="001557"/>
                </a:solidFill>
              </a:rPr>
              <a:pPr eaLnBrk="1" hangingPunct="1"/>
              <a:t>26</a:t>
            </a:fld>
            <a:endParaRPr lang="en-US" altLang="zh-CN" sz="2400">
              <a:solidFill>
                <a:srgbClr val="001557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7772400" cy="371475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</a:rPr>
              <a:t>等比数列的性质例题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847850" y="835026"/>
            <a:ext cx="47958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例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4  a≠c,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三数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a, 1, 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成等差数列， 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6311900" y="836613"/>
          <a:ext cx="971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公式" r:id="rId3" imgW="469900" imgH="228600" progId="Equation.3">
                  <p:embed/>
                </p:oleObj>
              </mc:Choice>
              <mc:Fallback>
                <p:oleObj name="公式" r:id="rId3" imgW="46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836613"/>
                        <a:ext cx="971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391400" y="906464"/>
            <a:ext cx="203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成等比数列，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351088" y="1412876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求 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1524000" y="3003551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5610" name="Object 9"/>
          <p:cNvGraphicFramePr>
            <a:graphicFrameLocks noChangeAspect="1"/>
          </p:cNvGraphicFramePr>
          <p:nvPr/>
        </p:nvGraphicFramePr>
        <p:xfrm>
          <a:off x="3000375" y="1196976"/>
          <a:ext cx="10429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公式" r:id="rId5" imgW="520474" imgH="393529" progId="Equation.3">
                  <p:embed/>
                </p:oleObj>
              </mc:Choice>
              <mc:Fallback>
                <p:oleObj name="公式" r:id="rId5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196976"/>
                        <a:ext cx="10429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774825" y="2132014"/>
            <a:ext cx="53292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解：∵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a, 1, 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成等差数列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, ∴ a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＋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2, 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2424113" y="2779714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又 </a:t>
            </a:r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2927350" y="2708275"/>
          <a:ext cx="971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7" imgW="469900" imgH="228600" progId="Equation.3">
                  <p:embed/>
                </p:oleObj>
              </mc:Choice>
              <mc:Fallback>
                <p:oleObj name="公式" r:id="rId7" imgW="46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708275"/>
                        <a:ext cx="971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3935413" y="2706689"/>
            <a:ext cx="24241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成等比数列，∴ </a:t>
            </a:r>
          </a:p>
        </p:txBody>
      </p:sp>
      <p:graphicFrame>
        <p:nvGraphicFramePr>
          <p:cNvPr id="82970" name="Object 26"/>
          <p:cNvGraphicFramePr>
            <a:graphicFrameLocks noChangeAspect="1"/>
          </p:cNvGraphicFramePr>
          <p:nvPr/>
        </p:nvGraphicFramePr>
        <p:xfrm>
          <a:off x="6311900" y="2565401"/>
          <a:ext cx="24003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8" imgW="520474" imgH="203112" progId="Equation.3">
                  <p:embed/>
                </p:oleObj>
              </mc:Choice>
              <mc:Fallback>
                <p:oleObj name="公式" r:id="rId8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565401"/>
                        <a:ext cx="24003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1703388" y="3282951"/>
            <a:ext cx="28876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有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或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＝－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1, 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1774826" y="3859214"/>
            <a:ext cx="676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当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时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, 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由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＋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2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得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1, 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1,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与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a≠c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矛盾，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2063751" y="4506269"/>
            <a:ext cx="1768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ac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＝－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1, </a:t>
            </a:r>
          </a:p>
        </p:txBody>
      </p:sp>
      <p:sp>
        <p:nvSpPr>
          <p:cNvPr id="25619" name="Rectangle 32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2975" name="Object 31"/>
          <p:cNvGraphicFramePr>
            <a:graphicFrameLocks noChangeAspect="1"/>
          </p:cNvGraphicFramePr>
          <p:nvPr/>
        </p:nvGraphicFramePr>
        <p:xfrm>
          <a:off x="3792538" y="4508501"/>
          <a:ext cx="48244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10" imgW="1739900" imgH="228600" progId="Equation.3">
                  <p:embed/>
                </p:oleObj>
              </mc:Choice>
              <mc:Fallback>
                <p:oleObj name="公式" r:id="rId10" imgW="173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508501"/>
                        <a:ext cx="48244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Rectangle 34"/>
          <p:cNvSpPr>
            <a:spLocks noChangeArrowheads="1"/>
          </p:cNvSpPr>
          <p:nvPr/>
        </p:nvSpPr>
        <p:spPr bwMode="auto">
          <a:xfrm>
            <a:off x="1524000" y="3003551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2977" name="Object 33"/>
          <p:cNvGraphicFramePr>
            <a:graphicFrameLocks noChangeAspect="1"/>
          </p:cNvGraphicFramePr>
          <p:nvPr/>
        </p:nvGraphicFramePr>
        <p:xfrm>
          <a:off x="2208214" y="5157789"/>
          <a:ext cx="194468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12" imgW="901309" imgH="393529" progId="Equation.3">
                  <p:embed/>
                </p:oleObj>
              </mc:Choice>
              <mc:Fallback>
                <p:oleObj name="公式" r:id="rId12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157789"/>
                        <a:ext cx="1944687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44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5" grpId="0"/>
      <p:bldP spid="82965" grpId="0"/>
      <p:bldP spid="82969" grpId="0"/>
      <p:bldP spid="82972" grpId="0"/>
      <p:bldP spid="82973" grpId="0"/>
      <p:bldP spid="829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7A88B4-9FA6-427B-B2FF-607B8E697A6E}" type="slidenum">
              <a:rPr lang="en-US" altLang="zh-CN" sz="2400">
                <a:solidFill>
                  <a:srgbClr val="001557"/>
                </a:solidFill>
              </a:rPr>
              <a:pPr eaLnBrk="1" hangingPunct="1"/>
              <a:t>27</a:t>
            </a:fld>
            <a:endParaRPr lang="en-US" altLang="zh-CN" sz="2400">
              <a:solidFill>
                <a:srgbClr val="001557"/>
              </a:solidFill>
            </a:endParaRPr>
          </a:p>
        </p:txBody>
      </p:sp>
      <p:sp>
        <p:nvSpPr>
          <p:cNvPr id="26627" name="Rectangle 50"/>
          <p:cNvSpPr>
            <a:spLocks noChangeArrowheads="1"/>
          </p:cNvSpPr>
          <p:nvPr/>
        </p:nvSpPr>
        <p:spPr bwMode="auto">
          <a:xfrm>
            <a:off x="2208214" y="1"/>
            <a:ext cx="43910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accent1"/>
                </a:solidFill>
              </a:rPr>
              <a:t>等比数列的性质练习</a:t>
            </a:r>
          </a:p>
        </p:txBody>
      </p:sp>
      <p:sp>
        <p:nvSpPr>
          <p:cNvPr id="26628" name="Rectangle 51"/>
          <p:cNvSpPr>
            <a:spLocks noChangeArrowheads="1"/>
          </p:cNvSpPr>
          <p:nvPr/>
        </p:nvSpPr>
        <p:spPr bwMode="auto">
          <a:xfrm>
            <a:off x="1847850" y="906464"/>
            <a:ext cx="20653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1.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在等比数列 </a:t>
            </a:r>
          </a:p>
        </p:txBody>
      </p:sp>
      <p:sp>
        <p:nvSpPr>
          <p:cNvPr id="26629" name="Rectangle 53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6630" name="Object 52"/>
          <p:cNvGraphicFramePr>
            <a:graphicFrameLocks noChangeAspect="1"/>
          </p:cNvGraphicFramePr>
          <p:nvPr/>
        </p:nvGraphicFramePr>
        <p:xfrm>
          <a:off x="3719513" y="836614"/>
          <a:ext cx="6842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3" imgW="291973" imgH="228501" progId="Equation.3">
                  <p:embed/>
                </p:oleObj>
              </mc:Choice>
              <mc:Fallback>
                <p:oleObj name="公式" r:id="rId3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836614"/>
                        <a:ext cx="6842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54"/>
          <p:cNvSpPr>
            <a:spLocks noChangeArrowheads="1"/>
          </p:cNvSpPr>
          <p:nvPr/>
        </p:nvSpPr>
        <p:spPr bwMode="auto">
          <a:xfrm>
            <a:off x="4440238" y="906464"/>
            <a:ext cx="11922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，已知 </a:t>
            </a:r>
          </a:p>
        </p:txBody>
      </p:sp>
      <p:sp>
        <p:nvSpPr>
          <p:cNvPr id="26632" name="Rectangle 56"/>
          <p:cNvSpPr>
            <a:spLocks noChangeArrowheads="1"/>
          </p:cNvSpPr>
          <p:nvPr/>
        </p:nvSpPr>
        <p:spPr bwMode="auto">
          <a:xfrm>
            <a:off x="1524000" y="30892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6633" name="Object 55"/>
          <p:cNvGraphicFramePr>
            <a:graphicFrameLocks noChangeAspect="1"/>
          </p:cNvGraphicFramePr>
          <p:nvPr/>
        </p:nvGraphicFramePr>
        <p:xfrm>
          <a:off x="5491163" y="908051"/>
          <a:ext cx="9572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公式" r:id="rId5" imgW="431613" imgH="215806" progId="Equation.3">
                  <p:embed/>
                </p:oleObj>
              </mc:Choice>
              <mc:Fallback>
                <p:oleObj name="公式" r:id="rId5" imgW="4316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908051"/>
                        <a:ext cx="9572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58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6635" name="Object 57"/>
          <p:cNvGraphicFramePr>
            <a:graphicFrameLocks noChangeAspect="1"/>
          </p:cNvGraphicFramePr>
          <p:nvPr/>
        </p:nvGraphicFramePr>
        <p:xfrm>
          <a:off x="6527801" y="981076"/>
          <a:ext cx="1476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公式" r:id="rId7" imgW="736600" imgH="228600" progId="Equation.3">
                  <p:embed/>
                </p:oleObj>
              </mc:Choice>
              <mc:Fallback>
                <p:oleObj name="公式" r:id="rId7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981076"/>
                        <a:ext cx="14763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59"/>
          <p:cNvSpPr>
            <a:spLocks noChangeArrowheads="1"/>
          </p:cNvSpPr>
          <p:nvPr/>
        </p:nvSpPr>
        <p:spPr bwMode="auto">
          <a:xfrm>
            <a:off x="8040689" y="979489"/>
            <a:ext cx="88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，求 </a:t>
            </a:r>
          </a:p>
        </p:txBody>
      </p:sp>
      <p:sp>
        <p:nvSpPr>
          <p:cNvPr id="26637" name="Rectangle 61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6638" name="Object 60"/>
          <p:cNvGraphicFramePr>
            <a:graphicFrameLocks noChangeAspect="1"/>
          </p:cNvGraphicFramePr>
          <p:nvPr/>
        </p:nvGraphicFramePr>
        <p:xfrm>
          <a:off x="8832851" y="908051"/>
          <a:ext cx="5937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9" imgW="215806" imgH="228501" progId="Equation.3">
                  <p:embed/>
                </p:oleObj>
              </mc:Choice>
              <mc:Fallback>
                <p:oleObj name="公式" r:id="rId9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1" y="908051"/>
                        <a:ext cx="5937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8" name="Rectangle 62"/>
          <p:cNvSpPr>
            <a:spLocks noChangeArrowheads="1"/>
          </p:cNvSpPr>
          <p:nvPr/>
        </p:nvSpPr>
        <p:spPr bwMode="auto">
          <a:xfrm>
            <a:off x="1919288" y="1771006"/>
            <a:ext cx="1101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解：∵ </a:t>
            </a:r>
          </a:p>
        </p:txBody>
      </p:sp>
      <p:sp>
        <p:nvSpPr>
          <p:cNvPr id="26640" name="Rectangle 64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39999" name="Object 63"/>
          <p:cNvGraphicFramePr>
            <a:graphicFrameLocks noChangeAspect="1"/>
          </p:cNvGraphicFramePr>
          <p:nvPr/>
        </p:nvGraphicFramePr>
        <p:xfrm>
          <a:off x="3071814" y="1773239"/>
          <a:ext cx="16922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11" imgW="812447" imgH="228501" progId="Equation.3">
                  <p:embed/>
                </p:oleObj>
              </mc:Choice>
              <mc:Fallback>
                <p:oleObj name="公式" r:id="rId11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773239"/>
                        <a:ext cx="16922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Rectangle 66"/>
          <p:cNvSpPr>
            <a:spLocks noChangeArrowheads="1"/>
          </p:cNvSpPr>
          <p:nvPr/>
        </p:nvSpPr>
        <p:spPr bwMode="auto">
          <a:xfrm>
            <a:off x="1524000" y="29749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01" name="Object 65"/>
          <p:cNvGraphicFramePr>
            <a:graphicFrameLocks noChangeAspect="1"/>
          </p:cNvGraphicFramePr>
          <p:nvPr/>
        </p:nvGraphicFramePr>
        <p:xfrm>
          <a:off x="5808664" y="1700214"/>
          <a:ext cx="30241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13" imgW="1574800" imgH="444500" progId="Equation.3">
                  <p:embed/>
                </p:oleObj>
              </mc:Choice>
              <mc:Fallback>
                <p:oleObj name="公式" r:id="rId13" imgW="157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1700214"/>
                        <a:ext cx="30241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03" name="Rectangle 67"/>
          <p:cNvSpPr>
            <a:spLocks noChangeArrowheads="1"/>
          </p:cNvSpPr>
          <p:nvPr/>
        </p:nvSpPr>
        <p:spPr bwMode="auto">
          <a:xfrm>
            <a:off x="1847850" y="2706689"/>
            <a:ext cx="20653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在等比数列 </a:t>
            </a:r>
          </a:p>
        </p:txBody>
      </p:sp>
      <p:sp>
        <p:nvSpPr>
          <p:cNvPr id="26645" name="Rectangle 69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04" name="Object 68"/>
          <p:cNvGraphicFramePr>
            <a:graphicFrameLocks noChangeAspect="1"/>
          </p:cNvGraphicFramePr>
          <p:nvPr/>
        </p:nvGraphicFramePr>
        <p:xfrm>
          <a:off x="3863975" y="2708275"/>
          <a:ext cx="539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15" imgW="279400" imgH="228600" progId="Equation.3">
                  <p:embed/>
                </p:oleObj>
              </mc:Choice>
              <mc:Fallback>
                <p:oleObj name="公式" r:id="rId15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708275"/>
                        <a:ext cx="5397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06" name="Rectangle 70"/>
          <p:cNvSpPr>
            <a:spLocks noChangeArrowheads="1"/>
          </p:cNvSpPr>
          <p:nvPr/>
        </p:nvSpPr>
        <p:spPr bwMode="auto">
          <a:xfrm>
            <a:off x="4511676" y="2706689"/>
            <a:ext cx="88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中， </a:t>
            </a:r>
          </a:p>
        </p:txBody>
      </p:sp>
      <p:sp>
        <p:nvSpPr>
          <p:cNvPr id="26648" name="Rectangle 72"/>
          <p:cNvSpPr>
            <a:spLocks noChangeArrowheads="1"/>
          </p:cNvSpPr>
          <p:nvPr/>
        </p:nvSpPr>
        <p:spPr bwMode="auto">
          <a:xfrm>
            <a:off x="1524000" y="30892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07" name="Object 71"/>
          <p:cNvGraphicFramePr>
            <a:graphicFrameLocks noChangeAspect="1"/>
          </p:cNvGraphicFramePr>
          <p:nvPr/>
        </p:nvGraphicFramePr>
        <p:xfrm>
          <a:off x="5087939" y="2708275"/>
          <a:ext cx="8651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17" imgW="418918" imgH="215806" progId="Equation.3">
                  <p:embed/>
                </p:oleObj>
              </mc:Choice>
              <mc:Fallback>
                <p:oleObj name="公式" r:id="rId17" imgW="41891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2708275"/>
                        <a:ext cx="8651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09" name="Rectangle 73"/>
          <p:cNvSpPr>
            <a:spLocks noChangeArrowheads="1"/>
          </p:cNvSpPr>
          <p:nvPr/>
        </p:nvSpPr>
        <p:spPr bwMode="auto">
          <a:xfrm>
            <a:off x="6096001" y="2706689"/>
            <a:ext cx="3654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，求该数列前七项之积。 </a:t>
            </a:r>
          </a:p>
        </p:txBody>
      </p:sp>
      <p:sp>
        <p:nvSpPr>
          <p:cNvPr id="40010" name="Rectangle 74"/>
          <p:cNvSpPr>
            <a:spLocks noChangeArrowheads="1"/>
          </p:cNvSpPr>
          <p:nvPr/>
        </p:nvSpPr>
        <p:spPr bwMode="auto">
          <a:xfrm>
            <a:off x="1919289" y="3427414"/>
            <a:ext cx="88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解： </a:t>
            </a:r>
          </a:p>
        </p:txBody>
      </p:sp>
      <p:sp>
        <p:nvSpPr>
          <p:cNvPr id="26652" name="Rectangle 76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11" name="Object 75"/>
          <p:cNvGraphicFramePr>
            <a:graphicFrameLocks noChangeAspect="1"/>
          </p:cNvGraphicFramePr>
          <p:nvPr/>
        </p:nvGraphicFramePr>
        <p:xfrm>
          <a:off x="2640013" y="3429000"/>
          <a:ext cx="48244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19" imgW="2247900" imgH="228600" progId="Equation.3">
                  <p:embed/>
                </p:oleObj>
              </mc:Choice>
              <mc:Fallback>
                <p:oleObj name="公式" r:id="rId19" imgW="224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429000"/>
                        <a:ext cx="48244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4" name="Rectangle 78"/>
          <p:cNvSpPr>
            <a:spLocks noChangeArrowheads="1"/>
          </p:cNvSpPr>
          <p:nvPr/>
        </p:nvSpPr>
        <p:spPr bwMode="auto">
          <a:xfrm>
            <a:off x="1524000" y="307022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13" name="Object 77"/>
          <p:cNvGraphicFramePr>
            <a:graphicFrameLocks noChangeAspect="1"/>
          </p:cNvGraphicFramePr>
          <p:nvPr/>
        </p:nvGraphicFramePr>
        <p:xfrm>
          <a:off x="2351089" y="4076701"/>
          <a:ext cx="34575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公式" r:id="rId21" imgW="1600200" imgH="254000" progId="Equation.3">
                  <p:embed/>
                </p:oleObj>
              </mc:Choice>
              <mc:Fallback>
                <p:oleObj name="公式" r:id="rId21" imgW="1600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4076701"/>
                        <a:ext cx="34575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15" name="Rectangle 79"/>
          <p:cNvSpPr>
            <a:spLocks noChangeArrowheads="1"/>
          </p:cNvSpPr>
          <p:nvPr/>
        </p:nvSpPr>
        <p:spPr bwMode="auto">
          <a:xfrm>
            <a:off x="2208214" y="4722169"/>
            <a:ext cx="2024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前七项之积 </a:t>
            </a:r>
          </a:p>
        </p:txBody>
      </p:sp>
      <p:sp>
        <p:nvSpPr>
          <p:cNvPr id="26657" name="Rectangle 81"/>
          <p:cNvSpPr>
            <a:spLocks noChangeArrowheads="1"/>
          </p:cNvSpPr>
          <p:nvPr/>
        </p:nvSpPr>
        <p:spPr bwMode="auto">
          <a:xfrm>
            <a:off x="1524000" y="306546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16" name="Object 80"/>
          <p:cNvGraphicFramePr>
            <a:graphicFrameLocks noChangeAspect="1"/>
          </p:cNvGraphicFramePr>
          <p:nvPr/>
        </p:nvGraphicFramePr>
        <p:xfrm>
          <a:off x="4367214" y="4797426"/>
          <a:ext cx="28082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公式" r:id="rId23" imgW="1307532" imgH="266584" progId="Equation.3">
                  <p:embed/>
                </p:oleObj>
              </mc:Choice>
              <mc:Fallback>
                <p:oleObj name="公式" r:id="rId23" imgW="1307532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4797426"/>
                        <a:ext cx="28082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86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8" grpId="0"/>
      <p:bldP spid="40003" grpId="0"/>
      <p:bldP spid="40006" grpId="0"/>
      <p:bldP spid="40009" grpId="0"/>
      <p:bldP spid="40010" grpId="0"/>
      <p:bldP spid="400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6342EF-AC01-4B09-9E0D-9DA66BD68440}" type="slidenum">
              <a:rPr lang="en-US" altLang="zh-CN" sz="14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1"/>
            <a:ext cx="4391025" cy="587375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solidFill>
                  <a:schemeClr val="accent1"/>
                </a:solidFill>
              </a:rPr>
              <a:t>等比数列的性质练习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847850" y="906464"/>
            <a:ext cx="20653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3.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在等比数列 </a:t>
            </a:r>
          </a:p>
        </p:txBody>
      </p:sp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3719513" y="836614"/>
          <a:ext cx="6842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3" imgW="291973" imgH="228501" progId="Equation.3">
                  <p:embed/>
                </p:oleObj>
              </mc:Choice>
              <mc:Fallback>
                <p:oleObj name="公式" r:id="rId3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836614"/>
                        <a:ext cx="6842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4440238" y="906464"/>
            <a:ext cx="11922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，已知 </a:t>
            </a:r>
          </a:p>
        </p:txBody>
      </p:sp>
      <p:graphicFrame>
        <p:nvGraphicFramePr>
          <p:cNvPr id="27655" name="Object 9"/>
          <p:cNvGraphicFramePr>
            <a:graphicFrameLocks noChangeAspect="1"/>
          </p:cNvGraphicFramePr>
          <p:nvPr/>
        </p:nvGraphicFramePr>
        <p:xfrm>
          <a:off x="5378450" y="908051"/>
          <a:ext cx="11826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5" imgW="532937" imgH="215713" progId="Equation.3">
                  <p:embed/>
                </p:oleObj>
              </mc:Choice>
              <mc:Fallback>
                <p:oleObj name="公式" r:id="rId5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908051"/>
                        <a:ext cx="11826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0"/>
          <p:cNvGraphicFramePr>
            <a:graphicFrameLocks noChangeAspect="1"/>
          </p:cNvGraphicFramePr>
          <p:nvPr/>
        </p:nvGraphicFramePr>
        <p:xfrm>
          <a:off x="6781800" y="981076"/>
          <a:ext cx="9667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公式" r:id="rId7" imgW="482391" imgH="228501" progId="Equation.3">
                  <p:embed/>
                </p:oleObj>
              </mc:Choice>
              <mc:Fallback>
                <p:oleObj name="公式" r:id="rId7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981076"/>
                        <a:ext cx="9667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8040689" y="979489"/>
            <a:ext cx="88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，求 </a:t>
            </a:r>
          </a:p>
        </p:txBody>
      </p:sp>
      <p:graphicFrame>
        <p:nvGraphicFramePr>
          <p:cNvPr id="27658" name="Object 12"/>
          <p:cNvGraphicFramePr>
            <a:graphicFrameLocks noChangeAspect="1"/>
          </p:cNvGraphicFramePr>
          <p:nvPr/>
        </p:nvGraphicFramePr>
        <p:xfrm>
          <a:off x="8904289" y="908051"/>
          <a:ext cx="454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公式" r:id="rId9" imgW="165028" imgH="228501" progId="Equation.3">
                  <p:embed/>
                </p:oleObj>
              </mc:Choice>
              <mc:Fallback>
                <p:oleObj name="公式" r:id="rId9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908051"/>
                        <a:ext cx="454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3"/>
          <p:cNvSpPr>
            <a:spLocks noChangeArrowheads="1"/>
          </p:cNvSpPr>
          <p:nvPr/>
        </p:nvSpPr>
        <p:spPr bwMode="auto">
          <a:xfrm>
            <a:off x="1919289" y="1771651"/>
            <a:ext cx="88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解： </a:t>
            </a:r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1524000" y="29749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3216275" y="1628775"/>
          <a:ext cx="4679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11" imgW="2413000" imgH="444500" progId="Equation.3">
                  <p:embed/>
                </p:oleObj>
              </mc:Choice>
              <mc:Fallback>
                <p:oleObj name="公式" r:id="rId11" imgW="241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628775"/>
                        <a:ext cx="4679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2063750" y="2994969"/>
            <a:ext cx="1409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另解：∵ </a:t>
            </a:r>
          </a:p>
        </p:txBody>
      </p:sp>
      <p:sp>
        <p:nvSpPr>
          <p:cNvPr id="27663" name="Rectangle 18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85" name="Object 17"/>
          <p:cNvGraphicFramePr>
            <a:graphicFrameLocks noChangeAspect="1"/>
          </p:cNvGraphicFramePr>
          <p:nvPr/>
        </p:nvGraphicFramePr>
        <p:xfrm>
          <a:off x="3503613" y="2924175"/>
          <a:ext cx="431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13" imgW="177646" imgH="228402" progId="Equation.3">
                  <p:embed/>
                </p:oleObj>
              </mc:Choice>
              <mc:Fallback>
                <p:oleObj name="公式" r:id="rId13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924175"/>
                        <a:ext cx="431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4008438" y="2995614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是 </a:t>
            </a:r>
          </a:p>
        </p:txBody>
      </p:sp>
      <p:sp>
        <p:nvSpPr>
          <p:cNvPr id="27666" name="Rectangle 21"/>
          <p:cNvSpPr>
            <a:spLocks noChangeArrowheads="1"/>
          </p:cNvSpPr>
          <p:nvPr/>
        </p:nvSpPr>
        <p:spPr bwMode="auto">
          <a:xfrm>
            <a:off x="1524000" y="30892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88" name="Object 20"/>
          <p:cNvGraphicFramePr>
            <a:graphicFrameLocks noChangeAspect="1"/>
          </p:cNvGraphicFramePr>
          <p:nvPr/>
        </p:nvGraphicFramePr>
        <p:xfrm>
          <a:off x="4511675" y="2852738"/>
          <a:ext cx="5080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15" imgW="177569" imgH="215619" progId="Equation.3">
                  <p:embed/>
                </p:oleObj>
              </mc:Choice>
              <mc:Fallback>
                <p:oleObj name="公式" r:id="rId15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852738"/>
                        <a:ext cx="5080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5087938" y="2995614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与 </a:t>
            </a: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91" name="Object 23"/>
          <p:cNvGraphicFramePr>
            <a:graphicFrameLocks noChangeAspect="1"/>
          </p:cNvGraphicFramePr>
          <p:nvPr/>
        </p:nvGraphicFramePr>
        <p:xfrm>
          <a:off x="5664201" y="2924175"/>
          <a:ext cx="5127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17" imgW="177646" imgH="228402" progId="Equation.3">
                  <p:embed/>
                </p:oleObj>
              </mc:Choice>
              <mc:Fallback>
                <p:oleObj name="公式" r:id="rId17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924175"/>
                        <a:ext cx="5127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6240463" y="2995614"/>
            <a:ext cx="203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的等比中项，</a:t>
            </a: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2927350" y="3789363"/>
            <a:ext cx="565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sp>
        <p:nvSpPr>
          <p:cNvPr id="27673" name="Rectangle 28"/>
          <p:cNvSpPr>
            <a:spLocks noChangeArrowheads="1"/>
          </p:cNvSpPr>
          <p:nvPr/>
        </p:nvSpPr>
        <p:spPr bwMode="auto">
          <a:xfrm>
            <a:off x="1524000" y="3079751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95" name="Object 27"/>
          <p:cNvGraphicFramePr>
            <a:graphicFrameLocks noChangeAspect="1"/>
          </p:cNvGraphicFramePr>
          <p:nvPr/>
        </p:nvGraphicFramePr>
        <p:xfrm>
          <a:off x="3573463" y="3789364"/>
          <a:ext cx="21653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公式" r:id="rId19" imgW="927100" imgH="241300" progId="Equation.3">
                  <p:embed/>
                </p:oleObj>
              </mc:Choice>
              <mc:Fallback>
                <p:oleObj name="公式" r:id="rId19" imgW="927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3789364"/>
                        <a:ext cx="21653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Rectangle 30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97" name="Object 29"/>
          <p:cNvGraphicFramePr>
            <a:graphicFrameLocks noChangeAspect="1"/>
          </p:cNvGraphicFramePr>
          <p:nvPr/>
        </p:nvGraphicFramePr>
        <p:xfrm>
          <a:off x="3432175" y="4652964"/>
          <a:ext cx="21605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公式" r:id="rId21" imgW="736600" imgH="228600" progId="Equation.3">
                  <p:embed/>
                </p:oleObj>
              </mc:Choice>
              <mc:Fallback>
                <p:oleObj name="公式" r:id="rId21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652964"/>
                        <a:ext cx="216058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2855913" y="4724401"/>
            <a:ext cx="565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sp>
        <p:nvSpPr>
          <p:cNvPr id="84003" name="AutoShape 35"/>
          <p:cNvSpPr>
            <a:spLocks noChangeArrowheads="1"/>
          </p:cNvSpPr>
          <p:nvPr/>
        </p:nvSpPr>
        <p:spPr bwMode="auto">
          <a:xfrm>
            <a:off x="8688388" y="1"/>
            <a:ext cx="1979612" cy="1223963"/>
          </a:xfrm>
          <a:prstGeom prst="wedgeRoundRectCallout">
            <a:avLst>
              <a:gd name="adj1" fmla="val -263310"/>
              <a:gd name="adj2" fmla="val 99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84004" name="Object 36"/>
          <p:cNvGraphicFramePr>
            <a:graphicFrameLocks noChangeAspect="1"/>
          </p:cNvGraphicFramePr>
          <p:nvPr/>
        </p:nvGraphicFramePr>
        <p:xfrm>
          <a:off x="8628064" y="0"/>
          <a:ext cx="203993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23" imgW="634725" imgH="482391" progId="Equation.3">
                  <p:embed/>
                </p:oleObj>
              </mc:Choice>
              <mc:Fallback>
                <p:oleObj name="公式" r:id="rId23" imgW="63472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8064" y="0"/>
                        <a:ext cx="2039937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10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4" grpId="0"/>
      <p:bldP spid="83987" grpId="0"/>
      <p:bldP spid="83990" grpId="0"/>
      <p:bldP spid="83993" grpId="0"/>
      <p:bldP spid="83994" grpId="0"/>
      <p:bldP spid="83999" grpId="0"/>
      <p:bldP spid="840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0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670050" y="92075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等差数列前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项和性质及应用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1524000" y="620713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1774826" y="1916114"/>
          <a:ext cx="5845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2619392" imgH="209662" progId="Equation.3">
                  <p:embed/>
                </p:oleObj>
              </mc:Choice>
              <mc:Fallback>
                <p:oleObj name="公式" r:id="rId3" imgW="2619392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1916114"/>
                        <a:ext cx="5845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2330450" y="2565401"/>
          <a:ext cx="60706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5" imgW="2724049" imgH="1047769" progId="Equation.3">
                  <p:embed/>
                </p:oleObj>
              </mc:Choice>
              <mc:Fallback>
                <p:oleObj name="公式" r:id="rId5" imgW="2724049" imgH="10477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565401"/>
                        <a:ext cx="607060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2309814" y="4365626"/>
          <a:ext cx="6154737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7" imgW="2762351" imgH="1047769" progId="Equation.3">
                  <p:embed/>
                </p:oleObj>
              </mc:Choice>
              <mc:Fallback>
                <p:oleObj name="公式" r:id="rId7" imgW="2762351" imgH="10477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4365626"/>
                        <a:ext cx="6154737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992313" y="827088"/>
            <a:ext cx="7777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已知等差数列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{a</a:t>
            </a:r>
            <a:r>
              <a:rPr lang="en-US" altLang="zh-CN" sz="2800" b="1" baseline="-2500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=21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=24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，求数列｛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|a</a:t>
            </a:r>
            <a:r>
              <a:rPr lang="en-US" altLang="zh-CN" sz="2800" b="1" baseline="-2500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｝的前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项和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． </a:t>
            </a:r>
          </a:p>
        </p:txBody>
      </p:sp>
    </p:spTree>
    <p:extLst>
      <p:ext uri="{BB962C8B-B14F-4D97-AF65-F5344CB8AC3E}">
        <p14:creationId xmlns:p14="http://schemas.microsoft.com/office/powerpoint/2010/main" val="40036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061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03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80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94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01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746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79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62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587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87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670050" y="92075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等差数列前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项和性质及应用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524000" y="620713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ph/>
          </p:nvPr>
        </p:nvGraphicFramePr>
        <p:xfrm>
          <a:off x="2139951" y="836614"/>
          <a:ext cx="7561263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3" imgW="3019408" imgH="1171513" progId="Equation.3">
                  <p:embed/>
                </p:oleObj>
              </mc:Choice>
              <mc:Fallback>
                <p:oleObj name="公式" r:id="rId3" imgW="3019408" imgH="11715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836614"/>
                        <a:ext cx="7561263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2030414" y="3573464"/>
          <a:ext cx="8004175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5" imgW="3190959" imgH="1171513" progId="Equation.3">
                  <p:embed/>
                </p:oleObj>
              </mc:Choice>
              <mc:Fallback>
                <p:oleObj name="公式" r:id="rId5" imgW="3190959" imgH="11715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4" y="3573464"/>
                        <a:ext cx="8004175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1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069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95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40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792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832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218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14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670050" y="92075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等差数列前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项和性质及应用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1524000" y="620713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2208213" y="2946402"/>
            <a:ext cx="7632700" cy="1916113"/>
            <a:chOff x="431" y="1856"/>
            <a:chExt cx="4808" cy="1207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431" y="1856"/>
              <a:ext cx="480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例：</a:t>
              </a:r>
              <a:r>
                <a:rPr lang="zh-CN" altLang="en-US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等差数列</a:t>
              </a:r>
              <a:r>
                <a:rPr lang="en-US" altLang="zh-CN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{a</a:t>
              </a:r>
              <a:r>
                <a:rPr lang="en-US" altLang="zh-CN" sz="3200" b="1" baseline="-250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}</a:t>
              </a:r>
              <a:r>
                <a:rPr lang="zh-CN" altLang="en-US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{</a:t>
              </a:r>
              <a:r>
                <a:rPr lang="en-US" altLang="zh-CN" sz="3200" b="1" dirty="0" err="1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en-US" altLang="zh-CN" sz="3200" b="1" baseline="-25000" dirty="0" err="1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}</a:t>
              </a:r>
              <a:r>
                <a:rPr lang="zh-CN" altLang="en-US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前</a:t>
              </a:r>
              <a:r>
                <a:rPr lang="en-US" altLang="zh-CN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项和分别为</a:t>
              </a:r>
            </a:p>
            <a:p>
              <a:pPr eaLnBrk="1" hangingPunct="1"/>
              <a:endParaRPr lang="zh-CN" altLang="en-US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lang="en-US" altLang="zh-CN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lang="en-US" altLang="zh-CN" sz="3200" b="1" baseline="-250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和</a:t>
              </a:r>
              <a:r>
                <a:rPr lang="en-US" altLang="zh-CN" sz="3200" b="1" dirty="0" err="1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T</a:t>
              </a:r>
              <a:r>
                <a:rPr lang="en-US" altLang="zh-CN" sz="3200" b="1" baseline="-25000" dirty="0" err="1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，若：          求 </a:t>
              </a:r>
            </a:p>
          </p:txBody>
        </p:sp>
        <p:graphicFrame>
          <p:nvGraphicFramePr>
            <p:cNvPr id="8199" name="Object 6"/>
            <p:cNvGraphicFramePr>
              <a:graphicFrameLocks noChangeAspect="1"/>
            </p:cNvGraphicFramePr>
            <p:nvPr/>
          </p:nvGraphicFramePr>
          <p:xfrm>
            <a:off x="1837" y="2320"/>
            <a:ext cx="127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公式" r:id="rId3" imgW="714257" imgH="409597" progId="Equation.3">
                    <p:embed/>
                  </p:oleObj>
                </mc:Choice>
                <mc:Fallback>
                  <p:oleObj name="公式" r:id="rId3" imgW="714257" imgH="409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320"/>
                          <a:ext cx="1270" cy="7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7"/>
            <p:cNvGraphicFramePr>
              <a:graphicFrameLocks noChangeAspect="1"/>
            </p:cNvGraphicFramePr>
            <p:nvPr/>
          </p:nvGraphicFramePr>
          <p:xfrm>
            <a:off x="3545" y="2365"/>
            <a:ext cx="469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公式" r:id="rId5" imgW="276208" imgH="409597" progId="Equation.3">
                    <p:embed/>
                  </p:oleObj>
                </mc:Choice>
                <mc:Fallback>
                  <p:oleObj name="公式" r:id="rId5" imgW="276208" imgH="409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" y="2365"/>
                          <a:ext cx="469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2208213" y="930464"/>
            <a:ext cx="76327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在等差数列</a:t>
            </a:r>
            <a:r>
              <a:rPr lang="en-US" altLang="zh-CN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{a</a:t>
            </a:r>
            <a:r>
              <a:rPr lang="en-US" altLang="zh-CN" sz="3200" b="1" baseline="-25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中，已知</a:t>
            </a:r>
            <a:r>
              <a:rPr lang="en-US" altLang="zh-CN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zh-CN" altLang="en-US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200" b="1" baseline="-25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200" b="1" baseline="-25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32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，问数列前多少项和最大，并求出最大值 </a:t>
            </a:r>
          </a:p>
        </p:txBody>
      </p:sp>
    </p:spTree>
    <p:extLst>
      <p:ext uri="{BB962C8B-B14F-4D97-AF65-F5344CB8AC3E}">
        <p14:creationId xmlns:p14="http://schemas.microsoft.com/office/powerpoint/2010/main" val="31403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8800" y="836614"/>
            <a:ext cx="8540750" cy="5030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某种细胞分裂如下图所示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                                      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792538" y="4868863"/>
            <a:ext cx="4392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186488" y="4527551"/>
            <a:ext cx="4411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4151313" y="5157788"/>
            <a:ext cx="532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241678" name="Oval 14"/>
          <p:cNvSpPr>
            <a:spLocks noChangeArrowheads="1"/>
          </p:cNvSpPr>
          <p:nvPr/>
        </p:nvSpPr>
        <p:spPr bwMode="auto">
          <a:xfrm>
            <a:off x="2784476" y="2708276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691" name="Text Box 27"/>
          <p:cNvSpPr txBox="1">
            <a:spLocks noChangeArrowheads="1"/>
          </p:cNvSpPr>
          <p:nvPr/>
        </p:nvSpPr>
        <p:spPr bwMode="auto">
          <a:xfrm>
            <a:off x="2474913" y="4692650"/>
            <a:ext cx="650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那么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细胞分裂的个数可以得到数列</a:t>
            </a:r>
          </a:p>
        </p:txBody>
      </p:sp>
      <p:sp>
        <p:nvSpPr>
          <p:cNvPr id="241692" name="Text Box 28"/>
          <p:cNvSpPr txBox="1">
            <a:spLocks noChangeArrowheads="1"/>
          </p:cNvSpPr>
          <p:nvPr/>
        </p:nvSpPr>
        <p:spPr bwMode="auto">
          <a:xfrm>
            <a:off x="2855914" y="5373689"/>
            <a:ext cx="523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1,</a:t>
            </a:r>
          </a:p>
        </p:txBody>
      </p:sp>
      <p:sp>
        <p:nvSpPr>
          <p:cNvPr id="241693" name="Text Box 29"/>
          <p:cNvSpPr txBox="1">
            <a:spLocks noChangeArrowheads="1"/>
          </p:cNvSpPr>
          <p:nvPr/>
        </p:nvSpPr>
        <p:spPr bwMode="auto">
          <a:xfrm>
            <a:off x="3359150" y="5373689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2,</a:t>
            </a:r>
          </a:p>
        </p:txBody>
      </p:sp>
      <p:sp>
        <p:nvSpPr>
          <p:cNvPr id="241694" name="Text Box 30"/>
          <p:cNvSpPr txBox="1">
            <a:spLocks noChangeArrowheads="1"/>
          </p:cNvSpPr>
          <p:nvPr/>
        </p:nvSpPr>
        <p:spPr bwMode="auto">
          <a:xfrm>
            <a:off x="3844925" y="5373689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4,</a:t>
            </a:r>
          </a:p>
        </p:txBody>
      </p:sp>
      <p:sp>
        <p:nvSpPr>
          <p:cNvPr id="241695" name="Text Box 31"/>
          <p:cNvSpPr txBox="1">
            <a:spLocks noChangeArrowheads="1"/>
          </p:cNvSpPr>
          <p:nvPr/>
        </p:nvSpPr>
        <p:spPr bwMode="auto">
          <a:xfrm>
            <a:off x="4295775" y="5370514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8,</a:t>
            </a:r>
          </a:p>
        </p:txBody>
      </p:sp>
      <p:sp>
        <p:nvSpPr>
          <p:cNvPr id="241696" name="Text Box 32"/>
          <p:cNvSpPr txBox="1">
            <a:spLocks noChangeArrowheads="1"/>
          </p:cNvSpPr>
          <p:nvPr/>
        </p:nvSpPr>
        <p:spPr bwMode="auto">
          <a:xfrm>
            <a:off x="4800600" y="530066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241697" name="Text Box 33"/>
          <p:cNvSpPr txBox="1">
            <a:spLocks noChangeArrowheads="1"/>
          </p:cNvSpPr>
          <p:nvPr/>
        </p:nvSpPr>
        <p:spPr bwMode="auto">
          <a:xfrm>
            <a:off x="7896225" y="5441950"/>
            <a:ext cx="67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(1)</a:t>
            </a:r>
          </a:p>
        </p:txBody>
      </p:sp>
      <p:sp>
        <p:nvSpPr>
          <p:cNvPr id="241698" name="Oval 34"/>
          <p:cNvSpPr>
            <a:spLocks noChangeArrowheads="1"/>
          </p:cNvSpPr>
          <p:nvPr/>
        </p:nvSpPr>
        <p:spPr bwMode="auto">
          <a:xfrm>
            <a:off x="4222751" y="2205039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699" name="Oval 35"/>
          <p:cNvSpPr>
            <a:spLocks noChangeArrowheads="1"/>
          </p:cNvSpPr>
          <p:nvPr/>
        </p:nvSpPr>
        <p:spPr bwMode="auto">
          <a:xfrm>
            <a:off x="5664201" y="3933826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00" name="Oval 36"/>
          <p:cNvSpPr>
            <a:spLocks noChangeArrowheads="1"/>
          </p:cNvSpPr>
          <p:nvPr/>
        </p:nvSpPr>
        <p:spPr bwMode="auto">
          <a:xfrm>
            <a:off x="5664201" y="3213101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01" name="Oval 37"/>
          <p:cNvSpPr>
            <a:spLocks noChangeArrowheads="1"/>
          </p:cNvSpPr>
          <p:nvPr/>
        </p:nvSpPr>
        <p:spPr bwMode="auto">
          <a:xfrm>
            <a:off x="5664201" y="2420939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02" name="Oval 38"/>
          <p:cNvSpPr>
            <a:spLocks noChangeArrowheads="1"/>
          </p:cNvSpPr>
          <p:nvPr/>
        </p:nvSpPr>
        <p:spPr bwMode="auto">
          <a:xfrm>
            <a:off x="5664201" y="1773239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03" name="Oval 39"/>
          <p:cNvSpPr>
            <a:spLocks noChangeArrowheads="1"/>
          </p:cNvSpPr>
          <p:nvPr/>
        </p:nvSpPr>
        <p:spPr bwMode="auto">
          <a:xfrm>
            <a:off x="7248526" y="1484314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04" name="Oval 40"/>
          <p:cNvSpPr>
            <a:spLocks noChangeArrowheads="1"/>
          </p:cNvSpPr>
          <p:nvPr/>
        </p:nvSpPr>
        <p:spPr bwMode="auto">
          <a:xfrm>
            <a:off x="7248526" y="3933826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05" name="Oval 41"/>
          <p:cNvSpPr>
            <a:spLocks noChangeArrowheads="1"/>
          </p:cNvSpPr>
          <p:nvPr/>
        </p:nvSpPr>
        <p:spPr bwMode="auto">
          <a:xfrm>
            <a:off x="7248526" y="4292601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06" name="Oval 42"/>
          <p:cNvSpPr>
            <a:spLocks noChangeArrowheads="1"/>
          </p:cNvSpPr>
          <p:nvPr/>
        </p:nvSpPr>
        <p:spPr bwMode="auto">
          <a:xfrm>
            <a:off x="7248526" y="3571876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07" name="Oval 43"/>
          <p:cNvSpPr>
            <a:spLocks noChangeArrowheads="1"/>
          </p:cNvSpPr>
          <p:nvPr/>
        </p:nvSpPr>
        <p:spPr bwMode="auto">
          <a:xfrm>
            <a:off x="7248526" y="3141664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08" name="Oval 44"/>
          <p:cNvSpPr>
            <a:spLocks noChangeArrowheads="1"/>
          </p:cNvSpPr>
          <p:nvPr/>
        </p:nvSpPr>
        <p:spPr bwMode="auto">
          <a:xfrm>
            <a:off x="7248526" y="2276476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09" name="Oval 45"/>
          <p:cNvSpPr>
            <a:spLocks noChangeArrowheads="1"/>
          </p:cNvSpPr>
          <p:nvPr/>
        </p:nvSpPr>
        <p:spPr bwMode="auto">
          <a:xfrm>
            <a:off x="7248526" y="1844676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10" name="Oval 46"/>
          <p:cNvSpPr>
            <a:spLocks noChangeArrowheads="1"/>
          </p:cNvSpPr>
          <p:nvPr/>
        </p:nvSpPr>
        <p:spPr bwMode="auto">
          <a:xfrm>
            <a:off x="7248526" y="2781301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11" name="Oval 47"/>
          <p:cNvSpPr>
            <a:spLocks noChangeArrowheads="1"/>
          </p:cNvSpPr>
          <p:nvPr/>
        </p:nvSpPr>
        <p:spPr bwMode="auto">
          <a:xfrm>
            <a:off x="4222751" y="3429001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13" name="Line 49"/>
          <p:cNvSpPr>
            <a:spLocks noChangeShapeType="1"/>
          </p:cNvSpPr>
          <p:nvPr/>
        </p:nvSpPr>
        <p:spPr bwMode="auto">
          <a:xfrm flipV="1">
            <a:off x="3575051" y="2492375"/>
            <a:ext cx="5762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14" name="Line 50"/>
          <p:cNvSpPr>
            <a:spLocks noChangeShapeType="1"/>
          </p:cNvSpPr>
          <p:nvPr/>
        </p:nvSpPr>
        <p:spPr bwMode="auto">
          <a:xfrm>
            <a:off x="3503613" y="3068638"/>
            <a:ext cx="5762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16" name="Line 52"/>
          <p:cNvSpPr>
            <a:spLocks noChangeShapeType="1"/>
          </p:cNvSpPr>
          <p:nvPr/>
        </p:nvSpPr>
        <p:spPr bwMode="auto">
          <a:xfrm flipV="1">
            <a:off x="4943476" y="1989138"/>
            <a:ext cx="5762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17" name="Line 53"/>
          <p:cNvSpPr>
            <a:spLocks noChangeShapeType="1"/>
          </p:cNvSpPr>
          <p:nvPr/>
        </p:nvSpPr>
        <p:spPr bwMode="auto">
          <a:xfrm>
            <a:off x="4945063" y="2420938"/>
            <a:ext cx="647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18" name="Line 54"/>
          <p:cNvSpPr>
            <a:spLocks noChangeShapeType="1"/>
          </p:cNvSpPr>
          <p:nvPr/>
        </p:nvSpPr>
        <p:spPr bwMode="auto">
          <a:xfrm flipV="1">
            <a:off x="5016501" y="3357563"/>
            <a:ext cx="5762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19" name="Line 55"/>
          <p:cNvSpPr>
            <a:spLocks noChangeShapeType="1"/>
          </p:cNvSpPr>
          <p:nvPr/>
        </p:nvSpPr>
        <p:spPr bwMode="auto">
          <a:xfrm flipV="1">
            <a:off x="6527801" y="3284539"/>
            <a:ext cx="5762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0" name="Line 56"/>
          <p:cNvSpPr>
            <a:spLocks noChangeShapeType="1"/>
          </p:cNvSpPr>
          <p:nvPr/>
        </p:nvSpPr>
        <p:spPr bwMode="auto">
          <a:xfrm>
            <a:off x="6527801" y="3500439"/>
            <a:ext cx="576263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1" name="Line 57"/>
          <p:cNvSpPr>
            <a:spLocks noChangeShapeType="1"/>
          </p:cNvSpPr>
          <p:nvPr/>
        </p:nvSpPr>
        <p:spPr bwMode="auto">
          <a:xfrm flipV="1">
            <a:off x="6527801" y="2420938"/>
            <a:ext cx="5762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2" name="Line 58"/>
          <p:cNvSpPr>
            <a:spLocks noChangeShapeType="1"/>
          </p:cNvSpPr>
          <p:nvPr/>
        </p:nvSpPr>
        <p:spPr bwMode="auto">
          <a:xfrm>
            <a:off x="6527801" y="2708276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3" name="Line 59"/>
          <p:cNvSpPr>
            <a:spLocks noChangeShapeType="1"/>
          </p:cNvSpPr>
          <p:nvPr/>
        </p:nvSpPr>
        <p:spPr bwMode="auto">
          <a:xfrm>
            <a:off x="4943475" y="3789363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4" name="Line 60"/>
          <p:cNvSpPr>
            <a:spLocks noChangeShapeType="1"/>
          </p:cNvSpPr>
          <p:nvPr/>
        </p:nvSpPr>
        <p:spPr bwMode="auto">
          <a:xfrm flipV="1">
            <a:off x="6527801" y="1628775"/>
            <a:ext cx="5762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5" name="Line 61"/>
          <p:cNvSpPr>
            <a:spLocks noChangeShapeType="1"/>
          </p:cNvSpPr>
          <p:nvPr/>
        </p:nvSpPr>
        <p:spPr bwMode="auto">
          <a:xfrm>
            <a:off x="6527801" y="1916113"/>
            <a:ext cx="5762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6" name="Line 62"/>
          <p:cNvSpPr>
            <a:spLocks noChangeShapeType="1"/>
          </p:cNvSpPr>
          <p:nvPr/>
        </p:nvSpPr>
        <p:spPr bwMode="auto">
          <a:xfrm flipV="1">
            <a:off x="6456363" y="4078289"/>
            <a:ext cx="6477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7" name="Line 63"/>
          <p:cNvSpPr>
            <a:spLocks noChangeShapeType="1"/>
          </p:cNvSpPr>
          <p:nvPr/>
        </p:nvSpPr>
        <p:spPr bwMode="auto">
          <a:xfrm>
            <a:off x="6383339" y="4221163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8" name="Line 65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139" name="Text Box 66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</p:spTree>
    <p:extLst>
      <p:ext uri="{BB962C8B-B14F-4D97-AF65-F5344CB8AC3E}">
        <p14:creationId xmlns:p14="http://schemas.microsoft.com/office/powerpoint/2010/main" val="152997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4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4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8" grpId="0" animBg="1"/>
      <p:bldP spid="241691" grpId="0"/>
      <p:bldP spid="241692" grpId="0"/>
      <p:bldP spid="241693" grpId="0"/>
      <p:bldP spid="241694" grpId="0"/>
      <p:bldP spid="241695" grpId="0"/>
      <p:bldP spid="241696" grpId="0"/>
      <p:bldP spid="241697" grpId="0"/>
      <p:bldP spid="241698" grpId="0" animBg="1"/>
      <p:bldP spid="241699" grpId="0" animBg="1"/>
      <p:bldP spid="241700" grpId="0" animBg="1"/>
      <p:bldP spid="241701" grpId="0" animBg="1"/>
      <p:bldP spid="241702" grpId="0" animBg="1"/>
      <p:bldP spid="241703" grpId="0" animBg="1"/>
      <p:bldP spid="241704" grpId="0" animBg="1"/>
      <p:bldP spid="241705" grpId="0" animBg="1"/>
      <p:bldP spid="241706" grpId="0" animBg="1"/>
      <p:bldP spid="241707" grpId="0" animBg="1"/>
      <p:bldP spid="241708" grpId="0" animBg="1"/>
      <p:bldP spid="241709" grpId="0" animBg="1"/>
      <p:bldP spid="241710" grpId="0" animBg="1"/>
      <p:bldP spid="241711" grpId="0" animBg="1"/>
      <p:bldP spid="241713" grpId="0" animBg="1"/>
      <p:bldP spid="241714" grpId="0" animBg="1"/>
      <p:bldP spid="241716" grpId="0" animBg="1"/>
      <p:bldP spid="241717" grpId="0" animBg="1"/>
      <p:bldP spid="241718" grpId="0" animBg="1"/>
      <p:bldP spid="241719" grpId="0" animBg="1"/>
      <p:bldP spid="241720" grpId="0" animBg="1"/>
      <p:bldP spid="241721" grpId="0" animBg="1"/>
      <p:bldP spid="241722" grpId="0" animBg="1"/>
      <p:bldP spid="241723" grpId="0" animBg="1"/>
      <p:bldP spid="241724" grpId="0" animBg="1"/>
      <p:bldP spid="241725" grpId="0" animBg="1"/>
      <p:bldP spid="241726" grpId="0" animBg="1"/>
      <p:bldP spid="2417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828800" y="981076"/>
            <a:ext cx="8154988" cy="48863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我国古代一些学者提出</a:t>
            </a:r>
            <a:r>
              <a:rPr lang="en-US" altLang="zh-CN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 smtClean="0">
                <a:solidFill>
                  <a:srgbClr val="0000CC"/>
                </a:solidFill>
                <a:ea typeface="楷体_GB2312" pitchFamily="49" charset="-122"/>
              </a:rPr>
              <a:t>”</a:t>
            </a:r>
            <a:r>
              <a:rPr lang="zh-CN" altLang="en-US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一尺之棰</a:t>
            </a:r>
            <a:r>
              <a:rPr lang="en-US" altLang="zh-CN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日取其半</a:t>
            </a:r>
            <a:r>
              <a:rPr lang="en-US" altLang="zh-CN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万世不竭</a:t>
            </a:r>
            <a:r>
              <a:rPr lang="zh-CN" altLang="en-US" b="1" smtClean="0">
                <a:solidFill>
                  <a:srgbClr val="0000CC"/>
                </a:solidFill>
                <a:ea typeface="楷体_GB2312" pitchFamily="49" charset="-122"/>
              </a:rPr>
              <a:t>”</a:t>
            </a:r>
            <a:r>
              <a:rPr lang="en-US" altLang="zh-CN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2208214" y="2060575"/>
            <a:ext cx="7775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如果把</a:t>
            </a: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一尺之棰</a:t>
            </a: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看作单位</a:t>
            </a: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”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”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那么由尺子长度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得到的数列是                                                                                 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2711450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4" name="Line 26"/>
          <p:cNvSpPr>
            <a:spLocks noChangeShapeType="1"/>
          </p:cNvSpPr>
          <p:nvPr/>
        </p:nvSpPr>
        <p:spPr bwMode="auto">
          <a:xfrm>
            <a:off x="3935414" y="50133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5" name="Line 27"/>
          <p:cNvSpPr>
            <a:spLocks noChangeShapeType="1"/>
          </p:cNvSpPr>
          <p:nvPr/>
        </p:nvSpPr>
        <p:spPr bwMode="auto">
          <a:xfrm>
            <a:off x="5087939" y="50133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4958" name="Object 30"/>
          <p:cNvGraphicFramePr>
            <a:graphicFrameLocks noChangeAspect="1"/>
          </p:cNvGraphicFramePr>
          <p:nvPr>
            <p:ph sz="quarter" idx="3"/>
          </p:nvPr>
        </p:nvGraphicFramePr>
        <p:xfrm>
          <a:off x="3432176" y="5229226"/>
          <a:ext cx="5191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03112" imgH="279279" progId="Equation.DSMT4">
                  <p:embed/>
                </p:oleObj>
              </mc:Choice>
              <mc:Fallback>
                <p:oleObj name="Equation" r:id="rId3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5229226"/>
                        <a:ext cx="5191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0" name="Object 32"/>
          <p:cNvGraphicFramePr>
            <a:graphicFrameLocks noChangeAspect="1"/>
          </p:cNvGraphicFramePr>
          <p:nvPr/>
        </p:nvGraphicFramePr>
        <p:xfrm>
          <a:off x="2351088" y="5300663"/>
          <a:ext cx="3619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52334" imgH="241195" progId="Equation.DSMT4">
                  <p:embed/>
                </p:oleObj>
              </mc:Choice>
              <mc:Fallback>
                <p:oleObj name="Equation" r:id="rId5" imgW="15233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300663"/>
                        <a:ext cx="3619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3" name="Object 35"/>
          <p:cNvGraphicFramePr>
            <a:graphicFrameLocks noChangeAspect="1"/>
          </p:cNvGraphicFramePr>
          <p:nvPr/>
        </p:nvGraphicFramePr>
        <p:xfrm>
          <a:off x="4656138" y="5229226"/>
          <a:ext cx="5191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7" imgW="203112" imgH="279279" progId="Equation.DSMT4">
                  <p:embed/>
                </p:oleObj>
              </mc:Choice>
              <mc:Fallback>
                <p:oleObj name="Equation" r:id="rId7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229226"/>
                        <a:ext cx="5191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4" name="Object 36"/>
          <p:cNvGraphicFramePr>
            <a:graphicFrameLocks noChangeAspect="1"/>
          </p:cNvGraphicFramePr>
          <p:nvPr/>
        </p:nvGraphicFramePr>
        <p:xfrm>
          <a:off x="5808664" y="5229226"/>
          <a:ext cx="4857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9" imgW="190500" imgH="279400" progId="Equation.DSMT4">
                  <p:embed/>
                </p:oleObj>
              </mc:Choice>
              <mc:Fallback>
                <p:oleObj name="Equation" r:id="rId9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5229226"/>
                        <a:ext cx="4857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6" name="Text Box 38"/>
          <p:cNvSpPr txBox="1">
            <a:spLocks noChangeArrowheads="1"/>
          </p:cNvSpPr>
          <p:nvPr/>
        </p:nvSpPr>
        <p:spPr bwMode="auto">
          <a:xfrm>
            <a:off x="6527800" y="530066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7464425" y="5370514"/>
            <a:ext cx="67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24968" name="Text Box 40"/>
          <p:cNvSpPr txBox="1">
            <a:spLocks noChangeArrowheads="1"/>
          </p:cNvSpPr>
          <p:nvPr/>
        </p:nvSpPr>
        <p:spPr bwMode="auto">
          <a:xfrm>
            <a:off x="4833938" y="1389064"/>
            <a:ext cx="263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如下图所示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5134" name="Line 47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135" name="Text Box 48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  <p:sp>
        <p:nvSpPr>
          <p:cNvPr id="124977" name="Rectangle 49"/>
          <p:cNvSpPr>
            <a:spLocks noChangeArrowheads="1"/>
          </p:cNvSpPr>
          <p:nvPr/>
        </p:nvSpPr>
        <p:spPr bwMode="auto">
          <a:xfrm>
            <a:off x="2446339" y="3857339"/>
            <a:ext cx="184731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78" name="Rectangle 50"/>
          <p:cNvSpPr>
            <a:spLocks noChangeArrowheads="1"/>
          </p:cNvSpPr>
          <p:nvPr/>
        </p:nvSpPr>
        <p:spPr bwMode="auto">
          <a:xfrm>
            <a:off x="3575050" y="4331207"/>
            <a:ext cx="71438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79" name="Rectangle 51"/>
          <p:cNvSpPr>
            <a:spLocks noChangeArrowheads="1"/>
          </p:cNvSpPr>
          <p:nvPr/>
        </p:nvSpPr>
        <p:spPr bwMode="auto">
          <a:xfrm>
            <a:off x="4800601" y="4564570"/>
            <a:ext cx="73025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80" name="Rectangle 52"/>
          <p:cNvSpPr>
            <a:spLocks noChangeArrowheads="1"/>
          </p:cNvSpPr>
          <p:nvPr/>
        </p:nvSpPr>
        <p:spPr bwMode="auto">
          <a:xfrm>
            <a:off x="5918201" y="4697126"/>
            <a:ext cx="73025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556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/>
      <p:bldP spid="124953" grpId="0" animBg="1"/>
      <p:bldP spid="124954" grpId="0" animBg="1"/>
      <p:bldP spid="124955" grpId="0" animBg="1"/>
      <p:bldP spid="124966" grpId="0"/>
      <p:bldP spid="124967" grpId="0"/>
      <p:bldP spid="124968" grpId="0"/>
      <p:bldP spid="124977" grpId="0" animBg="1"/>
      <p:bldP spid="124978" grpId="0" animBg="1"/>
      <p:bldP spid="124979" grpId="0" animBg="1"/>
      <p:bldP spid="1249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404813"/>
            <a:ext cx="8540750" cy="8636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观察</a:t>
            </a:r>
            <a:r>
              <a:rPr lang="en-US" altLang="zh-CN" sz="32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828800" y="1268414"/>
            <a:ext cx="8083550" cy="38893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一种计算机病毒可以查找计算机中的地址簿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通过邮件进行传播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如果把病毒制造者发送病毒称为第一轮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邮件接收者发送病毒称为第二轮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依此类推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假设每一轮每一台计算机都感染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台计算机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那么在不重复的情况下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这种病毒每一轮感染的计算机数构成的数列是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59013" y="5294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 b="1">
              <a:solidFill>
                <a:schemeClr val="tx1"/>
              </a:solidFill>
            </a:endParaRP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79651" y="4986338"/>
            <a:ext cx="481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1,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2711450" y="498633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20,</a:t>
            </a:r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8904288" y="4856164"/>
            <a:ext cx="67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3287714" y="4986338"/>
            <a:ext cx="693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20</a:t>
            </a:r>
            <a:r>
              <a:rPr lang="en-US" altLang="zh-CN" sz="2400" b="1" baseline="70000">
                <a:solidFill>
                  <a:schemeClr val="tx1"/>
                </a:solidFill>
              </a:rPr>
              <a:t>2</a:t>
            </a:r>
            <a:r>
              <a:rPr lang="en-US" altLang="zh-CN" sz="2400" b="1">
                <a:solidFill>
                  <a:schemeClr val="tx1"/>
                </a:solidFill>
              </a:rPr>
              <a:t>,</a:t>
            </a:r>
            <a:endParaRPr lang="en-US" altLang="zh-CN" sz="2400" b="1" baseline="70000">
              <a:solidFill>
                <a:schemeClr val="tx1"/>
              </a:solidFill>
            </a:endParaRPr>
          </a:p>
        </p:txBody>
      </p:sp>
      <p:sp>
        <p:nvSpPr>
          <p:cNvPr id="6153" name="Text Box 20"/>
          <p:cNvSpPr txBox="1">
            <a:spLocks noChangeArrowheads="1"/>
          </p:cNvSpPr>
          <p:nvPr/>
        </p:nvSpPr>
        <p:spPr bwMode="auto">
          <a:xfrm>
            <a:off x="3863975" y="49291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>
              <a:solidFill>
                <a:schemeClr val="tx1"/>
              </a:solidFill>
            </a:endParaRPr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08439" y="4986338"/>
            <a:ext cx="693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20</a:t>
            </a:r>
            <a:r>
              <a:rPr lang="en-US" altLang="zh-CN" sz="2400" b="1" baseline="66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4656138" y="4986338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6156" name="Line 24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157" name="Text Box 25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</p:spTree>
    <p:extLst>
      <p:ext uri="{BB962C8B-B14F-4D97-AF65-F5344CB8AC3E}">
        <p14:creationId xmlns:p14="http://schemas.microsoft.com/office/powerpoint/2010/main" val="5877757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0" grpId="0"/>
      <p:bldP spid="136201" grpId="0"/>
      <p:bldP spid="136207" grpId="0"/>
      <p:bldP spid="136211" grpId="0"/>
      <p:bldP spid="136213" grpId="0"/>
      <p:bldP spid="1362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74825" y="476251"/>
            <a:ext cx="8370888" cy="1584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银行支付利息的一种方式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复利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按照复利的计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算本利和的公式是  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本利和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本金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×(1+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利率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baseline="72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存期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现在存入银行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10000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元钱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年利率是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1.98%.</a:t>
            </a:r>
          </a:p>
        </p:txBody>
      </p:sp>
      <p:graphicFrame>
        <p:nvGraphicFramePr>
          <p:cNvPr id="145483" name="Group 75"/>
          <p:cNvGraphicFramePr>
            <a:graphicFrameLocks noGrp="1"/>
          </p:cNvGraphicFramePr>
          <p:nvPr>
            <p:ph sz="half" idx="2"/>
          </p:nvPr>
        </p:nvGraphicFramePr>
        <p:xfrm>
          <a:off x="1847851" y="1916113"/>
          <a:ext cx="7561263" cy="3113088"/>
        </p:xfrm>
        <a:graphic>
          <a:graphicData uri="http://schemas.openxmlformats.org/drawingml/2006/table">
            <a:tbl>
              <a:tblPr/>
              <a:tblGrid>
                <a:gridCol w="1439863"/>
                <a:gridCol w="2952750"/>
                <a:gridCol w="316865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时间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年初本金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年末本利和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第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第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第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第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第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84" name="Text Box 76"/>
          <p:cNvSpPr txBox="1">
            <a:spLocks noChangeArrowheads="1"/>
          </p:cNvSpPr>
          <p:nvPr/>
        </p:nvSpPr>
        <p:spPr bwMode="auto">
          <a:xfrm>
            <a:off x="4127500" y="2420938"/>
            <a:ext cx="1176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145485" name="Text Box 77"/>
          <p:cNvSpPr txBox="1">
            <a:spLocks noChangeArrowheads="1"/>
          </p:cNvSpPr>
          <p:nvPr/>
        </p:nvSpPr>
        <p:spPr bwMode="auto">
          <a:xfrm>
            <a:off x="6527800" y="2924176"/>
            <a:ext cx="275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5486" name="Text Box 78"/>
          <p:cNvSpPr txBox="1">
            <a:spLocks noChangeArrowheads="1"/>
          </p:cNvSpPr>
          <p:nvPr/>
        </p:nvSpPr>
        <p:spPr bwMode="auto">
          <a:xfrm>
            <a:off x="6527800" y="2420938"/>
            <a:ext cx="262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</a:p>
        </p:txBody>
      </p:sp>
      <p:sp>
        <p:nvSpPr>
          <p:cNvPr id="145487" name="Text Box 79"/>
          <p:cNvSpPr txBox="1">
            <a:spLocks noChangeArrowheads="1"/>
          </p:cNvSpPr>
          <p:nvPr/>
        </p:nvSpPr>
        <p:spPr bwMode="auto">
          <a:xfrm>
            <a:off x="3432175" y="2924176"/>
            <a:ext cx="262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</a:p>
        </p:txBody>
      </p:sp>
      <p:sp>
        <p:nvSpPr>
          <p:cNvPr id="145491" name="Text Box 83"/>
          <p:cNvSpPr txBox="1">
            <a:spLocks noChangeArrowheads="1"/>
          </p:cNvSpPr>
          <p:nvPr/>
        </p:nvSpPr>
        <p:spPr bwMode="auto">
          <a:xfrm>
            <a:off x="3432175" y="3429001"/>
            <a:ext cx="275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5492" name="Text Box 84"/>
          <p:cNvSpPr txBox="1">
            <a:spLocks noChangeArrowheads="1"/>
          </p:cNvSpPr>
          <p:nvPr/>
        </p:nvSpPr>
        <p:spPr bwMode="auto">
          <a:xfrm>
            <a:off x="6527800" y="4005263"/>
            <a:ext cx="2757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5493" name="Text Box 85"/>
          <p:cNvSpPr txBox="1">
            <a:spLocks noChangeArrowheads="1"/>
          </p:cNvSpPr>
          <p:nvPr/>
        </p:nvSpPr>
        <p:spPr bwMode="auto">
          <a:xfrm>
            <a:off x="6527800" y="3429001"/>
            <a:ext cx="275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5494" name="Text Box 86"/>
          <p:cNvSpPr txBox="1">
            <a:spLocks noChangeArrowheads="1"/>
          </p:cNvSpPr>
          <p:nvPr/>
        </p:nvSpPr>
        <p:spPr bwMode="auto">
          <a:xfrm>
            <a:off x="3432175" y="3933826"/>
            <a:ext cx="275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5495" name="Text Box 87"/>
          <p:cNvSpPr txBox="1">
            <a:spLocks noChangeArrowheads="1"/>
          </p:cNvSpPr>
          <p:nvPr/>
        </p:nvSpPr>
        <p:spPr bwMode="auto">
          <a:xfrm>
            <a:off x="3409950" y="4508501"/>
            <a:ext cx="275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5497" name="Text Box 89"/>
          <p:cNvSpPr txBox="1">
            <a:spLocks noChangeArrowheads="1"/>
          </p:cNvSpPr>
          <p:nvPr/>
        </p:nvSpPr>
        <p:spPr bwMode="auto">
          <a:xfrm>
            <a:off x="6527800" y="4508501"/>
            <a:ext cx="275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5498" name="Text Box 90"/>
          <p:cNvSpPr txBox="1">
            <a:spLocks noChangeArrowheads="1"/>
          </p:cNvSpPr>
          <p:nvPr/>
        </p:nvSpPr>
        <p:spPr bwMode="auto">
          <a:xfrm>
            <a:off x="1827213" y="4989514"/>
            <a:ext cx="650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各年末的本利和组成了下面的数列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45499" name="Text Box 91"/>
          <p:cNvSpPr txBox="1">
            <a:spLocks noChangeArrowheads="1"/>
          </p:cNvSpPr>
          <p:nvPr/>
        </p:nvSpPr>
        <p:spPr bwMode="auto">
          <a:xfrm>
            <a:off x="1774826" y="5516563"/>
            <a:ext cx="2720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10000×1.0198,</a:t>
            </a:r>
          </a:p>
        </p:txBody>
      </p:sp>
      <p:sp>
        <p:nvSpPr>
          <p:cNvPr id="145500" name="Text Box 92"/>
          <p:cNvSpPr txBox="1">
            <a:spLocks noChangeArrowheads="1"/>
          </p:cNvSpPr>
          <p:nvPr/>
        </p:nvSpPr>
        <p:spPr bwMode="auto">
          <a:xfrm>
            <a:off x="4295776" y="5516563"/>
            <a:ext cx="2855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2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45501" name="Text Box 93"/>
          <p:cNvSpPr txBox="1">
            <a:spLocks noChangeArrowheads="1"/>
          </p:cNvSpPr>
          <p:nvPr/>
        </p:nvSpPr>
        <p:spPr bwMode="auto">
          <a:xfrm>
            <a:off x="7010401" y="5516563"/>
            <a:ext cx="2855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3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45503" name="Text Box 95"/>
          <p:cNvSpPr txBox="1">
            <a:spLocks noChangeArrowheads="1"/>
          </p:cNvSpPr>
          <p:nvPr/>
        </p:nvSpPr>
        <p:spPr bwMode="auto">
          <a:xfrm>
            <a:off x="1754188" y="6021388"/>
            <a:ext cx="2855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4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45504" name="Text Box 96"/>
          <p:cNvSpPr txBox="1">
            <a:spLocks noChangeArrowheads="1"/>
          </p:cNvSpPr>
          <p:nvPr/>
        </p:nvSpPr>
        <p:spPr bwMode="auto">
          <a:xfrm>
            <a:off x="4583113" y="5949951"/>
            <a:ext cx="2855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10000×1.0198</a:t>
            </a:r>
            <a:r>
              <a:rPr lang="en-US" altLang="zh-CN" sz="2800" baseline="30000">
                <a:solidFill>
                  <a:schemeClr val="tx1"/>
                </a:solidFill>
              </a:rPr>
              <a:t>5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45505" name="Text Box 97"/>
          <p:cNvSpPr txBox="1">
            <a:spLocks noChangeArrowheads="1"/>
          </p:cNvSpPr>
          <p:nvPr/>
        </p:nvSpPr>
        <p:spPr bwMode="auto">
          <a:xfrm>
            <a:off x="9388475" y="5805489"/>
            <a:ext cx="67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7218" name="Line 99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219" name="Text Box 100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</p:spTree>
    <p:extLst>
      <p:ext uri="{BB962C8B-B14F-4D97-AF65-F5344CB8AC3E}">
        <p14:creationId xmlns:p14="http://schemas.microsoft.com/office/powerpoint/2010/main" val="8850813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7" dur="2000"/>
                                        <p:tgtEl>
                                          <p:spTgt spid="14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4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4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4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4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4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84" grpId="0"/>
      <p:bldP spid="145485" grpId="0"/>
      <p:bldP spid="145486" grpId="0"/>
      <p:bldP spid="145487" grpId="0"/>
      <p:bldP spid="145491" grpId="0"/>
      <p:bldP spid="145492" grpId="0"/>
      <p:bldP spid="145493" grpId="0"/>
      <p:bldP spid="145494" grpId="0"/>
      <p:bldP spid="145495" grpId="0"/>
      <p:bldP spid="145497" grpId="0"/>
      <p:bldP spid="145498" grpId="0"/>
      <p:bldP spid="145499" grpId="0"/>
      <p:bldP spid="145500" grpId="0"/>
      <p:bldP spid="145501" grpId="0"/>
      <p:bldP spid="145503" grpId="0"/>
      <p:bldP spid="145504" grpId="0"/>
      <p:bldP spid="14550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1376</Words>
  <Application>Microsoft Office PowerPoint</Application>
  <PresentationFormat>宽屏</PresentationFormat>
  <Paragraphs>183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黑体</vt:lpstr>
      <vt:lpstr>华文中宋</vt:lpstr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Microsoft 公式 3.0</vt:lpstr>
      <vt:lpstr>MathType 5.0 Equation</vt:lpstr>
      <vt:lpstr>等比数列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观察: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例3.一个等比数列的第3项与第4项分别是12与18，求它的第1项与第2项.</vt:lpstr>
      <vt:lpstr>PowerPoint 演示文稿</vt:lpstr>
      <vt:lpstr>PowerPoint 演示文稿</vt:lpstr>
      <vt:lpstr>等比数列的性质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等比数列的性质例题4</vt:lpstr>
      <vt:lpstr>PowerPoint 演示文稿</vt:lpstr>
      <vt:lpstr>等比数列的性质练习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等比数列</dc:title>
  <dc:creator>USER</dc:creator>
  <cp:lastModifiedBy>USER</cp:lastModifiedBy>
  <cp:revision>4</cp:revision>
  <dcterms:created xsi:type="dcterms:W3CDTF">2016-05-17T02:09:40Z</dcterms:created>
  <dcterms:modified xsi:type="dcterms:W3CDTF">2016-05-17T04:54:31Z</dcterms:modified>
</cp:coreProperties>
</file>