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4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emf"/><Relationship Id="rId7" Type="http://schemas.openxmlformats.org/officeDocument/2006/relationships/image" Target="../media/image41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0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4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1" y="1981200"/>
            <a:ext cx="559223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E25A3-24D2-4B42-85F8-4C05B1665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15842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1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0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4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BD08-B5A8-4A6C-B174-D20B0CCE3DD7}" type="datetimeFigureOut">
              <a:rPr lang="zh-CN" altLang="en-US" smtClean="0"/>
              <a:t>2016-05-18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FFE-EBD1-4737-9AED-7FAC893B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2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9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B6CBD2-BCEC-4FC7-8757-2CEE13D56212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5" y="1863725"/>
            <a:ext cx="8675688" cy="2286000"/>
          </a:xfrm>
        </p:spPr>
        <p:txBody>
          <a:bodyPr/>
          <a:lstStyle/>
          <a:p>
            <a:pPr eaLnBrk="1" hangingPunct="1"/>
            <a:r>
              <a:rPr lang="zh-CN" altLang="en-US" sz="6600" b="1" dirty="0">
                <a:solidFill>
                  <a:srgbClr val="0000FF"/>
                </a:solidFill>
                <a:ea typeface="黑体" panose="02010609060101010101" pitchFamily="49" charset="-122"/>
              </a:rPr>
              <a:t>等比数列的性质</a:t>
            </a:r>
          </a:p>
        </p:txBody>
      </p:sp>
    </p:spTree>
    <p:extLst>
      <p:ext uri="{BB962C8B-B14F-4D97-AF65-F5344CB8AC3E}">
        <p14:creationId xmlns:p14="http://schemas.microsoft.com/office/powerpoint/2010/main" val="23785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A97386-5613-45E3-AE56-515EB51836B9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631950" y="762001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已知：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的等比中项，且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同号，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460625" y="2349501"/>
            <a:ext cx="4859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</a:rPr>
              <a:t>解：证明：由题设 得：</a:t>
            </a:r>
          </a:p>
        </p:txBody>
      </p:sp>
      <p:sp>
        <p:nvSpPr>
          <p:cNvPr id="22533" name="Rectangle 59"/>
          <p:cNvSpPr>
            <a:spLocks noChangeArrowheads="1"/>
          </p:cNvSpPr>
          <p:nvPr/>
        </p:nvSpPr>
        <p:spPr bwMode="auto">
          <a:xfrm>
            <a:off x="2208214" y="1512888"/>
            <a:ext cx="1584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求证： </a:t>
            </a:r>
          </a:p>
        </p:txBody>
      </p:sp>
      <p:sp>
        <p:nvSpPr>
          <p:cNvPr id="22534" name="Rectangle 61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2535" name="Object 60"/>
          <p:cNvGraphicFramePr>
            <a:graphicFrameLocks noChangeAspect="1"/>
          </p:cNvGraphicFramePr>
          <p:nvPr/>
        </p:nvGraphicFramePr>
        <p:xfrm>
          <a:off x="3105151" y="1268414"/>
          <a:ext cx="44307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876543" imgH="428510" progId="Equation.3">
                  <p:embed/>
                </p:oleObj>
              </mc:Choice>
              <mc:Fallback>
                <p:oleObj name="公式" r:id="rId3" imgW="1876543" imgH="4285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1" y="1268414"/>
                        <a:ext cx="44307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2"/>
          <p:cNvSpPr>
            <a:spLocks noChangeArrowheads="1"/>
          </p:cNvSpPr>
          <p:nvPr/>
        </p:nvSpPr>
        <p:spPr bwMode="auto">
          <a:xfrm>
            <a:off x="7391400" y="1512888"/>
            <a:ext cx="28082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也成等比数列。 </a:t>
            </a:r>
          </a:p>
        </p:txBody>
      </p:sp>
      <p:graphicFrame>
        <p:nvGraphicFramePr>
          <p:cNvPr id="9279" name="Object 63"/>
          <p:cNvGraphicFramePr>
            <a:graphicFrameLocks noChangeAspect="1"/>
          </p:cNvGraphicFramePr>
          <p:nvPr/>
        </p:nvGraphicFramePr>
        <p:xfrm>
          <a:off x="7175500" y="2301876"/>
          <a:ext cx="1079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469696" imgH="203112" progId="Equation.3">
                  <p:embed/>
                </p:oleObj>
              </mc:Choice>
              <mc:Fallback>
                <p:oleObj name="公式" r:id="rId5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301876"/>
                        <a:ext cx="10795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66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3143251" y="2857501"/>
          <a:ext cx="490696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2374900" imgH="863600" progId="Equation.3">
                  <p:embed/>
                </p:oleObj>
              </mc:Choice>
              <mc:Fallback>
                <p:oleObj name="公式" r:id="rId7" imgW="2374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857501"/>
                        <a:ext cx="490696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3" name="Rectangle 67"/>
          <p:cNvSpPr>
            <a:spLocks noChangeArrowheads="1"/>
          </p:cNvSpPr>
          <p:nvPr/>
        </p:nvSpPr>
        <p:spPr bwMode="auto">
          <a:xfrm>
            <a:off x="2205038" y="4853931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22541" name="Rectangle 71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9286" name="Object 70"/>
          <p:cNvGraphicFramePr>
            <a:graphicFrameLocks noChangeAspect="1"/>
          </p:cNvGraphicFramePr>
          <p:nvPr/>
        </p:nvGraphicFramePr>
        <p:xfrm>
          <a:off x="2781301" y="4640264"/>
          <a:ext cx="4105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1930400" imgH="444500" progId="Equation.3">
                  <p:embed/>
                </p:oleObj>
              </mc:Choice>
              <mc:Fallback>
                <p:oleObj name="公式" r:id="rId9" imgW="1930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4640264"/>
                        <a:ext cx="4105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8" name="Rectangle 72"/>
          <p:cNvSpPr>
            <a:spLocks noChangeArrowheads="1"/>
          </p:cNvSpPr>
          <p:nvPr/>
        </p:nvSpPr>
        <p:spPr bwMode="auto">
          <a:xfrm>
            <a:off x="7102475" y="4926014"/>
            <a:ext cx="2116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也成等比数列 </a:t>
            </a:r>
          </a:p>
        </p:txBody>
      </p:sp>
    </p:spTree>
    <p:extLst>
      <p:ext uri="{BB962C8B-B14F-4D97-AF65-F5344CB8AC3E}">
        <p14:creationId xmlns:p14="http://schemas.microsoft.com/office/powerpoint/2010/main" val="14191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83" grpId="0"/>
      <p:bldP spid="92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F5EE1-9A0E-4B18-824C-51ADF930E5FD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555" name="Rectangle 54"/>
          <p:cNvSpPr>
            <a:spLocks noChangeArrowheads="1"/>
          </p:cNvSpPr>
          <p:nvPr/>
        </p:nvSpPr>
        <p:spPr bwMode="auto">
          <a:xfrm>
            <a:off x="1982789" y="752476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23556" name="Object 53"/>
          <p:cNvGraphicFramePr>
            <a:graphicFrameLocks noChangeAspect="1"/>
          </p:cNvGraphicFramePr>
          <p:nvPr/>
        </p:nvGraphicFramePr>
        <p:xfrm>
          <a:off x="3575050" y="765175"/>
          <a:ext cx="15890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552416" imgH="209662" progId="Equation.3">
                  <p:embed/>
                </p:oleObj>
              </mc:Choice>
              <mc:Fallback>
                <p:oleObj name="公式" r:id="rId3" imgW="552416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765175"/>
                        <a:ext cx="15890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5"/>
          <p:cNvSpPr>
            <a:spLocks noChangeArrowheads="1"/>
          </p:cNvSpPr>
          <p:nvPr/>
        </p:nvSpPr>
        <p:spPr bwMode="auto">
          <a:xfrm>
            <a:off x="5159376" y="765176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是项数相同的等比数列，</a:t>
            </a:r>
          </a:p>
        </p:txBody>
      </p:sp>
      <p:graphicFrame>
        <p:nvGraphicFramePr>
          <p:cNvPr id="23558" name="Object 52"/>
          <p:cNvGraphicFramePr>
            <a:graphicFrameLocks noChangeAspect="1"/>
          </p:cNvGraphicFramePr>
          <p:nvPr/>
        </p:nvGraphicFramePr>
        <p:xfrm>
          <a:off x="3644900" y="1412876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5" imgW="466641" imgH="209662" progId="Equation.3">
                  <p:embed/>
                </p:oleObj>
              </mc:Choice>
              <mc:Fallback>
                <p:oleObj name="公式" r:id="rId5" imgW="466641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412876"/>
                        <a:ext cx="1371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56"/>
          <p:cNvSpPr>
            <a:spLocks noChangeArrowheads="1"/>
          </p:cNvSpPr>
          <p:nvPr/>
        </p:nvSpPr>
        <p:spPr bwMode="auto">
          <a:xfrm>
            <a:off x="5080001" y="1484313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是等比数列</a:t>
            </a:r>
            <a:r>
              <a:rPr lang="en-US" altLang="zh-CN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560" name="Rectangle 57"/>
          <p:cNvSpPr>
            <a:spLocks noChangeArrowheads="1"/>
          </p:cNvSpPr>
          <p:nvPr/>
        </p:nvSpPr>
        <p:spPr bwMode="auto">
          <a:xfrm>
            <a:off x="2703514" y="143192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求证</a:t>
            </a:r>
          </a:p>
        </p:txBody>
      </p:sp>
      <p:sp>
        <p:nvSpPr>
          <p:cNvPr id="23561" name="Rectangle 60"/>
          <p:cNvSpPr>
            <a:spLocks noChangeArrowheads="1"/>
          </p:cNvSpPr>
          <p:nvPr/>
        </p:nvSpPr>
        <p:spPr bwMode="auto">
          <a:xfrm>
            <a:off x="1524001" y="30223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Rectangle 63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Rectangle 66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Rectangle 68"/>
          <p:cNvSpPr>
            <a:spLocks noChangeArrowheads="1"/>
          </p:cNvSpPr>
          <p:nvPr/>
        </p:nvSpPr>
        <p:spPr bwMode="auto">
          <a:xfrm>
            <a:off x="1524001" y="30223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Rectangle 71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Rectangle 76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Rectangle 79"/>
          <p:cNvSpPr>
            <a:spLocks noChangeArrowheads="1"/>
          </p:cNvSpPr>
          <p:nvPr/>
        </p:nvSpPr>
        <p:spPr bwMode="auto">
          <a:xfrm>
            <a:off x="1524001" y="30223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Rectangle 82"/>
          <p:cNvSpPr>
            <a:spLocks noChangeArrowheads="1"/>
          </p:cNvSpPr>
          <p:nvPr/>
        </p:nvSpPr>
        <p:spPr bwMode="auto">
          <a:xfrm>
            <a:off x="1524001" y="301755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Rectangle 84"/>
          <p:cNvSpPr>
            <a:spLocks noChangeArrowheads="1"/>
          </p:cNvSpPr>
          <p:nvPr/>
        </p:nvSpPr>
        <p:spPr bwMode="auto">
          <a:xfrm>
            <a:off x="1524001" y="3017552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Rectangle 86"/>
          <p:cNvSpPr>
            <a:spLocks noChangeArrowheads="1"/>
          </p:cNvSpPr>
          <p:nvPr/>
        </p:nvSpPr>
        <p:spPr bwMode="auto">
          <a:xfrm>
            <a:off x="1524001" y="290801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Rectangle 90"/>
          <p:cNvSpPr>
            <a:spLocks noChangeArrowheads="1"/>
          </p:cNvSpPr>
          <p:nvPr/>
        </p:nvSpPr>
        <p:spPr bwMode="auto">
          <a:xfrm>
            <a:off x="1524001" y="302707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6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377A8B-1AE7-49C3-8836-B21A3031B419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579" name="Rectangle 1053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pSp>
        <p:nvGrpSpPr>
          <p:cNvPr id="24580" name="Group 1076"/>
          <p:cNvGrpSpPr>
            <a:grpSpLocks/>
          </p:cNvGrpSpPr>
          <p:nvPr/>
        </p:nvGrpSpPr>
        <p:grpSpPr bwMode="auto">
          <a:xfrm>
            <a:off x="1847850" y="788988"/>
            <a:ext cx="4325938" cy="476250"/>
            <a:chOff x="158" y="527"/>
            <a:chExt cx="2725" cy="300"/>
          </a:xfrm>
        </p:grpSpPr>
        <p:sp>
          <p:nvSpPr>
            <p:cNvPr id="24599" name="Rectangle 1051"/>
            <p:cNvSpPr>
              <a:spLocks noChangeArrowheads="1"/>
            </p:cNvSpPr>
            <p:nvPr/>
          </p:nvSpPr>
          <p:spPr bwMode="auto">
            <a:xfrm>
              <a:off x="158" y="527"/>
              <a:ext cx="27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3  </a:t>
              </a:r>
              <a:r>
                <a:rPr lang="zh-CN" altLang="en-US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已知   是等比数列，且 </a:t>
              </a:r>
            </a:p>
          </p:txBody>
        </p:sp>
        <p:graphicFrame>
          <p:nvGraphicFramePr>
            <p:cNvPr id="24600" name="Object 1052"/>
            <p:cNvGraphicFramePr>
              <a:graphicFrameLocks noChangeAspect="1"/>
            </p:cNvGraphicFramePr>
            <p:nvPr/>
          </p:nvGraphicFramePr>
          <p:xfrm>
            <a:off x="1065" y="564"/>
            <a:ext cx="34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公式" r:id="rId3" imgW="276208" imgH="209662" progId="Equation.3">
                    <p:embed/>
                  </p:oleObj>
                </mc:Choice>
                <mc:Fallback>
                  <p:oleObj name="公式" r:id="rId3" imgW="276208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564"/>
                          <a:ext cx="34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1" name="Rectangle 105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4582" name="Object 1055"/>
          <p:cNvGraphicFramePr>
            <a:graphicFrameLocks noChangeAspect="1"/>
          </p:cNvGraphicFramePr>
          <p:nvPr/>
        </p:nvGraphicFramePr>
        <p:xfrm>
          <a:off x="2711450" y="1412876"/>
          <a:ext cx="44640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公式" r:id="rId5" imgW="2181343" imgH="209662" progId="Equation.3">
                  <p:embed/>
                </p:oleObj>
              </mc:Choice>
              <mc:Fallback>
                <p:oleObj name="公式" r:id="rId5" imgW="2181343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412876"/>
                        <a:ext cx="44640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059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pSp>
        <p:nvGrpSpPr>
          <p:cNvPr id="24584" name="Group 1077"/>
          <p:cNvGrpSpPr>
            <a:grpSpLocks/>
          </p:cNvGrpSpPr>
          <p:nvPr/>
        </p:nvGrpSpPr>
        <p:grpSpPr bwMode="auto">
          <a:xfrm>
            <a:off x="7399338" y="1376363"/>
            <a:ext cx="1504950" cy="539750"/>
            <a:chOff x="344" y="913"/>
            <a:chExt cx="948" cy="340"/>
          </a:xfrm>
        </p:grpSpPr>
        <p:sp>
          <p:nvSpPr>
            <p:cNvPr id="24597" name="Rectangle 1057"/>
            <p:cNvSpPr>
              <a:spLocks noChangeArrowheads="1"/>
            </p:cNvSpPr>
            <p:nvPr/>
          </p:nvSpPr>
          <p:spPr bwMode="auto">
            <a:xfrm>
              <a:off x="344" y="935"/>
              <a:ext cx="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400">
                  <a:solidFill>
                    <a:schemeClr val="accent4">
                      <a:lumMod val="50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求 </a:t>
              </a:r>
            </a:p>
          </p:txBody>
        </p:sp>
        <p:graphicFrame>
          <p:nvGraphicFramePr>
            <p:cNvPr id="24598" name="Object 1058"/>
            <p:cNvGraphicFramePr>
              <a:graphicFrameLocks noChangeAspect="1"/>
            </p:cNvGraphicFramePr>
            <p:nvPr/>
          </p:nvGraphicFramePr>
          <p:xfrm>
            <a:off x="612" y="913"/>
            <a:ext cx="6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公式" r:id="rId7" imgW="438049" imgH="209662" progId="Equation.3">
                    <p:embed/>
                  </p:oleObj>
                </mc:Choice>
                <mc:Fallback>
                  <p:oleObj name="公式" r:id="rId7" imgW="438049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913"/>
                          <a:ext cx="6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48" name="Rectangle 1060"/>
          <p:cNvSpPr>
            <a:spLocks noChangeArrowheads="1"/>
          </p:cNvSpPr>
          <p:nvPr/>
        </p:nvSpPr>
        <p:spPr bwMode="auto">
          <a:xfrm>
            <a:off x="1774825" y="2058344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解：∵ </a:t>
            </a:r>
          </a:p>
        </p:txBody>
      </p:sp>
      <p:sp>
        <p:nvSpPr>
          <p:cNvPr id="64549" name="Rectangle 1061"/>
          <p:cNvSpPr>
            <a:spLocks noChangeArrowheads="1"/>
          </p:cNvSpPr>
          <p:nvPr/>
        </p:nvSpPr>
        <p:spPr bwMode="auto">
          <a:xfrm>
            <a:off x="3935414" y="2058989"/>
            <a:ext cx="2116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是等比数列， </a:t>
            </a:r>
          </a:p>
        </p:txBody>
      </p:sp>
      <p:sp>
        <p:nvSpPr>
          <p:cNvPr id="24587" name="Rectangle 1063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64550" name="Object 1062"/>
          <p:cNvGraphicFramePr>
            <a:graphicFrameLocks noChangeAspect="1"/>
          </p:cNvGraphicFramePr>
          <p:nvPr/>
        </p:nvGraphicFramePr>
        <p:xfrm>
          <a:off x="3071814" y="2060576"/>
          <a:ext cx="611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9" imgW="291973" imgH="228501" progId="Equation.3">
                  <p:embed/>
                </p:oleObj>
              </mc:Choice>
              <mc:Fallback>
                <p:oleObj name="公式" r:id="rId9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060576"/>
                        <a:ext cx="611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2" name="Rectangle 1064"/>
          <p:cNvSpPr>
            <a:spLocks noChangeArrowheads="1"/>
          </p:cNvSpPr>
          <p:nvPr/>
        </p:nvSpPr>
        <p:spPr bwMode="auto">
          <a:xfrm>
            <a:off x="2424113" y="2634606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24590" name="Rectangle 106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64553" name="Object 1065"/>
          <p:cNvGraphicFramePr>
            <a:graphicFrameLocks noChangeAspect="1"/>
          </p:cNvGraphicFramePr>
          <p:nvPr/>
        </p:nvGraphicFramePr>
        <p:xfrm>
          <a:off x="6019800" y="2060576"/>
          <a:ext cx="4319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11" imgW="2197100" imgH="228600" progId="Equation.3">
                  <p:embed/>
                </p:oleObj>
              </mc:Choice>
              <mc:Fallback>
                <p:oleObj name="公式" r:id="rId11" imgW="219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60576"/>
                        <a:ext cx="4319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5" name="Object 1067"/>
          <p:cNvGraphicFramePr>
            <a:graphicFrameLocks noChangeAspect="1"/>
          </p:cNvGraphicFramePr>
          <p:nvPr/>
        </p:nvGraphicFramePr>
        <p:xfrm>
          <a:off x="2711450" y="2614613"/>
          <a:ext cx="3284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13" imgW="1562100" imgH="254000" progId="Equation.3">
                  <p:embed/>
                </p:oleObj>
              </mc:Choice>
              <mc:Fallback>
                <p:oleObj name="公式" r:id="rId13" imgW="156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14613"/>
                        <a:ext cx="3284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7" name="Rectangle 1069"/>
          <p:cNvSpPr>
            <a:spLocks noChangeArrowheads="1"/>
          </p:cNvSpPr>
          <p:nvPr/>
        </p:nvSpPr>
        <p:spPr bwMode="auto">
          <a:xfrm>
            <a:off x="2351088" y="3355331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graphicFrame>
        <p:nvGraphicFramePr>
          <p:cNvPr id="64558" name="Object 1070"/>
          <p:cNvGraphicFramePr>
            <a:graphicFrameLocks noChangeAspect="1"/>
          </p:cNvGraphicFramePr>
          <p:nvPr/>
        </p:nvGraphicFramePr>
        <p:xfrm>
          <a:off x="2566988" y="3357564"/>
          <a:ext cx="26654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15" imgW="1143000" imgH="241300" progId="Equation.3">
                  <p:embed/>
                </p:oleObj>
              </mc:Choice>
              <mc:Fallback>
                <p:oleObj name="公式" r:id="rId15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357564"/>
                        <a:ext cx="26654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9" name="Rectangle 1071"/>
          <p:cNvSpPr>
            <a:spLocks noChangeArrowheads="1"/>
          </p:cNvSpPr>
          <p:nvPr/>
        </p:nvSpPr>
        <p:spPr bwMode="auto">
          <a:xfrm>
            <a:off x="2424113" y="3931594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graphicFrame>
        <p:nvGraphicFramePr>
          <p:cNvPr id="64560" name="Object 1072"/>
          <p:cNvGraphicFramePr>
            <a:graphicFrameLocks noChangeAspect="1"/>
          </p:cNvGraphicFramePr>
          <p:nvPr/>
        </p:nvGraphicFramePr>
        <p:xfrm>
          <a:off x="3143250" y="4005263"/>
          <a:ext cx="2305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17" imgW="889000" imgH="228600" progId="Equation.3">
                  <p:embed/>
                </p:oleObj>
              </mc:Choice>
              <mc:Fallback>
                <p:oleObj name="公式" r:id="rId17" imgW="88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005263"/>
                        <a:ext cx="2305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9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8" grpId="0"/>
      <p:bldP spid="64549" grpId="0"/>
      <p:bldP spid="64552" grpId="0"/>
      <p:bldP spid="64557" grpId="0"/>
      <p:bldP spid="645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7BFD7D-4311-4F26-ABE1-EF6852F0B1C1}" type="slidenum">
              <a:rPr lang="en-US" altLang="zh-CN" sz="2400">
                <a:solidFill>
                  <a:srgbClr val="001557"/>
                </a:solidFill>
              </a:rPr>
              <a:pPr eaLnBrk="1" hangingPunct="1"/>
              <a:t>13</a:t>
            </a:fld>
            <a:endParaRPr lang="en-US" altLang="zh-CN" sz="2400">
              <a:solidFill>
                <a:srgbClr val="001557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4"/>
            <a:ext cx="7772400" cy="37147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</a:rPr>
              <a:t>等比数列的性质例题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47850" y="835026"/>
            <a:ext cx="47958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4  a≠c,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三数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a, 1, 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成等差数列， 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6311900" y="836613"/>
          <a:ext cx="971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469900" imgH="228600" progId="Equation.3">
                  <p:embed/>
                </p:oleObj>
              </mc:Choice>
              <mc:Fallback>
                <p:oleObj name="公式" r:id="rId3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836613"/>
                        <a:ext cx="971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391400" y="906464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成等比数列，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351088" y="1412876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求 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1524000" y="30035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5610" name="Object 9"/>
          <p:cNvGraphicFramePr>
            <a:graphicFrameLocks noChangeAspect="1"/>
          </p:cNvGraphicFramePr>
          <p:nvPr/>
        </p:nvGraphicFramePr>
        <p:xfrm>
          <a:off x="3000375" y="1196976"/>
          <a:ext cx="10429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520474" imgH="393529" progId="Equation.3">
                  <p:embed/>
                </p:oleObj>
              </mc:Choice>
              <mc:Fallback>
                <p:oleObj name="公式" r:id="rId5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196976"/>
                        <a:ext cx="10429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774825" y="2132014"/>
            <a:ext cx="5329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解：∵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a, 1, 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成等差数列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, ∴ 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2, 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2424113" y="2779714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又 </a:t>
            </a:r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2927350" y="2708275"/>
          <a:ext cx="971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469900" imgH="228600" progId="Equation.3">
                  <p:embed/>
                </p:oleObj>
              </mc:Choice>
              <mc:Fallback>
                <p:oleObj name="公式" r:id="rId7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708275"/>
                        <a:ext cx="971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3935413" y="2706689"/>
            <a:ext cx="24241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成等比数列，∴ </a:t>
            </a:r>
          </a:p>
        </p:txBody>
      </p:sp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6311900" y="2565401"/>
          <a:ext cx="24003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8" imgW="520474" imgH="203112" progId="Equation.3">
                  <p:embed/>
                </p:oleObj>
              </mc:Choice>
              <mc:Fallback>
                <p:oleObj name="公式" r:id="rId8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565401"/>
                        <a:ext cx="24003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1703388" y="3282951"/>
            <a:ext cx="2887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有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或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＝－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 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1774826" y="3859214"/>
            <a:ext cx="676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当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时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, 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由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＋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2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得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 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与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a≠c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矛盾，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2063751" y="4506269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ac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＝－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1, </a:t>
            </a:r>
          </a:p>
        </p:txBody>
      </p:sp>
      <p:sp>
        <p:nvSpPr>
          <p:cNvPr id="25619" name="Rectangle 32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2975" name="Object 31"/>
          <p:cNvGraphicFramePr>
            <a:graphicFrameLocks noChangeAspect="1"/>
          </p:cNvGraphicFramePr>
          <p:nvPr/>
        </p:nvGraphicFramePr>
        <p:xfrm>
          <a:off x="3792538" y="4508501"/>
          <a:ext cx="48244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10" imgW="1739900" imgH="228600" progId="Equation.3">
                  <p:embed/>
                </p:oleObj>
              </mc:Choice>
              <mc:Fallback>
                <p:oleObj name="公式" r:id="rId10" imgW="173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508501"/>
                        <a:ext cx="48244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Rectangle 34"/>
          <p:cNvSpPr>
            <a:spLocks noChangeArrowheads="1"/>
          </p:cNvSpPr>
          <p:nvPr/>
        </p:nvSpPr>
        <p:spPr bwMode="auto">
          <a:xfrm>
            <a:off x="1524000" y="30035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2977" name="Object 33"/>
          <p:cNvGraphicFramePr>
            <a:graphicFrameLocks noChangeAspect="1"/>
          </p:cNvGraphicFramePr>
          <p:nvPr/>
        </p:nvGraphicFramePr>
        <p:xfrm>
          <a:off x="2208214" y="5157789"/>
          <a:ext cx="19446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12" imgW="901309" imgH="393529" progId="Equation.3">
                  <p:embed/>
                </p:oleObj>
              </mc:Choice>
              <mc:Fallback>
                <p:oleObj name="公式" r:id="rId12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157789"/>
                        <a:ext cx="194468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1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/>
      <p:bldP spid="82965" grpId="0"/>
      <p:bldP spid="82969" grpId="0"/>
      <p:bldP spid="82972" grpId="0"/>
      <p:bldP spid="82973" grpId="0"/>
      <p:bldP spid="829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7A88B4-9FA6-427B-B2FF-607B8E697A6E}" type="slidenum">
              <a:rPr lang="en-US" altLang="zh-CN" sz="2400">
                <a:solidFill>
                  <a:srgbClr val="001557"/>
                </a:solidFill>
              </a:rPr>
              <a:pPr eaLnBrk="1" hangingPunct="1"/>
              <a:t>14</a:t>
            </a:fld>
            <a:endParaRPr lang="en-US" altLang="zh-CN" sz="2400">
              <a:solidFill>
                <a:srgbClr val="001557"/>
              </a:solidFill>
            </a:endParaRPr>
          </a:p>
        </p:txBody>
      </p:sp>
      <p:sp>
        <p:nvSpPr>
          <p:cNvPr id="26627" name="Rectangle 50"/>
          <p:cNvSpPr>
            <a:spLocks noChangeArrowheads="1"/>
          </p:cNvSpPr>
          <p:nvPr/>
        </p:nvSpPr>
        <p:spPr bwMode="auto">
          <a:xfrm>
            <a:off x="2208214" y="1"/>
            <a:ext cx="43910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accent1"/>
                </a:solidFill>
              </a:rPr>
              <a:t>等比数列的性质练习</a:t>
            </a:r>
          </a:p>
        </p:txBody>
      </p:sp>
      <p:sp>
        <p:nvSpPr>
          <p:cNvPr id="26628" name="Rectangle 51"/>
          <p:cNvSpPr>
            <a:spLocks noChangeArrowheads="1"/>
          </p:cNvSpPr>
          <p:nvPr/>
        </p:nvSpPr>
        <p:spPr bwMode="auto">
          <a:xfrm>
            <a:off x="1847850" y="906464"/>
            <a:ext cx="2065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1.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在等比数列 </a:t>
            </a:r>
          </a:p>
        </p:txBody>
      </p:sp>
      <p:sp>
        <p:nvSpPr>
          <p:cNvPr id="26629" name="Rectangle 53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0" name="Object 52"/>
          <p:cNvGraphicFramePr>
            <a:graphicFrameLocks noChangeAspect="1"/>
          </p:cNvGraphicFramePr>
          <p:nvPr/>
        </p:nvGraphicFramePr>
        <p:xfrm>
          <a:off x="3719513" y="836614"/>
          <a:ext cx="6842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291973" imgH="228501" progId="Equation.3">
                  <p:embed/>
                </p:oleObj>
              </mc:Choice>
              <mc:Fallback>
                <p:oleObj name="公式" r:id="rId3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836614"/>
                        <a:ext cx="6842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54"/>
          <p:cNvSpPr>
            <a:spLocks noChangeArrowheads="1"/>
          </p:cNvSpPr>
          <p:nvPr/>
        </p:nvSpPr>
        <p:spPr bwMode="auto">
          <a:xfrm>
            <a:off x="4440238" y="906464"/>
            <a:ext cx="1192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，已知 </a:t>
            </a:r>
          </a:p>
        </p:txBody>
      </p:sp>
      <p:sp>
        <p:nvSpPr>
          <p:cNvPr id="26632" name="Rectangle 56"/>
          <p:cNvSpPr>
            <a:spLocks noChangeArrowheads="1"/>
          </p:cNvSpPr>
          <p:nvPr/>
        </p:nvSpPr>
        <p:spPr bwMode="auto">
          <a:xfrm>
            <a:off x="1524000" y="30892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3" name="Object 55"/>
          <p:cNvGraphicFramePr>
            <a:graphicFrameLocks noChangeAspect="1"/>
          </p:cNvGraphicFramePr>
          <p:nvPr/>
        </p:nvGraphicFramePr>
        <p:xfrm>
          <a:off x="5491163" y="908051"/>
          <a:ext cx="957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5" imgW="431613" imgH="215806" progId="Equation.3">
                  <p:embed/>
                </p:oleObj>
              </mc:Choice>
              <mc:Fallback>
                <p:oleObj name="公式" r:id="rId5" imgW="4316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908051"/>
                        <a:ext cx="957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58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5" name="Object 57"/>
          <p:cNvGraphicFramePr>
            <a:graphicFrameLocks noChangeAspect="1"/>
          </p:cNvGraphicFramePr>
          <p:nvPr/>
        </p:nvGraphicFramePr>
        <p:xfrm>
          <a:off x="6527801" y="981076"/>
          <a:ext cx="1476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736600" imgH="228600" progId="Equation.3">
                  <p:embed/>
                </p:oleObj>
              </mc:Choice>
              <mc:Fallback>
                <p:oleObj name="公式" r:id="rId7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981076"/>
                        <a:ext cx="14763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59"/>
          <p:cNvSpPr>
            <a:spLocks noChangeArrowheads="1"/>
          </p:cNvSpPr>
          <p:nvPr/>
        </p:nvSpPr>
        <p:spPr bwMode="auto">
          <a:xfrm>
            <a:off x="8040689" y="979489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，求 </a:t>
            </a:r>
          </a:p>
        </p:txBody>
      </p:sp>
      <p:sp>
        <p:nvSpPr>
          <p:cNvPr id="26637" name="Rectangle 61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26638" name="Object 60"/>
          <p:cNvGraphicFramePr>
            <a:graphicFrameLocks noChangeAspect="1"/>
          </p:cNvGraphicFramePr>
          <p:nvPr/>
        </p:nvGraphicFramePr>
        <p:xfrm>
          <a:off x="8832851" y="908051"/>
          <a:ext cx="593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9" imgW="215806" imgH="228501" progId="Equation.3">
                  <p:embed/>
                </p:oleObj>
              </mc:Choice>
              <mc:Fallback>
                <p:oleObj name="公式" r:id="rId9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1" y="908051"/>
                        <a:ext cx="5937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8" name="Rectangle 62"/>
          <p:cNvSpPr>
            <a:spLocks noChangeArrowheads="1"/>
          </p:cNvSpPr>
          <p:nvPr/>
        </p:nvSpPr>
        <p:spPr bwMode="auto">
          <a:xfrm>
            <a:off x="1919288" y="1771006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解：∵ </a:t>
            </a:r>
          </a:p>
        </p:txBody>
      </p:sp>
      <p:sp>
        <p:nvSpPr>
          <p:cNvPr id="26640" name="Rectangle 64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39999" name="Object 63"/>
          <p:cNvGraphicFramePr>
            <a:graphicFrameLocks noChangeAspect="1"/>
          </p:cNvGraphicFramePr>
          <p:nvPr/>
        </p:nvGraphicFramePr>
        <p:xfrm>
          <a:off x="3071814" y="1773239"/>
          <a:ext cx="1692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11" imgW="812447" imgH="228501" progId="Equation.3">
                  <p:embed/>
                </p:oleObj>
              </mc:Choice>
              <mc:Fallback>
                <p:oleObj name="公式" r:id="rId11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773239"/>
                        <a:ext cx="1692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66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01" name="Object 65"/>
          <p:cNvGraphicFramePr>
            <a:graphicFrameLocks noChangeAspect="1"/>
          </p:cNvGraphicFramePr>
          <p:nvPr/>
        </p:nvGraphicFramePr>
        <p:xfrm>
          <a:off x="5808664" y="1700214"/>
          <a:ext cx="30241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13" imgW="1574800" imgH="444500" progId="Equation.3">
                  <p:embed/>
                </p:oleObj>
              </mc:Choice>
              <mc:Fallback>
                <p:oleObj name="公式" r:id="rId13" imgW="1574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1700214"/>
                        <a:ext cx="30241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1847850" y="2706689"/>
            <a:ext cx="2065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2.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在等比数列 </a:t>
            </a:r>
          </a:p>
        </p:txBody>
      </p:sp>
      <p:sp>
        <p:nvSpPr>
          <p:cNvPr id="26645" name="Rectangle 69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04" name="Object 68"/>
          <p:cNvGraphicFramePr>
            <a:graphicFrameLocks noChangeAspect="1"/>
          </p:cNvGraphicFramePr>
          <p:nvPr/>
        </p:nvGraphicFramePr>
        <p:xfrm>
          <a:off x="3863975" y="2708275"/>
          <a:ext cx="539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15" imgW="279400" imgH="228600" progId="Equation.3">
                  <p:embed/>
                </p:oleObj>
              </mc:Choice>
              <mc:Fallback>
                <p:oleObj name="公式" r:id="rId15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708275"/>
                        <a:ext cx="5397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4511676" y="2706689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中， </a:t>
            </a:r>
          </a:p>
        </p:txBody>
      </p:sp>
      <p:sp>
        <p:nvSpPr>
          <p:cNvPr id="26648" name="Rectangle 72"/>
          <p:cNvSpPr>
            <a:spLocks noChangeArrowheads="1"/>
          </p:cNvSpPr>
          <p:nvPr/>
        </p:nvSpPr>
        <p:spPr bwMode="auto">
          <a:xfrm>
            <a:off x="1524000" y="30892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07" name="Object 71"/>
          <p:cNvGraphicFramePr>
            <a:graphicFrameLocks noChangeAspect="1"/>
          </p:cNvGraphicFramePr>
          <p:nvPr/>
        </p:nvGraphicFramePr>
        <p:xfrm>
          <a:off x="5087939" y="2708275"/>
          <a:ext cx="865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17" imgW="418918" imgH="215806" progId="Equation.3">
                  <p:embed/>
                </p:oleObj>
              </mc:Choice>
              <mc:Fallback>
                <p:oleObj name="公式" r:id="rId17" imgW="41891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2708275"/>
                        <a:ext cx="8651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6096001" y="2706689"/>
            <a:ext cx="3654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，求该数列前七项之积。 </a:t>
            </a:r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1919289" y="3427414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 </a:t>
            </a:r>
          </a:p>
        </p:txBody>
      </p:sp>
      <p:sp>
        <p:nvSpPr>
          <p:cNvPr id="26652" name="Rectangle 76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11" name="Object 75"/>
          <p:cNvGraphicFramePr>
            <a:graphicFrameLocks noChangeAspect="1"/>
          </p:cNvGraphicFramePr>
          <p:nvPr/>
        </p:nvGraphicFramePr>
        <p:xfrm>
          <a:off x="2640013" y="3429000"/>
          <a:ext cx="48244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19" imgW="2247900" imgH="228600" progId="Equation.3">
                  <p:embed/>
                </p:oleObj>
              </mc:Choice>
              <mc:Fallback>
                <p:oleObj name="公式" r:id="rId19" imgW="224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429000"/>
                        <a:ext cx="48244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Rectangle 78"/>
          <p:cNvSpPr>
            <a:spLocks noChangeArrowheads="1"/>
          </p:cNvSpPr>
          <p:nvPr/>
        </p:nvSpPr>
        <p:spPr bwMode="auto">
          <a:xfrm>
            <a:off x="1524000" y="307022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13" name="Object 77"/>
          <p:cNvGraphicFramePr>
            <a:graphicFrameLocks noChangeAspect="1"/>
          </p:cNvGraphicFramePr>
          <p:nvPr/>
        </p:nvGraphicFramePr>
        <p:xfrm>
          <a:off x="2351089" y="4076701"/>
          <a:ext cx="3457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21" imgW="1600200" imgH="254000" progId="Equation.3">
                  <p:embed/>
                </p:oleObj>
              </mc:Choice>
              <mc:Fallback>
                <p:oleObj name="公式" r:id="rId21" imgW="1600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4076701"/>
                        <a:ext cx="34575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2208214" y="4722169"/>
            <a:ext cx="2024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前七项之积 </a:t>
            </a:r>
          </a:p>
        </p:txBody>
      </p:sp>
      <p:sp>
        <p:nvSpPr>
          <p:cNvPr id="26657" name="Rectangle 81"/>
          <p:cNvSpPr>
            <a:spLocks noChangeArrowheads="1"/>
          </p:cNvSpPr>
          <p:nvPr/>
        </p:nvSpPr>
        <p:spPr bwMode="auto">
          <a:xfrm>
            <a:off x="1524000" y="306546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40016" name="Object 80"/>
          <p:cNvGraphicFramePr>
            <a:graphicFrameLocks noChangeAspect="1"/>
          </p:cNvGraphicFramePr>
          <p:nvPr/>
        </p:nvGraphicFramePr>
        <p:xfrm>
          <a:off x="4367214" y="4797426"/>
          <a:ext cx="2808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23" imgW="1307532" imgH="266584" progId="Equation.3">
                  <p:embed/>
                </p:oleObj>
              </mc:Choice>
              <mc:Fallback>
                <p:oleObj name="公式" r:id="rId23" imgW="1307532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4797426"/>
                        <a:ext cx="28082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0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8" grpId="0"/>
      <p:bldP spid="40003" grpId="0"/>
      <p:bldP spid="40006" grpId="0"/>
      <p:bldP spid="40009" grpId="0"/>
      <p:bldP spid="40010" grpId="0"/>
      <p:bldP spid="400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6342EF-AC01-4B09-9E0D-9DA66BD68440}" type="slidenum">
              <a:rPr lang="en-US" altLang="zh-CN" sz="14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"/>
            <a:ext cx="4391025" cy="587375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chemeClr val="accent1"/>
                </a:solidFill>
              </a:rPr>
              <a:t>等比数列的性质练习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847850" y="906464"/>
            <a:ext cx="2065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3.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在等比数列 </a:t>
            </a:r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3719513" y="836614"/>
          <a:ext cx="6842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公式" r:id="rId3" imgW="291973" imgH="228501" progId="Equation.3">
                  <p:embed/>
                </p:oleObj>
              </mc:Choice>
              <mc:Fallback>
                <p:oleObj name="公式" r:id="rId3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836614"/>
                        <a:ext cx="6842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4440238" y="906464"/>
            <a:ext cx="1192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，已知 </a:t>
            </a:r>
          </a:p>
        </p:txBody>
      </p:sp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5378450" y="908051"/>
          <a:ext cx="11826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5" imgW="532937" imgH="215713" progId="Equation.3">
                  <p:embed/>
                </p:oleObj>
              </mc:Choice>
              <mc:Fallback>
                <p:oleObj name="公式" r:id="rId5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908051"/>
                        <a:ext cx="11826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0"/>
          <p:cNvGraphicFramePr>
            <a:graphicFrameLocks noChangeAspect="1"/>
          </p:cNvGraphicFramePr>
          <p:nvPr/>
        </p:nvGraphicFramePr>
        <p:xfrm>
          <a:off x="6781800" y="981076"/>
          <a:ext cx="966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7" imgW="482391" imgH="228501" progId="Equation.3">
                  <p:embed/>
                </p:oleObj>
              </mc:Choice>
              <mc:Fallback>
                <p:oleObj name="公式" r:id="rId7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981076"/>
                        <a:ext cx="9667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8040689" y="979489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，求 </a:t>
            </a:r>
          </a:p>
        </p:txBody>
      </p:sp>
      <p:graphicFrame>
        <p:nvGraphicFramePr>
          <p:cNvPr id="27658" name="Object 12"/>
          <p:cNvGraphicFramePr>
            <a:graphicFrameLocks noChangeAspect="1"/>
          </p:cNvGraphicFramePr>
          <p:nvPr/>
        </p:nvGraphicFramePr>
        <p:xfrm>
          <a:off x="8904289" y="908051"/>
          <a:ext cx="454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908051"/>
                        <a:ext cx="454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1919289" y="1771651"/>
            <a:ext cx="88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解： </a:t>
            </a: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1524000" y="29749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216275" y="1628775"/>
          <a:ext cx="4679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1" imgW="2413000" imgH="444500" progId="Equation.3">
                  <p:embed/>
                </p:oleObj>
              </mc:Choice>
              <mc:Fallback>
                <p:oleObj name="公式" r:id="rId11" imgW="241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628775"/>
                        <a:ext cx="4679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2063750" y="2994969"/>
            <a:ext cx="1409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另解：∵ </a:t>
            </a:r>
          </a:p>
        </p:txBody>
      </p:sp>
      <p:sp>
        <p:nvSpPr>
          <p:cNvPr id="27663" name="Rectangle 18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3503613" y="2924175"/>
          <a:ext cx="43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3" imgW="177646" imgH="228402" progId="Equation.3">
                  <p:embed/>
                </p:oleObj>
              </mc:Choice>
              <mc:Fallback>
                <p:oleObj name="公式" r:id="rId1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924175"/>
                        <a:ext cx="431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4008438" y="2995614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是 </a:t>
            </a:r>
          </a:p>
        </p:txBody>
      </p:sp>
      <p:sp>
        <p:nvSpPr>
          <p:cNvPr id="27666" name="Rectangle 21"/>
          <p:cNvSpPr>
            <a:spLocks noChangeArrowheads="1"/>
          </p:cNvSpPr>
          <p:nvPr/>
        </p:nvSpPr>
        <p:spPr bwMode="auto">
          <a:xfrm>
            <a:off x="1524000" y="3089276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88" name="Object 20"/>
          <p:cNvGraphicFramePr>
            <a:graphicFrameLocks noChangeAspect="1"/>
          </p:cNvGraphicFramePr>
          <p:nvPr/>
        </p:nvGraphicFramePr>
        <p:xfrm>
          <a:off x="4511675" y="2852738"/>
          <a:ext cx="508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852738"/>
                        <a:ext cx="5080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5087938" y="2995614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与 </a:t>
            </a: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91" name="Object 23"/>
          <p:cNvGraphicFramePr>
            <a:graphicFrameLocks noChangeAspect="1"/>
          </p:cNvGraphicFramePr>
          <p:nvPr/>
        </p:nvGraphicFramePr>
        <p:xfrm>
          <a:off x="5664201" y="2924175"/>
          <a:ext cx="512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17" imgW="177646" imgH="228402" progId="Equation.3">
                  <p:embed/>
                </p:oleObj>
              </mc:Choice>
              <mc:Fallback>
                <p:oleObj name="公式" r:id="rId17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924175"/>
                        <a:ext cx="5127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6240463" y="2995614"/>
            <a:ext cx="203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的等比中项，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2927350" y="3789363"/>
            <a:ext cx="565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27673" name="Rectangle 28"/>
          <p:cNvSpPr>
            <a:spLocks noChangeArrowheads="1"/>
          </p:cNvSpPr>
          <p:nvPr/>
        </p:nvSpPr>
        <p:spPr bwMode="auto">
          <a:xfrm>
            <a:off x="1524000" y="30797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3573463" y="3789364"/>
          <a:ext cx="21653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19" imgW="927100" imgH="241300" progId="Equation.3">
                  <p:embed/>
                </p:oleObj>
              </mc:Choice>
              <mc:Fallback>
                <p:oleObj name="公式" r:id="rId19" imgW="927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3789364"/>
                        <a:ext cx="21653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Rectangle 30"/>
          <p:cNvSpPr>
            <a:spLocks noChangeArrowheads="1"/>
          </p:cNvSpPr>
          <p:nvPr/>
        </p:nvSpPr>
        <p:spPr bwMode="auto">
          <a:xfrm>
            <a:off x="1524000" y="3084514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240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graphicFrame>
        <p:nvGraphicFramePr>
          <p:cNvPr id="83997" name="Object 29"/>
          <p:cNvGraphicFramePr>
            <a:graphicFrameLocks noChangeAspect="1"/>
          </p:cNvGraphicFramePr>
          <p:nvPr/>
        </p:nvGraphicFramePr>
        <p:xfrm>
          <a:off x="3432175" y="4652964"/>
          <a:ext cx="216058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21" imgW="736600" imgH="228600" progId="Equation.3">
                  <p:embed/>
                </p:oleObj>
              </mc:Choice>
              <mc:Fallback>
                <p:oleObj name="公式" r:id="rId21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652964"/>
                        <a:ext cx="216058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2855913" y="4724401"/>
            <a:ext cx="565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Arial" charset="0"/>
              </a:rPr>
              <a:t>∴ </a:t>
            </a:r>
          </a:p>
        </p:txBody>
      </p:sp>
      <p:sp>
        <p:nvSpPr>
          <p:cNvPr id="84003" name="AutoShape 35"/>
          <p:cNvSpPr>
            <a:spLocks noChangeArrowheads="1"/>
          </p:cNvSpPr>
          <p:nvPr/>
        </p:nvSpPr>
        <p:spPr bwMode="auto">
          <a:xfrm>
            <a:off x="8688388" y="1"/>
            <a:ext cx="1979612" cy="1223963"/>
          </a:xfrm>
          <a:prstGeom prst="wedgeRoundRectCallout">
            <a:avLst>
              <a:gd name="adj1" fmla="val -263310"/>
              <a:gd name="adj2" fmla="val 99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8628064" y="0"/>
          <a:ext cx="203993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23" imgW="634725" imgH="482391" progId="Equation.3">
                  <p:embed/>
                </p:oleObj>
              </mc:Choice>
              <mc:Fallback>
                <p:oleObj name="公式" r:id="rId23" imgW="63472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064" y="0"/>
                        <a:ext cx="2039937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9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4" grpId="0"/>
      <p:bldP spid="83987" grpId="0"/>
      <p:bldP spid="83990" grpId="0"/>
      <p:bldP spid="83993" grpId="0"/>
      <p:bldP spid="83994" grpId="0"/>
      <p:bldP spid="83999" grpId="0"/>
      <p:bldP spid="840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一个等比数列的第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项与第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项分别是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，求它的第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项与第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26318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4456113" y="2565400"/>
          <a:ext cx="20256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95376" imgH="485789" progId="Equation.DSMT4">
                  <p:embed/>
                </p:oleObj>
              </mc:Choice>
              <mc:Fallback>
                <p:oleObj name="Equation" r:id="rId3" imgW="695376" imgH="4857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65400"/>
                        <a:ext cx="202565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3000376" y="2565401"/>
          <a:ext cx="14573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57343" imgH="485789" progId="Equation.DSMT4">
                  <p:embed/>
                </p:oleObj>
              </mc:Choice>
              <mc:Fallback>
                <p:oleObj name="Equation" r:id="rId5" imgW="657343" imgH="4857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565401"/>
                        <a:ext cx="14573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6753225" y="2781300"/>
          <a:ext cx="3232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28641" imgH="238031" progId="Equation.DSMT4">
                  <p:embed/>
                </p:oleObj>
              </mc:Choice>
              <mc:Fallback>
                <p:oleObj name="Equation" r:id="rId7" imgW="1228641" imgH="238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2781300"/>
                        <a:ext cx="3232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13" name="Group 9"/>
          <p:cNvGrpSpPr>
            <a:grpSpLocks/>
          </p:cNvGrpSpPr>
          <p:nvPr/>
        </p:nvGrpSpPr>
        <p:grpSpPr bwMode="auto">
          <a:xfrm>
            <a:off x="2566988" y="4662489"/>
            <a:ext cx="7129462" cy="750887"/>
            <a:chOff x="657" y="2406"/>
            <a:chExt cx="4491" cy="473"/>
          </a:xfrm>
        </p:grpSpPr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657" y="2468"/>
              <a:ext cx="4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答：这个数列的第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项与第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项分别为       与 </a:t>
              </a:r>
              <a:r>
                <a:rPr lang="en-US" altLang="zh-CN" sz="24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</a:p>
          </p:txBody>
        </p:sp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3901" y="2406"/>
            <a:ext cx="241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171551" imgH="257214" progId="Equation.DSMT4">
                    <p:embed/>
                  </p:oleObj>
                </mc:Choice>
                <mc:Fallback>
                  <p:oleObj name="Equation" r:id="rId9" imgW="171551" imgH="2572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2406"/>
                          <a:ext cx="241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2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42275" y="2049464"/>
          <a:ext cx="361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26780" imgH="164814" progId="Equation.DSMT4">
                  <p:embed/>
                </p:oleObj>
              </mc:Choice>
              <mc:Fallback>
                <p:oleObj name="Equation" r:id="rId11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2049464"/>
                        <a:ext cx="361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23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2297" name="Text Box 24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22243542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0" y="836614"/>
            <a:ext cx="9677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已知等比数列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{a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(1)a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能不能是零？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公比</a:t>
            </a:r>
            <a:r>
              <a:rPr kumimoji="1"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能不能是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eaLnBrk="1" hangingPunct="1"/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用下列方法表示的数列中能确定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是等比数列的是</a:t>
            </a:r>
            <a:r>
              <a:rPr kumimoji="1" lang="zh-CN" altLang="en-US" sz="2800" b="1" u="sng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①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=3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         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②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③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          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(-1)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n+1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⑤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sin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⑥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什么样的数列既是等差数列又是等比数列？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8256589" y="822326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不能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4943475" y="12684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能</a:t>
            </a:r>
          </a:p>
        </p:txBody>
      </p:sp>
      <p:sp>
        <p:nvSpPr>
          <p:cNvPr id="229387" name="AutoShape 11"/>
          <p:cNvSpPr>
            <a:spLocks noChangeArrowheads="1"/>
          </p:cNvSpPr>
          <p:nvPr/>
        </p:nvSpPr>
        <p:spPr bwMode="auto">
          <a:xfrm>
            <a:off x="8616950" y="5445125"/>
            <a:ext cx="1828800" cy="1066800"/>
          </a:xfrm>
          <a:prstGeom prst="leftArrowCallout">
            <a:avLst>
              <a:gd name="adj1" fmla="val 21426"/>
              <a:gd name="adj2" fmla="val 25000"/>
              <a:gd name="adj3" fmla="val 32143"/>
              <a:gd name="adj4" fmla="val 66667"/>
            </a:avLst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非零的 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常数列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4367213" y="249237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① ④ ⑥</a:t>
            </a:r>
          </a:p>
        </p:txBody>
      </p:sp>
      <p:sp>
        <p:nvSpPr>
          <p:cNvPr id="13319" name="Line 19"/>
          <p:cNvSpPr>
            <a:spLocks noChangeShapeType="1"/>
          </p:cNvSpPr>
          <p:nvPr/>
        </p:nvSpPr>
        <p:spPr bwMode="auto">
          <a:xfrm>
            <a:off x="1524000" y="549275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0" name="Text Box 20"/>
          <p:cNvSpPr txBox="1">
            <a:spLocks noChangeArrowheads="1"/>
          </p:cNvSpPr>
          <p:nvPr/>
        </p:nvSpPr>
        <p:spPr bwMode="auto">
          <a:xfrm>
            <a:off x="1847850" y="4445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等比数列</a:t>
            </a:r>
          </a:p>
        </p:txBody>
      </p:sp>
    </p:spTree>
    <p:extLst>
      <p:ext uri="{BB962C8B-B14F-4D97-AF65-F5344CB8AC3E}">
        <p14:creationId xmlns:p14="http://schemas.microsoft.com/office/powerpoint/2010/main" val="2964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  <p:bldP spid="229380" grpId="0" build="p" autoUpdateAnimBg="0"/>
      <p:bldP spid="229387" grpId="0" animBg="1" autoUpdateAnimBg="0"/>
      <p:bldP spid="22938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981200"/>
            <a:ext cx="7988300" cy="388620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已知四个数，前三个数成等比数列，它们的和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，后三个数成等差数列，它们的和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，求这四个数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/>
            <a:endParaRPr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3B2A8-7EE0-41AF-BD2A-2552935FFA90}" type="slidenum">
              <a:rPr lang="en-US" altLang="zh-CN" sz="14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17411" name="Group 22"/>
          <p:cNvGrpSpPr>
            <a:grpSpLocks/>
          </p:cNvGrpSpPr>
          <p:nvPr/>
        </p:nvGrpSpPr>
        <p:grpSpPr bwMode="auto">
          <a:xfrm>
            <a:off x="1884364" y="981076"/>
            <a:ext cx="8459787" cy="1655763"/>
            <a:chOff x="0" y="618"/>
            <a:chExt cx="5329" cy="1043"/>
          </a:xfrm>
        </p:grpSpPr>
        <p:sp>
          <p:nvSpPr>
            <p:cNvPr id="17417" name="Text Box 4"/>
            <p:cNvSpPr txBox="1">
              <a:spLocks noChangeArrowheads="1"/>
            </p:cNvSpPr>
            <p:nvPr/>
          </p:nvSpPr>
          <p:spPr bwMode="auto">
            <a:xfrm>
              <a:off x="0" y="672"/>
              <a:ext cx="532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如果数列    的第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项   与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之间的关系可以用一个公式来表示，这个公式就叫做这个数列的通项公式。</a:t>
              </a:r>
            </a:p>
          </p:txBody>
        </p:sp>
        <p:graphicFrame>
          <p:nvGraphicFramePr>
            <p:cNvPr id="17418" name="Object 5"/>
            <p:cNvGraphicFramePr>
              <a:graphicFrameLocks noChangeAspect="1"/>
            </p:cNvGraphicFramePr>
            <p:nvPr/>
          </p:nvGraphicFramePr>
          <p:xfrm>
            <a:off x="1565" y="672"/>
            <a:ext cx="5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257057" imgH="209662" progId="Equation.3">
                    <p:embed/>
                  </p:oleObj>
                </mc:Choice>
                <mc:Fallback>
                  <p:oleObj name="Equation" r:id="rId3" imgW="257057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672"/>
                          <a:ext cx="5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6"/>
            <p:cNvGraphicFramePr>
              <a:graphicFrameLocks noChangeAspect="1"/>
            </p:cNvGraphicFramePr>
            <p:nvPr/>
          </p:nvGraphicFramePr>
          <p:xfrm>
            <a:off x="3016" y="618"/>
            <a:ext cx="412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61841" imgH="209662" progId="Equation.3">
                    <p:embed/>
                  </p:oleObj>
                </mc:Choice>
                <mc:Fallback>
                  <p:oleObj name="Equation" r:id="rId5" imgW="161841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618"/>
                          <a:ext cx="412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2" name="Group 23"/>
          <p:cNvGrpSpPr>
            <a:grpSpLocks/>
          </p:cNvGrpSpPr>
          <p:nvPr/>
        </p:nvGrpSpPr>
        <p:grpSpPr bwMode="auto">
          <a:xfrm>
            <a:off x="1919288" y="3429000"/>
            <a:ext cx="5791200" cy="685800"/>
            <a:chOff x="457" y="2448"/>
            <a:chExt cx="3648" cy="432"/>
          </a:xfrm>
        </p:grpSpPr>
        <p:sp>
          <p:nvSpPr>
            <p:cNvPr id="17415" name="Text Box 14"/>
            <p:cNvSpPr txBox="1">
              <a:spLocks noChangeArrowheads="1"/>
            </p:cNvSpPr>
            <p:nvPr/>
          </p:nvSpPr>
          <p:spPr bwMode="auto">
            <a:xfrm>
              <a:off x="457" y="2448"/>
              <a:ext cx="36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叫做数列    的前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项和。</a:t>
              </a:r>
            </a:p>
          </p:txBody>
        </p:sp>
        <p:graphicFrame>
          <p:nvGraphicFramePr>
            <p:cNvPr id="17416" name="Object 15"/>
            <p:cNvGraphicFramePr>
              <a:graphicFrameLocks noChangeAspect="1"/>
            </p:cNvGraphicFramePr>
            <p:nvPr/>
          </p:nvGraphicFramePr>
          <p:xfrm>
            <a:off x="1536" y="2448"/>
            <a:ext cx="5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257057" imgH="209662" progId="Equation.3">
                    <p:embed/>
                  </p:oleObj>
                </mc:Choice>
                <mc:Fallback>
                  <p:oleObj name="Equation" r:id="rId7" imgW="257057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48"/>
                          <a:ext cx="5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3" name="Object 16"/>
          <p:cNvGraphicFramePr>
            <a:graphicFrameLocks noChangeAspect="1"/>
          </p:cNvGraphicFramePr>
          <p:nvPr/>
        </p:nvGraphicFramePr>
        <p:xfrm>
          <a:off x="2668589" y="2565401"/>
          <a:ext cx="70961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9" imgW="1809649" imgH="209662" progId="Equation.3">
                  <p:embed/>
                </p:oleObj>
              </mc:Choice>
              <mc:Fallback>
                <p:oleObj name="公式" r:id="rId9" imgW="1809649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9" y="2565401"/>
                        <a:ext cx="70961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478214" y="4221164"/>
          <a:ext cx="4784725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11" imgW="1304976" imgH="466606" progId="Equation.3">
                  <p:embed/>
                </p:oleObj>
              </mc:Choice>
              <mc:Fallback>
                <p:oleObj name="公式" r:id="rId11" imgW="1304976" imgH="4666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4" y="4221164"/>
                        <a:ext cx="4784725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4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6D19A0-AA97-4899-8E2E-0293BDB8873B}" type="slidenum">
              <a:rPr lang="en-US" altLang="zh-CN" sz="24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52600" y="260350"/>
            <a:ext cx="891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定义：如果一个数列从第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项起，每一项与它的前一项的差等于同一个常数（指与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无关的数），这个数列就叫做等差数列，这个常数叫做等差数列的公差，公差通常用字母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870201" y="1403351"/>
          <a:ext cx="5673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2381216" imgH="209662" progId="Equation.3">
                  <p:embed/>
                </p:oleObj>
              </mc:Choice>
              <mc:Fallback>
                <p:oleObj name="公式" r:id="rId3" imgW="2381216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1" y="1403351"/>
                        <a:ext cx="56737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048001" y="2393950"/>
          <a:ext cx="2752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38208" imgH="209662" progId="Equation.3">
                  <p:embed/>
                </p:oleObj>
              </mc:Choice>
              <mc:Fallback>
                <p:oleObj name="Equation" r:id="rId5" imgW="1038208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393950"/>
                        <a:ext cx="27527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847850" y="193675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等差数列     的通项公式为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143250" y="1916114"/>
          <a:ext cx="762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57057" imgH="209662" progId="Equation.3">
                  <p:embed/>
                </p:oleObj>
              </mc:Choice>
              <mc:Fallback>
                <p:oleObj name="Equation" r:id="rId7" imgW="257057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16114"/>
                        <a:ext cx="7620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6743700" y="1708150"/>
            <a:ext cx="3384550" cy="928688"/>
          </a:xfrm>
          <a:prstGeom prst="wedgeRoundRectCallout">
            <a:avLst>
              <a:gd name="adj1" fmla="val -73079"/>
              <a:gd name="adj2" fmla="val 5017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d≠0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时，这是关于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的一个一次函数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828800" y="2927351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中间插入一个数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成等差数列，那么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的等差中项。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2438400" y="368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等差数列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343400" y="368935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的前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项和</a:t>
            </a:r>
          </a:p>
        </p:txBody>
      </p: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3733801" y="3716339"/>
          <a:ext cx="561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57057" imgH="209662" progId="Equation.3">
                  <p:embed/>
                </p:oleObj>
              </mc:Choice>
              <mc:Fallback>
                <p:oleObj name="Equation" r:id="rId9" imgW="257057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716339"/>
                        <a:ext cx="561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2208214" y="4222750"/>
          <a:ext cx="1793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038208" imgH="371501" progId="Equation.3">
                  <p:embed/>
                </p:oleObj>
              </mc:Choice>
              <mc:Fallback>
                <p:oleObj name="Equation" r:id="rId11" imgW="1038208" imgH="371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22750"/>
                        <a:ext cx="1793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208213" y="4868863"/>
          <a:ext cx="237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343008" imgH="371501" progId="Equation.3">
                  <p:embed/>
                </p:oleObj>
              </mc:Choice>
              <mc:Fallback>
                <p:oleObj name="Equation" r:id="rId13" imgW="1343008" imgH="371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68863"/>
                        <a:ext cx="2374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208214" y="5516564"/>
          <a:ext cx="26638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352449" imgH="371501" progId="Equation.3">
                  <p:embed/>
                </p:oleObj>
              </mc:Choice>
              <mc:Fallback>
                <p:oleObj name="Equation" r:id="rId15" imgW="1352449" imgH="371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516564"/>
                        <a:ext cx="26638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8" name="Group 26"/>
          <p:cNvGrpSpPr>
            <a:grpSpLocks/>
          </p:cNvGrpSpPr>
          <p:nvPr/>
        </p:nvGrpSpPr>
        <p:grpSpPr bwMode="auto">
          <a:xfrm>
            <a:off x="5556251" y="4103689"/>
            <a:ext cx="5148263" cy="2420937"/>
            <a:chOff x="2517" y="2568"/>
            <a:chExt cx="3243" cy="1571"/>
          </a:xfrm>
        </p:grpSpPr>
        <p:sp>
          <p:nvSpPr>
            <p:cNvPr id="18449" name="AutoShape 18"/>
            <p:cNvSpPr>
              <a:spLocks noChangeArrowheads="1"/>
            </p:cNvSpPr>
            <p:nvPr/>
          </p:nvSpPr>
          <p:spPr bwMode="auto">
            <a:xfrm>
              <a:off x="2517" y="2568"/>
              <a:ext cx="3243" cy="1571"/>
            </a:xfrm>
            <a:prstGeom prst="wedgeRoundRectCallout">
              <a:avLst>
                <a:gd name="adj1" fmla="val -68935"/>
                <a:gd name="adj2" fmla="val -3977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当公差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d=0</a:t>
              </a:r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时，             ，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</a:t>
              </a: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当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d≠0</a:t>
              </a:r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时，                          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                      </a:t>
              </a:r>
            </a:p>
            <a:p>
              <a:pPr eaLnBrk="1" hangingPunct="1"/>
              <a:endPara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是关于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r>
                <a:rPr lang="zh-CN" altLang="en-US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的二次函数且常数项为</a:t>
              </a:r>
              <a:r>
                <a:rPr lang="en-US" altLang="zh-CN" sz="240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0.     </a:t>
              </a:r>
            </a:p>
          </p:txBody>
        </p:sp>
        <p:graphicFrame>
          <p:nvGraphicFramePr>
            <p:cNvPr id="18450" name="Object 19"/>
            <p:cNvGraphicFramePr>
              <a:graphicFrameLocks noChangeAspect="1"/>
            </p:cNvGraphicFramePr>
            <p:nvPr/>
          </p:nvGraphicFramePr>
          <p:xfrm>
            <a:off x="4014" y="2637"/>
            <a:ext cx="72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17" imgW="514384" imgH="209662" progId="Equation.3">
                    <p:embed/>
                  </p:oleObj>
                </mc:Choice>
                <mc:Fallback>
                  <p:oleObj name="Equation" r:id="rId17" imgW="514384" imgH="209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37"/>
                          <a:ext cx="72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0"/>
            <p:cNvGraphicFramePr>
              <a:graphicFrameLocks noChangeAspect="1"/>
            </p:cNvGraphicFramePr>
            <p:nvPr/>
          </p:nvGraphicFramePr>
          <p:xfrm>
            <a:off x="3606" y="3015"/>
            <a:ext cx="158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19" imgW="1419343" imgH="371501" progId="Equation.3">
                    <p:embed/>
                  </p:oleObj>
                </mc:Choice>
                <mc:Fallback>
                  <p:oleObj name="Equation" r:id="rId19" imgW="1419343" imgH="371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015"/>
                          <a:ext cx="1587" cy="50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87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/>
      <p:bldP spid="60425" grpId="0" animBg="1"/>
      <p:bldP spid="60426" grpId="0"/>
      <p:bldP spid="60428" grpId="0"/>
      <p:bldP spid="604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197713-3B56-4A87-BB99-35AC3ADFB074}" type="slidenum">
              <a:rPr lang="en-US" altLang="zh-CN" sz="24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52600" y="692150"/>
            <a:ext cx="891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定义：如果一个数列从第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项起，每一项与它的前一项的比等于同一个常数（指与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无关的数），这个数列就叫做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等比数列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，这个常数叫做等比数列的公比，公比通常用字母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2674939" y="1844675"/>
          <a:ext cx="56530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2600241" imgH="409597" progId="Equation.3">
                  <p:embed/>
                </p:oleObj>
              </mc:Choice>
              <mc:Fallback>
                <p:oleObj name="公式" r:id="rId3" imgW="2600241" imgH="409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9" y="1844675"/>
                        <a:ext cx="56530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1893888" y="3284538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等比数列的通项公式为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1970088" y="5013326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如果在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中间插入一个数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成等比数列，那么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叫做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的等比中项。</a:t>
            </a:r>
          </a:p>
        </p:txBody>
      </p:sp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4295776" y="5876926"/>
          <a:ext cx="1654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57343" imgH="209662" progId="Equation.3">
                  <p:embed/>
                </p:oleObj>
              </mc:Choice>
              <mc:Fallback>
                <p:oleObj name="Equation" r:id="rId5" imgW="657343" imgH="209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5876926"/>
                        <a:ext cx="1654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034"/>
          <p:cNvSpPr>
            <a:spLocks noChangeArrowheads="1"/>
          </p:cNvSpPr>
          <p:nvPr/>
        </p:nvSpPr>
        <p:spPr bwMode="auto">
          <a:xfrm>
            <a:off x="1524000" y="30797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graphicFrame>
        <p:nvGraphicFramePr>
          <p:cNvPr id="59401" name="Object 1033"/>
          <p:cNvGraphicFramePr>
            <a:graphicFrameLocks noChangeAspect="1"/>
          </p:cNvGraphicFramePr>
          <p:nvPr/>
        </p:nvGraphicFramePr>
        <p:xfrm>
          <a:off x="2855914" y="3789364"/>
          <a:ext cx="41036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7" imgW="1466816" imgH="219118" progId="Equation.3">
                  <p:embed/>
                </p:oleObj>
              </mc:Choice>
              <mc:Fallback>
                <p:oleObj name="公式" r:id="rId7" imgW="1466816" imgH="2191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789364"/>
                        <a:ext cx="41036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36"/>
          <p:cNvSpPr>
            <a:spLocks noChangeArrowheads="1"/>
          </p:cNvSpPr>
          <p:nvPr/>
        </p:nvSpPr>
        <p:spPr bwMode="auto">
          <a:xfrm>
            <a:off x="1524000" y="3079751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graphicFrame>
        <p:nvGraphicFramePr>
          <p:cNvPr id="59403" name="Object 1035"/>
          <p:cNvGraphicFramePr>
            <a:graphicFrameLocks noChangeAspect="1"/>
          </p:cNvGraphicFramePr>
          <p:nvPr/>
        </p:nvGraphicFramePr>
        <p:xfrm>
          <a:off x="2855914" y="4338639"/>
          <a:ext cx="34559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9" imgW="1476257" imgH="219118" progId="Equation.3">
                  <p:embed/>
                </p:oleObj>
              </mc:Choice>
              <mc:Fallback>
                <p:oleObj name="公式" r:id="rId9" imgW="1476257" imgH="2191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338639"/>
                        <a:ext cx="34559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Rectangle 1037"/>
          <p:cNvSpPr>
            <a:spLocks noChangeArrowheads="1"/>
          </p:cNvSpPr>
          <p:nvPr/>
        </p:nvSpPr>
        <p:spPr bwMode="auto">
          <a:xfrm>
            <a:off x="1919289" y="2708275"/>
            <a:ext cx="646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既是等差又是等比数列的数列：非零常数列． </a:t>
            </a:r>
          </a:p>
        </p:txBody>
      </p:sp>
    </p:spTree>
    <p:extLst>
      <p:ext uri="{BB962C8B-B14F-4D97-AF65-F5344CB8AC3E}">
        <p14:creationId xmlns:p14="http://schemas.microsoft.com/office/powerpoint/2010/main" val="33542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 autoUpdateAnimBg="0"/>
      <p:bldP spid="2078" grpId="0" autoUpdateAnimBg="0"/>
      <p:bldP spid="594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04C1FC-45CC-4D58-9E2C-710A139967DA}" type="slidenum">
              <a:rPr lang="en-US" altLang="zh-CN" sz="14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063751" y="908050"/>
            <a:ext cx="79930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如果一个数列是等比数列，它的公比是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m+n=p+k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sp>
        <p:nvSpPr>
          <p:cNvPr id="20484" name="Rectangle 34"/>
          <p:cNvSpPr>
            <a:spLocks noChangeArrowheads="1"/>
          </p:cNvSpPr>
          <p:nvPr/>
        </p:nvSpPr>
        <p:spPr bwMode="auto">
          <a:xfrm>
            <a:off x="1524001" y="30080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5" name="Object 33"/>
          <p:cNvGraphicFramePr>
            <a:graphicFrameLocks noChangeAspect="1"/>
          </p:cNvGraphicFramePr>
          <p:nvPr/>
        </p:nvGraphicFramePr>
        <p:xfrm>
          <a:off x="4367214" y="2420939"/>
          <a:ext cx="30241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742849" imgH="238031" progId="Equation.3">
                  <p:embed/>
                </p:oleObj>
              </mc:Choice>
              <mc:Fallback>
                <p:oleObj name="公式" r:id="rId3" imgW="742849" imgH="238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2420939"/>
                        <a:ext cx="30241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37"/>
          <p:cNvSpPr>
            <a:spLocks noChangeArrowheads="1"/>
          </p:cNvSpPr>
          <p:nvPr/>
        </p:nvSpPr>
        <p:spPr bwMode="auto">
          <a:xfrm>
            <a:off x="1524001" y="30080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39"/>
          <p:cNvSpPr>
            <a:spLocks noChangeArrowheads="1"/>
          </p:cNvSpPr>
          <p:nvPr/>
        </p:nvSpPr>
        <p:spPr bwMode="auto">
          <a:xfrm>
            <a:off x="1524001" y="300326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49"/>
          <p:cNvSpPr>
            <a:spLocks noChangeArrowheads="1"/>
          </p:cNvSpPr>
          <p:nvPr/>
        </p:nvSpPr>
        <p:spPr bwMode="auto">
          <a:xfrm>
            <a:off x="1524001" y="300802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Rectangle 52"/>
          <p:cNvSpPr>
            <a:spLocks noChangeArrowheads="1"/>
          </p:cNvSpPr>
          <p:nvPr/>
        </p:nvSpPr>
        <p:spPr bwMode="auto">
          <a:xfrm>
            <a:off x="2063750" y="404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ea typeface="华文中宋" panose="02010600040101010101" pitchFamily="2" charset="-122"/>
              </a:rPr>
              <a:t>等比数列的性质</a:t>
            </a:r>
          </a:p>
        </p:txBody>
      </p:sp>
    </p:spTree>
    <p:extLst>
      <p:ext uri="{BB962C8B-B14F-4D97-AF65-F5344CB8AC3E}">
        <p14:creationId xmlns:p14="http://schemas.microsoft.com/office/powerpoint/2010/main" val="166054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678FDB-BC33-4596-90B2-3CFA6CAFF017}" type="slidenum">
              <a:rPr lang="en-US" altLang="zh-CN" sz="14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507" name="Rectangle 73"/>
          <p:cNvSpPr>
            <a:spLocks noChangeArrowheads="1"/>
          </p:cNvSpPr>
          <p:nvPr/>
        </p:nvSpPr>
        <p:spPr bwMode="auto">
          <a:xfrm>
            <a:off x="2208214" y="1150939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定义法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171" name="Object 75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5914" y="1778000"/>
          <a:ext cx="59769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2600241" imgH="409597" progId="Equation.3">
                  <p:embed/>
                </p:oleObj>
              </mc:Choice>
              <mc:Fallback>
                <p:oleObj name="公式" r:id="rId3" imgW="2600241" imgH="409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1778000"/>
                        <a:ext cx="59769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4" name="Object 78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3063" y="3068638"/>
          <a:ext cx="369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1209759" imgH="238031" progId="Equation.3">
                  <p:embed/>
                </p:oleObj>
              </mc:Choice>
              <mc:Fallback>
                <p:oleObj name="公式" r:id="rId5" imgW="1209759" imgH="2380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068638"/>
                        <a:ext cx="3695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81"/>
          <p:cNvSpPr>
            <a:spLocks noChangeArrowheads="1"/>
          </p:cNvSpPr>
          <p:nvPr/>
        </p:nvSpPr>
        <p:spPr bwMode="auto">
          <a:xfrm>
            <a:off x="2208214" y="2760664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中项法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178" name="Text Box 82"/>
          <p:cNvSpPr txBox="1">
            <a:spLocks noChangeArrowheads="1"/>
          </p:cNvSpPr>
          <p:nvPr/>
        </p:nvSpPr>
        <p:spPr bwMode="auto">
          <a:xfrm>
            <a:off x="2279651" y="4221164"/>
            <a:ext cx="5616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三个数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成等比数列</a:t>
            </a:r>
          </a:p>
        </p:txBody>
      </p:sp>
      <p:graphicFrame>
        <p:nvGraphicFramePr>
          <p:cNvPr id="4179" name="Object 83"/>
          <p:cNvGraphicFramePr>
            <a:graphicFrameLocks noChangeAspect="1"/>
          </p:cNvGraphicFramePr>
          <p:nvPr/>
        </p:nvGraphicFramePr>
        <p:xfrm>
          <a:off x="6686551" y="4292601"/>
          <a:ext cx="12239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200143" imgH="133470" progId="Equation.3">
                  <p:embed/>
                </p:oleObj>
              </mc:Choice>
              <mc:Fallback>
                <p:oleObj name="公式" r:id="rId7" imgW="200143" imgH="1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1" y="4292601"/>
                        <a:ext cx="12239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2" name="Object 86"/>
          <p:cNvGraphicFramePr>
            <a:graphicFrameLocks noChangeAspect="1"/>
          </p:cNvGraphicFramePr>
          <p:nvPr/>
        </p:nvGraphicFramePr>
        <p:xfrm>
          <a:off x="8256588" y="4152901"/>
          <a:ext cx="1295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9" imgW="447759" imgH="181022" progId="Equation.3">
                  <p:embed/>
                </p:oleObj>
              </mc:Choice>
              <mc:Fallback>
                <p:oleObj name="公式" r:id="rId9" imgW="447759" imgH="1810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152901"/>
                        <a:ext cx="1295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94"/>
          <p:cNvSpPr>
            <a:spLocks noChangeArrowheads="1"/>
          </p:cNvSpPr>
          <p:nvPr/>
        </p:nvSpPr>
        <p:spPr bwMode="auto">
          <a:xfrm>
            <a:off x="2208213" y="5921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ea typeface="华文中宋" panose="02010600040101010101" pitchFamily="2" charset="-122"/>
              </a:rPr>
              <a:t>判断等比数列的方法</a:t>
            </a:r>
          </a:p>
        </p:txBody>
      </p:sp>
    </p:spTree>
    <p:extLst>
      <p:ext uri="{BB962C8B-B14F-4D97-AF65-F5344CB8AC3E}">
        <p14:creationId xmlns:p14="http://schemas.microsoft.com/office/powerpoint/2010/main" val="3499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宽屏</PresentationFormat>
  <Paragraphs>106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华文中宋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等比数列的性质</vt:lpstr>
      <vt:lpstr>例3.一个等比数列的第3项与第4项分别是12与18，求它的第1项与第2项.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等比数列的性质例题4</vt:lpstr>
      <vt:lpstr>PowerPoint 演示文稿</vt:lpstr>
      <vt:lpstr>等比数列的性质练习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等比数列的性质</dc:title>
  <dc:creator>USER</dc:creator>
  <cp:lastModifiedBy>USER</cp:lastModifiedBy>
  <cp:revision>1</cp:revision>
  <dcterms:created xsi:type="dcterms:W3CDTF">2016-05-18T00:19:29Z</dcterms:created>
  <dcterms:modified xsi:type="dcterms:W3CDTF">2016-05-18T00:19:44Z</dcterms:modified>
</cp:coreProperties>
</file>