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9" r:id="rId11"/>
    <p:sldId id="266" r:id="rId12"/>
    <p:sldId id="268"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3.wmf"/><Relationship Id="rId1" Type="http://schemas.openxmlformats.org/officeDocument/2006/relationships/image" Target="../media/image28.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334009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123923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423709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737600" y="6245225"/>
            <a:ext cx="2844800" cy="476250"/>
          </a:xfrm>
        </p:spPr>
        <p:txBody>
          <a:bodyPr/>
          <a:lstStyle>
            <a:lvl1pPr>
              <a:defRPr/>
            </a:lvl1pPr>
          </a:lstStyle>
          <a:p>
            <a:fld id="{A679E242-C7AB-4D34-8285-0A73E106D395}" type="slidenum">
              <a:rPr lang="en-US" altLang="zh-CN"/>
              <a:pPr/>
              <a:t>‹#›</a:t>
            </a:fld>
            <a:endParaRPr lang="en-US" altLang="zh-CN"/>
          </a:p>
        </p:txBody>
      </p:sp>
    </p:spTree>
    <p:extLst>
      <p:ext uri="{BB962C8B-B14F-4D97-AF65-F5344CB8AC3E}">
        <p14:creationId xmlns:p14="http://schemas.microsoft.com/office/powerpoint/2010/main" val="209706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8935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261939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98733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10807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333018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82336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132664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9E06FF4-3F93-4761-97E6-FBC5FB7E968E}" type="datetimeFigureOut">
              <a:rPr lang="zh-CN" altLang="en-US" smtClean="0"/>
              <a:t>2016-05-19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214416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06FF4-3F93-4761-97E6-FBC5FB7E968E}" type="datetimeFigureOut">
              <a:rPr lang="zh-CN" altLang="en-US" smtClean="0"/>
              <a:t>2016-05-19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95406-0DF7-4A5B-B84A-A0B7F628C36A}" type="slidenum">
              <a:rPr lang="zh-CN" altLang="en-US" smtClean="0"/>
              <a:t>‹#›</a:t>
            </a:fld>
            <a:endParaRPr lang="zh-CN" altLang="en-US"/>
          </a:p>
        </p:txBody>
      </p:sp>
    </p:spTree>
    <p:extLst>
      <p:ext uri="{BB962C8B-B14F-4D97-AF65-F5344CB8AC3E}">
        <p14:creationId xmlns:p14="http://schemas.microsoft.com/office/powerpoint/2010/main" val="138566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28.wmf"/><Relationship Id="rId9"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30.bin"/><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2.bin"/><Relationship Id="rId1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e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3.emf"/><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10.bin"/><Relationship Id="rId1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4.png"/><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133600" y="2133600"/>
            <a:ext cx="7772400" cy="1143000"/>
          </a:xfrm>
        </p:spPr>
        <p:txBody>
          <a:bodyPr>
            <a:normAutofit fontScale="90000"/>
          </a:bodyPr>
          <a:lstStyle/>
          <a:p>
            <a:pPr eaLnBrk="1" hangingPunct="1"/>
            <a:r>
              <a:rPr lang="zh-CN" altLang="en-US" b="1" smtClean="0">
                <a:solidFill>
                  <a:srgbClr val="000099"/>
                </a:solidFill>
                <a:latin typeface="华文中宋" panose="02010600040101010101" pitchFamily="2" charset="-122"/>
                <a:ea typeface="华文中宋" panose="02010600040101010101" pitchFamily="2" charset="-122"/>
              </a:rPr>
              <a:t>等比数列前</a:t>
            </a:r>
            <a:r>
              <a:rPr lang="en-US" altLang="zh-CN" b="1" smtClean="0">
                <a:solidFill>
                  <a:srgbClr val="000099"/>
                </a:solidFill>
                <a:latin typeface="华文中宋" panose="02010600040101010101" pitchFamily="2" charset="-122"/>
                <a:ea typeface="华文中宋" panose="02010600040101010101" pitchFamily="2" charset="-122"/>
              </a:rPr>
              <a:t>n</a:t>
            </a:r>
            <a:r>
              <a:rPr lang="zh-CN" altLang="en-US" b="1" smtClean="0">
                <a:solidFill>
                  <a:srgbClr val="000099"/>
                </a:solidFill>
                <a:latin typeface="华文中宋" panose="02010600040101010101" pitchFamily="2" charset="-122"/>
                <a:ea typeface="华文中宋" panose="02010600040101010101" pitchFamily="2" charset="-122"/>
              </a:rPr>
              <a:t>项和的公式 </a:t>
            </a:r>
          </a:p>
        </p:txBody>
      </p:sp>
      <p:sp>
        <p:nvSpPr>
          <p:cNvPr id="15363" name="Rectangle 4"/>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15364" name="Line 5"/>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93110621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82721" y="413944"/>
            <a:ext cx="6572437" cy="1342119"/>
          </a:xfrm>
          <a:prstGeom prst="rect">
            <a:avLst/>
          </a:prstGeom>
        </p:spPr>
      </p:pic>
      <p:pic>
        <p:nvPicPr>
          <p:cNvPr id="5" name="图片 4"/>
          <p:cNvPicPr>
            <a:picLocks noChangeAspect="1"/>
          </p:cNvPicPr>
          <p:nvPr/>
        </p:nvPicPr>
        <p:blipFill>
          <a:blip r:embed="rId3"/>
          <a:stretch>
            <a:fillRect/>
          </a:stretch>
        </p:blipFill>
        <p:spPr>
          <a:xfrm>
            <a:off x="1762437" y="1992496"/>
            <a:ext cx="7225077" cy="906568"/>
          </a:xfrm>
          <a:prstGeom prst="rect">
            <a:avLst/>
          </a:prstGeom>
        </p:spPr>
      </p:pic>
      <p:pic>
        <p:nvPicPr>
          <p:cNvPr id="6" name="图片 5"/>
          <p:cNvPicPr>
            <a:picLocks noChangeAspect="1"/>
          </p:cNvPicPr>
          <p:nvPr/>
        </p:nvPicPr>
        <p:blipFill>
          <a:blip r:embed="rId4"/>
          <a:stretch>
            <a:fillRect/>
          </a:stretch>
        </p:blipFill>
        <p:spPr>
          <a:xfrm>
            <a:off x="609803" y="3135497"/>
            <a:ext cx="11104016" cy="1914485"/>
          </a:xfrm>
          <a:prstGeom prst="rect">
            <a:avLst/>
          </a:prstGeom>
        </p:spPr>
      </p:pic>
    </p:spTree>
    <p:extLst>
      <p:ext uri="{BB962C8B-B14F-4D97-AF65-F5344CB8AC3E}">
        <p14:creationId xmlns:p14="http://schemas.microsoft.com/office/powerpoint/2010/main" val="349326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7" name="Group 7"/>
          <p:cNvGrpSpPr>
            <a:grpSpLocks/>
          </p:cNvGrpSpPr>
          <p:nvPr/>
        </p:nvGrpSpPr>
        <p:grpSpPr bwMode="auto">
          <a:xfrm>
            <a:off x="1828801" y="636588"/>
            <a:ext cx="7758113" cy="920750"/>
            <a:chOff x="528" y="1082"/>
            <a:chExt cx="4887" cy="580"/>
          </a:xfrm>
        </p:grpSpPr>
        <p:sp>
          <p:nvSpPr>
            <p:cNvPr id="24593" name="Rectangle 6"/>
            <p:cNvSpPr>
              <a:spLocks noChangeArrowheads="1"/>
            </p:cNvSpPr>
            <p:nvPr/>
          </p:nvSpPr>
          <p:spPr bwMode="auto">
            <a:xfrm>
              <a:off x="528" y="1200"/>
              <a:ext cx="48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宋体" panose="02010600030101010101" pitchFamily="2" charset="-122"/>
                </a:rPr>
                <a:t>解：　　　　　　　　　　　　　　　　　　，</a:t>
              </a:r>
            </a:p>
          </p:txBody>
        </p:sp>
        <p:graphicFrame>
          <p:nvGraphicFramePr>
            <p:cNvPr id="24594" name="Object 4"/>
            <p:cNvGraphicFramePr>
              <a:graphicFrameLocks noChangeAspect="1"/>
            </p:cNvGraphicFramePr>
            <p:nvPr/>
          </p:nvGraphicFramePr>
          <p:xfrm>
            <a:off x="912" y="1082"/>
            <a:ext cx="4176" cy="580"/>
          </p:xfrm>
          <a:graphic>
            <a:graphicData uri="http://schemas.openxmlformats.org/presentationml/2006/ole">
              <mc:AlternateContent xmlns:mc="http://schemas.openxmlformats.org/markup-compatibility/2006">
                <mc:Choice xmlns:v="urn:schemas-microsoft-com:vml" Requires="v">
                  <p:oleObj spid="_x0000_s7185" r:id="rId3" imgW="2806700" imgH="393700" progId="Equation.3">
                    <p:embed/>
                  </p:oleObj>
                </mc:Choice>
                <mc:Fallback>
                  <p:oleObj r:id="rId3" imgW="2806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82"/>
                          <a:ext cx="417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254" name="Group 14"/>
          <p:cNvGrpSpPr>
            <a:grpSpLocks/>
          </p:cNvGrpSpPr>
          <p:nvPr/>
        </p:nvGrpSpPr>
        <p:grpSpPr bwMode="auto">
          <a:xfrm>
            <a:off x="2416176" y="1409700"/>
            <a:ext cx="8251825" cy="1893888"/>
            <a:chOff x="562" y="1728"/>
            <a:chExt cx="5198" cy="1193"/>
          </a:xfrm>
        </p:grpSpPr>
        <p:grpSp>
          <p:nvGrpSpPr>
            <p:cNvPr id="24589" name="Group 11"/>
            <p:cNvGrpSpPr>
              <a:grpSpLocks/>
            </p:cNvGrpSpPr>
            <p:nvPr/>
          </p:nvGrpSpPr>
          <p:grpSpPr bwMode="auto">
            <a:xfrm>
              <a:off x="562" y="1728"/>
              <a:ext cx="1934" cy="528"/>
              <a:chOff x="898" y="1666"/>
              <a:chExt cx="1934" cy="528"/>
            </a:xfrm>
          </p:grpSpPr>
          <p:sp>
            <p:nvSpPr>
              <p:cNvPr id="24591" name="Rectangle 10"/>
              <p:cNvSpPr>
                <a:spLocks noChangeArrowheads="1"/>
              </p:cNvSpPr>
              <p:nvPr/>
            </p:nvSpPr>
            <p:spPr bwMode="auto">
              <a:xfrm>
                <a:off x="898" y="1764"/>
                <a:ext cx="19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宋体" panose="02010600030101010101" pitchFamily="2" charset="-122"/>
                  </a:rPr>
                  <a:t>两端同乘以　，得</a:t>
                </a:r>
              </a:p>
            </p:txBody>
          </p:sp>
          <p:graphicFrame>
            <p:nvGraphicFramePr>
              <p:cNvPr id="24592" name="Object 8"/>
              <p:cNvGraphicFramePr>
                <a:graphicFrameLocks noChangeAspect="1"/>
              </p:cNvGraphicFramePr>
              <p:nvPr/>
            </p:nvGraphicFramePr>
            <p:xfrm>
              <a:off x="2082" y="1666"/>
              <a:ext cx="206" cy="528"/>
            </p:xfrm>
            <a:graphic>
              <a:graphicData uri="http://schemas.openxmlformats.org/presentationml/2006/ole">
                <mc:AlternateContent xmlns:mc="http://schemas.openxmlformats.org/markup-compatibility/2006">
                  <mc:Choice xmlns:v="urn:schemas-microsoft-com:vml" Requires="v">
                    <p:oleObj spid="_x0000_s7186" r:id="rId5" imgW="152334" imgH="393529" progId="Equation.3">
                      <p:embed/>
                    </p:oleObj>
                  </mc:Choice>
                  <mc:Fallback>
                    <p:oleObj r:id="rId5" imgW="15233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 y="1666"/>
                            <a:ext cx="20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4590" name="Object 12"/>
            <p:cNvGraphicFramePr>
              <a:graphicFrameLocks noChangeAspect="1"/>
            </p:cNvGraphicFramePr>
            <p:nvPr/>
          </p:nvGraphicFramePr>
          <p:xfrm>
            <a:off x="576" y="2400"/>
            <a:ext cx="5184" cy="521"/>
          </p:xfrm>
          <a:graphic>
            <a:graphicData uri="http://schemas.openxmlformats.org/presentationml/2006/ole">
              <mc:AlternateContent xmlns:mc="http://schemas.openxmlformats.org/markup-compatibility/2006">
                <mc:Choice xmlns:v="urn:schemas-microsoft-com:vml" Requires="v">
                  <p:oleObj spid="_x0000_s7187" r:id="rId7" imgW="3886200" imgH="393700" progId="Equation.3">
                    <p:embed/>
                  </p:oleObj>
                </mc:Choice>
                <mc:Fallback>
                  <p:oleObj r:id="rId7" imgW="38862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2400"/>
                          <a:ext cx="5184"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258" name="Group 18"/>
          <p:cNvGrpSpPr>
            <a:grpSpLocks/>
          </p:cNvGrpSpPr>
          <p:nvPr/>
        </p:nvGrpSpPr>
        <p:grpSpPr bwMode="auto">
          <a:xfrm>
            <a:off x="2425700" y="3559176"/>
            <a:ext cx="7861300" cy="885825"/>
            <a:chOff x="568" y="2242"/>
            <a:chExt cx="4952" cy="558"/>
          </a:xfrm>
        </p:grpSpPr>
        <p:graphicFrame>
          <p:nvGraphicFramePr>
            <p:cNvPr id="24587" name="Object 15"/>
            <p:cNvGraphicFramePr>
              <a:graphicFrameLocks noChangeAspect="1"/>
            </p:cNvGraphicFramePr>
            <p:nvPr/>
          </p:nvGraphicFramePr>
          <p:xfrm>
            <a:off x="1776" y="2242"/>
            <a:ext cx="3744" cy="558"/>
          </p:xfrm>
          <a:graphic>
            <a:graphicData uri="http://schemas.openxmlformats.org/presentationml/2006/ole">
              <mc:AlternateContent xmlns:mc="http://schemas.openxmlformats.org/markup-compatibility/2006">
                <mc:Choice xmlns:v="urn:schemas-microsoft-com:vml" Requires="v">
                  <p:oleObj spid="_x0000_s7188" r:id="rId9" imgW="2616200" imgH="393700" progId="Equation.3">
                    <p:embed/>
                  </p:oleObj>
                </mc:Choice>
                <mc:Fallback>
                  <p:oleObj r:id="rId9" imgW="26162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2242"/>
                          <a:ext cx="374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Rectangle 17"/>
            <p:cNvSpPr>
              <a:spLocks noChangeArrowheads="1"/>
            </p:cNvSpPr>
            <p:nvPr/>
          </p:nvSpPr>
          <p:spPr bwMode="auto">
            <a:xfrm>
              <a:off x="568" y="2354"/>
              <a:ext cx="131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宋体" panose="02010600030101010101" pitchFamily="2" charset="-122"/>
                </a:rPr>
                <a:t>两式相减得</a:t>
              </a:r>
              <a:r>
                <a:rPr lang="zh-CN" altLang="en-US" sz="2800">
                  <a:latin typeface="Tahoma" panose="020B0604030504040204" pitchFamily="34" charset="0"/>
                </a:rPr>
                <a:t> </a:t>
              </a:r>
            </a:p>
          </p:txBody>
        </p:sp>
      </p:grpSp>
      <p:grpSp>
        <p:nvGrpSpPr>
          <p:cNvPr id="10262" name="Group 22"/>
          <p:cNvGrpSpPr>
            <a:grpSpLocks/>
          </p:cNvGrpSpPr>
          <p:nvPr/>
        </p:nvGrpSpPr>
        <p:grpSpPr bwMode="auto">
          <a:xfrm>
            <a:off x="2362201" y="4546600"/>
            <a:ext cx="3971925" cy="914400"/>
            <a:chOff x="528" y="2864"/>
            <a:chExt cx="2502" cy="576"/>
          </a:xfrm>
        </p:grpSpPr>
        <p:sp>
          <p:nvSpPr>
            <p:cNvPr id="24585" name="Rectangle 21"/>
            <p:cNvSpPr>
              <a:spLocks noChangeArrowheads="1"/>
            </p:cNvSpPr>
            <p:nvPr/>
          </p:nvSpPr>
          <p:spPr bwMode="auto">
            <a:xfrm>
              <a:off x="528" y="2985"/>
              <a:ext cx="250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宋体" panose="02010600030101010101" pitchFamily="2" charset="-122"/>
                </a:rPr>
                <a:t>于是　　　　　　　　</a:t>
              </a:r>
              <a:r>
                <a:rPr lang="en-US" altLang="zh-CN" sz="2800">
                  <a:latin typeface="宋体" panose="02010600030101010101" pitchFamily="2" charset="-122"/>
                </a:rPr>
                <a:t>.</a:t>
              </a:r>
            </a:p>
          </p:txBody>
        </p:sp>
        <p:graphicFrame>
          <p:nvGraphicFramePr>
            <p:cNvPr id="24586" name="Object 19"/>
            <p:cNvGraphicFramePr>
              <a:graphicFrameLocks noChangeAspect="1"/>
            </p:cNvGraphicFramePr>
            <p:nvPr/>
          </p:nvGraphicFramePr>
          <p:xfrm>
            <a:off x="1056" y="2864"/>
            <a:ext cx="1728" cy="576"/>
          </p:xfrm>
          <a:graphic>
            <a:graphicData uri="http://schemas.openxmlformats.org/presentationml/2006/ole">
              <mc:AlternateContent xmlns:mc="http://schemas.openxmlformats.org/markup-compatibility/2006">
                <mc:Choice xmlns:v="urn:schemas-microsoft-com:vml" Requires="v">
                  <p:oleObj spid="_x0000_s7189" r:id="rId11" imgW="1167893" imgH="393529" progId="Equation.3">
                    <p:embed/>
                  </p:oleObj>
                </mc:Choice>
                <mc:Fallback>
                  <p:oleObj r:id="rId11" imgW="1167893"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2864"/>
                          <a:ext cx="172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63" name="Rectangle 23"/>
          <p:cNvSpPr>
            <a:spLocks noChangeArrowheads="1"/>
          </p:cNvSpPr>
          <p:nvPr/>
        </p:nvSpPr>
        <p:spPr bwMode="auto">
          <a:xfrm>
            <a:off x="1524000" y="568325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a:solidFill>
                  <a:schemeClr val="hlink"/>
                </a:solidFill>
                <a:latin typeface="宋体" panose="02010600030101010101" pitchFamily="2" charset="-122"/>
              </a:rPr>
              <a:t>说明：错位相减法实际上是把一个数列求和问题转化为等比数列求和的问题</a:t>
            </a:r>
            <a:r>
              <a:rPr lang="en-US" altLang="zh-CN" sz="2800">
                <a:solidFill>
                  <a:schemeClr val="hlink"/>
                </a:solidFill>
                <a:latin typeface="宋体" panose="02010600030101010101" pitchFamily="2" charset="-122"/>
              </a:rPr>
              <a:t>.</a:t>
            </a:r>
          </a:p>
        </p:txBody>
      </p:sp>
      <p:sp>
        <p:nvSpPr>
          <p:cNvPr id="24583" name="Rectangle 24"/>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4584" name="Line 25"/>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20363875"/>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0254"/>
                                        </p:tgtEl>
                                        <p:attrNameLst>
                                          <p:attrName>style.visibility</p:attrName>
                                        </p:attrNameLst>
                                      </p:cBhvr>
                                      <p:to>
                                        <p:strVal val="visible"/>
                                      </p:to>
                                    </p:set>
                                    <p:animEffect transition="in" filter="box(out)">
                                      <p:cBhvr>
                                        <p:cTn id="13" dur="500"/>
                                        <p:tgtEl>
                                          <p:spTgt spid="102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nodeType="clickEffect">
                                  <p:stCondLst>
                                    <p:cond delay="0"/>
                                  </p:stCondLst>
                                  <p:childTnLst>
                                    <p:set>
                                      <p:cBhvr>
                                        <p:cTn id="17" dur="1" fill="hold">
                                          <p:stCondLst>
                                            <p:cond delay="0"/>
                                          </p:stCondLst>
                                        </p:cTn>
                                        <p:tgtEl>
                                          <p:spTgt spid="10258"/>
                                        </p:tgtEl>
                                        <p:attrNameLst>
                                          <p:attrName>style.visibility</p:attrName>
                                        </p:attrNameLst>
                                      </p:cBhvr>
                                      <p:to>
                                        <p:strVal val="visible"/>
                                      </p:to>
                                    </p:set>
                                    <p:anim calcmode="lin" valueType="num">
                                      <p:cBhvr additive="base">
                                        <p:cTn id="18" dur="500" fill="hold"/>
                                        <p:tgtEl>
                                          <p:spTgt spid="10258"/>
                                        </p:tgtEl>
                                        <p:attrNameLst>
                                          <p:attrName>ppt_x</p:attrName>
                                        </p:attrNameLst>
                                      </p:cBhvr>
                                      <p:tavLst>
                                        <p:tav tm="0">
                                          <p:val>
                                            <p:strVal val="0-#ppt_w/2"/>
                                          </p:val>
                                        </p:tav>
                                        <p:tav tm="100000">
                                          <p:val>
                                            <p:strVal val="#ppt_x"/>
                                          </p:val>
                                        </p:tav>
                                      </p:tavLst>
                                    </p:anim>
                                    <p:anim calcmode="lin" valueType="num">
                                      <p:cBhvr additive="base">
                                        <p:cTn id="19" dur="500" fill="hold"/>
                                        <p:tgtEl>
                                          <p:spTgt spid="10258"/>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0262"/>
                                        </p:tgtEl>
                                        <p:attrNameLst>
                                          <p:attrName>style.visibility</p:attrName>
                                        </p:attrNameLst>
                                      </p:cBhvr>
                                      <p:to>
                                        <p:strVal val="visible"/>
                                      </p:to>
                                    </p:set>
                                    <p:anim calcmode="lin" valueType="num">
                                      <p:cBhvr additive="base">
                                        <p:cTn id="24" dur="500" fill="hold"/>
                                        <p:tgtEl>
                                          <p:spTgt spid="10262"/>
                                        </p:tgtEl>
                                        <p:attrNameLst>
                                          <p:attrName>ppt_x</p:attrName>
                                        </p:attrNameLst>
                                      </p:cBhvr>
                                      <p:tavLst>
                                        <p:tav tm="0">
                                          <p:val>
                                            <p:strVal val="#ppt_x"/>
                                          </p:val>
                                        </p:tav>
                                        <p:tav tm="100000">
                                          <p:val>
                                            <p:strVal val="#ppt_x"/>
                                          </p:val>
                                        </p:tav>
                                      </p:tavLst>
                                    </p:anim>
                                    <p:anim calcmode="lin" valueType="num">
                                      <p:cBhvr additive="base">
                                        <p:cTn id="25"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3" fill="hold" grpId="0" nodeType="clickEffect">
                                  <p:stCondLst>
                                    <p:cond delay="0"/>
                                  </p:stCondLst>
                                  <p:iterate type="lt">
                                    <p:tmPct val="100000"/>
                                  </p:iterate>
                                  <p:childTnLst>
                                    <p:set>
                                      <p:cBhvr>
                                        <p:cTn id="29" dur="1" fill="hold">
                                          <p:stCondLst>
                                            <p:cond delay="0"/>
                                          </p:stCondLst>
                                        </p:cTn>
                                        <p:tgtEl>
                                          <p:spTgt spid="10263">
                                            <p:txEl>
                                              <p:pRg st="0" end="0"/>
                                            </p:txEl>
                                          </p:spTgt>
                                        </p:tgtEl>
                                        <p:attrNameLst>
                                          <p:attrName>style.visibility</p:attrName>
                                        </p:attrNameLst>
                                      </p:cBhvr>
                                      <p:to>
                                        <p:strVal val="visible"/>
                                      </p:to>
                                    </p:set>
                                    <p:anim calcmode="lin" valueType="num">
                                      <p:cBhvr additive="base">
                                        <p:cTn id="30" dur="75" fill="hold"/>
                                        <p:tgtEl>
                                          <p:spTgt spid="10263">
                                            <p:txEl>
                                              <p:pRg st="0" end="0"/>
                                            </p:txEl>
                                          </p:spTgt>
                                        </p:tgtEl>
                                        <p:attrNameLst>
                                          <p:attrName>ppt_x</p:attrName>
                                        </p:attrNameLst>
                                      </p:cBhvr>
                                      <p:tavLst>
                                        <p:tav tm="0">
                                          <p:val>
                                            <p:strVal val="1+#ppt_w/2"/>
                                          </p:val>
                                        </p:tav>
                                        <p:tav tm="100000">
                                          <p:val>
                                            <p:strVal val="#ppt_x"/>
                                          </p:val>
                                        </p:tav>
                                      </p:tavLst>
                                    </p:anim>
                                    <p:anim calcmode="lin" valueType="num">
                                      <p:cBhvr additive="base">
                                        <p:cTn id="31" dur="75" fill="hold"/>
                                        <p:tgtEl>
                                          <p:spTgt spid="1026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41423" y="442189"/>
            <a:ext cx="8087877" cy="826078"/>
          </a:xfrm>
          <a:prstGeom prst="rect">
            <a:avLst/>
          </a:prstGeom>
        </p:spPr>
      </p:pic>
      <p:pic>
        <p:nvPicPr>
          <p:cNvPr id="5" name="图片 4"/>
          <p:cNvPicPr>
            <a:picLocks noChangeAspect="1"/>
          </p:cNvPicPr>
          <p:nvPr/>
        </p:nvPicPr>
        <p:blipFill>
          <a:blip r:embed="rId3"/>
          <a:stretch>
            <a:fillRect/>
          </a:stretch>
        </p:blipFill>
        <p:spPr>
          <a:xfrm>
            <a:off x="981158" y="1606825"/>
            <a:ext cx="10817599" cy="2726184"/>
          </a:xfrm>
          <a:prstGeom prst="rect">
            <a:avLst/>
          </a:prstGeom>
        </p:spPr>
      </p:pic>
    </p:spTree>
    <p:extLst>
      <p:ext uri="{BB962C8B-B14F-4D97-AF65-F5344CB8AC3E}">
        <p14:creationId xmlns:p14="http://schemas.microsoft.com/office/powerpoint/2010/main" val="171895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752601" y="1371600"/>
            <a:ext cx="8736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rgbClr val="000099"/>
                </a:solidFill>
                <a:latin typeface="楷体_GB2312" pitchFamily="49" charset="-122"/>
                <a:ea typeface="楷体_GB2312" pitchFamily="49" charset="-122"/>
              </a:rPr>
              <a:t>1.</a:t>
            </a:r>
            <a:r>
              <a:rPr lang="zh-CN" altLang="en-US" sz="3200">
                <a:solidFill>
                  <a:srgbClr val="000099"/>
                </a:solidFill>
                <a:latin typeface="楷体_GB2312" pitchFamily="49" charset="-122"/>
                <a:ea typeface="楷体_GB2312" pitchFamily="49" charset="-122"/>
              </a:rPr>
              <a:t>求等比数列</a:t>
            </a:r>
            <a:r>
              <a:rPr lang="en-US" altLang="zh-CN" sz="3200">
                <a:solidFill>
                  <a:srgbClr val="000099"/>
                </a:solidFill>
                <a:latin typeface="楷体_GB2312" pitchFamily="49" charset="-122"/>
                <a:ea typeface="楷体_GB2312" pitchFamily="49" charset="-122"/>
              </a:rPr>
              <a:t>1/2 ,1/4 ,1/8 ,</a:t>
            </a:r>
            <a:r>
              <a:rPr lang="en-US" altLang="zh-CN"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的前</a:t>
            </a:r>
            <a:r>
              <a:rPr lang="en-US" altLang="zh-CN" sz="3200">
                <a:solidFill>
                  <a:srgbClr val="000099"/>
                </a:solidFill>
                <a:latin typeface="楷体_GB2312" pitchFamily="49" charset="-122"/>
                <a:ea typeface="楷体_GB2312" pitchFamily="49" charset="-122"/>
              </a:rPr>
              <a:t>n</a:t>
            </a:r>
            <a:r>
              <a:rPr lang="zh-CN" altLang="en-US" sz="3200">
                <a:solidFill>
                  <a:srgbClr val="000099"/>
                </a:solidFill>
                <a:latin typeface="楷体_GB2312" pitchFamily="49" charset="-122"/>
                <a:ea typeface="楷体_GB2312" pitchFamily="49" charset="-122"/>
              </a:rPr>
              <a:t>项和 </a:t>
            </a:r>
          </a:p>
        </p:txBody>
      </p:sp>
      <p:grpSp>
        <p:nvGrpSpPr>
          <p:cNvPr id="25603" name="Group 17"/>
          <p:cNvGrpSpPr>
            <a:grpSpLocks/>
          </p:cNvGrpSpPr>
          <p:nvPr/>
        </p:nvGrpSpPr>
        <p:grpSpPr bwMode="auto">
          <a:xfrm>
            <a:off x="1774826" y="1844675"/>
            <a:ext cx="7273925" cy="1411288"/>
            <a:chOff x="158" y="1162"/>
            <a:chExt cx="4582" cy="889"/>
          </a:xfrm>
        </p:grpSpPr>
        <p:sp>
          <p:nvSpPr>
            <p:cNvPr id="25610" name="Text Box 5"/>
            <p:cNvSpPr txBox="1">
              <a:spLocks noChangeArrowheads="1"/>
            </p:cNvSpPr>
            <p:nvPr/>
          </p:nvSpPr>
          <p:spPr bwMode="auto">
            <a:xfrm>
              <a:off x="158" y="1225"/>
              <a:ext cx="340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rgbClr val="000099"/>
                  </a:solidFill>
                  <a:latin typeface="楷体_GB2312" pitchFamily="49" charset="-122"/>
                  <a:ea typeface="楷体_GB2312" pitchFamily="49" charset="-122"/>
                </a:rPr>
                <a:t>2.</a:t>
              </a:r>
              <a:r>
                <a:rPr lang="zh-CN" altLang="en-US" sz="3200">
                  <a:solidFill>
                    <a:srgbClr val="000099"/>
                  </a:solidFill>
                  <a:latin typeface="楷体_GB2312" pitchFamily="49" charset="-122"/>
                  <a:ea typeface="楷体_GB2312" pitchFamily="49" charset="-122"/>
                </a:rPr>
                <a:t>求                       </a:t>
              </a:r>
            </a:p>
            <a:p>
              <a:pPr eaLnBrk="1" hangingPunct="1">
                <a:spcBef>
                  <a:spcPct val="50000"/>
                </a:spcBef>
              </a:pPr>
              <a:r>
                <a:rPr lang="zh-CN" altLang="en-US" sz="3200">
                  <a:solidFill>
                    <a:srgbClr val="000099"/>
                  </a:solidFill>
                  <a:latin typeface="楷体_GB2312" pitchFamily="49" charset="-122"/>
                  <a:ea typeface="楷体_GB2312" pitchFamily="49" charset="-122"/>
                </a:rPr>
                <a:t>  前</a:t>
              </a:r>
              <a:r>
                <a:rPr lang="en-US" altLang="zh-CN" sz="3200">
                  <a:solidFill>
                    <a:srgbClr val="000099"/>
                  </a:solidFill>
                  <a:latin typeface="楷体_GB2312" pitchFamily="49" charset="-122"/>
                  <a:ea typeface="楷体_GB2312" pitchFamily="49" charset="-122"/>
                </a:rPr>
                <a:t>n</a:t>
              </a:r>
              <a:r>
                <a:rPr lang="zh-CN" altLang="en-US" sz="3200">
                  <a:solidFill>
                    <a:srgbClr val="000099"/>
                  </a:solidFill>
                  <a:latin typeface="楷体_GB2312" pitchFamily="49" charset="-122"/>
                  <a:ea typeface="楷体_GB2312" pitchFamily="49" charset="-122"/>
                </a:rPr>
                <a:t>项和 </a:t>
              </a:r>
            </a:p>
          </p:txBody>
        </p:sp>
        <p:graphicFrame>
          <p:nvGraphicFramePr>
            <p:cNvPr id="25611" name="Object 6"/>
            <p:cNvGraphicFramePr>
              <a:graphicFrameLocks noChangeAspect="1"/>
            </p:cNvGraphicFramePr>
            <p:nvPr/>
          </p:nvGraphicFramePr>
          <p:xfrm>
            <a:off x="800" y="1162"/>
            <a:ext cx="3940" cy="547"/>
          </p:xfrm>
          <a:graphic>
            <a:graphicData uri="http://schemas.openxmlformats.org/presentationml/2006/ole">
              <mc:AlternateContent xmlns:mc="http://schemas.openxmlformats.org/markup-compatibility/2006">
                <mc:Choice xmlns:v="urn:schemas-microsoft-com:vml" Requires="v">
                  <p:oleObj spid="_x0000_s8200" name="公式" r:id="rId3" imgW="2838416" imgH="409597" progId="Equation.3">
                    <p:embed/>
                  </p:oleObj>
                </mc:Choice>
                <mc:Fallback>
                  <p:oleObj name="公式" r:id="rId3" imgW="2838416" imgH="4095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 y="1162"/>
                          <a:ext cx="3940"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4" name="Rectangle 9"/>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5605" name="Line 10"/>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5606" name="Group 16"/>
          <p:cNvGrpSpPr>
            <a:grpSpLocks/>
          </p:cNvGrpSpPr>
          <p:nvPr/>
        </p:nvGrpSpPr>
        <p:grpSpPr bwMode="auto">
          <a:xfrm>
            <a:off x="1830388" y="3357563"/>
            <a:ext cx="7054850" cy="1060450"/>
            <a:chOff x="193" y="2115"/>
            <a:chExt cx="4444" cy="668"/>
          </a:xfrm>
        </p:grpSpPr>
        <p:sp>
          <p:nvSpPr>
            <p:cNvPr id="25607" name="Text Box 11"/>
            <p:cNvSpPr txBox="1">
              <a:spLocks noChangeArrowheads="1"/>
            </p:cNvSpPr>
            <p:nvPr/>
          </p:nvSpPr>
          <p:spPr bwMode="auto">
            <a:xfrm>
              <a:off x="193" y="2251"/>
              <a:ext cx="37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0099"/>
                  </a:solidFill>
                  <a:latin typeface="楷体_GB2312" pitchFamily="49" charset="-122"/>
                  <a:ea typeface="楷体_GB2312" pitchFamily="49" charset="-122"/>
                </a:rPr>
                <a:t>3.</a:t>
              </a:r>
            </a:p>
          </p:txBody>
        </p:sp>
        <p:graphicFrame>
          <p:nvGraphicFramePr>
            <p:cNvPr id="25608" name="Object 12"/>
            <p:cNvGraphicFramePr>
              <a:graphicFrameLocks noChangeAspect="1"/>
            </p:cNvGraphicFramePr>
            <p:nvPr/>
          </p:nvGraphicFramePr>
          <p:xfrm>
            <a:off x="521" y="2115"/>
            <a:ext cx="2544" cy="668"/>
          </p:xfrm>
          <a:graphic>
            <a:graphicData uri="http://schemas.openxmlformats.org/presentationml/2006/ole">
              <mc:AlternateContent xmlns:mc="http://schemas.openxmlformats.org/markup-compatibility/2006">
                <mc:Choice xmlns:v="urn:schemas-microsoft-com:vml" Requires="v">
                  <p:oleObj spid="_x0000_s8201" name="公式" r:id="rId5" imgW="1485967" imgH="380958" progId="Equation.3">
                    <p:embed/>
                  </p:oleObj>
                </mc:Choice>
                <mc:Fallback>
                  <p:oleObj name="公式" r:id="rId5" imgW="1485967" imgH="38095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2115"/>
                          <a:ext cx="2544" cy="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15"/>
            <p:cNvSpPr txBox="1">
              <a:spLocks noChangeArrowheads="1"/>
            </p:cNvSpPr>
            <p:nvPr/>
          </p:nvSpPr>
          <p:spPr bwMode="auto">
            <a:xfrm>
              <a:off x="3107" y="2249"/>
              <a:ext cx="15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99"/>
                  </a:solidFill>
                  <a:latin typeface="楷体_GB2312" pitchFamily="49" charset="-122"/>
                  <a:ea typeface="楷体_GB2312" pitchFamily="49" charset="-122"/>
                </a:rPr>
                <a:t>求其前</a:t>
              </a:r>
              <a:r>
                <a:rPr lang="en-US" altLang="zh-CN" sz="3200">
                  <a:solidFill>
                    <a:srgbClr val="000099"/>
                  </a:solidFill>
                  <a:latin typeface="楷体_GB2312" pitchFamily="49" charset="-122"/>
                  <a:ea typeface="楷体_GB2312" pitchFamily="49" charset="-122"/>
                </a:rPr>
                <a:t>8</a:t>
              </a:r>
              <a:r>
                <a:rPr lang="zh-CN" altLang="en-US" sz="3200">
                  <a:solidFill>
                    <a:srgbClr val="000099"/>
                  </a:solidFill>
                  <a:latin typeface="楷体_GB2312" pitchFamily="49" charset="-122"/>
                  <a:ea typeface="楷体_GB2312" pitchFamily="49" charset="-122"/>
                </a:rPr>
                <a:t>项和</a:t>
              </a:r>
            </a:p>
          </p:txBody>
        </p:sp>
      </p:grpSp>
    </p:spTree>
    <p:extLst>
      <p:ext uri="{BB962C8B-B14F-4D97-AF65-F5344CB8AC3E}">
        <p14:creationId xmlns:p14="http://schemas.microsoft.com/office/powerpoint/2010/main" val="2586880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body" sz="half" idx="1"/>
          </p:nvPr>
        </p:nvSpPr>
        <p:spPr>
          <a:xfrm>
            <a:off x="2209800" y="1981200"/>
            <a:ext cx="7558088" cy="1735138"/>
          </a:xfrm>
          <a:noFill/>
        </p:spPr>
        <p:txBody>
          <a:bodyPr/>
          <a:lstStyle/>
          <a:p>
            <a:pPr eaLnBrk="1" hangingPunct="1"/>
            <a:r>
              <a:rPr lang="zh-CN" altLang="en-US" b="1" smtClean="0">
                <a:solidFill>
                  <a:srgbClr val="000099"/>
                </a:solidFill>
                <a:latin typeface="楷体_GB2312" pitchFamily="49" charset="-122"/>
                <a:ea typeface="楷体_GB2312" pitchFamily="49" charset="-122"/>
              </a:rPr>
              <a:t>等比数列的前</a:t>
            </a:r>
            <a:r>
              <a:rPr lang="en-US" altLang="zh-CN" b="1" smtClean="0">
                <a:solidFill>
                  <a:srgbClr val="000099"/>
                </a:solidFill>
                <a:latin typeface="楷体_GB2312" pitchFamily="49" charset="-122"/>
                <a:ea typeface="楷体_GB2312" pitchFamily="49" charset="-122"/>
              </a:rPr>
              <a:t>n</a:t>
            </a:r>
            <a:r>
              <a:rPr lang="zh-CN" altLang="en-US" b="1" smtClean="0">
                <a:solidFill>
                  <a:srgbClr val="000099"/>
                </a:solidFill>
                <a:latin typeface="楷体_GB2312" pitchFamily="49" charset="-122"/>
                <a:ea typeface="楷体_GB2312" pitchFamily="49" charset="-122"/>
              </a:rPr>
              <a:t>项和公式</a:t>
            </a:r>
            <a:r>
              <a:rPr lang="en-US" altLang="zh-CN" b="1" smtClean="0">
                <a:solidFill>
                  <a:srgbClr val="000099"/>
                </a:solidFill>
                <a:latin typeface="楷体_GB2312" pitchFamily="49" charset="-122"/>
                <a:ea typeface="楷体_GB2312" pitchFamily="49" charset="-122"/>
              </a:rPr>
              <a:t>,</a:t>
            </a:r>
          </a:p>
          <a:p>
            <a:pPr eaLnBrk="1" hangingPunct="1"/>
            <a:r>
              <a:rPr lang="zh-CN" altLang="en-US" b="1" smtClean="0">
                <a:solidFill>
                  <a:srgbClr val="000099"/>
                </a:solidFill>
                <a:latin typeface="楷体_GB2312" pitchFamily="49" charset="-122"/>
                <a:ea typeface="楷体_GB2312" pitchFamily="49" charset="-122"/>
              </a:rPr>
              <a:t>前</a:t>
            </a:r>
            <a:r>
              <a:rPr lang="en-US" altLang="zh-CN" b="1" smtClean="0">
                <a:solidFill>
                  <a:srgbClr val="000099"/>
                </a:solidFill>
                <a:latin typeface="楷体_GB2312" pitchFamily="49" charset="-122"/>
                <a:ea typeface="楷体_GB2312" pitchFamily="49" charset="-122"/>
              </a:rPr>
              <a:t>n</a:t>
            </a:r>
            <a:r>
              <a:rPr lang="zh-CN" altLang="en-US" b="1" smtClean="0">
                <a:solidFill>
                  <a:srgbClr val="000099"/>
                </a:solidFill>
                <a:latin typeface="楷体_GB2312" pitchFamily="49" charset="-122"/>
                <a:ea typeface="楷体_GB2312" pitchFamily="49" charset="-122"/>
              </a:rPr>
              <a:t>项和公式的推导方法</a:t>
            </a:r>
            <a:r>
              <a:rPr lang="en-US" altLang="zh-CN" b="1" smtClean="0">
                <a:solidFill>
                  <a:srgbClr val="000099"/>
                </a:solidFill>
                <a:latin typeface="楷体_GB2312" pitchFamily="49" charset="-122"/>
                <a:ea typeface="楷体_GB2312" pitchFamily="49" charset="-122"/>
              </a:rPr>
              <a:t>.</a:t>
            </a:r>
          </a:p>
          <a:p>
            <a:pPr eaLnBrk="1" hangingPunct="1"/>
            <a:r>
              <a:rPr lang="zh-CN" altLang="en-US" b="1" smtClean="0">
                <a:solidFill>
                  <a:srgbClr val="000099"/>
                </a:solidFill>
                <a:latin typeface="楷体_GB2312" pitchFamily="49" charset="-122"/>
                <a:ea typeface="楷体_GB2312" pitchFamily="49" charset="-122"/>
              </a:rPr>
              <a:t>前</a:t>
            </a:r>
            <a:r>
              <a:rPr lang="en-US" altLang="zh-CN" b="1" smtClean="0">
                <a:solidFill>
                  <a:srgbClr val="000099"/>
                </a:solidFill>
                <a:latin typeface="楷体_GB2312" pitchFamily="49" charset="-122"/>
                <a:ea typeface="楷体_GB2312" pitchFamily="49" charset="-122"/>
              </a:rPr>
              <a:t>n</a:t>
            </a:r>
            <a:r>
              <a:rPr lang="zh-CN" altLang="en-US" b="1" smtClean="0">
                <a:solidFill>
                  <a:srgbClr val="000099"/>
                </a:solidFill>
                <a:latin typeface="楷体_GB2312" pitchFamily="49" charset="-122"/>
                <a:ea typeface="楷体_GB2312" pitchFamily="49" charset="-122"/>
              </a:rPr>
              <a:t>项和公式的简单应用</a:t>
            </a:r>
            <a:r>
              <a:rPr lang="en-US" altLang="zh-CN" b="1" smtClean="0">
                <a:solidFill>
                  <a:srgbClr val="000099"/>
                </a:solidFill>
                <a:latin typeface="楷体_GB2312" pitchFamily="49" charset="-122"/>
                <a:ea typeface="楷体_GB2312" pitchFamily="49" charset="-122"/>
              </a:rPr>
              <a:t>.</a:t>
            </a:r>
          </a:p>
        </p:txBody>
      </p:sp>
      <p:sp>
        <p:nvSpPr>
          <p:cNvPr id="16387" name="Text Box 5"/>
          <p:cNvSpPr txBox="1">
            <a:spLocks noChangeArrowheads="1"/>
          </p:cNvSpPr>
          <p:nvPr/>
        </p:nvSpPr>
        <p:spPr bwMode="auto">
          <a:xfrm>
            <a:off x="2178050" y="11938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FF3300"/>
                </a:solidFill>
                <a:ea typeface="华文中宋" panose="02010600040101010101" pitchFamily="2" charset="-122"/>
              </a:rPr>
              <a:t>本节核心问题</a:t>
            </a:r>
          </a:p>
        </p:txBody>
      </p:sp>
      <p:sp>
        <p:nvSpPr>
          <p:cNvPr id="16388" name="Rectangle 6"/>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16389" name="Line 7"/>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18945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barn(outVertical)">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barn(outVertical)">
                                      <p:cBhvr>
                                        <p:cTn id="12" dur="500"/>
                                        <p:tgtEl>
                                          <p:spTgt spid="297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00">
                                            <p:txEl>
                                              <p:pRg st="2" end="2"/>
                                            </p:txEl>
                                          </p:spTgt>
                                        </p:tgtEl>
                                        <p:attrNameLst>
                                          <p:attrName>style.visibility</p:attrName>
                                        </p:attrNameLst>
                                      </p:cBhvr>
                                      <p:to>
                                        <p:strVal val="visible"/>
                                      </p:to>
                                    </p:set>
                                    <p:animEffect transition="in" filter="barn(outVertical)">
                                      <p:cBhvr>
                                        <p:cTn id="17" dur="500"/>
                                        <p:tgtEl>
                                          <p:spTgt spid="297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body" sz="half" idx="1"/>
          </p:nvPr>
        </p:nvSpPr>
        <p:spPr>
          <a:xfrm>
            <a:off x="2711450" y="1055688"/>
            <a:ext cx="6623050" cy="3530600"/>
          </a:xfrm>
          <a:noFill/>
        </p:spPr>
        <p:txBody>
          <a:bodyPr/>
          <a:lstStyle/>
          <a:p>
            <a:pPr eaLnBrk="1" hangingPunct="1">
              <a:buFontTx/>
              <a:buNone/>
            </a:pPr>
            <a:endParaRPr lang="en-US" altLang="zh-CN" smtClean="0">
              <a:solidFill>
                <a:srgbClr val="000099"/>
              </a:solidFill>
            </a:endParaRPr>
          </a:p>
          <a:p>
            <a:pPr eaLnBrk="1" hangingPunct="1"/>
            <a:r>
              <a:rPr lang="en-US" altLang="zh-CN" smtClean="0">
                <a:solidFill>
                  <a:srgbClr val="000099"/>
                </a:solidFill>
              </a:rPr>
              <a:t> a</a:t>
            </a:r>
            <a:r>
              <a:rPr lang="en-US" altLang="zh-CN" baseline="-25000" smtClean="0">
                <a:solidFill>
                  <a:srgbClr val="000099"/>
                </a:solidFill>
              </a:rPr>
              <a:t>n+1</a:t>
            </a:r>
            <a:r>
              <a:rPr lang="en-US" altLang="zh-CN" smtClean="0">
                <a:solidFill>
                  <a:srgbClr val="000099"/>
                </a:solidFill>
              </a:rPr>
              <a:t>:a</a:t>
            </a:r>
            <a:r>
              <a:rPr lang="en-US" altLang="zh-CN" baseline="-25000" smtClean="0">
                <a:solidFill>
                  <a:srgbClr val="000099"/>
                </a:solidFill>
              </a:rPr>
              <a:t>n</a:t>
            </a:r>
            <a:r>
              <a:rPr lang="en-US" altLang="zh-CN" smtClean="0">
                <a:solidFill>
                  <a:srgbClr val="000099"/>
                </a:solidFill>
              </a:rPr>
              <a:t> = q   </a:t>
            </a:r>
          </a:p>
          <a:p>
            <a:pPr eaLnBrk="1" hangingPunct="1"/>
            <a:r>
              <a:rPr lang="en-US" altLang="zh-CN" smtClean="0">
                <a:solidFill>
                  <a:srgbClr val="000099"/>
                </a:solidFill>
              </a:rPr>
              <a:t> a</a:t>
            </a:r>
            <a:r>
              <a:rPr lang="en-US" altLang="zh-CN" baseline="-25000" smtClean="0">
                <a:solidFill>
                  <a:srgbClr val="000099"/>
                </a:solidFill>
              </a:rPr>
              <a:t>n</a:t>
            </a:r>
            <a:r>
              <a:rPr lang="en-US" altLang="zh-CN" smtClean="0">
                <a:solidFill>
                  <a:srgbClr val="000099"/>
                </a:solidFill>
              </a:rPr>
              <a:t> = a</a:t>
            </a:r>
            <a:r>
              <a:rPr lang="en-US" altLang="zh-CN" baseline="-25000" smtClean="0">
                <a:solidFill>
                  <a:srgbClr val="000099"/>
                </a:solidFill>
              </a:rPr>
              <a:t>1</a:t>
            </a:r>
            <a:r>
              <a:rPr lang="en-US" altLang="zh-CN" smtClean="0">
                <a:solidFill>
                  <a:srgbClr val="000099"/>
                </a:solidFill>
              </a:rPr>
              <a:t>q</a:t>
            </a:r>
            <a:r>
              <a:rPr lang="en-US" altLang="zh-CN" baseline="30000" smtClean="0">
                <a:solidFill>
                  <a:srgbClr val="000099"/>
                </a:solidFill>
              </a:rPr>
              <a:t>n–1</a:t>
            </a:r>
            <a:r>
              <a:rPr lang="en-US" altLang="zh-CN" smtClean="0">
                <a:solidFill>
                  <a:srgbClr val="000099"/>
                </a:solidFill>
              </a:rPr>
              <a:t>  </a:t>
            </a:r>
          </a:p>
          <a:p>
            <a:pPr eaLnBrk="1" hangingPunct="1"/>
            <a:r>
              <a:rPr lang="en-US" altLang="zh-CN" smtClean="0">
                <a:solidFill>
                  <a:srgbClr val="000099"/>
                </a:solidFill>
              </a:rPr>
              <a:t> S</a:t>
            </a:r>
            <a:r>
              <a:rPr lang="en-US" altLang="zh-CN" baseline="-25000" smtClean="0">
                <a:solidFill>
                  <a:srgbClr val="000099"/>
                </a:solidFill>
              </a:rPr>
              <a:t>n</a:t>
            </a:r>
            <a:r>
              <a:rPr lang="en-US" altLang="zh-CN" smtClean="0">
                <a:solidFill>
                  <a:srgbClr val="000099"/>
                </a:solidFill>
              </a:rPr>
              <a:t> = a</a:t>
            </a:r>
            <a:r>
              <a:rPr lang="en-US" altLang="zh-CN" baseline="-25000" smtClean="0">
                <a:solidFill>
                  <a:srgbClr val="000099"/>
                </a:solidFill>
              </a:rPr>
              <a:t>1</a:t>
            </a:r>
            <a:r>
              <a:rPr lang="en-US" altLang="zh-CN" smtClean="0">
                <a:solidFill>
                  <a:srgbClr val="000099"/>
                </a:solidFill>
              </a:rPr>
              <a:t> + a</a:t>
            </a:r>
            <a:r>
              <a:rPr lang="en-US" altLang="zh-CN" baseline="-25000" smtClean="0">
                <a:solidFill>
                  <a:srgbClr val="000099"/>
                </a:solidFill>
              </a:rPr>
              <a:t>2</a:t>
            </a:r>
            <a:r>
              <a:rPr lang="en-US" altLang="zh-CN" smtClean="0">
                <a:solidFill>
                  <a:srgbClr val="000099"/>
                </a:solidFill>
              </a:rPr>
              <a:t> +…+a</a:t>
            </a:r>
            <a:r>
              <a:rPr lang="en-US" altLang="zh-CN" baseline="-25000" smtClean="0">
                <a:solidFill>
                  <a:srgbClr val="000099"/>
                </a:solidFill>
              </a:rPr>
              <a:t>n</a:t>
            </a:r>
          </a:p>
          <a:p>
            <a:pPr eaLnBrk="1" hangingPunct="1"/>
            <a:r>
              <a:rPr lang="en-US" altLang="zh-CN" smtClean="0">
                <a:solidFill>
                  <a:srgbClr val="000099"/>
                </a:solidFill>
              </a:rPr>
              <a:t> S</a:t>
            </a:r>
            <a:r>
              <a:rPr lang="en-US" altLang="zh-CN" baseline="-25000" smtClean="0">
                <a:solidFill>
                  <a:srgbClr val="000099"/>
                </a:solidFill>
              </a:rPr>
              <a:t>n-1</a:t>
            </a:r>
            <a:r>
              <a:rPr lang="en-US" altLang="zh-CN" smtClean="0">
                <a:solidFill>
                  <a:srgbClr val="000099"/>
                </a:solidFill>
              </a:rPr>
              <a:t>=a</a:t>
            </a:r>
            <a:r>
              <a:rPr lang="en-US" altLang="zh-CN" baseline="-25000" smtClean="0">
                <a:solidFill>
                  <a:srgbClr val="000099"/>
                </a:solidFill>
              </a:rPr>
              <a:t>1</a:t>
            </a:r>
            <a:r>
              <a:rPr lang="en-US" altLang="zh-CN" smtClean="0">
                <a:solidFill>
                  <a:srgbClr val="000099"/>
                </a:solidFill>
              </a:rPr>
              <a:t>+a</a:t>
            </a:r>
            <a:r>
              <a:rPr lang="en-US" altLang="zh-CN" baseline="-25000" smtClean="0">
                <a:solidFill>
                  <a:srgbClr val="000099"/>
                </a:solidFill>
              </a:rPr>
              <a:t>2</a:t>
            </a:r>
            <a:r>
              <a:rPr lang="en-US" altLang="zh-CN" smtClean="0">
                <a:solidFill>
                  <a:srgbClr val="000099"/>
                </a:solidFill>
              </a:rPr>
              <a:t>+…+a</a:t>
            </a:r>
            <a:r>
              <a:rPr lang="en-US" altLang="zh-CN" baseline="-25000" smtClean="0">
                <a:solidFill>
                  <a:srgbClr val="000099"/>
                </a:solidFill>
              </a:rPr>
              <a:t>n-1</a:t>
            </a:r>
          </a:p>
          <a:p>
            <a:pPr eaLnBrk="1" hangingPunct="1"/>
            <a:r>
              <a:rPr lang="en-US" altLang="zh-CN" smtClean="0">
                <a:solidFill>
                  <a:srgbClr val="000099"/>
                </a:solidFill>
              </a:rPr>
              <a:t> a</a:t>
            </a:r>
            <a:r>
              <a:rPr lang="en-US" altLang="zh-CN" baseline="-25000" smtClean="0">
                <a:solidFill>
                  <a:srgbClr val="000099"/>
                </a:solidFill>
              </a:rPr>
              <a:t>n</a:t>
            </a:r>
            <a:r>
              <a:rPr lang="en-US" altLang="zh-CN" smtClean="0">
                <a:solidFill>
                  <a:srgbClr val="000099"/>
                </a:solidFill>
              </a:rPr>
              <a:t>= S</a:t>
            </a:r>
            <a:r>
              <a:rPr lang="en-US" altLang="zh-CN" baseline="-25000" smtClean="0">
                <a:solidFill>
                  <a:srgbClr val="000099"/>
                </a:solidFill>
              </a:rPr>
              <a:t>n</a:t>
            </a:r>
            <a:r>
              <a:rPr lang="en-US" altLang="zh-CN" smtClean="0">
                <a:solidFill>
                  <a:srgbClr val="000099"/>
                </a:solidFill>
              </a:rPr>
              <a:t>–S</a:t>
            </a:r>
            <a:r>
              <a:rPr lang="en-US" altLang="zh-CN" baseline="-25000" smtClean="0">
                <a:solidFill>
                  <a:srgbClr val="000099"/>
                </a:solidFill>
              </a:rPr>
              <a:t>n-1</a:t>
            </a:r>
            <a:r>
              <a:rPr lang="en-US" altLang="zh-CN" smtClean="0">
                <a:solidFill>
                  <a:srgbClr val="000099"/>
                </a:solidFill>
              </a:rPr>
              <a:t> </a:t>
            </a:r>
          </a:p>
        </p:txBody>
      </p:sp>
      <p:sp>
        <p:nvSpPr>
          <p:cNvPr id="17411" name="Text Box 5"/>
          <p:cNvSpPr txBox="1">
            <a:spLocks noChangeArrowheads="1"/>
          </p:cNvSpPr>
          <p:nvPr/>
        </p:nvSpPr>
        <p:spPr bwMode="auto">
          <a:xfrm>
            <a:off x="2279650" y="90805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FF3300"/>
                </a:solidFill>
                <a:ea typeface="华文中宋" panose="02010600040101010101" pitchFamily="2" charset="-122"/>
              </a:rPr>
              <a:t>简单回顾</a:t>
            </a:r>
          </a:p>
        </p:txBody>
      </p:sp>
      <p:sp>
        <p:nvSpPr>
          <p:cNvPr id="17412" name="Rectangle 6"/>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17413" name="Line 7"/>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706755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anim calcmode="lin" valueType="num">
                                      <p:cBhvr>
                                        <p:cTn id="7" dur="500" fill="hold"/>
                                        <p:tgtEl>
                                          <p:spTgt spid="30724">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30724">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30724">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3072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0724">
                                            <p:txEl>
                                              <p:pRg st="2" end="2"/>
                                            </p:txEl>
                                          </p:spTgt>
                                        </p:tgtEl>
                                        <p:attrNameLst>
                                          <p:attrName>style.visibility</p:attrName>
                                        </p:attrNameLst>
                                      </p:cBhvr>
                                      <p:to>
                                        <p:strVal val="visible"/>
                                      </p:to>
                                    </p:set>
                                    <p:anim calcmode="lin" valueType="num">
                                      <p:cBhvr>
                                        <p:cTn id="15" dur="500" fill="hold"/>
                                        <p:tgtEl>
                                          <p:spTgt spid="30724">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30724">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30724">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072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30724">
                                            <p:txEl>
                                              <p:pRg st="3" end="3"/>
                                            </p:txEl>
                                          </p:spTgt>
                                        </p:tgtEl>
                                        <p:attrNameLst>
                                          <p:attrName>style.visibility</p:attrName>
                                        </p:attrNameLst>
                                      </p:cBhvr>
                                      <p:to>
                                        <p:strVal val="visible"/>
                                      </p:to>
                                    </p:set>
                                    <p:anim calcmode="lin" valueType="num">
                                      <p:cBhvr>
                                        <p:cTn id="23" dur="500" fill="hold"/>
                                        <p:tgtEl>
                                          <p:spTgt spid="30724">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30724">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3072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0724">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724">
                                            <p:txEl>
                                              <p:pRg st="4" end="4"/>
                                            </p:txEl>
                                          </p:spTgt>
                                        </p:tgtEl>
                                        <p:attrNameLst>
                                          <p:attrName>style.visibility</p:attrName>
                                        </p:attrNameLst>
                                      </p:cBhvr>
                                      <p:to>
                                        <p:strVal val="visible"/>
                                      </p:to>
                                    </p:set>
                                    <p:anim calcmode="lin" valueType="num">
                                      <p:cBhvr>
                                        <p:cTn id="31" dur="500" fill="hold"/>
                                        <p:tgtEl>
                                          <p:spTgt spid="30724">
                                            <p:txEl>
                                              <p:pRg st="4" end="4"/>
                                            </p:txEl>
                                          </p:spTgt>
                                        </p:tgtEl>
                                        <p:attrNameLst>
                                          <p:attrName>ppt_x</p:attrName>
                                        </p:attrNameLst>
                                      </p:cBhvr>
                                      <p:tavLst>
                                        <p:tav tm="0">
                                          <p:val>
                                            <p:strVal val="#ppt_x-#ppt_w/2"/>
                                          </p:val>
                                        </p:tav>
                                        <p:tav tm="100000">
                                          <p:val>
                                            <p:strVal val="#ppt_x"/>
                                          </p:val>
                                        </p:tav>
                                      </p:tavLst>
                                    </p:anim>
                                    <p:anim calcmode="lin" valueType="num">
                                      <p:cBhvr>
                                        <p:cTn id="32" dur="500" fill="hold"/>
                                        <p:tgtEl>
                                          <p:spTgt spid="30724">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30724">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072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0724">
                                            <p:txEl>
                                              <p:pRg st="5" end="5"/>
                                            </p:txEl>
                                          </p:spTgt>
                                        </p:tgtEl>
                                        <p:attrNameLst>
                                          <p:attrName>style.visibility</p:attrName>
                                        </p:attrNameLst>
                                      </p:cBhvr>
                                      <p:to>
                                        <p:strVal val="visible"/>
                                      </p:to>
                                    </p:set>
                                    <p:anim calcmode="lin" valueType="num">
                                      <p:cBhvr>
                                        <p:cTn id="39" dur="500" fill="hold"/>
                                        <p:tgtEl>
                                          <p:spTgt spid="30724">
                                            <p:txEl>
                                              <p:pRg st="5" end="5"/>
                                            </p:txEl>
                                          </p:spTgt>
                                        </p:tgtEl>
                                        <p:attrNameLst>
                                          <p:attrName>ppt_x</p:attrName>
                                        </p:attrNameLst>
                                      </p:cBhvr>
                                      <p:tavLst>
                                        <p:tav tm="0">
                                          <p:val>
                                            <p:strVal val="#ppt_x-#ppt_w/2"/>
                                          </p:val>
                                        </p:tav>
                                        <p:tav tm="100000">
                                          <p:val>
                                            <p:strVal val="#ppt_x"/>
                                          </p:val>
                                        </p:tav>
                                      </p:tavLst>
                                    </p:anim>
                                    <p:anim calcmode="lin" valueType="num">
                                      <p:cBhvr>
                                        <p:cTn id="40" dur="500" fill="hold"/>
                                        <p:tgtEl>
                                          <p:spTgt spid="30724">
                                            <p:txEl>
                                              <p:pRg st="5" end="5"/>
                                            </p:txEl>
                                          </p:spTgt>
                                        </p:tgtEl>
                                        <p:attrNameLst>
                                          <p:attrName>ppt_y</p:attrName>
                                        </p:attrNameLst>
                                      </p:cBhvr>
                                      <p:tavLst>
                                        <p:tav tm="0">
                                          <p:val>
                                            <p:strVal val="#ppt_y"/>
                                          </p:val>
                                        </p:tav>
                                        <p:tav tm="100000">
                                          <p:val>
                                            <p:strVal val="#ppt_y"/>
                                          </p:val>
                                        </p:tav>
                                      </p:tavLst>
                                    </p:anim>
                                    <p:anim calcmode="lin" valueType="num">
                                      <p:cBhvr>
                                        <p:cTn id="41" dur="500" fill="hold"/>
                                        <p:tgtEl>
                                          <p:spTgt spid="30724">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30724">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1966913" y="7651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3300"/>
                </a:solidFill>
                <a:latin typeface="华文中宋" panose="02010600040101010101" pitchFamily="2" charset="-122"/>
                <a:ea typeface="华文中宋" panose="02010600040101010101" pitchFamily="2" charset="-122"/>
              </a:rPr>
              <a:t>等比数列前</a:t>
            </a:r>
            <a:r>
              <a:rPr lang="en-US" altLang="zh-CN" sz="3200">
                <a:solidFill>
                  <a:srgbClr val="FF3300"/>
                </a:solidFill>
                <a:latin typeface="华文中宋" panose="02010600040101010101" pitchFamily="2" charset="-122"/>
                <a:ea typeface="华文中宋" panose="02010600040101010101" pitchFamily="2" charset="-122"/>
              </a:rPr>
              <a:t>n</a:t>
            </a:r>
            <a:r>
              <a:rPr lang="zh-CN" altLang="en-US" sz="3200">
                <a:solidFill>
                  <a:srgbClr val="FF3300"/>
                </a:solidFill>
                <a:latin typeface="华文中宋" panose="02010600040101010101" pitchFamily="2" charset="-122"/>
                <a:ea typeface="华文中宋" panose="02010600040101010101" pitchFamily="2" charset="-122"/>
              </a:rPr>
              <a:t>项和公式的推导</a:t>
            </a:r>
          </a:p>
        </p:txBody>
      </p:sp>
      <p:sp>
        <p:nvSpPr>
          <p:cNvPr id="31749" name="Text Box 5"/>
          <p:cNvSpPr txBox="1">
            <a:spLocks noChangeArrowheads="1"/>
          </p:cNvSpPr>
          <p:nvPr/>
        </p:nvSpPr>
        <p:spPr bwMode="auto">
          <a:xfrm>
            <a:off x="2049463" y="1341439"/>
            <a:ext cx="4406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99"/>
                </a:solidFill>
                <a:latin typeface="楷体_GB2312" pitchFamily="49" charset="-122"/>
                <a:ea typeface="楷体_GB2312" pitchFamily="49" charset="-122"/>
              </a:rPr>
              <a:t>方法</a:t>
            </a:r>
            <a:r>
              <a:rPr lang="en-US" altLang="zh-CN" sz="3200">
                <a:solidFill>
                  <a:srgbClr val="000099"/>
                </a:solidFill>
                <a:latin typeface="楷体_GB2312" pitchFamily="49" charset="-122"/>
                <a:ea typeface="楷体_GB2312" pitchFamily="49" charset="-122"/>
              </a:rPr>
              <a:t>1.</a:t>
            </a:r>
            <a:r>
              <a:rPr lang="zh-CN" altLang="en-US" sz="3200">
                <a:solidFill>
                  <a:srgbClr val="000099"/>
                </a:solidFill>
                <a:latin typeface="楷体_GB2312" pitchFamily="49" charset="-122"/>
                <a:ea typeface="楷体_GB2312" pitchFamily="49" charset="-122"/>
              </a:rPr>
              <a:t>用等比定理推导</a:t>
            </a:r>
          </a:p>
        </p:txBody>
      </p:sp>
      <p:graphicFrame>
        <p:nvGraphicFramePr>
          <p:cNvPr id="31750" name="Object 6"/>
          <p:cNvGraphicFramePr>
            <a:graphicFrameLocks noChangeAspect="1"/>
          </p:cNvGraphicFramePr>
          <p:nvPr>
            <p:ph/>
          </p:nvPr>
        </p:nvGraphicFramePr>
        <p:xfrm>
          <a:off x="2279651" y="1916113"/>
          <a:ext cx="4848225" cy="1185862"/>
        </p:xfrm>
        <a:graphic>
          <a:graphicData uri="http://schemas.openxmlformats.org/presentationml/2006/ole">
            <mc:AlternateContent xmlns:mc="http://schemas.openxmlformats.org/markup-compatibility/2006">
              <mc:Choice xmlns:v="urn:schemas-microsoft-com:vml" Requires="v">
                <p:oleObj spid="_x0000_s1041" name="公式" r:id="rId3" imgW="1752735" imgH="419054" progId="Equation.3">
                  <p:embed/>
                </p:oleObj>
              </mc:Choice>
              <mc:Fallback>
                <p:oleObj name="公式" r:id="rId3" imgW="1752735" imgH="41905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1916113"/>
                        <a:ext cx="4848225"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14"/>
          <p:cNvGraphicFramePr>
            <a:graphicFrameLocks noChangeAspect="1"/>
          </p:cNvGraphicFramePr>
          <p:nvPr/>
        </p:nvGraphicFramePr>
        <p:xfrm>
          <a:off x="2279650" y="3141663"/>
          <a:ext cx="4394200" cy="1185862"/>
        </p:xfrm>
        <a:graphic>
          <a:graphicData uri="http://schemas.openxmlformats.org/presentationml/2006/ole">
            <mc:AlternateContent xmlns:mc="http://schemas.openxmlformats.org/markup-compatibility/2006">
              <mc:Choice xmlns:v="urn:schemas-microsoft-com:vml" Requires="v">
                <p:oleObj spid="_x0000_s1042" name="公式" r:id="rId5" imgW="1590624" imgH="419054" progId="Equation.3">
                  <p:embed/>
                </p:oleObj>
              </mc:Choice>
              <mc:Fallback>
                <p:oleObj name="公式" r:id="rId5" imgW="1590624" imgH="41905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3141663"/>
                        <a:ext cx="4394200"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62" name="Group 18"/>
          <p:cNvGrpSpPr>
            <a:grpSpLocks/>
          </p:cNvGrpSpPr>
          <p:nvPr/>
        </p:nvGrpSpPr>
        <p:grpSpPr bwMode="auto">
          <a:xfrm>
            <a:off x="2327276" y="4437063"/>
            <a:ext cx="8016875" cy="1257300"/>
            <a:chOff x="506" y="2795"/>
            <a:chExt cx="5050" cy="792"/>
          </a:xfrm>
        </p:grpSpPr>
        <p:graphicFrame>
          <p:nvGraphicFramePr>
            <p:cNvPr id="18445" name="Object 15"/>
            <p:cNvGraphicFramePr>
              <a:graphicFrameLocks noChangeAspect="1"/>
            </p:cNvGraphicFramePr>
            <p:nvPr/>
          </p:nvGraphicFramePr>
          <p:xfrm>
            <a:off x="506" y="2840"/>
            <a:ext cx="3009" cy="747"/>
          </p:xfrm>
          <a:graphic>
            <a:graphicData uri="http://schemas.openxmlformats.org/presentationml/2006/ole">
              <mc:AlternateContent xmlns:mc="http://schemas.openxmlformats.org/markup-compatibility/2006">
                <mc:Choice xmlns:v="urn:schemas-microsoft-com:vml" Requires="v">
                  <p:oleObj spid="_x0000_s1043" name="公式" r:id="rId7" imgW="1733584" imgH="419054" progId="Equation.3">
                    <p:embed/>
                  </p:oleObj>
                </mc:Choice>
                <mc:Fallback>
                  <p:oleObj name="公式" r:id="rId7" imgW="1733584" imgH="41905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 y="2840"/>
                          <a:ext cx="3009" cy="7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6" name="Text Box 16"/>
            <p:cNvSpPr txBox="1">
              <a:spLocks noChangeArrowheads="1"/>
            </p:cNvSpPr>
            <p:nvPr/>
          </p:nvSpPr>
          <p:spPr bwMode="auto">
            <a:xfrm>
              <a:off x="3560" y="3001"/>
              <a:ext cx="3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99"/>
                  </a:solidFill>
                  <a:ea typeface="楷体_GB2312" pitchFamily="49" charset="-122"/>
                </a:rPr>
                <a:t>或</a:t>
              </a:r>
            </a:p>
          </p:txBody>
        </p:sp>
        <p:graphicFrame>
          <p:nvGraphicFramePr>
            <p:cNvPr id="18447" name="Object 17"/>
            <p:cNvGraphicFramePr>
              <a:graphicFrameLocks noChangeAspect="1"/>
            </p:cNvGraphicFramePr>
            <p:nvPr/>
          </p:nvGraphicFramePr>
          <p:xfrm>
            <a:off x="3930" y="2795"/>
            <a:ext cx="1626" cy="769"/>
          </p:xfrm>
          <a:graphic>
            <a:graphicData uri="http://schemas.openxmlformats.org/presentationml/2006/ole">
              <mc:AlternateContent xmlns:mc="http://schemas.openxmlformats.org/markup-compatibility/2006">
                <mc:Choice xmlns:v="urn:schemas-microsoft-com:vml" Requires="v">
                  <p:oleObj spid="_x0000_s1044" name="公式" r:id="rId9" imgW="933551" imgH="438237" progId="Equation.3">
                    <p:embed/>
                  </p:oleObj>
                </mc:Choice>
                <mc:Fallback>
                  <p:oleObj name="公式" r:id="rId9" imgW="933551" imgH="43823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0" y="2795"/>
                          <a:ext cx="1626" cy="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66" name="Group 22"/>
          <p:cNvGrpSpPr>
            <a:grpSpLocks/>
          </p:cNvGrpSpPr>
          <p:nvPr/>
        </p:nvGrpSpPr>
        <p:grpSpPr bwMode="auto">
          <a:xfrm>
            <a:off x="2279651" y="5802308"/>
            <a:ext cx="1965325" cy="587374"/>
            <a:chOff x="567" y="3655"/>
            <a:chExt cx="1238" cy="370"/>
          </a:xfrm>
        </p:grpSpPr>
        <p:sp>
          <p:nvSpPr>
            <p:cNvPr id="18442" name="Text Box 19"/>
            <p:cNvSpPr txBox="1">
              <a:spLocks noChangeArrowheads="1"/>
            </p:cNvSpPr>
            <p:nvPr/>
          </p:nvSpPr>
          <p:spPr bwMode="auto">
            <a:xfrm>
              <a:off x="567" y="3655"/>
              <a:ext cx="3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3300"/>
                  </a:solidFill>
                </a:rPr>
                <a:t>※</a:t>
              </a:r>
            </a:p>
          </p:txBody>
        </p:sp>
        <p:graphicFrame>
          <p:nvGraphicFramePr>
            <p:cNvPr id="18443" name="Object 20"/>
            <p:cNvGraphicFramePr>
              <a:graphicFrameLocks noChangeAspect="1"/>
            </p:cNvGraphicFramePr>
            <p:nvPr/>
          </p:nvGraphicFramePr>
          <p:xfrm>
            <a:off x="884" y="3657"/>
            <a:ext cx="572" cy="352"/>
          </p:xfrm>
          <a:graphic>
            <a:graphicData uri="http://schemas.openxmlformats.org/presentationml/2006/ole">
              <mc:AlternateContent xmlns:mc="http://schemas.openxmlformats.org/markup-compatibility/2006">
                <mc:Choice xmlns:v="urn:schemas-microsoft-com:vml" Requires="v">
                  <p:oleObj spid="_x0000_s1045" name="公式" r:id="rId11" imgW="323951" imgH="190479" progId="Equation.3">
                    <p:embed/>
                  </p:oleObj>
                </mc:Choice>
                <mc:Fallback>
                  <p:oleObj name="公式" r:id="rId11" imgW="323951" imgH="1904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3657"/>
                          <a:ext cx="57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21"/>
            <p:cNvSpPr txBox="1">
              <a:spLocks noChangeArrowheads="1"/>
            </p:cNvSpPr>
            <p:nvPr/>
          </p:nvSpPr>
          <p:spPr bwMode="auto">
            <a:xfrm>
              <a:off x="1429" y="3657"/>
              <a:ext cx="3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3300"/>
                  </a:solidFill>
                </a:rPr>
                <a:t>※</a:t>
              </a:r>
            </a:p>
          </p:txBody>
        </p:sp>
      </p:grpSp>
      <p:sp>
        <p:nvSpPr>
          <p:cNvPr id="18440" name="Rectangle 23"/>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18441" name="Line 24"/>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743714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ppt_x</p:attrName>
                                        </p:attrNameLst>
                                      </p:cBhvr>
                                      <p:tavLst>
                                        <p:tav tm="0">
                                          <p:val>
                                            <p:strVal val="#ppt_x+#ppt_w/2"/>
                                          </p:val>
                                        </p:tav>
                                        <p:tav tm="100000">
                                          <p:val>
                                            <p:strVal val="#ppt_x"/>
                                          </p:val>
                                        </p:tav>
                                      </p:tavLst>
                                    </p:anim>
                                    <p:anim calcmode="lin" valueType="num">
                                      <p:cBhvr>
                                        <p:cTn id="8" dur="500" fill="hold"/>
                                        <p:tgtEl>
                                          <p:spTgt spid="31748"/>
                                        </p:tgtEl>
                                        <p:attrNameLst>
                                          <p:attrName>ppt_y</p:attrName>
                                        </p:attrNameLst>
                                      </p:cBhvr>
                                      <p:tavLst>
                                        <p:tav tm="0">
                                          <p:val>
                                            <p:strVal val="#ppt_y"/>
                                          </p:val>
                                        </p:tav>
                                        <p:tav tm="100000">
                                          <p:val>
                                            <p:strVal val="#ppt_y"/>
                                          </p:val>
                                        </p:tav>
                                      </p:tavLst>
                                    </p:anim>
                                    <p:anim calcmode="lin" valueType="num">
                                      <p:cBhvr>
                                        <p:cTn id="9" dur="500" fill="hold"/>
                                        <p:tgtEl>
                                          <p:spTgt spid="31748"/>
                                        </p:tgtEl>
                                        <p:attrNameLst>
                                          <p:attrName>ppt_w</p:attrName>
                                        </p:attrNameLst>
                                      </p:cBhvr>
                                      <p:tavLst>
                                        <p:tav tm="0">
                                          <p:val>
                                            <p:fltVal val="0"/>
                                          </p:val>
                                        </p:tav>
                                        <p:tav tm="100000">
                                          <p:val>
                                            <p:strVal val="#ppt_w"/>
                                          </p:val>
                                        </p:tav>
                                      </p:tavLst>
                                    </p:anim>
                                    <p:anim calcmode="lin" valueType="num">
                                      <p:cBhvr>
                                        <p:cTn id="10" dur="500" fill="hold"/>
                                        <p:tgtEl>
                                          <p:spTgt spid="3174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dissolve">
                                      <p:cBhvr>
                                        <p:cTn id="15" dur="500"/>
                                        <p:tgtEl>
                                          <p:spTgt spid="317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1750"/>
                                        </p:tgtEl>
                                        <p:attrNameLst>
                                          <p:attrName>style.visibility</p:attrName>
                                        </p:attrNameLst>
                                      </p:cBhvr>
                                      <p:to>
                                        <p:strVal val="visible"/>
                                      </p:to>
                                    </p:set>
                                    <p:animEffect transition="in" filter="dissolve">
                                      <p:cBhvr>
                                        <p:cTn id="20" dur="500"/>
                                        <p:tgtEl>
                                          <p:spTgt spid="317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1758"/>
                                        </p:tgtEl>
                                        <p:attrNameLst>
                                          <p:attrName>style.visibility</p:attrName>
                                        </p:attrNameLst>
                                      </p:cBhvr>
                                      <p:to>
                                        <p:strVal val="visible"/>
                                      </p:to>
                                    </p:set>
                                    <p:animEffect transition="in" filter="dissolve">
                                      <p:cBhvr>
                                        <p:cTn id="25" dur="500"/>
                                        <p:tgtEl>
                                          <p:spTgt spid="317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1762"/>
                                        </p:tgtEl>
                                        <p:attrNameLst>
                                          <p:attrName>style.visibility</p:attrName>
                                        </p:attrNameLst>
                                      </p:cBhvr>
                                      <p:to>
                                        <p:strVal val="visible"/>
                                      </p:to>
                                    </p:set>
                                    <p:animEffect transition="in" filter="dissolve">
                                      <p:cBhvr>
                                        <p:cTn id="30" dur="500"/>
                                        <p:tgtEl>
                                          <p:spTgt spid="317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1766"/>
                                        </p:tgtEl>
                                        <p:attrNameLst>
                                          <p:attrName>style.visibility</p:attrName>
                                        </p:attrNameLst>
                                      </p:cBhvr>
                                      <p:to>
                                        <p:strVal val="visible"/>
                                      </p:to>
                                    </p:set>
                                    <p:animEffect transition="in" filter="dissolve">
                                      <p:cBhvr>
                                        <p:cTn id="35" dur="500"/>
                                        <p:tgtEl>
                                          <p:spTgt spid="31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4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1847850" y="13716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000099"/>
                </a:solidFill>
              </a:rPr>
              <a:t>S</a:t>
            </a:r>
            <a:r>
              <a:rPr lang="en-US" altLang="zh-CN" sz="3600" baseline="-25000">
                <a:solidFill>
                  <a:srgbClr val="000099"/>
                </a:solidFill>
              </a:rPr>
              <a:t>n</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 + a</a:t>
            </a:r>
            <a:r>
              <a:rPr lang="en-US" altLang="zh-CN" sz="3600" baseline="-25000">
                <a:solidFill>
                  <a:srgbClr val="000099"/>
                </a:solidFill>
              </a:rPr>
              <a:t>2</a:t>
            </a:r>
            <a:r>
              <a:rPr lang="en-US" altLang="zh-CN" sz="3600">
                <a:solidFill>
                  <a:srgbClr val="000099"/>
                </a:solidFill>
              </a:rPr>
              <a:t> + a</a:t>
            </a:r>
            <a:r>
              <a:rPr lang="en-US" altLang="zh-CN" sz="3600" baseline="-25000">
                <a:solidFill>
                  <a:srgbClr val="000099"/>
                </a:solidFill>
              </a:rPr>
              <a:t>3</a:t>
            </a:r>
            <a:r>
              <a:rPr lang="en-US" altLang="zh-CN" sz="3600">
                <a:solidFill>
                  <a:srgbClr val="000099"/>
                </a:solidFill>
              </a:rPr>
              <a:t> + …….+ a</a:t>
            </a:r>
            <a:r>
              <a:rPr lang="en-US" altLang="zh-CN" sz="3600" baseline="-25000">
                <a:solidFill>
                  <a:srgbClr val="000099"/>
                </a:solidFill>
              </a:rPr>
              <a:t>n-1</a:t>
            </a:r>
            <a:r>
              <a:rPr lang="en-US" altLang="zh-CN" sz="3600">
                <a:solidFill>
                  <a:srgbClr val="000099"/>
                </a:solidFill>
              </a:rPr>
              <a:t> + a</a:t>
            </a:r>
            <a:r>
              <a:rPr lang="en-US" altLang="zh-CN" sz="3600" baseline="-25000">
                <a:solidFill>
                  <a:srgbClr val="000099"/>
                </a:solidFill>
              </a:rPr>
              <a:t>n </a:t>
            </a:r>
            <a:endParaRPr lang="en-US" altLang="zh-CN" sz="3600">
              <a:solidFill>
                <a:srgbClr val="000099"/>
              </a:solidFill>
            </a:endParaRPr>
          </a:p>
        </p:txBody>
      </p:sp>
      <p:sp>
        <p:nvSpPr>
          <p:cNvPr id="35845" name="Text Box 5"/>
          <p:cNvSpPr txBox="1">
            <a:spLocks noChangeArrowheads="1"/>
          </p:cNvSpPr>
          <p:nvPr/>
        </p:nvSpPr>
        <p:spPr bwMode="auto">
          <a:xfrm>
            <a:off x="1981200" y="20574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q + a</a:t>
            </a:r>
            <a:r>
              <a:rPr lang="en-US" altLang="zh-CN" sz="3600" baseline="-25000">
                <a:solidFill>
                  <a:srgbClr val="000099"/>
                </a:solidFill>
              </a:rPr>
              <a:t>1</a:t>
            </a:r>
            <a:r>
              <a:rPr lang="en-US" altLang="zh-CN" sz="3600">
                <a:solidFill>
                  <a:srgbClr val="000099"/>
                </a:solidFill>
              </a:rPr>
              <a:t>q</a:t>
            </a:r>
            <a:r>
              <a:rPr lang="en-US" altLang="zh-CN" sz="3600" baseline="30000">
                <a:solidFill>
                  <a:srgbClr val="000099"/>
                </a:solidFill>
              </a:rPr>
              <a:t>2</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q</a:t>
            </a:r>
            <a:r>
              <a:rPr lang="en-US" altLang="zh-CN" sz="3600" baseline="30000">
                <a:solidFill>
                  <a:srgbClr val="000099"/>
                </a:solidFill>
              </a:rPr>
              <a:t>n-2</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q</a:t>
            </a:r>
            <a:r>
              <a:rPr lang="en-US" altLang="zh-CN" sz="3600" baseline="30000">
                <a:solidFill>
                  <a:srgbClr val="000099"/>
                </a:solidFill>
              </a:rPr>
              <a:t>n-1</a:t>
            </a:r>
            <a:endParaRPr lang="en-US" altLang="zh-CN" sz="3600">
              <a:solidFill>
                <a:srgbClr val="000099"/>
              </a:solidFill>
            </a:endParaRPr>
          </a:p>
        </p:txBody>
      </p:sp>
      <p:sp>
        <p:nvSpPr>
          <p:cNvPr id="35846" name="Text Box 6"/>
          <p:cNvSpPr txBox="1">
            <a:spLocks noChangeArrowheads="1"/>
          </p:cNvSpPr>
          <p:nvPr/>
        </p:nvSpPr>
        <p:spPr bwMode="auto">
          <a:xfrm>
            <a:off x="2327275" y="28194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000099"/>
                </a:solidFill>
              </a:rPr>
              <a:t>= a</a:t>
            </a:r>
            <a:r>
              <a:rPr lang="en-US" altLang="zh-CN" sz="3600" baseline="-25000">
                <a:solidFill>
                  <a:srgbClr val="000099"/>
                </a:solidFill>
              </a:rPr>
              <a:t>1</a:t>
            </a:r>
            <a:r>
              <a:rPr lang="en-US" altLang="zh-CN" sz="3600">
                <a:solidFill>
                  <a:srgbClr val="000099"/>
                </a:solidFill>
              </a:rPr>
              <a:t>+ q ( a</a:t>
            </a:r>
            <a:r>
              <a:rPr lang="en-US" altLang="zh-CN" sz="3600" baseline="-25000">
                <a:solidFill>
                  <a:srgbClr val="000099"/>
                </a:solidFill>
              </a:rPr>
              <a:t>1</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q + ….+ a</a:t>
            </a:r>
            <a:r>
              <a:rPr lang="en-US" altLang="zh-CN" sz="3600" baseline="-25000">
                <a:solidFill>
                  <a:srgbClr val="000099"/>
                </a:solidFill>
              </a:rPr>
              <a:t>1</a:t>
            </a:r>
            <a:r>
              <a:rPr lang="en-US" altLang="zh-CN" sz="3600">
                <a:solidFill>
                  <a:srgbClr val="000099"/>
                </a:solidFill>
              </a:rPr>
              <a:t>q</a:t>
            </a:r>
            <a:r>
              <a:rPr lang="en-US" altLang="zh-CN" sz="3600" baseline="30000">
                <a:solidFill>
                  <a:srgbClr val="000099"/>
                </a:solidFill>
              </a:rPr>
              <a:t>n-3</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q</a:t>
            </a:r>
            <a:r>
              <a:rPr lang="en-US" altLang="zh-CN" sz="3600" baseline="30000">
                <a:solidFill>
                  <a:srgbClr val="000099"/>
                </a:solidFill>
              </a:rPr>
              <a:t>n-2</a:t>
            </a:r>
            <a:r>
              <a:rPr lang="en-US" altLang="zh-CN" sz="3600">
                <a:solidFill>
                  <a:srgbClr val="000099"/>
                </a:solidFill>
              </a:rPr>
              <a:t> )</a:t>
            </a:r>
          </a:p>
        </p:txBody>
      </p:sp>
      <p:sp>
        <p:nvSpPr>
          <p:cNvPr id="35847" name="Text Box 7"/>
          <p:cNvSpPr txBox="1">
            <a:spLocks noChangeArrowheads="1"/>
          </p:cNvSpPr>
          <p:nvPr/>
        </p:nvSpPr>
        <p:spPr bwMode="auto">
          <a:xfrm>
            <a:off x="2308225" y="37338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000099"/>
                </a:solidFill>
              </a:rPr>
              <a:t>= a</a:t>
            </a:r>
            <a:r>
              <a:rPr lang="en-US" altLang="zh-CN" sz="3600" baseline="-25000">
                <a:solidFill>
                  <a:srgbClr val="000099"/>
                </a:solidFill>
              </a:rPr>
              <a:t>1</a:t>
            </a:r>
            <a:r>
              <a:rPr lang="en-US" altLang="zh-CN" sz="3600">
                <a:solidFill>
                  <a:srgbClr val="000099"/>
                </a:solidFill>
              </a:rPr>
              <a:t> + q S</a:t>
            </a:r>
            <a:r>
              <a:rPr lang="en-US" altLang="zh-CN" sz="3600" baseline="-25000">
                <a:solidFill>
                  <a:srgbClr val="000099"/>
                </a:solidFill>
              </a:rPr>
              <a:t>n-1</a:t>
            </a:r>
            <a:r>
              <a:rPr lang="en-US" altLang="zh-CN" sz="3600">
                <a:solidFill>
                  <a:srgbClr val="000099"/>
                </a:solidFill>
              </a:rPr>
              <a:t> = a</a:t>
            </a:r>
            <a:r>
              <a:rPr lang="en-US" altLang="zh-CN" sz="3600" baseline="-25000">
                <a:solidFill>
                  <a:srgbClr val="000099"/>
                </a:solidFill>
              </a:rPr>
              <a:t>1</a:t>
            </a:r>
            <a:r>
              <a:rPr lang="en-US" altLang="zh-CN" sz="3600">
                <a:solidFill>
                  <a:srgbClr val="000099"/>
                </a:solidFill>
              </a:rPr>
              <a:t> + q ( S</a:t>
            </a:r>
            <a:r>
              <a:rPr lang="en-US" altLang="zh-CN" sz="3600" baseline="-25000">
                <a:solidFill>
                  <a:srgbClr val="000099"/>
                </a:solidFill>
              </a:rPr>
              <a:t>n</a:t>
            </a:r>
            <a:r>
              <a:rPr lang="en-US" altLang="zh-CN" sz="3600">
                <a:solidFill>
                  <a:srgbClr val="000099"/>
                </a:solidFill>
              </a:rPr>
              <a:t> – a</a:t>
            </a:r>
            <a:r>
              <a:rPr lang="en-US" altLang="zh-CN" sz="3600" baseline="-25000">
                <a:solidFill>
                  <a:srgbClr val="000099"/>
                </a:solidFill>
              </a:rPr>
              <a:t>n</a:t>
            </a:r>
            <a:r>
              <a:rPr lang="en-US" altLang="zh-CN" sz="3600">
                <a:solidFill>
                  <a:srgbClr val="000099"/>
                </a:solidFill>
              </a:rPr>
              <a:t> )</a:t>
            </a:r>
          </a:p>
        </p:txBody>
      </p:sp>
      <p:graphicFrame>
        <p:nvGraphicFramePr>
          <p:cNvPr id="35857" name="Object 17"/>
          <p:cNvGraphicFramePr>
            <a:graphicFrameLocks noChangeAspect="1"/>
          </p:cNvGraphicFramePr>
          <p:nvPr/>
        </p:nvGraphicFramePr>
        <p:xfrm>
          <a:off x="2495550" y="4797425"/>
          <a:ext cx="3240088" cy="1531938"/>
        </p:xfrm>
        <a:graphic>
          <a:graphicData uri="http://schemas.openxmlformats.org/presentationml/2006/ole">
            <mc:AlternateContent xmlns:mc="http://schemas.openxmlformats.org/markup-compatibility/2006">
              <mc:Choice xmlns:v="urn:schemas-microsoft-com:vml" Requires="v">
                <p:oleObj spid="_x0000_s2053" name="公式" r:id="rId3" imgW="933551" imgH="438237" progId="Equation.3">
                  <p:embed/>
                </p:oleObj>
              </mc:Choice>
              <mc:Fallback>
                <p:oleObj name="公式" r:id="rId3" imgW="933551" imgH="43823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797425"/>
                        <a:ext cx="3240088"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Text Box 18"/>
          <p:cNvSpPr txBox="1">
            <a:spLocks noChangeArrowheads="1"/>
          </p:cNvSpPr>
          <p:nvPr/>
        </p:nvSpPr>
        <p:spPr bwMode="auto">
          <a:xfrm>
            <a:off x="1847850" y="836614"/>
            <a:ext cx="4406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99"/>
                </a:solidFill>
                <a:latin typeface="楷体_GB2312" pitchFamily="49" charset="-122"/>
                <a:ea typeface="楷体_GB2312" pitchFamily="49" charset="-122"/>
              </a:rPr>
              <a:t>方法</a:t>
            </a:r>
            <a:r>
              <a:rPr lang="en-US" altLang="zh-CN" sz="3200">
                <a:solidFill>
                  <a:srgbClr val="000099"/>
                </a:solidFill>
                <a:latin typeface="楷体_GB2312" pitchFamily="49" charset="-122"/>
                <a:ea typeface="楷体_GB2312" pitchFamily="49" charset="-122"/>
              </a:rPr>
              <a:t>2.</a:t>
            </a:r>
            <a:r>
              <a:rPr lang="zh-CN" altLang="en-US" sz="3200">
                <a:solidFill>
                  <a:srgbClr val="000099"/>
                </a:solidFill>
                <a:latin typeface="楷体_GB2312" pitchFamily="49" charset="-122"/>
                <a:ea typeface="楷体_GB2312" pitchFamily="49" charset="-122"/>
              </a:rPr>
              <a:t>用基本公式推导</a:t>
            </a:r>
          </a:p>
        </p:txBody>
      </p:sp>
      <p:sp>
        <p:nvSpPr>
          <p:cNvPr id="19464" name="Rectangle 19"/>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19465" name="Line 20"/>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016588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arn(outVertical)">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 calcmode="lin" valueType="num">
                                      <p:cBhvr>
                                        <p:cTn id="12" dur="500" fill="hold"/>
                                        <p:tgtEl>
                                          <p:spTgt spid="35845"/>
                                        </p:tgtEl>
                                        <p:attrNameLst>
                                          <p:attrName>ppt_x</p:attrName>
                                        </p:attrNameLst>
                                      </p:cBhvr>
                                      <p:tavLst>
                                        <p:tav tm="0">
                                          <p:val>
                                            <p:strVal val="#ppt_x-#ppt_w/2"/>
                                          </p:val>
                                        </p:tav>
                                        <p:tav tm="100000">
                                          <p:val>
                                            <p:strVal val="#ppt_x"/>
                                          </p:val>
                                        </p:tav>
                                      </p:tavLst>
                                    </p:anim>
                                    <p:anim calcmode="lin" valueType="num">
                                      <p:cBhvr>
                                        <p:cTn id="13" dur="500" fill="hold"/>
                                        <p:tgtEl>
                                          <p:spTgt spid="35845"/>
                                        </p:tgtEl>
                                        <p:attrNameLst>
                                          <p:attrName>ppt_y</p:attrName>
                                        </p:attrNameLst>
                                      </p:cBhvr>
                                      <p:tavLst>
                                        <p:tav tm="0">
                                          <p:val>
                                            <p:strVal val="#ppt_y"/>
                                          </p:val>
                                        </p:tav>
                                        <p:tav tm="100000">
                                          <p:val>
                                            <p:strVal val="#ppt_y"/>
                                          </p:val>
                                        </p:tav>
                                      </p:tavLst>
                                    </p:anim>
                                    <p:anim calcmode="lin" valueType="num">
                                      <p:cBhvr>
                                        <p:cTn id="14" dur="500" fill="hold"/>
                                        <p:tgtEl>
                                          <p:spTgt spid="35845"/>
                                        </p:tgtEl>
                                        <p:attrNameLst>
                                          <p:attrName>ppt_w</p:attrName>
                                        </p:attrNameLst>
                                      </p:cBhvr>
                                      <p:tavLst>
                                        <p:tav tm="0">
                                          <p:val>
                                            <p:fltVal val="0"/>
                                          </p:val>
                                        </p:tav>
                                        <p:tav tm="100000">
                                          <p:val>
                                            <p:strVal val="#ppt_w"/>
                                          </p:val>
                                        </p:tav>
                                      </p:tavLst>
                                    </p:anim>
                                    <p:anim calcmode="lin" valueType="num">
                                      <p:cBhvr>
                                        <p:cTn id="15" dur="500" fill="hold"/>
                                        <p:tgtEl>
                                          <p:spTgt spid="35845"/>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5846"/>
                                        </p:tgtEl>
                                        <p:attrNameLst>
                                          <p:attrName>style.visibility</p:attrName>
                                        </p:attrNameLst>
                                      </p:cBhvr>
                                      <p:to>
                                        <p:strVal val="visible"/>
                                      </p:to>
                                    </p:set>
                                    <p:anim calcmode="lin" valueType="num">
                                      <p:cBhvr>
                                        <p:cTn id="20" dur="500" fill="hold"/>
                                        <p:tgtEl>
                                          <p:spTgt spid="35846"/>
                                        </p:tgtEl>
                                        <p:attrNameLst>
                                          <p:attrName>ppt_x</p:attrName>
                                        </p:attrNameLst>
                                      </p:cBhvr>
                                      <p:tavLst>
                                        <p:tav tm="0">
                                          <p:val>
                                            <p:strVal val="#ppt_x-#ppt_w/2"/>
                                          </p:val>
                                        </p:tav>
                                        <p:tav tm="100000">
                                          <p:val>
                                            <p:strVal val="#ppt_x"/>
                                          </p:val>
                                        </p:tav>
                                      </p:tavLst>
                                    </p:anim>
                                    <p:anim calcmode="lin" valueType="num">
                                      <p:cBhvr>
                                        <p:cTn id="21" dur="500" fill="hold"/>
                                        <p:tgtEl>
                                          <p:spTgt spid="35846"/>
                                        </p:tgtEl>
                                        <p:attrNameLst>
                                          <p:attrName>ppt_y</p:attrName>
                                        </p:attrNameLst>
                                      </p:cBhvr>
                                      <p:tavLst>
                                        <p:tav tm="0">
                                          <p:val>
                                            <p:strVal val="#ppt_y"/>
                                          </p:val>
                                        </p:tav>
                                        <p:tav tm="100000">
                                          <p:val>
                                            <p:strVal val="#ppt_y"/>
                                          </p:val>
                                        </p:tav>
                                      </p:tavLst>
                                    </p:anim>
                                    <p:anim calcmode="lin" valueType="num">
                                      <p:cBhvr>
                                        <p:cTn id="22" dur="500" fill="hold"/>
                                        <p:tgtEl>
                                          <p:spTgt spid="35846"/>
                                        </p:tgtEl>
                                        <p:attrNameLst>
                                          <p:attrName>ppt_w</p:attrName>
                                        </p:attrNameLst>
                                      </p:cBhvr>
                                      <p:tavLst>
                                        <p:tav tm="0">
                                          <p:val>
                                            <p:fltVal val="0"/>
                                          </p:val>
                                        </p:tav>
                                        <p:tav tm="100000">
                                          <p:val>
                                            <p:strVal val="#ppt_w"/>
                                          </p:val>
                                        </p:tav>
                                      </p:tavLst>
                                    </p:anim>
                                    <p:anim calcmode="lin" valueType="num">
                                      <p:cBhvr>
                                        <p:cTn id="23" dur="500" fill="hold"/>
                                        <p:tgtEl>
                                          <p:spTgt spid="35846"/>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5847"/>
                                        </p:tgtEl>
                                        <p:attrNameLst>
                                          <p:attrName>style.visibility</p:attrName>
                                        </p:attrNameLst>
                                      </p:cBhvr>
                                      <p:to>
                                        <p:strVal val="visible"/>
                                      </p:to>
                                    </p:set>
                                    <p:anim calcmode="lin" valueType="num">
                                      <p:cBhvr>
                                        <p:cTn id="28" dur="500" fill="hold"/>
                                        <p:tgtEl>
                                          <p:spTgt spid="35847"/>
                                        </p:tgtEl>
                                        <p:attrNameLst>
                                          <p:attrName>ppt_x</p:attrName>
                                        </p:attrNameLst>
                                      </p:cBhvr>
                                      <p:tavLst>
                                        <p:tav tm="0">
                                          <p:val>
                                            <p:strVal val="#ppt_x-#ppt_w/2"/>
                                          </p:val>
                                        </p:tav>
                                        <p:tav tm="100000">
                                          <p:val>
                                            <p:strVal val="#ppt_x"/>
                                          </p:val>
                                        </p:tav>
                                      </p:tavLst>
                                    </p:anim>
                                    <p:anim calcmode="lin" valueType="num">
                                      <p:cBhvr>
                                        <p:cTn id="29" dur="500" fill="hold"/>
                                        <p:tgtEl>
                                          <p:spTgt spid="35847"/>
                                        </p:tgtEl>
                                        <p:attrNameLst>
                                          <p:attrName>ppt_y</p:attrName>
                                        </p:attrNameLst>
                                      </p:cBhvr>
                                      <p:tavLst>
                                        <p:tav tm="0">
                                          <p:val>
                                            <p:strVal val="#ppt_y"/>
                                          </p:val>
                                        </p:tav>
                                        <p:tav tm="100000">
                                          <p:val>
                                            <p:strVal val="#ppt_y"/>
                                          </p:val>
                                        </p:tav>
                                      </p:tavLst>
                                    </p:anim>
                                    <p:anim calcmode="lin" valueType="num">
                                      <p:cBhvr>
                                        <p:cTn id="30" dur="500" fill="hold"/>
                                        <p:tgtEl>
                                          <p:spTgt spid="35847"/>
                                        </p:tgtEl>
                                        <p:attrNameLst>
                                          <p:attrName>ppt_w</p:attrName>
                                        </p:attrNameLst>
                                      </p:cBhvr>
                                      <p:tavLst>
                                        <p:tav tm="0">
                                          <p:val>
                                            <p:fltVal val="0"/>
                                          </p:val>
                                        </p:tav>
                                        <p:tav tm="100000">
                                          <p:val>
                                            <p:strVal val="#ppt_w"/>
                                          </p:val>
                                        </p:tav>
                                      </p:tavLst>
                                    </p:anim>
                                    <p:anim calcmode="lin" valueType="num">
                                      <p:cBhvr>
                                        <p:cTn id="31" dur="500" fill="hold"/>
                                        <p:tgtEl>
                                          <p:spTgt spid="35847"/>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5858"/>
                                        </p:tgtEl>
                                        <p:attrNameLst>
                                          <p:attrName>style.visibility</p:attrName>
                                        </p:attrNameLst>
                                      </p:cBhvr>
                                      <p:to>
                                        <p:strVal val="visible"/>
                                      </p:to>
                                    </p:set>
                                    <p:animEffect transition="in" filter="dissolve">
                                      <p:cBhvr>
                                        <p:cTn id="36" dur="500"/>
                                        <p:tgtEl>
                                          <p:spTgt spid="358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5857"/>
                                        </p:tgtEl>
                                        <p:attrNameLst>
                                          <p:attrName>style.visibility</p:attrName>
                                        </p:attrNameLst>
                                      </p:cBhvr>
                                      <p:to>
                                        <p:strVal val="visible"/>
                                      </p:to>
                                    </p:set>
                                    <p:animEffect transition="in" filter="dissolve">
                                      <p:cBhvr>
                                        <p:cTn id="41" dur="500"/>
                                        <p:tgtEl>
                                          <p:spTgt spid="3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5" grpId="0" autoUpdateAnimBg="0"/>
      <p:bldP spid="35846" grpId="0" autoUpdateAnimBg="0"/>
      <p:bldP spid="35847" grpId="0" autoUpdateAnimBg="0"/>
      <p:bldP spid="3585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
          <p:cNvGrpSpPr>
            <a:grpSpLocks/>
          </p:cNvGrpSpPr>
          <p:nvPr/>
        </p:nvGrpSpPr>
        <p:grpSpPr bwMode="auto">
          <a:xfrm>
            <a:off x="1992314" y="904875"/>
            <a:ext cx="5761037" cy="579438"/>
            <a:chOff x="340" y="482"/>
            <a:chExt cx="3629" cy="365"/>
          </a:xfrm>
        </p:grpSpPr>
        <p:sp>
          <p:nvSpPr>
            <p:cNvPr id="20507" name="Text Box 5"/>
            <p:cNvSpPr txBox="1">
              <a:spLocks noChangeArrowheads="1"/>
            </p:cNvSpPr>
            <p:nvPr/>
          </p:nvSpPr>
          <p:spPr bwMode="auto">
            <a:xfrm>
              <a:off x="340" y="482"/>
              <a:ext cx="362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smtClean="0">
                  <a:solidFill>
                    <a:srgbClr val="000099"/>
                  </a:solidFill>
                  <a:latin typeface="楷体_GB2312" pitchFamily="49" charset="-122"/>
                  <a:ea typeface="楷体_GB2312" pitchFamily="49" charset="-122"/>
                </a:rPr>
                <a:t>推出</a:t>
              </a:r>
              <a:r>
                <a:rPr lang="zh-CN" altLang="en-US" sz="3200" dirty="0">
                  <a:solidFill>
                    <a:srgbClr val="000099"/>
                  </a:solidFill>
                  <a:latin typeface="楷体_GB2312" pitchFamily="49" charset="-122"/>
                  <a:ea typeface="楷体_GB2312" pitchFamily="49" charset="-122"/>
                </a:rPr>
                <a:t>方法</a:t>
              </a:r>
              <a:r>
                <a:rPr lang="en-US" altLang="zh-CN" sz="3200" dirty="0">
                  <a:solidFill>
                    <a:srgbClr val="000099"/>
                  </a:solidFill>
                  <a:latin typeface="楷体_GB2312" pitchFamily="49" charset="-122"/>
                  <a:ea typeface="楷体_GB2312" pitchFamily="49" charset="-122"/>
                </a:rPr>
                <a:t>3     </a:t>
              </a:r>
              <a:r>
                <a:rPr lang="zh-CN" altLang="en-US" sz="3200" dirty="0">
                  <a:solidFill>
                    <a:srgbClr val="000099"/>
                  </a:solidFill>
                  <a:latin typeface="楷体_GB2312" pitchFamily="49" charset="-122"/>
                  <a:ea typeface="楷体_GB2312" pitchFamily="49" charset="-122"/>
                </a:rPr>
                <a:t>错位相减</a:t>
              </a:r>
            </a:p>
          </p:txBody>
        </p:sp>
        <p:sp>
          <p:nvSpPr>
            <p:cNvPr id="20508" name="Line 6"/>
            <p:cNvSpPr>
              <a:spLocks noChangeShapeType="1"/>
            </p:cNvSpPr>
            <p:nvPr/>
          </p:nvSpPr>
          <p:spPr bwMode="auto">
            <a:xfrm>
              <a:off x="1597" y="684"/>
              <a:ext cx="544" cy="0"/>
            </a:xfrm>
            <a:prstGeom prst="line">
              <a:avLst/>
            </a:prstGeom>
            <a:noFill/>
            <a:ln w="38100">
              <a:solidFill>
                <a:srgbClr val="0000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895" name="Group 7"/>
          <p:cNvGrpSpPr>
            <a:grpSpLocks/>
          </p:cNvGrpSpPr>
          <p:nvPr/>
        </p:nvGrpSpPr>
        <p:grpSpPr bwMode="auto">
          <a:xfrm>
            <a:off x="1992313" y="1700213"/>
            <a:ext cx="8064500" cy="557212"/>
            <a:chOff x="672" y="2291"/>
            <a:chExt cx="5080" cy="351"/>
          </a:xfrm>
        </p:grpSpPr>
        <p:sp>
          <p:nvSpPr>
            <p:cNvPr id="20503" name="Rectangle 8"/>
            <p:cNvSpPr>
              <a:spLocks noChangeArrowheads="1"/>
            </p:cNvSpPr>
            <p:nvPr/>
          </p:nvSpPr>
          <p:spPr bwMode="auto">
            <a:xfrm>
              <a:off x="3836" y="2313"/>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99"/>
                  </a:solidFill>
                  <a:latin typeface="楷体_GB2312" pitchFamily="49" charset="-122"/>
                  <a:ea typeface="楷体_GB2312" pitchFamily="49" charset="-122"/>
                </a:rPr>
                <a:t>③</a:t>
              </a:r>
              <a:r>
                <a:rPr lang="zh-CN" altLang="en-US" sz="2800">
                  <a:solidFill>
                    <a:srgbClr val="000099"/>
                  </a:solidFill>
                  <a:latin typeface="楷体_GB2312" pitchFamily="49" charset="-122"/>
                  <a:ea typeface="楷体_GB2312" pitchFamily="49" charset="-122"/>
                </a:rPr>
                <a:t>两端同乘以　，</a:t>
              </a:r>
            </a:p>
          </p:txBody>
        </p:sp>
        <p:sp>
          <p:nvSpPr>
            <p:cNvPr id="20504" name="Rectangle 9"/>
            <p:cNvSpPr>
              <a:spLocks noChangeArrowheads="1"/>
            </p:cNvSpPr>
            <p:nvPr/>
          </p:nvSpPr>
          <p:spPr bwMode="auto">
            <a:xfrm>
              <a:off x="672" y="2300"/>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即</a:t>
              </a:r>
            </a:p>
          </p:txBody>
        </p:sp>
        <p:graphicFrame>
          <p:nvGraphicFramePr>
            <p:cNvPr id="20505" name="Object 10"/>
            <p:cNvGraphicFramePr>
              <a:graphicFrameLocks noChangeAspect="1"/>
            </p:cNvGraphicFramePr>
            <p:nvPr/>
          </p:nvGraphicFramePr>
          <p:xfrm>
            <a:off x="938" y="2291"/>
            <a:ext cx="2991" cy="351"/>
          </p:xfrm>
          <a:graphic>
            <a:graphicData uri="http://schemas.openxmlformats.org/presentationml/2006/ole">
              <mc:AlternateContent xmlns:mc="http://schemas.openxmlformats.org/markup-compatibility/2006">
                <mc:Choice xmlns:v="urn:schemas-microsoft-com:vml" Requires="v">
                  <p:oleObj spid="_x0000_s3098" r:id="rId3" imgW="2019233" imgH="228575" progId="Equation.3">
                    <p:embed/>
                  </p:oleObj>
                </mc:Choice>
                <mc:Fallback>
                  <p:oleObj r:id="rId3" imgW="2019233" imgH="22857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 y="2291"/>
                          <a:ext cx="299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6" name="Object 11"/>
            <p:cNvGraphicFramePr>
              <a:graphicFrameLocks noChangeAspect="1"/>
            </p:cNvGraphicFramePr>
            <p:nvPr/>
          </p:nvGraphicFramePr>
          <p:xfrm>
            <a:off x="5232" y="2339"/>
            <a:ext cx="221" cy="288"/>
          </p:xfrm>
          <a:graphic>
            <a:graphicData uri="http://schemas.openxmlformats.org/presentationml/2006/ole">
              <mc:AlternateContent xmlns:mc="http://schemas.openxmlformats.org/markup-compatibility/2006">
                <mc:Choice xmlns:v="urn:schemas-microsoft-com:vml" Requires="v">
                  <p:oleObj spid="_x0000_s3099" r:id="rId5" imgW="114367" imgH="152383" progId="Equation.3">
                    <p:embed/>
                  </p:oleObj>
                </mc:Choice>
                <mc:Fallback>
                  <p:oleObj r:id="rId5" imgW="114367" imgH="15238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 y="2339"/>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900" name="Group 12"/>
          <p:cNvGrpSpPr>
            <a:grpSpLocks/>
          </p:cNvGrpSpPr>
          <p:nvPr/>
        </p:nvGrpSpPr>
        <p:grpSpPr bwMode="auto">
          <a:xfrm>
            <a:off x="1992314" y="2420939"/>
            <a:ext cx="7546975" cy="573087"/>
            <a:chOff x="672" y="2867"/>
            <a:chExt cx="4754" cy="361"/>
          </a:xfrm>
        </p:grpSpPr>
        <p:sp>
          <p:nvSpPr>
            <p:cNvPr id="20500" name="Rectangle 13"/>
            <p:cNvSpPr>
              <a:spLocks noChangeArrowheads="1"/>
            </p:cNvSpPr>
            <p:nvPr/>
          </p:nvSpPr>
          <p:spPr bwMode="auto">
            <a:xfrm>
              <a:off x="672" y="2867"/>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得</a:t>
              </a:r>
            </a:p>
          </p:txBody>
        </p:sp>
        <p:graphicFrame>
          <p:nvGraphicFramePr>
            <p:cNvPr id="20501" name="Object 14"/>
            <p:cNvGraphicFramePr>
              <a:graphicFrameLocks noChangeAspect="1"/>
            </p:cNvGraphicFramePr>
            <p:nvPr/>
          </p:nvGraphicFramePr>
          <p:xfrm>
            <a:off x="924" y="2873"/>
            <a:ext cx="3984" cy="355"/>
          </p:xfrm>
          <a:graphic>
            <a:graphicData uri="http://schemas.openxmlformats.org/presentationml/2006/ole">
              <mc:AlternateContent xmlns:mc="http://schemas.openxmlformats.org/markup-compatibility/2006">
                <mc:Choice xmlns:v="urn:schemas-microsoft-com:vml" Requires="v">
                  <p:oleObj spid="_x0000_s3100" r:id="rId7" imgW="2657424" imgH="228575" progId="Equation.3">
                    <p:embed/>
                  </p:oleObj>
                </mc:Choice>
                <mc:Fallback>
                  <p:oleObj r:id="rId7" imgW="2657424" imgH="22857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 y="2873"/>
                          <a:ext cx="398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2" name="Rectangle 15"/>
            <p:cNvSpPr>
              <a:spLocks noChangeArrowheads="1"/>
            </p:cNvSpPr>
            <p:nvPr/>
          </p:nvSpPr>
          <p:spPr bwMode="auto">
            <a:xfrm>
              <a:off x="4860" y="288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99"/>
                  </a:solidFill>
                  <a:latin typeface="楷体_GB2312" pitchFamily="49" charset="-122"/>
                  <a:ea typeface="楷体_GB2312" pitchFamily="49" charset="-122"/>
                </a:rPr>
                <a:t>④</a:t>
              </a:r>
              <a:r>
                <a:rPr lang="zh-CN" altLang="en-US" sz="2800">
                  <a:solidFill>
                    <a:srgbClr val="000099"/>
                  </a:solidFill>
                  <a:latin typeface="楷体_GB2312" pitchFamily="49" charset="-122"/>
                  <a:ea typeface="楷体_GB2312" pitchFamily="49" charset="-122"/>
                </a:rPr>
                <a:t>，</a:t>
              </a:r>
            </a:p>
          </p:txBody>
        </p:sp>
      </p:grpSp>
      <p:grpSp>
        <p:nvGrpSpPr>
          <p:cNvPr id="37904" name="Group 16"/>
          <p:cNvGrpSpPr>
            <a:grpSpLocks/>
          </p:cNvGrpSpPr>
          <p:nvPr/>
        </p:nvGrpSpPr>
        <p:grpSpPr bwMode="auto">
          <a:xfrm>
            <a:off x="2017713" y="3284538"/>
            <a:ext cx="5899150" cy="620712"/>
            <a:chOff x="688" y="3401"/>
            <a:chExt cx="3716" cy="391"/>
          </a:xfrm>
        </p:grpSpPr>
        <p:sp>
          <p:nvSpPr>
            <p:cNvPr id="20498" name="Rectangle 17"/>
            <p:cNvSpPr>
              <a:spLocks noChangeArrowheads="1"/>
            </p:cNvSpPr>
            <p:nvPr/>
          </p:nvSpPr>
          <p:spPr bwMode="auto">
            <a:xfrm>
              <a:off x="688" y="3433"/>
              <a:ext cx="37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000099"/>
                  </a:solidFill>
                  <a:latin typeface="楷体_GB2312" pitchFamily="49" charset="-122"/>
                  <a:ea typeface="楷体_GB2312" pitchFamily="49" charset="-122"/>
                </a:rPr>
                <a:t>③</a:t>
              </a:r>
              <a:r>
                <a:rPr lang="zh-CN" altLang="en-US" sz="2800">
                  <a:solidFill>
                    <a:srgbClr val="000099"/>
                  </a:solidFill>
                  <a:latin typeface="楷体_GB2312" pitchFamily="49" charset="-122"/>
                  <a:ea typeface="楷体_GB2312" pitchFamily="49" charset="-122"/>
                </a:rPr>
                <a:t>－④得　　　　　　　　　　⑤，</a:t>
              </a:r>
            </a:p>
          </p:txBody>
        </p:sp>
        <p:graphicFrame>
          <p:nvGraphicFramePr>
            <p:cNvPr id="20499" name="Object 18"/>
            <p:cNvGraphicFramePr>
              <a:graphicFrameLocks noChangeAspect="1"/>
            </p:cNvGraphicFramePr>
            <p:nvPr/>
          </p:nvGraphicFramePr>
          <p:xfrm>
            <a:off x="1632" y="3401"/>
            <a:ext cx="2112" cy="391"/>
          </p:xfrm>
          <a:graphic>
            <a:graphicData uri="http://schemas.openxmlformats.org/presentationml/2006/ole">
              <mc:AlternateContent xmlns:mc="http://schemas.openxmlformats.org/markup-compatibility/2006">
                <mc:Choice xmlns:v="urn:schemas-microsoft-com:vml" Requires="v">
                  <p:oleObj spid="_x0000_s3101" r:id="rId9" imgW="1276384" imgH="228575" progId="Equation.3">
                    <p:embed/>
                  </p:oleObj>
                </mc:Choice>
                <mc:Fallback>
                  <p:oleObj r:id="rId9" imgW="1276384" imgH="22857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3401"/>
                          <a:ext cx="211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7908" name="Text Box 20"/>
          <p:cNvSpPr txBox="1">
            <a:spLocks noChangeArrowheads="1"/>
          </p:cNvSpPr>
          <p:nvPr/>
        </p:nvSpPr>
        <p:spPr bwMode="auto">
          <a:xfrm>
            <a:off x="7942264" y="51419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bg1"/>
                </a:solidFill>
                <a:ea typeface="楷体_GB2312" pitchFamily="49" charset="-122"/>
              </a:rPr>
              <a:t>错位相减法</a:t>
            </a:r>
          </a:p>
        </p:txBody>
      </p:sp>
      <p:grpSp>
        <p:nvGrpSpPr>
          <p:cNvPr id="37909" name="Group 21"/>
          <p:cNvGrpSpPr>
            <a:grpSpLocks/>
          </p:cNvGrpSpPr>
          <p:nvPr/>
        </p:nvGrpSpPr>
        <p:grpSpPr bwMode="auto">
          <a:xfrm>
            <a:off x="1992313" y="4719639"/>
            <a:ext cx="5364162" cy="941387"/>
            <a:chOff x="664" y="1763"/>
            <a:chExt cx="3379" cy="593"/>
          </a:xfrm>
        </p:grpSpPr>
        <p:sp>
          <p:nvSpPr>
            <p:cNvPr id="20495" name="Rectangle 22"/>
            <p:cNvSpPr>
              <a:spLocks noChangeArrowheads="1"/>
            </p:cNvSpPr>
            <p:nvPr/>
          </p:nvSpPr>
          <p:spPr bwMode="auto">
            <a:xfrm>
              <a:off x="664" y="1872"/>
              <a:ext cx="3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当　　时，由⑤得　　　　　　</a:t>
              </a:r>
              <a:r>
                <a:rPr lang="en-US" altLang="zh-CN" sz="2800">
                  <a:solidFill>
                    <a:srgbClr val="000099"/>
                  </a:solidFill>
                  <a:latin typeface="楷体_GB2312" pitchFamily="49" charset="-122"/>
                  <a:ea typeface="楷体_GB2312" pitchFamily="49" charset="-122"/>
                </a:rPr>
                <a:t>.</a:t>
              </a:r>
            </a:p>
          </p:txBody>
        </p:sp>
        <p:graphicFrame>
          <p:nvGraphicFramePr>
            <p:cNvPr id="20496" name="Object 23"/>
            <p:cNvGraphicFramePr>
              <a:graphicFrameLocks noChangeAspect="1"/>
            </p:cNvGraphicFramePr>
            <p:nvPr/>
          </p:nvGraphicFramePr>
          <p:xfrm>
            <a:off x="960" y="1946"/>
            <a:ext cx="432" cy="252"/>
          </p:xfrm>
          <a:graphic>
            <a:graphicData uri="http://schemas.openxmlformats.org/presentationml/2006/ole">
              <mc:AlternateContent xmlns:mc="http://schemas.openxmlformats.org/markup-compatibility/2006">
                <mc:Choice xmlns:v="urn:schemas-microsoft-com:vml" Requires="v">
                  <p:oleObj spid="_x0000_s3102" r:id="rId11" imgW="333392" imgH="190479" progId="Equation.3">
                    <p:embed/>
                  </p:oleObj>
                </mc:Choice>
                <mc:Fallback>
                  <p:oleObj r:id="rId11" imgW="333392" imgH="1904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194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7" name="Object 24"/>
            <p:cNvGraphicFramePr>
              <a:graphicFrameLocks noChangeAspect="1"/>
            </p:cNvGraphicFramePr>
            <p:nvPr/>
          </p:nvGraphicFramePr>
          <p:xfrm>
            <a:off x="2505" y="1763"/>
            <a:ext cx="1248" cy="593"/>
          </p:xfrm>
          <a:graphic>
            <a:graphicData uri="http://schemas.openxmlformats.org/presentationml/2006/ole">
              <mc:AlternateContent xmlns:mc="http://schemas.openxmlformats.org/markup-compatibility/2006">
                <mc:Choice xmlns:v="urn:schemas-microsoft-com:vml" Requires="v">
                  <p:oleObj spid="_x0000_s3103" r:id="rId13" imgW="933551" imgH="438237" progId="Equation.3">
                    <p:embed/>
                  </p:oleObj>
                </mc:Choice>
                <mc:Fallback>
                  <p:oleObj r:id="rId13" imgW="933551" imgH="43823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5" y="1763"/>
                          <a:ext cx="1248"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913" name="Group 25"/>
          <p:cNvGrpSpPr>
            <a:grpSpLocks/>
          </p:cNvGrpSpPr>
          <p:nvPr/>
        </p:nvGrpSpPr>
        <p:grpSpPr bwMode="auto">
          <a:xfrm>
            <a:off x="1998664" y="4040189"/>
            <a:ext cx="5184775" cy="631825"/>
            <a:chOff x="668" y="1335"/>
            <a:chExt cx="3266" cy="398"/>
          </a:xfrm>
        </p:grpSpPr>
        <p:sp>
          <p:nvSpPr>
            <p:cNvPr id="20492" name="Rectangle 26"/>
            <p:cNvSpPr>
              <a:spLocks noChangeArrowheads="1"/>
            </p:cNvSpPr>
            <p:nvPr/>
          </p:nvSpPr>
          <p:spPr bwMode="auto">
            <a:xfrm>
              <a:off x="668" y="1344"/>
              <a:ext cx="3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当　　时，由③可得　　　　；</a:t>
              </a:r>
            </a:p>
          </p:txBody>
        </p:sp>
        <p:graphicFrame>
          <p:nvGraphicFramePr>
            <p:cNvPr id="20493" name="Object 27"/>
            <p:cNvGraphicFramePr>
              <a:graphicFrameLocks noChangeAspect="1"/>
            </p:cNvGraphicFramePr>
            <p:nvPr/>
          </p:nvGraphicFramePr>
          <p:xfrm>
            <a:off x="947" y="1400"/>
            <a:ext cx="480" cy="280"/>
          </p:xfrm>
          <a:graphic>
            <a:graphicData uri="http://schemas.openxmlformats.org/presentationml/2006/ole">
              <mc:AlternateContent xmlns:mc="http://schemas.openxmlformats.org/markup-compatibility/2006">
                <mc:Choice xmlns:v="urn:schemas-microsoft-com:vml" Requires="v">
                  <p:oleObj spid="_x0000_s3104" r:id="rId15" imgW="333392" imgH="190479" progId="Equation.3">
                    <p:embed/>
                  </p:oleObj>
                </mc:Choice>
                <mc:Fallback>
                  <p:oleObj r:id="rId15" imgW="333392" imgH="19047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7" y="1400"/>
                          <a:ext cx="4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4" name="Object 28"/>
            <p:cNvGraphicFramePr>
              <a:graphicFrameLocks noChangeAspect="1"/>
            </p:cNvGraphicFramePr>
            <p:nvPr/>
          </p:nvGraphicFramePr>
          <p:xfrm>
            <a:off x="2684" y="1335"/>
            <a:ext cx="977" cy="398"/>
          </p:xfrm>
          <a:graphic>
            <a:graphicData uri="http://schemas.openxmlformats.org/presentationml/2006/ole">
              <mc:AlternateContent xmlns:mc="http://schemas.openxmlformats.org/markup-compatibility/2006">
                <mc:Choice xmlns:v="urn:schemas-microsoft-com:vml" Requires="v">
                  <p:oleObj spid="_x0000_s3105" r:id="rId17" imgW="552416" imgH="219118" progId="Equation.3">
                    <p:embed/>
                  </p:oleObj>
                </mc:Choice>
                <mc:Fallback>
                  <p:oleObj r:id="rId17" imgW="552416" imgH="21911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4" y="1335"/>
                          <a:ext cx="97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490" name="Rectangle 29"/>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0491" name="Line 30"/>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498787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1+#ppt_w/2"/>
                                          </p:val>
                                        </p:tav>
                                        <p:tav tm="100000">
                                          <p:val>
                                            <p:strVal val="#ppt_x"/>
                                          </p:val>
                                        </p:tav>
                                      </p:tavLst>
                                    </p:anim>
                                    <p:anim calcmode="lin" valueType="num">
                                      <p:cBhvr additive="base">
                                        <p:cTn id="8" dur="500" fill="hold"/>
                                        <p:tgtEl>
                                          <p:spTgt spid="3789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37900"/>
                                        </p:tgtEl>
                                        <p:attrNameLst>
                                          <p:attrName>style.visibility</p:attrName>
                                        </p:attrNameLst>
                                      </p:cBhvr>
                                      <p:to>
                                        <p:strVal val="visible"/>
                                      </p:to>
                                    </p:set>
                                    <p:animEffect transition="in" filter="barn(outHorizontal)">
                                      <p:cBhvr>
                                        <p:cTn id="13" dur="500"/>
                                        <p:tgtEl>
                                          <p:spTgt spid="379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37904"/>
                                        </p:tgtEl>
                                        <p:attrNameLst>
                                          <p:attrName>style.visibility</p:attrName>
                                        </p:attrNameLst>
                                      </p:cBhvr>
                                      <p:to>
                                        <p:strVal val="visible"/>
                                      </p:to>
                                    </p:set>
                                    <p:anim calcmode="lin" valueType="num">
                                      <p:cBhvr>
                                        <p:cTn id="18" dur="500" fill="hold"/>
                                        <p:tgtEl>
                                          <p:spTgt spid="37904"/>
                                        </p:tgtEl>
                                        <p:attrNameLst>
                                          <p:attrName>ppt_x</p:attrName>
                                        </p:attrNameLst>
                                      </p:cBhvr>
                                      <p:tavLst>
                                        <p:tav tm="0">
                                          <p:val>
                                            <p:strVal val="#ppt_x-#ppt_w/2"/>
                                          </p:val>
                                        </p:tav>
                                        <p:tav tm="100000">
                                          <p:val>
                                            <p:strVal val="#ppt_x"/>
                                          </p:val>
                                        </p:tav>
                                      </p:tavLst>
                                    </p:anim>
                                    <p:anim calcmode="lin" valueType="num">
                                      <p:cBhvr>
                                        <p:cTn id="19" dur="500" fill="hold"/>
                                        <p:tgtEl>
                                          <p:spTgt spid="37904"/>
                                        </p:tgtEl>
                                        <p:attrNameLst>
                                          <p:attrName>ppt_y</p:attrName>
                                        </p:attrNameLst>
                                      </p:cBhvr>
                                      <p:tavLst>
                                        <p:tav tm="0">
                                          <p:val>
                                            <p:strVal val="#ppt_y"/>
                                          </p:val>
                                        </p:tav>
                                        <p:tav tm="100000">
                                          <p:val>
                                            <p:strVal val="#ppt_y"/>
                                          </p:val>
                                        </p:tav>
                                      </p:tavLst>
                                    </p:anim>
                                    <p:anim calcmode="lin" valueType="num">
                                      <p:cBhvr>
                                        <p:cTn id="20" dur="500" fill="hold"/>
                                        <p:tgtEl>
                                          <p:spTgt spid="37904"/>
                                        </p:tgtEl>
                                        <p:attrNameLst>
                                          <p:attrName>ppt_w</p:attrName>
                                        </p:attrNameLst>
                                      </p:cBhvr>
                                      <p:tavLst>
                                        <p:tav tm="0">
                                          <p:val>
                                            <p:fltVal val="0"/>
                                          </p:val>
                                        </p:tav>
                                        <p:tav tm="100000">
                                          <p:val>
                                            <p:strVal val="#ppt_w"/>
                                          </p:val>
                                        </p:tav>
                                      </p:tavLst>
                                    </p:anim>
                                    <p:anim calcmode="lin" valueType="num">
                                      <p:cBhvr>
                                        <p:cTn id="21" dur="500" fill="hold"/>
                                        <p:tgtEl>
                                          <p:spTgt spid="3790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7913"/>
                                        </p:tgtEl>
                                        <p:attrNameLst>
                                          <p:attrName>style.visibility</p:attrName>
                                        </p:attrNameLst>
                                      </p:cBhvr>
                                      <p:to>
                                        <p:strVal val="visible"/>
                                      </p:to>
                                    </p:set>
                                    <p:anim calcmode="lin" valueType="num">
                                      <p:cBhvr additive="base">
                                        <p:cTn id="26" dur="500" fill="hold"/>
                                        <p:tgtEl>
                                          <p:spTgt spid="37913"/>
                                        </p:tgtEl>
                                        <p:attrNameLst>
                                          <p:attrName>ppt_x</p:attrName>
                                        </p:attrNameLst>
                                      </p:cBhvr>
                                      <p:tavLst>
                                        <p:tav tm="0">
                                          <p:val>
                                            <p:strVal val="#ppt_x"/>
                                          </p:val>
                                        </p:tav>
                                        <p:tav tm="100000">
                                          <p:val>
                                            <p:strVal val="#ppt_x"/>
                                          </p:val>
                                        </p:tav>
                                      </p:tavLst>
                                    </p:anim>
                                    <p:anim calcmode="lin" valueType="num">
                                      <p:cBhvr additive="base">
                                        <p:cTn id="27" dur="500" fill="hold"/>
                                        <p:tgtEl>
                                          <p:spTgt spid="3791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37909"/>
                                        </p:tgtEl>
                                        <p:attrNameLst>
                                          <p:attrName>style.visibility</p:attrName>
                                        </p:attrNameLst>
                                      </p:cBhvr>
                                      <p:to>
                                        <p:strVal val="visible"/>
                                      </p:to>
                                    </p:set>
                                    <p:animEffect transition="in" filter="strips(downLeft)">
                                      <p:cBhvr>
                                        <p:cTn id="32" dur="500"/>
                                        <p:tgtEl>
                                          <p:spTgt spid="37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908"/>
                                        </p:tgtEl>
                                        <p:attrNameLst>
                                          <p:attrName>style.visibility</p:attrName>
                                        </p:attrNameLst>
                                      </p:cBhvr>
                                      <p:to>
                                        <p:strVal val="visible"/>
                                      </p:to>
                                    </p:set>
                                    <p:animEffect transition="in" filter="dissolve">
                                      <p:cBhvr>
                                        <p:cTn id="37" dur="500"/>
                                        <p:tgtEl>
                                          <p:spTgt spid="37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3"/>
          <p:cNvGraphicFramePr>
            <a:graphicFrameLocks noChangeAspect="1"/>
          </p:cNvGraphicFramePr>
          <p:nvPr/>
        </p:nvGraphicFramePr>
        <p:xfrm>
          <a:off x="2566989" y="1916113"/>
          <a:ext cx="6746875" cy="3143250"/>
        </p:xfrm>
        <a:graphic>
          <a:graphicData uri="http://schemas.openxmlformats.org/presentationml/2006/ole">
            <mc:AlternateContent xmlns:mc="http://schemas.openxmlformats.org/markup-compatibility/2006">
              <mc:Choice xmlns:v="urn:schemas-microsoft-com:vml" Requires="v">
                <p:oleObj spid="_x0000_s4101" r:id="rId3" imgW="1524000" imgH="704907" progId="Equation.3">
                  <p:embed/>
                </p:oleObj>
              </mc:Choice>
              <mc:Fallback>
                <p:oleObj r:id="rId3" imgW="1524000" imgH="7049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1916113"/>
                        <a:ext cx="67468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Rectangle 18"/>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1508" name="Line 19"/>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93689655"/>
      </p:ext>
    </p:extLst>
  </p:cSld>
  <p:clrMapOvr>
    <a:masterClrMapping/>
  </p:clrMapOvr>
  <p:transition>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04" name="Group 12"/>
          <p:cNvGrpSpPr>
            <a:grpSpLocks/>
          </p:cNvGrpSpPr>
          <p:nvPr/>
        </p:nvGrpSpPr>
        <p:grpSpPr bwMode="auto">
          <a:xfrm>
            <a:off x="2028826" y="1981200"/>
            <a:ext cx="7675563" cy="2185988"/>
            <a:chOff x="318" y="1248"/>
            <a:chExt cx="4835" cy="1377"/>
          </a:xfrm>
        </p:grpSpPr>
        <p:sp>
          <p:nvSpPr>
            <p:cNvPr id="22533" name="Rectangle 9"/>
            <p:cNvSpPr>
              <a:spLocks noChangeArrowheads="1"/>
            </p:cNvSpPr>
            <p:nvPr/>
          </p:nvSpPr>
          <p:spPr bwMode="auto">
            <a:xfrm>
              <a:off x="318" y="1728"/>
              <a:ext cx="39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可以求形如　　　　的数列的和，其中</a:t>
              </a:r>
            </a:p>
          </p:txBody>
        </p:sp>
        <p:graphicFrame>
          <p:nvGraphicFramePr>
            <p:cNvPr id="22534" name="Object 6"/>
            <p:cNvGraphicFramePr>
              <a:graphicFrameLocks noChangeAspect="1"/>
            </p:cNvGraphicFramePr>
            <p:nvPr/>
          </p:nvGraphicFramePr>
          <p:xfrm>
            <a:off x="1536" y="1741"/>
            <a:ext cx="768" cy="335"/>
          </p:xfrm>
          <a:graphic>
            <a:graphicData uri="http://schemas.openxmlformats.org/presentationml/2006/ole">
              <mc:AlternateContent xmlns:mc="http://schemas.openxmlformats.org/markup-compatibility/2006">
                <mc:Choice xmlns:v="urn:schemas-microsoft-com:vml" Requires="v">
                  <p:oleObj spid="_x0000_s5131" r:id="rId3" imgW="514384" imgH="219118" progId="Equation.3">
                    <p:embed/>
                  </p:oleObj>
                </mc:Choice>
                <mc:Fallback>
                  <p:oleObj r:id="rId3" imgW="514384" imgH="2191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741"/>
                          <a:ext cx="76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Object 5"/>
            <p:cNvGraphicFramePr>
              <a:graphicFrameLocks noChangeAspect="1"/>
            </p:cNvGraphicFramePr>
            <p:nvPr/>
          </p:nvGraphicFramePr>
          <p:xfrm>
            <a:off x="4189" y="1741"/>
            <a:ext cx="384" cy="317"/>
          </p:xfrm>
          <a:graphic>
            <a:graphicData uri="http://schemas.openxmlformats.org/presentationml/2006/ole">
              <mc:AlternateContent xmlns:mc="http://schemas.openxmlformats.org/markup-compatibility/2006">
                <mc:Choice xmlns:v="urn:schemas-microsoft-com:vml" Requires="v">
                  <p:oleObj spid="_x0000_s5132" r:id="rId5" imgW="266767" imgH="219118" progId="Equation.3">
                    <p:embed/>
                  </p:oleObj>
                </mc:Choice>
                <mc:Fallback>
                  <p:oleObj r:id="rId5" imgW="266767" imgH="2191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9" y="1741"/>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4"/>
            <p:cNvGraphicFramePr>
              <a:graphicFrameLocks noChangeAspect="1"/>
            </p:cNvGraphicFramePr>
            <p:nvPr/>
          </p:nvGraphicFramePr>
          <p:xfrm>
            <a:off x="1523" y="2291"/>
            <a:ext cx="432" cy="334"/>
          </p:xfrm>
          <a:graphic>
            <a:graphicData uri="http://schemas.openxmlformats.org/presentationml/2006/ole">
              <mc:AlternateContent xmlns:mc="http://schemas.openxmlformats.org/markup-compatibility/2006">
                <mc:Choice xmlns:v="urn:schemas-microsoft-com:vml" Requires="v">
                  <p:oleObj spid="_x0000_s5133" r:id="rId7" imgW="285649" imgH="219118" progId="Equation.3">
                    <p:embed/>
                  </p:oleObj>
                </mc:Choice>
                <mc:Fallback>
                  <p:oleObj r:id="rId7" imgW="285649" imgH="2191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3" y="2291"/>
                          <a:ext cx="43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Rectangle 8"/>
            <p:cNvSpPr>
              <a:spLocks noChangeArrowheads="1"/>
            </p:cNvSpPr>
            <p:nvPr/>
          </p:nvSpPr>
          <p:spPr bwMode="auto">
            <a:xfrm>
              <a:off x="764" y="1248"/>
              <a:ext cx="43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反思推导求和公式的方法</a:t>
              </a:r>
              <a:r>
                <a:rPr lang="en-US" altLang="zh-CN" sz="2800">
                  <a:solidFill>
                    <a:srgbClr val="000099"/>
                  </a:solidFill>
                  <a:ea typeface="楷体_GB2312" pitchFamily="49" charset="-122"/>
                </a:rPr>
                <a:t>——</a:t>
              </a:r>
              <a:r>
                <a:rPr lang="zh-CN" altLang="en-US" sz="2800">
                  <a:solidFill>
                    <a:srgbClr val="000099"/>
                  </a:solidFill>
                  <a:latin typeface="楷体_GB2312" pitchFamily="49" charset="-122"/>
                  <a:ea typeface="楷体_GB2312" pitchFamily="49" charset="-122"/>
                </a:rPr>
                <a:t>错位相减法，</a:t>
              </a:r>
            </a:p>
          </p:txBody>
        </p:sp>
        <p:sp>
          <p:nvSpPr>
            <p:cNvPr id="22538" name="Rectangle 10"/>
            <p:cNvSpPr>
              <a:spLocks noChangeArrowheads="1"/>
            </p:cNvSpPr>
            <p:nvPr/>
          </p:nvSpPr>
          <p:spPr bwMode="auto">
            <a:xfrm>
              <a:off x="336" y="2256"/>
              <a:ext cx="29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等差数列，　　为等比数列</a:t>
              </a:r>
              <a:r>
                <a:rPr lang="en-US" altLang="zh-CN" sz="2800">
                  <a:solidFill>
                    <a:srgbClr val="000099"/>
                  </a:solidFill>
                  <a:latin typeface="楷体_GB2312" pitchFamily="49" charset="-122"/>
                  <a:ea typeface="楷体_GB2312" pitchFamily="49" charset="-122"/>
                </a:rPr>
                <a:t>.</a:t>
              </a:r>
            </a:p>
          </p:txBody>
        </p:sp>
        <p:sp>
          <p:nvSpPr>
            <p:cNvPr id="22539" name="Rectangle 11"/>
            <p:cNvSpPr>
              <a:spLocks noChangeArrowheads="1"/>
            </p:cNvSpPr>
            <p:nvPr/>
          </p:nvSpPr>
          <p:spPr bwMode="auto">
            <a:xfrm>
              <a:off x="4608" y="1728"/>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99"/>
                  </a:solidFill>
                  <a:latin typeface="楷体_GB2312" pitchFamily="49" charset="-122"/>
                  <a:ea typeface="楷体_GB2312" pitchFamily="49" charset="-122"/>
                </a:rPr>
                <a:t>为</a:t>
              </a:r>
            </a:p>
          </p:txBody>
        </p:sp>
      </p:grpSp>
      <p:sp>
        <p:nvSpPr>
          <p:cNvPr id="22531" name="Rectangle 13"/>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2532" name="Line 14"/>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1500213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8204"/>
                                        </p:tgtEl>
                                        <p:attrNameLst>
                                          <p:attrName>style.visibility</p:attrName>
                                        </p:attrNameLst>
                                      </p:cBhvr>
                                      <p:to>
                                        <p:strVal val="visible"/>
                                      </p:to>
                                    </p:set>
                                    <p:anim calcmode="lin" valueType="num">
                                      <p:cBhvr>
                                        <p:cTn id="7" dur="500" fill="hold"/>
                                        <p:tgtEl>
                                          <p:spTgt spid="8204"/>
                                        </p:tgtEl>
                                        <p:attrNameLst>
                                          <p:attrName>ppt_w</p:attrName>
                                        </p:attrNameLst>
                                      </p:cBhvr>
                                      <p:tavLst>
                                        <p:tav tm="0">
                                          <p:val>
                                            <p:fltVal val="0"/>
                                          </p:val>
                                        </p:tav>
                                        <p:tav tm="100000">
                                          <p:val>
                                            <p:strVal val="#ppt_w"/>
                                          </p:val>
                                        </p:tav>
                                      </p:tavLst>
                                    </p:anim>
                                    <p:anim calcmode="lin" valueType="num">
                                      <p:cBhvr>
                                        <p:cTn id="8" dur="500" fill="hold"/>
                                        <p:tgtEl>
                                          <p:spTgt spid="8204"/>
                                        </p:tgtEl>
                                        <p:attrNameLst>
                                          <p:attrName>ppt_h</p:attrName>
                                        </p:attrNameLst>
                                      </p:cBhvr>
                                      <p:tavLst>
                                        <p:tav tm="0">
                                          <p:val>
                                            <p:fltVal val="0"/>
                                          </p:val>
                                        </p:tav>
                                        <p:tav tm="100000">
                                          <p:val>
                                            <p:strVal val="#ppt_h"/>
                                          </p:val>
                                        </p:tav>
                                      </p:tavLst>
                                    </p:anim>
                                    <p:anim calcmode="lin" valueType="num">
                                      <p:cBhvr>
                                        <p:cTn id="9" dur="500" fill="hold"/>
                                        <p:tgtEl>
                                          <p:spTgt spid="8204"/>
                                        </p:tgtEl>
                                        <p:attrNameLst>
                                          <p:attrName>ppt_x</p:attrName>
                                        </p:attrNameLst>
                                      </p:cBhvr>
                                      <p:tavLst>
                                        <p:tav tm="0">
                                          <p:val>
                                            <p:fltVal val="0.5"/>
                                          </p:val>
                                        </p:tav>
                                        <p:tav tm="100000">
                                          <p:val>
                                            <p:strVal val="#ppt_x"/>
                                          </p:val>
                                        </p:tav>
                                      </p:tavLst>
                                    </p:anim>
                                    <p:anim calcmode="lin" valueType="num">
                                      <p:cBhvr>
                                        <p:cTn id="10" dur="500" fill="hold"/>
                                        <p:tgtEl>
                                          <p:spTgt spid="820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3" name="Group 7"/>
          <p:cNvGrpSpPr>
            <a:grpSpLocks/>
          </p:cNvGrpSpPr>
          <p:nvPr/>
        </p:nvGrpSpPr>
        <p:grpSpPr bwMode="auto">
          <a:xfrm>
            <a:off x="2686050" y="1091045"/>
            <a:ext cx="5721350" cy="923925"/>
            <a:chOff x="864" y="1296"/>
            <a:chExt cx="3604" cy="582"/>
          </a:xfrm>
        </p:grpSpPr>
        <p:sp>
          <p:nvSpPr>
            <p:cNvPr id="23564" name="Rectangle 6"/>
            <p:cNvSpPr>
              <a:spLocks noChangeArrowheads="1"/>
            </p:cNvSpPr>
            <p:nvPr/>
          </p:nvSpPr>
          <p:spPr bwMode="auto">
            <a:xfrm>
              <a:off x="864" y="1392"/>
              <a:ext cx="36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求和：　　　　　　　　　　　　</a:t>
              </a:r>
              <a:r>
                <a:rPr lang="en-US" altLang="zh-CN" sz="2800">
                  <a:latin typeface="楷体_GB2312" pitchFamily="49" charset="-122"/>
                  <a:ea typeface="楷体_GB2312" pitchFamily="49" charset="-122"/>
                </a:rPr>
                <a:t>.</a:t>
              </a:r>
            </a:p>
          </p:txBody>
        </p:sp>
        <p:graphicFrame>
          <p:nvGraphicFramePr>
            <p:cNvPr id="23565" name="Object 4"/>
            <p:cNvGraphicFramePr>
              <a:graphicFrameLocks noChangeAspect="1"/>
            </p:cNvGraphicFramePr>
            <p:nvPr/>
          </p:nvGraphicFramePr>
          <p:xfrm>
            <a:off x="1488" y="1296"/>
            <a:ext cx="2784" cy="582"/>
          </p:xfrm>
          <a:graphic>
            <a:graphicData uri="http://schemas.openxmlformats.org/presentationml/2006/ole">
              <mc:AlternateContent xmlns:mc="http://schemas.openxmlformats.org/markup-compatibility/2006">
                <mc:Choice xmlns:v="urn:schemas-microsoft-com:vml" Requires="v">
                  <p:oleObj spid="_x0000_s6161" r:id="rId3" imgW="1866090" imgH="393529" progId="Equation.3">
                    <p:embed/>
                  </p:oleObj>
                </mc:Choice>
                <mc:Fallback>
                  <p:oleObj r:id="rId3" imgW="186609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296"/>
                          <a:ext cx="27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233" name="Group 17"/>
          <p:cNvGrpSpPr>
            <a:grpSpLocks/>
          </p:cNvGrpSpPr>
          <p:nvPr/>
        </p:nvGrpSpPr>
        <p:grpSpPr bwMode="auto">
          <a:xfrm>
            <a:off x="2008188" y="2246745"/>
            <a:ext cx="7700962" cy="1895475"/>
            <a:chOff x="305" y="2024"/>
            <a:chExt cx="4851" cy="1194"/>
          </a:xfrm>
        </p:grpSpPr>
        <p:sp>
          <p:nvSpPr>
            <p:cNvPr id="23558" name="Rectangle 15"/>
            <p:cNvSpPr>
              <a:spLocks noChangeArrowheads="1"/>
            </p:cNvSpPr>
            <p:nvPr/>
          </p:nvSpPr>
          <p:spPr bwMode="auto">
            <a:xfrm>
              <a:off x="305" y="2793"/>
              <a:ext cx="47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为等比数列，公比为　，利用错位相减法求和</a:t>
              </a:r>
              <a:r>
                <a:rPr lang="en-US" altLang="zh-CN" sz="2800">
                  <a:latin typeface="楷体_GB2312" pitchFamily="49" charset="-122"/>
                  <a:ea typeface="楷体_GB2312" pitchFamily="49" charset="-122"/>
                </a:rPr>
                <a:t>.</a:t>
              </a:r>
            </a:p>
          </p:txBody>
        </p:sp>
        <p:sp>
          <p:nvSpPr>
            <p:cNvPr id="23559" name="Rectangle 11"/>
            <p:cNvSpPr>
              <a:spLocks noChangeArrowheads="1"/>
            </p:cNvSpPr>
            <p:nvPr/>
          </p:nvSpPr>
          <p:spPr bwMode="auto">
            <a:xfrm>
              <a:off x="710" y="2120"/>
              <a:ext cx="41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设　　　　　　　，其中　为等差数列，</a:t>
              </a:r>
            </a:p>
          </p:txBody>
        </p:sp>
        <p:graphicFrame>
          <p:nvGraphicFramePr>
            <p:cNvPr id="23560" name="Object 9"/>
            <p:cNvGraphicFramePr>
              <a:graphicFrameLocks noChangeAspect="1"/>
            </p:cNvGraphicFramePr>
            <p:nvPr/>
          </p:nvGraphicFramePr>
          <p:xfrm>
            <a:off x="1011" y="2024"/>
            <a:ext cx="1440" cy="542"/>
          </p:xfrm>
          <a:graphic>
            <a:graphicData uri="http://schemas.openxmlformats.org/presentationml/2006/ole">
              <mc:AlternateContent xmlns:mc="http://schemas.openxmlformats.org/markup-compatibility/2006">
                <mc:Choice xmlns:v="urn:schemas-microsoft-com:vml" Requires="v">
                  <p:oleObj spid="_x0000_s6162" r:id="rId5" imgW="1040948" imgH="393529" progId="Equation.3">
                    <p:embed/>
                  </p:oleObj>
                </mc:Choice>
                <mc:Fallback>
                  <p:oleObj r:id="rId5" imgW="1040948"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 y="2024"/>
                          <a:ext cx="144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1" name="Object 8"/>
            <p:cNvGraphicFramePr>
              <a:graphicFrameLocks noChangeAspect="1"/>
            </p:cNvGraphicFramePr>
            <p:nvPr/>
          </p:nvGraphicFramePr>
          <p:xfrm>
            <a:off x="3184" y="2168"/>
            <a:ext cx="288" cy="288"/>
          </p:xfrm>
          <a:graphic>
            <a:graphicData uri="http://schemas.openxmlformats.org/presentationml/2006/ole">
              <mc:AlternateContent xmlns:mc="http://schemas.openxmlformats.org/markup-compatibility/2006">
                <mc:Choice xmlns:v="urn:schemas-microsoft-com:vml" Requires="v">
                  <p:oleObj spid="_x0000_s6163" r:id="rId7" imgW="215619" imgH="215619" progId="Equation.3">
                    <p:embed/>
                  </p:oleObj>
                </mc:Choice>
                <mc:Fallback>
                  <p:oleObj r:id="rId7" imgW="215619"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 y="21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2" name="Object 13"/>
            <p:cNvGraphicFramePr>
              <a:graphicFrameLocks noChangeAspect="1"/>
            </p:cNvGraphicFramePr>
            <p:nvPr/>
          </p:nvGraphicFramePr>
          <p:xfrm>
            <a:off x="4687" y="2047"/>
            <a:ext cx="469" cy="528"/>
          </p:xfrm>
          <a:graphic>
            <a:graphicData uri="http://schemas.openxmlformats.org/presentationml/2006/ole">
              <mc:AlternateContent xmlns:mc="http://schemas.openxmlformats.org/markup-compatibility/2006">
                <mc:Choice xmlns:v="urn:schemas-microsoft-com:vml" Requires="v">
                  <p:oleObj spid="_x0000_s6164" r:id="rId9" imgW="380835" imgH="431613" progId="Equation.3">
                    <p:embed/>
                  </p:oleObj>
                </mc:Choice>
                <mc:Fallback>
                  <p:oleObj r:id="rId9" imgW="380835"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7" y="2047"/>
                          <a:ext cx="469"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3" name="Object 12"/>
            <p:cNvGraphicFramePr>
              <a:graphicFrameLocks noChangeAspect="1"/>
            </p:cNvGraphicFramePr>
            <p:nvPr/>
          </p:nvGraphicFramePr>
          <p:xfrm>
            <a:off x="2380" y="2736"/>
            <a:ext cx="188" cy="482"/>
          </p:xfrm>
          <a:graphic>
            <a:graphicData uri="http://schemas.openxmlformats.org/presentationml/2006/ole">
              <mc:AlternateContent xmlns:mc="http://schemas.openxmlformats.org/markup-compatibility/2006">
                <mc:Choice xmlns:v="urn:schemas-microsoft-com:vml" Requires="v">
                  <p:oleObj spid="_x0000_s6165" r:id="rId11" imgW="152334" imgH="393529" progId="Equation.3">
                    <p:embed/>
                  </p:oleObj>
                </mc:Choice>
                <mc:Fallback>
                  <p:oleObj r:id="rId11" imgW="152334"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2736"/>
                          <a:ext cx="18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56" name="Rectangle 19"/>
          <p:cNvSpPr>
            <a:spLocks noChangeArrowheads="1"/>
          </p:cNvSpPr>
          <p:nvPr/>
        </p:nvSpPr>
        <p:spPr bwMode="auto">
          <a:xfrm>
            <a:off x="1703388" y="115888"/>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ea typeface="楷体_GB2312" pitchFamily="49" charset="-122"/>
              </a:rPr>
              <a:t>等比数列前</a:t>
            </a:r>
            <a:r>
              <a:rPr lang="en-US" altLang="zh-CN">
                <a:solidFill>
                  <a:schemeClr val="bg1"/>
                </a:solidFill>
                <a:latin typeface="楷体_GB2312" pitchFamily="49" charset="-122"/>
                <a:ea typeface="楷体_GB2312" pitchFamily="49" charset="-122"/>
              </a:rPr>
              <a:t>n</a:t>
            </a:r>
            <a:r>
              <a:rPr lang="zh-CN" altLang="en-US">
                <a:solidFill>
                  <a:schemeClr val="bg1"/>
                </a:solidFill>
                <a:latin typeface="楷体_GB2312" pitchFamily="49" charset="-122"/>
                <a:ea typeface="楷体_GB2312" pitchFamily="49" charset="-122"/>
              </a:rPr>
              <a:t>项和的公式</a:t>
            </a:r>
          </a:p>
        </p:txBody>
      </p:sp>
      <p:sp>
        <p:nvSpPr>
          <p:cNvPr id="23557" name="Line 20"/>
          <p:cNvSpPr>
            <a:spLocks noChangeShapeType="1"/>
          </p:cNvSpPr>
          <p:nvPr/>
        </p:nvSpPr>
        <p:spPr bwMode="auto">
          <a:xfrm>
            <a:off x="1524000" y="620713"/>
            <a:ext cx="9144000" cy="0"/>
          </a:xfrm>
          <a:prstGeom prst="line">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2" name="图片 1"/>
          <p:cNvPicPr>
            <a:picLocks noChangeAspect="1"/>
          </p:cNvPicPr>
          <p:nvPr/>
        </p:nvPicPr>
        <p:blipFill>
          <a:blip r:embed="rId13"/>
          <a:stretch>
            <a:fillRect/>
          </a:stretch>
        </p:blipFill>
        <p:spPr>
          <a:xfrm>
            <a:off x="2144096" y="4899889"/>
            <a:ext cx="8087877" cy="826078"/>
          </a:xfrm>
          <a:prstGeom prst="rect">
            <a:avLst/>
          </a:prstGeom>
        </p:spPr>
      </p:pic>
    </p:spTree>
    <p:extLst>
      <p:ext uri="{BB962C8B-B14F-4D97-AF65-F5344CB8AC3E}">
        <p14:creationId xmlns:p14="http://schemas.microsoft.com/office/powerpoint/2010/main" val="102577302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223"/>
                                        </p:tgtEl>
                                        <p:attrNameLst>
                                          <p:attrName>style.visibility</p:attrName>
                                        </p:attrNameLst>
                                      </p:cBhvr>
                                      <p:to>
                                        <p:strVal val="visible"/>
                                      </p:to>
                                    </p:set>
                                    <p:anim calcmode="lin" valueType="num">
                                      <p:cBhvr additive="base">
                                        <p:cTn id="7" dur="500" fill="hold"/>
                                        <p:tgtEl>
                                          <p:spTgt spid="9223"/>
                                        </p:tgtEl>
                                        <p:attrNameLst>
                                          <p:attrName>ppt_x</p:attrName>
                                        </p:attrNameLst>
                                      </p:cBhvr>
                                      <p:tavLst>
                                        <p:tav tm="0">
                                          <p:val>
                                            <p:strVal val="#ppt_x"/>
                                          </p:val>
                                        </p:tav>
                                        <p:tav tm="100000">
                                          <p:val>
                                            <p:strVal val="#ppt_x"/>
                                          </p:val>
                                        </p:tav>
                                      </p:tavLst>
                                    </p:anim>
                                    <p:anim calcmode="lin" valueType="num">
                                      <p:cBhvr additive="base">
                                        <p:cTn id="8" dur="500" fill="hold"/>
                                        <p:tgtEl>
                                          <p:spTgt spid="922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9233"/>
                                        </p:tgtEl>
                                        <p:attrNameLst>
                                          <p:attrName>style.visibility</p:attrName>
                                        </p:attrNameLst>
                                      </p:cBhvr>
                                      <p:to>
                                        <p:strVal val="visible"/>
                                      </p:to>
                                    </p:set>
                                    <p:animEffect transition="in" filter="barn(outHorizontal)">
                                      <p:cBhvr>
                                        <p:cTn id="13" dur="500"/>
                                        <p:tgtEl>
                                          <p:spTgt spid="923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327</Words>
  <Application>Microsoft Office PowerPoint</Application>
  <PresentationFormat>宽屏</PresentationFormat>
  <Paragraphs>59</Paragraphs>
  <Slides>13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华文中宋</vt:lpstr>
      <vt:lpstr>楷体_GB2312</vt:lpstr>
      <vt:lpstr>宋体</vt:lpstr>
      <vt:lpstr>Arial</vt:lpstr>
      <vt:lpstr>Calibri</vt:lpstr>
      <vt:lpstr>Calibri Light</vt:lpstr>
      <vt:lpstr>Tahoma</vt:lpstr>
      <vt:lpstr>Times New Roman</vt:lpstr>
      <vt:lpstr>Office 主题</vt:lpstr>
      <vt:lpstr>Microsoft 公式 3.0</vt:lpstr>
      <vt:lpstr>等比数列前n项和的公式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等比数列前n项和的公式 </dc:title>
  <dc:creator>USER</dc:creator>
  <cp:lastModifiedBy>USER</cp:lastModifiedBy>
  <cp:revision>3</cp:revision>
  <dcterms:created xsi:type="dcterms:W3CDTF">2016-05-19T00:17:38Z</dcterms:created>
  <dcterms:modified xsi:type="dcterms:W3CDTF">2016-05-19T01:09:47Z</dcterms:modified>
</cp:coreProperties>
</file>