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7" r:id="rId17"/>
    <p:sldId id="258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0.wmf"/><Relationship Id="rId7" Type="http://schemas.openxmlformats.org/officeDocument/2006/relationships/image" Target="../media/image71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30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7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0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9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1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BFA7-A42C-4196-8CAF-020C195AF641}" type="datetimeFigureOut">
              <a:rPr lang="zh-CN" altLang="en-US" smtClean="0"/>
              <a:t>2016-05-20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E6B1-4745-4931-91FB-96E0C050A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6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3" Type="http://schemas.openxmlformats.org/officeDocument/2006/relationships/audio" Target="../media/audio1.wav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8.bin"/><Relationship Id="rId3" Type="http://schemas.openxmlformats.org/officeDocument/2006/relationships/audio" Target="../media/audio1.wav"/><Relationship Id="rId21" Type="http://schemas.openxmlformats.org/officeDocument/2006/relationships/image" Target="../media/image60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66.jpeg"/><Relationship Id="rId9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4.bin"/><Relationship Id="rId3" Type="http://schemas.openxmlformats.org/officeDocument/2006/relationships/audio" Target="../media/audio1.wav"/><Relationship Id="rId21" Type="http://schemas.openxmlformats.org/officeDocument/2006/relationships/image" Target="../media/image72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9.wmf"/><Relationship Id="rId5" Type="http://schemas.openxmlformats.org/officeDocument/2006/relationships/image" Target="../media/image7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7.wmf"/><Relationship Id="rId3" Type="http://schemas.openxmlformats.org/officeDocument/2006/relationships/audio" Target="../media/audio1.wav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8.png"/><Relationship Id="rId10" Type="http://schemas.openxmlformats.org/officeDocument/2006/relationships/image" Target="../media/image24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audio" Target="../media/audio1.wav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8.wmf"/><Relationship Id="rId3" Type="http://schemas.openxmlformats.org/officeDocument/2006/relationships/audio" Target="../media/audio1.wav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数列求和方法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6847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3064" y="928689"/>
            <a:ext cx="902493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800" b="1">
                <a:latin typeface="宋体" charset="-122"/>
              </a:rPr>
              <a:t>5</a:t>
            </a:r>
            <a:r>
              <a:rPr lang="zh-CN" altLang="en-US" sz="2800" b="1">
                <a:latin typeface="宋体" charset="-122"/>
              </a:rPr>
              <a:t>、已知一个等比数列其首项是</a:t>
            </a:r>
            <a:r>
              <a:rPr lang="en-US" altLang="zh-CN" sz="2800" b="1">
                <a:latin typeface="宋体" charset="-122"/>
              </a:rPr>
              <a:t>1</a:t>
            </a:r>
            <a:r>
              <a:rPr lang="zh-CN" altLang="en-US" sz="2800" b="1">
                <a:latin typeface="宋体" charset="-122"/>
              </a:rPr>
              <a:t>，项数是偶数，所有奇</a:t>
            </a:r>
            <a:endParaRPr lang="en-US" altLang="zh-CN" sz="2800" b="1">
              <a:latin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800" b="1">
                <a:latin typeface="宋体" charset="-122"/>
              </a:rPr>
              <a:t>数项和是</a:t>
            </a:r>
            <a:r>
              <a:rPr lang="en-US" altLang="zh-CN" sz="2800" b="1">
                <a:latin typeface="宋体" charset="-122"/>
              </a:rPr>
              <a:t>85</a:t>
            </a:r>
            <a:r>
              <a:rPr lang="zh-CN" altLang="en-US" sz="2800" b="1">
                <a:latin typeface="宋体" charset="-122"/>
              </a:rPr>
              <a:t>，所有偶数项和是</a:t>
            </a:r>
            <a:r>
              <a:rPr lang="en-US" altLang="zh-CN" sz="2800" b="1">
                <a:latin typeface="宋体" charset="-122"/>
              </a:rPr>
              <a:t>170</a:t>
            </a:r>
            <a:r>
              <a:rPr lang="zh-CN" altLang="en-US" sz="2800" b="1">
                <a:latin typeface="宋体" charset="-122"/>
              </a:rPr>
              <a:t>，求此数列的项数？</a:t>
            </a:r>
          </a:p>
          <a:p>
            <a:pPr marL="342900" indent="-342900" eaLnBrk="0" hangingPunct="0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721" y="214291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变式训练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81188" y="2428876"/>
            <a:ext cx="142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提示：</a:t>
            </a: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238500" y="2286001"/>
          <a:ext cx="40005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4" imgW="1155600" imgH="469800" progId="Equation.3">
                  <p:embed/>
                </p:oleObj>
              </mc:Choice>
              <mc:Fallback>
                <p:oleObj name="公式" r:id="rId4" imgW="1155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286001"/>
                        <a:ext cx="400050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166939" y="3786189"/>
          <a:ext cx="67706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6" imgW="1955520" imgH="241200" progId="Equation.3">
                  <p:embed/>
                </p:oleObj>
              </mc:Choice>
              <mc:Fallback>
                <p:oleObj name="公式" r:id="rId6" imgW="1955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3786189"/>
                        <a:ext cx="67706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2024063" y="4714875"/>
          <a:ext cx="4495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8" imgW="1841400" imgH="215640" progId="Equation.3">
                  <p:embed/>
                </p:oleObj>
              </mc:Choice>
              <mc:Fallback>
                <p:oleObj name="公式" r:id="rId8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714875"/>
                        <a:ext cx="4495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3238501" y="5500688"/>
          <a:ext cx="18526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10" imgW="799920" imgH="419040" progId="Equation.3">
                  <p:embed/>
                </p:oleObj>
              </mc:Choice>
              <mc:Fallback>
                <p:oleObj name="公式" r:id="rId10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5500688"/>
                        <a:ext cx="18526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167313" y="5715001"/>
          <a:ext cx="1905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12" imgW="545760" imgH="177480" progId="Equation.3">
                  <p:embed/>
                </p:oleObj>
              </mc:Choice>
              <mc:Fallback>
                <p:oleObj name="公式" r:id="rId12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5715001"/>
                        <a:ext cx="1905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932516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矩形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"/>
            <a:ext cx="3449638" cy="841375"/>
          </a:xfrm>
          <a:prstGeom prst="rect">
            <a:avLst/>
          </a:prstGeom>
          <a:solidFill>
            <a:srgbClr val="008000"/>
          </a:solidFill>
        </p:spPr>
      </p:pic>
      <p:graphicFrame>
        <p:nvGraphicFramePr>
          <p:cNvPr id="24582" name="Object 8"/>
          <p:cNvGraphicFramePr>
            <a:graphicFrameLocks noChangeAspect="1"/>
          </p:cNvGraphicFramePr>
          <p:nvPr/>
        </p:nvGraphicFramePr>
        <p:xfrm>
          <a:off x="1809751" y="857250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5" imgW="3314520" imgH="457200" progId="Equation.3">
                  <p:embed/>
                </p:oleObj>
              </mc:Choice>
              <mc:Fallback>
                <p:oleObj name="公式" r:id="rId5" imgW="331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857250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66901" y="2436814"/>
            <a:ext cx="785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解：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652714" y="2293938"/>
          <a:ext cx="4586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7" imgW="1447560" imgH="228600" progId="Equation.3">
                  <p:embed/>
                </p:oleObj>
              </mc:Choice>
              <mc:Fallback>
                <p:oleObj name="公式" r:id="rId7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4" y="2293938"/>
                        <a:ext cx="45862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2595564" y="3214688"/>
          <a:ext cx="3000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9" imgW="1091880" imgH="228600" progId="Equation.3">
                  <p:embed/>
                </p:oleObj>
              </mc:Choice>
              <mc:Fallback>
                <p:oleObj name="公式" r:id="rId9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3214688"/>
                        <a:ext cx="3000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38375" y="4071939"/>
            <a:ext cx="3500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两式联立解得：</a:t>
            </a: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4667251" y="4500564"/>
          <a:ext cx="35147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11" imgW="1257120" imgH="482400" progId="Equation.3">
                  <p:embed/>
                </p:oleObj>
              </mc:Choice>
              <mc:Fallback>
                <p:oleObj name="公式" r:id="rId11" imgW="1257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1" y="4500564"/>
                        <a:ext cx="35147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524125" y="5857876"/>
          <a:ext cx="2336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13" imgW="850680" imgH="215640" progId="Equation.3">
                  <p:embed/>
                </p:oleObj>
              </mc:Choice>
              <mc:Fallback>
                <p:oleObj name="公式" r:id="rId13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857876"/>
                        <a:ext cx="2336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221480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6" name="Rectangle 3"/>
          <p:cNvSpPr>
            <a:spLocks noChangeArrowheads="1"/>
          </p:cNvSpPr>
          <p:nvPr/>
        </p:nvSpPr>
        <p:spPr bwMode="auto">
          <a:xfrm>
            <a:off x="1524000" y="3219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5007" name="Rectangle 4"/>
          <p:cNvSpPr>
            <a:spLocks noChangeArrowheads="1"/>
          </p:cNvSpPr>
          <p:nvPr/>
        </p:nvSpPr>
        <p:spPr bwMode="auto">
          <a:xfrm>
            <a:off x="1524000" y="3214689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5008" name="Rectangle 5"/>
          <p:cNvSpPr>
            <a:spLocks noChangeArrowheads="1"/>
          </p:cNvSpPr>
          <p:nvPr/>
        </p:nvSpPr>
        <p:spPr bwMode="auto">
          <a:xfrm>
            <a:off x="1524000" y="32131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5009" name="Rectangle 6"/>
          <p:cNvSpPr>
            <a:spLocks noChangeArrowheads="1"/>
          </p:cNvSpPr>
          <p:nvPr/>
        </p:nvSpPr>
        <p:spPr bwMode="auto">
          <a:xfrm>
            <a:off x="1524000" y="3233739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5010" name="Rectangle 10"/>
          <p:cNvSpPr>
            <a:spLocks noChangeArrowheads="1"/>
          </p:cNvSpPr>
          <p:nvPr/>
        </p:nvSpPr>
        <p:spPr bwMode="auto">
          <a:xfrm>
            <a:off x="1524000" y="3309939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524001" y="285751"/>
          <a:ext cx="46513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4" imgW="1663560" imgH="228600" progId="Equation.3">
                  <p:embed/>
                </p:oleObj>
              </mc:Choice>
              <mc:Fallback>
                <p:oleObj name="公式" r:id="rId4" imgW="1663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85751"/>
                        <a:ext cx="46513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524250" y="1000125"/>
          <a:ext cx="34226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6" imgW="1180800" imgH="419040" progId="Equation.3">
                  <p:embed/>
                </p:oleObj>
              </mc:Choice>
              <mc:Fallback>
                <p:oleObj name="公式" r:id="rId6" imgW="118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000125"/>
                        <a:ext cx="34226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8167688" y="285751"/>
          <a:ext cx="2171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8" imgW="888840" imgH="431640" progId="Equation.3">
                  <p:embed/>
                </p:oleObj>
              </mc:Choice>
              <mc:Fallback>
                <p:oleObj name="公式" r:id="rId8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285751"/>
                        <a:ext cx="2171700" cy="10572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166939" y="2286000"/>
          <a:ext cx="2428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10" imgW="825480" imgH="215640" progId="Equation.3">
                  <p:embed/>
                </p:oleObj>
              </mc:Choice>
              <mc:Fallback>
                <p:oleObj name="公式" r:id="rId10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286000"/>
                        <a:ext cx="24288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952625" y="3000376"/>
          <a:ext cx="31765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12" imgW="1079280" imgH="241200" progId="Equation.3">
                  <p:embed/>
                </p:oleObj>
              </mc:Choice>
              <mc:Fallback>
                <p:oleObj name="公式" r:id="rId12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000376"/>
                        <a:ext cx="31765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5238751" y="3000375"/>
          <a:ext cx="23161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14" imgW="787320" imgH="203040" progId="Equation.3">
                  <p:embed/>
                </p:oleObj>
              </mc:Choice>
              <mc:Fallback>
                <p:oleObj name="公式" r:id="rId14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1" y="3000375"/>
                        <a:ext cx="23161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2238376" y="3786188"/>
          <a:ext cx="23923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16" imgW="812520" imgH="215640" progId="Equation.3">
                  <p:embed/>
                </p:oleObj>
              </mc:Choice>
              <mc:Fallback>
                <p:oleObj name="公式" r:id="rId16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786188"/>
                        <a:ext cx="23923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1524001" y="4429126"/>
          <a:ext cx="61071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18" imgW="2184120" imgH="228600" progId="Equation.3">
                  <p:embed/>
                </p:oleObj>
              </mc:Choice>
              <mc:Fallback>
                <p:oleObj name="公式" r:id="rId18" imgW="218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429126"/>
                        <a:ext cx="61071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4095750" y="4857750"/>
          <a:ext cx="25034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20" imgW="850680" imgH="393480" progId="Equation.3">
                  <p:embed/>
                </p:oleObj>
              </mc:Choice>
              <mc:Fallback>
                <p:oleObj name="公式" r:id="rId20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857750"/>
                        <a:ext cx="25034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1774825" y="5759450"/>
          <a:ext cx="53276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22" imgW="1904760" imgH="393480" progId="Equation.3">
                  <p:embed/>
                </p:oleObj>
              </mc:Choice>
              <mc:Fallback>
                <p:oleObj name="公式" r:id="rId22" imgW="1904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759450"/>
                        <a:ext cx="53276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491597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ws_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2101" y="26988"/>
            <a:ext cx="27479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1524000" y="928689"/>
          <a:ext cx="91440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5" imgW="3225600" imgH="634680" progId="Equation.3">
                  <p:embed/>
                </p:oleObj>
              </mc:Choice>
              <mc:Fallback>
                <p:oleObj name="公式" r:id="rId5" imgW="32256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28689"/>
                        <a:ext cx="914400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593850" y="3714750"/>
          <a:ext cx="9074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7" imgW="3377880" imgH="457200" progId="Equation.3">
                  <p:embed/>
                </p:oleObj>
              </mc:Choice>
              <mc:Fallback>
                <p:oleObj name="公式" r:id="rId7" imgW="337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714750"/>
                        <a:ext cx="90741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4667250" y="4786314"/>
          <a:ext cx="15319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9" imgW="520560" imgH="393480" progId="Equation.3">
                  <p:embed/>
                </p:oleObj>
              </mc:Choice>
              <mc:Fallback>
                <p:oleObj name="公式" r:id="rId9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4786314"/>
                        <a:ext cx="153193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810126" y="2857501"/>
          <a:ext cx="16430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1" imgW="495000" imgH="228600" progId="Equation.3">
                  <p:embed/>
                </p:oleObj>
              </mc:Choice>
              <mc:Fallback>
                <p:oleObj name="公式" r:id="rId11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6" y="2857501"/>
                        <a:ext cx="16430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954409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s_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2101" y="26988"/>
            <a:ext cx="27479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598614" y="1100138"/>
          <a:ext cx="90693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5" imgW="3200400" imgH="457200" progId="Equation.3">
                  <p:embed/>
                </p:oleObj>
              </mc:Choice>
              <mc:Fallback>
                <p:oleObj name="公式" r:id="rId5" imgW="320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4" y="1100138"/>
                        <a:ext cx="9069387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4381501" y="2600326"/>
          <a:ext cx="29511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7" imgW="1041120" imgH="393480" progId="Equation.3">
                  <p:embed/>
                </p:oleObj>
              </mc:Choice>
              <mc:Fallback>
                <p:oleObj name="公式" r:id="rId7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2600326"/>
                        <a:ext cx="29511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784867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5406" y="71414"/>
            <a:ext cx="174759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小结：</a:t>
            </a:r>
          </a:p>
        </p:txBody>
      </p:sp>
      <p:graphicFrame>
        <p:nvGraphicFramePr>
          <p:cNvPr id="24582" name="Object 2"/>
          <p:cNvGraphicFramePr>
            <a:graphicFrameLocks noChangeAspect="1"/>
          </p:cNvGraphicFramePr>
          <p:nvPr/>
        </p:nvGraphicFramePr>
        <p:xfrm>
          <a:off x="6881814" y="1285876"/>
          <a:ext cx="3571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4" imgW="1295280" imgH="241200" progId="Equation.3">
                  <p:embed/>
                </p:oleObj>
              </mc:Choice>
              <mc:Fallback>
                <p:oleObj name="公式" r:id="rId4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1285876"/>
                        <a:ext cx="3571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024063" y="1285875"/>
          <a:ext cx="39290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6" imgW="1358640" imgH="228600" progId="Equation.3">
                  <p:embed/>
                </p:oleObj>
              </mc:Choice>
              <mc:Fallback>
                <p:oleObj name="公式" r:id="rId6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285875"/>
                        <a:ext cx="39290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024563" y="1303339"/>
          <a:ext cx="7858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8" imgW="215640" imgH="152280" progId="Equation.3">
                  <p:embed/>
                </p:oleObj>
              </mc:Choice>
              <mc:Fallback>
                <p:oleObj name="公式" r:id="rId8" imgW="215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303339"/>
                        <a:ext cx="7858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714375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等差数列前</a:t>
            </a:r>
            <a:r>
              <a:rPr lang="en-US" altLang="zh-CN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项和的性质：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116139" y="2071689"/>
          <a:ext cx="81232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10" imgW="3568680" imgH="241200" progId="Equation.3">
                  <p:embed/>
                </p:oleObj>
              </mc:Choice>
              <mc:Fallback>
                <p:oleObj name="公式" r:id="rId10" imgW="3568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9" y="2071689"/>
                        <a:ext cx="81232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259139" y="2786064"/>
          <a:ext cx="58054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12" imgW="2349360" imgH="241200" progId="Equation.3">
                  <p:embed/>
                </p:oleObj>
              </mc:Choice>
              <mc:Fallback>
                <p:oleObj name="公式" r:id="rId12" imgW="234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9" y="2786064"/>
                        <a:ext cx="58054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453063" y="3929063"/>
          <a:ext cx="1744662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14" imgW="520560" imgH="469800" progId="Equation.3">
                  <p:embed/>
                </p:oleObj>
              </mc:Choice>
              <mc:Fallback>
                <p:oleObj name="公式" r:id="rId14" imgW="520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929063"/>
                        <a:ext cx="1744662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095501" y="5357813"/>
          <a:ext cx="7631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16" imgW="3352680" imgH="241200" progId="Equation.3">
                  <p:embed/>
                </p:oleObj>
              </mc:Choice>
              <mc:Fallback>
                <p:oleObj name="公式" r:id="rId16" imgW="335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5357813"/>
                        <a:ext cx="7631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4595814" y="5889626"/>
          <a:ext cx="33940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18" imgW="1143000" imgH="253800" progId="Equation.3">
                  <p:embed/>
                </p:oleObj>
              </mc:Choice>
              <mc:Fallback>
                <p:oleObj name="公式" r:id="rId18" imgW="1143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4" y="5889626"/>
                        <a:ext cx="33940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2095501" y="3429000"/>
          <a:ext cx="4938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20" imgW="2019240" imgH="228600" progId="Equation.3">
                  <p:embed/>
                </p:oleObj>
              </mc:Choice>
              <mc:Fallback>
                <p:oleObj name="公式" r:id="rId20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3429000"/>
                        <a:ext cx="4938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24000" y="1285876"/>
            <a:ext cx="57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</a:rPr>
              <a:t>①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44638" y="2071689"/>
            <a:ext cx="57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</a:rPr>
              <a:t>②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24001" y="3429001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</a:rPr>
              <a:t>③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524000" y="5357814"/>
            <a:ext cx="642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319794859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31" y="381976"/>
            <a:ext cx="9324868" cy="2059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31" y="2806452"/>
            <a:ext cx="9551576" cy="819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04" y="4372043"/>
            <a:ext cx="7878405" cy="1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2" y="190676"/>
            <a:ext cx="8204740" cy="3830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8" y="4235667"/>
            <a:ext cx="11675555" cy="14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28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02460"/>
              </p:ext>
            </p:extLst>
          </p:nvPr>
        </p:nvGraphicFramePr>
        <p:xfrm>
          <a:off x="418381" y="601376"/>
          <a:ext cx="396716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676160" imgH="711000" progId="Equation.3">
                  <p:embed/>
                </p:oleObj>
              </mc:Choice>
              <mc:Fallback>
                <p:oleObj name="公式" r:id="rId3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81" y="601376"/>
                        <a:ext cx="3967162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18381" y="169576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zh-CN" altLang="en-US" sz="2800" b="1">
                <a:latin typeface="Calibri" pitchFamily="34" charset="0"/>
              </a:rPr>
              <a:t>等比数列前</a:t>
            </a:r>
            <a:r>
              <a:rPr lang="en-US" altLang="zh-CN" sz="2800" b="1">
                <a:latin typeface="Calibri" pitchFamily="34" charset="0"/>
              </a:rPr>
              <a:t>n</a:t>
            </a:r>
            <a:r>
              <a:rPr lang="zh-CN" altLang="en-US" sz="2800" b="1">
                <a:latin typeface="Calibri" pitchFamily="34" charset="0"/>
              </a:rPr>
              <a:t>项和公式</a:t>
            </a:r>
            <a:r>
              <a:rPr lang="en-US" altLang="zh-CN" sz="2800" b="1">
                <a:latin typeface="Calibri" pitchFamily="34" charset="0"/>
              </a:rPr>
              <a:t>:</a:t>
            </a:r>
            <a:endParaRPr lang="zh-CN" altLang="en-US" sz="2800" b="1">
              <a:latin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96632"/>
              </p:ext>
            </p:extLst>
          </p:nvPr>
        </p:nvGraphicFramePr>
        <p:xfrm>
          <a:off x="5171356" y="672813"/>
          <a:ext cx="394017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1612800" imgH="685800" progId="Equation.3">
                  <p:embed/>
                </p:oleObj>
              </mc:Choice>
              <mc:Fallback>
                <p:oleObj name="公式" r:id="rId5" imgW="1612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356" y="672813"/>
                        <a:ext cx="394017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50631" y="1104613"/>
            <a:ext cx="642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6318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6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34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4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52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6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03388" y="2801937"/>
            <a:ext cx="601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等比数列前</a:t>
            </a:r>
            <a:r>
              <a:rPr lang="en-US" altLang="zh-CN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项和的性质一：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458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88287"/>
              </p:ext>
            </p:extLst>
          </p:nvPr>
        </p:nvGraphicFramePr>
        <p:xfrm>
          <a:off x="1846264" y="642937"/>
          <a:ext cx="23256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4" imgW="952200" imgH="444240" progId="Equation.3">
                  <p:embed/>
                </p:oleObj>
              </mc:Choice>
              <mc:Fallback>
                <p:oleObj name="公式" r:id="rId4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4" y="642937"/>
                        <a:ext cx="23256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88659"/>
              </p:ext>
            </p:extLst>
          </p:nvPr>
        </p:nvGraphicFramePr>
        <p:xfrm>
          <a:off x="4203700" y="642937"/>
          <a:ext cx="33797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6" imgW="1384200" imgH="431640" progId="Equation.3">
                  <p:embed/>
                </p:oleObj>
              </mc:Choice>
              <mc:Fallback>
                <p:oleObj name="公式" r:id="rId6" imgW="138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642937"/>
                        <a:ext cx="33797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0099"/>
              </p:ext>
            </p:extLst>
          </p:nvPr>
        </p:nvGraphicFramePr>
        <p:xfrm>
          <a:off x="1774826" y="1857374"/>
          <a:ext cx="24177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8" imgW="990360" imgH="431640" progId="Equation.3">
                  <p:embed/>
                </p:oleObj>
              </mc:Choice>
              <mc:Fallback>
                <p:oleObj name="公式" r:id="rId8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857374"/>
                        <a:ext cx="24177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81867"/>
              </p:ext>
            </p:extLst>
          </p:nvPr>
        </p:nvGraphicFramePr>
        <p:xfrm>
          <a:off x="4275139" y="2071686"/>
          <a:ext cx="2790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0" imgW="1143000" imgH="241200" progId="Equation.3">
                  <p:embed/>
                </p:oleObj>
              </mc:Choice>
              <mc:Fallback>
                <p:oleObj name="公式" r:id="rId10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9" y="2071686"/>
                        <a:ext cx="27908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727171" y="206138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</a:rPr>
              <a:t>探究一：</a:t>
            </a: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7810500" y="1722436"/>
            <a:ext cx="2857500" cy="1357312"/>
          </a:xfrm>
          <a:prstGeom prst="wedgeRoundRectCallout">
            <a:avLst>
              <a:gd name="adj1" fmla="val -78222"/>
              <a:gd name="adj2" fmla="val -52338"/>
              <a:gd name="adj3" fmla="val 16667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这个形式和等比数列等价吗？</a:t>
            </a: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85828"/>
              </p:ext>
            </p:extLst>
          </p:nvPr>
        </p:nvGraphicFramePr>
        <p:xfrm>
          <a:off x="6527801" y="3451224"/>
          <a:ext cx="3571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12" imgW="1295280" imgH="241200" progId="Equation.3">
                  <p:embed/>
                </p:oleObj>
              </mc:Choice>
              <mc:Fallback>
                <p:oleObj name="公式" r:id="rId12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3451224"/>
                        <a:ext cx="3571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792535"/>
              </p:ext>
            </p:extLst>
          </p:nvPr>
        </p:nvGraphicFramePr>
        <p:xfrm>
          <a:off x="1774826" y="3522661"/>
          <a:ext cx="3929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4" imgW="1358640" imgH="228600" progId="Equation.3">
                  <p:embed/>
                </p:oleObj>
              </mc:Choice>
              <mc:Fallback>
                <p:oleObj name="公式" r:id="rId14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522661"/>
                        <a:ext cx="39290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30285"/>
              </p:ext>
            </p:extLst>
          </p:nvPr>
        </p:nvGraphicFramePr>
        <p:xfrm>
          <a:off x="5735638" y="3522662"/>
          <a:ext cx="7858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16" imgW="215640" imgH="152280" progId="Equation.3">
                  <p:embed/>
                </p:oleObj>
              </mc:Choice>
              <mc:Fallback>
                <p:oleObj name="公式" r:id="rId16" imgW="215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522662"/>
                        <a:ext cx="7858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703388" y="4098923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华文隶书"/>
                <a:ea typeface="华文隶书"/>
                <a:cs typeface="华文隶书"/>
              </a:rPr>
              <a:t>类似结论：</a:t>
            </a:r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14064"/>
              </p:ext>
            </p:extLst>
          </p:nvPr>
        </p:nvGraphicFramePr>
        <p:xfrm>
          <a:off x="1847851" y="4602161"/>
          <a:ext cx="3929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18" imgW="1358640" imgH="228600" progId="Equation.3">
                  <p:embed/>
                </p:oleObj>
              </mc:Choice>
              <mc:Fallback>
                <p:oleObj name="公式" r:id="rId18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602161"/>
                        <a:ext cx="39290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75957"/>
              </p:ext>
            </p:extLst>
          </p:nvPr>
        </p:nvGraphicFramePr>
        <p:xfrm>
          <a:off x="4727576" y="5106987"/>
          <a:ext cx="7858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19" imgW="215640" imgH="152280" progId="Equation.3">
                  <p:embed/>
                </p:oleObj>
              </mc:Choice>
              <mc:Fallback>
                <p:oleObj name="公式" r:id="rId19" imgW="215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5106987"/>
                        <a:ext cx="7858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10624"/>
              </p:ext>
            </p:extLst>
          </p:nvPr>
        </p:nvGraphicFramePr>
        <p:xfrm>
          <a:off x="5519739" y="5106986"/>
          <a:ext cx="4371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21" imgW="1790640" imgH="228600" progId="Equation.3">
                  <p:embed/>
                </p:oleObj>
              </mc:Choice>
              <mc:Fallback>
                <p:oleObj name="公式" r:id="rId21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5106986"/>
                        <a:ext cx="4371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爆炸形 1 15"/>
          <p:cNvSpPr/>
          <p:nvPr/>
        </p:nvSpPr>
        <p:spPr>
          <a:xfrm>
            <a:off x="7175501" y="4027486"/>
            <a:ext cx="2214563" cy="14287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相反数</a:t>
            </a:r>
          </a:p>
        </p:txBody>
      </p:sp>
    </p:spTree>
    <p:extLst>
      <p:ext uri="{BB962C8B-B14F-4D97-AF65-F5344CB8AC3E}">
        <p14:creationId xmlns:p14="http://schemas.microsoft.com/office/powerpoint/2010/main" val="4247683495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57934" y="68026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例题讲解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554163" y="4643438"/>
          <a:ext cx="8642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4" imgW="3530520" imgH="241200" progId="Equation.3">
                  <p:embed/>
                </p:oleObj>
              </mc:Choice>
              <mc:Fallback>
                <p:oleObj name="公式" r:id="rId4" imgW="3530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643438"/>
                        <a:ext cx="8642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453314" y="5357813"/>
          <a:ext cx="16795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6" imgW="685800" imgH="393480" progId="Equation.3">
                  <p:embed/>
                </p:oleObj>
              </mc:Choice>
              <mc:Fallback>
                <p:oleObj name="公式" r:id="rId6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4" y="5357813"/>
                        <a:ext cx="16795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809750" y="1143000"/>
          <a:ext cx="8269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8" imgW="3377880" imgH="241200" progId="Equation.3">
                  <p:embed/>
                </p:oleObj>
              </mc:Choice>
              <mc:Fallback>
                <p:oleObj name="公式" r:id="rId8" imgW="337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143000"/>
                        <a:ext cx="8269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810126" y="3286125"/>
          <a:ext cx="1655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10" imgW="558720" imgH="177480" progId="Equation.3">
                  <p:embed/>
                </p:oleObj>
              </mc:Choice>
              <mc:Fallback>
                <p:oleObj name="公式" r:id="rId10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6" y="3286125"/>
                        <a:ext cx="1655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381376" y="1928814"/>
          <a:ext cx="3571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12" imgW="1295280" imgH="241200" progId="Equation.3">
                  <p:embed/>
                </p:oleObj>
              </mc:Choice>
              <mc:Fallback>
                <p:oleObj name="公式" r:id="rId12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1928814"/>
                        <a:ext cx="3571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595563" y="2714626"/>
            <a:ext cx="4500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系数和常数互为相反数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809750" y="1928814"/>
            <a:ext cx="1500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提示：</a:t>
            </a:r>
          </a:p>
        </p:txBody>
      </p:sp>
      <p:sp>
        <p:nvSpPr>
          <p:cNvPr id="15" name="矩形 14"/>
          <p:cNvSpPr/>
          <p:nvPr/>
        </p:nvSpPr>
        <p:spPr>
          <a:xfrm>
            <a:off x="1557933" y="3786191"/>
            <a:ext cx="20377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变式练习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809751" y="5429251"/>
          <a:ext cx="34020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14" imgW="1638000" imgH="393480" progId="Equation.3">
                  <p:embed/>
                </p:oleObj>
              </mc:Choice>
              <mc:Fallback>
                <p:oleObj name="公式" r:id="rId14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5429251"/>
                        <a:ext cx="340201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381626" y="5357814"/>
          <a:ext cx="18526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16" imgW="799920" imgH="393480" progId="Equation.3">
                  <p:embed/>
                </p:oleObj>
              </mc:Choice>
              <mc:Fallback>
                <p:oleObj name="公式" r:id="rId16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6" y="5357814"/>
                        <a:ext cx="18526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025807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38313" y="857251"/>
            <a:ext cx="67865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我们知道，等差数列有这样的性质：</a:t>
            </a:r>
            <a:endParaRPr lang="zh-CN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4676" y="1500188"/>
          <a:ext cx="84185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4" imgW="3962160" imgH="241200" progId="Equation.3">
                  <p:embed/>
                </p:oleObj>
              </mc:Choice>
              <mc:Fallback>
                <p:oleObj name="公式" r:id="rId4" imgW="3962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6" y="1500188"/>
                        <a:ext cx="84185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1" y="2143125"/>
          <a:ext cx="64293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6" imgW="4012920" imgH="368280" progId="Equation.3">
                  <p:embed/>
                </p:oleObj>
              </mc:Choice>
              <mc:Fallback>
                <p:oleObj name="公式" r:id="rId6" imgW="4012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143125"/>
                        <a:ext cx="64293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38313" y="371475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等比数列前</a:t>
            </a:r>
            <a:r>
              <a:rPr lang="en-US" altLang="zh-CN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项和的性质二：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6846" y="13946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</a:rPr>
              <a:t>探究二：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38314" y="3071814"/>
            <a:ext cx="721518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那么，在等比数列重，也有类似的性质吗？</a:t>
            </a:r>
            <a:endParaRPr lang="zh-CN" alt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765300" y="4429125"/>
          <a:ext cx="90185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8" imgW="3962160" imgH="241200" progId="Equation.3">
                  <p:embed/>
                </p:oleObj>
              </mc:Choice>
              <mc:Fallback>
                <p:oleObj name="公式" r:id="rId8" imgW="3962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29125"/>
                        <a:ext cx="90185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524126" y="5286375"/>
          <a:ext cx="5656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10" imgW="2197080" imgH="241200" progId="Equation.3">
                  <p:embed/>
                </p:oleObj>
              </mc:Choice>
              <mc:Fallback>
                <p:oleObj name="公式" r:id="rId10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5286375"/>
                        <a:ext cx="56562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9"/>
          <p:cNvSpPr/>
          <p:nvPr/>
        </p:nvSpPr>
        <p:spPr>
          <a:xfrm>
            <a:off x="8524875" y="5072063"/>
            <a:ext cx="1714500" cy="1143000"/>
          </a:xfrm>
          <a:prstGeom prst="cloudCallout">
            <a:avLst>
              <a:gd name="adj1" fmla="val -37385"/>
              <a:gd name="adj2" fmla="val 8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怎么证明？</a:t>
            </a:r>
          </a:p>
        </p:txBody>
      </p:sp>
    </p:spTree>
    <p:extLst>
      <p:ext uri="{BB962C8B-B14F-4D97-AF65-F5344CB8AC3E}">
        <p14:creationId xmlns:p14="http://schemas.microsoft.com/office/powerpoint/2010/main" val="2016954020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24" name="图片 21" descr="图片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557934" y="68026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例题讲解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66875" y="785814"/>
          <a:ext cx="87058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5" imgW="3555720" imgH="457200" progId="Equation.3">
                  <p:embed/>
                </p:oleObj>
              </mc:Choice>
              <mc:Fallback>
                <p:oleObj name="公式" r:id="rId5" imgW="355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785814"/>
                        <a:ext cx="87058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3738563" y="4857750"/>
          <a:ext cx="2728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7" imgW="1041120" imgH="228600" progId="Equation.3">
                  <p:embed/>
                </p:oleObj>
              </mc:Choice>
              <mc:Fallback>
                <p:oleObj name="公式" r:id="rId7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4857750"/>
                        <a:ext cx="27289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2452688" y="2357439"/>
          <a:ext cx="61515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9" imgW="2400120" imgH="228600" progId="Equation.3">
                  <p:embed/>
                </p:oleObj>
              </mc:Choice>
              <mc:Fallback>
                <p:oleObj name="公式" r:id="rId9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357439"/>
                        <a:ext cx="61515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595564" y="3143251"/>
          <a:ext cx="50117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11" imgW="1955520" imgH="241200" progId="Equation.3">
                  <p:embed/>
                </p:oleObj>
              </mc:Choice>
              <mc:Fallback>
                <p:oleObj name="公式" r:id="rId11" imgW="1955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3143251"/>
                        <a:ext cx="50117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2452689" y="4143376"/>
          <a:ext cx="4556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13" imgW="1777680" imgH="241200" progId="Equation.3">
                  <p:embed/>
                </p:oleObj>
              </mc:Choice>
              <mc:Fallback>
                <p:oleObj name="公式" r:id="rId13" imgW="1777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4143376"/>
                        <a:ext cx="45561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52588" y="2381251"/>
            <a:ext cx="785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解：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3168" y="4019552"/>
            <a:ext cx="3124831" cy="28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2830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666875" y="1143000"/>
          <a:ext cx="7150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4" imgW="2920680" imgH="482400" progId="Equation.3">
                  <p:embed/>
                </p:oleObj>
              </mc:Choice>
              <mc:Fallback>
                <p:oleObj name="公式" r:id="rId4" imgW="292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143000"/>
                        <a:ext cx="7150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84339" y="2786063"/>
            <a:ext cx="891222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任意等比数列，它的前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项和、前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项和与前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项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和分别为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，则下列等式中恒成立的是（    ）</a:t>
            </a:r>
            <a:endParaRPr lang="zh-CN" altLang="en-US" sz="2800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310688" y="3214689"/>
            <a:ext cx="2968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D</a:t>
            </a:r>
            <a:endParaRPr lang="zh-CN" altLang="zh-CN" sz="3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09814" y="4065589"/>
            <a:ext cx="2198687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altLang="zh-CN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  <a:r>
              <a:rPr lang="es-E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＋</a:t>
            </a:r>
            <a:r>
              <a:rPr lang="es-E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s-E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s-E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  <a:p>
            <a:endParaRPr lang="es-ES" altLang="zh-CN" sz="2800" b="1" i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s-ES" altLang="zh-CN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  <a:r>
              <a:rPr lang="es-E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s-E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s-ES" altLang="zh-CN" sz="2800" b="1" i="1">
                <a:solidFill>
                  <a:srgbClr val="000000"/>
                </a:solidFill>
                <a:latin typeface="Times New Roman" pitchFamily="18" charset="0"/>
              </a:rPr>
              <a:t>XZ</a:t>
            </a:r>
            <a:endParaRPr lang="zh-CN" altLang="zh-CN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24501" y="4065589"/>
            <a:ext cx="355917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zh-CN" sz="2800" b="1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81564" y="1690689"/>
            <a:ext cx="1074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260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5471" y="142853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变式训练</a:t>
            </a:r>
          </a:p>
        </p:txBody>
      </p:sp>
    </p:spTree>
    <p:extLst>
      <p:ext uri="{BB962C8B-B14F-4D97-AF65-F5344CB8AC3E}">
        <p14:creationId xmlns:p14="http://schemas.microsoft.com/office/powerpoint/2010/main" val="550838026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4810126" y="1571625"/>
          <a:ext cx="19288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4" imgW="520560" imgH="469800" progId="Equation.3">
                  <p:embed/>
                </p:oleObj>
              </mc:Choice>
              <mc:Fallback>
                <p:oleObj name="公式" r:id="rId4" imgW="520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6" y="1571625"/>
                        <a:ext cx="19288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738313" y="214313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等比数列前</a:t>
            </a:r>
            <a:r>
              <a:rPr lang="en-US" altLang="zh-CN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项和的性质三：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7381875" y="2214563"/>
            <a:ext cx="1714500" cy="1143000"/>
          </a:xfrm>
          <a:prstGeom prst="cloudCallout">
            <a:avLst>
              <a:gd name="adj1" fmla="val -37385"/>
              <a:gd name="adj2" fmla="val 8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怎么证明？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09750" y="3357563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等比数列前</a:t>
            </a:r>
            <a:r>
              <a:rPr lang="en-US" altLang="zh-CN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项和的性质四：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881188" y="4357688"/>
          <a:ext cx="7631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6" imgW="3352680" imgH="241200" progId="Equation.3">
                  <p:embed/>
                </p:oleObj>
              </mc:Choice>
              <mc:Fallback>
                <p:oleObj name="公式" r:id="rId6" imgW="335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357688"/>
                        <a:ext cx="76311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4167189" y="5072063"/>
          <a:ext cx="33940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8" imgW="1143000" imgH="253800" progId="Equation.3">
                  <p:embed/>
                </p:oleObj>
              </mc:Choice>
              <mc:Fallback>
                <p:oleObj name="公式" r:id="rId8" imgW="1143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5072063"/>
                        <a:ext cx="33940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1809751" y="1071563"/>
          <a:ext cx="4938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10" imgW="2019240" imgH="228600" progId="Equation.3">
                  <p:embed/>
                </p:oleObj>
              </mc:Choice>
              <mc:Fallback>
                <p:oleObj name="公式" r:id="rId10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1071563"/>
                        <a:ext cx="4938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359440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 decel="100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636713" y="714376"/>
          <a:ext cx="898366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4" imgW="3670200" imgH="660240" progId="Equation.3">
                  <p:embed/>
                </p:oleObj>
              </mc:Choice>
              <mc:Fallback>
                <p:oleObj name="公式" r:id="rId4" imgW="3670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714376"/>
                        <a:ext cx="8983662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5381626" y="1643063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80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7934" y="68026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例题讲解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738313" y="4286250"/>
          <a:ext cx="67865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6" imgW="2501640" imgH="393480" progId="Equation.3">
                  <p:embed/>
                </p:oleObj>
              </mc:Choice>
              <mc:Fallback>
                <p:oleObj name="公式" r:id="rId6" imgW="250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286250"/>
                        <a:ext cx="6786562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52588" y="2381251"/>
            <a:ext cx="785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解：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524125" y="2500313"/>
          <a:ext cx="40719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8" imgW="1815840" imgH="228600" progId="Equation.3">
                  <p:embed/>
                </p:oleObj>
              </mc:Choice>
              <mc:Fallback>
                <p:oleObj name="公式" r:id="rId8" imgW="1815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500313"/>
                        <a:ext cx="40719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809875" y="3214688"/>
          <a:ext cx="30749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10" imgW="1371600" imgH="228600" progId="Equation.3">
                  <p:embed/>
                </p:oleObj>
              </mc:Choice>
              <mc:Fallback>
                <p:oleObj name="公式" r:id="rId10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3214688"/>
                        <a:ext cx="307498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381251" y="3929063"/>
          <a:ext cx="21637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12" imgW="965160" imgH="228600" progId="Equation.3">
                  <p:embed/>
                </p:oleObj>
              </mc:Choice>
              <mc:Fallback>
                <p:oleObj name="公式" r:id="rId12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3929063"/>
                        <a:ext cx="21637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809876" y="5214939"/>
          <a:ext cx="19288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14" imgW="583920" imgH="177480" progId="Equation.3">
                  <p:embed/>
                </p:oleObj>
              </mc:Choice>
              <mc:Fallback>
                <p:oleObj name="公式" r:id="rId14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5214939"/>
                        <a:ext cx="19288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81250" y="5929313"/>
          <a:ext cx="3786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16" imgW="1422360" imgH="228600" progId="Equation.3">
                  <p:embed/>
                </p:oleObj>
              </mc:Choice>
              <mc:Fallback>
                <p:oleObj name="公式" r:id="rId16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929313"/>
                        <a:ext cx="37861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891319"/>
      </p:ext>
    </p:extLst>
  </p:cSld>
  <p:clrMapOvr>
    <a:masterClrMapping/>
  </p:clrMapOvr>
  <p:transition>
    <p:random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259</Words>
  <Application>Microsoft Office PowerPoint</Application>
  <PresentationFormat>宽屏</PresentationFormat>
  <Paragraphs>48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华文隶书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数列求和方法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数列求和方法</dc:title>
  <dc:creator>USER</dc:creator>
  <cp:lastModifiedBy>USER</cp:lastModifiedBy>
  <cp:revision>3</cp:revision>
  <dcterms:created xsi:type="dcterms:W3CDTF">2016-05-20T01:32:56Z</dcterms:created>
  <dcterms:modified xsi:type="dcterms:W3CDTF">2016-05-20T01:47:46Z</dcterms:modified>
</cp:coreProperties>
</file>