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21"/>
  </p:notesMasterIdLst>
  <p:handoutMasterIdLst>
    <p:handoutMasterId r:id="rId122"/>
  </p:handoutMasterIdLst>
  <p:sldIdLst>
    <p:sldId id="307" r:id="rId2"/>
    <p:sldId id="836" r:id="rId3"/>
    <p:sldId id="937" r:id="rId4"/>
    <p:sldId id="309" r:id="rId5"/>
    <p:sldId id="731" r:id="rId6"/>
    <p:sldId id="733" r:id="rId7"/>
    <p:sldId id="734" r:id="rId8"/>
    <p:sldId id="735" r:id="rId9"/>
    <p:sldId id="938" r:id="rId10"/>
    <p:sldId id="837" r:id="rId11"/>
    <p:sldId id="838" r:id="rId12"/>
    <p:sldId id="747" r:id="rId13"/>
    <p:sldId id="607" r:id="rId14"/>
    <p:sldId id="748" r:id="rId15"/>
    <p:sldId id="738" r:id="rId16"/>
    <p:sldId id="315" r:id="rId17"/>
    <p:sldId id="469" r:id="rId18"/>
    <p:sldId id="749" r:id="rId19"/>
    <p:sldId id="750" r:id="rId20"/>
    <p:sldId id="751" r:id="rId21"/>
    <p:sldId id="617" r:id="rId22"/>
    <p:sldId id="752" r:id="rId23"/>
    <p:sldId id="618" r:id="rId24"/>
    <p:sldId id="753" r:id="rId25"/>
    <p:sldId id="759" r:id="rId26"/>
    <p:sldId id="760" r:id="rId27"/>
    <p:sldId id="842" r:id="rId28"/>
    <p:sldId id="939" r:id="rId29"/>
    <p:sldId id="844" r:id="rId30"/>
    <p:sldId id="845" r:id="rId31"/>
    <p:sldId id="941" r:id="rId32"/>
    <p:sldId id="846" r:id="rId33"/>
    <p:sldId id="948" r:id="rId34"/>
    <p:sldId id="940" r:id="rId35"/>
    <p:sldId id="852" r:id="rId36"/>
    <p:sldId id="849" r:id="rId37"/>
    <p:sldId id="850" r:id="rId38"/>
    <p:sldId id="851" r:id="rId39"/>
    <p:sldId id="853" r:id="rId40"/>
    <p:sldId id="854" r:id="rId41"/>
    <p:sldId id="855" r:id="rId42"/>
    <p:sldId id="856" r:id="rId43"/>
    <p:sldId id="857" r:id="rId44"/>
    <p:sldId id="841" r:id="rId45"/>
    <p:sldId id="942" r:id="rId46"/>
    <p:sldId id="932" r:id="rId47"/>
    <p:sldId id="901" r:id="rId48"/>
    <p:sldId id="902" r:id="rId49"/>
    <p:sldId id="903" r:id="rId50"/>
    <p:sldId id="904" r:id="rId51"/>
    <p:sldId id="905" r:id="rId52"/>
    <p:sldId id="906" r:id="rId53"/>
    <p:sldId id="907" r:id="rId54"/>
    <p:sldId id="908" r:id="rId55"/>
    <p:sldId id="943" r:id="rId56"/>
    <p:sldId id="909" r:id="rId57"/>
    <p:sldId id="910" r:id="rId58"/>
    <p:sldId id="911" r:id="rId59"/>
    <p:sldId id="912" r:id="rId60"/>
    <p:sldId id="913" r:id="rId61"/>
    <p:sldId id="914" r:id="rId62"/>
    <p:sldId id="944" r:id="rId63"/>
    <p:sldId id="915" r:id="rId64"/>
    <p:sldId id="916" r:id="rId65"/>
    <p:sldId id="489" r:id="rId66"/>
    <p:sldId id="945" r:id="rId67"/>
    <p:sldId id="918" r:id="rId68"/>
    <p:sldId id="919" r:id="rId69"/>
    <p:sldId id="920" r:id="rId70"/>
    <p:sldId id="922" r:id="rId71"/>
    <p:sldId id="925" r:id="rId72"/>
    <p:sldId id="923" r:id="rId73"/>
    <p:sldId id="933" r:id="rId74"/>
    <p:sldId id="924" r:id="rId75"/>
    <p:sldId id="926" r:id="rId76"/>
    <p:sldId id="928" r:id="rId77"/>
    <p:sldId id="936" r:id="rId78"/>
    <p:sldId id="929" r:id="rId79"/>
    <p:sldId id="935" r:id="rId80"/>
    <p:sldId id="840" r:id="rId81"/>
    <p:sldId id="792" r:id="rId82"/>
    <p:sldId id="799" r:id="rId83"/>
    <p:sldId id="861" r:id="rId84"/>
    <p:sldId id="862" r:id="rId85"/>
    <p:sldId id="863" r:id="rId86"/>
    <p:sldId id="805" r:id="rId87"/>
    <p:sldId id="800" r:id="rId88"/>
    <p:sldId id="806" r:id="rId89"/>
    <p:sldId id="864" r:id="rId90"/>
    <p:sldId id="807" r:id="rId91"/>
    <p:sldId id="866" r:id="rId92"/>
    <p:sldId id="946" r:id="rId93"/>
    <p:sldId id="510" r:id="rId94"/>
    <p:sldId id="880" r:id="rId95"/>
    <p:sldId id="881" r:id="rId96"/>
    <p:sldId id="690" r:id="rId97"/>
    <p:sldId id="691" r:id="rId98"/>
    <p:sldId id="885" r:id="rId99"/>
    <p:sldId id="882" r:id="rId100"/>
    <p:sldId id="883" r:id="rId101"/>
    <p:sldId id="884" r:id="rId102"/>
    <p:sldId id="827" r:id="rId103"/>
    <p:sldId id="693" r:id="rId104"/>
    <p:sldId id="886" r:id="rId105"/>
    <p:sldId id="888" r:id="rId106"/>
    <p:sldId id="889" r:id="rId107"/>
    <p:sldId id="890" r:id="rId108"/>
    <p:sldId id="695" r:id="rId109"/>
    <p:sldId id="696" r:id="rId110"/>
    <p:sldId id="892" r:id="rId111"/>
    <p:sldId id="893" r:id="rId112"/>
    <p:sldId id="894" r:id="rId113"/>
    <p:sldId id="895" r:id="rId114"/>
    <p:sldId id="697" r:id="rId115"/>
    <p:sldId id="896" r:id="rId116"/>
    <p:sldId id="897" r:id="rId117"/>
    <p:sldId id="898" r:id="rId118"/>
    <p:sldId id="899" r:id="rId119"/>
    <p:sldId id="947" r:id="rId120"/>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2254" autoAdjust="0"/>
  </p:normalViewPr>
  <p:slideViewPr>
    <p:cSldViewPr>
      <p:cViewPr>
        <p:scale>
          <a:sx n="75" d="100"/>
          <a:sy n="75" d="100"/>
        </p:scale>
        <p:origin x="-1013" y="-346"/>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emf"/><Relationship Id="rId1" Type="http://schemas.openxmlformats.org/officeDocument/2006/relationships/image" Target="../media/image83.emf"/><Relationship Id="rId4" Type="http://schemas.openxmlformats.org/officeDocument/2006/relationships/image" Target="../media/image8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2016/2/27 Saturday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2016/2/27 Saturday</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00807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2" r:id="rId3"/>
    <p:sldLayoutId id="2147483813" r:id="rId4"/>
    <p:sldLayoutId id="2147483817" r:id="rId5"/>
    <p:sldLayoutId id="2147483815" r:id="rId6"/>
    <p:sldLayoutId id="2147483816" r:id="rId7"/>
    <p:sldLayoutId id="2147483818" r:id="rId8"/>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92.xml"/><Relationship Id="rId5" Type="http://schemas.openxmlformats.org/officeDocument/2006/relationships/slide" Target="slide65.xml"/><Relationship Id="rId4" Type="http://schemas.openxmlformats.org/officeDocument/2006/relationships/slide" Target="slide4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slide" Target="slide96.xml"/><Relationship Id="rId7" Type="http://schemas.openxmlformats.org/officeDocument/2006/relationships/slide" Target="slide101.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114.xml"/><Relationship Id="rId5" Type="http://schemas.openxmlformats.org/officeDocument/2006/relationships/slide" Target="slide108.xml"/><Relationship Id="rId4" Type="http://schemas.openxmlformats.org/officeDocument/2006/relationships/slide" Target="slide102.xml"/></Relationships>
</file>

<file path=ppt/slides/_rels/slide101.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slide" Target="slide96.xml"/><Relationship Id="rId3" Type="http://schemas.openxmlformats.org/officeDocument/2006/relationships/oleObject" Target="../embeddings/oleObject45.bin"/><Relationship Id="rId7" Type="http://schemas.openxmlformats.org/officeDocument/2006/relationships/package" Target="../embeddings/Microsoft_Word___46.docx"/><Relationship Id="rId12" Type="http://schemas.openxmlformats.org/officeDocument/2006/relationships/slide" Target="slide93.xml"/><Relationship Id="rId2" Type="http://schemas.openxmlformats.org/officeDocument/2006/relationships/slideLayout" Target="../slideLayouts/slideLayout1.xml"/><Relationship Id="rId16" Type="http://schemas.openxmlformats.org/officeDocument/2006/relationships/slide" Target="slide114.xml"/><Relationship Id="rId1" Type="http://schemas.openxmlformats.org/officeDocument/2006/relationships/vmlDrawing" Target="../drawings/vmlDrawing28.vml"/><Relationship Id="rId6" Type="http://schemas.openxmlformats.org/officeDocument/2006/relationships/oleObject" Target="../embeddings/oleObject46.bin"/><Relationship Id="rId11" Type="http://schemas.openxmlformats.org/officeDocument/2006/relationships/image" Target="../media/image74.emf"/><Relationship Id="rId5" Type="http://schemas.openxmlformats.org/officeDocument/2006/relationships/image" Target="../media/image72.emf"/><Relationship Id="rId15" Type="http://schemas.openxmlformats.org/officeDocument/2006/relationships/slide" Target="slide108.xml"/><Relationship Id="rId10" Type="http://schemas.openxmlformats.org/officeDocument/2006/relationships/package" Target="../embeddings/Microsoft_Word___47.docx"/><Relationship Id="rId4" Type="http://schemas.openxmlformats.org/officeDocument/2006/relationships/package" Target="../embeddings/Microsoft_Word___45.docx"/><Relationship Id="rId9" Type="http://schemas.openxmlformats.org/officeDocument/2006/relationships/oleObject" Target="../embeddings/oleObject47.bin"/><Relationship Id="rId14" Type="http://schemas.openxmlformats.org/officeDocument/2006/relationships/slide" Target="slide102.xml"/></Relationships>
</file>

<file path=ppt/slides/_rels/slide102.xml.rels><?xml version="1.0" encoding="UTF-8" standalone="yes"?>
<Relationships xmlns="http://schemas.openxmlformats.org/package/2006/relationships"><Relationship Id="rId3" Type="http://schemas.openxmlformats.org/officeDocument/2006/relationships/slide" Target="slide93.xml"/><Relationship Id="rId7" Type="http://schemas.openxmlformats.org/officeDocument/2006/relationships/slide" Target="slide114.xml"/><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slide" Target="slide108.xml"/><Relationship Id="rId5" Type="http://schemas.openxmlformats.org/officeDocument/2006/relationships/slide" Target="slide102.xml"/><Relationship Id="rId4" Type="http://schemas.openxmlformats.org/officeDocument/2006/relationships/slide" Target="slide96.xml"/></Relationships>
</file>

<file path=ppt/slides/_rels/slide103.xml.rels><?xml version="1.0" encoding="UTF-8" standalone="yes"?>
<Relationships xmlns="http://schemas.openxmlformats.org/package/2006/relationships"><Relationship Id="rId3" Type="http://schemas.openxmlformats.org/officeDocument/2006/relationships/slide" Target="slide93.xml"/><Relationship Id="rId7" Type="http://schemas.openxmlformats.org/officeDocument/2006/relationships/slide" Target="slide114.xml"/><Relationship Id="rId2" Type="http://schemas.openxmlformats.org/officeDocument/2006/relationships/image" Target="../media/image76.png"/><Relationship Id="rId1" Type="http://schemas.openxmlformats.org/officeDocument/2006/relationships/slideLayout" Target="../slideLayouts/slideLayout1.xml"/><Relationship Id="rId6" Type="http://schemas.openxmlformats.org/officeDocument/2006/relationships/slide" Target="slide108.xml"/><Relationship Id="rId5" Type="http://schemas.openxmlformats.org/officeDocument/2006/relationships/slide" Target="slide102.xml"/><Relationship Id="rId4" Type="http://schemas.openxmlformats.org/officeDocument/2006/relationships/slide" Target="slide96.xml"/></Relationships>
</file>

<file path=ppt/slides/_rels/slide104.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114.xml"/><Relationship Id="rId5" Type="http://schemas.openxmlformats.org/officeDocument/2006/relationships/slide" Target="slide108.xml"/><Relationship Id="rId4" Type="http://schemas.openxmlformats.org/officeDocument/2006/relationships/slide" Target="slide102.xml"/></Relationships>
</file>

<file path=ppt/slides/_rels/slide105.xml.rels><?xml version="1.0" encoding="UTF-8" standalone="yes"?>
<Relationships xmlns="http://schemas.openxmlformats.org/package/2006/relationships"><Relationship Id="rId8" Type="http://schemas.openxmlformats.org/officeDocument/2006/relationships/slide" Target="slide102.xml"/><Relationship Id="rId3" Type="http://schemas.openxmlformats.org/officeDocument/2006/relationships/oleObject" Target="../embeddings/oleObject48.bin"/><Relationship Id="rId7" Type="http://schemas.openxmlformats.org/officeDocument/2006/relationships/slide" Target="slide96.xml"/><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slide" Target="slide93.xml"/><Relationship Id="rId5" Type="http://schemas.openxmlformats.org/officeDocument/2006/relationships/image" Target="../media/image77.emf"/><Relationship Id="rId10" Type="http://schemas.openxmlformats.org/officeDocument/2006/relationships/slide" Target="slide114.xml"/><Relationship Id="rId4" Type="http://schemas.openxmlformats.org/officeDocument/2006/relationships/package" Target="../embeddings/Microsoft_Word___48.docx"/><Relationship Id="rId9" Type="http://schemas.openxmlformats.org/officeDocument/2006/relationships/slide" Target="slide108.xml"/></Relationships>
</file>

<file path=ppt/slides/_rels/slide106.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114.xml"/><Relationship Id="rId5" Type="http://schemas.openxmlformats.org/officeDocument/2006/relationships/slide" Target="slide108.xml"/><Relationship Id="rId4" Type="http://schemas.openxmlformats.org/officeDocument/2006/relationships/slide" Target="slide102.xml"/></Relationships>
</file>

<file path=ppt/slides/_rels/slide107.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114.xml"/><Relationship Id="rId5" Type="http://schemas.openxmlformats.org/officeDocument/2006/relationships/slide" Target="slide108.xml"/><Relationship Id="rId4" Type="http://schemas.openxmlformats.org/officeDocument/2006/relationships/slide" Target="slide102.xml"/></Relationships>
</file>

<file path=ppt/slides/_rels/slide108.xml.rels><?xml version="1.0" encoding="UTF-8" standalone="yes"?>
<Relationships xmlns="http://schemas.openxmlformats.org/package/2006/relationships"><Relationship Id="rId3" Type="http://schemas.openxmlformats.org/officeDocument/2006/relationships/slide" Target="slide93.xml"/><Relationship Id="rId7" Type="http://schemas.openxmlformats.org/officeDocument/2006/relationships/slide" Target="slide114.xml"/><Relationship Id="rId2" Type="http://schemas.openxmlformats.org/officeDocument/2006/relationships/image" Target="../media/image78.png"/><Relationship Id="rId1" Type="http://schemas.openxmlformats.org/officeDocument/2006/relationships/slideLayout" Target="../slideLayouts/slideLayout1.xml"/><Relationship Id="rId6" Type="http://schemas.openxmlformats.org/officeDocument/2006/relationships/slide" Target="slide108.xml"/><Relationship Id="rId5" Type="http://schemas.openxmlformats.org/officeDocument/2006/relationships/slide" Target="slide102.xml"/><Relationship Id="rId4" Type="http://schemas.openxmlformats.org/officeDocument/2006/relationships/slide" Target="slide96.xml"/></Relationships>
</file>

<file path=ppt/slides/_rels/slide109.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114.xml"/><Relationship Id="rId5" Type="http://schemas.openxmlformats.org/officeDocument/2006/relationships/slide" Target="slide108.xml"/><Relationship Id="rId4" Type="http://schemas.openxmlformats.org/officeDocument/2006/relationships/slide" Target="slide10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114.xml"/><Relationship Id="rId5" Type="http://schemas.openxmlformats.org/officeDocument/2006/relationships/slide" Target="slide108.xml"/><Relationship Id="rId4" Type="http://schemas.openxmlformats.org/officeDocument/2006/relationships/slide" Target="slide102.xml"/></Relationships>
</file>

<file path=ppt/slides/_rels/slide111.xml.rels><?xml version="1.0" encoding="UTF-8" standalone="yes"?>
<Relationships xmlns="http://schemas.openxmlformats.org/package/2006/relationships"><Relationship Id="rId8" Type="http://schemas.openxmlformats.org/officeDocument/2006/relationships/slide" Target="slide112.xml"/><Relationship Id="rId3" Type="http://schemas.openxmlformats.org/officeDocument/2006/relationships/slide" Target="slide93.xml"/><Relationship Id="rId7" Type="http://schemas.openxmlformats.org/officeDocument/2006/relationships/slide" Target="slide114.xml"/><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slide" Target="slide108.xml"/><Relationship Id="rId5" Type="http://schemas.openxmlformats.org/officeDocument/2006/relationships/slide" Target="slide102.xml"/><Relationship Id="rId4" Type="http://schemas.openxmlformats.org/officeDocument/2006/relationships/slide" Target="slide96.xml"/></Relationships>
</file>

<file path=ppt/slides/_rels/slide112.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114.xml"/><Relationship Id="rId5" Type="http://schemas.openxmlformats.org/officeDocument/2006/relationships/slide" Target="slide108.xml"/><Relationship Id="rId4" Type="http://schemas.openxmlformats.org/officeDocument/2006/relationships/slide" Target="slide102.xml"/></Relationships>
</file>

<file path=ppt/slides/_rels/slide113.xml.rels><?xml version="1.0" encoding="UTF-8" standalone="yes"?>
<Relationships xmlns="http://schemas.openxmlformats.org/package/2006/relationships"><Relationship Id="rId8" Type="http://schemas.openxmlformats.org/officeDocument/2006/relationships/slide" Target="slide102.xml"/><Relationship Id="rId3" Type="http://schemas.openxmlformats.org/officeDocument/2006/relationships/oleObject" Target="../embeddings/oleObject49.bin"/><Relationship Id="rId7" Type="http://schemas.openxmlformats.org/officeDocument/2006/relationships/slide" Target="slide96.xml"/><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slide" Target="slide93.xml"/><Relationship Id="rId5" Type="http://schemas.openxmlformats.org/officeDocument/2006/relationships/image" Target="../media/image80.emf"/><Relationship Id="rId10" Type="http://schemas.openxmlformats.org/officeDocument/2006/relationships/slide" Target="slide114.xml"/><Relationship Id="rId4" Type="http://schemas.openxmlformats.org/officeDocument/2006/relationships/package" Target="../embeddings/Microsoft_Word___49.docx"/><Relationship Id="rId9" Type="http://schemas.openxmlformats.org/officeDocument/2006/relationships/slide" Target="slide108.xml"/></Relationships>
</file>

<file path=ppt/slides/_rels/slide114.xml.rels><?xml version="1.0" encoding="UTF-8" standalone="yes"?>
<Relationships xmlns="http://schemas.openxmlformats.org/package/2006/relationships"><Relationship Id="rId8" Type="http://schemas.openxmlformats.org/officeDocument/2006/relationships/slide" Target="slide96.xml"/><Relationship Id="rId3" Type="http://schemas.openxmlformats.org/officeDocument/2006/relationships/oleObject" Target="../embeddings/oleObject50.bin"/><Relationship Id="rId7" Type="http://schemas.openxmlformats.org/officeDocument/2006/relationships/slide" Target="slide93.xml"/><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image" Target="../media/image82.png"/><Relationship Id="rId11" Type="http://schemas.openxmlformats.org/officeDocument/2006/relationships/slide" Target="slide114.xml"/><Relationship Id="rId5" Type="http://schemas.openxmlformats.org/officeDocument/2006/relationships/image" Target="../media/image81.emf"/><Relationship Id="rId10" Type="http://schemas.openxmlformats.org/officeDocument/2006/relationships/slide" Target="slide108.xml"/><Relationship Id="rId4" Type="http://schemas.openxmlformats.org/officeDocument/2006/relationships/package" Target="../embeddings/Microsoft_Word___50.docx"/><Relationship Id="rId9" Type="http://schemas.openxmlformats.org/officeDocument/2006/relationships/slide" Target="slide102.xml"/></Relationships>
</file>

<file path=ppt/slides/_rels/slide115.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114.xml"/><Relationship Id="rId5" Type="http://schemas.openxmlformats.org/officeDocument/2006/relationships/slide" Target="slide108.xml"/><Relationship Id="rId4" Type="http://schemas.openxmlformats.org/officeDocument/2006/relationships/slide" Target="slide102.xml"/></Relationships>
</file>

<file path=ppt/slides/_rels/slide116.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114.xml"/><Relationship Id="rId5" Type="http://schemas.openxmlformats.org/officeDocument/2006/relationships/slide" Target="slide108.xml"/><Relationship Id="rId4" Type="http://schemas.openxmlformats.org/officeDocument/2006/relationships/slide" Target="slide102.xml"/></Relationships>
</file>

<file path=ppt/slides/_rels/slide117.xml.rels><?xml version="1.0" encoding="UTF-8" standalone="yes"?>
<Relationships xmlns="http://schemas.openxmlformats.org/package/2006/relationships"><Relationship Id="rId8" Type="http://schemas.openxmlformats.org/officeDocument/2006/relationships/image" Target="../media/image84.emf"/><Relationship Id="rId13" Type="http://schemas.openxmlformats.org/officeDocument/2006/relationships/package" Target="../embeddings/Microsoft_Word___54.docx"/><Relationship Id="rId18" Type="http://schemas.openxmlformats.org/officeDocument/2006/relationships/slide" Target="slide108.xml"/><Relationship Id="rId3" Type="http://schemas.openxmlformats.org/officeDocument/2006/relationships/oleObject" Target="../embeddings/oleObject51.bin"/><Relationship Id="rId7" Type="http://schemas.openxmlformats.org/officeDocument/2006/relationships/package" Target="../embeddings/Microsoft_Word___52.docx"/><Relationship Id="rId12" Type="http://schemas.openxmlformats.org/officeDocument/2006/relationships/oleObject" Target="../embeddings/oleObject54.bin"/><Relationship Id="rId17" Type="http://schemas.openxmlformats.org/officeDocument/2006/relationships/slide" Target="slide102.xml"/><Relationship Id="rId2" Type="http://schemas.openxmlformats.org/officeDocument/2006/relationships/slideLayout" Target="../slideLayouts/slideLayout1.xml"/><Relationship Id="rId16" Type="http://schemas.openxmlformats.org/officeDocument/2006/relationships/slide" Target="slide96.xml"/><Relationship Id="rId1" Type="http://schemas.openxmlformats.org/officeDocument/2006/relationships/vmlDrawing" Target="../drawings/vmlDrawing32.vml"/><Relationship Id="rId6" Type="http://schemas.openxmlformats.org/officeDocument/2006/relationships/oleObject" Target="../embeddings/oleObject52.bin"/><Relationship Id="rId11" Type="http://schemas.openxmlformats.org/officeDocument/2006/relationships/image" Target="../media/image85.emf"/><Relationship Id="rId5" Type="http://schemas.openxmlformats.org/officeDocument/2006/relationships/image" Target="../media/image83.emf"/><Relationship Id="rId15" Type="http://schemas.openxmlformats.org/officeDocument/2006/relationships/slide" Target="slide93.xml"/><Relationship Id="rId10" Type="http://schemas.openxmlformats.org/officeDocument/2006/relationships/package" Target="../embeddings/Microsoft_Word___53.docx"/><Relationship Id="rId19" Type="http://schemas.openxmlformats.org/officeDocument/2006/relationships/slide" Target="slide114.xml"/><Relationship Id="rId4" Type="http://schemas.openxmlformats.org/officeDocument/2006/relationships/package" Target="../embeddings/Microsoft_Word___51.docx"/><Relationship Id="rId9" Type="http://schemas.openxmlformats.org/officeDocument/2006/relationships/oleObject" Target="../embeddings/oleObject53.bin"/><Relationship Id="rId14" Type="http://schemas.openxmlformats.org/officeDocument/2006/relationships/image" Target="../media/image86.emf"/></Relationships>
</file>

<file path=ppt/slides/_rels/slide118.xml.rels><?xml version="1.0" encoding="UTF-8" standalone="yes"?>
<Relationships xmlns="http://schemas.openxmlformats.org/package/2006/relationships"><Relationship Id="rId3" Type="http://schemas.openxmlformats.org/officeDocument/2006/relationships/slide" Target="slide96.xml"/><Relationship Id="rId7" Type="http://schemas.openxmlformats.org/officeDocument/2006/relationships/slide" Target="slide1.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114.xml"/><Relationship Id="rId5" Type="http://schemas.openxmlformats.org/officeDocument/2006/relationships/slide" Target="slide108.xml"/><Relationship Id="rId4" Type="http://schemas.openxmlformats.org/officeDocument/2006/relationships/slide" Target="slide10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4.bin"/><Relationship Id="rId7" Type="http://schemas.openxmlformats.org/officeDocument/2006/relationships/package" Target="../embeddings/Microsoft_Word___5.docx"/><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8.emf"/><Relationship Id="rId4" Type="http://schemas.openxmlformats.org/officeDocument/2006/relationships/package" Target="../embeddings/Microsoft_Word___4.docx"/></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6.bin"/><Relationship Id="rId7" Type="http://schemas.openxmlformats.org/officeDocument/2006/relationships/package" Target="../embeddings/Microsoft_Word___7.docx"/><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7.bin"/><Relationship Id="rId11" Type="http://schemas.openxmlformats.org/officeDocument/2006/relationships/image" Target="../media/image13.emf"/><Relationship Id="rId5" Type="http://schemas.openxmlformats.org/officeDocument/2006/relationships/image" Target="../media/image11.emf"/><Relationship Id="rId10" Type="http://schemas.openxmlformats.org/officeDocument/2006/relationships/package" Target="../embeddings/Microsoft_Word___8.docx"/><Relationship Id="rId4" Type="http://schemas.openxmlformats.org/officeDocument/2006/relationships/package" Target="../embeddings/Microsoft_Word___6.docx"/><Relationship Id="rId9"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package" Target="../embeddings/Microsoft_Word___9.docx"/></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slide" Target="slide23.xm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16.emf"/><Relationship Id="rId5" Type="http://schemas.openxmlformats.org/officeDocument/2006/relationships/package" Target="../embeddings/Microsoft_Word___10.docx"/><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1.bin"/><Relationship Id="rId7" Type="http://schemas.openxmlformats.org/officeDocument/2006/relationships/package" Target="../embeddings/Microsoft_Word___12.docx"/><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18.emf"/><Relationship Id="rId4" Type="http://schemas.openxmlformats.org/officeDocument/2006/relationships/package" Target="../embeddings/Microsoft_Word___11.docx"/></Relationships>
</file>

<file path=ppt/slides/_rels/slide24.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13.bin"/><Relationship Id="rId7" Type="http://schemas.openxmlformats.org/officeDocument/2006/relationships/package" Target="../embeddings/Microsoft_Word___14.docx"/><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image" Target="../media/image20.emf"/><Relationship Id="rId4" Type="http://schemas.openxmlformats.org/officeDocument/2006/relationships/package" Target="../embeddings/Microsoft_Word___13.docx"/></Relationships>
</file>

<file path=ppt/slides/_rels/slide2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slide" Target="slide37.xml"/><Relationship Id="rId4" Type="http://schemas.openxmlformats.org/officeDocument/2006/relationships/slide" Target="slide32.xml"/></Relationships>
</file>

<file path=ppt/slides/_rels/slide2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5.xml"/><Relationship Id="rId1" Type="http://schemas.openxmlformats.org/officeDocument/2006/relationships/slideLayout" Target="../slideLayouts/slideLayout4.xml"/><Relationship Id="rId4" Type="http://schemas.openxmlformats.org/officeDocument/2006/relationships/slide" Target="slide37.xml"/></Relationships>
</file>

<file path=ppt/slides/_rels/slide27.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8.xml"/><Relationship Id="rId1" Type="http://schemas.openxmlformats.org/officeDocument/2006/relationships/slideLayout" Target="../slideLayouts/slideLayout4.xml"/><Relationship Id="rId5" Type="http://schemas.openxmlformats.org/officeDocument/2006/relationships/slide" Target="slide37.xml"/><Relationship Id="rId4" Type="http://schemas.openxmlformats.org/officeDocument/2006/relationships/slide" Target="slide32.xml"/></Relationships>
</file>

<file path=ppt/slides/_rels/slide2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5.xml"/><Relationship Id="rId1" Type="http://schemas.openxmlformats.org/officeDocument/2006/relationships/slideLayout" Target="../slideLayouts/slideLayout4.xml"/><Relationship Id="rId4" Type="http://schemas.openxmlformats.org/officeDocument/2006/relationships/slide" Target="slide37.xml"/></Relationships>
</file>

<file path=ppt/slides/_rels/slide2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slide" Target="slide37.xml"/><Relationship Id="rId4" Type="http://schemas.openxmlformats.org/officeDocument/2006/relationships/slide" Target="slide3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oleObject" Target="../embeddings/oleObject15.bin"/><Relationship Id="rId7" Type="http://schemas.openxmlformats.org/officeDocument/2006/relationships/slide" Target="slide25.xml"/><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slide" Target="slide31.xml"/><Relationship Id="rId5" Type="http://schemas.openxmlformats.org/officeDocument/2006/relationships/image" Target="../media/image24.emf"/><Relationship Id="rId4" Type="http://schemas.openxmlformats.org/officeDocument/2006/relationships/package" Target="../embeddings/Microsoft_Word___15.docx"/><Relationship Id="rId9" Type="http://schemas.openxmlformats.org/officeDocument/2006/relationships/slide" Target="slide37.xml"/></Relationships>
</file>

<file path=ppt/slides/_rels/slide31.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16.bin"/><Relationship Id="rId7" Type="http://schemas.openxmlformats.org/officeDocument/2006/relationships/package" Target="../embeddings/Microsoft_Word___17.docx"/><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17.bin"/><Relationship Id="rId11" Type="http://schemas.openxmlformats.org/officeDocument/2006/relationships/slide" Target="slide37.xml"/><Relationship Id="rId5" Type="http://schemas.openxmlformats.org/officeDocument/2006/relationships/image" Target="../media/image24.emf"/><Relationship Id="rId10" Type="http://schemas.openxmlformats.org/officeDocument/2006/relationships/slide" Target="slide32.xml"/><Relationship Id="rId4" Type="http://schemas.openxmlformats.org/officeDocument/2006/relationships/package" Target="../embeddings/Microsoft_Word___16.docx"/><Relationship Id="rId9" Type="http://schemas.openxmlformats.org/officeDocument/2006/relationships/slide" Target="slide25.xml"/></Relationships>
</file>

<file path=ppt/slides/_rels/slide32.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slide" Target="slide37.xml"/><Relationship Id="rId4" Type="http://schemas.openxmlformats.org/officeDocument/2006/relationships/slide" Target="slide32.xml"/></Relationships>
</file>

<file path=ppt/slides/_rels/slide3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34.xml"/><Relationship Id="rId1" Type="http://schemas.openxmlformats.org/officeDocument/2006/relationships/slideLayout" Target="../slideLayouts/slideLayout4.xml"/><Relationship Id="rId5" Type="http://schemas.openxmlformats.org/officeDocument/2006/relationships/slide" Target="slide37.xml"/><Relationship Id="rId4" Type="http://schemas.openxmlformats.org/officeDocument/2006/relationships/slide" Target="slide32.xml"/></Relationships>
</file>

<file path=ppt/slides/_rels/slide34.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18.bin"/><Relationship Id="rId7" Type="http://schemas.openxmlformats.org/officeDocument/2006/relationships/package" Target="../embeddings/Microsoft_Word___19.docx"/><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19.bin"/><Relationship Id="rId11" Type="http://schemas.openxmlformats.org/officeDocument/2006/relationships/slide" Target="slide37.xml"/><Relationship Id="rId5" Type="http://schemas.openxmlformats.org/officeDocument/2006/relationships/image" Target="../media/image27.emf"/><Relationship Id="rId10" Type="http://schemas.openxmlformats.org/officeDocument/2006/relationships/slide" Target="slide32.xml"/><Relationship Id="rId4" Type="http://schemas.openxmlformats.org/officeDocument/2006/relationships/package" Target="../embeddings/Microsoft_Word___18.docx"/><Relationship Id="rId9" Type="http://schemas.openxmlformats.org/officeDocument/2006/relationships/slide" Target="slide25.xml"/></Relationships>
</file>

<file path=ppt/slides/_rels/slide35.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20.bin"/><Relationship Id="rId7" Type="http://schemas.openxmlformats.org/officeDocument/2006/relationships/package" Target="../embeddings/Microsoft_Word___21.docx"/><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oleObject" Target="../embeddings/oleObject21.bin"/><Relationship Id="rId11" Type="http://schemas.openxmlformats.org/officeDocument/2006/relationships/slide" Target="slide37.xml"/><Relationship Id="rId5" Type="http://schemas.openxmlformats.org/officeDocument/2006/relationships/image" Target="../media/image29.emf"/><Relationship Id="rId10" Type="http://schemas.openxmlformats.org/officeDocument/2006/relationships/slide" Target="slide32.xml"/><Relationship Id="rId4" Type="http://schemas.openxmlformats.org/officeDocument/2006/relationships/package" Target="../embeddings/Microsoft_Word___20.docx"/><Relationship Id="rId9" Type="http://schemas.openxmlformats.org/officeDocument/2006/relationships/slide" Target="slide25.xml"/></Relationships>
</file>

<file path=ppt/slides/_rels/slide36.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22.bin"/><Relationship Id="rId7" Type="http://schemas.openxmlformats.org/officeDocument/2006/relationships/package" Target="../embeddings/Microsoft_Word___23.docx"/><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23.bin"/><Relationship Id="rId11" Type="http://schemas.openxmlformats.org/officeDocument/2006/relationships/slide" Target="slide37.xml"/><Relationship Id="rId5" Type="http://schemas.openxmlformats.org/officeDocument/2006/relationships/image" Target="../media/image31.emf"/><Relationship Id="rId10" Type="http://schemas.openxmlformats.org/officeDocument/2006/relationships/slide" Target="slide32.xml"/><Relationship Id="rId4" Type="http://schemas.openxmlformats.org/officeDocument/2006/relationships/package" Target="../embeddings/Microsoft_Word___22.docx"/><Relationship Id="rId9" Type="http://schemas.openxmlformats.org/officeDocument/2006/relationships/slide" Target="slide25.xml"/></Relationships>
</file>

<file path=ppt/slides/_rels/slide37.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5.xml"/><Relationship Id="rId1" Type="http://schemas.openxmlformats.org/officeDocument/2006/relationships/slideLayout" Target="../slideLayouts/slideLayout4.xml"/><Relationship Id="rId4" Type="http://schemas.openxmlformats.org/officeDocument/2006/relationships/slide" Target="slide37.xml"/></Relationships>
</file>

<file path=ppt/slides/_rels/slide3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5.xml"/><Relationship Id="rId1" Type="http://schemas.openxmlformats.org/officeDocument/2006/relationships/slideLayout" Target="../slideLayouts/slideLayout4.xml"/><Relationship Id="rId4" Type="http://schemas.openxmlformats.org/officeDocument/2006/relationships/slide" Target="slide37.xml"/></Relationships>
</file>

<file path=ppt/slides/_rels/slide39.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5.xml"/><Relationship Id="rId1" Type="http://schemas.openxmlformats.org/officeDocument/2006/relationships/slideLayout" Target="../slideLayouts/slideLayout4.xml"/><Relationship Id="rId4" Type="http://schemas.openxmlformats.org/officeDocument/2006/relationships/slide" Target="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slide" Target="slide37.xml"/><Relationship Id="rId4" Type="http://schemas.openxmlformats.org/officeDocument/2006/relationships/slide" Target="slide32.xml"/></Relationships>
</file>

<file path=ppt/slides/_rels/slide4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5.xml"/><Relationship Id="rId1" Type="http://schemas.openxmlformats.org/officeDocument/2006/relationships/slideLayout" Target="../slideLayouts/slideLayout4.xml"/><Relationship Id="rId4" Type="http://schemas.openxmlformats.org/officeDocument/2006/relationships/slide" Target="slide37.xml"/></Relationships>
</file>

<file path=ppt/slides/_rels/slide42.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34.png"/><Relationship Id="rId1" Type="http://schemas.openxmlformats.org/officeDocument/2006/relationships/slideLayout" Target="../slideLayouts/slideLayout4.xml"/><Relationship Id="rId5" Type="http://schemas.openxmlformats.org/officeDocument/2006/relationships/slide" Target="slide37.xml"/><Relationship Id="rId4" Type="http://schemas.openxmlformats.org/officeDocument/2006/relationships/slide" Target="slide32.xml"/></Relationships>
</file>

<file path=ppt/slides/_rels/slide4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1.xml"/><Relationship Id="rId1" Type="http://schemas.openxmlformats.org/officeDocument/2006/relationships/slideLayout" Target="../slideLayouts/slideLayout4.xml"/><Relationship Id="rId5" Type="http://schemas.openxmlformats.org/officeDocument/2006/relationships/slide" Target="slide37.xml"/><Relationship Id="rId4" Type="http://schemas.openxmlformats.org/officeDocument/2006/relationships/slide" Target="slide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7.xml"/><Relationship Id="rId1" Type="http://schemas.openxmlformats.org/officeDocument/2006/relationships/slideLayout" Target="../slideLayouts/slideLayout4.xml"/><Relationship Id="rId4" Type="http://schemas.openxmlformats.org/officeDocument/2006/relationships/slide" Target="slide57.xml"/></Relationships>
</file>

<file path=ppt/slides/_rels/slide48.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7.xml"/><Relationship Id="rId1" Type="http://schemas.openxmlformats.org/officeDocument/2006/relationships/slideLayout" Target="../slideLayouts/slideLayout4.xml"/><Relationship Id="rId5" Type="http://schemas.openxmlformats.org/officeDocument/2006/relationships/slide" Target="slide49.xml"/><Relationship Id="rId4" Type="http://schemas.openxmlformats.org/officeDocument/2006/relationships/slide" Target="slide57.xml"/></Relationships>
</file>

<file path=ppt/slides/_rels/slide49.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7.xml"/><Relationship Id="rId1" Type="http://schemas.openxmlformats.org/officeDocument/2006/relationships/slideLayout" Target="../slideLayouts/slideLayout4.xml"/><Relationship Id="rId4" Type="http://schemas.openxmlformats.org/officeDocument/2006/relationships/slide" Target="slide57.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9.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38.emf"/><Relationship Id="rId13" Type="http://schemas.openxmlformats.org/officeDocument/2006/relationships/slide" Target="slide50.xml"/><Relationship Id="rId3" Type="http://schemas.openxmlformats.org/officeDocument/2006/relationships/oleObject" Target="../embeddings/oleObject24.bin"/><Relationship Id="rId7" Type="http://schemas.openxmlformats.org/officeDocument/2006/relationships/package" Target="../embeddings/Microsoft_Word___25.docx"/><Relationship Id="rId12" Type="http://schemas.openxmlformats.org/officeDocument/2006/relationships/slide" Target="slide47.xml"/><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25.bin"/><Relationship Id="rId11" Type="http://schemas.openxmlformats.org/officeDocument/2006/relationships/image" Target="../media/image39.emf"/><Relationship Id="rId5" Type="http://schemas.openxmlformats.org/officeDocument/2006/relationships/image" Target="../media/image37.emf"/><Relationship Id="rId10" Type="http://schemas.openxmlformats.org/officeDocument/2006/relationships/package" Target="../embeddings/Microsoft_Word___26.docx"/><Relationship Id="rId4" Type="http://schemas.openxmlformats.org/officeDocument/2006/relationships/package" Target="../embeddings/Microsoft_Word___24.docx"/><Relationship Id="rId9" Type="http://schemas.openxmlformats.org/officeDocument/2006/relationships/oleObject" Target="../embeddings/oleObject26.bin"/><Relationship Id="rId14" Type="http://schemas.openxmlformats.org/officeDocument/2006/relationships/slide" Target="slide57.xml"/></Relationships>
</file>

<file path=ppt/slides/_rels/slide51.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27.bin"/><Relationship Id="rId7" Type="http://schemas.openxmlformats.org/officeDocument/2006/relationships/package" Target="../embeddings/Microsoft_Word___28.docx"/><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oleObject" Target="../embeddings/oleObject28.bin"/><Relationship Id="rId11" Type="http://schemas.openxmlformats.org/officeDocument/2006/relationships/slide" Target="slide57.xml"/><Relationship Id="rId5" Type="http://schemas.openxmlformats.org/officeDocument/2006/relationships/image" Target="../media/image40.emf"/><Relationship Id="rId10" Type="http://schemas.openxmlformats.org/officeDocument/2006/relationships/slide" Target="slide50.xml"/><Relationship Id="rId4" Type="http://schemas.openxmlformats.org/officeDocument/2006/relationships/package" Target="../embeddings/Microsoft_Word___27.docx"/><Relationship Id="rId9" Type="http://schemas.openxmlformats.org/officeDocument/2006/relationships/slide" Target="slide47.xml"/></Relationships>
</file>

<file path=ppt/slides/_rels/slide52.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7.xml"/><Relationship Id="rId1" Type="http://schemas.openxmlformats.org/officeDocument/2006/relationships/slideLayout" Target="../slideLayouts/slideLayout4.xml"/><Relationship Id="rId4" Type="http://schemas.openxmlformats.org/officeDocument/2006/relationships/slide" Target="slide57.xml"/></Relationships>
</file>

<file path=ppt/slides/_rels/slide53.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7.xml"/><Relationship Id="rId1" Type="http://schemas.openxmlformats.org/officeDocument/2006/relationships/slideLayout" Target="../slideLayouts/slideLayout4.xml"/><Relationship Id="rId4" Type="http://schemas.openxmlformats.org/officeDocument/2006/relationships/slide" Target="slide57.xml"/></Relationships>
</file>

<file path=ppt/slides/_rels/slide54.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image" Target="../media/image42.png"/><Relationship Id="rId1" Type="http://schemas.openxmlformats.org/officeDocument/2006/relationships/slideLayout" Target="../slideLayouts/slideLayout4.xml"/><Relationship Id="rId6" Type="http://schemas.openxmlformats.org/officeDocument/2006/relationships/slide" Target="slide55.xml"/><Relationship Id="rId5" Type="http://schemas.openxmlformats.org/officeDocument/2006/relationships/slide" Target="slide57.xml"/><Relationship Id="rId4" Type="http://schemas.openxmlformats.org/officeDocument/2006/relationships/slide" Target="slide50.xml"/></Relationships>
</file>

<file path=ppt/slides/_rels/slide55.xml.rels><?xml version="1.0" encoding="UTF-8" standalone="yes"?>
<Relationships xmlns="http://schemas.openxmlformats.org/package/2006/relationships"><Relationship Id="rId8" Type="http://schemas.openxmlformats.org/officeDocument/2006/relationships/slide" Target="slide57.xml"/><Relationship Id="rId3" Type="http://schemas.openxmlformats.org/officeDocument/2006/relationships/oleObject" Target="../embeddings/oleObject29.bin"/><Relationship Id="rId7" Type="http://schemas.openxmlformats.org/officeDocument/2006/relationships/slide" Target="slide50.xml"/><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slide" Target="slide47.xml"/><Relationship Id="rId5" Type="http://schemas.openxmlformats.org/officeDocument/2006/relationships/image" Target="../media/image43.emf"/><Relationship Id="rId4" Type="http://schemas.openxmlformats.org/officeDocument/2006/relationships/package" Target="../embeddings/Microsoft_Word___29.docx"/></Relationships>
</file>

<file path=ppt/slides/_rels/slide56.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7.xml"/><Relationship Id="rId1" Type="http://schemas.openxmlformats.org/officeDocument/2006/relationships/slideLayout" Target="../slideLayouts/slideLayout4.xml"/><Relationship Id="rId4" Type="http://schemas.openxmlformats.org/officeDocument/2006/relationships/slide" Target="slide57.xml"/></Relationships>
</file>

<file path=ppt/slides/_rels/slide57.xml.rels><?xml version="1.0" encoding="UTF-8" standalone="yes"?>
<Relationships xmlns="http://schemas.openxmlformats.org/package/2006/relationships"><Relationship Id="rId8" Type="http://schemas.openxmlformats.org/officeDocument/2006/relationships/slide" Target="slide57.xml"/><Relationship Id="rId3" Type="http://schemas.openxmlformats.org/officeDocument/2006/relationships/oleObject" Target="../embeddings/oleObject30.bin"/><Relationship Id="rId7" Type="http://schemas.openxmlformats.org/officeDocument/2006/relationships/slide" Target="slide50.xml"/><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slide" Target="slide47.xml"/><Relationship Id="rId5" Type="http://schemas.openxmlformats.org/officeDocument/2006/relationships/image" Target="../media/image44.emf"/><Relationship Id="rId4" Type="http://schemas.openxmlformats.org/officeDocument/2006/relationships/package" Target="../embeddings/Microsoft_Word___30.docx"/></Relationships>
</file>

<file path=ppt/slides/_rels/slide58.xml.rels><?xml version="1.0" encoding="UTF-8" standalone="yes"?>
<Relationships xmlns="http://schemas.openxmlformats.org/package/2006/relationships"><Relationship Id="rId8" Type="http://schemas.openxmlformats.org/officeDocument/2006/relationships/slide" Target="slide57.xml"/><Relationship Id="rId3" Type="http://schemas.openxmlformats.org/officeDocument/2006/relationships/oleObject" Target="../embeddings/oleObject31.bin"/><Relationship Id="rId7" Type="http://schemas.openxmlformats.org/officeDocument/2006/relationships/slide" Target="slide50.xml"/><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slide" Target="slide47.xml"/><Relationship Id="rId5" Type="http://schemas.openxmlformats.org/officeDocument/2006/relationships/image" Target="../media/image45.emf"/><Relationship Id="rId4" Type="http://schemas.openxmlformats.org/officeDocument/2006/relationships/package" Target="../embeddings/Microsoft_Word___31.docx"/></Relationships>
</file>

<file path=ppt/slides/_rels/slide59.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image" Target="../media/image46.png"/><Relationship Id="rId1" Type="http://schemas.openxmlformats.org/officeDocument/2006/relationships/slideLayout" Target="../slideLayouts/slideLayout4.xml"/><Relationship Id="rId5" Type="http://schemas.openxmlformats.org/officeDocument/2006/relationships/slide" Target="slide57.xml"/><Relationship Id="rId4" Type="http://schemas.openxmlformats.org/officeDocument/2006/relationships/slide" Target="slide50.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Word___1.docx"/></Relationships>
</file>

<file path=ppt/slides/_rels/slide60.xml.rels><?xml version="1.0" encoding="UTF-8" standalone="yes"?>
<Relationships xmlns="http://schemas.openxmlformats.org/package/2006/relationships"><Relationship Id="rId8" Type="http://schemas.openxmlformats.org/officeDocument/2006/relationships/image" Target="../media/image48.emf"/><Relationship Id="rId13" Type="http://schemas.openxmlformats.org/officeDocument/2006/relationships/slide" Target="slide50.xml"/><Relationship Id="rId3" Type="http://schemas.openxmlformats.org/officeDocument/2006/relationships/oleObject" Target="../embeddings/oleObject32.bin"/><Relationship Id="rId7" Type="http://schemas.openxmlformats.org/officeDocument/2006/relationships/package" Target="../embeddings/Microsoft_Word___33.docx"/><Relationship Id="rId12" Type="http://schemas.openxmlformats.org/officeDocument/2006/relationships/slide" Target="slide47.xml"/><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oleObject" Target="../embeddings/oleObject33.bin"/><Relationship Id="rId11" Type="http://schemas.openxmlformats.org/officeDocument/2006/relationships/image" Target="../media/image49.emf"/><Relationship Id="rId5" Type="http://schemas.openxmlformats.org/officeDocument/2006/relationships/image" Target="../media/image47.emf"/><Relationship Id="rId10" Type="http://schemas.openxmlformats.org/officeDocument/2006/relationships/package" Target="../embeddings/Microsoft_Word___34.docx"/><Relationship Id="rId4" Type="http://schemas.openxmlformats.org/officeDocument/2006/relationships/package" Target="../embeddings/Microsoft_Word___32.docx"/><Relationship Id="rId9" Type="http://schemas.openxmlformats.org/officeDocument/2006/relationships/oleObject" Target="../embeddings/oleObject34.bin"/><Relationship Id="rId14" Type="http://schemas.openxmlformats.org/officeDocument/2006/relationships/slide" Target="slide57.xml"/></Relationships>
</file>

<file path=ppt/slides/_rels/slide61.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7.xml"/><Relationship Id="rId1" Type="http://schemas.openxmlformats.org/officeDocument/2006/relationships/slideLayout" Target="../slideLayouts/slideLayout4.xml"/><Relationship Id="rId5" Type="http://schemas.openxmlformats.org/officeDocument/2006/relationships/slide" Target="slide62.xml"/><Relationship Id="rId4" Type="http://schemas.openxmlformats.org/officeDocument/2006/relationships/slide" Target="slide57.xml"/></Relationships>
</file>

<file path=ppt/slides/_rels/slide62.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7.xml"/><Relationship Id="rId1" Type="http://schemas.openxmlformats.org/officeDocument/2006/relationships/slideLayout" Target="../slideLayouts/slideLayout4.xml"/><Relationship Id="rId4" Type="http://schemas.openxmlformats.org/officeDocument/2006/relationships/slide" Target="slide57.xml"/></Relationships>
</file>

<file path=ppt/slides/_rels/slide63.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7.xml"/><Relationship Id="rId1" Type="http://schemas.openxmlformats.org/officeDocument/2006/relationships/slideLayout" Target="../slideLayouts/slideLayout4.xml"/><Relationship Id="rId4" Type="http://schemas.openxmlformats.org/officeDocument/2006/relationships/slide" Target="slide57.xml"/></Relationships>
</file>

<file path=ppt/slides/_rels/slide64.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oleObject" Target="../embeddings/oleObject35.bin"/><Relationship Id="rId7" Type="http://schemas.openxmlformats.org/officeDocument/2006/relationships/package" Target="../embeddings/Microsoft_Word___36.docx"/><Relationship Id="rId12" Type="http://schemas.openxmlformats.org/officeDocument/2006/relationships/slide" Target="slide1.xml"/><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oleObject" Target="../embeddings/oleObject36.bin"/><Relationship Id="rId11" Type="http://schemas.openxmlformats.org/officeDocument/2006/relationships/slide" Target="slide57.xml"/><Relationship Id="rId5" Type="http://schemas.openxmlformats.org/officeDocument/2006/relationships/image" Target="../media/image50.emf"/><Relationship Id="rId10" Type="http://schemas.openxmlformats.org/officeDocument/2006/relationships/slide" Target="slide50.xml"/><Relationship Id="rId4" Type="http://schemas.openxmlformats.org/officeDocument/2006/relationships/package" Target="../embeddings/Microsoft_Word___35.docx"/><Relationship Id="rId9" Type="http://schemas.openxmlformats.org/officeDocument/2006/relationships/slide" Target="slide4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package" Target="../embeddings/Microsoft_Word___2.docx"/></Relationships>
</file>

<file path=ppt/slides/_rels/slide70.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oleObject" Target="../embeddings/oleObject37.bin"/><Relationship Id="rId7" Type="http://schemas.openxmlformats.org/officeDocument/2006/relationships/slide" Target="slide76.xml"/><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slide" Target="slide70.xml"/><Relationship Id="rId5" Type="http://schemas.openxmlformats.org/officeDocument/2006/relationships/image" Target="../media/image53.emf"/><Relationship Id="rId10" Type="http://schemas.openxmlformats.org/officeDocument/2006/relationships/slide" Target="slide71.xml"/><Relationship Id="rId4" Type="http://schemas.openxmlformats.org/officeDocument/2006/relationships/package" Target="../embeddings/Microsoft_Word___37.docx"/><Relationship Id="rId9" Type="http://schemas.openxmlformats.org/officeDocument/2006/relationships/slide" Target="slide88.xml"/></Relationships>
</file>

<file path=ppt/slides/_rels/slide71.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oleObject" Target="../embeddings/oleObject38.bin"/><Relationship Id="rId7" Type="http://schemas.openxmlformats.org/officeDocument/2006/relationships/package" Target="../embeddings/Microsoft_Word___39.docx"/><Relationship Id="rId12" Type="http://schemas.openxmlformats.org/officeDocument/2006/relationships/slide" Target="slide88.xml"/><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oleObject" Target="../embeddings/oleObject39.bin"/><Relationship Id="rId11" Type="http://schemas.openxmlformats.org/officeDocument/2006/relationships/slide" Target="slide80.xml"/><Relationship Id="rId5" Type="http://schemas.openxmlformats.org/officeDocument/2006/relationships/image" Target="../media/image54.emf"/><Relationship Id="rId10" Type="http://schemas.openxmlformats.org/officeDocument/2006/relationships/slide" Target="slide76.xml"/><Relationship Id="rId4" Type="http://schemas.openxmlformats.org/officeDocument/2006/relationships/package" Target="../embeddings/Microsoft_Word___38.docx"/><Relationship Id="rId9" Type="http://schemas.openxmlformats.org/officeDocument/2006/relationships/slide" Target="slide70.xml"/></Relationships>
</file>

<file path=ppt/slides/_rels/slide72.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70.xml"/><Relationship Id="rId1" Type="http://schemas.openxmlformats.org/officeDocument/2006/relationships/slideLayout" Target="../slideLayouts/slideLayout4.xml"/><Relationship Id="rId6" Type="http://schemas.openxmlformats.org/officeDocument/2006/relationships/slide" Target="slide73.xml"/><Relationship Id="rId5" Type="http://schemas.openxmlformats.org/officeDocument/2006/relationships/slide" Target="slide88.xml"/><Relationship Id="rId4" Type="http://schemas.openxmlformats.org/officeDocument/2006/relationships/slide" Target="slide80.xml"/></Relationships>
</file>

<file path=ppt/slides/_rels/slide73.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70.xml"/><Relationship Id="rId1" Type="http://schemas.openxmlformats.org/officeDocument/2006/relationships/slideLayout" Target="../slideLayouts/slideLayout4.xml"/><Relationship Id="rId5" Type="http://schemas.openxmlformats.org/officeDocument/2006/relationships/slide" Target="slide88.xml"/><Relationship Id="rId4" Type="http://schemas.openxmlformats.org/officeDocument/2006/relationships/slide" Target="slide80.xml"/></Relationships>
</file>

<file path=ppt/slides/_rels/slide74.xml.rels><?xml version="1.0" encoding="UTF-8" standalone="yes"?>
<Relationships xmlns="http://schemas.openxmlformats.org/package/2006/relationships"><Relationship Id="rId8" Type="http://schemas.openxmlformats.org/officeDocument/2006/relationships/slide" Target="slide76.xml"/><Relationship Id="rId3" Type="http://schemas.openxmlformats.org/officeDocument/2006/relationships/image" Target="../media/image57.png"/><Relationship Id="rId7" Type="http://schemas.openxmlformats.org/officeDocument/2006/relationships/slide" Target="slide70.xml"/><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image" Target="../media/image56.emf"/><Relationship Id="rId11" Type="http://schemas.openxmlformats.org/officeDocument/2006/relationships/slide" Target="slide75.xml"/><Relationship Id="rId5" Type="http://schemas.openxmlformats.org/officeDocument/2006/relationships/package" Target="../embeddings/Microsoft_Word___40.docx"/><Relationship Id="rId10" Type="http://schemas.openxmlformats.org/officeDocument/2006/relationships/slide" Target="slide88.xml"/><Relationship Id="rId4" Type="http://schemas.openxmlformats.org/officeDocument/2006/relationships/oleObject" Target="../embeddings/oleObject40.bin"/><Relationship Id="rId9" Type="http://schemas.openxmlformats.org/officeDocument/2006/relationships/slide" Target="slide80.xml"/></Relationships>
</file>

<file path=ppt/slides/_rels/slide75.xml.rels><?xml version="1.0" encoding="UTF-8" standalone="yes"?>
<Relationships xmlns="http://schemas.openxmlformats.org/package/2006/relationships"><Relationship Id="rId8" Type="http://schemas.openxmlformats.org/officeDocument/2006/relationships/slide" Target="slide70.xml"/><Relationship Id="rId3" Type="http://schemas.openxmlformats.org/officeDocument/2006/relationships/image" Target="../media/image59.png"/><Relationship Id="rId7" Type="http://schemas.openxmlformats.org/officeDocument/2006/relationships/image" Target="../media/image60.png"/><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image" Target="../media/image58.emf"/><Relationship Id="rId11" Type="http://schemas.openxmlformats.org/officeDocument/2006/relationships/slide" Target="slide88.xml"/><Relationship Id="rId5" Type="http://schemas.openxmlformats.org/officeDocument/2006/relationships/package" Target="../embeddings/Microsoft_Word___41.docx"/><Relationship Id="rId10" Type="http://schemas.openxmlformats.org/officeDocument/2006/relationships/slide" Target="slide80.xml"/><Relationship Id="rId4" Type="http://schemas.openxmlformats.org/officeDocument/2006/relationships/oleObject" Target="../embeddings/oleObject41.bin"/><Relationship Id="rId9" Type="http://schemas.openxmlformats.org/officeDocument/2006/relationships/slide" Target="slide76.xml"/></Relationships>
</file>

<file path=ppt/slides/_rels/slide76.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70.xml"/><Relationship Id="rId1" Type="http://schemas.openxmlformats.org/officeDocument/2006/relationships/slideLayout" Target="../slideLayouts/slideLayout4.xml"/><Relationship Id="rId6" Type="http://schemas.openxmlformats.org/officeDocument/2006/relationships/slide" Target="slide77.xml"/><Relationship Id="rId5" Type="http://schemas.openxmlformats.org/officeDocument/2006/relationships/slide" Target="slide88.xml"/><Relationship Id="rId4" Type="http://schemas.openxmlformats.org/officeDocument/2006/relationships/slide" Target="slide80.xml"/></Relationships>
</file>

<file path=ppt/slides/_rels/slide77.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70.xml"/><Relationship Id="rId1" Type="http://schemas.openxmlformats.org/officeDocument/2006/relationships/slideLayout" Target="../slideLayouts/slideLayout4.xml"/><Relationship Id="rId5" Type="http://schemas.openxmlformats.org/officeDocument/2006/relationships/slide" Target="slide88.xml"/><Relationship Id="rId4" Type="http://schemas.openxmlformats.org/officeDocument/2006/relationships/slide" Target="slide80.xml"/></Relationships>
</file>

<file path=ppt/slides/_rels/slide78.xml.rels><?xml version="1.0" encoding="UTF-8" standalone="yes"?>
<Relationships xmlns="http://schemas.openxmlformats.org/package/2006/relationships"><Relationship Id="rId3" Type="http://schemas.openxmlformats.org/officeDocument/2006/relationships/slide" Target="slide70.xml"/><Relationship Id="rId7" Type="http://schemas.openxmlformats.org/officeDocument/2006/relationships/slide" Target="slide79.xml"/><Relationship Id="rId2" Type="http://schemas.openxmlformats.org/officeDocument/2006/relationships/image" Target="../media/image61.png"/><Relationship Id="rId1" Type="http://schemas.openxmlformats.org/officeDocument/2006/relationships/slideLayout" Target="../slideLayouts/slideLayout4.xml"/><Relationship Id="rId6" Type="http://schemas.openxmlformats.org/officeDocument/2006/relationships/slide" Target="slide88.xml"/><Relationship Id="rId5" Type="http://schemas.openxmlformats.org/officeDocument/2006/relationships/slide" Target="slide80.xml"/><Relationship Id="rId4" Type="http://schemas.openxmlformats.org/officeDocument/2006/relationships/slide" Target="slide76.xml"/></Relationships>
</file>

<file path=ppt/slides/_rels/slide79.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70.xml"/><Relationship Id="rId1" Type="http://schemas.openxmlformats.org/officeDocument/2006/relationships/slideLayout" Target="../slideLayouts/slideLayout4.xml"/><Relationship Id="rId5" Type="http://schemas.openxmlformats.org/officeDocument/2006/relationships/slide" Target="slide88.xml"/><Relationship Id="rId4" Type="http://schemas.openxmlformats.org/officeDocument/2006/relationships/slide" Target="slide80.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70.xml"/><Relationship Id="rId1" Type="http://schemas.openxmlformats.org/officeDocument/2006/relationships/slideLayout" Target="../slideLayouts/slideLayout4.xml"/><Relationship Id="rId5" Type="http://schemas.openxmlformats.org/officeDocument/2006/relationships/slide" Target="slide88.xml"/><Relationship Id="rId4" Type="http://schemas.openxmlformats.org/officeDocument/2006/relationships/slide" Target="slide80.xml"/></Relationships>
</file>

<file path=ppt/slides/_rels/slide81.xml.rels><?xml version="1.0" encoding="UTF-8" standalone="yes"?>
<Relationships xmlns="http://schemas.openxmlformats.org/package/2006/relationships"><Relationship Id="rId3" Type="http://schemas.openxmlformats.org/officeDocument/2006/relationships/slide" Target="slide70.xml"/><Relationship Id="rId7" Type="http://schemas.openxmlformats.org/officeDocument/2006/relationships/slide" Target="slide82.xml"/><Relationship Id="rId2" Type="http://schemas.openxmlformats.org/officeDocument/2006/relationships/image" Target="../media/image62.png"/><Relationship Id="rId1" Type="http://schemas.openxmlformats.org/officeDocument/2006/relationships/slideLayout" Target="../slideLayouts/slideLayout4.xml"/><Relationship Id="rId6" Type="http://schemas.openxmlformats.org/officeDocument/2006/relationships/slide" Target="slide88.xml"/><Relationship Id="rId5" Type="http://schemas.openxmlformats.org/officeDocument/2006/relationships/slide" Target="slide80.xml"/><Relationship Id="rId4" Type="http://schemas.openxmlformats.org/officeDocument/2006/relationships/slide" Target="slide76.xml"/></Relationships>
</file>

<file path=ppt/slides/_rels/slide82.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image" Target="../media/image63.png"/><Relationship Id="rId1" Type="http://schemas.openxmlformats.org/officeDocument/2006/relationships/slideLayout" Target="../slideLayouts/slideLayout4.xml"/><Relationship Id="rId6" Type="http://schemas.openxmlformats.org/officeDocument/2006/relationships/slide" Target="slide88.xml"/><Relationship Id="rId5" Type="http://schemas.openxmlformats.org/officeDocument/2006/relationships/slide" Target="slide80.xml"/><Relationship Id="rId4" Type="http://schemas.openxmlformats.org/officeDocument/2006/relationships/slide" Target="slide76.xml"/></Relationships>
</file>

<file path=ppt/slides/_rels/slide83.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70.xml"/><Relationship Id="rId1" Type="http://schemas.openxmlformats.org/officeDocument/2006/relationships/slideLayout" Target="../slideLayouts/slideLayout4.xml"/><Relationship Id="rId5" Type="http://schemas.openxmlformats.org/officeDocument/2006/relationships/slide" Target="slide88.xml"/><Relationship Id="rId4" Type="http://schemas.openxmlformats.org/officeDocument/2006/relationships/slide" Target="slide80.xml"/></Relationships>
</file>

<file path=ppt/slides/_rels/slide84.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slide" Target="slide88.xml"/><Relationship Id="rId2" Type="http://schemas.openxmlformats.org/officeDocument/2006/relationships/image" Target="../media/image64.png"/><Relationship Id="rId1" Type="http://schemas.openxmlformats.org/officeDocument/2006/relationships/slideLayout" Target="../slideLayouts/slideLayout4.xml"/><Relationship Id="rId6" Type="http://schemas.openxmlformats.org/officeDocument/2006/relationships/slide" Target="slide80.xml"/><Relationship Id="rId5" Type="http://schemas.openxmlformats.org/officeDocument/2006/relationships/slide" Target="slide76.xml"/><Relationship Id="rId4" Type="http://schemas.openxmlformats.org/officeDocument/2006/relationships/slide" Target="slide70.xml"/></Relationships>
</file>

<file path=ppt/slides/_rels/slide85.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70.xml"/><Relationship Id="rId1" Type="http://schemas.openxmlformats.org/officeDocument/2006/relationships/slideLayout" Target="../slideLayouts/slideLayout4.xml"/><Relationship Id="rId5" Type="http://schemas.openxmlformats.org/officeDocument/2006/relationships/slide" Target="slide88.xml"/><Relationship Id="rId4" Type="http://schemas.openxmlformats.org/officeDocument/2006/relationships/slide" Target="slide80.xml"/></Relationships>
</file>

<file path=ppt/slides/_rels/slide86.xml.rels><?xml version="1.0" encoding="UTF-8" standalone="yes"?>
<Relationships xmlns="http://schemas.openxmlformats.org/package/2006/relationships"><Relationship Id="rId3" Type="http://schemas.openxmlformats.org/officeDocument/2006/relationships/slide" Target="slide70.xml"/><Relationship Id="rId7" Type="http://schemas.openxmlformats.org/officeDocument/2006/relationships/slide" Target="slide87.xml"/><Relationship Id="rId2" Type="http://schemas.openxmlformats.org/officeDocument/2006/relationships/image" Target="../media/image66.png"/><Relationship Id="rId1" Type="http://schemas.openxmlformats.org/officeDocument/2006/relationships/slideLayout" Target="../slideLayouts/slideLayout4.xml"/><Relationship Id="rId6" Type="http://schemas.openxmlformats.org/officeDocument/2006/relationships/slide" Target="slide88.xml"/><Relationship Id="rId5" Type="http://schemas.openxmlformats.org/officeDocument/2006/relationships/slide" Target="slide80.xml"/><Relationship Id="rId4" Type="http://schemas.openxmlformats.org/officeDocument/2006/relationships/slide" Target="slide76.xml"/></Relationships>
</file>

<file path=ppt/slides/_rels/slide87.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oleObject" Target="../embeddings/oleObject42.bin"/><Relationship Id="rId7" Type="http://schemas.openxmlformats.org/officeDocument/2006/relationships/slide" Target="slide76.xml"/><Relationship Id="rId12" Type="http://schemas.openxmlformats.org/officeDocument/2006/relationships/image" Target="../media/image68.emf"/><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slide" Target="slide70.xml"/><Relationship Id="rId11" Type="http://schemas.openxmlformats.org/officeDocument/2006/relationships/package" Target="../embeddings/Microsoft_Word___43.docx"/><Relationship Id="rId5" Type="http://schemas.openxmlformats.org/officeDocument/2006/relationships/image" Target="../media/image67.emf"/><Relationship Id="rId10" Type="http://schemas.openxmlformats.org/officeDocument/2006/relationships/oleObject" Target="../embeddings/oleObject43.bin"/><Relationship Id="rId4" Type="http://schemas.openxmlformats.org/officeDocument/2006/relationships/package" Target="../embeddings/Microsoft_Word___42.docx"/><Relationship Id="rId9" Type="http://schemas.openxmlformats.org/officeDocument/2006/relationships/slide" Target="slide88.xml"/></Relationships>
</file>

<file path=ppt/slides/_rels/slide88.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70.xml"/><Relationship Id="rId1" Type="http://schemas.openxmlformats.org/officeDocument/2006/relationships/slideLayout" Target="../slideLayouts/slideLayout4.xml"/><Relationship Id="rId5" Type="http://schemas.openxmlformats.org/officeDocument/2006/relationships/slide" Target="slide88.xml"/><Relationship Id="rId4" Type="http://schemas.openxmlformats.org/officeDocument/2006/relationships/slide" Target="slide80.xml"/></Relationships>
</file>

<file path=ppt/slides/_rels/slide89.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 Target="slide70.xml"/><Relationship Id="rId1" Type="http://schemas.openxmlformats.org/officeDocument/2006/relationships/slideLayout" Target="../slideLayouts/slideLayout4.xml"/><Relationship Id="rId5" Type="http://schemas.openxmlformats.org/officeDocument/2006/relationships/slide" Target="slide88.xml"/><Relationship Id="rId4" Type="http://schemas.openxmlformats.org/officeDocument/2006/relationships/slide" Target="slide80.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package" Target="../embeddings/Microsoft_Word___3.docx"/></Relationships>
</file>

<file path=ppt/slides/_rels/slide90.xml.rels><?xml version="1.0" encoding="UTF-8" standalone="yes"?>
<Relationships xmlns="http://schemas.openxmlformats.org/package/2006/relationships"><Relationship Id="rId3" Type="http://schemas.openxmlformats.org/officeDocument/2006/relationships/slide" Target="slide76.xml"/><Relationship Id="rId7" Type="http://schemas.openxmlformats.org/officeDocument/2006/relationships/slide" Target="slide1.xml"/><Relationship Id="rId2" Type="http://schemas.openxmlformats.org/officeDocument/2006/relationships/slide" Target="slide70.xml"/><Relationship Id="rId1" Type="http://schemas.openxmlformats.org/officeDocument/2006/relationships/slideLayout" Target="../slideLayouts/slideLayout4.xml"/><Relationship Id="rId6" Type="http://schemas.openxmlformats.org/officeDocument/2006/relationships/slide" Target="slide91.xml"/><Relationship Id="rId5" Type="http://schemas.openxmlformats.org/officeDocument/2006/relationships/slide" Target="slide88.xml"/><Relationship Id="rId4" Type="http://schemas.openxmlformats.org/officeDocument/2006/relationships/slide" Target="slide80.xml"/></Relationships>
</file>

<file path=ppt/slides/_rels/slide91.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oleObject" Target="../embeddings/oleObject44.bin"/><Relationship Id="rId7" Type="http://schemas.openxmlformats.org/officeDocument/2006/relationships/slide" Target="slide76.xml"/><Relationship Id="rId2" Type="http://schemas.openxmlformats.org/officeDocument/2006/relationships/slideLayout" Target="../slideLayouts/slideLayout4.xml"/><Relationship Id="rId1" Type="http://schemas.openxmlformats.org/officeDocument/2006/relationships/vmlDrawing" Target="../drawings/vmlDrawing27.vml"/><Relationship Id="rId6" Type="http://schemas.openxmlformats.org/officeDocument/2006/relationships/slide" Target="slide70.xml"/><Relationship Id="rId5" Type="http://schemas.openxmlformats.org/officeDocument/2006/relationships/image" Target="../media/image69.emf"/><Relationship Id="rId10" Type="http://schemas.openxmlformats.org/officeDocument/2006/relationships/slide" Target="slide1.xml"/><Relationship Id="rId4" Type="http://schemas.openxmlformats.org/officeDocument/2006/relationships/package" Target="../embeddings/Microsoft_Word___44.docx"/><Relationship Id="rId9" Type="http://schemas.openxmlformats.org/officeDocument/2006/relationships/slide" Target="slide8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slide" Target="slide93.xml"/><Relationship Id="rId7" Type="http://schemas.openxmlformats.org/officeDocument/2006/relationships/slide" Target="slide114.xml"/><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slide" Target="slide108.xml"/><Relationship Id="rId5" Type="http://schemas.openxmlformats.org/officeDocument/2006/relationships/slide" Target="slide102.xml"/><Relationship Id="rId4" Type="http://schemas.openxmlformats.org/officeDocument/2006/relationships/slide" Target="slide96.xml"/></Relationships>
</file>

<file path=ppt/slides/_rels/slide94.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114.xml"/><Relationship Id="rId5" Type="http://schemas.openxmlformats.org/officeDocument/2006/relationships/slide" Target="slide108.xml"/><Relationship Id="rId4" Type="http://schemas.openxmlformats.org/officeDocument/2006/relationships/slide" Target="slide102.xml"/></Relationships>
</file>

<file path=ppt/slides/_rels/slide95.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114.xml"/><Relationship Id="rId5" Type="http://schemas.openxmlformats.org/officeDocument/2006/relationships/slide" Target="slide108.xml"/><Relationship Id="rId4" Type="http://schemas.openxmlformats.org/officeDocument/2006/relationships/slide" Target="slide102.xml"/></Relationships>
</file>

<file path=ppt/slides/_rels/slide96.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114.xml"/><Relationship Id="rId5" Type="http://schemas.openxmlformats.org/officeDocument/2006/relationships/slide" Target="slide108.xml"/><Relationship Id="rId4" Type="http://schemas.openxmlformats.org/officeDocument/2006/relationships/slide" Target="slide102.xml"/></Relationships>
</file>

<file path=ppt/slides/_rels/slide97.xml.rels><?xml version="1.0" encoding="UTF-8" standalone="yes"?>
<Relationships xmlns="http://schemas.openxmlformats.org/package/2006/relationships"><Relationship Id="rId3" Type="http://schemas.openxmlformats.org/officeDocument/2006/relationships/slide" Target="slide96.xml"/><Relationship Id="rId7" Type="http://schemas.openxmlformats.org/officeDocument/2006/relationships/slide" Target="slide98.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114.xml"/><Relationship Id="rId5" Type="http://schemas.openxmlformats.org/officeDocument/2006/relationships/slide" Target="slide108.xml"/><Relationship Id="rId4" Type="http://schemas.openxmlformats.org/officeDocument/2006/relationships/slide" Target="slide102.xml"/></Relationships>
</file>

<file path=ppt/slides/_rels/slide98.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114.xml"/><Relationship Id="rId5" Type="http://schemas.openxmlformats.org/officeDocument/2006/relationships/slide" Target="slide108.xml"/><Relationship Id="rId4" Type="http://schemas.openxmlformats.org/officeDocument/2006/relationships/slide" Target="slide102.xml"/></Relationships>
</file>

<file path=ppt/slides/_rels/slide99.xml.rels><?xml version="1.0" encoding="UTF-8" standalone="yes"?>
<Relationships xmlns="http://schemas.openxmlformats.org/package/2006/relationships"><Relationship Id="rId3" Type="http://schemas.openxmlformats.org/officeDocument/2006/relationships/slide" Target="slide93.xml"/><Relationship Id="rId7" Type="http://schemas.openxmlformats.org/officeDocument/2006/relationships/slide" Target="slide114.xml"/><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slide" Target="slide108.xml"/><Relationship Id="rId5" Type="http://schemas.openxmlformats.org/officeDocument/2006/relationships/slide" Target="slide102.xml"/><Relationship Id="rId4" Type="http://schemas.openxmlformats.org/officeDocument/2006/relationships/slide" Target="slide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170" name="Picture 2" descr="E:\赵丽君  2016\一轮2016\化学\人教通用\ppt  改触发器\ppt\34.jpg"/>
          <p:cNvPicPr>
            <a:picLocks noChangeAspect="1" noChangeArrowheads="1"/>
          </p:cNvPicPr>
          <p:nvPr/>
        </p:nvPicPr>
        <p:blipFill rotWithShape="1">
          <a:blip r:embed="rId2">
            <a:extLst>
              <a:ext uri="{28A0092B-C50C-407E-A947-70E740481C1C}">
                <a14:useLocalDpi xmlns:a14="http://schemas.microsoft.com/office/drawing/2010/main" val="0"/>
              </a:ext>
            </a:extLst>
          </a:blip>
          <a:srcRect l="-1" t="21617" r="-5971" b="24207"/>
          <a:stretch/>
        </p:blipFill>
        <p:spPr bwMode="auto">
          <a:xfrm>
            <a:off x="-25474" y="-26590"/>
            <a:ext cx="12956117" cy="6866961"/>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25474" y="292573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66221" y="3344413"/>
            <a:ext cx="6135013" cy="584775"/>
          </a:xfrm>
          <a:prstGeom prst="rect">
            <a:avLst/>
          </a:prstGeom>
        </p:spPr>
        <p:txBody>
          <a:bodyPr wrap="none">
            <a:spAutoFit/>
          </a:bodyPr>
          <a:lstStyle/>
          <a:p>
            <a:pPr algn="just"/>
            <a:r>
              <a:rPr lang="zh-CN" altLang="en-US" sz="3200" b="1" dirty="0">
                <a:solidFill>
                  <a:schemeClr val="bg1"/>
                </a:solidFill>
                <a:latin typeface="Times New Roman" pitchFamily="18" charset="0"/>
                <a:ea typeface="微软雅黑"/>
                <a:cs typeface="Times New Roman" pitchFamily="18" charset="0"/>
              </a:rPr>
              <a:t>第</a:t>
            </a:r>
            <a:r>
              <a:rPr lang="en-US" altLang="zh-CN" sz="3200" b="1" dirty="0">
                <a:solidFill>
                  <a:schemeClr val="bg1"/>
                </a:solidFill>
                <a:latin typeface="Times New Roman" pitchFamily="18" charset="0"/>
                <a:ea typeface="微软雅黑"/>
                <a:cs typeface="Times New Roman" pitchFamily="18" charset="0"/>
              </a:rPr>
              <a:t>34</a:t>
            </a:r>
            <a:r>
              <a:rPr lang="zh-CN" altLang="en-US" sz="3200" b="1" dirty="0">
                <a:solidFill>
                  <a:schemeClr val="bg1"/>
                </a:solidFill>
                <a:latin typeface="Times New Roman" pitchFamily="18" charset="0"/>
                <a:ea typeface="微软雅黑"/>
                <a:cs typeface="Times New Roman" pitchFamily="18" charset="0"/>
              </a:rPr>
              <a:t>讲　实验方案的设计与评价</a:t>
            </a:r>
          </a:p>
        </p:txBody>
      </p:sp>
      <p:grpSp>
        <p:nvGrpSpPr>
          <p:cNvPr id="15" name="组合 14"/>
          <p:cNvGrpSpPr/>
          <p:nvPr/>
        </p:nvGrpSpPr>
        <p:grpSpPr>
          <a:xfrm>
            <a:off x="-25474" y="2925739"/>
            <a:ext cx="936104" cy="1507504"/>
            <a:chOff x="1636272" y="4786031"/>
            <a:chExt cx="839787" cy="1212851"/>
          </a:xfrm>
        </p:grpSpPr>
        <p:sp>
          <p:nvSpPr>
            <p:cNvPr id="16" name="矩形 1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任意多边形 1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
        <p:nvSpPr>
          <p:cNvPr id="5" name="矩形 4">
            <a:hlinkClick r:id="rId3"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热点一</a:t>
            </a:r>
            <a:endParaRPr lang="zh-CN" altLang="en-US" sz="2200" dirty="0">
              <a:latin typeface="微软雅黑" pitchFamily="34" charset="-122"/>
              <a:ea typeface="微软雅黑" pitchFamily="34" charset="-122"/>
            </a:endParaRPr>
          </a:p>
        </p:txBody>
      </p:sp>
      <p:sp>
        <p:nvSpPr>
          <p:cNvPr id="6" name="矩形 5">
            <a:hlinkClick r:id="rId4" action="ppaction://hlinksldjump"/>
          </p:cNvPr>
          <p:cNvSpPr/>
          <p:nvPr/>
        </p:nvSpPr>
        <p:spPr>
          <a:xfrm>
            <a:off x="1822731"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热点二</a:t>
            </a:r>
            <a:endParaRPr lang="zh-CN" altLang="en-US" sz="2200" dirty="0">
              <a:latin typeface="微软雅黑" pitchFamily="34" charset="-122"/>
              <a:ea typeface="微软雅黑" pitchFamily="34" charset="-122"/>
            </a:endParaRPr>
          </a:p>
        </p:txBody>
      </p:sp>
      <p:sp>
        <p:nvSpPr>
          <p:cNvPr id="10" name="矩形 9">
            <a:hlinkClick r:id="rId5" action="ppaction://hlinksldjump"/>
          </p:cNvPr>
          <p:cNvSpPr/>
          <p:nvPr/>
        </p:nvSpPr>
        <p:spPr>
          <a:xfrm>
            <a:off x="3670936"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热点三</a:t>
            </a:r>
            <a:endParaRPr lang="zh-CN" altLang="en-US" sz="2200" dirty="0">
              <a:latin typeface="微软雅黑" pitchFamily="34" charset="-122"/>
              <a:ea typeface="微软雅黑" pitchFamily="34" charset="-122"/>
            </a:endParaRPr>
          </a:p>
        </p:txBody>
      </p:sp>
      <p:sp>
        <p:nvSpPr>
          <p:cNvPr id="12" name="矩形 11">
            <a:hlinkClick r:id="rId6" action="ppaction://hlinksldjump"/>
          </p:cNvPr>
          <p:cNvSpPr/>
          <p:nvPr/>
        </p:nvSpPr>
        <p:spPr>
          <a:xfrm>
            <a:off x="5519142" y="636905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1869" y="981522"/>
            <a:ext cx="11185087" cy="4616648"/>
          </a:xfrm>
          <a:prstGeom prst="rect">
            <a:avLst/>
          </a:prstGeom>
        </p:spPr>
        <p:txBody>
          <a:bodyPr>
            <a:spAutoFit/>
          </a:bodyPr>
          <a:lstStyle/>
          <a:p>
            <a:pPr algn="ctr">
              <a:lnSpc>
                <a:spcPct val="150000"/>
              </a:lnSpc>
              <a:spcAft>
                <a:spcPts val="0"/>
              </a:spcAft>
              <a:tabLst>
                <a:tab pos="2250440" algn="l"/>
              </a:tabLst>
            </a:pPr>
            <a:r>
              <a:rPr lang="zh-CN" altLang="zh-CN" sz="2800" b="1" kern="100" dirty="0">
                <a:solidFill>
                  <a:srgbClr val="0000FF"/>
                </a:solidFill>
                <a:latin typeface="+mn-ea"/>
                <a:cs typeface="Times New Roman"/>
              </a:rPr>
              <a:t>固体成分检测实验方案设计的一般方法</a:t>
            </a:r>
            <a:endParaRPr lang="zh-CN" altLang="zh-CN" sz="2800" b="1" kern="100" dirty="0">
              <a:solidFill>
                <a:srgbClr val="0000FF"/>
              </a:solidFill>
              <a:latin typeface="+mn-ea"/>
              <a:cs typeface="Courier New"/>
            </a:endParaRPr>
          </a:p>
          <a:p>
            <a:pPr algn="just">
              <a:lnSpc>
                <a:spcPct val="150000"/>
              </a:lnSpc>
              <a:spcAft>
                <a:spcPts val="0"/>
              </a:spcAft>
              <a:tabLst>
                <a:tab pos="2250440" algn="l"/>
              </a:tabLst>
            </a:pPr>
            <a:r>
              <a:rPr lang="zh-CN" altLang="zh-CN" sz="2800" kern="100" dirty="0">
                <a:latin typeface="Times New Roman"/>
                <a:ea typeface="华文细黑"/>
                <a:cs typeface="Times New Roman"/>
              </a:rPr>
              <a:t>方法一：取少量固体试样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溶于水配成溶液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检测溶液中存在的阴、阳离子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得出实验结论。</a:t>
            </a:r>
            <a:endParaRPr lang="zh-CN" altLang="zh-CN" sz="2800" kern="100" dirty="0">
              <a:latin typeface="宋体"/>
              <a:cs typeface="Courier New"/>
            </a:endParaRPr>
          </a:p>
          <a:p>
            <a:pPr algn="just">
              <a:lnSpc>
                <a:spcPct val="150000"/>
              </a:lnSpc>
              <a:spcAft>
                <a:spcPts val="0"/>
              </a:spcAft>
              <a:tabLst>
                <a:tab pos="2250440" algn="l"/>
              </a:tabLst>
            </a:pPr>
            <a:r>
              <a:rPr lang="zh-CN" altLang="zh-CN" sz="2800" kern="100" dirty="0">
                <a:latin typeface="Times New Roman"/>
                <a:ea typeface="华文细黑"/>
                <a:cs typeface="Times New Roman"/>
              </a:rPr>
              <a:t>方法二：取少量固体试样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在氧气流等中反应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检测所产生的物质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如气体</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得出实验结论。</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方法三：取少量固体试样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加酸</a:t>
            </a:r>
            <a:r>
              <a:rPr lang="en-US" altLang="zh-CN" sz="2800" kern="100" dirty="0">
                <a:latin typeface="Times New Roman"/>
                <a:ea typeface="华文细黑"/>
              </a:rPr>
              <a:t>(</a:t>
            </a:r>
            <a:r>
              <a:rPr lang="zh-CN" altLang="zh-CN" sz="2800" kern="100" dirty="0">
                <a:latin typeface="Times New Roman"/>
                <a:ea typeface="华文细黑"/>
                <a:cs typeface="Times New Roman"/>
              </a:rPr>
              <a:t>或碱</a:t>
            </a:r>
            <a:r>
              <a:rPr lang="en-US" altLang="zh-CN" sz="2800" kern="100" dirty="0">
                <a:latin typeface="Times New Roman"/>
                <a:ea typeface="华文细黑"/>
              </a:rPr>
              <a:t>)</a:t>
            </a:r>
            <a:r>
              <a:rPr lang="zh-CN" altLang="zh-CN" sz="2800" kern="100" dirty="0">
                <a:latin typeface="Times New Roman"/>
                <a:ea typeface="华文细黑"/>
                <a:cs typeface="Times New Roman"/>
              </a:rPr>
              <a:t>溶液产生气体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检测气体产物的成分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得出实验结论。</a:t>
            </a:r>
            <a:endParaRPr lang="zh-CN" altLang="en-US" sz="2800" dirty="0"/>
          </a:p>
        </p:txBody>
      </p:sp>
      <p:sp>
        <p:nvSpPr>
          <p:cNvPr id="4" name="矩形 3"/>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5" name="组合 4"/>
          <p:cNvGrpSpPr/>
          <p:nvPr/>
        </p:nvGrpSpPr>
        <p:grpSpPr>
          <a:xfrm>
            <a:off x="1" y="-2"/>
            <a:ext cx="1836949" cy="634848"/>
            <a:chOff x="0" y="-2"/>
            <a:chExt cx="1377891" cy="634701"/>
          </a:xfrm>
          <a:solidFill>
            <a:srgbClr val="FFC000"/>
          </a:solidFill>
        </p:grpSpPr>
        <p:sp>
          <p:nvSpPr>
            <p:cNvPr id="6" name="矩形 5"/>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7" name="直角三角形 6"/>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9" name="矩形 8"/>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10773547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2869" y="1053530"/>
            <a:ext cx="11923086" cy="3323987"/>
          </a:xfrm>
          <a:prstGeom prst="rect">
            <a:avLst/>
          </a:prstGeom>
        </p:spPr>
        <p:txBody>
          <a:bodyPr>
            <a:spAutoFit/>
          </a:bodyPr>
          <a:lstStyle/>
          <a:p>
            <a:pPr algn="just">
              <a:lnSpc>
                <a:spcPct val="150000"/>
              </a:lnSpc>
              <a:spcAft>
                <a:spcPts val="0"/>
              </a:spcAft>
              <a:tabLst>
                <a:tab pos="2250440" algn="l"/>
              </a:tabLst>
            </a:pP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甲同学设计实验流程的目的是证明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溶液具有碱性和</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性。</a:t>
            </a:r>
            <a:endParaRPr lang="zh-CN" altLang="zh-CN" sz="2800" kern="100" dirty="0">
              <a:latin typeface="宋体"/>
              <a:cs typeface="Courier New"/>
            </a:endParaRPr>
          </a:p>
          <a:p>
            <a:pPr>
              <a:lnSpc>
                <a:spcPct val="150000"/>
              </a:lnSpc>
              <a:tabLst>
                <a:tab pos="2250440" algn="l"/>
              </a:tabLst>
            </a:pP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加入</a:t>
            </a:r>
            <a:r>
              <a:rPr lang="en-US" altLang="zh-CN" sz="2800" kern="100" dirty="0">
                <a:latin typeface="Times New Roman"/>
                <a:ea typeface="华文细黑"/>
                <a:cs typeface="Courier New"/>
              </a:rPr>
              <a:t>BaCl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溶液生成白色沉淀</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的离子方程式是</a:t>
            </a:r>
            <a:r>
              <a:rPr lang="en-US" altLang="zh-CN" sz="2800" kern="100" dirty="0" smtClean="0">
                <a:latin typeface="Times New Roman"/>
                <a:ea typeface="华文细黑"/>
                <a:cs typeface="Courier New"/>
              </a:rPr>
              <a:t>____________________</a:t>
            </a:r>
            <a:endParaRPr lang="zh-CN" altLang="zh-CN" sz="2800" kern="100" dirty="0">
              <a:latin typeface="宋体"/>
              <a:cs typeface="Courier New"/>
            </a:endParaRPr>
          </a:p>
          <a:p>
            <a:pPr>
              <a:lnSpc>
                <a:spcPct val="150000"/>
              </a:lnSpc>
              <a:tabLst>
                <a:tab pos="2250440" algn="l"/>
              </a:tabLst>
            </a:pPr>
            <a:r>
              <a:rPr lang="en-US" altLang="zh-CN" sz="2800" kern="100" dirty="0" smtClean="0">
                <a:latin typeface="Times New Roman"/>
                <a:ea typeface="华文细黑"/>
                <a:cs typeface="Courier New"/>
              </a:rPr>
              <a:t>_____________________________________________________________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tabLst>
                <a:tab pos="2250440" algn="l"/>
              </a:tabLst>
            </a:pP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乙同学认为应将上述流程中</a:t>
            </a:r>
            <a:r>
              <a:rPr lang="en-US" altLang="zh-CN" sz="2800" kern="100" dirty="0">
                <a:latin typeface="宋体"/>
                <a:ea typeface="华文细黑"/>
                <a:cs typeface="Times New Roman"/>
              </a:rPr>
              <a:t>②③</a:t>
            </a:r>
            <a:r>
              <a:rPr lang="zh-CN" altLang="zh-CN" sz="2800" kern="100" dirty="0">
                <a:latin typeface="Times New Roman"/>
                <a:ea typeface="华文细黑"/>
                <a:cs typeface="Times New Roman"/>
              </a:rPr>
              <a:t>所加试剂顺序颠倒，你认为甲、乙两同学的设计更合理的是</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乙</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，理由</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a:t>
            </a:r>
            <a:r>
              <a:rPr lang="en-US" altLang="zh-CN" sz="2800" kern="100" dirty="0" smtClean="0">
                <a:latin typeface="Times New Roman"/>
                <a:ea typeface="华文细黑"/>
              </a:rPr>
              <a:t>_</a:t>
            </a:r>
            <a:r>
              <a:rPr lang="zh-CN" altLang="zh-CN" sz="2800" kern="100" dirty="0">
                <a:latin typeface="Times New Roman"/>
                <a:ea typeface="华文细黑"/>
                <a:cs typeface="Times New Roman"/>
              </a:rPr>
              <a:t>。</a:t>
            </a:r>
            <a:endParaRPr lang="zh-CN" altLang="en-US" sz="2800" dirty="0"/>
          </a:p>
        </p:txBody>
      </p:sp>
      <p:sp>
        <p:nvSpPr>
          <p:cNvPr id="9" name="Rectangle 21">
            <a:hlinkClick r:id="rId2"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75703161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293371955"/>
              </p:ext>
            </p:extLst>
          </p:nvPr>
        </p:nvGraphicFramePr>
        <p:xfrm>
          <a:off x="262558" y="2785592"/>
          <a:ext cx="8943975" cy="742950"/>
        </p:xfrm>
        <a:graphic>
          <a:graphicData uri="http://schemas.openxmlformats.org/presentationml/2006/ole">
            <mc:AlternateContent xmlns:mc="http://schemas.openxmlformats.org/markup-compatibility/2006">
              <mc:Choice xmlns:v="urn:schemas-microsoft-com:vml" Requires="v">
                <p:oleObj spid="_x0000_s223313" name="文档" r:id="rId4" imgW="8946896" imgH="743745" progId="Word.Document.12">
                  <p:embed/>
                </p:oleObj>
              </mc:Choice>
              <mc:Fallback>
                <p:oleObj name="文档" r:id="rId4" imgW="8946896" imgH="743745" progId="Word.Document.12">
                  <p:embed/>
                  <p:pic>
                    <p:nvPicPr>
                      <p:cNvPr id="0" name=""/>
                      <p:cNvPicPr/>
                      <p:nvPr/>
                    </p:nvPicPr>
                    <p:blipFill>
                      <a:blip r:embed="rId5"/>
                      <a:stretch>
                        <a:fillRect/>
                      </a:stretch>
                    </p:blipFill>
                    <p:spPr>
                      <a:xfrm>
                        <a:off x="262558" y="2785592"/>
                        <a:ext cx="8943975" cy="742950"/>
                      </a:xfrm>
                      <a:prstGeom prst="rect">
                        <a:avLst/>
                      </a:prstGeom>
                    </p:spPr>
                  </p:pic>
                </p:oleObj>
              </mc:Fallback>
            </mc:AlternateContent>
          </a:graphicData>
        </a:graphic>
      </p:graphicFrame>
      <p:sp>
        <p:nvSpPr>
          <p:cNvPr id="5" name="矩形 4"/>
          <p:cNvSpPr/>
          <p:nvPr/>
        </p:nvSpPr>
        <p:spPr>
          <a:xfrm>
            <a:off x="662570" y="3356234"/>
            <a:ext cx="1502334" cy="523220"/>
          </a:xfrm>
          <a:prstGeom prst="rect">
            <a:avLst/>
          </a:prstGeom>
        </p:spPr>
        <p:txBody>
          <a:bodyPr wrap="none">
            <a:spAutoFit/>
          </a:bodyPr>
          <a:lstStyle/>
          <a:p>
            <a:r>
              <a:rPr lang="en-US" altLang="zh-CN" sz="2800" kern="100">
                <a:solidFill>
                  <a:srgbClr val="E36C0A"/>
                </a:solidFill>
                <a:latin typeface="Times New Roman"/>
                <a:ea typeface="华文细黑"/>
              </a:rPr>
              <a:t>(</a:t>
            </a:r>
            <a:r>
              <a:rPr lang="en-US" altLang="zh-CN" sz="2800" kern="100">
                <a:solidFill>
                  <a:srgbClr val="E36C0A"/>
                </a:solidFill>
                <a:latin typeface="宋体"/>
                <a:ea typeface="华文细黑"/>
                <a:cs typeface="Times New Roman"/>
              </a:rPr>
              <a:t>Ⅰ</a:t>
            </a:r>
            <a:r>
              <a:rPr lang="en-US" altLang="zh-CN" sz="2800" kern="10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还原</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val="1228383707"/>
              </p:ext>
            </p:extLst>
          </p:nvPr>
        </p:nvGraphicFramePr>
        <p:xfrm>
          <a:off x="777057" y="3932298"/>
          <a:ext cx="5348287" cy="649288"/>
        </p:xfrm>
        <a:graphic>
          <a:graphicData uri="http://schemas.openxmlformats.org/presentationml/2006/ole">
            <mc:AlternateContent xmlns:mc="http://schemas.openxmlformats.org/markup-compatibility/2006">
              <mc:Choice xmlns:v="urn:schemas-microsoft-com:vml" Requires="v">
                <p:oleObj spid="_x0000_s223314" name="文档" r:id="rId7" imgW="5348203" imgH="648569" progId="Word.Document.12">
                  <p:embed/>
                </p:oleObj>
              </mc:Choice>
              <mc:Fallback>
                <p:oleObj name="文档" r:id="rId7" imgW="5348203" imgH="648569" progId="Word.Document.12">
                  <p:embed/>
                  <p:pic>
                    <p:nvPicPr>
                      <p:cNvPr id="0" name=""/>
                      <p:cNvPicPr/>
                      <p:nvPr/>
                    </p:nvPicPr>
                    <p:blipFill>
                      <a:blip r:embed="rId8"/>
                      <a:stretch>
                        <a:fillRect/>
                      </a:stretch>
                    </p:blipFill>
                    <p:spPr>
                      <a:xfrm>
                        <a:off x="777057" y="3932298"/>
                        <a:ext cx="5348287" cy="649288"/>
                      </a:xfrm>
                      <a:prstGeom prst="rect">
                        <a:avLst/>
                      </a:prstGeom>
                    </p:spPr>
                  </p:pic>
                </p:oleObj>
              </mc:Fallback>
            </mc:AlternateContent>
          </a:graphicData>
        </a:graphic>
      </p:graphicFrame>
      <p:sp>
        <p:nvSpPr>
          <p:cNvPr id="8" name="矩形 7"/>
          <p:cNvSpPr/>
          <p:nvPr/>
        </p:nvSpPr>
        <p:spPr>
          <a:xfrm>
            <a:off x="724744" y="4508362"/>
            <a:ext cx="5113900" cy="523220"/>
          </a:xfrm>
          <a:prstGeom prst="rect">
            <a:avLst/>
          </a:prstGeom>
        </p:spPr>
        <p:txBody>
          <a:bodyPr wrap="none">
            <a:spAutoFit/>
          </a:bodyPr>
          <a:lstStyle/>
          <a:p>
            <a:r>
              <a:rPr lang="en-US" altLang="zh-CN" sz="2800" kern="100" dirty="0">
                <a:solidFill>
                  <a:srgbClr val="E36C0A"/>
                </a:solidFill>
                <a:latin typeface="Times New Roman"/>
                <a:ea typeface="华文细黑"/>
              </a:rPr>
              <a:t>(</a:t>
            </a:r>
            <a:r>
              <a:rPr lang="en-US" altLang="zh-CN" sz="2800" kern="100" dirty="0">
                <a:solidFill>
                  <a:srgbClr val="E36C0A"/>
                </a:solidFill>
                <a:latin typeface="宋体"/>
                <a:ea typeface="华文细黑"/>
                <a:cs typeface="Times New Roman"/>
              </a:rPr>
              <a:t>Ⅲ</a:t>
            </a:r>
            <a:r>
              <a:rPr lang="en-US" altLang="zh-CN" sz="2800" kern="100" dirty="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乙　可以排除</a:t>
            </a:r>
            <a:r>
              <a:rPr lang="en-US" altLang="zh-CN" sz="2800" kern="100" dirty="0">
                <a:solidFill>
                  <a:srgbClr val="E36C0A"/>
                </a:solidFill>
                <a:latin typeface="Times New Roman"/>
                <a:ea typeface="华文细黑"/>
              </a:rPr>
              <a:t>BaS</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O</a:t>
            </a:r>
            <a:r>
              <a:rPr lang="en-US" altLang="zh-CN" sz="2800" kern="100" baseline="-25000" dirty="0">
                <a:solidFill>
                  <a:srgbClr val="E36C0A"/>
                </a:solidFill>
                <a:latin typeface="Times New Roman"/>
                <a:ea typeface="华文细黑"/>
              </a:rPr>
              <a:t>3</a:t>
            </a:r>
            <a:r>
              <a:rPr lang="zh-CN" altLang="zh-CN" sz="2800" kern="100" dirty="0">
                <a:solidFill>
                  <a:srgbClr val="E36C0A"/>
                </a:solidFill>
                <a:latin typeface="Times New Roman"/>
                <a:ea typeface="华文细黑"/>
                <a:cs typeface="Times New Roman"/>
              </a:rPr>
              <a:t>的干扰</a:t>
            </a:r>
            <a:endParaRPr lang="zh-CN" altLang="en-US" sz="2800" dirty="0"/>
          </a:p>
        </p:txBody>
      </p:sp>
      <p:graphicFrame>
        <p:nvGraphicFramePr>
          <p:cNvPr id="9" name="对象 8"/>
          <p:cNvGraphicFramePr>
            <a:graphicFrameLocks noChangeAspect="1"/>
          </p:cNvGraphicFramePr>
          <p:nvPr>
            <p:extLst>
              <p:ext uri="{D42A27DB-BD31-4B8C-83A1-F6EECF244321}">
                <p14:modId xmlns:p14="http://schemas.microsoft.com/office/powerpoint/2010/main" val="4145807140"/>
              </p:ext>
            </p:extLst>
          </p:nvPr>
        </p:nvGraphicFramePr>
        <p:xfrm>
          <a:off x="171450" y="981522"/>
          <a:ext cx="11658600" cy="2466975"/>
        </p:xfrm>
        <a:graphic>
          <a:graphicData uri="http://schemas.openxmlformats.org/presentationml/2006/ole">
            <mc:AlternateContent xmlns:mc="http://schemas.openxmlformats.org/markup-compatibility/2006">
              <mc:Choice xmlns:v="urn:schemas-microsoft-com:vml" Requires="v">
                <p:oleObj spid="_x0000_s223315" name="文档" r:id="rId10" imgW="11660039" imgH="2470257" progId="Word.Document.12">
                  <p:embed/>
                </p:oleObj>
              </mc:Choice>
              <mc:Fallback>
                <p:oleObj name="文档" r:id="rId10" imgW="11660039" imgH="2470257" progId="Word.Document.12">
                  <p:embed/>
                  <p:pic>
                    <p:nvPicPr>
                      <p:cNvPr id="0" name="对象 4"/>
                      <p:cNvPicPr>
                        <a:picLocks noChangeAspect="1" noChangeArrowheads="1"/>
                      </p:cNvPicPr>
                      <p:nvPr/>
                    </p:nvPicPr>
                    <p:blipFill>
                      <a:blip r:embed="rId11"/>
                      <a:srcRect/>
                      <a:stretch>
                        <a:fillRect/>
                      </a:stretch>
                    </p:blipFill>
                    <p:spPr bwMode="auto">
                      <a:xfrm>
                        <a:off x="171450" y="981522"/>
                        <a:ext cx="1165860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21">
            <a:hlinkClick r:id="rId12"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13"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14"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15"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16"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603134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750"/>
                                        <p:tgtEl>
                                          <p:spTgt spid="9"/>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750"/>
                                        <p:tgtEl>
                                          <p:spTgt spid="5"/>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750"/>
                                        <p:tgtEl>
                                          <p:spTgt spid="6"/>
                                        </p:tgtEl>
                                      </p:cBhvr>
                                    </p:animEffect>
                                  </p:childTnLst>
                                </p:cTn>
                              </p:par>
                            </p:childTnLst>
                          </p:cTn>
                        </p:par>
                        <p:par>
                          <p:cTn id="20" fill="hold">
                            <p:stCondLst>
                              <p:cond delay="3000"/>
                            </p:stCondLst>
                            <p:childTnLst>
                              <p:par>
                                <p:cTn id="21" presetID="3" presetClass="entr" presetSubtype="1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621482"/>
            <a:ext cx="11639246" cy="1953420"/>
          </a:xfrm>
          <a:prstGeom prst="rect">
            <a:avLst/>
          </a:prstGeom>
        </p:spPr>
        <p:txBody>
          <a:bodyPr>
            <a:spAutoFit/>
          </a:bodyPr>
          <a:lstStyle/>
          <a:p>
            <a:pPr algn="just">
              <a:lnSpc>
                <a:spcPct val="150000"/>
              </a:lnSpc>
              <a:spcAft>
                <a:spcPts val="0"/>
              </a:spcAft>
              <a:tabLst>
                <a:tab pos="225044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保护环境是全球关注的问题。</a:t>
            </a:r>
            <a:endParaRPr lang="zh-CN" altLang="zh-CN" sz="2800" kern="100" dirty="0">
              <a:latin typeface="宋体"/>
              <a:cs typeface="Courier New"/>
            </a:endParaRPr>
          </a:p>
          <a:p>
            <a:pPr>
              <a:lnSpc>
                <a:spcPct val="150000"/>
              </a:lnSpc>
            </a:pPr>
            <a:r>
              <a:rPr lang="en-US" altLang="zh-CN" sz="2800" kern="100" dirty="0">
                <a:latin typeface="宋体"/>
                <a:ea typeface="华文细黑"/>
                <a:cs typeface="Times New Roman"/>
              </a:rPr>
              <a:t>Ⅰ</a:t>
            </a:r>
            <a:r>
              <a:rPr lang="en-US" altLang="zh-CN" sz="2800" kern="100" dirty="0">
                <a:latin typeface="Times New Roman"/>
                <a:ea typeface="华文细黑"/>
              </a:rPr>
              <a:t>.</a:t>
            </a:r>
            <a:r>
              <a:rPr lang="zh-CN" altLang="zh-CN" sz="2800" kern="100" dirty="0">
                <a:latin typeface="Times New Roman"/>
                <a:ea typeface="华文细黑"/>
                <a:cs typeface="Times New Roman"/>
              </a:rPr>
              <a:t>某环保部门处理含</a:t>
            </a:r>
            <a:r>
              <a:rPr lang="en-US" altLang="zh-CN" sz="2800" kern="100" dirty="0">
                <a:latin typeface="Times New Roman"/>
                <a:ea typeface="华文细黑"/>
              </a:rPr>
              <a:t>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电镀废水的方法如图</a:t>
            </a:r>
            <a:r>
              <a:rPr lang="en-US" altLang="zh-CN" sz="2800" kern="100" dirty="0">
                <a:latin typeface="Times New Roman"/>
                <a:ea typeface="华文细黑"/>
              </a:rPr>
              <a:t>(CN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rPr>
              <a:t>CNO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中</a:t>
            </a:r>
            <a:r>
              <a:rPr lang="en-US" altLang="zh-CN" sz="2800" kern="100" dirty="0">
                <a:latin typeface="Times New Roman"/>
                <a:ea typeface="华文细黑"/>
              </a:rPr>
              <a:t>N</a:t>
            </a:r>
            <a:r>
              <a:rPr lang="zh-CN" altLang="zh-CN" sz="2800" kern="100" dirty="0">
                <a:latin typeface="Times New Roman"/>
                <a:ea typeface="华文细黑"/>
                <a:cs typeface="Times New Roman"/>
              </a:rPr>
              <a:t>的化合价均为－</a:t>
            </a:r>
            <a:r>
              <a:rPr lang="en-US" altLang="zh-CN" sz="2800" kern="100" dirty="0">
                <a:latin typeface="Times New Roman"/>
                <a:ea typeface="华文细黑"/>
              </a:rPr>
              <a:t>3</a:t>
            </a:r>
            <a:r>
              <a:rPr lang="zh-CN" altLang="zh-CN" sz="2800" kern="100" dirty="0">
                <a:latin typeface="Times New Roman"/>
                <a:ea typeface="华文细黑"/>
                <a:cs typeface="Times New Roman"/>
              </a:rPr>
              <a:t>价</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en-US" sz="2800" dirty="0"/>
          </a:p>
        </p:txBody>
      </p:sp>
      <p:pic>
        <p:nvPicPr>
          <p:cNvPr id="224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263" y="2899374"/>
            <a:ext cx="8131580" cy="118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52067" y="4254893"/>
            <a:ext cx="11475787" cy="1187505"/>
          </a:xfrm>
          <a:prstGeom prst="rect">
            <a:avLst/>
          </a:prstGeom>
        </p:spPr>
        <p:txBody>
          <a:bodyPr>
            <a:spAutoFit/>
          </a:bodyPr>
          <a:lstStyle/>
          <a:p>
            <a:pPr>
              <a:lnSpc>
                <a:spcPct val="150000"/>
              </a:lnSpc>
            </a:pPr>
            <a:r>
              <a:rPr lang="zh-CN" altLang="zh-CN" sz="2800" kern="100">
                <a:latin typeface="Times New Roman"/>
                <a:ea typeface="华文细黑"/>
                <a:cs typeface="Times New Roman"/>
              </a:rPr>
              <a:t>某学习小组依据上述方法，用下图实验装置进行该电镀废水处理的研究。</a:t>
            </a:r>
            <a:endParaRPr lang="zh-CN" altLang="en-US" sz="2800"/>
          </a:p>
        </p:txBody>
      </p:sp>
      <p:sp>
        <p:nvSpPr>
          <p:cNvPr id="11" name="Rectangle 21">
            <a:hlinkClick r:id="rId3"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4"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5"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6"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7"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Picture 2" descr="HX7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1704" y="693490"/>
            <a:ext cx="6508053" cy="23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78582" y="2913822"/>
            <a:ext cx="11232086" cy="3392980"/>
          </a:xfrm>
          <a:prstGeom prst="rect">
            <a:avLst/>
          </a:prstGeom>
        </p:spPr>
        <p:txBody>
          <a:bodyPr>
            <a:spAutoFit/>
          </a:bodyPr>
          <a:lstStyle/>
          <a:p>
            <a:pPr algn="just">
              <a:lnSpc>
                <a:spcPct val="130000"/>
              </a:lnSpc>
              <a:spcAft>
                <a:spcPts val="0"/>
              </a:spcAft>
              <a:tabLst>
                <a:tab pos="2250440" algn="l"/>
              </a:tabLst>
            </a:pPr>
            <a:r>
              <a:rPr lang="zh-CN" altLang="zh-CN" sz="2800" kern="100">
                <a:latin typeface="Times New Roman"/>
                <a:ea typeface="华文细黑"/>
                <a:cs typeface="Times New Roman"/>
              </a:rPr>
              <a:t>操作步骤：</a:t>
            </a:r>
            <a:endParaRPr lang="zh-CN" altLang="zh-CN" sz="2800" kern="100">
              <a:latin typeface="宋体"/>
              <a:cs typeface="Courier New"/>
            </a:endParaRPr>
          </a:p>
          <a:p>
            <a:pPr algn="just">
              <a:lnSpc>
                <a:spcPct val="130000"/>
              </a:lnSpc>
              <a:spcAft>
                <a:spcPts val="0"/>
              </a:spcAft>
              <a:tabLst>
                <a:tab pos="2250440" algn="l"/>
              </a:tabLst>
            </a:pP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先关闭装置甲的开关，再将含</a:t>
            </a:r>
            <a:r>
              <a:rPr lang="en-US" altLang="zh-CN" sz="2800" kern="100" dirty="0">
                <a:latin typeface="Times New Roman"/>
                <a:ea typeface="华文细黑"/>
                <a:cs typeface="Courier New"/>
              </a:rPr>
              <a:t>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废水与过量</a:t>
            </a:r>
            <a:r>
              <a:rPr lang="en-US" altLang="zh-CN" sz="2800" kern="100" dirty="0" err="1">
                <a:latin typeface="Times New Roman"/>
                <a:ea typeface="华文细黑"/>
                <a:cs typeface="Courier New"/>
              </a:rPr>
              <a:t>NaClO</a:t>
            </a:r>
            <a:r>
              <a:rPr lang="zh-CN" altLang="zh-CN" sz="2800" kern="100" dirty="0">
                <a:latin typeface="Times New Roman"/>
                <a:ea typeface="华文细黑"/>
                <a:cs typeface="Times New Roman"/>
              </a:rPr>
              <a:t>溶液混合，取</a:t>
            </a:r>
            <a:r>
              <a:rPr lang="en-US" altLang="zh-CN" sz="2800" kern="100" dirty="0">
                <a:latin typeface="Times New Roman"/>
                <a:ea typeface="华文细黑"/>
                <a:cs typeface="Courier New"/>
              </a:rPr>
              <a:t>200 mL</a:t>
            </a:r>
            <a:r>
              <a:rPr lang="zh-CN" altLang="zh-CN" sz="2800" kern="100" dirty="0">
                <a:latin typeface="Times New Roman"/>
                <a:ea typeface="华文细黑"/>
                <a:cs typeface="Times New Roman"/>
              </a:rPr>
              <a:t>混合液</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其中</a:t>
            </a:r>
            <a:r>
              <a:rPr lang="en-US" altLang="zh-CN" sz="2800" i="1" kern="100" dirty="0">
                <a:latin typeface="IPAPANNEW"/>
                <a:ea typeface="华文细黑"/>
                <a:cs typeface="Times New Roman"/>
              </a:rPr>
              <a:t>c</a:t>
            </a:r>
            <a:r>
              <a:rPr lang="en-US" altLang="zh-CN" sz="2800" kern="100" dirty="0">
                <a:latin typeface="IPAPANNEW"/>
                <a:ea typeface="华文细黑"/>
                <a:cs typeface="Times New Roman"/>
              </a:rPr>
              <a:t>(CN</a:t>
            </a:r>
            <a:r>
              <a:rPr lang="zh-CN" altLang="zh-CN" sz="2800" kern="100" baseline="30000" dirty="0">
                <a:latin typeface="IPAPANNEW"/>
                <a:ea typeface="华文细黑"/>
                <a:cs typeface="Times New Roman"/>
              </a:rPr>
              <a:t>－</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为</a:t>
            </a:r>
            <a:r>
              <a:rPr lang="en-US" altLang="zh-CN" sz="2800" kern="100" dirty="0">
                <a:latin typeface="IPAPANNEW"/>
                <a:ea typeface="华文细黑"/>
                <a:cs typeface="Times New Roman"/>
              </a:rPr>
              <a:t>0.200 </a:t>
            </a:r>
            <a:r>
              <a:rPr lang="en-US" altLang="zh-CN" sz="2800" kern="100" dirty="0" err="1">
                <a:latin typeface="IPAPANNEW"/>
                <a:ea typeface="华文细黑"/>
                <a:cs typeface="Times New Roman"/>
              </a:rPr>
              <a:t>mol·L</a:t>
            </a:r>
            <a:r>
              <a:rPr lang="zh-CN" altLang="zh-CN" sz="2800" kern="100" baseline="30000" dirty="0">
                <a:latin typeface="IPAPANNEW"/>
                <a:ea typeface="华文细黑"/>
                <a:cs typeface="Times New Roman"/>
              </a:rPr>
              <a:t>－</a:t>
            </a:r>
            <a:r>
              <a:rPr lang="en-US" altLang="zh-CN" sz="2800" kern="100" baseline="30000" dirty="0">
                <a:latin typeface="IPAPANNEW"/>
                <a:ea typeface="华文细黑"/>
                <a:cs typeface="Times New Roman"/>
              </a:rPr>
              <a:t>1</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加入装置甲中，塞上橡皮塞。</a:t>
            </a:r>
            <a:endParaRPr lang="zh-CN" altLang="zh-CN" sz="2800" kern="100" dirty="0">
              <a:latin typeface="宋体"/>
              <a:cs typeface="Courier New"/>
            </a:endParaRPr>
          </a:p>
          <a:p>
            <a:pPr algn="just">
              <a:lnSpc>
                <a:spcPct val="130000"/>
              </a:lnSpc>
              <a:spcAft>
                <a:spcPts val="0"/>
              </a:spcAft>
              <a:tabLst>
                <a:tab pos="2250440" algn="l"/>
              </a:tabLst>
            </a:pP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待装置甲中充分反应后，打开开关，使溶液全部流入装置乙中，关闭开关。</a:t>
            </a:r>
            <a:endParaRPr lang="zh-CN" altLang="zh-CN" sz="2800" kern="100" dirty="0">
              <a:latin typeface="宋体"/>
              <a:cs typeface="Courier New"/>
            </a:endParaRPr>
          </a:p>
          <a:p>
            <a:pPr>
              <a:lnSpc>
                <a:spcPct val="130000"/>
              </a:lnSpc>
            </a:pPr>
            <a:r>
              <a:rPr lang="en-US" altLang="zh-CN" sz="2800" kern="100" dirty="0">
                <a:latin typeface="宋体"/>
                <a:ea typeface="华文细黑"/>
                <a:cs typeface="Times New Roman"/>
              </a:rPr>
              <a:t>ⅲ</a:t>
            </a:r>
            <a:r>
              <a:rPr lang="en-US" altLang="zh-CN" sz="2800" kern="100" dirty="0">
                <a:latin typeface="Times New Roman"/>
                <a:ea typeface="华文细黑"/>
              </a:rPr>
              <a:t>.</a:t>
            </a:r>
            <a:r>
              <a:rPr lang="zh-CN" altLang="zh-CN" sz="2800" kern="100" dirty="0">
                <a:latin typeface="Times New Roman"/>
                <a:ea typeface="华文细黑"/>
                <a:cs typeface="Times New Roman"/>
              </a:rPr>
              <a:t>测定干燥管</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增加的质量。</a:t>
            </a:r>
            <a:endParaRPr lang="zh-CN" altLang="en-US" sz="2800" dirty="0"/>
          </a:p>
        </p:txBody>
      </p:sp>
      <p:sp>
        <p:nvSpPr>
          <p:cNvPr id="10" name="Rectangle 21">
            <a:hlinkClick r:id="rId3"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4"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5"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6"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7"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82572472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0250" y="820310"/>
            <a:ext cx="11485152" cy="5262979"/>
          </a:xfrm>
          <a:prstGeom prst="rect">
            <a:avLst/>
          </a:prstGeom>
        </p:spPr>
        <p:txBody>
          <a:bodyPr wrap="square">
            <a:spAutoFit/>
          </a:bodyPr>
          <a:lstStyle/>
          <a:p>
            <a:pPr>
              <a:lnSpc>
                <a:spcPct val="150000"/>
              </a:lnSpc>
              <a:tabLst>
                <a:tab pos="225044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写出装置乙中反应的离子方程式：</a:t>
            </a:r>
            <a:r>
              <a:rPr lang="zh-CN" altLang="zh-CN" sz="2800" kern="100" dirty="0">
                <a:latin typeface="宋体"/>
                <a:ea typeface="Times New Roman"/>
                <a:cs typeface="Courier New"/>
              </a:rPr>
              <a:t> </a:t>
            </a:r>
            <a:r>
              <a:rPr lang="en-US" altLang="zh-CN" sz="2800" kern="100" dirty="0" smtClean="0">
                <a:latin typeface="Times New Roman"/>
                <a:ea typeface="华文细黑"/>
              </a:rPr>
              <a:t>______________________________</a:t>
            </a:r>
          </a:p>
          <a:p>
            <a:pPr>
              <a:lnSpc>
                <a:spcPct val="150000"/>
              </a:lnSpc>
              <a:tabLst>
                <a:tab pos="2250440" algn="l"/>
              </a:tabLst>
            </a:pPr>
            <a:r>
              <a:rPr lang="en-US" altLang="zh-CN" sz="2800" kern="100" dirty="0" smtClean="0">
                <a:latin typeface="Times New Roman"/>
                <a:ea typeface="华文细黑"/>
                <a:cs typeface="Times New Roman"/>
              </a:rPr>
              <a:t>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tabLst>
                <a:tab pos="2250440" algn="l"/>
              </a:tabLs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根据图示，乙中</a:t>
            </a:r>
            <a:r>
              <a:rPr lang="en-US" altLang="zh-CN" sz="2800" kern="100" dirty="0">
                <a:latin typeface="Times New Roman"/>
                <a:ea typeface="华文细黑"/>
              </a:rPr>
              <a:t>CNO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err="1">
                <a:latin typeface="Times New Roman"/>
                <a:ea typeface="华文细黑"/>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在酸性条件下发生氧化还原反应，最终</a:t>
            </a:r>
            <a:r>
              <a:rPr lang="en-US" altLang="zh-CN" sz="2800" kern="100" dirty="0">
                <a:latin typeface="Times New Roman"/>
                <a:ea typeface="华文细黑"/>
              </a:rPr>
              <a:t>CNO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被氧化为</a:t>
            </a:r>
            <a:r>
              <a:rPr lang="en-US" altLang="zh-CN" sz="2800" kern="100" dirty="0">
                <a:latin typeface="Times New Roman"/>
                <a:ea typeface="华文细黑"/>
              </a:rPr>
              <a:t>N</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err="1">
                <a:latin typeface="Times New Roman"/>
                <a:ea typeface="华文细黑"/>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被还原为</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，根据得失电子守恒、电荷守恒、原子守恒配平离子方程式。</a:t>
            </a:r>
            <a:endParaRPr lang="en-US" altLang="zh-CN" sz="2800" b="1" kern="100" dirty="0" smtClean="0">
              <a:latin typeface="Times New Roman"/>
              <a:ea typeface="华文细黑"/>
              <a:cs typeface="Times New Roman"/>
            </a:endParaRPr>
          </a:p>
          <a:p>
            <a:pPr lvl="0">
              <a:lnSpc>
                <a:spcPct val="150000"/>
              </a:lnSpc>
              <a:tabLst>
                <a:tab pos="2250440" algn="l"/>
              </a:tabLst>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装置丙中的试剂是</a:t>
            </a:r>
            <a:r>
              <a:rPr lang="en-US" altLang="zh-CN" sz="2800" kern="100" dirty="0">
                <a:solidFill>
                  <a:prstClr val="black"/>
                </a:solidFill>
                <a:latin typeface="Times New Roman"/>
                <a:ea typeface="华文细黑"/>
                <a:cs typeface="Courier New"/>
              </a:rPr>
              <a:t>________</a:t>
            </a:r>
            <a:r>
              <a:rPr lang="zh-CN" altLang="zh-CN" sz="2800" kern="100" dirty="0">
                <a:solidFill>
                  <a:prstClr val="black"/>
                </a:solidFill>
                <a:latin typeface="Times New Roman"/>
                <a:ea typeface="华文细黑"/>
                <a:cs typeface="Times New Roman"/>
              </a:rPr>
              <a:t>，装置丁的作用是</a:t>
            </a:r>
            <a:r>
              <a:rPr lang="en-US" altLang="zh-CN" sz="2800" kern="100" dirty="0">
                <a:solidFill>
                  <a:prstClr val="black"/>
                </a:solidFill>
                <a:latin typeface="Times New Roman"/>
                <a:ea typeface="华文细黑"/>
                <a:cs typeface="Courier New"/>
              </a:rPr>
              <a:t>__________________</a:t>
            </a:r>
            <a:r>
              <a:rPr lang="zh-CN" altLang="zh-CN" sz="2800" kern="100" dirty="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a:p>
            <a:pPr>
              <a:lnSpc>
                <a:spcPct val="150000"/>
              </a:lnSpc>
              <a:tabLst>
                <a:tab pos="2250440" algn="l"/>
              </a:tabLst>
            </a:pPr>
            <a:r>
              <a:rPr lang="zh-CN" altLang="zh-CN" sz="2800" b="1" kern="100" dirty="0" smtClean="0">
                <a:solidFill>
                  <a:srgbClr val="0000FF"/>
                </a:solidFill>
                <a:latin typeface="Times New Roman"/>
                <a:cs typeface="Times New Roman"/>
              </a:rPr>
              <a:t>解析</a:t>
            </a:r>
            <a:r>
              <a:rPr lang="en-US" altLang="zh-CN" sz="2800" b="1" kern="100" dirty="0" smtClean="0">
                <a:solidFill>
                  <a:srgbClr val="0000FF"/>
                </a:solidFill>
                <a:latin typeface="Times New Roman"/>
                <a:cs typeface="Times New Roman"/>
              </a:rPr>
              <a:t>   </a:t>
            </a:r>
            <a:r>
              <a:rPr lang="zh-CN" altLang="zh-CN" sz="2800" kern="100" dirty="0" smtClean="0">
                <a:solidFill>
                  <a:prstClr val="black"/>
                </a:solidFill>
                <a:latin typeface="Times New Roman"/>
                <a:ea typeface="华文细黑"/>
                <a:cs typeface="Times New Roman"/>
              </a:rPr>
              <a:t>装置</a:t>
            </a:r>
            <a:r>
              <a:rPr lang="zh-CN" altLang="zh-CN" sz="2800" kern="100" dirty="0">
                <a:solidFill>
                  <a:prstClr val="black"/>
                </a:solidFill>
                <a:latin typeface="Times New Roman"/>
                <a:ea typeface="华文细黑"/>
                <a:cs typeface="Times New Roman"/>
              </a:rPr>
              <a:t>丙的作用是吸收混合气中的</a:t>
            </a:r>
            <a:r>
              <a:rPr lang="en-US" altLang="zh-CN" sz="2800" kern="100" dirty="0">
                <a:solidFill>
                  <a:prstClr val="black"/>
                </a:solidFill>
                <a:latin typeface="Times New Roman"/>
                <a:ea typeface="华文细黑"/>
              </a:rPr>
              <a:t>H</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O</a:t>
            </a:r>
            <a:r>
              <a:rPr lang="zh-CN" altLang="zh-CN" sz="2800" kern="100" dirty="0">
                <a:solidFill>
                  <a:prstClr val="black"/>
                </a:solidFill>
                <a:latin typeface="Times New Roman"/>
                <a:ea typeface="华文细黑"/>
                <a:cs typeface="Times New Roman"/>
              </a:rPr>
              <a:t>，应选择浓硫酸，装置丁的作用是吸收混合气中的</a:t>
            </a:r>
            <a:r>
              <a:rPr lang="en-US" altLang="zh-CN" sz="2800" kern="100" dirty="0">
                <a:solidFill>
                  <a:prstClr val="black"/>
                </a:solidFill>
                <a:latin typeface="Times New Roman"/>
                <a:ea typeface="华文细黑"/>
              </a:rPr>
              <a:t>Cl</a:t>
            </a:r>
            <a:r>
              <a:rPr lang="en-US" altLang="zh-CN" sz="2800" kern="100" baseline="-25000" dirty="0">
                <a:solidFill>
                  <a:prstClr val="black"/>
                </a:solidFill>
                <a:latin typeface="Times New Roman"/>
                <a:ea typeface="华文细黑"/>
              </a:rPr>
              <a:t>2</a:t>
            </a:r>
            <a:r>
              <a:rPr lang="zh-CN" altLang="zh-CN" sz="2800" kern="100" dirty="0">
                <a:solidFill>
                  <a:prstClr val="black"/>
                </a:solidFill>
                <a:latin typeface="Times New Roman"/>
                <a:ea typeface="华文细黑"/>
                <a:cs typeface="Times New Roman"/>
              </a:rPr>
              <a:t>。</a:t>
            </a:r>
            <a:endParaRPr lang="zh-CN" altLang="en-US" sz="2800" dirty="0"/>
          </a:p>
        </p:txBody>
      </p:sp>
      <p:sp>
        <p:nvSpPr>
          <p:cNvPr id="6" name="矩形 5"/>
          <p:cNvSpPr/>
          <p:nvPr/>
        </p:nvSpPr>
        <p:spPr>
          <a:xfrm>
            <a:off x="6388922" y="765498"/>
            <a:ext cx="5538932" cy="945970"/>
          </a:xfrm>
          <a:prstGeom prst="rect">
            <a:avLst/>
          </a:prstGeom>
        </p:spPr>
        <p:txBody>
          <a:bodyPr>
            <a:spAutoFit/>
          </a:bodyPr>
          <a:lstStyle/>
          <a:p>
            <a:pPr algn="just">
              <a:lnSpc>
                <a:spcPct val="150000"/>
              </a:lnSpc>
              <a:spcAft>
                <a:spcPts val="0"/>
              </a:spcAft>
              <a:tabLst>
                <a:tab pos="2250440" algn="l"/>
              </a:tabLst>
            </a:pPr>
            <a:r>
              <a:rPr lang="en-US" altLang="zh-CN" sz="2800" kern="100" dirty="0">
                <a:solidFill>
                  <a:srgbClr val="E36C0A"/>
                </a:solidFill>
                <a:latin typeface="Times New Roman"/>
                <a:ea typeface="华文细黑"/>
                <a:cs typeface="Courier New"/>
              </a:rPr>
              <a:t>2CNO</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6ClO</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8H</a:t>
            </a:r>
            <a:r>
              <a:rPr lang="zh-CN" altLang="zh-CN" sz="2800" kern="100" baseline="30000" dirty="0">
                <a:solidFill>
                  <a:srgbClr val="E36C0A"/>
                </a:solidFill>
                <a:latin typeface="Times New Roman"/>
                <a:ea typeface="华文细黑"/>
                <a:cs typeface="Times New Roman"/>
              </a:rPr>
              <a:t>＋</a:t>
            </a:r>
            <a:r>
              <a:rPr lang="en-US" altLang="zh-CN" sz="2800" kern="100" spc="-300" dirty="0" smtClean="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 N</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宋体"/>
                <a:ea typeface="华文细黑"/>
                <a:cs typeface="Times New Roman"/>
              </a:rPr>
              <a:t>↑</a:t>
            </a:r>
            <a:endParaRPr lang="zh-CN" altLang="zh-CN" sz="2800" kern="100" dirty="0">
              <a:effectLst/>
              <a:latin typeface="宋体"/>
              <a:cs typeface="Courier New"/>
            </a:endParaRPr>
          </a:p>
        </p:txBody>
      </p:sp>
      <p:sp>
        <p:nvSpPr>
          <p:cNvPr id="8" name="矩形 7"/>
          <p:cNvSpPr/>
          <p:nvPr/>
        </p:nvSpPr>
        <p:spPr>
          <a:xfrm>
            <a:off x="353267" y="1382444"/>
            <a:ext cx="4235455" cy="738664"/>
          </a:xfrm>
          <a:prstGeom prst="rect">
            <a:avLst/>
          </a:prstGeom>
        </p:spPr>
        <p:txBody>
          <a:bodyPr wrap="none">
            <a:spAutoFit/>
          </a:bodyPr>
          <a:lstStyle/>
          <a:p>
            <a:pPr lvl="0" algn="just">
              <a:lnSpc>
                <a:spcPct val="150000"/>
              </a:lnSpc>
              <a:tabLst>
                <a:tab pos="2250440" algn="l"/>
              </a:tabLst>
            </a:pPr>
            <a:r>
              <a:rPr lang="zh-CN" altLang="zh-CN" sz="2800" kern="100" dirty="0" smtClean="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2CO</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宋体"/>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3Cl</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宋体"/>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4H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endParaRPr lang="zh-CN" altLang="zh-CN" sz="2800" kern="100" dirty="0">
              <a:solidFill>
                <a:prstClr val="black"/>
              </a:solidFill>
              <a:latin typeface="宋体"/>
              <a:cs typeface="Courier New"/>
            </a:endParaRPr>
          </a:p>
        </p:txBody>
      </p:sp>
      <p:sp>
        <p:nvSpPr>
          <p:cNvPr id="16" name="矩形 15"/>
          <p:cNvSpPr/>
          <p:nvPr/>
        </p:nvSpPr>
        <p:spPr>
          <a:xfrm>
            <a:off x="3709641" y="4118168"/>
            <a:ext cx="1261884"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浓硫酸</a:t>
            </a:r>
            <a:endParaRPr lang="zh-CN" altLang="en-US" sz="2800" dirty="0"/>
          </a:p>
        </p:txBody>
      </p:sp>
      <p:sp>
        <p:nvSpPr>
          <p:cNvPr id="17" name="矩形 16"/>
          <p:cNvSpPr/>
          <p:nvPr/>
        </p:nvSpPr>
        <p:spPr>
          <a:xfrm>
            <a:off x="7995861" y="4065324"/>
            <a:ext cx="3156633" cy="523220"/>
          </a:xfrm>
          <a:prstGeom prst="rect">
            <a:avLst/>
          </a:prstGeom>
        </p:spPr>
        <p:txBody>
          <a:bodyPr wrap="none">
            <a:spAutoFit/>
          </a:bodyPr>
          <a:lstStyle/>
          <a:p>
            <a:r>
              <a:rPr lang="zh-CN" altLang="zh-CN" sz="2800" kern="100">
                <a:solidFill>
                  <a:srgbClr val="E36C0A"/>
                </a:solidFill>
                <a:latin typeface="Times New Roman"/>
                <a:ea typeface="华文细黑"/>
                <a:cs typeface="Times New Roman"/>
              </a:rPr>
              <a:t>吸收混合气中的</a:t>
            </a:r>
            <a:r>
              <a:rPr lang="en-US" altLang="zh-CN" sz="2800" kern="100" dirty="0">
                <a:solidFill>
                  <a:srgbClr val="E36C0A"/>
                </a:solidFill>
                <a:latin typeface="Times New Roman"/>
                <a:ea typeface="华文细黑"/>
              </a:rPr>
              <a:t>Cl</a:t>
            </a:r>
            <a:r>
              <a:rPr lang="en-US" altLang="zh-CN" sz="2800" kern="100" baseline="-25000" dirty="0">
                <a:solidFill>
                  <a:srgbClr val="E36C0A"/>
                </a:solidFill>
                <a:latin typeface="Times New Roman"/>
                <a:ea typeface="华文细黑"/>
              </a:rPr>
              <a:t>2</a:t>
            </a:r>
            <a:endParaRPr lang="zh-CN" altLang="en-US" sz="2800" dirty="0"/>
          </a:p>
        </p:txBody>
      </p:sp>
      <p:sp>
        <p:nvSpPr>
          <p:cNvPr id="13" name="Rectangle 21">
            <a:hlinkClick r:id="rId2"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3"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9718519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3">
                                            <p:txEl>
                                              <p:pRg st="2" end="2"/>
                                            </p:txEl>
                                          </p:spTgt>
                                        </p:tgtEl>
                                      </p:cBhvr>
                                    </p:animEffect>
                                    <p:set>
                                      <p:cBhvr>
                                        <p:cTn id="33" dur="1" fill="hold">
                                          <p:stCondLst>
                                            <p:cond delay="499"/>
                                          </p:stCondLst>
                                        </p:cTn>
                                        <p:tgtEl>
                                          <p:spTgt spid="3">
                                            <p:txEl>
                                              <p:pRg st="2" end="2"/>
                                            </p:txEl>
                                          </p:spTgt>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3">
                                            <p:txEl>
                                              <p:pRg st="4" end="4"/>
                                            </p:txEl>
                                          </p:spTgt>
                                        </p:tgtEl>
                                      </p:cBhvr>
                                    </p:animEffect>
                                    <p:set>
                                      <p:cBhvr>
                                        <p:cTn id="36" dur="1" fill="hold">
                                          <p:stCondLst>
                                            <p:cond delay="499"/>
                                          </p:stCondLst>
                                        </p:cTn>
                                        <p:tgtEl>
                                          <p:spTgt spid="3">
                                            <p:txEl>
                                              <p:pRg st="4" end="4"/>
                                            </p:txEl>
                                          </p:spTgt>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6"/>
                                        </p:tgtEl>
                                      </p:cBhvr>
                                    </p:animEffect>
                                    <p:set>
                                      <p:cBhvr>
                                        <p:cTn id="39" dur="1" fill="hold">
                                          <p:stCondLst>
                                            <p:cond delay="499"/>
                                          </p:stCondLst>
                                        </p:cTn>
                                        <p:tgtEl>
                                          <p:spTgt spid="6"/>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6"/>
                                        </p:tgtEl>
                                      </p:cBhvr>
                                    </p:animEffect>
                                    <p:set>
                                      <p:cBhvr>
                                        <p:cTn id="45" dur="1" fill="hold">
                                          <p:stCondLst>
                                            <p:cond delay="499"/>
                                          </p:stCondLst>
                                        </p:cTn>
                                        <p:tgtEl>
                                          <p:spTgt spid="16"/>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7"/>
                                        </p:tgtEl>
                                      </p:cBhvr>
                                    </p:animEffect>
                                    <p:set>
                                      <p:cBhvr>
                                        <p:cTn id="48"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6" grpId="0"/>
      <p:bldP spid="6" grpId="1"/>
      <p:bldP spid="8" grpId="0"/>
      <p:bldP spid="8" grpId="1"/>
      <p:bldP spid="16" grpId="0"/>
      <p:bldP spid="16" grpId="1"/>
      <p:bldP spid="17" grpId="0"/>
      <p:bldP spid="17"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4929" y="1005886"/>
            <a:ext cx="11120877" cy="1775836"/>
          </a:xfrm>
          <a:prstGeom prst="rect">
            <a:avLst/>
          </a:prstGeom>
        </p:spPr>
        <p:txBody>
          <a:bodyPr>
            <a:spAutoFit/>
          </a:bodyPr>
          <a:lstStyle/>
          <a:p>
            <a:pPr>
              <a:lnSpc>
                <a:spcPct val="150000"/>
              </a:lnSpc>
            </a:pPr>
            <a:r>
              <a:rPr lang="en-US" altLang="zh-CN" sz="2800" kern="100" dirty="0">
                <a:latin typeface="Times New Roman"/>
                <a:ea typeface="华文细黑"/>
              </a:rPr>
              <a:t>(3)</a:t>
            </a:r>
            <a:r>
              <a:rPr lang="zh-CN" altLang="zh-CN" sz="2800" kern="100" dirty="0">
                <a:latin typeface="Times New Roman"/>
                <a:ea typeface="华文细黑"/>
                <a:cs typeface="Times New Roman"/>
              </a:rPr>
              <a:t>假定上述实验中的气体都被充分吸收。若干燥管</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增重</a:t>
            </a:r>
            <a:r>
              <a:rPr lang="en-US" altLang="zh-CN" sz="2800" kern="100" dirty="0">
                <a:latin typeface="Times New Roman"/>
                <a:ea typeface="华文细黑"/>
              </a:rPr>
              <a:t>1.408 g</a:t>
            </a:r>
            <a:r>
              <a:rPr lang="zh-CN" altLang="zh-CN" sz="2800" kern="100" dirty="0">
                <a:latin typeface="Times New Roman"/>
                <a:ea typeface="华文细黑"/>
                <a:cs typeface="Times New Roman"/>
              </a:rPr>
              <a:t>。则</a:t>
            </a:r>
            <a:r>
              <a:rPr lang="en-US" altLang="zh-CN" sz="2800" kern="100" dirty="0">
                <a:latin typeface="Times New Roman"/>
                <a:ea typeface="华文细黑"/>
              </a:rPr>
              <a:t>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被处理的百分率为</a:t>
            </a:r>
            <a:r>
              <a:rPr lang="en-US" altLang="zh-CN" sz="2800" kern="100" dirty="0">
                <a:latin typeface="Times New Roman"/>
                <a:ea typeface="华文细黑"/>
              </a:rPr>
              <a:t>________</a:t>
            </a:r>
            <a:r>
              <a:rPr lang="zh-CN" altLang="zh-CN" sz="2800" kern="100" dirty="0">
                <a:latin typeface="Times New Roman"/>
                <a:ea typeface="华文细黑"/>
                <a:cs typeface="Times New Roman"/>
              </a:rPr>
              <a:t>。</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53873347"/>
              </p:ext>
            </p:extLst>
          </p:nvPr>
        </p:nvGraphicFramePr>
        <p:xfrm>
          <a:off x="513632" y="2532385"/>
          <a:ext cx="10679113" cy="2841625"/>
        </p:xfrm>
        <a:graphic>
          <a:graphicData uri="http://schemas.openxmlformats.org/presentationml/2006/ole">
            <mc:AlternateContent xmlns:mc="http://schemas.openxmlformats.org/markup-compatibility/2006">
              <mc:Choice xmlns:v="urn:schemas-microsoft-com:vml" Requires="v">
                <p:oleObj spid="_x0000_s226333" name="文档" r:id="rId4" imgW="10679494" imgH="2842309" progId="Word.Document.12">
                  <p:embed/>
                </p:oleObj>
              </mc:Choice>
              <mc:Fallback>
                <p:oleObj name="文档" r:id="rId4" imgW="10679494" imgH="2842309" progId="Word.Document.12">
                  <p:embed/>
                  <p:pic>
                    <p:nvPicPr>
                      <p:cNvPr id="0" name=""/>
                      <p:cNvPicPr/>
                      <p:nvPr/>
                    </p:nvPicPr>
                    <p:blipFill>
                      <a:blip r:embed="rId5"/>
                      <a:stretch>
                        <a:fillRect/>
                      </a:stretch>
                    </p:blipFill>
                    <p:spPr>
                      <a:xfrm>
                        <a:off x="513632" y="2532385"/>
                        <a:ext cx="10679113" cy="2841625"/>
                      </a:xfrm>
                      <a:prstGeom prst="rect">
                        <a:avLst/>
                      </a:prstGeom>
                    </p:spPr>
                  </p:pic>
                </p:oleObj>
              </mc:Fallback>
            </mc:AlternateContent>
          </a:graphicData>
        </a:graphic>
      </p:graphicFrame>
      <p:sp>
        <p:nvSpPr>
          <p:cNvPr id="6" name="矩形 5"/>
          <p:cNvSpPr/>
          <p:nvPr/>
        </p:nvSpPr>
        <p:spPr>
          <a:xfrm>
            <a:off x="4135961" y="1773610"/>
            <a:ext cx="1112805" cy="523220"/>
          </a:xfrm>
          <a:prstGeom prst="rect">
            <a:avLst/>
          </a:prstGeom>
        </p:spPr>
        <p:txBody>
          <a:bodyPr wrap="none">
            <a:spAutoFit/>
          </a:bodyPr>
          <a:lstStyle/>
          <a:p>
            <a:r>
              <a:rPr lang="en-US" altLang="zh-CN" sz="2800" kern="100">
                <a:solidFill>
                  <a:srgbClr val="E36C0A"/>
                </a:solidFill>
                <a:latin typeface="Times New Roman"/>
                <a:ea typeface="华文细黑"/>
              </a:rPr>
              <a:t>80.0%</a:t>
            </a:r>
            <a:endParaRPr lang="zh-CN" altLang="en-US" sz="2800" dirty="0"/>
          </a:p>
        </p:txBody>
      </p:sp>
      <p:sp>
        <p:nvSpPr>
          <p:cNvPr id="11" name="Rectangle 21">
            <a:hlinkClick r:id="rId6"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7"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8"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9"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10"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1592385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6" grpId="0"/>
      <p:bldP spid="6"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1">
            <a:hlinkClick r:id="rId2"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 name="矩形 2"/>
          <p:cNvSpPr/>
          <p:nvPr/>
        </p:nvSpPr>
        <p:spPr>
          <a:xfrm>
            <a:off x="146614" y="973386"/>
            <a:ext cx="11817120" cy="4616648"/>
          </a:xfrm>
          <a:prstGeom prst="rect">
            <a:avLst/>
          </a:prstGeom>
        </p:spPr>
        <p:txBody>
          <a:bodyPr wrap="square">
            <a:spAutoFit/>
          </a:bodyPr>
          <a:lstStyle/>
          <a:p>
            <a:pPr algn="just">
              <a:lnSpc>
                <a:spcPct val="150000"/>
              </a:lnSpc>
              <a:tabLst>
                <a:tab pos="2250440"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你认为用此装置进行实验，与</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对比，</a:t>
            </a:r>
            <a:r>
              <a:rPr lang="en-US" altLang="zh-CN" sz="2800" kern="100" dirty="0">
                <a:latin typeface="Times New Roman"/>
                <a:ea typeface="华文细黑"/>
                <a:cs typeface="Courier New"/>
              </a:rPr>
              <a:t>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被处理的百分率将</a:t>
            </a: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 (</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偏高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偏低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无法确定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无影响</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，简述你的理由</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a:t>
            </a:r>
            <a:r>
              <a:rPr lang="en-US" altLang="zh-CN" sz="2800" kern="100" dirty="0" smtClean="0">
                <a:latin typeface="Times New Roman"/>
                <a:ea typeface="华文细黑"/>
              </a:rPr>
              <a:t>____________________</a:t>
            </a:r>
          </a:p>
          <a:p>
            <a:pPr algn="just">
              <a:lnSpc>
                <a:spcPct val="150000"/>
              </a:lnSpc>
            </a:pPr>
            <a:r>
              <a:rPr lang="en-US" altLang="zh-CN" sz="2800" kern="100" dirty="0" smtClean="0">
                <a:latin typeface="Times New Roman"/>
                <a:ea typeface="华文细黑"/>
              </a:rPr>
              <a:t>_______________________________________________________________</a:t>
            </a:r>
          </a:p>
          <a:p>
            <a:pPr algn="just">
              <a:lnSpc>
                <a:spcPct val="150000"/>
              </a:lnSpc>
            </a:pPr>
            <a:r>
              <a:rPr lang="en-US" altLang="zh-CN" sz="2800" kern="100" dirty="0" smtClean="0">
                <a:latin typeface="Times New Roman"/>
                <a:ea typeface="华文细黑"/>
                <a:cs typeface="Times New Roman"/>
              </a:rPr>
              <a:t>_______________________________________________________________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pPr>
            <a:r>
              <a:rPr lang="zh-CN" altLang="zh-CN" sz="2800" b="1" kern="100" dirty="0" smtClean="0">
                <a:solidFill>
                  <a:srgbClr val="0000FF"/>
                </a:solidFill>
                <a:latin typeface="Times New Roman"/>
                <a:cs typeface="Times New Roman"/>
              </a:rPr>
              <a:t>解析</a:t>
            </a:r>
            <a:r>
              <a:rPr lang="en-US" altLang="zh-CN" sz="2800" b="1" kern="100" dirty="0" smtClean="0">
                <a:solidFill>
                  <a:srgbClr val="0000FF"/>
                </a:solidFill>
                <a:latin typeface="Times New Roman"/>
                <a:cs typeface="Times New Roman"/>
              </a:rPr>
              <a:t>   </a:t>
            </a:r>
            <a:r>
              <a:rPr lang="zh-CN" altLang="zh-CN" sz="2800" kern="100" dirty="0" smtClean="0">
                <a:latin typeface="Times New Roman"/>
                <a:ea typeface="华文细黑"/>
                <a:cs typeface="Times New Roman"/>
              </a:rPr>
              <a:t>若</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在丁中没有被完全吸收，则结果偏高，若</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残留在装置中，则结果偏低。</a:t>
            </a:r>
            <a:endParaRPr lang="zh-CN" altLang="en-US" sz="2800" dirty="0"/>
          </a:p>
        </p:txBody>
      </p:sp>
      <p:sp>
        <p:nvSpPr>
          <p:cNvPr id="7" name="矩形 6"/>
          <p:cNvSpPr/>
          <p:nvPr/>
        </p:nvSpPr>
        <p:spPr>
          <a:xfrm>
            <a:off x="190550" y="2197522"/>
            <a:ext cx="11519405" cy="2031325"/>
          </a:xfrm>
          <a:prstGeom prst="rect">
            <a:avLst/>
          </a:prstGeom>
        </p:spPr>
        <p:txBody>
          <a:bodyPr wrap="square">
            <a:spAutoFit/>
          </a:bodyPr>
          <a:lstStyle/>
          <a:p>
            <a:pPr>
              <a:lnSpc>
                <a:spcPct val="150000"/>
              </a:lnSpc>
            </a:pPr>
            <a:r>
              <a:rPr lang="en-US" altLang="zh-CN" sz="2800" kern="100" dirty="0" smtClean="0">
                <a:solidFill>
                  <a:srgbClr val="E36C0A"/>
                </a:solidFill>
                <a:latin typeface="Times New Roman"/>
                <a:ea typeface="华文细黑"/>
                <a:cs typeface="Times New Roman"/>
              </a:rPr>
              <a:t>                                                                     </a:t>
            </a:r>
            <a:r>
              <a:rPr lang="zh-CN" altLang="zh-CN" sz="2800" kern="100" dirty="0" smtClean="0">
                <a:solidFill>
                  <a:srgbClr val="E36C0A"/>
                </a:solidFill>
                <a:latin typeface="Times New Roman"/>
                <a:ea typeface="华文细黑"/>
                <a:cs typeface="Times New Roman"/>
              </a:rPr>
              <a:t>部分</a:t>
            </a:r>
            <a:r>
              <a:rPr lang="en-US" altLang="zh-CN" sz="2800" kern="100" dirty="0">
                <a:solidFill>
                  <a:srgbClr val="E36C0A"/>
                </a:solidFill>
                <a:latin typeface="Times New Roman"/>
                <a:ea typeface="华文细黑"/>
              </a:rPr>
              <a:t>Cl</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在装置丁中没有被吸收而在干燥管</a:t>
            </a:r>
            <a:r>
              <a:rPr lang="en-US" altLang="zh-CN" sz="2800" kern="100" dirty="0">
                <a:solidFill>
                  <a:srgbClr val="E36C0A"/>
                </a:solidFill>
                <a:latin typeface="宋体"/>
                <a:ea typeface="华文细黑"/>
                <a:cs typeface="Times New Roman"/>
              </a:rPr>
              <a:t>Ⅰ</a:t>
            </a:r>
            <a:r>
              <a:rPr lang="zh-CN" altLang="zh-CN" sz="2800" kern="100" dirty="0">
                <a:solidFill>
                  <a:srgbClr val="E36C0A"/>
                </a:solidFill>
                <a:latin typeface="Times New Roman"/>
                <a:ea typeface="华文细黑"/>
                <a:cs typeface="Times New Roman"/>
              </a:rPr>
              <a:t>中被吸收</a:t>
            </a:r>
            <a:r>
              <a:rPr lang="en-US" altLang="zh-CN" sz="2800" kern="100" dirty="0" smtClean="0">
                <a:solidFill>
                  <a:srgbClr val="E36C0A"/>
                </a:solidFill>
                <a:latin typeface="Times New Roman"/>
                <a:ea typeface="华文细黑"/>
              </a:rPr>
              <a:t>(</a:t>
            </a:r>
            <a:r>
              <a:rPr lang="zh-CN" altLang="en-US" sz="2800" kern="100" dirty="0" smtClean="0">
                <a:solidFill>
                  <a:srgbClr val="E36C0A"/>
                </a:solidFill>
                <a:latin typeface="Times New Roman"/>
                <a:ea typeface="华文细黑"/>
              </a:rPr>
              <a:t>或</a:t>
            </a:r>
            <a:r>
              <a:rPr lang="zh-CN" altLang="zh-CN" sz="2800" kern="100" dirty="0" smtClean="0">
                <a:solidFill>
                  <a:srgbClr val="E36C0A"/>
                </a:solidFill>
                <a:latin typeface="Times New Roman"/>
                <a:ea typeface="华文细黑"/>
                <a:cs typeface="Times New Roman"/>
              </a:rPr>
              <a:t>部分</a:t>
            </a:r>
            <a:r>
              <a:rPr lang="en-US" altLang="zh-CN" sz="2800" kern="100" dirty="0">
                <a:solidFill>
                  <a:srgbClr val="E36C0A"/>
                </a:solidFill>
                <a:latin typeface="Times New Roman"/>
                <a:ea typeface="华文细黑"/>
              </a:rPr>
              <a:t>CO</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残留在装置内没有在干燥管</a:t>
            </a:r>
            <a:r>
              <a:rPr lang="en-US" altLang="zh-CN" sz="2800" kern="100" dirty="0">
                <a:solidFill>
                  <a:srgbClr val="E36C0A"/>
                </a:solidFill>
                <a:latin typeface="宋体"/>
                <a:ea typeface="华文细黑"/>
                <a:cs typeface="Times New Roman"/>
              </a:rPr>
              <a:t>Ⅰ</a:t>
            </a:r>
            <a:r>
              <a:rPr lang="zh-CN" altLang="zh-CN" sz="2800" kern="100" dirty="0">
                <a:solidFill>
                  <a:srgbClr val="E36C0A"/>
                </a:solidFill>
                <a:latin typeface="Times New Roman"/>
                <a:ea typeface="华文细黑"/>
                <a:cs typeface="Times New Roman"/>
              </a:rPr>
              <a:t>中被完全</a:t>
            </a:r>
            <a:r>
              <a:rPr lang="zh-CN" altLang="zh-CN" sz="2800" kern="100" dirty="0" smtClean="0">
                <a:solidFill>
                  <a:srgbClr val="E36C0A"/>
                </a:solidFill>
                <a:latin typeface="Times New Roman"/>
                <a:ea typeface="华文细黑"/>
                <a:cs typeface="Times New Roman"/>
              </a:rPr>
              <a:t>吸收</a:t>
            </a:r>
            <a:r>
              <a:rPr lang="zh-CN" altLang="en-US" sz="2800" kern="100" dirty="0" smtClean="0">
                <a:solidFill>
                  <a:srgbClr val="E36C0A"/>
                </a:solidFill>
                <a:latin typeface="Times New Roman"/>
                <a:ea typeface="华文细黑"/>
                <a:cs typeface="Times New Roman"/>
              </a:rPr>
              <a:t>或</a:t>
            </a:r>
            <a:r>
              <a:rPr lang="zh-CN" altLang="zh-CN" sz="2800" kern="100" dirty="0" smtClean="0">
                <a:solidFill>
                  <a:srgbClr val="E36C0A"/>
                </a:solidFill>
                <a:latin typeface="Times New Roman"/>
                <a:ea typeface="华文细黑"/>
                <a:cs typeface="Times New Roman"/>
              </a:rPr>
              <a:t>部分</a:t>
            </a:r>
            <a:r>
              <a:rPr lang="en-US" altLang="zh-CN" sz="2800" kern="100" dirty="0">
                <a:solidFill>
                  <a:srgbClr val="E36C0A"/>
                </a:solidFill>
                <a:latin typeface="Times New Roman"/>
                <a:ea typeface="华文细黑"/>
              </a:rPr>
              <a:t>Cl</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在干燥管</a:t>
            </a:r>
            <a:r>
              <a:rPr lang="en-US" altLang="zh-CN" sz="2800" kern="100" dirty="0">
                <a:solidFill>
                  <a:srgbClr val="E36C0A"/>
                </a:solidFill>
                <a:latin typeface="宋体"/>
                <a:ea typeface="华文细黑"/>
                <a:cs typeface="Times New Roman"/>
              </a:rPr>
              <a:t>Ⅰ</a:t>
            </a:r>
            <a:r>
              <a:rPr lang="zh-CN" altLang="zh-CN" sz="2800" kern="100" dirty="0">
                <a:solidFill>
                  <a:srgbClr val="E36C0A"/>
                </a:solidFill>
                <a:latin typeface="Times New Roman"/>
                <a:ea typeface="华文细黑"/>
                <a:cs typeface="Times New Roman"/>
              </a:rPr>
              <a:t>中被吸收，部分</a:t>
            </a:r>
            <a:r>
              <a:rPr lang="en-US" altLang="zh-CN" sz="2800" kern="100" dirty="0">
                <a:solidFill>
                  <a:srgbClr val="E36C0A"/>
                </a:solidFill>
                <a:latin typeface="Times New Roman"/>
                <a:ea typeface="华文细黑"/>
              </a:rPr>
              <a:t>CO</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没有在干燥管</a:t>
            </a:r>
            <a:r>
              <a:rPr lang="en-US" altLang="zh-CN" sz="2800" kern="100" dirty="0">
                <a:solidFill>
                  <a:srgbClr val="E36C0A"/>
                </a:solidFill>
                <a:latin typeface="宋体"/>
                <a:ea typeface="华文细黑"/>
                <a:cs typeface="Times New Roman"/>
              </a:rPr>
              <a:t>Ⅰ</a:t>
            </a:r>
            <a:r>
              <a:rPr lang="zh-CN" altLang="zh-CN" sz="2800" kern="100" dirty="0">
                <a:solidFill>
                  <a:srgbClr val="E36C0A"/>
                </a:solidFill>
                <a:latin typeface="Times New Roman"/>
                <a:ea typeface="华文细黑"/>
                <a:cs typeface="Times New Roman"/>
              </a:rPr>
              <a:t>中被吸收</a:t>
            </a:r>
            <a:r>
              <a:rPr lang="en-US" altLang="zh-CN" sz="2800" kern="100" dirty="0" smtClean="0">
                <a:solidFill>
                  <a:srgbClr val="E36C0A"/>
                </a:solidFill>
                <a:latin typeface="Times New Roman"/>
                <a:ea typeface="华文细黑"/>
              </a:rPr>
              <a:t>) </a:t>
            </a:r>
            <a:endParaRPr lang="zh-CN" altLang="en-US" sz="2800" dirty="0"/>
          </a:p>
        </p:txBody>
      </p:sp>
      <p:sp>
        <p:nvSpPr>
          <p:cNvPr id="4" name="矩形 3"/>
          <p:cNvSpPr/>
          <p:nvPr/>
        </p:nvSpPr>
        <p:spPr>
          <a:xfrm>
            <a:off x="-48712" y="1674302"/>
            <a:ext cx="6647974"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偏高</a:t>
            </a:r>
            <a:r>
              <a:rPr lang="en-US" altLang="zh-CN" sz="2800" kern="100" dirty="0" smtClean="0">
                <a:solidFill>
                  <a:schemeClr val="accent6">
                    <a:lumMod val="75000"/>
                  </a:schemeClr>
                </a:solidFill>
                <a:latin typeface="宋体"/>
                <a:ea typeface="华文细黑"/>
                <a:cs typeface="Times New Roman"/>
              </a:rPr>
              <a:t>”</a:t>
            </a:r>
            <a:r>
              <a:rPr lang="zh-CN" altLang="en-US" sz="2800" kern="100" dirty="0" smtClean="0">
                <a:solidFill>
                  <a:schemeClr val="accent6">
                    <a:lumMod val="75000"/>
                  </a:schemeClr>
                </a:solidFill>
                <a:latin typeface="宋体"/>
                <a:ea typeface="华文细黑"/>
                <a:cs typeface="Times New Roman"/>
              </a:rPr>
              <a:t>（或</a:t>
            </a:r>
            <a:r>
              <a:rPr lang="en-US" altLang="zh-CN" sz="2800" kern="100" dirty="0" smtClean="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偏低</a:t>
            </a:r>
            <a:r>
              <a:rPr lang="en-US" altLang="zh-CN" sz="2800" kern="100" dirty="0" smtClean="0">
                <a:solidFill>
                  <a:schemeClr val="accent6">
                    <a:lumMod val="75000"/>
                  </a:schemeClr>
                </a:solidFill>
                <a:latin typeface="宋体"/>
                <a:ea typeface="华文细黑"/>
                <a:cs typeface="Times New Roman"/>
              </a:rPr>
              <a:t>”</a:t>
            </a:r>
            <a:r>
              <a:rPr lang="zh-CN" altLang="en-US" sz="2800" kern="100" dirty="0" smtClean="0">
                <a:solidFill>
                  <a:schemeClr val="accent6">
                    <a:lumMod val="75000"/>
                  </a:schemeClr>
                </a:solidFill>
                <a:latin typeface="宋体"/>
                <a:ea typeface="华文细黑"/>
                <a:cs typeface="Times New Roman"/>
              </a:rPr>
              <a:t>或</a:t>
            </a:r>
            <a:r>
              <a:rPr lang="en-US" altLang="zh-CN" sz="2800" kern="100" dirty="0" smtClean="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无法确定</a:t>
            </a:r>
            <a:r>
              <a:rPr lang="en-US" altLang="zh-CN" sz="2800" kern="100" dirty="0" smtClean="0">
                <a:solidFill>
                  <a:schemeClr val="accent6">
                    <a:lumMod val="75000"/>
                  </a:schemeClr>
                </a:solidFill>
                <a:latin typeface="宋体"/>
                <a:ea typeface="华文细黑"/>
                <a:cs typeface="Times New Roman"/>
              </a:rPr>
              <a:t>”</a:t>
            </a:r>
            <a:r>
              <a:rPr lang="zh-CN" altLang="en-US" sz="2800" kern="100" dirty="0" smtClean="0">
                <a:solidFill>
                  <a:schemeClr val="accent6">
                    <a:lumMod val="75000"/>
                  </a:schemeClr>
                </a:solidFill>
                <a:latin typeface="宋体"/>
                <a:ea typeface="华文细黑"/>
                <a:cs typeface="Times New Roman"/>
              </a:rPr>
              <a:t>）</a:t>
            </a:r>
            <a:endParaRPr lang="zh-CN" altLang="en-US" sz="2800" dirty="0">
              <a:solidFill>
                <a:schemeClr val="accent6">
                  <a:lumMod val="75000"/>
                </a:schemeClr>
              </a:solidFill>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016356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3" end="3"/>
                                            </p:txEl>
                                          </p:spTgt>
                                        </p:tgtEl>
                                      </p:cBhvr>
                                    </p:animEffect>
                                    <p:set>
                                      <p:cBhvr>
                                        <p:cTn id="20" dur="1" fill="hold">
                                          <p:stCondLst>
                                            <p:cond delay="499"/>
                                          </p:stCondLst>
                                        </p:cTn>
                                        <p:tgtEl>
                                          <p:spTgt spid="3">
                                            <p:txEl>
                                              <p:pRg st="3" end="3"/>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7" grpId="0"/>
      <p:bldP spid="7" grpId="1"/>
      <p:bldP spid="4" grpId="0"/>
      <p:bldP spid="4"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6232" y="549474"/>
            <a:ext cx="11755638" cy="6254020"/>
          </a:xfrm>
          <a:prstGeom prst="rect">
            <a:avLst/>
          </a:prstGeom>
        </p:spPr>
        <p:txBody>
          <a:bodyPr>
            <a:spAutoFit/>
          </a:bodyPr>
          <a:lstStyle/>
          <a:p>
            <a:pPr>
              <a:lnSpc>
                <a:spcPct val="140000"/>
              </a:lnSpc>
              <a:tabLst>
                <a:tab pos="2250440" algn="l"/>
              </a:tabLst>
            </a:pPr>
            <a:r>
              <a:rPr lang="en-US" altLang="zh-CN" sz="2600" kern="100" dirty="0">
                <a:latin typeface="宋体"/>
                <a:ea typeface="华文细黑"/>
                <a:cs typeface="Times New Roman"/>
              </a:rPr>
              <a:t>Ⅱ</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防治空气污染，燃煤脱硫很重要。目前，科学家对</a:t>
            </a:r>
            <a:r>
              <a:rPr lang="en-US" altLang="zh-CN" sz="2600" kern="100" dirty="0">
                <a:latin typeface="Times New Roman"/>
                <a:ea typeface="华文细黑"/>
                <a:cs typeface="Courier New"/>
              </a:rPr>
              <a:t>Fe</a:t>
            </a:r>
            <a:r>
              <a:rPr lang="en-US" altLang="zh-CN" sz="2600" kern="100" baseline="30000" dirty="0">
                <a:latin typeface="Times New Roman"/>
                <a:ea typeface="华文细黑"/>
                <a:cs typeface="Courier New"/>
              </a:rPr>
              <a:t>3</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溶液脱硫技术的研究已取得新成果。</a:t>
            </a:r>
            <a:endParaRPr lang="zh-CN" altLang="zh-CN" sz="2600" kern="100" dirty="0">
              <a:latin typeface="宋体"/>
              <a:cs typeface="Courier New"/>
            </a:endParaRPr>
          </a:p>
          <a:p>
            <a:pPr algn="just">
              <a:lnSpc>
                <a:spcPct val="140000"/>
              </a:lnSpc>
              <a:spcAft>
                <a:spcPts val="0"/>
              </a:spcAft>
              <a:tabLst>
                <a:tab pos="2250440" algn="l"/>
              </a:tabLs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某学习小组为了探究</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SO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与</a:t>
            </a:r>
            <a:r>
              <a:rPr lang="en-US" altLang="zh-CN" sz="2600" kern="100" dirty="0">
                <a:latin typeface="Times New Roman"/>
                <a:ea typeface="华文细黑"/>
                <a:cs typeface="Courier New"/>
              </a:rPr>
              <a:t>Fe</a:t>
            </a:r>
            <a:r>
              <a:rPr lang="en-US" altLang="zh-CN" sz="2600" kern="100" baseline="30000" dirty="0">
                <a:latin typeface="Times New Roman"/>
                <a:ea typeface="华文细黑"/>
                <a:cs typeface="Courier New"/>
              </a:rPr>
              <a:t>3</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反应的产物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，将过量的</a:t>
            </a:r>
            <a:r>
              <a:rPr lang="en-US" altLang="zh-CN" sz="2600" kern="100" dirty="0">
                <a:latin typeface="Times New Roman"/>
                <a:ea typeface="华文细黑"/>
                <a:cs typeface="Courier New"/>
              </a:rPr>
              <a:t>SO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通入</a:t>
            </a:r>
            <a:r>
              <a:rPr lang="en-US" altLang="zh-CN" sz="2600" kern="100" dirty="0">
                <a:latin typeface="Times New Roman"/>
                <a:ea typeface="华文细黑"/>
                <a:cs typeface="Courier New"/>
              </a:rPr>
              <a:t>FeCl</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溶液中后，各取</a:t>
            </a:r>
            <a:r>
              <a:rPr lang="en-US" altLang="zh-CN" sz="2600" kern="100" dirty="0">
                <a:latin typeface="Times New Roman"/>
                <a:ea typeface="华文细黑"/>
                <a:cs typeface="Courier New"/>
              </a:rPr>
              <a:t>10 mL</a:t>
            </a:r>
            <a:r>
              <a:rPr lang="zh-CN" altLang="zh-CN" sz="2600" kern="100" dirty="0">
                <a:latin typeface="Times New Roman"/>
                <a:ea typeface="华文细黑"/>
                <a:cs typeface="Times New Roman"/>
              </a:rPr>
              <a:t>反应液分别加入编号为</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的试管中，并设计以下</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种实验方案：</a:t>
            </a:r>
            <a:endParaRPr lang="zh-CN" altLang="zh-CN" sz="2600" kern="100" dirty="0">
              <a:latin typeface="宋体"/>
              <a:cs typeface="Courier New"/>
            </a:endParaRPr>
          </a:p>
          <a:p>
            <a:pPr algn="just">
              <a:lnSpc>
                <a:spcPct val="140000"/>
              </a:lnSpc>
              <a:spcAft>
                <a:spcPts val="0"/>
              </a:spcAft>
              <a:tabLst>
                <a:tab pos="2250440" algn="l"/>
              </a:tabLst>
            </a:pPr>
            <a:r>
              <a:rPr lang="zh-CN" altLang="zh-CN" sz="2600" kern="100" dirty="0">
                <a:latin typeface="Times New Roman"/>
                <a:ea typeface="华文细黑"/>
                <a:cs typeface="Times New Roman"/>
              </a:rPr>
              <a:t>方案</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中加入少量</a:t>
            </a:r>
            <a:r>
              <a:rPr lang="en-US" altLang="zh-CN" sz="2600" kern="100" dirty="0">
                <a:latin typeface="Times New Roman"/>
                <a:ea typeface="华文细黑"/>
                <a:cs typeface="Courier New"/>
              </a:rPr>
              <a:t>KMnO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溶液，溶液紫红色褪去。</a:t>
            </a:r>
            <a:endParaRPr lang="zh-CN" altLang="zh-CN" sz="2600" kern="100" dirty="0">
              <a:latin typeface="宋体"/>
              <a:cs typeface="Courier New"/>
            </a:endParaRPr>
          </a:p>
          <a:p>
            <a:pPr algn="just">
              <a:lnSpc>
                <a:spcPct val="140000"/>
              </a:lnSpc>
              <a:spcAft>
                <a:spcPts val="0"/>
              </a:spcAft>
              <a:tabLst>
                <a:tab pos="2250440" algn="l"/>
              </a:tabLst>
            </a:pPr>
            <a:r>
              <a:rPr lang="zh-CN" altLang="zh-CN" sz="2600" kern="100" dirty="0">
                <a:latin typeface="Times New Roman"/>
                <a:ea typeface="华文细黑"/>
                <a:cs typeface="Times New Roman"/>
              </a:rPr>
              <a:t>方案</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中加入</a:t>
            </a:r>
            <a:r>
              <a:rPr lang="en-US" altLang="zh-CN" sz="2600" kern="100" dirty="0">
                <a:latin typeface="Times New Roman"/>
                <a:ea typeface="华文细黑"/>
                <a:cs typeface="Courier New"/>
              </a:rPr>
              <a:t>KSCN</a:t>
            </a:r>
            <a:r>
              <a:rPr lang="zh-CN" altLang="zh-CN" sz="2600" kern="100" dirty="0">
                <a:latin typeface="Times New Roman"/>
                <a:ea typeface="华文细黑"/>
                <a:cs typeface="Times New Roman"/>
              </a:rPr>
              <a:t>溶液，溶液不变红，再加入新制的氯水，溶液变红。</a:t>
            </a:r>
            <a:endParaRPr lang="zh-CN" altLang="zh-CN" sz="2600" kern="100" dirty="0">
              <a:latin typeface="宋体"/>
              <a:cs typeface="Courier New"/>
            </a:endParaRPr>
          </a:p>
          <a:p>
            <a:pPr algn="just">
              <a:lnSpc>
                <a:spcPct val="140000"/>
              </a:lnSpc>
              <a:spcAft>
                <a:spcPts val="0"/>
              </a:spcAft>
              <a:tabLst>
                <a:tab pos="2250440" algn="l"/>
              </a:tabLst>
            </a:pPr>
            <a:r>
              <a:rPr lang="zh-CN" altLang="zh-CN" sz="2600" kern="100" dirty="0">
                <a:latin typeface="Times New Roman"/>
                <a:ea typeface="华文细黑"/>
                <a:cs typeface="Times New Roman"/>
              </a:rPr>
              <a:t>方案</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中加入稀盐酸酸化的</a:t>
            </a:r>
            <a:r>
              <a:rPr lang="en-US" altLang="zh-CN" sz="2600" kern="100" dirty="0">
                <a:latin typeface="Times New Roman"/>
                <a:ea typeface="华文细黑"/>
                <a:cs typeface="Courier New"/>
              </a:rPr>
              <a:t>BaCl</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溶液，产生白色沉淀。</a:t>
            </a:r>
            <a:endParaRPr lang="zh-CN" altLang="zh-CN" sz="2600" kern="100" dirty="0">
              <a:latin typeface="宋体"/>
              <a:cs typeface="Courier New"/>
            </a:endParaRPr>
          </a:p>
          <a:p>
            <a:pPr>
              <a:lnSpc>
                <a:spcPct val="140000"/>
              </a:lnSpc>
            </a:pPr>
            <a:r>
              <a:rPr lang="zh-CN" altLang="zh-CN" sz="2600" kern="100" dirty="0">
                <a:latin typeface="Times New Roman"/>
                <a:ea typeface="华文细黑"/>
                <a:cs typeface="Times New Roman"/>
              </a:rPr>
              <a:t>上述实验方案中不合理的是</a:t>
            </a:r>
            <a:r>
              <a:rPr lang="en-US" altLang="zh-CN" sz="2600" kern="100" dirty="0" smtClean="0">
                <a:latin typeface="Times New Roman"/>
                <a:ea typeface="华文细黑"/>
              </a:rPr>
              <a:t>_________</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nSpc>
                <a:spcPct val="140000"/>
              </a:lnSpc>
            </a:pPr>
            <a:r>
              <a:rPr lang="zh-CN" altLang="zh-CN" sz="2600" b="1" kern="100" dirty="0">
                <a:solidFill>
                  <a:srgbClr val="0000FF"/>
                </a:solidFill>
                <a:latin typeface="Times New Roman"/>
                <a:cs typeface="Times New Roman"/>
              </a:rPr>
              <a:t>解析</a:t>
            </a:r>
            <a:r>
              <a:rPr lang="en-US" altLang="zh-CN" sz="2600" kern="100" dirty="0">
                <a:solidFill>
                  <a:prstClr val="black"/>
                </a:solidFill>
                <a:latin typeface="Times New Roman"/>
                <a:ea typeface="华文细黑"/>
              </a:rPr>
              <a:t>   </a:t>
            </a:r>
            <a:r>
              <a:rPr lang="zh-CN" altLang="zh-CN" sz="2600" kern="100" dirty="0">
                <a:solidFill>
                  <a:prstClr val="black"/>
                </a:solidFill>
                <a:latin typeface="Times New Roman"/>
                <a:ea typeface="华文细黑"/>
                <a:cs typeface="Times New Roman"/>
              </a:rPr>
              <a:t>方案</a:t>
            </a:r>
            <a:r>
              <a:rPr lang="en-US" altLang="zh-CN" sz="2600" kern="100" dirty="0">
                <a:solidFill>
                  <a:prstClr val="black"/>
                </a:solidFill>
                <a:latin typeface="宋体"/>
                <a:ea typeface="华文细黑"/>
                <a:cs typeface="Times New Roman"/>
              </a:rPr>
              <a:t>①</a:t>
            </a:r>
            <a:r>
              <a:rPr lang="zh-CN" altLang="zh-CN" sz="2600" kern="100" dirty="0">
                <a:solidFill>
                  <a:prstClr val="black"/>
                </a:solidFill>
                <a:latin typeface="Times New Roman"/>
                <a:ea typeface="华文细黑"/>
                <a:cs typeface="Times New Roman"/>
              </a:rPr>
              <a:t>不合理，因为</a:t>
            </a:r>
            <a:r>
              <a:rPr lang="en-US" altLang="zh-CN" sz="2600" kern="100" dirty="0">
                <a:solidFill>
                  <a:prstClr val="black"/>
                </a:solidFill>
                <a:latin typeface="Times New Roman"/>
                <a:ea typeface="华文细黑"/>
              </a:rPr>
              <a:t>SO</a:t>
            </a:r>
            <a:r>
              <a:rPr lang="en-US" altLang="zh-CN" sz="2600" kern="100" baseline="-25000" dirty="0">
                <a:solidFill>
                  <a:prstClr val="black"/>
                </a:solidFill>
                <a:latin typeface="Times New Roman"/>
                <a:ea typeface="华文细黑"/>
              </a:rPr>
              <a:t>2</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rPr>
              <a:t>Fe</a:t>
            </a:r>
            <a:r>
              <a:rPr lang="en-US" altLang="zh-CN" sz="2600" kern="100" baseline="30000" dirty="0">
                <a:solidFill>
                  <a:prstClr val="black"/>
                </a:solidFill>
                <a:latin typeface="Times New Roman"/>
                <a:ea typeface="华文细黑"/>
              </a:rPr>
              <a:t>2</a:t>
            </a:r>
            <a:r>
              <a:rPr lang="zh-CN" altLang="zh-CN" sz="2600" kern="100" baseline="30000" dirty="0">
                <a:solidFill>
                  <a:prstClr val="black"/>
                </a:solidFill>
                <a:latin typeface="Times New Roman"/>
                <a:ea typeface="华文细黑"/>
                <a:cs typeface="Times New Roman"/>
              </a:rPr>
              <a:t>＋</a:t>
            </a:r>
            <a:r>
              <a:rPr lang="zh-CN" altLang="zh-CN" sz="2600" kern="100" dirty="0">
                <a:solidFill>
                  <a:prstClr val="black"/>
                </a:solidFill>
                <a:latin typeface="Times New Roman"/>
                <a:ea typeface="华文细黑"/>
                <a:cs typeface="Times New Roman"/>
              </a:rPr>
              <a:t>均具有还原性，均能与</a:t>
            </a:r>
            <a:r>
              <a:rPr lang="en-US" altLang="zh-CN" sz="2600" kern="100" dirty="0">
                <a:solidFill>
                  <a:prstClr val="black"/>
                </a:solidFill>
                <a:latin typeface="Times New Roman"/>
                <a:ea typeface="华文细黑"/>
              </a:rPr>
              <a:t>KMnO</a:t>
            </a:r>
            <a:r>
              <a:rPr lang="en-US" altLang="zh-CN" sz="2600" kern="100" baseline="-25000" dirty="0">
                <a:solidFill>
                  <a:prstClr val="black"/>
                </a:solidFill>
                <a:latin typeface="Times New Roman"/>
                <a:ea typeface="华文细黑"/>
              </a:rPr>
              <a:t>4</a:t>
            </a:r>
            <a:r>
              <a:rPr lang="zh-CN" altLang="zh-CN" sz="2600" kern="100" dirty="0">
                <a:solidFill>
                  <a:prstClr val="black"/>
                </a:solidFill>
                <a:latin typeface="Times New Roman"/>
                <a:ea typeface="华文细黑"/>
                <a:cs typeface="Times New Roman"/>
              </a:rPr>
              <a:t>发生氧化还原反应而使溶液褪色</a:t>
            </a:r>
            <a:r>
              <a:rPr lang="zh-CN" altLang="zh-CN" sz="2600" kern="100" dirty="0" smtClean="0">
                <a:solidFill>
                  <a:prstClr val="black"/>
                </a:solidFill>
                <a:latin typeface="Times New Roman"/>
                <a:ea typeface="华文细黑"/>
                <a:cs typeface="Times New Roman"/>
              </a:rPr>
              <a:t>。</a:t>
            </a:r>
            <a:endParaRPr lang="zh-CN" altLang="en-US" sz="2600" dirty="0">
              <a:solidFill>
                <a:prstClr val="black"/>
              </a:solidFill>
            </a:endParaRPr>
          </a:p>
        </p:txBody>
      </p:sp>
      <p:sp>
        <p:nvSpPr>
          <p:cNvPr id="9" name="Rectangle 21">
            <a:hlinkClick r:id="rId2"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 name="矩形 3"/>
          <p:cNvSpPr/>
          <p:nvPr/>
        </p:nvSpPr>
        <p:spPr>
          <a:xfrm>
            <a:off x="4406210" y="5023757"/>
            <a:ext cx="1184940" cy="492443"/>
          </a:xfrm>
          <a:prstGeom prst="rect">
            <a:avLst/>
          </a:prstGeom>
        </p:spPr>
        <p:txBody>
          <a:bodyPr wrap="none">
            <a:spAutoFit/>
          </a:bodyPr>
          <a:lstStyle/>
          <a:p>
            <a:r>
              <a:rPr lang="zh-CN" altLang="zh-CN" sz="2600" kern="100" dirty="0">
                <a:solidFill>
                  <a:srgbClr val="E36C0A"/>
                </a:solidFill>
                <a:latin typeface="Times New Roman"/>
                <a:ea typeface="华文细黑"/>
                <a:cs typeface="Times New Roman"/>
              </a:rPr>
              <a:t>方案</a:t>
            </a:r>
            <a:r>
              <a:rPr lang="en-US" altLang="zh-CN" sz="2600" kern="100" dirty="0">
                <a:solidFill>
                  <a:srgbClr val="E36C0A"/>
                </a:solidFill>
                <a:latin typeface="宋体"/>
                <a:ea typeface="华文细黑"/>
                <a:cs typeface="Times New Roman"/>
              </a:rPr>
              <a:t>①</a:t>
            </a:r>
            <a:endParaRPr lang="zh-CN" altLang="en-US" sz="2600" dirty="0"/>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5390602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6" end="6"/>
                                            </p:txEl>
                                          </p:spTgt>
                                        </p:tgtEl>
                                      </p:cBhvr>
                                    </p:animEffect>
                                    <p:set>
                                      <p:cBhvr>
                                        <p:cTn id="17" dur="1" fill="hold">
                                          <p:stCondLst>
                                            <p:cond delay="499"/>
                                          </p:stCondLst>
                                        </p:cTn>
                                        <p:tgtEl>
                                          <p:spTgt spid="3">
                                            <p:txEl>
                                              <p:pRg st="6" end="6"/>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4" grpId="0"/>
      <p:bldP spid="4"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621482"/>
            <a:ext cx="11409907" cy="1303177"/>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4.</a:t>
            </a:r>
            <a:r>
              <a:rPr lang="zh-CN" altLang="zh-CN" sz="2800" kern="100" dirty="0">
                <a:latin typeface="Times New Roman"/>
                <a:ea typeface="华文细黑"/>
                <a:cs typeface="Times New Roman"/>
              </a:rPr>
              <a:t>已知某纯碱样品中含有</a:t>
            </a:r>
            <a:r>
              <a:rPr lang="en-US" altLang="zh-CN" sz="2800" kern="100" dirty="0" err="1">
                <a:latin typeface="Times New Roman"/>
                <a:ea typeface="华文细黑"/>
              </a:rPr>
              <a:t>NaCl</a:t>
            </a:r>
            <a:r>
              <a:rPr lang="zh-CN" altLang="zh-CN" sz="2800" kern="100" dirty="0">
                <a:latin typeface="Times New Roman"/>
                <a:ea typeface="华文细黑"/>
                <a:cs typeface="Times New Roman"/>
              </a:rPr>
              <a:t>杂质，为测定样品中纯碱的质量分数，甲同学用图中装置及试剂进行实验</a:t>
            </a:r>
            <a:r>
              <a:rPr lang="en-US" altLang="zh-CN" sz="2800" kern="100" dirty="0">
                <a:latin typeface="Times New Roman"/>
                <a:ea typeface="华文细黑"/>
              </a:rPr>
              <a:t>(</a:t>
            </a:r>
            <a:r>
              <a:rPr lang="zh-CN" altLang="zh-CN" sz="2800" kern="100" dirty="0">
                <a:latin typeface="Times New Roman"/>
                <a:ea typeface="华文细黑"/>
                <a:cs typeface="Times New Roman"/>
              </a:rPr>
              <a:t>夹持仪器略</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228354" name="Picture 2" descr="HX7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2697" y="2230296"/>
            <a:ext cx="3664637" cy="307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1">
            <a:hlinkClick r:id="rId3"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4"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5"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6"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7"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693490"/>
            <a:ext cx="11185087" cy="4616648"/>
          </a:xfrm>
          <a:prstGeom prst="rect">
            <a:avLst/>
          </a:prstGeom>
        </p:spPr>
        <p:txBody>
          <a:bodyPr>
            <a:spAutoFit/>
          </a:bodyPr>
          <a:lstStyle/>
          <a:p>
            <a:pPr algn="just">
              <a:lnSpc>
                <a:spcPct val="150000"/>
              </a:lnSpc>
              <a:spcAft>
                <a:spcPts val="0"/>
              </a:spcAft>
              <a:tabLst>
                <a:tab pos="225044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仪器</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的名称分别是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甲同学按实验正常操作的主要步骤如下：</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smtClean="0">
                <a:latin typeface="宋体"/>
                <a:ea typeface="华文细黑"/>
                <a:cs typeface="Times New Roman"/>
              </a:rPr>
              <a:t>①</a:t>
            </a:r>
            <a:r>
              <a:rPr lang="en-US" altLang="zh-CN" sz="2800" kern="100" dirty="0" smtClean="0">
                <a:latin typeface="Times New Roman"/>
                <a:ea typeface="华文细黑"/>
                <a:cs typeface="Courier New"/>
              </a:rPr>
              <a:t>________________________________________________________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将</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试样放入仪器</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中，加适量蒸馏水溶解，得到样品溶液；</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称量盛有碱石灰的干燥管的质量为</a:t>
            </a:r>
            <a:r>
              <a:rPr lang="en-US" altLang="zh-CN" sz="2800" i="1" kern="100" dirty="0">
                <a:latin typeface="Times New Roman"/>
                <a:ea typeface="华文细黑"/>
                <a:cs typeface="Courier New"/>
              </a:rPr>
              <a:t>b</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从仪器</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中滴入浓盐酸，直到不再产生气体时为止；</a:t>
            </a:r>
            <a:endParaRPr lang="zh-CN" altLang="zh-CN" sz="2800" kern="100" dirty="0">
              <a:latin typeface="宋体"/>
              <a:cs typeface="Courier New"/>
            </a:endParaRPr>
          </a:p>
          <a:p>
            <a:pPr>
              <a:lnSpc>
                <a:spcPct val="150000"/>
              </a:lnSpc>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再次称量盛有碱石灰的干燥管的质量为</a:t>
            </a:r>
            <a:r>
              <a:rPr lang="en-US" altLang="zh-CN" sz="2800" i="1" kern="100" dirty="0">
                <a:latin typeface="Times New Roman"/>
                <a:ea typeface="华文细黑"/>
              </a:rPr>
              <a:t>c</a:t>
            </a:r>
            <a:r>
              <a:rPr lang="en-US" altLang="zh-CN" sz="2800" kern="100" dirty="0">
                <a:latin typeface="Times New Roman"/>
                <a:ea typeface="华文细黑"/>
              </a:rPr>
              <a:t> g</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4" name="Rectangle 21">
            <a:hlinkClick r:id="rId2"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3279603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529173" y="453247"/>
            <a:ext cx="11326673" cy="5352811"/>
          </a:xfrm>
          <a:prstGeom prst="rect">
            <a:avLst/>
          </a:prstGeom>
        </p:spPr>
        <p:txBody>
          <a:bodyPr>
            <a:spAutoFit/>
          </a:bodyPr>
          <a:lstStyle/>
          <a:p>
            <a:pPr algn="just">
              <a:lnSpc>
                <a:spcPct val="150000"/>
              </a:lnSpc>
              <a:spcAft>
                <a:spcPts val="0"/>
              </a:spcAft>
              <a:tabLst>
                <a:tab pos="2250440" algn="l"/>
              </a:tabLst>
            </a:pPr>
            <a:r>
              <a:rPr lang="zh-CN" altLang="zh-CN" sz="2800" b="1" kern="100" dirty="0">
                <a:latin typeface="Times New Roman"/>
                <a:ea typeface="华文细黑"/>
                <a:cs typeface="Times New Roman"/>
              </a:rPr>
              <a:t>二、固体物质组成的定量测定数据测定的常用方法</a:t>
            </a:r>
            <a:endParaRPr lang="zh-CN" altLang="zh-CN" sz="2800" b="1" kern="100" dirty="0">
              <a:latin typeface="宋体"/>
              <a:cs typeface="Courier New"/>
            </a:endParaRPr>
          </a:p>
          <a:p>
            <a:pPr algn="just">
              <a:lnSpc>
                <a:spcPct val="150000"/>
              </a:lnSpc>
              <a:spcAft>
                <a:spcPts val="0"/>
              </a:spcAft>
              <a:tabLst>
                <a:tab pos="225044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沉淀法</a:t>
            </a:r>
            <a:endParaRPr lang="zh-CN" altLang="zh-CN" sz="2800" kern="100" dirty="0">
              <a:latin typeface="宋体"/>
              <a:cs typeface="Courier New"/>
            </a:endParaRPr>
          </a:p>
          <a:p>
            <a:pPr algn="just">
              <a:lnSpc>
                <a:spcPct val="150000"/>
              </a:lnSpc>
              <a:spcAft>
                <a:spcPts val="0"/>
              </a:spcAft>
              <a:tabLst>
                <a:tab pos="2250440" algn="l"/>
              </a:tabLst>
            </a:pPr>
            <a:r>
              <a:rPr lang="zh-CN" altLang="zh-CN" sz="2800" kern="100" dirty="0">
                <a:latin typeface="Times New Roman"/>
                <a:ea typeface="华文细黑"/>
                <a:cs typeface="Times New Roman"/>
              </a:rPr>
              <a:t>先将某种成分转化为沉淀，然后称量纯净、干燥的沉淀的质量，再进行相关计算。</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测气体体积法</a:t>
            </a:r>
            <a:endParaRPr lang="zh-CN" altLang="zh-CN" sz="2800" kern="100" dirty="0">
              <a:latin typeface="宋体"/>
              <a:cs typeface="Courier New"/>
            </a:endParaRPr>
          </a:p>
          <a:p>
            <a:pPr algn="just">
              <a:lnSpc>
                <a:spcPct val="150000"/>
              </a:lnSpc>
              <a:spcAft>
                <a:spcPts val="0"/>
              </a:spcAft>
              <a:tabLst>
                <a:tab pos="2250440" algn="l"/>
              </a:tabLst>
            </a:pPr>
            <a:r>
              <a:rPr lang="zh-CN" altLang="zh-CN" sz="2800" kern="100" dirty="0">
                <a:latin typeface="Times New Roman"/>
                <a:ea typeface="华文细黑"/>
                <a:cs typeface="Times New Roman"/>
              </a:rPr>
              <a:t>对于产生气体的反应，可以通过测定气体体积的方法测定样品纯度。</a:t>
            </a:r>
            <a:endParaRPr lang="zh-CN" altLang="zh-CN" sz="2800" kern="100" dirty="0">
              <a:latin typeface="宋体"/>
              <a:cs typeface="Courier New"/>
            </a:endParaRPr>
          </a:p>
          <a:p>
            <a:pPr algn="just">
              <a:lnSpc>
                <a:spcPct val="150000"/>
              </a:lnSpc>
              <a:spcAft>
                <a:spcPts val="0"/>
              </a:spcAft>
              <a:tabLst>
                <a:tab pos="2250440" algn="l"/>
              </a:tabLst>
            </a:pPr>
            <a:r>
              <a:rPr lang="zh-CN" altLang="zh-CN" sz="2800" kern="100" dirty="0">
                <a:latin typeface="Times New Roman"/>
                <a:ea typeface="华文细黑"/>
                <a:cs typeface="Times New Roman"/>
              </a:rPr>
              <a:t>量气装置的设计：</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下列装置中，</a:t>
            </a:r>
            <a:r>
              <a:rPr lang="en-US" altLang="zh-CN" sz="2800" kern="100" dirty="0">
                <a:latin typeface="Times New Roman"/>
                <a:ea typeface="华文细黑"/>
              </a:rPr>
              <a:t>A</a:t>
            </a:r>
            <a:r>
              <a:rPr lang="zh-CN" altLang="zh-CN" sz="2800" kern="100" dirty="0">
                <a:latin typeface="Times New Roman"/>
                <a:ea typeface="华文细黑"/>
                <a:cs typeface="Times New Roman"/>
              </a:rPr>
              <a:t>是常规的量气装置，</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是改进后的量气装置。</a:t>
            </a:r>
            <a:endParaRPr lang="zh-CN" altLang="en-US" sz="2800" dirty="0"/>
          </a:p>
        </p:txBody>
      </p:sp>
    </p:spTree>
    <p:extLst>
      <p:ext uri="{BB962C8B-B14F-4D97-AF65-F5344CB8AC3E}">
        <p14:creationId xmlns:p14="http://schemas.microsoft.com/office/powerpoint/2010/main" val="126541654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3136" y="765498"/>
            <a:ext cx="11524006" cy="5909310"/>
          </a:xfrm>
          <a:prstGeom prst="rect">
            <a:avLst/>
          </a:prstGeom>
        </p:spPr>
        <p:txBody>
          <a:bodyPr>
            <a:spAutoFit/>
          </a:bodyPr>
          <a:lstStyle/>
          <a:p>
            <a:pPr lvl="0" algn="just">
              <a:lnSpc>
                <a:spcPct val="150000"/>
              </a:lnSpc>
              <a:tabLst>
                <a:tab pos="2250440" algn="l"/>
              </a:tabLst>
            </a:pP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甲同学根据以上实验求得的样品中</a:t>
            </a:r>
            <a:r>
              <a:rPr lang="en-US" altLang="zh-CN" sz="2800" kern="100" dirty="0">
                <a:solidFill>
                  <a:prstClr val="black"/>
                </a:solidFill>
                <a:latin typeface="Times New Roman"/>
                <a:ea typeface="华文细黑"/>
                <a:cs typeface="Courier New"/>
              </a:rPr>
              <a:t>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的质量分数是</a:t>
            </a:r>
            <a:r>
              <a:rPr lang="en-US" altLang="zh-CN" sz="2800" kern="100" dirty="0">
                <a:solidFill>
                  <a:prstClr val="black"/>
                </a:solidFill>
                <a:latin typeface="Times New Roman"/>
                <a:ea typeface="华文细黑"/>
                <a:cs typeface="Courier New"/>
              </a:rPr>
              <a:t>_________(</a:t>
            </a:r>
            <a:r>
              <a:rPr lang="zh-CN" altLang="zh-CN" sz="2800" kern="100" dirty="0">
                <a:solidFill>
                  <a:prstClr val="black"/>
                </a:solidFill>
                <a:latin typeface="Times New Roman"/>
                <a:ea typeface="华文细黑"/>
                <a:cs typeface="Times New Roman"/>
              </a:rPr>
              <a:t>用含</a:t>
            </a:r>
            <a:r>
              <a:rPr lang="en-US" altLang="zh-CN" sz="2800" i="1"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的式子表示</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a:lnSpc>
                <a:spcPct val="150000"/>
              </a:lnSpc>
              <a:tabLst>
                <a:tab pos="2250440" algn="l"/>
              </a:tabLst>
            </a:pPr>
            <a:r>
              <a:rPr lang="en-US" altLang="zh-CN" sz="2800" kern="100" dirty="0" smtClean="0">
                <a:latin typeface="Times New Roman"/>
                <a:ea typeface="华文细黑"/>
                <a:cs typeface="Courier New"/>
              </a:rPr>
              <a:t>(4)</a:t>
            </a:r>
            <a:r>
              <a:rPr lang="zh-CN" altLang="zh-CN" sz="2800" kern="100" dirty="0" smtClean="0">
                <a:latin typeface="Times New Roman"/>
                <a:ea typeface="华文细黑"/>
                <a:cs typeface="Times New Roman"/>
              </a:rPr>
              <a:t>乙同学认为甲同学在实验装置设计和使用药品上都有缺陷，会导致测得的</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的质量分数偏高，而丙同学则认为甲同学的实验装置会使测得的结果偏低，丙同学认为结果偏低的原因可能是</a:t>
            </a:r>
            <a:r>
              <a:rPr lang="en-US" altLang="zh-CN" sz="2800" kern="100" dirty="0" smtClean="0">
                <a:latin typeface="Times New Roman"/>
                <a:ea typeface="华文细黑"/>
                <a:cs typeface="Courier New"/>
              </a:rPr>
              <a:t>__________________</a:t>
            </a:r>
            <a:r>
              <a:rPr lang="en-US" altLang="zh-CN" sz="2800" kern="100" dirty="0" smtClean="0">
                <a:latin typeface="Times New Roman"/>
                <a:ea typeface="华文细黑"/>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nSpc>
                <a:spcPct val="150000"/>
              </a:lnSpc>
            </a:pPr>
            <a:r>
              <a:rPr lang="en-US" altLang="zh-CN" sz="2800" kern="100" dirty="0">
                <a:solidFill>
                  <a:prstClr val="black"/>
                </a:solidFill>
                <a:latin typeface="Times New Roman"/>
                <a:ea typeface="华文细黑"/>
              </a:rPr>
              <a:t>(5)</a:t>
            </a:r>
            <a:r>
              <a:rPr lang="zh-CN" altLang="zh-CN" sz="2800" kern="100" dirty="0">
                <a:solidFill>
                  <a:prstClr val="black"/>
                </a:solidFill>
                <a:latin typeface="Times New Roman"/>
                <a:ea typeface="华文细黑"/>
                <a:cs typeface="Times New Roman"/>
              </a:rPr>
              <a:t>若要解决乙、丙同学指出的甲同学实验中的问题，可对甲同学的实验装置和实验药品进行适当的改动，请按合理顺序选择仪器并完成表格</a:t>
            </a:r>
            <a:r>
              <a:rPr lang="en-US" altLang="zh-CN" sz="2800" kern="100" dirty="0">
                <a:solidFill>
                  <a:prstClr val="black"/>
                </a:solidFill>
                <a:latin typeface="Times New Roman"/>
                <a:ea typeface="华文细黑"/>
              </a:rPr>
              <a:t>(</a:t>
            </a:r>
            <a:r>
              <a:rPr lang="zh-CN" altLang="zh-CN" sz="2800" kern="100" dirty="0">
                <a:solidFill>
                  <a:prstClr val="black"/>
                </a:solidFill>
                <a:latin typeface="Times New Roman"/>
                <a:ea typeface="华文细黑"/>
                <a:cs typeface="Times New Roman"/>
              </a:rPr>
              <a:t>用大写字母代表仪器，仪器可重复使用，夹持仪器略</a:t>
            </a:r>
            <a:r>
              <a:rPr lang="en-US" altLang="zh-CN" sz="2800" kern="100" dirty="0">
                <a:solidFill>
                  <a:prstClr val="black"/>
                </a:solidFill>
                <a:latin typeface="Times New Roman"/>
                <a:ea typeface="华文细黑"/>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Times New Roman"/>
              </a:rPr>
              <a:t> </a:t>
            </a:r>
            <a:endParaRPr lang="zh-CN" altLang="en-US" sz="2800" dirty="0">
              <a:solidFill>
                <a:prstClr val="black"/>
              </a:solidFill>
            </a:endParaRPr>
          </a:p>
          <a:p>
            <a:pPr>
              <a:lnSpc>
                <a:spcPct val="150000"/>
              </a:lnSpc>
            </a:pPr>
            <a:endParaRPr lang="zh-CN" altLang="en-US" sz="2800" dirty="0"/>
          </a:p>
        </p:txBody>
      </p:sp>
      <p:sp>
        <p:nvSpPr>
          <p:cNvPr id="9" name="Rectangle 21">
            <a:hlinkClick r:id="rId2"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6606555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378" name="Picture 2" descr="HX7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076" y="1158174"/>
            <a:ext cx="8016902" cy="245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4"/>
          <p:cNvGraphicFramePr>
            <a:graphicFrameLocks noGrp="1"/>
          </p:cNvGraphicFramePr>
          <p:nvPr>
            <p:extLst>
              <p:ext uri="{D42A27DB-BD31-4B8C-83A1-F6EECF244321}">
                <p14:modId xmlns:p14="http://schemas.microsoft.com/office/powerpoint/2010/main" val="1915224240"/>
              </p:ext>
            </p:extLst>
          </p:nvPr>
        </p:nvGraphicFramePr>
        <p:xfrm>
          <a:off x="1772851" y="4077866"/>
          <a:ext cx="8426811" cy="1981499"/>
        </p:xfrm>
        <a:graphic>
          <a:graphicData uri="http://schemas.openxmlformats.org/drawingml/2006/table">
            <a:tbl>
              <a:tblPr/>
              <a:tblGrid>
                <a:gridCol w="2931976"/>
                <a:gridCol w="1098967"/>
                <a:gridCol w="1098967"/>
                <a:gridCol w="1098967"/>
                <a:gridCol w="1098967"/>
                <a:gridCol w="1098967"/>
              </a:tblGrid>
              <a:tr h="645674">
                <a:tc>
                  <a:txBody>
                    <a:bodyPr/>
                    <a:lstStyle/>
                    <a:p>
                      <a:pPr algn="ctr">
                        <a:lnSpc>
                          <a:spcPct val="150000"/>
                        </a:lnSpc>
                        <a:spcAft>
                          <a:spcPts val="0"/>
                        </a:spcAft>
                        <a:tabLst>
                          <a:tab pos="2250440" algn="l"/>
                        </a:tabLst>
                      </a:pPr>
                      <a:r>
                        <a:rPr lang="zh-CN" sz="2800" kern="100">
                          <a:effectLst/>
                          <a:latin typeface="Times New Roman"/>
                          <a:ea typeface="华文细黑"/>
                          <a:cs typeface="Times New Roman"/>
                        </a:rPr>
                        <a:t>选用的仪器</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 </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 </a:t>
                      </a:r>
                      <a:endParaRPr lang="zh-CN" sz="2800" kern="100">
                        <a:effectLst/>
                        <a:latin typeface="宋体"/>
                        <a:cs typeface="Courier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 </a:t>
                      </a:r>
                      <a:endParaRPr lang="zh-CN" sz="2800" kern="100">
                        <a:effectLst/>
                        <a:latin typeface="宋体"/>
                        <a:cs typeface="Courier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 </a:t>
                      </a:r>
                      <a:endParaRPr lang="zh-CN" sz="2800" kern="100">
                        <a:effectLst/>
                        <a:latin typeface="宋体"/>
                        <a:cs typeface="Courier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 </a:t>
                      </a:r>
                      <a:endParaRPr lang="zh-CN" sz="2800" kern="100">
                        <a:effectLst/>
                        <a:latin typeface="宋体"/>
                        <a:cs typeface="Courier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5825">
                <a:tc>
                  <a:txBody>
                    <a:bodyPr/>
                    <a:lstStyle/>
                    <a:p>
                      <a:pPr algn="ctr">
                        <a:lnSpc>
                          <a:spcPct val="150000"/>
                        </a:lnSpc>
                        <a:spcAft>
                          <a:spcPts val="0"/>
                        </a:spcAft>
                        <a:tabLst>
                          <a:tab pos="2250440" algn="l"/>
                        </a:tabLst>
                      </a:pPr>
                      <a:r>
                        <a:rPr lang="zh-CN" sz="2800" kern="100">
                          <a:effectLst/>
                          <a:latin typeface="Times New Roman"/>
                          <a:ea typeface="华文细黑"/>
                          <a:cs typeface="Times New Roman"/>
                        </a:rPr>
                        <a:t>添加的药品</a:t>
                      </a:r>
                      <a:endParaRPr lang="zh-CN" sz="2800" kern="100">
                        <a:effectLst/>
                        <a:latin typeface="宋体"/>
                        <a:cs typeface="Courier New"/>
                      </a:endParaRPr>
                    </a:p>
                    <a:p>
                      <a:pPr algn="ctr">
                        <a:lnSpc>
                          <a:spcPct val="150000"/>
                        </a:lnSpc>
                        <a:spcAft>
                          <a:spcPts val="0"/>
                        </a:spcAft>
                        <a:tabLst>
                          <a:tab pos="2250440" algn="l"/>
                        </a:tabLst>
                      </a:pPr>
                      <a:r>
                        <a:rPr lang="en-US" sz="2800" kern="100">
                          <a:effectLst/>
                          <a:latin typeface="Times New Roman"/>
                          <a:ea typeface="华文细黑"/>
                          <a:cs typeface="Courier New"/>
                        </a:rPr>
                        <a:t>(</a:t>
                      </a:r>
                      <a:r>
                        <a:rPr lang="zh-CN" sz="2800" kern="100">
                          <a:effectLst/>
                          <a:latin typeface="Times New Roman"/>
                          <a:ea typeface="华文细黑"/>
                          <a:cs typeface="Times New Roman"/>
                        </a:rPr>
                        <a:t>必要的操作</a:t>
                      </a:r>
                      <a:r>
                        <a:rPr lang="en-US" sz="2800" kern="100">
                          <a:effectLst/>
                          <a:latin typeface="Times New Roman"/>
                          <a:ea typeface="华文细黑"/>
                          <a:cs typeface="Courier New"/>
                        </a:rPr>
                        <a:t>)</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 </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 </a:t>
                      </a:r>
                      <a:endParaRPr lang="zh-CN" sz="2800" kern="100">
                        <a:effectLst/>
                        <a:latin typeface="宋体"/>
                        <a:cs typeface="Courier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 </a:t>
                      </a:r>
                      <a:endParaRPr lang="zh-CN" sz="2800" kern="100">
                        <a:effectLst/>
                        <a:latin typeface="宋体"/>
                        <a:cs typeface="Courier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 </a:t>
                      </a:r>
                      <a:endParaRPr lang="zh-CN" sz="2800" kern="100">
                        <a:effectLst/>
                        <a:latin typeface="宋体"/>
                        <a:cs typeface="Courier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Rectangle 21">
            <a:hlinkClick r:id="rId3"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4"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5"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6"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7"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8" action="ppaction://hlinksldjump"/>
          </p:cNvPr>
          <p:cNvSpPr/>
          <p:nvPr/>
        </p:nvSpPr>
        <p:spPr>
          <a:xfrm>
            <a:off x="11095888" y="6663993"/>
            <a:ext cx="1094525" cy="201280"/>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解析答案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32759768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765498"/>
            <a:ext cx="11737268" cy="5505179"/>
          </a:xfrm>
          <a:prstGeom prst="rect">
            <a:avLst/>
          </a:prstGeom>
        </p:spPr>
        <p:txBody>
          <a:bodyPr>
            <a:spAutoFit/>
          </a:bodyPr>
          <a:lstStyle/>
          <a:p>
            <a:pPr lvl="0">
              <a:lnSpc>
                <a:spcPct val="140000"/>
              </a:lnSpc>
            </a:pPr>
            <a:r>
              <a:rPr lang="zh-CN" altLang="zh-CN" sz="2800" b="1" kern="100" dirty="0" smtClean="0">
                <a:solidFill>
                  <a:srgbClr val="0000FF"/>
                </a:solidFill>
                <a:latin typeface="Times New Roman"/>
                <a:cs typeface="Times New Roman"/>
              </a:rPr>
              <a:t>解析</a:t>
            </a:r>
            <a:r>
              <a:rPr lang="zh-CN" altLang="zh-CN" sz="2800" kern="100" dirty="0" smtClean="0">
                <a:latin typeface="Times New Roman"/>
                <a:ea typeface="华文细黑"/>
                <a:cs typeface="Times New Roman"/>
              </a:rPr>
              <a:t>　从实验装置及实验目的来看，本题就是利用分液漏斗</a:t>
            </a:r>
            <a:r>
              <a:rPr lang="en-US" altLang="zh-CN" sz="2800" kern="100" dirty="0" smtClean="0">
                <a:latin typeface="Times New Roman"/>
                <a:ea typeface="华文细黑"/>
              </a:rPr>
              <a:t>(A)</a:t>
            </a:r>
            <a:r>
              <a:rPr lang="zh-CN" altLang="zh-CN" sz="2800" kern="100" dirty="0" smtClean="0">
                <a:latin typeface="Times New Roman"/>
                <a:ea typeface="华文细黑"/>
                <a:cs typeface="Times New Roman"/>
              </a:rPr>
              <a:t>中的盐酸与锥形瓶</a:t>
            </a:r>
            <a:r>
              <a:rPr lang="en-US" altLang="zh-CN" sz="2800" kern="100" dirty="0" smtClean="0">
                <a:latin typeface="Times New Roman"/>
                <a:ea typeface="华文细黑"/>
              </a:rPr>
              <a:t>(B)</a:t>
            </a:r>
            <a:r>
              <a:rPr lang="zh-CN" altLang="zh-CN" sz="2800" kern="100" dirty="0" smtClean="0">
                <a:latin typeface="Times New Roman"/>
                <a:ea typeface="华文细黑"/>
                <a:cs typeface="Times New Roman"/>
              </a:rPr>
              <a:t>中的</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CO</a:t>
            </a:r>
            <a:r>
              <a:rPr lang="en-US" altLang="zh-CN" sz="2800" kern="100" baseline="-25000" dirty="0" smtClean="0">
                <a:latin typeface="Times New Roman"/>
                <a:ea typeface="华文细黑"/>
              </a:rPr>
              <a:t>3</a:t>
            </a:r>
            <a:r>
              <a:rPr lang="zh-CN" altLang="zh-CN" sz="2800" kern="100" dirty="0" smtClean="0">
                <a:latin typeface="Times New Roman"/>
                <a:ea typeface="华文细黑"/>
                <a:cs typeface="Times New Roman"/>
              </a:rPr>
              <a:t>反应产生</a:t>
            </a:r>
            <a:r>
              <a:rPr lang="en-US" altLang="zh-CN" sz="2800" kern="100" dirty="0" smtClean="0">
                <a:latin typeface="Times New Roman"/>
                <a:ea typeface="华文细黑"/>
              </a:rPr>
              <a:t>CO</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，生成的</a:t>
            </a:r>
            <a:r>
              <a:rPr lang="en-US" altLang="zh-CN" sz="2800" kern="100" dirty="0" smtClean="0">
                <a:latin typeface="Times New Roman"/>
                <a:ea typeface="华文细黑"/>
              </a:rPr>
              <a:t>CO</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被干燥管中的碱石灰吸收，测量干燥管的前后质量差便可计算出</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CO</a:t>
            </a:r>
            <a:r>
              <a:rPr lang="en-US" altLang="zh-CN" sz="2800" kern="100" baseline="-25000" dirty="0" smtClean="0">
                <a:latin typeface="Times New Roman"/>
                <a:ea typeface="华文细黑"/>
              </a:rPr>
              <a:t>3</a:t>
            </a:r>
            <a:r>
              <a:rPr lang="zh-CN" altLang="zh-CN" sz="2800" kern="100" dirty="0" smtClean="0">
                <a:latin typeface="Times New Roman"/>
                <a:ea typeface="华文细黑"/>
                <a:cs typeface="Times New Roman"/>
              </a:rPr>
              <a:t>的质量分数。该装置存在如下缺陷：若装置中存在残留的</a:t>
            </a:r>
            <a:r>
              <a:rPr lang="en-US" altLang="zh-CN" sz="2800" kern="100" dirty="0" smtClean="0">
                <a:latin typeface="Times New Roman"/>
                <a:ea typeface="华文细黑"/>
              </a:rPr>
              <a:t>CO</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不能被碱石灰吸收，则</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CO</a:t>
            </a:r>
            <a:r>
              <a:rPr lang="en-US" altLang="zh-CN" sz="2800" kern="100" baseline="-25000" dirty="0" smtClean="0">
                <a:latin typeface="Times New Roman"/>
                <a:ea typeface="华文细黑"/>
              </a:rPr>
              <a:t>3</a:t>
            </a:r>
            <a:r>
              <a:rPr lang="zh-CN" altLang="zh-CN" sz="2800" kern="100" dirty="0" smtClean="0">
                <a:latin typeface="Times New Roman"/>
                <a:ea typeface="华文细黑"/>
                <a:cs typeface="Times New Roman"/>
              </a:rPr>
              <a:t>的质量分数偏低，若水蒸气及挥发的</a:t>
            </a:r>
            <a:r>
              <a:rPr lang="en-US" altLang="zh-CN" sz="2800" kern="100" dirty="0" err="1" smtClean="0">
                <a:latin typeface="Times New Roman"/>
                <a:ea typeface="华文细黑"/>
              </a:rPr>
              <a:t>HCl</a:t>
            </a:r>
            <a:r>
              <a:rPr lang="zh-CN" altLang="zh-CN" sz="2800" kern="100" dirty="0" smtClean="0">
                <a:latin typeface="Times New Roman"/>
                <a:ea typeface="华文细黑"/>
                <a:cs typeface="Times New Roman"/>
              </a:rPr>
              <a:t>进入碱石灰中，则使其偏高。</a:t>
            </a:r>
            <a:r>
              <a:rPr lang="en-US" altLang="zh-CN" sz="2800" kern="100" dirty="0" smtClean="0">
                <a:latin typeface="Times New Roman"/>
                <a:ea typeface="华文细黑"/>
              </a:rPr>
              <a:t>(5)</a:t>
            </a:r>
            <a:r>
              <a:rPr lang="zh-CN" altLang="zh-CN" sz="2800" kern="100" dirty="0" smtClean="0">
                <a:latin typeface="Times New Roman"/>
                <a:ea typeface="华文细黑"/>
                <a:cs typeface="Times New Roman"/>
              </a:rPr>
              <a:t>针对这两个问题，可以往发生装置中通入空气，使其生成的</a:t>
            </a:r>
            <a:r>
              <a:rPr lang="en-US" altLang="zh-CN" sz="2800" kern="100" dirty="0" smtClean="0">
                <a:latin typeface="Times New Roman"/>
                <a:ea typeface="华文细黑"/>
              </a:rPr>
              <a:t>CO</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全部进入干燥管中，又要避免空气中的</a:t>
            </a:r>
            <a:r>
              <a:rPr lang="en-US" altLang="zh-CN" sz="2800" kern="100" dirty="0" smtClean="0">
                <a:latin typeface="Times New Roman"/>
                <a:ea typeface="华文细黑"/>
              </a:rPr>
              <a:t>CO</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一起进入，可以选用在</a:t>
            </a:r>
            <a:r>
              <a:rPr lang="en-US" altLang="zh-CN" sz="2800" kern="100" dirty="0" smtClean="0">
                <a:latin typeface="Times New Roman"/>
                <a:ea typeface="华文细黑"/>
              </a:rPr>
              <a:t>C</a:t>
            </a:r>
            <a:r>
              <a:rPr lang="zh-CN" altLang="zh-CN" sz="2800" kern="100" dirty="0" smtClean="0">
                <a:latin typeface="Times New Roman"/>
                <a:ea typeface="华文细黑"/>
                <a:cs typeface="Times New Roman"/>
              </a:rPr>
              <a:t>装置中加入</a:t>
            </a:r>
            <a:r>
              <a:rPr lang="en-US" altLang="zh-CN" sz="2800" kern="100" dirty="0" err="1" smtClean="0">
                <a:latin typeface="Times New Roman"/>
                <a:ea typeface="华文细黑"/>
              </a:rPr>
              <a:t>NaOH</a:t>
            </a:r>
            <a:r>
              <a:rPr lang="zh-CN" altLang="zh-CN" sz="2800" kern="100" dirty="0" smtClean="0">
                <a:latin typeface="Times New Roman"/>
                <a:ea typeface="华文细黑"/>
                <a:cs typeface="Times New Roman"/>
              </a:rPr>
              <a:t>溶液，除去反应装置中的水蒸气可以在干燥管前加盛有浓硫酸的</a:t>
            </a:r>
            <a:r>
              <a:rPr lang="en-US" altLang="zh-CN" sz="2800" kern="100" dirty="0" smtClean="0">
                <a:latin typeface="Times New Roman"/>
                <a:ea typeface="华文细黑"/>
              </a:rPr>
              <a:t>C</a:t>
            </a:r>
            <a:r>
              <a:rPr lang="zh-CN" altLang="zh-CN" sz="2800" kern="100" dirty="0" smtClean="0">
                <a:latin typeface="Times New Roman"/>
                <a:ea typeface="华文细黑"/>
                <a:cs typeface="Times New Roman"/>
              </a:rPr>
              <a:t>装置，为防止空</a:t>
            </a:r>
            <a:r>
              <a:rPr lang="zh-CN" altLang="zh-CN" sz="2800" kern="100" dirty="0">
                <a:solidFill>
                  <a:prstClr val="black"/>
                </a:solidFill>
                <a:latin typeface="Times New Roman"/>
                <a:ea typeface="华文细黑"/>
                <a:cs typeface="Times New Roman"/>
              </a:rPr>
              <a:t>气中的水蒸气影响实验的准确性，需要在干燥管末端接上一干燥装置</a:t>
            </a:r>
            <a:r>
              <a:rPr lang="zh-CN" altLang="zh-CN" sz="2800" kern="100" dirty="0" smtClean="0">
                <a:solidFill>
                  <a:prstClr val="black"/>
                </a:solidFill>
                <a:latin typeface="Times New Roman"/>
                <a:ea typeface="华文细黑"/>
                <a:cs typeface="Times New Roman"/>
              </a:rPr>
              <a:t>。</a:t>
            </a:r>
            <a:endParaRPr lang="zh-CN" altLang="en-US" sz="2800" dirty="0"/>
          </a:p>
        </p:txBody>
      </p:sp>
      <p:sp>
        <p:nvSpPr>
          <p:cNvPr id="9" name="Rectangle 21">
            <a:hlinkClick r:id="rId2"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389163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86021" y="909514"/>
            <a:ext cx="10964697" cy="1384995"/>
          </a:xfrm>
          <a:prstGeom prst="rect">
            <a:avLst/>
          </a:prstGeom>
        </p:spPr>
        <p:txBody>
          <a:bodyPr>
            <a:spAutoFit/>
          </a:bodyPr>
          <a:lstStyle/>
          <a:p>
            <a:pPr algn="just">
              <a:lnSpc>
                <a:spcPct val="150000"/>
              </a:lnSpc>
              <a:spcAft>
                <a:spcPts val="0"/>
              </a:spcAft>
              <a:tabLst>
                <a:tab pos="2250440" algn="l"/>
              </a:tabLst>
            </a:pPr>
            <a:r>
              <a:rPr lang="zh-CN" altLang="zh-CN" sz="2800" b="1" kern="100" dirty="0" smtClean="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rgbClr val="E36C0A"/>
                </a:solidFill>
                <a:latin typeface="Times New Roman"/>
                <a:ea typeface="华文细黑"/>
                <a:cs typeface="Courier New"/>
              </a:rPr>
              <a:t>(1)</a:t>
            </a:r>
            <a:r>
              <a:rPr lang="zh-CN" altLang="zh-CN" sz="2800" kern="100" dirty="0">
                <a:solidFill>
                  <a:srgbClr val="E36C0A"/>
                </a:solidFill>
                <a:latin typeface="Times New Roman"/>
                <a:ea typeface="华文细黑"/>
                <a:cs typeface="Times New Roman"/>
              </a:rPr>
              <a:t>分液漏斗　锥形瓶</a:t>
            </a:r>
            <a:endParaRPr lang="zh-CN" altLang="zh-CN" sz="2800" kern="100" dirty="0">
              <a:latin typeface="宋体"/>
              <a:cs typeface="Courier New"/>
            </a:endParaRPr>
          </a:p>
          <a:p>
            <a:pPr>
              <a:lnSpc>
                <a:spcPct val="150000"/>
              </a:lnSpc>
            </a:pPr>
            <a:r>
              <a:rPr lang="en-US" altLang="zh-CN" sz="2800" kern="100" dirty="0">
                <a:solidFill>
                  <a:srgbClr val="E36C0A"/>
                </a:solidFill>
                <a:latin typeface="Times New Roman"/>
                <a:ea typeface="华文细黑"/>
              </a:rPr>
              <a:t>(2)</a:t>
            </a:r>
            <a:r>
              <a:rPr lang="en-US" altLang="zh-CN" sz="2800" kern="100" dirty="0">
                <a:solidFill>
                  <a:srgbClr val="E36C0A"/>
                </a:solidFill>
                <a:latin typeface="宋体"/>
                <a:ea typeface="华文细黑"/>
                <a:cs typeface="Times New Roman"/>
              </a:rPr>
              <a:t>①</a:t>
            </a:r>
            <a:r>
              <a:rPr lang="zh-CN" altLang="zh-CN" sz="2800" kern="100" dirty="0">
                <a:solidFill>
                  <a:srgbClr val="E36C0A"/>
                </a:solidFill>
                <a:latin typeface="Times New Roman"/>
                <a:ea typeface="华文细黑"/>
                <a:cs typeface="Times New Roman"/>
              </a:rPr>
              <a:t>按图组装仪器，并检查装置的气密性</a:t>
            </a:r>
            <a:endParaRPr lang="zh-CN" altLang="en-US" sz="2800" dirty="0">
              <a:solidFill>
                <a:prstClr val="black"/>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478376157"/>
              </p:ext>
            </p:extLst>
          </p:nvPr>
        </p:nvGraphicFramePr>
        <p:xfrm>
          <a:off x="694606" y="2205658"/>
          <a:ext cx="4119562" cy="1036638"/>
        </p:xfrm>
        <a:graphic>
          <a:graphicData uri="http://schemas.openxmlformats.org/presentationml/2006/ole">
            <mc:AlternateContent xmlns:mc="http://schemas.openxmlformats.org/markup-compatibility/2006">
              <mc:Choice xmlns:v="urn:schemas-microsoft-com:vml" Requires="v">
                <p:oleObj spid="_x0000_s231451" name="文档" r:id="rId4" imgW="4119732" imgH="1036714" progId="Word.Document.12">
                  <p:embed/>
                </p:oleObj>
              </mc:Choice>
              <mc:Fallback>
                <p:oleObj name="文档" r:id="rId4" imgW="4119732" imgH="1036714" progId="Word.Document.12">
                  <p:embed/>
                  <p:pic>
                    <p:nvPicPr>
                      <p:cNvPr id="0" name=""/>
                      <p:cNvPicPr/>
                      <p:nvPr/>
                    </p:nvPicPr>
                    <p:blipFill>
                      <a:blip r:embed="rId5"/>
                      <a:stretch>
                        <a:fillRect/>
                      </a:stretch>
                    </p:blipFill>
                    <p:spPr>
                      <a:xfrm>
                        <a:off x="694606" y="2205658"/>
                        <a:ext cx="4119562" cy="1036638"/>
                      </a:xfrm>
                      <a:prstGeom prst="rect">
                        <a:avLst/>
                      </a:prstGeom>
                    </p:spPr>
                  </p:pic>
                </p:oleObj>
              </mc:Fallback>
            </mc:AlternateContent>
          </a:graphicData>
        </a:graphic>
      </p:graphicFrame>
      <p:sp>
        <p:nvSpPr>
          <p:cNvPr id="6" name="矩形 5"/>
          <p:cNvSpPr/>
          <p:nvPr/>
        </p:nvSpPr>
        <p:spPr>
          <a:xfrm>
            <a:off x="577943" y="2995318"/>
            <a:ext cx="8109551" cy="1387423"/>
          </a:xfrm>
          <a:prstGeom prst="rect">
            <a:avLst/>
          </a:prstGeom>
        </p:spPr>
        <p:txBody>
          <a:bodyPr>
            <a:spAutoFit/>
          </a:bodyPr>
          <a:lstStyle/>
          <a:p>
            <a:pPr algn="just">
              <a:lnSpc>
                <a:spcPct val="150000"/>
              </a:lnSpc>
              <a:spcAft>
                <a:spcPts val="0"/>
              </a:spcAft>
              <a:tabLst>
                <a:tab pos="2250440" algn="l"/>
              </a:tabLst>
            </a:pPr>
            <a:r>
              <a:rPr lang="en-US" altLang="zh-CN" sz="2800" kern="100" dirty="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装置中残留有</a:t>
            </a:r>
            <a:r>
              <a:rPr lang="en-US" altLang="zh-CN" sz="2800" kern="100" dirty="0">
                <a:solidFill>
                  <a:srgbClr val="E36C0A"/>
                </a:solidFill>
                <a:latin typeface="Times New Roman"/>
                <a:ea typeface="华文细黑"/>
                <a:cs typeface="Courier New"/>
              </a:rPr>
              <a:t>CO</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，未被碱石灰吸收</a:t>
            </a:r>
            <a:endParaRPr lang="zh-CN" altLang="zh-CN" sz="2800" kern="100" dirty="0">
              <a:latin typeface="宋体"/>
              <a:cs typeface="Courier New"/>
            </a:endParaRPr>
          </a:p>
          <a:p>
            <a:pPr>
              <a:lnSpc>
                <a:spcPct val="150000"/>
              </a:lnSpc>
            </a:pPr>
            <a:r>
              <a:rPr lang="en-US" altLang="zh-CN" sz="2800" kern="100" dirty="0">
                <a:solidFill>
                  <a:srgbClr val="E36C0A"/>
                </a:solidFill>
                <a:latin typeface="Times New Roman"/>
                <a:ea typeface="华文细黑"/>
              </a:rPr>
              <a:t>(5</a:t>
            </a:r>
            <a:r>
              <a:rPr lang="en-US" altLang="zh-CN" sz="2800" kern="100" dirty="0" smtClean="0">
                <a:solidFill>
                  <a:srgbClr val="E36C0A"/>
                </a:solidFill>
                <a:latin typeface="Times New Roman"/>
                <a:ea typeface="华文细黑"/>
              </a:rPr>
              <a:t>)</a:t>
            </a:r>
            <a:endParaRPr lang="zh-CN" altLang="en-US" sz="2800" dirty="0"/>
          </a:p>
        </p:txBody>
      </p:sp>
      <p:graphicFrame>
        <p:nvGraphicFramePr>
          <p:cNvPr id="8" name="表格 7"/>
          <p:cNvGraphicFramePr>
            <a:graphicFrameLocks noGrp="1"/>
          </p:cNvGraphicFramePr>
          <p:nvPr>
            <p:extLst>
              <p:ext uri="{D42A27DB-BD31-4B8C-83A1-F6EECF244321}">
                <p14:modId xmlns:p14="http://schemas.microsoft.com/office/powerpoint/2010/main" val="4170366438"/>
              </p:ext>
            </p:extLst>
          </p:nvPr>
        </p:nvGraphicFramePr>
        <p:xfrm>
          <a:off x="1198662" y="4022414"/>
          <a:ext cx="10268764" cy="2071676"/>
        </p:xfrm>
        <a:graphic>
          <a:graphicData uri="http://schemas.openxmlformats.org/drawingml/2006/table">
            <a:tbl>
              <a:tblPr/>
              <a:tblGrid>
                <a:gridCol w="2235377"/>
                <a:gridCol w="2444944"/>
                <a:gridCol w="1827635"/>
                <a:gridCol w="1176153"/>
                <a:gridCol w="1327255"/>
                <a:gridCol w="1257400"/>
              </a:tblGrid>
              <a:tr h="618359">
                <a:tc>
                  <a:txBody>
                    <a:bodyPr/>
                    <a:lstStyle/>
                    <a:p>
                      <a:pPr algn="ctr">
                        <a:lnSpc>
                          <a:spcPct val="150000"/>
                        </a:lnSpc>
                        <a:spcAft>
                          <a:spcPts val="0"/>
                        </a:spcAft>
                        <a:tabLst>
                          <a:tab pos="2250440" algn="l"/>
                        </a:tabLst>
                      </a:pPr>
                      <a:r>
                        <a:rPr lang="zh-CN" sz="2800" kern="100" dirty="0">
                          <a:solidFill>
                            <a:srgbClr val="E36C0A"/>
                          </a:solidFill>
                          <a:effectLst/>
                          <a:latin typeface="Times New Roman"/>
                          <a:ea typeface="华文细黑"/>
                          <a:cs typeface="Times New Roman"/>
                        </a:rPr>
                        <a:t>选用的仪器</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solidFill>
                            <a:srgbClr val="E36C0A"/>
                          </a:solidFill>
                          <a:effectLst/>
                          <a:latin typeface="Times New Roman"/>
                          <a:ea typeface="华文细黑"/>
                          <a:cs typeface="Courier New"/>
                        </a:rPr>
                        <a:t>C</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solidFill>
                            <a:srgbClr val="E36C0A"/>
                          </a:solidFill>
                          <a:effectLst/>
                          <a:latin typeface="Times New Roman"/>
                          <a:ea typeface="华文细黑"/>
                          <a:cs typeface="Courier New"/>
                        </a:rPr>
                        <a:t>D</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solidFill>
                            <a:srgbClr val="E36C0A"/>
                          </a:solidFill>
                          <a:effectLst/>
                          <a:latin typeface="Times New Roman"/>
                          <a:ea typeface="华文细黑"/>
                          <a:cs typeface="Courier New"/>
                        </a:rPr>
                        <a:t>C</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solidFill>
                            <a:srgbClr val="E36C0A"/>
                          </a:solidFill>
                          <a:effectLst/>
                          <a:latin typeface="Times New Roman"/>
                          <a:ea typeface="华文细黑"/>
                          <a:cs typeface="Courier New"/>
                        </a:rPr>
                        <a:t>A</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solidFill>
                            <a:srgbClr val="E36C0A"/>
                          </a:solidFill>
                          <a:effectLst/>
                          <a:latin typeface="Times New Roman"/>
                          <a:ea typeface="华文细黑"/>
                          <a:cs typeface="Courier New"/>
                        </a:rPr>
                        <a:t>B</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31596">
                <a:tc>
                  <a:txBody>
                    <a:bodyPr/>
                    <a:lstStyle/>
                    <a:p>
                      <a:pPr algn="ctr">
                        <a:lnSpc>
                          <a:spcPct val="150000"/>
                        </a:lnSpc>
                        <a:spcAft>
                          <a:spcPts val="0"/>
                        </a:spcAft>
                        <a:tabLst>
                          <a:tab pos="2250440" algn="l"/>
                        </a:tabLst>
                      </a:pPr>
                      <a:r>
                        <a:rPr lang="zh-CN" sz="2800" kern="100" dirty="0">
                          <a:solidFill>
                            <a:srgbClr val="E36C0A"/>
                          </a:solidFill>
                          <a:effectLst/>
                          <a:latin typeface="Times New Roman"/>
                          <a:ea typeface="华文细黑"/>
                          <a:cs typeface="Times New Roman"/>
                        </a:rPr>
                        <a:t>添加的药品</a:t>
                      </a:r>
                      <a:endParaRPr lang="zh-CN" sz="2800" kern="100" dirty="0">
                        <a:effectLst/>
                        <a:latin typeface="宋体"/>
                        <a:cs typeface="Courier New"/>
                      </a:endParaRPr>
                    </a:p>
                    <a:p>
                      <a:pPr algn="ctr">
                        <a:lnSpc>
                          <a:spcPct val="150000"/>
                        </a:lnSpc>
                        <a:spcAft>
                          <a:spcPts val="0"/>
                        </a:spcAft>
                        <a:tabLst>
                          <a:tab pos="2250440" algn="l"/>
                        </a:tabLst>
                      </a:pPr>
                      <a:r>
                        <a:rPr lang="en-US" sz="2800" kern="100" dirty="0">
                          <a:solidFill>
                            <a:srgbClr val="E36C0A"/>
                          </a:solidFill>
                          <a:effectLst/>
                          <a:latin typeface="Times New Roman"/>
                          <a:ea typeface="华文细黑"/>
                          <a:cs typeface="Courier New"/>
                        </a:rPr>
                        <a:t>(</a:t>
                      </a:r>
                      <a:r>
                        <a:rPr lang="zh-CN" sz="2800" kern="100" dirty="0">
                          <a:solidFill>
                            <a:srgbClr val="E36C0A"/>
                          </a:solidFill>
                          <a:effectLst/>
                          <a:latin typeface="Times New Roman"/>
                          <a:ea typeface="华文细黑"/>
                          <a:cs typeface="Times New Roman"/>
                        </a:rPr>
                        <a:t>必要的操作</a:t>
                      </a:r>
                      <a:r>
                        <a:rPr lang="en-US" sz="2800" kern="100" dirty="0">
                          <a:solidFill>
                            <a:srgbClr val="E36C0A"/>
                          </a:solidFill>
                          <a:effectLst/>
                          <a:latin typeface="Times New Roman"/>
                          <a:ea typeface="华文细黑"/>
                          <a:cs typeface="Courier New"/>
                        </a:rPr>
                        <a:t>)</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err="1">
                          <a:solidFill>
                            <a:srgbClr val="E36C0A"/>
                          </a:solidFill>
                          <a:effectLst/>
                          <a:latin typeface="Times New Roman"/>
                          <a:ea typeface="华文细黑"/>
                          <a:cs typeface="Courier New"/>
                        </a:rPr>
                        <a:t>NaOH</a:t>
                      </a:r>
                      <a:r>
                        <a:rPr lang="zh-CN" sz="2800" kern="100" dirty="0" smtClean="0">
                          <a:solidFill>
                            <a:srgbClr val="E36C0A"/>
                          </a:solidFill>
                          <a:effectLst/>
                          <a:latin typeface="Times New Roman"/>
                          <a:ea typeface="华文细黑"/>
                          <a:cs typeface="Times New Roman"/>
                        </a:rPr>
                        <a:t>溶液，从</a:t>
                      </a:r>
                      <a:r>
                        <a:rPr lang="en-US" sz="2800" kern="100" dirty="0" smtClean="0">
                          <a:solidFill>
                            <a:srgbClr val="E36C0A"/>
                          </a:solidFill>
                          <a:effectLst/>
                          <a:latin typeface="Times New Roman"/>
                          <a:ea typeface="华文细黑"/>
                          <a:cs typeface="Courier New"/>
                        </a:rPr>
                        <a:t>e</a:t>
                      </a:r>
                      <a:r>
                        <a:rPr lang="zh-CN" sz="2800" kern="100" dirty="0" smtClean="0">
                          <a:solidFill>
                            <a:srgbClr val="E36C0A"/>
                          </a:solidFill>
                          <a:effectLst/>
                          <a:latin typeface="Times New Roman"/>
                          <a:ea typeface="华文细黑"/>
                          <a:cs typeface="Times New Roman"/>
                        </a:rPr>
                        <a:t>口鼓入空气</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800" kern="100" dirty="0">
                          <a:solidFill>
                            <a:srgbClr val="E36C0A"/>
                          </a:solidFill>
                          <a:effectLst/>
                          <a:latin typeface="Times New Roman"/>
                          <a:ea typeface="华文细黑"/>
                          <a:cs typeface="Times New Roman"/>
                        </a:rPr>
                        <a:t>稀</a:t>
                      </a:r>
                      <a:r>
                        <a:rPr lang="zh-CN" sz="2800" kern="100" dirty="0" smtClean="0">
                          <a:solidFill>
                            <a:srgbClr val="E36C0A"/>
                          </a:solidFill>
                          <a:effectLst/>
                          <a:latin typeface="Times New Roman"/>
                          <a:ea typeface="华文细黑"/>
                          <a:cs typeface="Times New Roman"/>
                        </a:rPr>
                        <a:t>硫酸样品溶液</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800" kern="100" dirty="0">
                          <a:solidFill>
                            <a:srgbClr val="E36C0A"/>
                          </a:solidFill>
                          <a:effectLst/>
                          <a:latin typeface="Times New Roman"/>
                          <a:ea typeface="华文细黑"/>
                          <a:cs typeface="Times New Roman"/>
                        </a:rPr>
                        <a:t>浓硫酸</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800" kern="100">
                          <a:solidFill>
                            <a:srgbClr val="E36C0A"/>
                          </a:solidFill>
                          <a:effectLst/>
                          <a:latin typeface="Times New Roman"/>
                          <a:ea typeface="华文细黑"/>
                          <a:cs typeface="Times New Roman"/>
                        </a:rPr>
                        <a:t>碱石灰</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800" kern="100" dirty="0">
                          <a:solidFill>
                            <a:srgbClr val="E36C0A"/>
                          </a:solidFill>
                          <a:effectLst/>
                          <a:latin typeface="Times New Roman"/>
                          <a:ea typeface="华文细黑"/>
                          <a:cs typeface="Times New Roman"/>
                        </a:rPr>
                        <a:t>碱石灰</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694606" y="6146934"/>
            <a:ext cx="2579552"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答案合理即可</a:t>
            </a:r>
            <a:r>
              <a:rPr lang="en-US" altLang="zh-CN" sz="2800" kern="100" dirty="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13" name="Rectangle 21">
            <a:hlinkClick r:id="rId6"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7"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8"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9"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10"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279261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750"/>
                                        <p:tgtEl>
                                          <p:spTgt spid="4"/>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blinds(horizontal)">
                                      <p:cBhvr>
                                        <p:cTn id="19" dur="750"/>
                                        <p:tgtEl>
                                          <p:spTgt spid="6">
                                            <p:txEl>
                                              <p:pRg st="0" end="0"/>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blinds(horizontal)">
                                      <p:cBhvr>
                                        <p:cTn id="23" dur="750"/>
                                        <p:tgtEl>
                                          <p:spTgt spid="6">
                                            <p:txEl>
                                              <p:pRg st="1" end="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750"/>
                                        <p:tgtEl>
                                          <p:spTgt spid="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715251663"/>
              </p:ext>
            </p:extLst>
          </p:nvPr>
        </p:nvGraphicFramePr>
        <p:xfrm>
          <a:off x="478804" y="837059"/>
          <a:ext cx="11449050" cy="2352675"/>
        </p:xfrm>
        <a:graphic>
          <a:graphicData uri="http://schemas.openxmlformats.org/presentationml/2006/ole">
            <mc:AlternateContent xmlns:mc="http://schemas.openxmlformats.org/markup-compatibility/2006">
              <mc:Choice xmlns:v="urn:schemas-microsoft-com:vml" Requires="v">
                <p:oleObj spid="_x0000_s238620" name="文档" r:id="rId4" imgW="11450616" imgH="2380849" progId="Word.Document.12">
                  <p:embed/>
                </p:oleObj>
              </mc:Choice>
              <mc:Fallback>
                <p:oleObj name="文档" r:id="rId4" imgW="11450616" imgH="2380849" progId="Word.Document.12">
                  <p:embed/>
                  <p:pic>
                    <p:nvPicPr>
                      <p:cNvPr id="0" name=""/>
                      <p:cNvPicPr/>
                      <p:nvPr/>
                    </p:nvPicPr>
                    <p:blipFill>
                      <a:blip r:embed="rId5"/>
                      <a:stretch>
                        <a:fillRect/>
                      </a:stretch>
                    </p:blipFill>
                    <p:spPr>
                      <a:xfrm>
                        <a:off x="478804" y="837059"/>
                        <a:ext cx="11449050" cy="2352675"/>
                      </a:xfrm>
                      <a:prstGeom prst="rect">
                        <a:avLst/>
                      </a:prstGeom>
                    </p:spPr>
                  </p:pic>
                </p:oleObj>
              </mc:Fallback>
            </mc:AlternateContent>
          </a:graphicData>
        </a:graphic>
      </p:graphicFrame>
      <p:pic>
        <p:nvPicPr>
          <p:cNvPr id="238594" name="Picture 2" descr="HX7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11392" y="3247056"/>
            <a:ext cx="4854988" cy="3279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1">
            <a:hlinkClick r:id="rId7"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8"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9"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0"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1"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7600" y="1422120"/>
            <a:ext cx="11344407" cy="3323987"/>
          </a:xfrm>
          <a:prstGeom prst="rect">
            <a:avLst/>
          </a:prstGeom>
        </p:spPr>
        <p:txBody>
          <a:bodyPr>
            <a:spAutoFit/>
          </a:bodyPr>
          <a:lstStyle/>
          <a:p>
            <a:pPr>
              <a:lnSpc>
                <a:spcPct val="150000"/>
              </a:lnSpc>
              <a:tabLst>
                <a:tab pos="225044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为简单而精确地控制加入的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溶液的体积，可将碳酸钠溶液置于</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填仪器名称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中滴加</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tabLst>
                <a:tab pos="2250440" algn="l"/>
              </a:tabLs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CO</a:t>
            </a:r>
            <a:r>
              <a:rPr lang="en-US" altLang="zh-CN" sz="2800" kern="100" baseline="-25000" dirty="0" smtClean="0">
                <a:latin typeface="Times New Roman"/>
                <a:ea typeface="华文细黑"/>
              </a:rPr>
              <a:t>3</a:t>
            </a:r>
            <a:r>
              <a:rPr lang="zh-CN" altLang="zh-CN" sz="2800" kern="100" dirty="0">
                <a:latin typeface="Times New Roman"/>
                <a:ea typeface="华文细黑"/>
                <a:cs typeface="Times New Roman"/>
              </a:rPr>
              <a:t>是强碱弱酸盐，水溶液显碱性，所以为简单而精确地控制加入的</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溶液的体积，可将碳酸钠溶液置于碱式滴定管中滴加。</a:t>
            </a:r>
            <a:endParaRPr lang="zh-CN" altLang="zh-CN" sz="2800" kern="100" dirty="0">
              <a:effectLst/>
              <a:latin typeface="宋体"/>
              <a:cs typeface="Courier New"/>
            </a:endParaRPr>
          </a:p>
        </p:txBody>
      </p:sp>
      <p:sp>
        <p:nvSpPr>
          <p:cNvPr id="6" name="矩形 5"/>
          <p:cNvSpPr/>
          <p:nvPr/>
        </p:nvSpPr>
        <p:spPr>
          <a:xfrm>
            <a:off x="1162849" y="2186494"/>
            <a:ext cx="1980029" cy="523220"/>
          </a:xfrm>
          <a:prstGeom prst="rect">
            <a:avLst/>
          </a:prstGeom>
        </p:spPr>
        <p:txBody>
          <a:bodyPr wrap="none">
            <a:spAutoFit/>
          </a:bodyPr>
          <a:lstStyle/>
          <a:p>
            <a:r>
              <a:rPr lang="zh-CN" altLang="zh-CN" sz="2800" kern="100">
                <a:solidFill>
                  <a:srgbClr val="E36C0A"/>
                </a:solidFill>
                <a:latin typeface="Times New Roman"/>
                <a:ea typeface="华文细黑"/>
                <a:cs typeface="Times New Roman"/>
              </a:rPr>
              <a:t>碱式滴定管</a:t>
            </a:r>
            <a:endParaRPr lang="zh-CN" altLang="en-US" sz="2800"/>
          </a:p>
        </p:txBody>
      </p:sp>
      <p:sp>
        <p:nvSpPr>
          <p:cNvPr id="10" name="Rectangle 21">
            <a:hlinkClick r:id="rId2"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974972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75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7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750"/>
                                        <p:tgtEl>
                                          <p:spTgt spid="4">
                                            <p:txEl>
                                              <p:pRg st="1" end="1"/>
                                            </p:txEl>
                                          </p:spTgt>
                                        </p:tgtEl>
                                      </p:cBhvr>
                                    </p:animEffect>
                                    <p:set>
                                      <p:cBhvr>
                                        <p:cTn id="17" dur="1" fill="hold">
                                          <p:stCondLst>
                                            <p:cond delay="749"/>
                                          </p:stCondLst>
                                        </p:cTn>
                                        <p:tgtEl>
                                          <p:spTgt spid="4">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750"/>
                                        <p:tgtEl>
                                          <p:spTgt spid="6"/>
                                        </p:tgtEl>
                                      </p:cBhvr>
                                    </p:animEffect>
                                    <p:set>
                                      <p:cBhvr>
                                        <p:cTn id="20" dur="1" fill="hold">
                                          <p:stCondLst>
                                            <p:cond delay="74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6" grpId="0"/>
      <p:bldP spid="6"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0851" y="1197546"/>
            <a:ext cx="11805035" cy="3323987"/>
          </a:xfrm>
          <a:prstGeom prst="rect">
            <a:avLst/>
          </a:prstGeom>
        </p:spPr>
        <p:txBody>
          <a:bodyPr>
            <a:spAutoFit/>
          </a:bodyPr>
          <a:lstStyle/>
          <a:p>
            <a:pPr>
              <a:lnSpc>
                <a:spcPct val="150000"/>
              </a:lnSpc>
              <a:tabLst>
                <a:tab pos="225044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图中有两个</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增加较快的阶段，第一阶段</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点前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对应的实验现象是</a:t>
            </a:r>
            <a:r>
              <a:rPr lang="en-US" altLang="zh-CN" sz="2800" kern="100" dirty="0" smtClean="0">
                <a:latin typeface="Times New Roman"/>
                <a:ea typeface="华文细黑"/>
                <a:cs typeface="Courier New"/>
              </a:rPr>
              <a:t>________________</a:t>
            </a:r>
            <a:r>
              <a:rPr lang="en-US" altLang="zh-CN" sz="2800" kern="100" dirty="0" smtClean="0">
                <a:latin typeface="Times New Roman"/>
                <a:ea typeface="华文细黑"/>
              </a:rPr>
              <a:t>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smtClean="0">
                <a:solidFill>
                  <a:srgbClr val="0000FF"/>
                </a:solidFill>
                <a:latin typeface="Times New Roman"/>
                <a:cs typeface="Times New Roman"/>
              </a:rPr>
              <a:t>解析</a:t>
            </a:r>
            <a:r>
              <a:rPr lang="en-US" altLang="zh-CN" sz="2800" kern="100" dirty="0">
                <a:latin typeface="Times New Roman"/>
                <a:ea typeface="华文细黑"/>
              </a:rPr>
              <a:t> </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图</a:t>
            </a:r>
            <a:r>
              <a:rPr lang="zh-CN" altLang="zh-CN" sz="2800" kern="100" dirty="0">
                <a:latin typeface="Times New Roman"/>
                <a:ea typeface="华文细黑"/>
                <a:cs typeface="Times New Roman"/>
              </a:rPr>
              <a:t>中有两个</a:t>
            </a:r>
            <a:r>
              <a:rPr lang="en-US" altLang="zh-CN" sz="2800" kern="100" dirty="0">
                <a:latin typeface="Times New Roman"/>
                <a:ea typeface="华文细黑"/>
              </a:rPr>
              <a:t>pH</a:t>
            </a:r>
            <a:r>
              <a:rPr lang="zh-CN" altLang="zh-CN" sz="2800" kern="100" dirty="0">
                <a:latin typeface="Times New Roman"/>
                <a:ea typeface="华文细黑"/>
                <a:cs typeface="Times New Roman"/>
              </a:rPr>
              <a:t>增加较快的阶段，第一阶段</a:t>
            </a:r>
            <a:r>
              <a:rPr lang="en-US" altLang="zh-CN" sz="2800" kern="100" dirty="0">
                <a:latin typeface="Times New Roman"/>
                <a:ea typeface="华文细黑"/>
              </a:rPr>
              <a:t>(B</a:t>
            </a:r>
            <a:r>
              <a:rPr lang="zh-CN" altLang="zh-CN" sz="2800" kern="100" dirty="0">
                <a:latin typeface="Times New Roman"/>
                <a:ea typeface="华文细黑"/>
                <a:cs typeface="Times New Roman"/>
              </a:rPr>
              <a:t>点前</a:t>
            </a:r>
            <a:r>
              <a:rPr lang="en-US" altLang="zh-CN" sz="2800" kern="100" dirty="0">
                <a:latin typeface="Times New Roman"/>
                <a:ea typeface="华文细黑"/>
              </a:rPr>
              <a:t>)</a:t>
            </a:r>
            <a:r>
              <a:rPr lang="zh-CN" altLang="zh-CN" sz="2800" kern="100" dirty="0">
                <a:latin typeface="Times New Roman"/>
                <a:ea typeface="华文细黑"/>
                <a:cs typeface="Times New Roman"/>
              </a:rPr>
              <a:t>发生的反应是</a:t>
            </a:r>
            <a:r>
              <a:rPr lang="en-US" altLang="zh-CN" sz="2800" kern="100" dirty="0" err="1">
                <a:latin typeface="Times New Roman"/>
                <a:ea typeface="华文细黑"/>
              </a:rPr>
              <a:t>HCl</a:t>
            </a:r>
            <a:r>
              <a:rPr lang="zh-CN" altLang="zh-CN" sz="2800" kern="100" dirty="0">
                <a:latin typeface="Times New Roman"/>
                <a:ea typeface="华文细黑"/>
                <a:cs typeface="Times New Roman"/>
              </a:rPr>
              <a:t>和</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反应产生气体，所以对应的实验现象是有无色无味气体产生。</a:t>
            </a:r>
            <a:endParaRPr lang="zh-CN" altLang="en-US" sz="2800" dirty="0"/>
          </a:p>
        </p:txBody>
      </p:sp>
      <p:sp>
        <p:nvSpPr>
          <p:cNvPr id="5" name="矩形 4"/>
          <p:cNvSpPr/>
          <p:nvPr/>
        </p:nvSpPr>
        <p:spPr>
          <a:xfrm>
            <a:off x="478582" y="1917626"/>
            <a:ext cx="3775393"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有无色无味的气体产生</a:t>
            </a:r>
            <a:endParaRPr lang="zh-CN" altLang="en-US" sz="2800" dirty="0"/>
          </a:p>
        </p:txBody>
      </p:sp>
      <p:sp>
        <p:nvSpPr>
          <p:cNvPr id="10" name="Rectangle 21">
            <a:hlinkClick r:id="rId2"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3899790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1" end="1"/>
                                            </p:txEl>
                                          </p:spTgt>
                                        </p:tgtEl>
                                      </p:cBhvr>
                                    </p:animEffect>
                                    <p:set>
                                      <p:cBhvr>
                                        <p:cTn id="17" dur="1" fill="hold">
                                          <p:stCondLst>
                                            <p:cond delay="499"/>
                                          </p:stCondLst>
                                        </p:cTn>
                                        <p:tgtEl>
                                          <p:spTgt spid="3">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5" grpId="0"/>
      <p:bldP spid="5"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190578464"/>
              </p:ext>
            </p:extLst>
          </p:nvPr>
        </p:nvGraphicFramePr>
        <p:xfrm>
          <a:off x="412594" y="1125538"/>
          <a:ext cx="11106150" cy="2057400"/>
        </p:xfrm>
        <a:graphic>
          <a:graphicData uri="http://schemas.openxmlformats.org/presentationml/2006/ole">
            <mc:AlternateContent xmlns:mc="http://schemas.openxmlformats.org/markup-compatibility/2006">
              <mc:Choice xmlns:v="urn:schemas-microsoft-com:vml" Requires="v">
                <p:oleObj spid="_x0000_s241762" name="文档" r:id="rId4" imgW="11108055" imgH="2063594" progId="Word.Document.12">
                  <p:embed/>
                </p:oleObj>
              </mc:Choice>
              <mc:Fallback>
                <p:oleObj name="文档" r:id="rId4" imgW="11108055" imgH="2063594" progId="Word.Document.12">
                  <p:embed/>
                  <p:pic>
                    <p:nvPicPr>
                      <p:cNvPr id="0" name=""/>
                      <p:cNvPicPr/>
                      <p:nvPr/>
                    </p:nvPicPr>
                    <p:blipFill>
                      <a:blip r:embed="rId5"/>
                      <a:stretch>
                        <a:fillRect/>
                      </a:stretch>
                    </p:blipFill>
                    <p:spPr>
                      <a:xfrm>
                        <a:off x="412594" y="1125538"/>
                        <a:ext cx="11106150" cy="2057400"/>
                      </a:xfrm>
                      <a:prstGeom prst="rect">
                        <a:avLst/>
                      </a:prstGeom>
                    </p:spPr>
                  </p:pic>
                </p:oleObj>
              </mc:Fallback>
            </mc:AlternateContent>
          </a:graphicData>
        </a:graphic>
      </p:graphicFrame>
      <p:sp>
        <p:nvSpPr>
          <p:cNvPr id="4" name="矩形 3"/>
          <p:cNvSpPr/>
          <p:nvPr/>
        </p:nvSpPr>
        <p:spPr>
          <a:xfrm>
            <a:off x="334566" y="2853730"/>
            <a:ext cx="10901751" cy="2677656"/>
          </a:xfrm>
          <a:prstGeom prst="rect">
            <a:avLst/>
          </a:prstGeom>
        </p:spPr>
        <p:txBody>
          <a:bodyPr>
            <a:spAutoFit/>
          </a:bodyPr>
          <a:lstStyle/>
          <a:p>
            <a:pPr>
              <a:lnSpc>
                <a:spcPct val="150000"/>
              </a:lnSpc>
              <a:tabLst>
                <a:tab pos="2250440" algn="l"/>
              </a:tabLst>
            </a:pPr>
            <a:r>
              <a:rPr lang="zh-CN" altLang="zh-CN" sz="2800" kern="100" dirty="0">
                <a:latin typeface="Times New Roman"/>
                <a:ea typeface="华文细黑"/>
                <a:cs typeface="Times New Roman"/>
              </a:rPr>
              <a:t>推测</a:t>
            </a: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50000"/>
              </a:lnSpc>
              <a:tabLst>
                <a:tab pos="2250440" algn="l"/>
              </a:tabLst>
            </a:pPr>
            <a:r>
              <a:rPr lang="zh-CN" altLang="zh-CN" sz="2800" kern="100" dirty="0">
                <a:latin typeface="Times New Roman"/>
                <a:ea typeface="华文细黑"/>
                <a:cs typeface="Times New Roman"/>
              </a:rPr>
              <a:t>推测</a:t>
            </a:r>
            <a:r>
              <a:rPr lang="en-US" altLang="zh-CN" sz="2800" kern="100" dirty="0">
                <a:latin typeface="Times New Roman"/>
                <a:ea typeface="华文细黑"/>
                <a:cs typeface="Courier New"/>
              </a:rPr>
              <a:t>3</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50000"/>
              </a:lnSpc>
              <a:tabLst>
                <a:tab pos="2250440" algn="l"/>
              </a:tabLst>
            </a:pPr>
            <a:r>
              <a:rPr lang="zh-CN" altLang="zh-CN" sz="2800" kern="100" dirty="0">
                <a:latin typeface="Times New Roman"/>
                <a:ea typeface="华文细黑"/>
                <a:cs typeface="Times New Roman"/>
              </a:rPr>
              <a:t>若推测</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符合实际情况，则此情况下反应的离子方程式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a:t>
            </a:r>
            <a:endParaRPr lang="zh-CN" altLang="zh-CN" sz="2800" kern="100" dirty="0">
              <a:latin typeface="宋体"/>
              <a:cs typeface="Courier New"/>
            </a:endParaRPr>
          </a:p>
          <a:p>
            <a:pPr>
              <a:lnSpc>
                <a:spcPct val="150000"/>
              </a:lnSpc>
            </a:pPr>
            <a:r>
              <a:rPr lang="en-US" altLang="zh-CN" sz="2800" kern="100" dirty="0" smtClean="0">
                <a:latin typeface="Times New Roman"/>
                <a:ea typeface="华文细黑"/>
              </a:rPr>
              <a:t>__________________________</a:t>
            </a:r>
            <a:r>
              <a:rPr lang="zh-CN" altLang="zh-CN" sz="2800" kern="100" dirty="0" smtClean="0">
                <a:latin typeface="Times New Roman"/>
                <a:ea typeface="华文细黑"/>
                <a:cs typeface="Times New Roman"/>
              </a:rPr>
              <a:t>。</a:t>
            </a:r>
            <a:endParaRPr lang="zh-CN" altLang="en-US" sz="2800" dirty="0"/>
          </a:p>
        </p:txBody>
      </p:sp>
      <p:graphicFrame>
        <p:nvGraphicFramePr>
          <p:cNvPr id="5" name="对象 4"/>
          <p:cNvGraphicFramePr>
            <a:graphicFrameLocks noChangeAspect="1"/>
          </p:cNvGraphicFramePr>
          <p:nvPr>
            <p:extLst>
              <p:ext uri="{D42A27DB-BD31-4B8C-83A1-F6EECF244321}">
                <p14:modId xmlns:p14="http://schemas.microsoft.com/office/powerpoint/2010/main" val="1201016450"/>
              </p:ext>
            </p:extLst>
          </p:nvPr>
        </p:nvGraphicFramePr>
        <p:xfrm>
          <a:off x="1731261" y="2862908"/>
          <a:ext cx="6689725" cy="792163"/>
        </p:xfrm>
        <a:graphic>
          <a:graphicData uri="http://schemas.openxmlformats.org/presentationml/2006/ole">
            <mc:AlternateContent xmlns:mc="http://schemas.openxmlformats.org/markup-compatibility/2006">
              <mc:Choice xmlns:v="urn:schemas-microsoft-com:vml" Requires="v">
                <p:oleObj spid="_x0000_s241763" name="文档" r:id="rId7" imgW="6690381" imgH="791693" progId="Word.Document.12">
                  <p:embed/>
                </p:oleObj>
              </mc:Choice>
              <mc:Fallback>
                <p:oleObj name="文档" r:id="rId7" imgW="6690381" imgH="791693" progId="Word.Document.12">
                  <p:embed/>
                  <p:pic>
                    <p:nvPicPr>
                      <p:cNvPr id="0" name=""/>
                      <p:cNvPicPr/>
                      <p:nvPr/>
                    </p:nvPicPr>
                    <p:blipFill>
                      <a:blip r:embed="rId8"/>
                      <a:stretch>
                        <a:fillRect/>
                      </a:stretch>
                    </p:blipFill>
                    <p:spPr>
                      <a:xfrm>
                        <a:off x="1731261" y="2862908"/>
                        <a:ext cx="6689725" cy="79216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192378272"/>
              </p:ext>
            </p:extLst>
          </p:nvPr>
        </p:nvGraphicFramePr>
        <p:xfrm>
          <a:off x="10340198" y="3573810"/>
          <a:ext cx="1400175" cy="771525"/>
        </p:xfrm>
        <a:graphic>
          <a:graphicData uri="http://schemas.openxmlformats.org/presentationml/2006/ole">
            <mc:AlternateContent xmlns:mc="http://schemas.openxmlformats.org/markup-compatibility/2006">
              <mc:Choice xmlns:v="urn:schemas-microsoft-com:vml" Requires="v">
                <p:oleObj spid="_x0000_s241764" name="文档" r:id="rId10" imgW="1406588" imgH="770613" progId="Word.Document.12">
                  <p:embed/>
                </p:oleObj>
              </mc:Choice>
              <mc:Fallback>
                <p:oleObj name="文档" r:id="rId10" imgW="1406588" imgH="770613" progId="Word.Document.12">
                  <p:embed/>
                  <p:pic>
                    <p:nvPicPr>
                      <p:cNvPr id="0" name=""/>
                      <p:cNvPicPr/>
                      <p:nvPr/>
                    </p:nvPicPr>
                    <p:blipFill>
                      <a:blip r:embed="rId11"/>
                      <a:stretch>
                        <a:fillRect/>
                      </a:stretch>
                    </p:blipFill>
                    <p:spPr>
                      <a:xfrm>
                        <a:off x="10340198" y="3573810"/>
                        <a:ext cx="1400175" cy="771525"/>
                      </a:xfrm>
                      <a:prstGeom prst="rect">
                        <a:avLst/>
                      </a:prstGeom>
                    </p:spPr>
                  </p:pic>
                </p:oleObj>
              </mc:Fallback>
            </mc:AlternateContent>
          </a:graphicData>
        </a:graphic>
      </p:graphicFrame>
      <p:sp>
        <p:nvSpPr>
          <p:cNvPr id="8" name="矩形 7"/>
          <p:cNvSpPr/>
          <p:nvPr/>
        </p:nvSpPr>
        <p:spPr>
          <a:xfrm>
            <a:off x="1587245" y="3583393"/>
            <a:ext cx="8920506" cy="632503"/>
          </a:xfrm>
          <a:prstGeom prst="rect">
            <a:avLst/>
          </a:prstGeom>
        </p:spPr>
        <p:txBody>
          <a:bodyPr>
            <a:spAutoFit/>
          </a:bodyPr>
          <a:lstStyle/>
          <a:p>
            <a:r>
              <a:rPr lang="zh-CN" altLang="zh-CN" sz="2800" dirty="0">
                <a:solidFill>
                  <a:srgbClr val="E36C0A"/>
                </a:solidFill>
                <a:latin typeface="Times New Roman"/>
                <a:ea typeface="华文细黑"/>
                <a:cs typeface="Times New Roman"/>
              </a:rPr>
              <a:t>既生成了</a:t>
            </a:r>
            <a:r>
              <a:rPr lang="en-US" altLang="zh-CN" sz="2800" dirty="0">
                <a:solidFill>
                  <a:srgbClr val="E36C0A"/>
                </a:solidFill>
                <a:latin typeface="Times New Roman"/>
                <a:ea typeface="华文细黑"/>
              </a:rPr>
              <a:t>CaCO</a:t>
            </a:r>
            <a:r>
              <a:rPr lang="en-US" altLang="zh-CN" sz="2800" baseline="-25000" dirty="0">
                <a:solidFill>
                  <a:srgbClr val="E36C0A"/>
                </a:solidFill>
                <a:latin typeface="Times New Roman"/>
                <a:ea typeface="华文细黑"/>
              </a:rPr>
              <a:t>3</a:t>
            </a:r>
            <a:r>
              <a:rPr lang="zh-CN" altLang="zh-CN" sz="2800" dirty="0">
                <a:solidFill>
                  <a:srgbClr val="E36C0A"/>
                </a:solidFill>
                <a:latin typeface="Times New Roman"/>
                <a:ea typeface="华文细黑"/>
                <a:cs typeface="Times New Roman"/>
              </a:rPr>
              <a:t>沉淀，又生成了</a:t>
            </a:r>
            <a:r>
              <a:rPr lang="en-US" altLang="zh-CN" sz="2800" dirty="0">
                <a:solidFill>
                  <a:srgbClr val="E36C0A"/>
                </a:solidFill>
                <a:latin typeface="Times New Roman"/>
                <a:ea typeface="华文细黑"/>
              </a:rPr>
              <a:t>Cu(OH)</a:t>
            </a:r>
            <a:r>
              <a:rPr lang="en-US" altLang="zh-CN" sz="2800" baseline="-25000" dirty="0">
                <a:solidFill>
                  <a:srgbClr val="E36C0A"/>
                </a:solidFill>
                <a:latin typeface="Times New Roman"/>
                <a:ea typeface="华文细黑"/>
              </a:rPr>
              <a:t>2</a:t>
            </a:r>
            <a:r>
              <a:rPr lang="zh-CN" altLang="zh-CN" sz="2800" dirty="0">
                <a:solidFill>
                  <a:srgbClr val="E36C0A"/>
                </a:solidFill>
                <a:latin typeface="Times New Roman"/>
                <a:ea typeface="华文细黑"/>
                <a:cs typeface="Times New Roman"/>
              </a:rPr>
              <a:t>沉淀，都消耗了</a:t>
            </a:r>
            <a:endParaRPr lang="zh-CN" altLang="en-US" sz="2800" dirty="0"/>
          </a:p>
        </p:txBody>
      </p:sp>
      <p:graphicFrame>
        <p:nvGraphicFramePr>
          <p:cNvPr id="9" name="对象 8"/>
          <p:cNvGraphicFramePr>
            <a:graphicFrameLocks noChangeAspect="1"/>
          </p:cNvGraphicFramePr>
          <p:nvPr>
            <p:extLst>
              <p:ext uri="{D42A27DB-BD31-4B8C-83A1-F6EECF244321}">
                <p14:modId xmlns:p14="http://schemas.microsoft.com/office/powerpoint/2010/main" val="903840064"/>
              </p:ext>
            </p:extLst>
          </p:nvPr>
        </p:nvGraphicFramePr>
        <p:xfrm>
          <a:off x="9148085" y="4186436"/>
          <a:ext cx="2057400" cy="971550"/>
        </p:xfrm>
        <a:graphic>
          <a:graphicData uri="http://schemas.openxmlformats.org/presentationml/2006/ole">
            <mc:AlternateContent xmlns:mc="http://schemas.openxmlformats.org/markup-compatibility/2006">
              <mc:Choice xmlns:v="urn:schemas-microsoft-com:vml" Requires="v">
                <p:oleObj spid="_x0000_s241765" name="文档" r:id="rId13" imgW="2063284" imgH="970189" progId="Word.Document.12">
                  <p:embed/>
                </p:oleObj>
              </mc:Choice>
              <mc:Fallback>
                <p:oleObj name="文档" r:id="rId13" imgW="2063284" imgH="970189" progId="Word.Document.12">
                  <p:embed/>
                  <p:pic>
                    <p:nvPicPr>
                      <p:cNvPr id="0" name=""/>
                      <p:cNvPicPr/>
                      <p:nvPr/>
                    </p:nvPicPr>
                    <p:blipFill>
                      <a:blip r:embed="rId14"/>
                      <a:stretch>
                        <a:fillRect/>
                      </a:stretch>
                    </p:blipFill>
                    <p:spPr>
                      <a:xfrm>
                        <a:off x="9148085" y="4186436"/>
                        <a:ext cx="2057400" cy="971550"/>
                      </a:xfrm>
                      <a:prstGeom prst="rect">
                        <a:avLst/>
                      </a:prstGeom>
                    </p:spPr>
                  </p:pic>
                </p:oleObj>
              </mc:Fallback>
            </mc:AlternateContent>
          </a:graphicData>
        </a:graphic>
      </p:graphicFrame>
      <p:sp>
        <p:nvSpPr>
          <p:cNvPr id="11" name="矩形 10"/>
          <p:cNvSpPr/>
          <p:nvPr/>
        </p:nvSpPr>
        <p:spPr>
          <a:xfrm>
            <a:off x="435117" y="4843793"/>
            <a:ext cx="4763163" cy="575542"/>
          </a:xfrm>
          <a:prstGeom prst="rect">
            <a:avLst/>
          </a:prstGeom>
        </p:spPr>
        <p:txBody>
          <a:bodyPr wrap="none">
            <a:spAutoFit/>
          </a:bodyPr>
          <a:lstStyle/>
          <a:p>
            <a:r>
              <a:rPr lang="zh-CN" altLang="zh-CN" sz="2800" kern="100" dirty="0" smtClean="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O</a:t>
            </a:r>
            <a:r>
              <a:rPr lang="en-US" altLang="zh-CN" sz="2800" kern="100" spc="-80" dirty="0">
                <a:solidFill>
                  <a:srgbClr val="E36C0A"/>
                </a:solidFill>
                <a:latin typeface="Times New Roman"/>
                <a:ea typeface="华文细黑"/>
              </a:rPr>
              <a:t>==</a:t>
            </a:r>
            <a:r>
              <a:rPr lang="en-US" altLang="zh-CN" sz="2800" kern="100" dirty="0">
                <a:solidFill>
                  <a:srgbClr val="E36C0A"/>
                </a:solidFill>
                <a:latin typeface="Times New Roman"/>
                <a:ea typeface="华文细黑"/>
              </a:rPr>
              <a:t>=Cu(OH)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宋体"/>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CO</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宋体"/>
                <a:ea typeface="华文细黑"/>
                <a:cs typeface="Times New Roman"/>
              </a:rPr>
              <a:t>↑</a:t>
            </a:r>
            <a:endParaRPr lang="zh-CN" altLang="en-US" sz="2800" dirty="0"/>
          </a:p>
        </p:txBody>
      </p:sp>
      <p:sp>
        <p:nvSpPr>
          <p:cNvPr id="15" name="Rectangle 21">
            <a:hlinkClick r:id="rId15"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16"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17"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18"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9" name="Rectangle 21">
            <a:hlinkClick r:id="rId19"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1463238" y="6649571"/>
            <a:ext cx="72717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5627078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1"/>
                                        </p:tgtEl>
                                      </p:cBhvr>
                                    </p:animEffect>
                                    <p:set>
                                      <p:cBhvr>
                                        <p:cTn id="40"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8" grpId="0"/>
      <p:bldP spid="8" grpId="1"/>
      <p:bldP spid="11" grpId="0"/>
      <p:bldP spid="11" grpId="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941482"/>
            <a:ext cx="9812557" cy="981409"/>
          </a:xfrm>
          <a:prstGeom prst="rect">
            <a:avLst/>
          </a:prstGeom>
        </p:spPr>
        <p:txBody>
          <a:bodyPr>
            <a:spAutoFit/>
          </a:bodyPr>
          <a:lstStyle/>
          <a:p>
            <a:pPr>
              <a:lnSpc>
                <a:spcPct val="150000"/>
              </a:lnSpc>
            </a:pPr>
            <a:r>
              <a:rPr lang="en-US" altLang="zh-CN" sz="2800" kern="100" dirty="0">
                <a:latin typeface="Times New Roman"/>
                <a:ea typeface="华文细黑"/>
              </a:rPr>
              <a:t>(4)</a:t>
            </a:r>
            <a:r>
              <a:rPr lang="zh-CN" altLang="zh-CN" sz="2800" kern="100" dirty="0">
                <a:latin typeface="Times New Roman"/>
                <a:ea typeface="华文细黑"/>
                <a:cs typeface="Times New Roman"/>
              </a:rPr>
              <a:t>请设计实验验证推测</a:t>
            </a:r>
            <a:r>
              <a:rPr lang="en-US" altLang="zh-CN" sz="2800" kern="100" dirty="0">
                <a:latin typeface="Times New Roman"/>
                <a:ea typeface="华文细黑"/>
              </a:rPr>
              <a:t>1</a:t>
            </a:r>
            <a:r>
              <a:rPr lang="zh-CN" altLang="zh-CN" sz="2800" kern="100" dirty="0">
                <a:latin typeface="Times New Roman"/>
                <a:ea typeface="华文细黑"/>
                <a:cs typeface="Times New Roman"/>
              </a:rPr>
              <a:t>，简要写出实验步骤，试剂不受限制。</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4145258428"/>
              </p:ext>
            </p:extLst>
          </p:nvPr>
        </p:nvGraphicFramePr>
        <p:xfrm>
          <a:off x="478582" y="1629594"/>
          <a:ext cx="10297144" cy="3280401"/>
        </p:xfrm>
        <a:graphic>
          <a:graphicData uri="http://schemas.openxmlformats.org/drawingml/2006/table">
            <a:tbl>
              <a:tblPr/>
              <a:tblGrid>
                <a:gridCol w="5148572"/>
                <a:gridCol w="5148572"/>
              </a:tblGrid>
              <a:tr h="773936">
                <a:tc>
                  <a:txBody>
                    <a:bodyPr/>
                    <a:lstStyle/>
                    <a:p>
                      <a:pPr algn="ctr">
                        <a:lnSpc>
                          <a:spcPct val="150000"/>
                        </a:lnSpc>
                        <a:spcAft>
                          <a:spcPts val="0"/>
                        </a:spcAft>
                        <a:tabLst>
                          <a:tab pos="2250440" algn="l"/>
                        </a:tabLst>
                      </a:pPr>
                      <a:r>
                        <a:rPr lang="zh-CN" sz="2800" kern="100" dirty="0">
                          <a:effectLst/>
                          <a:latin typeface="Times New Roman"/>
                          <a:ea typeface="华文细黑"/>
                          <a:cs typeface="Times New Roman"/>
                        </a:rPr>
                        <a:t>实验方法、步骤</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800" kern="100" dirty="0">
                          <a:effectLst/>
                          <a:latin typeface="Times New Roman"/>
                          <a:ea typeface="华文细黑"/>
                          <a:cs typeface="Times New Roman"/>
                        </a:rPr>
                        <a:t>实验现象和结论</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6465">
                <a:tc>
                  <a:txBody>
                    <a:bodyPr/>
                    <a:lstStyle/>
                    <a:p>
                      <a:pPr algn="ctr">
                        <a:lnSpc>
                          <a:spcPct val="150000"/>
                        </a:lnSpc>
                        <a:spcAft>
                          <a:spcPts val="0"/>
                        </a:spcAft>
                        <a:tabLst>
                          <a:tab pos="2250440" algn="l"/>
                        </a:tabLst>
                      </a:pP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250440" algn="l"/>
                        </a:tabLst>
                      </a:pP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606585" y="2632414"/>
            <a:ext cx="5128581" cy="1949508"/>
          </a:xfrm>
          <a:prstGeom prst="rect">
            <a:avLst/>
          </a:prstGeom>
        </p:spPr>
        <p:txBody>
          <a:bodyPr>
            <a:spAutoFit/>
          </a:bodyPr>
          <a:lstStyle/>
          <a:p>
            <a:pPr lvl="0">
              <a:lnSpc>
                <a:spcPct val="150000"/>
              </a:lnSpc>
              <a:tabLst>
                <a:tab pos="2250440" algn="l"/>
              </a:tabLst>
            </a:pPr>
            <a:r>
              <a:rPr lang="zh-CN" altLang="en-US" sz="2800" kern="100" dirty="0">
                <a:solidFill>
                  <a:srgbClr val="E36C0A"/>
                </a:solidFill>
                <a:latin typeface="Times New Roman"/>
                <a:ea typeface="华文细黑"/>
                <a:cs typeface="Times New Roman"/>
              </a:rPr>
              <a:t>取适量洗涤、干燥后的沉淀充分加热，将产生的气体依次通过无水硫酸铜、澄清</a:t>
            </a:r>
            <a:r>
              <a:rPr lang="zh-CN" altLang="en-US" sz="2800" kern="100" dirty="0" smtClean="0">
                <a:solidFill>
                  <a:srgbClr val="E36C0A"/>
                </a:solidFill>
                <a:latin typeface="Times New Roman"/>
                <a:ea typeface="华文细黑"/>
                <a:cs typeface="Times New Roman"/>
              </a:rPr>
              <a:t>石灰水 </a:t>
            </a:r>
            <a:endParaRPr lang="zh-CN" altLang="en-US" sz="2800" kern="100" dirty="0">
              <a:solidFill>
                <a:prstClr val="black"/>
              </a:solidFill>
              <a:latin typeface="宋体"/>
              <a:cs typeface="Courier New"/>
            </a:endParaRPr>
          </a:p>
        </p:txBody>
      </p:sp>
      <p:sp>
        <p:nvSpPr>
          <p:cNvPr id="8" name="矩形 7"/>
          <p:cNvSpPr/>
          <p:nvPr/>
        </p:nvSpPr>
        <p:spPr>
          <a:xfrm>
            <a:off x="5668325" y="2620863"/>
            <a:ext cx="5035393" cy="1384995"/>
          </a:xfrm>
          <a:prstGeom prst="rect">
            <a:avLst/>
          </a:prstGeom>
        </p:spPr>
        <p:txBody>
          <a:bodyPr>
            <a:spAutoFit/>
          </a:bodyPr>
          <a:lstStyle/>
          <a:p>
            <a:pPr>
              <a:lnSpc>
                <a:spcPct val="150000"/>
              </a:lnSpc>
            </a:pPr>
            <a:r>
              <a:rPr lang="zh-CN" altLang="en-US" sz="2800" kern="100" dirty="0">
                <a:solidFill>
                  <a:srgbClr val="E36C0A"/>
                </a:solidFill>
                <a:latin typeface="Times New Roman"/>
                <a:ea typeface="华文细黑"/>
                <a:cs typeface="Times New Roman"/>
              </a:rPr>
              <a:t>若无水硫酸铜由白变蓝，澄清石灰水不变浑浊，则推测</a:t>
            </a:r>
            <a:r>
              <a:rPr lang="en-US" altLang="zh-CN" sz="2800" kern="100" dirty="0">
                <a:solidFill>
                  <a:srgbClr val="E36C0A"/>
                </a:solidFill>
                <a:latin typeface="Times New Roman"/>
                <a:ea typeface="华文细黑"/>
                <a:cs typeface="Courier New"/>
              </a:rPr>
              <a:t>1</a:t>
            </a:r>
            <a:r>
              <a:rPr lang="zh-CN" altLang="en-US" sz="2800" kern="100" dirty="0">
                <a:solidFill>
                  <a:srgbClr val="E36C0A"/>
                </a:solidFill>
                <a:latin typeface="Times New Roman"/>
                <a:ea typeface="华文细黑"/>
                <a:cs typeface="Times New Roman"/>
              </a:rPr>
              <a:t>成立，否则不成立</a:t>
            </a:r>
            <a:endParaRPr lang="zh-CN" altLang="en-US" dirty="0"/>
          </a:p>
        </p:txBody>
      </p:sp>
      <p:sp>
        <p:nvSpPr>
          <p:cNvPr id="18" name="Rectangle 21">
            <a:hlinkClick r:id="rId2"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474698" y="6649571"/>
            <a:ext cx="661068"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4" name="圆角矩形 13">
            <a:hlinkClick r:id="rId7"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5673081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4" grpId="0"/>
      <p:bldP spid="4" grpId="1"/>
      <p:bldP spid="8" grpId="0"/>
      <p:bldP spid="8"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5192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6" name="Picture 2" descr="HX6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2566" y="117426"/>
            <a:ext cx="7461032" cy="256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10729" y="2706568"/>
            <a:ext cx="11854641" cy="3891578"/>
          </a:xfrm>
          <a:prstGeom prst="rect">
            <a:avLst/>
          </a:prstGeom>
        </p:spPr>
        <p:txBody>
          <a:bodyPr>
            <a:spAutoFit/>
          </a:bodyPr>
          <a:lstStyle/>
          <a:p>
            <a:pPr algn="just">
              <a:lnSpc>
                <a:spcPct val="150000"/>
              </a:lnSpc>
              <a:spcAft>
                <a:spcPts val="0"/>
              </a:spcAft>
              <a:tabLst>
                <a:tab pos="2250440" algn="l"/>
              </a:tabLst>
            </a:pPr>
            <a:r>
              <a:rPr lang="en-US" altLang="zh-CN" sz="2800" kern="100">
                <a:latin typeface="Times New Roman"/>
                <a:ea typeface="华文细黑"/>
                <a:cs typeface="Courier New"/>
              </a:rPr>
              <a:t>3.</a:t>
            </a:r>
            <a:r>
              <a:rPr lang="zh-CN" altLang="zh-CN" sz="2800" kern="100" dirty="0">
                <a:latin typeface="Times New Roman"/>
                <a:ea typeface="华文细黑"/>
                <a:cs typeface="Times New Roman"/>
              </a:rPr>
              <a:t>测气体质量法</a:t>
            </a:r>
            <a:endParaRPr lang="zh-CN" altLang="zh-CN" sz="2800" kern="100" dirty="0">
              <a:latin typeface="宋体"/>
              <a:cs typeface="Courier New"/>
            </a:endParaRPr>
          </a:p>
          <a:p>
            <a:pPr algn="just">
              <a:lnSpc>
                <a:spcPct val="150000"/>
              </a:lnSpc>
              <a:spcAft>
                <a:spcPts val="0"/>
              </a:spcAft>
              <a:tabLst>
                <a:tab pos="2250440" algn="l"/>
              </a:tabLst>
            </a:pPr>
            <a:r>
              <a:rPr lang="zh-CN" altLang="zh-CN" sz="2800" kern="100" dirty="0">
                <a:latin typeface="Times New Roman"/>
                <a:ea typeface="华文细黑"/>
                <a:cs typeface="Times New Roman"/>
              </a:rPr>
              <a:t>将生成的气体通入足量的吸收剂中，通过称量实验前后吸收剂的质量，求得所吸收气体的质量，然后进行相关计算。</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滴定法</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即利用滴定操作原理，通过酸碱中和滴定、沉淀滴定和氧化还原反应滴定等获得相应数据后再进行相关计算。</a:t>
            </a:r>
            <a:endParaRPr lang="zh-CN" altLang="en-US" sz="2800" dirty="0"/>
          </a:p>
        </p:txBody>
      </p:sp>
    </p:spTree>
    <p:extLst>
      <p:ext uri="{BB962C8B-B14F-4D97-AF65-F5344CB8AC3E}">
        <p14:creationId xmlns:p14="http://schemas.microsoft.com/office/powerpoint/2010/main" val="965583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4566" y="1125538"/>
            <a:ext cx="11688154" cy="3894995"/>
          </a:xfrm>
          <a:prstGeom prst="rect">
            <a:avLst/>
          </a:prstGeom>
        </p:spPr>
        <p:txBody>
          <a:bodyPr>
            <a:spAutoFit/>
          </a:bodyPr>
          <a:lstStyle/>
          <a:p>
            <a:pPr algn="just">
              <a:lnSpc>
                <a:spcPct val="150000"/>
              </a:lnSpc>
              <a:spcAft>
                <a:spcPts val="0"/>
              </a:spcAft>
              <a:tabLst>
                <a:tab pos="2250440" algn="l"/>
              </a:tabLst>
            </a:pPr>
            <a:r>
              <a:rPr lang="en-US" altLang="zh-CN" sz="2800" kern="100">
                <a:latin typeface="Times New Roman"/>
                <a:ea typeface="华文细黑"/>
                <a:cs typeface="Courier New"/>
              </a:rPr>
              <a:t>5.</a:t>
            </a:r>
            <a:r>
              <a:rPr lang="zh-CN" altLang="zh-CN" sz="2800" kern="100" dirty="0">
                <a:latin typeface="Times New Roman"/>
                <a:ea typeface="华文细黑"/>
                <a:cs typeface="Times New Roman"/>
              </a:rPr>
              <a:t>热重法</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只要物质受热时发生质量变化，都可以用热重法来研究物质的组成是在控制温度的条件下，测量物质的质量与温度关系的方法。通过分析热重曲线，我们可以知道样品及其可能产生的中间产物的组成、热稳定性、热分解情况及生成产物等与质量相联系的信息。</a:t>
            </a:r>
            <a:endParaRPr lang="zh-CN" altLang="en-US" sz="2800" dirty="0"/>
          </a:p>
        </p:txBody>
      </p:sp>
    </p:spTree>
    <p:extLst>
      <p:ext uri="{BB962C8B-B14F-4D97-AF65-F5344CB8AC3E}">
        <p14:creationId xmlns:p14="http://schemas.microsoft.com/office/powerpoint/2010/main" val="1351751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336" y="621482"/>
            <a:ext cx="11688153" cy="2031325"/>
          </a:xfrm>
          <a:prstGeom prst="rect">
            <a:avLst/>
          </a:prstGeom>
        </p:spPr>
        <p:txBody>
          <a:bodyPr>
            <a:spAutoFit/>
          </a:bodyPr>
          <a:lstStyle/>
          <a:p>
            <a:pPr algn="just">
              <a:lnSpc>
                <a:spcPct val="150000"/>
              </a:lnSpc>
              <a:spcAft>
                <a:spcPts val="0"/>
              </a:spcAft>
              <a:tabLst>
                <a:tab pos="2250440" algn="l"/>
              </a:tabLst>
            </a:pPr>
            <a:r>
              <a:rPr lang="zh-CN" altLang="zh-CN" sz="2800" b="1" kern="100" dirty="0" smtClean="0">
                <a:solidFill>
                  <a:srgbClr val="0000FF"/>
                </a:solidFill>
                <a:latin typeface="IPAPANNEW"/>
                <a:ea typeface="华文细黑"/>
                <a:cs typeface="Times New Roman"/>
              </a:rPr>
              <a:t>例</a:t>
            </a:r>
            <a:r>
              <a:rPr lang="en-US" altLang="zh-CN" sz="2800" b="1" kern="100" dirty="0" smtClean="0">
                <a:solidFill>
                  <a:srgbClr val="0000FF"/>
                </a:solidFill>
                <a:latin typeface="IPAPANNEW"/>
                <a:ea typeface="华文细黑"/>
                <a:cs typeface="Times New Roman"/>
              </a:rPr>
              <a:t>2</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北京理综，</a:t>
            </a:r>
            <a:r>
              <a:rPr lang="en-US" altLang="zh-CN" sz="2800" kern="100" dirty="0">
                <a:latin typeface="Times New Roman"/>
                <a:ea typeface="华文细黑"/>
                <a:cs typeface="Courier New"/>
              </a:rPr>
              <a:t>27)</a:t>
            </a:r>
            <a:r>
              <a:rPr lang="zh-CN" altLang="zh-CN" sz="2800" kern="100" dirty="0">
                <a:latin typeface="Times New Roman"/>
                <a:ea typeface="华文细黑"/>
                <a:cs typeface="Times New Roman"/>
              </a:rPr>
              <a:t>碳、硫的含量影响钢铁性能。碳、硫含量的一种测定方法是将钢样中碳、硫转化为气体，再用测碳、测硫装置进行测定。</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采用装置</a:t>
            </a:r>
            <a:r>
              <a:rPr lang="en-US" altLang="zh-CN" sz="2800" kern="100" dirty="0">
                <a:latin typeface="Times New Roman"/>
                <a:ea typeface="华文细黑"/>
              </a:rPr>
              <a:t>A</a:t>
            </a:r>
            <a:r>
              <a:rPr lang="zh-CN" altLang="zh-CN" sz="2800" kern="100" dirty="0">
                <a:latin typeface="Times New Roman"/>
                <a:ea typeface="华文细黑"/>
                <a:cs typeface="Times New Roman"/>
              </a:rPr>
              <a:t>，在高温下将</a:t>
            </a:r>
            <a:r>
              <a:rPr lang="en-US" altLang="zh-CN" sz="2800" i="1" kern="100" dirty="0">
                <a:latin typeface="Times New Roman"/>
                <a:ea typeface="华文细黑"/>
              </a:rPr>
              <a:t>x</a:t>
            </a:r>
            <a:r>
              <a:rPr lang="zh-CN" altLang="zh-CN" sz="2800" kern="100" dirty="0">
                <a:latin typeface="Times New Roman"/>
                <a:ea typeface="华文细黑"/>
                <a:cs typeface="Times New Roman"/>
              </a:rPr>
              <a:t>克钢样中碳、硫转化为</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endParaRPr lang="zh-CN" altLang="en-US" sz="2800" dirty="0"/>
          </a:p>
        </p:txBody>
      </p:sp>
      <p:pic>
        <p:nvPicPr>
          <p:cNvPr id="160770" name="Picture 2" descr="HX6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988" y="2997746"/>
            <a:ext cx="10268794" cy="267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1655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448769790"/>
              </p:ext>
            </p:extLst>
          </p:nvPr>
        </p:nvGraphicFramePr>
        <p:xfrm>
          <a:off x="555401" y="653158"/>
          <a:ext cx="10220325" cy="2076450"/>
        </p:xfrm>
        <a:graphic>
          <a:graphicData uri="http://schemas.openxmlformats.org/presentationml/2006/ole">
            <mc:AlternateContent xmlns:mc="http://schemas.openxmlformats.org/markup-compatibility/2006">
              <mc:Choice xmlns:v="urn:schemas-microsoft-com:vml" Requires="v">
                <p:oleObj spid="_x0000_s162889" name="文档" r:id="rId4" imgW="10222505" imgH="2082702" progId="Word.Document.12">
                  <p:embed/>
                </p:oleObj>
              </mc:Choice>
              <mc:Fallback>
                <p:oleObj name="文档" r:id="rId4" imgW="10222505" imgH="2082702" progId="Word.Document.12">
                  <p:embed/>
                  <p:pic>
                    <p:nvPicPr>
                      <p:cNvPr id="0" name=""/>
                      <p:cNvPicPr/>
                      <p:nvPr/>
                    </p:nvPicPr>
                    <p:blipFill>
                      <a:blip r:embed="rId5"/>
                      <a:stretch>
                        <a:fillRect/>
                      </a:stretch>
                    </p:blipFill>
                    <p:spPr>
                      <a:xfrm>
                        <a:off x="555401" y="653158"/>
                        <a:ext cx="10220325" cy="2076450"/>
                      </a:xfrm>
                      <a:prstGeom prst="rect">
                        <a:avLst/>
                      </a:prstGeom>
                    </p:spPr>
                  </p:pic>
                </p:oleObj>
              </mc:Fallback>
            </mc:AlternateContent>
          </a:graphicData>
        </a:graphic>
      </p:graphicFrame>
      <p:sp>
        <p:nvSpPr>
          <p:cNvPr id="7" name="矩形 6"/>
          <p:cNvSpPr/>
          <p:nvPr/>
        </p:nvSpPr>
        <p:spPr>
          <a:xfrm>
            <a:off x="463770" y="2751657"/>
            <a:ext cx="11392076" cy="1614241"/>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钢样中的碳、硫在装置</a:t>
            </a:r>
            <a:r>
              <a:rPr lang="en-US" altLang="zh-CN" sz="2800" kern="100" dirty="0">
                <a:latin typeface="Times New Roman"/>
                <a:ea typeface="华文细黑"/>
              </a:rPr>
              <a:t>A</a:t>
            </a:r>
            <a:r>
              <a:rPr lang="zh-CN" altLang="zh-CN" sz="2800" kern="100" dirty="0">
                <a:latin typeface="Times New Roman"/>
                <a:ea typeface="华文细黑"/>
                <a:cs typeface="Times New Roman"/>
              </a:rPr>
              <a:t>中高温加热条件下生成</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和</a:t>
            </a:r>
            <a:r>
              <a:rPr lang="en-US" altLang="zh-CN" sz="2800" kern="100" dirty="0">
                <a:latin typeface="Times New Roman"/>
                <a:ea typeface="华文细黑"/>
              </a:rPr>
              <a:t>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，还有未反应的</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，故气体</a:t>
            </a:r>
            <a:r>
              <a:rPr lang="en-US" altLang="zh-CN" sz="2800" kern="100" dirty="0">
                <a:latin typeface="Times New Roman"/>
                <a:ea typeface="华文细黑"/>
              </a:rPr>
              <a:t>a</a:t>
            </a:r>
            <a:r>
              <a:rPr lang="zh-CN" altLang="zh-CN" sz="2800" kern="100" dirty="0">
                <a:latin typeface="Times New Roman"/>
                <a:ea typeface="华文细黑"/>
                <a:cs typeface="Times New Roman"/>
              </a:rPr>
              <a:t>的成分为</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endParaRPr lang="zh-CN" altLang="en-US" sz="2800" dirty="0"/>
          </a:p>
        </p:txBody>
      </p:sp>
      <p:graphicFrame>
        <p:nvGraphicFramePr>
          <p:cNvPr id="8" name="对象 7"/>
          <p:cNvGraphicFramePr>
            <a:graphicFrameLocks noChangeAspect="1"/>
          </p:cNvGraphicFramePr>
          <p:nvPr>
            <p:extLst>
              <p:ext uri="{D42A27DB-BD31-4B8C-83A1-F6EECF244321}">
                <p14:modId xmlns:p14="http://schemas.microsoft.com/office/powerpoint/2010/main" val="2783653935"/>
              </p:ext>
            </p:extLst>
          </p:nvPr>
        </p:nvGraphicFramePr>
        <p:xfrm>
          <a:off x="595014" y="4077866"/>
          <a:ext cx="10972800" cy="1524000"/>
        </p:xfrm>
        <a:graphic>
          <a:graphicData uri="http://schemas.openxmlformats.org/presentationml/2006/ole">
            <mc:AlternateContent xmlns:mc="http://schemas.openxmlformats.org/markup-compatibility/2006">
              <mc:Choice xmlns:v="urn:schemas-microsoft-com:vml" Requires="v">
                <p:oleObj spid="_x0000_s162890" name="文档" r:id="rId7" imgW="10974557" imgH="1526065" progId="Word.Document.12">
                  <p:embed/>
                </p:oleObj>
              </mc:Choice>
              <mc:Fallback>
                <p:oleObj name="文档" r:id="rId7" imgW="10974557" imgH="1526065" progId="Word.Document.12">
                  <p:embed/>
                  <p:pic>
                    <p:nvPicPr>
                      <p:cNvPr id="0" name=""/>
                      <p:cNvPicPr/>
                      <p:nvPr/>
                    </p:nvPicPr>
                    <p:blipFill>
                      <a:blip r:embed="rId8"/>
                      <a:stretch>
                        <a:fillRect/>
                      </a:stretch>
                    </p:blipFill>
                    <p:spPr>
                      <a:xfrm>
                        <a:off x="595014" y="4077866"/>
                        <a:ext cx="10972800" cy="1524000"/>
                      </a:xfrm>
                      <a:prstGeom prst="rect">
                        <a:avLst/>
                      </a:prstGeom>
                    </p:spPr>
                  </p:pic>
                </p:oleObj>
              </mc:Fallback>
            </mc:AlternateContent>
          </a:graphicData>
        </a:graphic>
      </p:graphicFrame>
      <p:sp>
        <p:nvSpPr>
          <p:cNvPr id="10" name="矩形 9"/>
          <p:cNvSpPr/>
          <p:nvPr/>
        </p:nvSpPr>
        <p:spPr>
          <a:xfrm>
            <a:off x="3366371" y="621482"/>
            <a:ext cx="2481770" cy="523220"/>
          </a:xfrm>
          <a:prstGeom prst="rect">
            <a:avLst/>
          </a:prstGeom>
        </p:spPr>
        <p:txBody>
          <a:bodyPr wrap="none">
            <a:spAutoFit/>
          </a:bodyPr>
          <a:lstStyle/>
          <a:p>
            <a:r>
              <a:rPr lang="en-US" altLang="zh-CN" sz="2800" kern="100" dirty="0">
                <a:solidFill>
                  <a:srgbClr val="E36C0A"/>
                </a:solidFill>
                <a:latin typeface="Times New Roman"/>
                <a:ea typeface="华文细黑"/>
              </a:rPr>
              <a:t>O</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SO</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CO</a:t>
            </a:r>
            <a:r>
              <a:rPr lang="en-US" altLang="zh-CN" sz="2800" kern="100" baseline="-25000" dirty="0">
                <a:solidFill>
                  <a:srgbClr val="E36C0A"/>
                </a:solidFill>
                <a:latin typeface="Times New Roman"/>
                <a:ea typeface="华文细黑"/>
              </a:rPr>
              <a:t>2</a:t>
            </a:r>
            <a:endParaRPr lang="zh-CN" altLang="en-US" sz="2800" dirty="0"/>
          </a:p>
        </p:txBody>
      </p:sp>
      <p:sp>
        <p:nvSpPr>
          <p:cNvPr id="12" name="矩形 11"/>
          <p:cNvSpPr/>
          <p:nvPr/>
        </p:nvSpPr>
        <p:spPr>
          <a:xfrm>
            <a:off x="990107" y="1989634"/>
            <a:ext cx="1043876" cy="523220"/>
          </a:xfrm>
          <a:prstGeom prst="rect">
            <a:avLst/>
          </a:prstGeom>
        </p:spPr>
        <p:txBody>
          <a:bodyPr wrap="none">
            <a:spAutoFit/>
          </a:bodyPr>
          <a:lstStyle/>
          <a:p>
            <a:r>
              <a:rPr lang="en-US" altLang="zh-CN" sz="2800" kern="100">
                <a:solidFill>
                  <a:srgbClr val="E36C0A"/>
                </a:solidFill>
                <a:latin typeface="Times New Roman"/>
                <a:ea typeface="华文细黑"/>
              </a:rPr>
              <a:t>Fe</a:t>
            </a:r>
            <a:r>
              <a:rPr lang="en-US" altLang="zh-CN" sz="2800" kern="100" baseline="-25000">
                <a:solidFill>
                  <a:srgbClr val="E36C0A"/>
                </a:solidFill>
                <a:latin typeface="Times New Roman"/>
                <a:ea typeface="华文细黑"/>
              </a:rPr>
              <a:t>3</a:t>
            </a:r>
            <a:r>
              <a:rPr lang="en-US" altLang="zh-CN" sz="2800" kern="100">
                <a:solidFill>
                  <a:srgbClr val="E36C0A"/>
                </a:solidFill>
                <a:latin typeface="Times New Roman"/>
                <a:ea typeface="华文细黑"/>
              </a:rPr>
              <a:t>O</a:t>
            </a:r>
            <a:r>
              <a:rPr lang="en-US" altLang="zh-CN" sz="2800" kern="100" baseline="-25000">
                <a:solidFill>
                  <a:srgbClr val="E36C0A"/>
                </a:solidFill>
                <a:latin typeface="Times New Roman"/>
                <a:ea typeface="华文细黑"/>
              </a:rPr>
              <a:t>4</a:t>
            </a:r>
            <a:endParaRPr lang="zh-CN" altLang="en-US" sz="2800" dirty="0"/>
          </a:p>
        </p:txBody>
      </p:sp>
      <p:sp>
        <p:nvSpPr>
          <p:cNvPr id="14" name="矩形 13"/>
          <p:cNvSpPr/>
          <p:nvPr/>
        </p:nvSpPr>
        <p:spPr>
          <a:xfrm>
            <a:off x="3033466" y="1989634"/>
            <a:ext cx="764953" cy="523220"/>
          </a:xfrm>
          <a:prstGeom prst="rect">
            <a:avLst/>
          </a:prstGeom>
        </p:spPr>
        <p:txBody>
          <a:bodyPr wrap="none">
            <a:spAutoFit/>
          </a:bodyPr>
          <a:lstStyle/>
          <a:p>
            <a:r>
              <a:rPr lang="en-US" altLang="zh-CN" sz="2800" kern="100" dirty="0">
                <a:solidFill>
                  <a:srgbClr val="E36C0A"/>
                </a:solidFill>
                <a:latin typeface="Times New Roman"/>
                <a:ea typeface="华文细黑"/>
              </a:rPr>
              <a:t>SO</a:t>
            </a:r>
            <a:r>
              <a:rPr lang="en-US" altLang="zh-CN" sz="2800" kern="100" baseline="-25000" dirty="0">
                <a:solidFill>
                  <a:srgbClr val="E36C0A"/>
                </a:solidFill>
                <a:latin typeface="Times New Roman"/>
                <a:ea typeface="华文细黑"/>
              </a:rPr>
              <a:t>2</a:t>
            </a:r>
            <a:endParaRPr lang="zh-CN" altLang="en-US" sz="2800" dirty="0"/>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1922889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0"/>
                                        </p:tgtEl>
                                      </p:cBhvr>
                                    </p:animEffect>
                                    <p:set>
                                      <p:cBhvr>
                                        <p:cTn id="33" dur="1" fill="hold">
                                          <p:stCondLst>
                                            <p:cond delay="499"/>
                                          </p:stCondLst>
                                        </p:cTn>
                                        <p:tgtEl>
                                          <p:spTgt spid="10"/>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7" grpId="0"/>
      <p:bldP spid="7" grpId="1"/>
      <p:bldP spid="10" grpId="0"/>
      <p:bldP spid="10" grpId="1"/>
      <p:bldP spid="12" grpId="0"/>
      <p:bldP spid="12" grpId="1"/>
      <p:bldP spid="14" grpId="0"/>
      <p:bldP spid="1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369" y="405458"/>
            <a:ext cx="11232086" cy="5909310"/>
          </a:xfrm>
          <a:prstGeom prst="rect">
            <a:avLst/>
          </a:prstGeom>
        </p:spPr>
        <p:txBody>
          <a:bodyPr>
            <a:spAutoFit/>
          </a:bodyPr>
          <a:lstStyle/>
          <a:p>
            <a:pPr>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将气体</a:t>
            </a:r>
            <a:r>
              <a:rPr lang="en-US" altLang="zh-CN" sz="2800" kern="100" dirty="0">
                <a:latin typeface="Times New Roman"/>
                <a:ea typeface="华文细黑"/>
              </a:rPr>
              <a:t>a</a:t>
            </a:r>
            <a:r>
              <a:rPr lang="zh-CN" altLang="zh-CN" sz="2800" kern="100" dirty="0">
                <a:latin typeface="Times New Roman"/>
                <a:ea typeface="华文细黑"/>
                <a:cs typeface="Times New Roman"/>
              </a:rPr>
              <a:t>通入测硫装置中</a:t>
            </a:r>
            <a:r>
              <a:rPr lang="en-US" altLang="zh-CN" sz="2800" kern="100" dirty="0">
                <a:latin typeface="Times New Roman"/>
                <a:ea typeface="华文细黑"/>
              </a:rPr>
              <a:t>(</a:t>
            </a:r>
            <a:r>
              <a:rPr lang="zh-CN" altLang="zh-CN" sz="2800" kern="100" dirty="0">
                <a:latin typeface="Times New Roman"/>
                <a:ea typeface="华文细黑"/>
                <a:cs typeface="Times New Roman"/>
              </a:rPr>
              <a:t>如下图</a:t>
            </a:r>
            <a:r>
              <a:rPr lang="en-US" altLang="zh-CN" sz="2800" kern="100" dirty="0">
                <a:latin typeface="Times New Roman"/>
                <a:ea typeface="华文细黑"/>
              </a:rPr>
              <a:t>)</a:t>
            </a:r>
            <a:r>
              <a:rPr lang="zh-CN" altLang="zh-CN" sz="2800" kern="100" dirty="0">
                <a:latin typeface="Times New Roman"/>
                <a:ea typeface="华文细黑"/>
                <a:cs typeface="Times New Roman"/>
              </a:rPr>
              <a:t>，采用滴定法测定硫的含量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tabLst>
                <a:tab pos="2250440" algn="l"/>
              </a:tabLst>
            </a:pPr>
            <a:endParaRPr lang="en-US" altLang="zh-CN" sz="2800" kern="100" dirty="0" smtClean="0">
              <a:latin typeface="宋体"/>
              <a:ea typeface="华文细黑"/>
              <a:cs typeface="Times New Roman"/>
            </a:endParaRPr>
          </a:p>
          <a:p>
            <a:pPr>
              <a:lnSpc>
                <a:spcPct val="150000"/>
              </a:lnSpc>
              <a:tabLst>
                <a:tab pos="2250440" algn="l"/>
              </a:tabLst>
            </a:pPr>
            <a:endParaRPr lang="en-US" altLang="zh-CN" sz="2800" kern="100" dirty="0">
              <a:latin typeface="宋体"/>
              <a:ea typeface="华文细黑"/>
              <a:cs typeface="Times New Roman"/>
            </a:endParaRPr>
          </a:p>
          <a:p>
            <a:pPr>
              <a:lnSpc>
                <a:spcPct val="150000"/>
              </a:lnSpc>
              <a:tabLst>
                <a:tab pos="2250440" algn="l"/>
              </a:tabLst>
            </a:pPr>
            <a:endParaRPr lang="en-US" altLang="zh-CN" sz="2800" kern="100" dirty="0" smtClean="0">
              <a:latin typeface="宋体"/>
              <a:ea typeface="华文细黑"/>
              <a:cs typeface="Times New Roman"/>
            </a:endParaRPr>
          </a:p>
          <a:p>
            <a:pPr>
              <a:lnSpc>
                <a:spcPct val="150000"/>
              </a:lnSpc>
              <a:tabLst>
                <a:tab pos="2250440" algn="l"/>
              </a:tabLst>
            </a:pPr>
            <a:endParaRPr lang="en-US" altLang="zh-CN" sz="2800" kern="100" dirty="0" smtClean="0">
              <a:latin typeface="宋体"/>
              <a:ea typeface="华文细黑"/>
              <a:cs typeface="Times New Roman"/>
            </a:endParaRPr>
          </a:p>
          <a:p>
            <a:pPr>
              <a:lnSpc>
                <a:spcPct val="150000"/>
              </a:lnSpc>
              <a:tabLst>
                <a:tab pos="2250440" algn="l"/>
              </a:tabLst>
            </a:pPr>
            <a:endParaRPr lang="en-US" altLang="zh-CN" sz="2800" kern="100" dirty="0">
              <a:latin typeface="宋体"/>
              <a:ea typeface="华文细黑"/>
              <a:cs typeface="Times New Roman"/>
            </a:endParaRPr>
          </a:p>
          <a:p>
            <a:pPr>
              <a:lnSpc>
                <a:spcPct val="150000"/>
              </a:lnSpc>
              <a:tabLst>
                <a:tab pos="2250440" algn="l"/>
              </a:tabLst>
            </a:pPr>
            <a:r>
              <a:rPr lang="en-US" altLang="zh-CN" sz="2800" kern="100" dirty="0" smtClean="0">
                <a:latin typeface="宋体"/>
                <a:ea typeface="华文细黑"/>
                <a:cs typeface="Times New Roman"/>
              </a:rPr>
              <a:t>①</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氧化</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的化学方程式</a:t>
            </a:r>
            <a:r>
              <a:rPr lang="zh-CN" altLang="zh-CN" sz="2800" kern="100" dirty="0" smtClean="0">
                <a:latin typeface="Times New Roman"/>
                <a:ea typeface="华文细黑"/>
                <a:cs typeface="Times New Roman"/>
              </a:rPr>
              <a:t>：</a:t>
            </a:r>
            <a:r>
              <a:rPr lang="en-US" altLang="zh-CN" sz="2800" kern="100" dirty="0" smtClean="0">
                <a:latin typeface="宋体"/>
                <a:ea typeface="Times New Roman"/>
                <a:cs typeface="Courier New"/>
              </a:rPr>
              <a:t>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用</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溶液滴定生成的</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，消耗</a:t>
            </a:r>
            <a:r>
              <a:rPr lang="en-US" altLang="zh-CN" sz="2800" i="1" kern="100" dirty="0">
                <a:latin typeface="Times New Roman"/>
                <a:ea typeface="华文细黑"/>
              </a:rPr>
              <a:t>z</a:t>
            </a:r>
            <a:r>
              <a:rPr lang="en-US" altLang="zh-CN" sz="2800" kern="100" dirty="0">
                <a:latin typeface="Times New Roman"/>
                <a:ea typeface="华文细黑"/>
              </a:rPr>
              <a:t> mL </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溶液，若消耗</a:t>
            </a:r>
            <a:r>
              <a:rPr lang="en-US" altLang="zh-CN" sz="2800" kern="100" dirty="0">
                <a:latin typeface="Times New Roman"/>
                <a:ea typeface="华文细黑"/>
              </a:rPr>
              <a:t>1 mL </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溶液相当于硫的质量为</a:t>
            </a:r>
            <a:r>
              <a:rPr lang="en-US" altLang="zh-CN" sz="2800" i="1" kern="100" dirty="0">
                <a:latin typeface="Times New Roman"/>
                <a:ea typeface="华文细黑"/>
              </a:rPr>
              <a:t>y</a:t>
            </a:r>
            <a:r>
              <a:rPr lang="zh-CN" altLang="zh-CN" sz="2800" kern="100" dirty="0">
                <a:latin typeface="Times New Roman"/>
                <a:ea typeface="华文细黑"/>
                <a:cs typeface="Times New Roman"/>
              </a:rPr>
              <a:t>克，则该钢样中硫的质量分数：</a:t>
            </a:r>
            <a:r>
              <a:rPr lang="en-US" altLang="zh-CN" sz="2800" kern="100" dirty="0">
                <a:latin typeface="Times New Roman"/>
                <a:ea typeface="华文细黑"/>
              </a:rPr>
              <a:t>________</a:t>
            </a:r>
            <a:r>
              <a:rPr lang="zh-CN" altLang="zh-CN" sz="2800" kern="100" dirty="0">
                <a:latin typeface="Times New Roman"/>
                <a:ea typeface="华文细黑"/>
                <a:cs typeface="Times New Roman"/>
              </a:rPr>
              <a:t>。</a:t>
            </a:r>
            <a:endParaRPr lang="zh-CN" altLang="en-US" sz="2800" dirty="0"/>
          </a:p>
        </p:txBody>
      </p:sp>
      <p:pic>
        <p:nvPicPr>
          <p:cNvPr id="163842" name="Picture 2" descr="HX68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34966" y="1273534"/>
            <a:ext cx="3043704" cy="2808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77913825"/>
              </p:ext>
            </p:extLst>
          </p:nvPr>
        </p:nvGraphicFramePr>
        <p:xfrm>
          <a:off x="193873" y="1413570"/>
          <a:ext cx="10277475" cy="828675"/>
        </p:xfrm>
        <a:graphic>
          <a:graphicData uri="http://schemas.openxmlformats.org/presentationml/2006/ole">
            <mc:AlternateContent xmlns:mc="http://schemas.openxmlformats.org/markup-compatibility/2006">
              <mc:Choice xmlns:v="urn:schemas-microsoft-com:vml" Requires="v">
                <p:oleObj spid="_x0000_s165999" name="文档" r:id="rId4" imgW="10279719" imgH="831350" progId="Word.Document.12">
                  <p:embed/>
                </p:oleObj>
              </mc:Choice>
              <mc:Fallback>
                <p:oleObj name="文档" r:id="rId4" imgW="10279719" imgH="831350" progId="Word.Document.12">
                  <p:embed/>
                  <p:pic>
                    <p:nvPicPr>
                      <p:cNvPr id="0" name=""/>
                      <p:cNvPicPr/>
                      <p:nvPr/>
                    </p:nvPicPr>
                    <p:blipFill>
                      <a:blip r:embed="rId5"/>
                      <a:stretch>
                        <a:fillRect/>
                      </a:stretch>
                    </p:blipFill>
                    <p:spPr>
                      <a:xfrm>
                        <a:off x="193873" y="1413570"/>
                        <a:ext cx="10277475" cy="8286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708236420"/>
              </p:ext>
            </p:extLst>
          </p:nvPr>
        </p:nvGraphicFramePr>
        <p:xfrm>
          <a:off x="190550" y="2176636"/>
          <a:ext cx="11887200" cy="2314575"/>
        </p:xfrm>
        <a:graphic>
          <a:graphicData uri="http://schemas.openxmlformats.org/presentationml/2006/ole">
            <mc:AlternateContent xmlns:mc="http://schemas.openxmlformats.org/markup-compatibility/2006">
              <mc:Choice xmlns:v="urn:schemas-microsoft-com:vml" Requires="v">
                <p:oleObj spid="_x0000_s166000" name="文档" r:id="rId7" imgW="11888534" imgH="2317758" progId="Word.Document.12">
                  <p:embed/>
                </p:oleObj>
              </mc:Choice>
              <mc:Fallback>
                <p:oleObj name="文档" r:id="rId7" imgW="11888534" imgH="2317758" progId="Word.Document.12">
                  <p:embed/>
                  <p:pic>
                    <p:nvPicPr>
                      <p:cNvPr id="0" name="对象 1"/>
                      <p:cNvPicPr>
                        <a:picLocks noChangeAspect="1" noChangeArrowheads="1"/>
                      </p:cNvPicPr>
                      <p:nvPr/>
                    </p:nvPicPr>
                    <p:blipFill>
                      <a:blip r:embed="rId8"/>
                      <a:srcRect/>
                      <a:stretch>
                        <a:fillRect/>
                      </a:stretch>
                    </p:blipFill>
                    <p:spPr bwMode="auto">
                      <a:xfrm>
                        <a:off x="190550" y="2176636"/>
                        <a:ext cx="118872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96515923"/>
              </p:ext>
            </p:extLst>
          </p:nvPr>
        </p:nvGraphicFramePr>
        <p:xfrm>
          <a:off x="191641" y="3611513"/>
          <a:ext cx="7105650" cy="1114425"/>
        </p:xfrm>
        <a:graphic>
          <a:graphicData uri="http://schemas.openxmlformats.org/presentationml/2006/ole">
            <mc:AlternateContent xmlns:mc="http://schemas.openxmlformats.org/markup-compatibility/2006">
              <mc:Choice xmlns:v="urn:schemas-microsoft-com:vml" Requires="v">
                <p:oleObj spid="_x0000_s166001" name="文档" r:id="rId10" imgW="7109227" imgH="1126973" progId="Word.Document.12">
                  <p:embed/>
                </p:oleObj>
              </mc:Choice>
              <mc:Fallback>
                <p:oleObj name="文档" r:id="rId10" imgW="7109227" imgH="1126973" progId="Word.Document.12">
                  <p:embed/>
                  <p:pic>
                    <p:nvPicPr>
                      <p:cNvPr id="0" name=""/>
                      <p:cNvPicPr/>
                      <p:nvPr/>
                    </p:nvPicPr>
                    <p:blipFill>
                      <a:blip r:embed="rId11"/>
                      <a:stretch>
                        <a:fillRect/>
                      </a:stretch>
                    </p:blipFill>
                    <p:spPr>
                      <a:xfrm>
                        <a:off x="191641" y="3611513"/>
                        <a:ext cx="7105650" cy="1114425"/>
                      </a:xfrm>
                      <a:prstGeom prst="rect">
                        <a:avLst/>
                      </a:prstGeom>
                    </p:spPr>
                  </p:pic>
                </p:oleObj>
              </mc:Fallback>
            </mc:AlternateContent>
          </a:graphicData>
        </a:graphic>
      </p:graphicFrame>
    </p:spTree>
    <p:extLst>
      <p:ext uri="{BB962C8B-B14F-4D97-AF65-F5344CB8AC3E}">
        <p14:creationId xmlns:p14="http://schemas.microsoft.com/office/powerpoint/2010/main" val="123766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75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8939" y="621482"/>
            <a:ext cx="10942851" cy="731843"/>
          </a:xfrm>
          <a:prstGeom prst="rect">
            <a:avLst/>
          </a:prstGeom>
        </p:spPr>
        <p:txBody>
          <a:bodyPr wrap="square" lIns="121898" tIns="60948" rIns="121898" bIns="60948">
            <a:spAutoFit/>
          </a:bodyPr>
          <a:lstStyle/>
          <a:p>
            <a:pPr algn="just">
              <a:lnSpc>
                <a:spcPts val="5500"/>
              </a:lnSpc>
              <a:spcAft>
                <a:spcPts val="0"/>
              </a:spcAft>
              <a:tabLst>
                <a:tab pos="1890395" algn="l"/>
              </a:tabLst>
            </a:pPr>
            <a:r>
              <a:rPr lang="en-US" altLang="zh-CN" sz="2800" kern="100" dirty="0">
                <a:latin typeface="Times New Roman"/>
                <a:ea typeface="华文细黑"/>
              </a:rPr>
              <a:t>(3)</a:t>
            </a:r>
            <a:r>
              <a:rPr lang="zh-CN" altLang="zh-CN" sz="2800" kern="100" dirty="0">
                <a:latin typeface="Times New Roman"/>
                <a:ea typeface="华文细黑"/>
                <a:cs typeface="Times New Roman"/>
              </a:rPr>
              <a:t>将气体</a:t>
            </a:r>
            <a:r>
              <a:rPr lang="en-US" altLang="zh-CN" sz="2800" kern="100" dirty="0">
                <a:latin typeface="Times New Roman"/>
                <a:ea typeface="华文细黑"/>
              </a:rPr>
              <a:t>a</a:t>
            </a:r>
            <a:r>
              <a:rPr lang="zh-CN" altLang="zh-CN" sz="2800" kern="100" dirty="0">
                <a:latin typeface="Times New Roman"/>
                <a:ea typeface="华文细黑"/>
                <a:cs typeface="Times New Roman"/>
              </a:rPr>
              <a:t>通入测碳装置中</a:t>
            </a:r>
            <a:r>
              <a:rPr lang="en-US" altLang="zh-CN" sz="2800" kern="100" dirty="0">
                <a:latin typeface="Times New Roman"/>
                <a:ea typeface="华文细黑"/>
              </a:rPr>
              <a:t>(</a:t>
            </a:r>
            <a:r>
              <a:rPr lang="zh-CN" altLang="zh-CN" sz="2800" kern="100" dirty="0">
                <a:latin typeface="Times New Roman"/>
                <a:ea typeface="华文细黑"/>
                <a:cs typeface="Times New Roman"/>
              </a:rPr>
              <a:t>如下图</a:t>
            </a:r>
            <a:r>
              <a:rPr lang="en-US" altLang="zh-CN" sz="2800" kern="100" dirty="0">
                <a:latin typeface="Times New Roman"/>
                <a:ea typeface="华文细黑"/>
              </a:rPr>
              <a:t>)</a:t>
            </a:r>
            <a:r>
              <a:rPr lang="zh-CN" altLang="zh-CN" sz="2800" kern="100" dirty="0">
                <a:latin typeface="Times New Roman"/>
                <a:ea typeface="华文细黑"/>
                <a:cs typeface="Times New Roman"/>
              </a:rPr>
              <a:t>，采用重量法测定碳的含量。</a:t>
            </a:r>
            <a:endParaRPr lang="zh-CN" altLang="zh-CN" sz="2800" kern="100" dirty="0">
              <a:latin typeface="宋体"/>
              <a:cs typeface="Courier New"/>
            </a:endParaRPr>
          </a:p>
        </p:txBody>
      </p:sp>
      <p:pic>
        <p:nvPicPr>
          <p:cNvPr id="164866" name="Picture 2" descr="HX6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1716" y="1557586"/>
            <a:ext cx="7296329" cy="240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12730" y="4149874"/>
            <a:ext cx="10625594" cy="1384995"/>
          </a:xfrm>
          <a:prstGeom prst="rect">
            <a:avLst/>
          </a:prstGeom>
        </p:spPr>
        <p:txBody>
          <a:bodyPr>
            <a:spAutoFit/>
          </a:bodyPr>
          <a:lstStyle/>
          <a:p>
            <a:pPr>
              <a:lnSpc>
                <a:spcPct val="150000"/>
              </a:lnSpc>
              <a:tabLst>
                <a:tab pos="2250440"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气体</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通过</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的目的是</a:t>
            </a:r>
            <a:r>
              <a:rPr lang="en-US" altLang="zh-CN" sz="2800" kern="100" dirty="0" smtClean="0">
                <a:latin typeface="Times New Roman"/>
                <a:ea typeface="华文细黑"/>
                <a:cs typeface="Courier New"/>
              </a:rPr>
              <a:t>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计算钢样中碳的质量分数，应测量的数据</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rPr>
              <a:t>___________</a:t>
            </a:r>
            <a:r>
              <a:rPr lang="zh-CN" altLang="zh-CN" sz="2800" kern="100" dirty="0">
                <a:latin typeface="Times New Roman"/>
                <a:ea typeface="华文细黑"/>
                <a:cs typeface="Times New Roman"/>
              </a:rPr>
              <a:t>。</a:t>
            </a:r>
            <a:r>
              <a:rPr lang="zh-CN" altLang="zh-CN" sz="2800" kern="100" dirty="0">
                <a:ea typeface="Times New Roman"/>
              </a:rPr>
              <a:t> </a:t>
            </a:r>
            <a:endParaRPr lang="zh-CN" altLang="en-US" sz="2800" dirty="0"/>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08216" y="1125538"/>
            <a:ext cx="11621057" cy="4196953"/>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a:t>
            </a:r>
            <a:r>
              <a:rPr lang="en-US" altLang="zh-CN" sz="2800" b="1" kern="100" dirty="0">
                <a:solidFill>
                  <a:srgbClr val="0000FF"/>
                </a:solidFill>
                <a:latin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气体</a:t>
            </a:r>
            <a:r>
              <a:rPr lang="en-US" altLang="zh-CN" sz="2800" kern="100" dirty="0">
                <a:latin typeface="Times New Roman"/>
                <a:ea typeface="华文细黑"/>
              </a:rPr>
              <a:t>a</a:t>
            </a:r>
            <a:r>
              <a:rPr lang="zh-CN" altLang="zh-CN" sz="2800" kern="100" dirty="0">
                <a:latin typeface="Times New Roman"/>
                <a:ea typeface="华文细黑"/>
                <a:cs typeface="Times New Roman"/>
              </a:rPr>
              <a:t>中含有</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和</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，在吸收</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测定碳的含量时，也可能吸收</a:t>
            </a:r>
            <a:r>
              <a:rPr lang="en-US" altLang="zh-CN" sz="2800" kern="100" dirty="0">
                <a:latin typeface="Times New Roman"/>
                <a:ea typeface="华文细黑"/>
              </a:rPr>
              <a:t>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，故气体</a:t>
            </a:r>
            <a:r>
              <a:rPr lang="en-US" altLang="zh-CN" sz="2800" kern="100" dirty="0">
                <a:latin typeface="Times New Roman"/>
                <a:ea typeface="华文细黑"/>
              </a:rPr>
              <a:t>a</a:t>
            </a:r>
            <a:r>
              <a:rPr lang="zh-CN" altLang="zh-CN" sz="2800" kern="100" dirty="0">
                <a:latin typeface="Times New Roman"/>
                <a:ea typeface="华文细黑"/>
                <a:cs typeface="Times New Roman"/>
              </a:rPr>
              <a:t>通过装置</a:t>
            </a:r>
            <a:r>
              <a:rPr lang="en-US" altLang="zh-CN" sz="2800" kern="100" dirty="0">
                <a:latin typeface="Times New Roman"/>
                <a:ea typeface="华文细黑"/>
              </a:rPr>
              <a:t>B</a:t>
            </a:r>
            <a:r>
              <a:rPr lang="zh-CN" altLang="zh-CN" sz="2800" kern="100" dirty="0">
                <a:latin typeface="Times New Roman"/>
                <a:ea typeface="华文细黑"/>
                <a:cs typeface="Times New Roman"/>
              </a:rPr>
              <a:t>和</a:t>
            </a:r>
            <a:r>
              <a:rPr lang="en-US" altLang="zh-CN" sz="2800" kern="100" dirty="0">
                <a:latin typeface="Times New Roman"/>
                <a:ea typeface="华文细黑"/>
              </a:rPr>
              <a:t>C</a:t>
            </a:r>
            <a:r>
              <a:rPr lang="zh-CN" altLang="zh-CN" sz="2800" kern="100" dirty="0">
                <a:latin typeface="Times New Roman"/>
                <a:ea typeface="华文细黑"/>
                <a:cs typeface="Times New Roman"/>
              </a:rPr>
              <a:t>的目的排除</a:t>
            </a:r>
            <a:r>
              <a:rPr lang="en-US" altLang="zh-CN" sz="2800" kern="100" dirty="0">
                <a:latin typeface="Times New Roman"/>
                <a:ea typeface="华文细黑"/>
              </a:rPr>
              <a:t>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对</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测定的干扰</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计算钢样中碳的质量分数，应测量吸收</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前、后吸收瓶的质量，其质量差为</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的质量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250440" algn="l"/>
              </a:tabLst>
            </a:pPr>
            <a:r>
              <a:rPr lang="zh-CN" altLang="zh-CN" sz="2800" b="1" kern="100" dirty="0">
                <a:solidFill>
                  <a:srgbClr val="0000FF"/>
                </a:solidFill>
                <a:latin typeface="Times New Roman"/>
                <a:cs typeface="Times New Roman"/>
              </a:rPr>
              <a:t>答案</a:t>
            </a:r>
            <a:r>
              <a:rPr lang="zh-CN" altLang="zh-CN" sz="2800" b="1" kern="100" dirty="0">
                <a:solidFill>
                  <a:srgbClr val="0000FF"/>
                </a:solidFill>
                <a:latin typeface="宋体"/>
                <a:ea typeface="Times New Roman"/>
                <a:cs typeface="Courier New"/>
              </a:rPr>
              <a:t> </a:t>
            </a:r>
            <a:r>
              <a:rPr lang="en-US" altLang="zh-CN" sz="2800" kern="100" dirty="0">
                <a:solidFill>
                  <a:srgbClr val="E36C0A"/>
                </a:solidFill>
                <a:latin typeface="宋体"/>
                <a:ea typeface="华文细黑"/>
                <a:cs typeface="Times New Roman"/>
              </a:rPr>
              <a:t>①</a:t>
            </a:r>
            <a:r>
              <a:rPr lang="zh-CN" altLang="zh-CN" sz="2800" kern="100" dirty="0">
                <a:solidFill>
                  <a:srgbClr val="E36C0A"/>
                </a:solidFill>
                <a:latin typeface="Times New Roman"/>
                <a:ea typeface="华文细黑"/>
                <a:cs typeface="Times New Roman"/>
              </a:rPr>
              <a:t>排除</a:t>
            </a:r>
            <a:r>
              <a:rPr lang="en-US" altLang="zh-CN" sz="2800" kern="100" dirty="0">
                <a:solidFill>
                  <a:srgbClr val="E36C0A"/>
                </a:solidFill>
                <a:latin typeface="Times New Roman"/>
                <a:ea typeface="华文细黑"/>
                <a:cs typeface="Courier New"/>
              </a:rPr>
              <a:t>SO</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对</a:t>
            </a:r>
            <a:r>
              <a:rPr lang="en-US" altLang="zh-CN" sz="2800" kern="100" dirty="0">
                <a:solidFill>
                  <a:srgbClr val="E36C0A"/>
                </a:solidFill>
                <a:latin typeface="Times New Roman"/>
                <a:ea typeface="华文细黑"/>
                <a:cs typeface="Courier New"/>
              </a:rPr>
              <a:t>CO</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测定的干扰</a:t>
            </a:r>
            <a:endParaRPr lang="zh-CN" altLang="zh-CN" sz="2800" kern="100" dirty="0">
              <a:solidFill>
                <a:prstClr val="black"/>
              </a:solidFill>
              <a:latin typeface="宋体"/>
              <a:cs typeface="Courier New"/>
            </a:endParaRPr>
          </a:p>
          <a:p>
            <a:pPr lvl="0">
              <a:lnSpc>
                <a:spcPct val="150000"/>
              </a:lnSpc>
            </a:pPr>
            <a:r>
              <a:rPr lang="en-US" altLang="zh-CN" sz="2800" kern="100" dirty="0">
                <a:solidFill>
                  <a:srgbClr val="E36C0A"/>
                </a:solidFill>
                <a:latin typeface="宋体"/>
                <a:ea typeface="华文细黑"/>
                <a:cs typeface="Times New Roman"/>
              </a:rPr>
              <a:t>②</a:t>
            </a:r>
            <a:r>
              <a:rPr lang="zh-CN" altLang="zh-CN" sz="2800" kern="100" dirty="0">
                <a:solidFill>
                  <a:srgbClr val="E36C0A"/>
                </a:solidFill>
                <a:latin typeface="Times New Roman"/>
                <a:ea typeface="华文细黑"/>
                <a:cs typeface="Times New Roman"/>
              </a:rPr>
              <a:t>吸收</a:t>
            </a:r>
            <a:r>
              <a:rPr lang="en-US" altLang="zh-CN" sz="2800" kern="100" dirty="0">
                <a:solidFill>
                  <a:srgbClr val="E36C0A"/>
                </a:solidFill>
                <a:latin typeface="Times New Roman"/>
                <a:ea typeface="华文细黑"/>
              </a:rPr>
              <a:t>CO</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前、后吸收瓶的</a:t>
            </a:r>
            <a:r>
              <a:rPr lang="zh-CN" altLang="zh-CN" sz="2800" kern="100" dirty="0" smtClean="0">
                <a:solidFill>
                  <a:srgbClr val="E36C0A"/>
                </a:solidFill>
                <a:latin typeface="Times New Roman"/>
                <a:ea typeface="华文细黑"/>
                <a:cs typeface="Times New Roman"/>
              </a:rPr>
              <a:t>质量</a:t>
            </a:r>
            <a:endParaRPr lang="zh-CN" altLang="en-US" sz="2800" dirty="0">
              <a:solidFill>
                <a:prstClr val="black"/>
              </a:solidFill>
            </a:endParaRPr>
          </a:p>
        </p:txBody>
      </p:sp>
    </p:spTree>
    <p:extLst>
      <p:ext uri="{BB962C8B-B14F-4D97-AF65-F5344CB8AC3E}">
        <p14:creationId xmlns:p14="http://schemas.microsoft.com/office/powerpoint/2010/main" val="3578727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7" name="文本框 1"/>
          <p:cNvSpPr txBox="1"/>
          <p:nvPr/>
        </p:nvSpPr>
        <p:spPr>
          <a:xfrm>
            <a:off x="389500" y="1965399"/>
            <a:ext cx="11322330" cy="2382191"/>
          </a:xfrm>
          <a:prstGeom prst="rect">
            <a:avLst/>
          </a:prstGeom>
          <a:noFill/>
        </p:spPr>
        <p:txBody>
          <a:bodyPr wrap="none" rtlCol="0" anchor="ctr">
            <a:spAutoFit/>
          </a:bodyPr>
          <a:lstStyle/>
          <a:p>
            <a:pPr>
              <a:lnSpc>
                <a:spcPct val="120000"/>
              </a:lnSpc>
              <a:defRPr/>
            </a:pPr>
            <a:r>
              <a:rPr lang="zh-CN" altLang="en-US" sz="6200" b="1" dirty="0">
                <a:solidFill>
                  <a:schemeClr val="bg1"/>
                </a:solidFill>
                <a:latin typeface="+mj-ea"/>
                <a:ea typeface="+mj-ea"/>
              </a:rPr>
              <a:t>热点一　</a:t>
            </a:r>
            <a:r>
              <a:rPr lang="zh-CN" altLang="en-US" sz="6200" b="1" dirty="0" smtClean="0">
                <a:solidFill>
                  <a:schemeClr val="bg1"/>
                </a:solidFill>
                <a:latin typeface="宋体" pitchFamily="2" charset="-122"/>
                <a:ea typeface="宋体" pitchFamily="2" charset="-122"/>
              </a:rPr>
              <a:t>“</a:t>
            </a:r>
            <a:r>
              <a:rPr lang="zh-CN" altLang="en-US" sz="6200" b="1" dirty="0" smtClean="0">
                <a:solidFill>
                  <a:schemeClr val="bg1"/>
                </a:solidFill>
                <a:latin typeface="+mj-ea"/>
                <a:ea typeface="+mj-ea"/>
              </a:rPr>
              <a:t>物质组成</a:t>
            </a:r>
            <a:r>
              <a:rPr lang="zh-CN" altLang="en-US" sz="6200" b="1" dirty="0" smtClean="0">
                <a:solidFill>
                  <a:schemeClr val="bg1"/>
                </a:solidFill>
                <a:latin typeface="宋体" pitchFamily="2" charset="-122"/>
                <a:ea typeface="宋体" pitchFamily="2" charset="-122"/>
              </a:rPr>
              <a:t>”</a:t>
            </a:r>
            <a:r>
              <a:rPr lang="zh-CN" altLang="en-US" sz="6200" b="1" dirty="0" smtClean="0">
                <a:solidFill>
                  <a:schemeClr val="bg1"/>
                </a:solidFill>
                <a:latin typeface="+mj-ea"/>
                <a:ea typeface="+mj-ea"/>
              </a:rPr>
              <a:t>型</a:t>
            </a:r>
            <a:r>
              <a:rPr lang="zh-CN" altLang="en-US" sz="6200" b="1" dirty="0">
                <a:solidFill>
                  <a:schemeClr val="bg1"/>
                </a:solidFill>
                <a:latin typeface="+mj-ea"/>
                <a:ea typeface="+mj-ea"/>
              </a:rPr>
              <a:t>实验</a:t>
            </a:r>
            <a:r>
              <a:rPr lang="zh-CN" altLang="en-US" sz="6200" b="1" dirty="0" smtClean="0">
                <a:solidFill>
                  <a:schemeClr val="bg1"/>
                </a:solidFill>
                <a:latin typeface="+mj-ea"/>
                <a:ea typeface="+mj-ea"/>
              </a:rPr>
              <a:t>方</a:t>
            </a:r>
            <a:endParaRPr lang="en-US" altLang="zh-CN" sz="6200" b="1" dirty="0" smtClean="0">
              <a:solidFill>
                <a:schemeClr val="bg1"/>
              </a:solidFill>
              <a:latin typeface="+mj-ea"/>
              <a:ea typeface="+mj-ea"/>
            </a:endParaRPr>
          </a:p>
          <a:p>
            <a:pPr>
              <a:lnSpc>
                <a:spcPct val="120000"/>
              </a:lnSpc>
              <a:defRPr/>
            </a:pPr>
            <a:r>
              <a:rPr lang="en-US" altLang="zh-CN" sz="6200" b="1" dirty="0">
                <a:solidFill>
                  <a:schemeClr val="bg1"/>
                </a:solidFill>
                <a:latin typeface="+mj-ea"/>
                <a:ea typeface="+mj-ea"/>
              </a:rPr>
              <a:t> </a:t>
            </a:r>
            <a:r>
              <a:rPr lang="en-US" altLang="zh-CN" sz="6200" b="1" dirty="0" smtClean="0">
                <a:solidFill>
                  <a:schemeClr val="bg1"/>
                </a:solidFill>
                <a:latin typeface="+mj-ea"/>
                <a:ea typeface="+mj-ea"/>
              </a:rPr>
              <a:t>              </a:t>
            </a:r>
            <a:r>
              <a:rPr lang="zh-CN" altLang="en-US" sz="6200" b="1" dirty="0" smtClean="0">
                <a:solidFill>
                  <a:schemeClr val="bg1"/>
                </a:solidFill>
                <a:latin typeface="+mj-ea"/>
                <a:ea typeface="+mj-ea"/>
              </a:rPr>
              <a:t>案</a:t>
            </a:r>
            <a:r>
              <a:rPr lang="zh-CN" altLang="en-US" sz="6200" b="1" dirty="0">
                <a:solidFill>
                  <a:schemeClr val="bg1"/>
                </a:solidFill>
                <a:latin typeface="+mj-ea"/>
                <a:ea typeface="+mj-ea"/>
              </a:rPr>
              <a:t>的设计</a:t>
            </a: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1259676"/>
            <a:ext cx="11639246" cy="3970318"/>
          </a:xfrm>
          <a:prstGeom prst="rect">
            <a:avLst/>
          </a:prstGeom>
        </p:spPr>
        <p:txBody>
          <a:bodyPr>
            <a:spAutoFit/>
          </a:bodyPr>
          <a:lstStyle/>
          <a:p>
            <a:pPr algn="just">
              <a:lnSpc>
                <a:spcPct val="150000"/>
              </a:lnSpc>
              <a:spcAft>
                <a:spcPts val="0"/>
              </a:spcAft>
              <a:tabLst>
                <a:tab pos="2250440" algn="l"/>
              </a:tabLst>
            </a:pPr>
            <a:r>
              <a:rPr lang="zh-CN" altLang="zh-CN" sz="2800" b="1" kern="100" dirty="0" smtClean="0">
                <a:solidFill>
                  <a:srgbClr val="0000FF"/>
                </a:solidFill>
                <a:latin typeface="IPAPANNEW"/>
                <a:ea typeface="华文细黑"/>
                <a:cs typeface="Times New Roman"/>
              </a:rPr>
              <a:t>例</a:t>
            </a:r>
            <a:r>
              <a:rPr lang="en-US" altLang="zh-CN" sz="2800" b="1" kern="100" dirty="0" smtClean="0">
                <a:solidFill>
                  <a:srgbClr val="0000FF"/>
                </a:solidFill>
                <a:latin typeface="IPAPANNEW"/>
                <a:ea typeface="华文细黑"/>
                <a:cs typeface="Times New Roman"/>
              </a:rPr>
              <a:t>3</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江苏，</a:t>
            </a:r>
            <a:r>
              <a:rPr lang="en-US" altLang="zh-CN" sz="2800" kern="100" dirty="0">
                <a:latin typeface="Times New Roman"/>
                <a:ea typeface="华文细黑"/>
                <a:cs typeface="Courier New"/>
              </a:rPr>
              <a:t>18)</a:t>
            </a:r>
            <a:r>
              <a:rPr lang="zh-CN" altLang="zh-CN" sz="2800" kern="100" dirty="0">
                <a:latin typeface="Times New Roman"/>
                <a:ea typeface="华文细黑"/>
                <a:cs typeface="Times New Roman"/>
              </a:rPr>
              <a:t>碱式碳酸铝镁</a:t>
            </a:r>
            <a:r>
              <a:rPr lang="en-US" altLang="zh-CN" sz="2800" kern="100" dirty="0">
                <a:latin typeface="IPAPANNEW"/>
                <a:ea typeface="华文细黑"/>
                <a:cs typeface="Times New Roman"/>
              </a:rPr>
              <a:t>[</a:t>
            </a:r>
            <a:r>
              <a:rPr lang="en-US" altLang="zh-CN" sz="2800" kern="100" dirty="0" err="1" smtClean="0">
                <a:latin typeface="IPAPANNEW"/>
                <a:ea typeface="华文细黑"/>
                <a:cs typeface="Times New Roman"/>
              </a:rPr>
              <a:t>Mg</a:t>
            </a:r>
            <a:r>
              <a:rPr lang="en-US" altLang="zh-CN" sz="2800" i="1" kern="100" baseline="-25000" dirty="0" err="1" smtClean="0">
                <a:latin typeface="Times New Roman" pitchFamily="18" charset="0"/>
                <a:ea typeface="华文细黑"/>
                <a:cs typeface="Times New Roman" pitchFamily="18" charset="0"/>
              </a:rPr>
              <a:t>a</a:t>
            </a:r>
            <a:r>
              <a:rPr lang="en-US" altLang="zh-CN" sz="2800" kern="100" dirty="0" err="1" smtClean="0">
                <a:latin typeface="IPAPANNEW"/>
                <a:ea typeface="华文细黑"/>
                <a:cs typeface="Times New Roman"/>
              </a:rPr>
              <a:t>Al</a:t>
            </a:r>
            <a:r>
              <a:rPr lang="en-US" altLang="zh-CN" sz="2800" i="1" kern="100" baseline="-25000" dirty="0" err="1" smtClean="0">
                <a:latin typeface="Times New Roman" pitchFamily="18" charset="0"/>
                <a:ea typeface="华文细黑"/>
                <a:cs typeface="Times New Roman" pitchFamily="18" charset="0"/>
              </a:rPr>
              <a:t>b</a:t>
            </a:r>
            <a:r>
              <a:rPr lang="en-US" altLang="zh-CN" sz="2800" kern="100" dirty="0" smtClean="0">
                <a:latin typeface="IPAPANNEW"/>
                <a:ea typeface="华文细黑"/>
                <a:cs typeface="Times New Roman"/>
              </a:rPr>
              <a:t>(OH)</a:t>
            </a:r>
            <a:r>
              <a:rPr lang="en-US" altLang="zh-CN" sz="2800" i="1" kern="100" baseline="-25000" dirty="0" smtClean="0">
                <a:latin typeface="Times New Roman" pitchFamily="18" charset="0"/>
                <a:ea typeface="华文细黑"/>
                <a:cs typeface="Times New Roman" pitchFamily="18" charset="0"/>
              </a:rPr>
              <a:t>c</a:t>
            </a:r>
            <a:r>
              <a:rPr lang="en-US" altLang="zh-CN" sz="2800" kern="100" dirty="0" smtClean="0">
                <a:latin typeface="IPAPANNEW"/>
                <a:ea typeface="华文细黑"/>
                <a:cs typeface="Times New Roman"/>
              </a:rPr>
              <a:t>(CO</a:t>
            </a:r>
            <a:r>
              <a:rPr lang="en-US" altLang="zh-CN" sz="2800" kern="100" baseline="-25000" dirty="0" smtClean="0">
                <a:latin typeface="IPAPANNEW"/>
                <a:ea typeface="华文细黑"/>
                <a:cs typeface="Times New Roman"/>
              </a:rPr>
              <a:t>3</a:t>
            </a:r>
            <a:r>
              <a:rPr lang="en-US" altLang="zh-CN" sz="2800" kern="100" dirty="0" smtClean="0">
                <a:latin typeface="IPAPANNEW"/>
                <a:ea typeface="华文细黑"/>
                <a:cs typeface="Times New Roman"/>
              </a:rPr>
              <a:t>)</a:t>
            </a:r>
            <a:r>
              <a:rPr lang="en-US" altLang="zh-CN" sz="2800" i="1" kern="100" baseline="-25000" dirty="0" smtClean="0">
                <a:latin typeface="Times New Roman" pitchFamily="18" charset="0"/>
                <a:ea typeface="华文细黑"/>
                <a:cs typeface="Times New Roman" pitchFamily="18" charset="0"/>
              </a:rPr>
              <a:t>d </a:t>
            </a:r>
            <a:r>
              <a:rPr lang="en-US" altLang="zh-CN" sz="2800" kern="100" dirty="0" smtClean="0">
                <a:latin typeface="IPAPANNEW"/>
                <a:ea typeface="华文细黑"/>
                <a:cs typeface="Times New Roman"/>
              </a:rPr>
              <a:t>·</a:t>
            </a:r>
            <a:r>
              <a:rPr lang="en-US" altLang="zh-CN" sz="2800" i="1" kern="100" dirty="0">
                <a:latin typeface="Times New Roman" pitchFamily="18" charset="0"/>
                <a:ea typeface="华文细黑"/>
                <a:cs typeface="Times New Roman" pitchFamily="18" charset="0"/>
              </a:rPr>
              <a:t>x</a:t>
            </a:r>
            <a:r>
              <a:rPr lang="en-US" altLang="zh-CN" sz="2800" kern="100" dirty="0">
                <a:latin typeface="IPAPANNEW"/>
                <a:ea typeface="华文细黑"/>
                <a:cs typeface="Times New Roman"/>
              </a:rPr>
              <a:t>H</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O]</a:t>
            </a:r>
            <a:r>
              <a:rPr lang="zh-CN" altLang="zh-CN" sz="2800" kern="100" dirty="0">
                <a:latin typeface="Times New Roman"/>
                <a:ea typeface="华文细黑"/>
                <a:cs typeface="Times New Roman"/>
              </a:rPr>
              <a:t>常用作塑料阻燃剂。</a:t>
            </a:r>
            <a:endParaRPr lang="zh-CN" altLang="zh-CN" sz="2800" kern="100" dirty="0">
              <a:latin typeface="宋体"/>
              <a:cs typeface="Courier New"/>
            </a:endParaRPr>
          </a:p>
          <a:p>
            <a:pPr algn="just">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碱式碳酸铝镁具有阻燃作用，是由于其受热分解需吸收大量热量和</a:t>
            </a:r>
            <a:r>
              <a:rPr lang="en-US" altLang="zh-CN" sz="2800" kern="100" dirty="0" smtClean="0">
                <a:latin typeface="Times New Roman"/>
                <a:ea typeface="华文细黑"/>
              </a:rPr>
              <a:t>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zh-CN" altLang="zh-CN" sz="2800" kern="100" dirty="0" smtClean="0">
                <a:latin typeface="Times New Roman"/>
                <a:ea typeface="华文细黑"/>
                <a:cs typeface="Times New Roman"/>
              </a:rPr>
              <a:t>因为</a:t>
            </a:r>
            <a:r>
              <a:rPr lang="zh-CN" altLang="zh-CN" sz="2800" kern="100" dirty="0">
                <a:latin typeface="Times New Roman"/>
                <a:ea typeface="华文细黑"/>
                <a:cs typeface="Times New Roman"/>
              </a:rPr>
              <a:t>碱式碳酸铝镁分解得到</a:t>
            </a:r>
            <a:r>
              <a:rPr lang="en-US" altLang="zh-CN" sz="2800" kern="100" dirty="0">
                <a:latin typeface="Times New Roman"/>
                <a:ea typeface="华文细黑"/>
              </a:rPr>
              <a:t>Al</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err="1">
                <a:latin typeface="Times New Roman"/>
                <a:ea typeface="华文细黑"/>
              </a:rPr>
              <a:t>MgO</a:t>
            </a:r>
            <a:r>
              <a:rPr lang="zh-CN" altLang="zh-CN" sz="2800" kern="100" dirty="0">
                <a:latin typeface="Times New Roman"/>
                <a:ea typeface="华文细黑"/>
                <a:cs typeface="Times New Roman"/>
              </a:rPr>
              <a:t>，二者的熔点都较高，都具有阻燃作用。</a:t>
            </a:r>
            <a:endParaRPr lang="zh-CN" altLang="en-US" sz="2800" dirty="0"/>
          </a:p>
        </p:txBody>
      </p:sp>
      <p:sp>
        <p:nvSpPr>
          <p:cNvPr id="6" name="矩形 5"/>
          <p:cNvSpPr/>
          <p:nvPr/>
        </p:nvSpPr>
        <p:spPr>
          <a:xfrm>
            <a:off x="348378" y="3213770"/>
            <a:ext cx="4134465"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生成的产物具有阻燃作用</a:t>
            </a:r>
            <a:endParaRPr lang="zh-CN" altLang="en-US" sz="2800" dirty="0"/>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296664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6" grpId="0"/>
      <p:bldP spid="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335" y="1125538"/>
            <a:ext cx="11688154" cy="738664"/>
          </a:xfrm>
          <a:prstGeom prst="rect">
            <a:avLst/>
          </a:prstGeom>
        </p:spPr>
        <p:txBody>
          <a:bodyPr>
            <a:spAutoFit/>
          </a:bodyPr>
          <a:lstStyle/>
          <a:p>
            <a:pPr>
              <a:lnSpc>
                <a:spcPct val="150000"/>
              </a:lnSpc>
            </a:pPr>
            <a:r>
              <a:rPr lang="en-US" altLang="zh-CN" sz="2800" kern="100" dirty="0">
                <a:latin typeface="Times New Roman"/>
                <a:ea typeface="华文细黑"/>
              </a:rPr>
              <a:t>(2)</a:t>
            </a:r>
            <a:r>
              <a:rPr lang="en-US" altLang="zh-CN" sz="2800" kern="100" dirty="0" err="1">
                <a:latin typeface="Times New Roman"/>
                <a:ea typeface="华文细黑"/>
              </a:rPr>
              <a:t>Mg</a:t>
            </a:r>
            <a:r>
              <a:rPr lang="en-US" altLang="zh-CN" sz="2800" i="1" kern="100" baseline="-25000" dirty="0" err="1">
                <a:latin typeface="Times New Roman"/>
                <a:ea typeface="华文细黑"/>
              </a:rPr>
              <a:t>a</a:t>
            </a:r>
            <a:r>
              <a:rPr lang="en-US" altLang="zh-CN" sz="2800" kern="100" dirty="0" err="1">
                <a:latin typeface="Times New Roman"/>
                <a:ea typeface="华文细黑"/>
              </a:rPr>
              <a:t>Al</a:t>
            </a:r>
            <a:r>
              <a:rPr lang="en-US" altLang="zh-CN" sz="2800" i="1" kern="100" baseline="-25000" dirty="0" err="1">
                <a:latin typeface="Times New Roman"/>
                <a:ea typeface="华文细黑"/>
              </a:rPr>
              <a:t>b</a:t>
            </a:r>
            <a:r>
              <a:rPr lang="en-US" altLang="zh-CN" sz="2800" kern="100" dirty="0">
                <a:latin typeface="Times New Roman"/>
                <a:ea typeface="华文细黑"/>
              </a:rPr>
              <a:t>(OH)</a:t>
            </a:r>
            <a:r>
              <a:rPr lang="en-US" altLang="zh-CN" sz="2800" i="1" kern="100" baseline="-25000" dirty="0">
                <a:latin typeface="Times New Roman"/>
                <a:ea typeface="华文细黑"/>
              </a:rPr>
              <a:t>c</a:t>
            </a:r>
            <a:r>
              <a:rPr lang="en-US" altLang="zh-CN" sz="2800" kern="100" dirty="0">
                <a:latin typeface="Times New Roman"/>
                <a:ea typeface="华文细黑"/>
              </a:rPr>
              <a:t>(CO</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i="1" kern="100" baseline="-25000" dirty="0">
                <a:latin typeface="Times New Roman"/>
                <a:ea typeface="华文细黑"/>
              </a:rPr>
              <a:t>d</a:t>
            </a:r>
            <a:r>
              <a:rPr lang="en-US" altLang="zh-CN" sz="2800" kern="100" dirty="0">
                <a:latin typeface="Times New Roman"/>
                <a:ea typeface="华文细黑"/>
              </a:rPr>
              <a:t>·</a:t>
            </a:r>
            <a:r>
              <a:rPr lang="en-US" altLang="zh-CN" sz="2800" i="1" kern="100" dirty="0">
                <a:latin typeface="Times New Roman"/>
                <a:ea typeface="华文细黑"/>
              </a:rPr>
              <a:t>x</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中</a:t>
            </a:r>
            <a:r>
              <a:rPr lang="en-US" altLang="zh-CN" sz="2800" i="1" kern="100" dirty="0">
                <a:latin typeface="Times New Roman"/>
                <a:ea typeface="华文细黑"/>
              </a:rPr>
              <a:t>a</a:t>
            </a:r>
            <a:r>
              <a:rPr lang="zh-CN" altLang="zh-CN" sz="2800" kern="100" dirty="0">
                <a:latin typeface="Times New Roman"/>
                <a:ea typeface="华文细黑"/>
                <a:cs typeface="Times New Roman"/>
              </a:rPr>
              <a:t>、</a:t>
            </a:r>
            <a:r>
              <a:rPr lang="en-US" altLang="zh-CN" sz="2800" i="1" kern="100" dirty="0">
                <a:latin typeface="Times New Roman"/>
                <a:ea typeface="华文细黑"/>
              </a:rPr>
              <a:t>b</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zh-CN" altLang="zh-CN" sz="2800" kern="100" dirty="0">
                <a:latin typeface="Times New Roman"/>
                <a:ea typeface="华文细黑"/>
                <a:cs typeface="Times New Roman"/>
              </a:rPr>
              <a:t>、</a:t>
            </a:r>
            <a:r>
              <a:rPr lang="en-US" altLang="zh-CN" sz="2800" i="1" kern="100" dirty="0">
                <a:latin typeface="Times New Roman"/>
                <a:ea typeface="华文细黑"/>
              </a:rPr>
              <a:t>d</a:t>
            </a:r>
            <a:r>
              <a:rPr lang="zh-CN" altLang="zh-CN" sz="2800" kern="100" dirty="0">
                <a:latin typeface="Times New Roman"/>
                <a:ea typeface="华文细黑"/>
                <a:cs typeface="Times New Roman"/>
              </a:rPr>
              <a:t>的代数关系式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rPr>
              <a:t>_____________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1550672"/>
              </p:ext>
            </p:extLst>
          </p:nvPr>
        </p:nvGraphicFramePr>
        <p:xfrm>
          <a:off x="406574" y="1969220"/>
          <a:ext cx="11077575" cy="2209800"/>
        </p:xfrm>
        <a:graphic>
          <a:graphicData uri="http://schemas.openxmlformats.org/presentationml/2006/ole">
            <mc:AlternateContent xmlns:mc="http://schemas.openxmlformats.org/markup-compatibility/2006">
              <mc:Choice xmlns:v="urn:schemas-microsoft-com:vml" Requires="v">
                <p:oleObj spid="_x0000_s167973" name="文档" r:id="rId4" imgW="11079268" imgH="2212848" progId="Word.Document.12">
                  <p:embed/>
                </p:oleObj>
              </mc:Choice>
              <mc:Fallback>
                <p:oleObj name="文档" r:id="rId4" imgW="11079268" imgH="2212848" progId="Word.Document.12">
                  <p:embed/>
                  <p:pic>
                    <p:nvPicPr>
                      <p:cNvPr id="0" name=""/>
                      <p:cNvPicPr/>
                      <p:nvPr/>
                    </p:nvPicPr>
                    <p:blipFill>
                      <a:blip r:embed="rId5"/>
                      <a:stretch>
                        <a:fillRect/>
                      </a:stretch>
                    </p:blipFill>
                    <p:spPr>
                      <a:xfrm>
                        <a:off x="406574" y="1969220"/>
                        <a:ext cx="11077575" cy="2209800"/>
                      </a:xfrm>
                      <a:prstGeom prst="rect">
                        <a:avLst/>
                      </a:prstGeom>
                    </p:spPr>
                  </p:pic>
                </p:oleObj>
              </mc:Fallback>
            </mc:AlternateContent>
          </a:graphicData>
        </a:graphic>
      </p:graphicFrame>
      <p:sp>
        <p:nvSpPr>
          <p:cNvPr id="8" name="矩形 7"/>
          <p:cNvSpPr/>
          <p:nvPr/>
        </p:nvSpPr>
        <p:spPr>
          <a:xfrm>
            <a:off x="9119542" y="1269554"/>
            <a:ext cx="2497800" cy="523220"/>
          </a:xfrm>
          <a:prstGeom prst="rect">
            <a:avLst/>
          </a:prstGeom>
        </p:spPr>
        <p:txBody>
          <a:bodyPr wrap="none">
            <a:spAutoFit/>
          </a:bodyPr>
          <a:lstStyle/>
          <a:p>
            <a:r>
              <a:rPr lang="en-US" altLang="zh-CN" sz="2800" kern="100" dirty="0">
                <a:solidFill>
                  <a:srgbClr val="E36C0A"/>
                </a:solidFill>
                <a:latin typeface="Times New Roman"/>
                <a:ea typeface="华文细黑"/>
              </a:rPr>
              <a:t>2</a:t>
            </a:r>
            <a:r>
              <a:rPr lang="en-US" altLang="zh-CN" sz="2800" i="1" kern="100" dirty="0">
                <a:solidFill>
                  <a:srgbClr val="E36C0A"/>
                </a:solidFill>
                <a:latin typeface="Times New Roman"/>
                <a:ea typeface="华文细黑"/>
              </a:rPr>
              <a:t>a</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3</a:t>
            </a:r>
            <a:r>
              <a:rPr lang="en-US" altLang="zh-CN" sz="2800" i="1" kern="100" dirty="0">
                <a:solidFill>
                  <a:srgbClr val="E36C0A"/>
                </a:solidFill>
                <a:latin typeface="Times New Roman"/>
                <a:ea typeface="华文细黑"/>
              </a:rPr>
              <a:t>b</a:t>
            </a:r>
            <a:r>
              <a:rPr lang="zh-CN" altLang="zh-CN" sz="2800" kern="100" dirty="0">
                <a:solidFill>
                  <a:srgbClr val="E36C0A"/>
                </a:solidFill>
                <a:latin typeface="Times New Roman"/>
                <a:ea typeface="华文细黑"/>
                <a:cs typeface="Times New Roman"/>
              </a:rPr>
              <a:t>＝</a:t>
            </a:r>
            <a:r>
              <a:rPr lang="en-US" altLang="zh-CN" sz="2800" i="1" kern="100" dirty="0">
                <a:solidFill>
                  <a:srgbClr val="E36C0A"/>
                </a:solidFill>
                <a:latin typeface="Times New Roman"/>
                <a:ea typeface="华文细黑"/>
              </a:rPr>
              <a:t>c</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2</a:t>
            </a:r>
            <a:r>
              <a:rPr lang="en-US" altLang="zh-CN" sz="2800" i="1" kern="100" dirty="0">
                <a:solidFill>
                  <a:srgbClr val="E36C0A"/>
                </a:solidFill>
                <a:latin typeface="Times New Roman"/>
                <a:ea typeface="华文细黑"/>
              </a:rPr>
              <a:t>d</a:t>
            </a:r>
            <a:endParaRPr lang="zh-CN" altLang="en-US" sz="2800" dirty="0"/>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092370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8" grpId="0"/>
      <p:bldP spid="8"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3639" y="189434"/>
            <a:ext cx="11639249" cy="5262979"/>
          </a:xfrm>
          <a:prstGeom prst="rect">
            <a:avLst/>
          </a:prstGeom>
        </p:spPr>
        <p:txBody>
          <a:bodyPr>
            <a:spAutoFit/>
          </a:bodyPr>
          <a:lstStyle/>
          <a:p>
            <a:pPr algn="just">
              <a:lnSpc>
                <a:spcPct val="150000"/>
              </a:lnSpc>
              <a:spcAft>
                <a:spcPts val="0"/>
              </a:spcAft>
              <a:tabLst>
                <a:tab pos="225044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为确定碱式碳酸铝镁的组成，进行如下实验：</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准确称取</a:t>
            </a:r>
            <a:r>
              <a:rPr lang="en-US" altLang="zh-CN" sz="2800" kern="100" dirty="0">
                <a:latin typeface="Times New Roman"/>
                <a:ea typeface="华文细黑"/>
                <a:cs typeface="Courier New"/>
              </a:rPr>
              <a:t>3.390 g</a:t>
            </a:r>
            <a:r>
              <a:rPr lang="zh-CN" altLang="zh-CN" sz="2800" kern="100" dirty="0">
                <a:latin typeface="Times New Roman"/>
                <a:ea typeface="华文细黑"/>
                <a:cs typeface="Times New Roman"/>
              </a:rPr>
              <a:t>样品与足量稀盐酸充分反应，生成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0.560 L(</a:t>
            </a:r>
            <a:r>
              <a:rPr lang="zh-CN" altLang="zh-CN" sz="2800" kern="100" dirty="0">
                <a:latin typeface="Times New Roman"/>
                <a:ea typeface="华文细黑"/>
                <a:cs typeface="Times New Roman"/>
              </a:rPr>
              <a:t>已换算成标准状况下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另</a:t>
            </a:r>
            <a:r>
              <a:rPr lang="zh-CN" altLang="zh-CN" sz="2800" kern="100" dirty="0">
                <a:latin typeface="Times New Roman"/>
                <a:ea typeface="华文细黑"/>
                <a:cs typeface="Times New Roman"/>
              </a:rPr>
              <a:t>取一定量样品在空气中加热，样品的</a:t>
            </a:r>
            <a:r>
              <a:rPr lang="zh-CN" altLang="zh-CN" sz="2800" kern="100" dirty="0" smtClean="0">
                <a:latin typeface="Times New Roman"/>
                <a:ea typeface="华文细黑"/>
                <a:cs typeface="Times New Roman"/>
              </a:rPr>
              <a:t>固体</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残留</a:t>
            </a:r>
            <a:r>
              <a:rPr lang="zh-CN" altLang="zh-CN" sz="2800" kern="100" dirty="0">
                <a:latin typeface="Times New Roman"/>
                <a:ea typeface="华文细黑"/>
                <a:cs typeface="Times New Roman"/>
              </a:rPr>
              <a:t>率</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固体样品的剩余质量</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固体样品的</a:t>
            </a:r>
            <a:r>
              <a:rPr lang="zh-CN" altLang="zh-CN" sz="2800" kern="100" dirty="0" smtClean="0">
                <a:latin typeface="Times New Roman"/>
                <a:ea typeface="华文细黑"/>
                <a:cs typeface="Times New Roman"/>
              </a:rPr>
              <a:t>起始</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质量</a:t>
            </a:r>
            <a:r>
              <a:rPr lang="en-US" altLang="zh-CN" sz="2800" kern="100" dirty="0">
                <a:latin typeface="Times New Roman"/>
                <a:ea typeface="华文细黑"/>
              </a:rPr>
              <a:t>)</a:t>
            </a:r>
            <a:r>
              <a:rPr lang="en-US" altLang="zh-CN" sz="2800" kern="100" dirty="0">
                <a:latin typeface="宋体"/>
                <a:ea typeface="华文细黑"/>
                <a:cs typeface="Times New Roman"/>
              </a:rPr>
              <a:t>×</a:t>
            </a:r>
            <a:r>
              <a:rPr lang="en-US" altLang="zh-CN" sz="2800" kern="100" dirty="0">
                <a:latin typeface="Times New Roman"/>
                <a:ea typeface="华文细黑"/>
              </a:rPr>
              <a:t>100%]</a:t>
            </a:r>
            <a:r>
              <a:rPr lang="zh-CN" altLang="zh-CN" sz="2800" kern="100" dirty="0">
                <a:latin typeface="Times New Roman"/>
                <a:ea typeface="华文细黑"/>
                <a:cs typeface="Times New Roman"/>
              </a:rPr>
              <a:t>随温度的变化</a:t>
            </a:r>
            <a:r>
              <a:rPr lang="zh-CN" altLang="zh-CN" sz="2800" kern="100" dirty="0" smtClean="0">
                <a:latin typeface="Times New Roman"/>
                <a:ea typeface="华文细黑"/>
                <a:cs typeface="Times New Roman"/>
              </a:rPr>
              <a:t>如图</a:t>
            </a:r>
            <a:r>
              <a:rPr lang="zh-CN" altLang="zh-CN" sz="2800" kern="100" dirty="0">
                <a:latin typeface="Times New Roman"/>
                <a:ea typeface="华文细黑"/>
                <a:cs typeface="Times New Roman"/>
              </a:rPr>
              <a:t>所示</a:t>
            </a:r>
            <a:r>
              <a:rPr lang="en-US" altLang="zh-CN" sz="2800" kern="100" dirty="0">
                <a:latin typeface="Times New Roman"/>
                <a:ea typeface="华文细黑"/>
              </a:rPr>
              <a:t>(</a:t>
            </a:r>
            <a:r>
              <a:rPr lang="zh-CN" altLang="zh-CN" sz="2800" kern="100" dirty="0">
                <a:latin typeface="Times New Roman"/>
                <a:ea typeface="华文细黑"/>
                <a:cs typeface="Times New Roman"/>
              </a:rPr>
              <a:t>样品</a:t>
            </a:r>
            <a:r>
              <a:rPr lang="zh-CN" altLang="zh-CN" sz="2800" kern="100" dirty="0" smtClean="0">
                <a:latin typeface="Times New Roman"/>
                <a:ea typeface="华文细黑"/>
                <a:cs typeface="Times New Roman"/>
              </a:rPr>
              <a:t>在</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270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时已完全失去结晶水，</a:t>
            </a:r>
            <a:r>
              <a:rPr lang="en-US" altLang="zh-CN" sz="2800" kern="100" dirty="0">
                <a:latin typeface="Times New Roman"/>
                <a:ea typeface="华文细黑"/>
              </a:rPr>
              <a:t>600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以上残留</a:t>
            </a:r>
            <a:r>
              <a:rPr lang="zh-CN" altLang="zh-CN" sz="2800" kern="100" dirty="0" smtClean="0">
                <a:latin typeface="Times New Roman"/>
                <a:ea typeface="华文细黑"/>
                <a:cs typeface="Times New Roman"/>
              </a:rPr>
              <a:t>固</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体</a:t>
            </a:r>
            <a:r>
              <a:rPr lang="zh-CN" altLang="zh-CN" sz="2800" kern="100" dirty="0">
                <a:latin typeface="Times New Roman"/>
                <a:ea typeface="华文细黑"/>
                <a:cs typeface="Times New Roman"/>
              </a:rPr>
              <a:t>为金属氧化物的混合物</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en-US" sz="2800" dirty="0"/>
          </a:p>
        </p:txBody>
      </p:sp>
      <p:pic>
        <p:nvPicPr>
          <p:cNvPr id="242690" name="Picture 2" descr="HX685"/>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5366" y="2009369"/>
            <a:ext cx="4540072" cy="344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1221217500"/>
              </p:ext>
            </p:extLst>
          </p:nvPr>
        </p:nvGraphicFramePr>
        <p:xfrm>
          <a:off x="334566" y="5390155"/>
          <a:ext cx="10563225" cy="1343025"/>
        </p:xfrm>
        <a:graphic>
          <a:graphicData uri="http://schemas.openxmlformats.org/presentationml/2006/ole">
            <mc:AlternateContent xmlns:mc="http://schemas.openxmlformats.org/markup-compatibility/2006">
              <mc:Choice xmlns:v="urn:schemas-microsoft-com:vml" Requires="v">
                <p:oleObj spid="_x0000_s260105" name="文档" r:id="rId5" imgW="10565426" imgH="1344725" progId="Word.Document.12">
                  <p:embed/>
                </p:oleObj>
              </mc:Choice>
              <mc:Fallback>
                <p:oleObj name="文档" r:id="rId5" imgW="10565426" imgH="1344725" progId="Word.Document.12">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566" y="5390155"/>
                        <a:ext cx="10563225"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7" action="ppaction://hlinksldjump"/>
          </p:cNvPr>
          <p:cNvSpPr/>
          <p:nvPr/>
        </p:nvSpPr>
        <p:spPr>
          <a:xfrm>
            <a:off x="10919742" y="6663992"/>
            <a:ext cx="1270671" cy="194997"/>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解析答案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415309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2656813357"/>
              </p:ext>
            </p:extLst>
          </p:nvPr>
        </p:nvGraphicFramePr>
        <p:xfrm>
          <a:off x="406574" y="405458"/>
          <a:ext cx="11610975" cy="3752850"/>
        </p:xfrm>
        <a:graphic>
          <a:graphicData uri="http://schemas.openxmlformats.org/presentationml/2006/ole">
            <mc:AlternateContent xmlns:mc="http://schemas.openxmlformats.org/markup-compatibility/2006">
              <mc:Choice xmlns:v="urn:schemas-microsoft-com:vml" Requires="v">
                <p:oleObj spid="_x0000_s169036" name="文档" r:id="rId4" imgW="11612541" imgH="3758020" progId="Word.Document.12">
                  <p:embed/>
                </p:oleObj>
              </mc:Choice>
              <mc:Fallback>
                <p:oleObj name="文档" r:id="rId4" imgW="11612541" imgH="3758020" progId="Word.Document.12">
                  <p:embed/>
                  <p:pic>
                    <p:nvPicPr>
                      <p:cNvPr id="0" name=""/>
                      <p:cNvPicPr/>
                      <p:nvPr/>
                    </p:nvPicPr>
                    <p:blipFill>
                      <a:blip r:embed="rId5"/>
                      <a:stretch>
                        <a:fillRect/>
                      </a:stretch>
                    </p:blipFill>
                    <p:spPr>
                      <a:xfrm>
                        <a:off x="406574" y="405458"/>
                        <a:ext cx="11610975" cy="375285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505766978"/>
              </p:ext>
            </p:extLst>
          </p:nvPr>
        </p:nvGraphicFramePr>
        <p:xfrm>
          <a:off x="406574" y="3789834"/>
          <a:ext cx="10879138" cy="2182812"/>
        </p:xfrm>
        <a:graphic>
          <a:graphicData uri="http://schemas.openxmlformats.org/presentationml/2006/ole">
            <mc:AlternateContent xmlns:mc="http://schemas.openxmlformats.org/markup-compatibility/2006">
              <mc:Choice xmlns:v="urn:schemas-microsoft-com:vml" Requires="v">
                <p:oleObj spid="_x0000_s169037" name="文档" r:id="rId7" imgW="10879561" imgH="2182565" progId="Word.Document.12">
                  <p:embed/>
                </p:oleObj>
              </mc:Choice>
              <mc:Fallback>
                <p:oleObj name="文档" r:id="rId7" imgW="10879561" imgH="2182565" progId="Word.Document.12">
                  <p:embed/>
                  <p:pic>
                    <p:nvPicPr>
                      <p:cNvPr id="0"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574" y="3789834"/>
                        <a:ext cx="10879138"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91134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3335212510"/>
              </p:ext>
            </p:extLst>
          </p:nvPr>
        </p:nvGraphicFramePr>
        <p:xfrm>
          <a:off x="580903" y="189434"/>
          <a:ext cx="10128250" cy="3424237"/>
        </p:xfrm>
        <a:graphic>
          <a:graphicData uri="http://schemas.openxmlformats.org/presentationml/2006/ole">
            <mc:AlternateContent xmlns:mc="http://schemas.openxmlformats.org/markup-compatibility/2006">
              <mc:Choice xmlns:v="urn:schemas-microsoft-com:vml" Requires="v">
                <p:oleObj spid="_x0000_s170057" name="文档" r:id="rId4" imgW="10127509" imgH="3424182" progId="Word.Document.12">
                  <p:embed/>
                </p:oleObj>
              </mc:Choice>
              <mc:Fallback>
                <p:oleObj name="文档" r:id="rId4" imgW="10127509" imgH="3424182" progId="Word.Document.12">
                  <p:embed/>
                  <p:pic>
                    <p:nvPicPr>
                      <p:cNvPr id="0" name=""/>
                      <p:cNvPicPr/>
                      <p:nvPr/>
                    </p:nvPicPr>
                    <p:blipFill>
                      <a:blip r:embed="rId5"/>
                      <a:stretch>
                        <a:fillRect/>
                      </a:stretch>
                    </p:blipFill>
                    <p:spPr>
                      <a:xfrm>
                        <a:off x="580903" y="189434"/>
                        <a:ext cx="10128250" cy="3424237"/>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882618895"/>
              </p:ext>
            </p:extLst>
          </p:nvPr>
        </p:nvGraphicFramePr>
        <p:xfrm>
          <a:off x="550590" y="2925738"/>
          <a:ext cx="10831513" cy="3614738"/>
        </p:xfrm>
        <a:graphic>
          <a:graphicData uri="http://schemas.openxmlformats.org/presentationml/2006/ole">
            <mc:AlternateContent xmlns:mc="http://schemas.openxmlformats.org/markup-compatibility/2006">
              <mc:Choice xmlns:v="urn:schemas-microsoft-com:vml" Requires="v">
                <p:oleObj spid="_x0000_s170058" name="文档" r:id="rId7" imgW="10832063" imgH="3614895" progId="Word.Document.12">
                  <p:embed/>
                </p:oleObj>
              </mc:Choice>
              <mc:Fallback>
                <p:oleObj name="文档" r:id="rId7" imgW="10832063" imgH="3614895" progId="Word.Document.12">
                  <p:embed/>
                  <p:pic>
                    <p:nvPicPr>
                      <p:cNvPr id="0" name="对象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590" y="2925738"/>
                        <a:ext cx="10831513" cy="361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36808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6047" y="765498"/>
            <a:ext cx="12111847" cy="1387423"/>
          </a:xfrm>
          <a:prstGeom prst="rect">
            <a:avLst/>
          </a:prstGeom>
        </p:spPr>
        <p:txBody>
          <a:bodyPr>
            <a:spAutoFit/>
          </a:bodyPr>
          <a:lstStyle/>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某研究性学习小组用下列装置</a:t>
            </a:r>
            <a:r>
              <a:rPr lang="en-US" altLang="zh-CN" sz="2800" kern="100" dirty="0">
                <a:latin typeface="Times New Roman"/>
                <a:ea typeface="华文细黑"/>
              </a:rPr>
              <a:t>(</a:t>
            </a:r>
            <a:r>
              <a:rPr lang="zh-CN" altLang="zh-CN" sz="2800" kern="100" dirty="0">
                <a:latin typeface="Times New Roman"/>
                <a:ea typeface="华文细黑"/>
                <a:cs typeface="Times New Roman"/>
              </a:rPr>
              <a:t>铁架台等夹持仪器略</a:t>
            </a:r>
            <a:r>
              <a:rPr lang="en-US" altLang="zh-CN" sz="2800" kern="100" dirty="0">
                <a:latin typeface="Times New Roman"/>
                <a:ea typeface="华文细黑"/>
              </a:rPr>
              <a:t>)</a:t>
            </a:r>
            <a:r>
              <a:rPr lang="zh-CN" altLang="zh-CN" sz="2800" kern="100" dirty="0">
                <a:latin typeface="Times New Roman"/>
                <a:ea typeface="华文细黑"/>
                <a:cs typeface="Times New Roman"/>
              </a:rPr>
              <a:t>探究氧化铁与乙醇的反应，并检验反应产物。</a:t>
            </a:r>
            <a:endParaRPr lang="zh-CN" altLang="en-US" sz="2800" dirty="0"/>
          </a:p>
        </p:txBody>
      </p:sp>
      <p:pic>
        <p:nvPicPr>
          <p:cNvPr id="172034" name="Picture 2" descr="HX6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0266" y="2133650"/>
            <a:ext cx="5945766" cy="197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365487" y="4437906"/>
            <a:ext cx="11457851" cy="2031325"/>
          </a:xfrm>
          <a:prstGeom prst="rect">
            <a:avLst/>
          </a:prstGeom>
        </p:spPr>
        <p:txBody>
          <a:bodyPr>
            <a:spAutoFit/>
          </a:bodyPr>
          <a:lstStyle/>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用</a:t>
            </a:r>
            <a:r>
              <a:rPr lang="en-US" altLang="zh-CN" sz="2800" kern="100" dirty="0">
                <a:latin typeface="Times New Roman"/>
                <a:ea typeface="华文细黑"/>
              </a:rPr>
              <a:t>2%</a:t>
            </a:r>
            <a:r>
              <a:rPr lang="zh-CN" altLang="zh-CN" sz="2800" kern="100" dirty="0">
                <a:latin typeface="Times New Roman"/>
                <a:ea typeface="华文细黑"/>
                <a:cs typeface="Times New Roman"/>
              </a:rPr>
              <a:t>的</a:t>
            </a:r>
            <a:r>
              <a:rPr lang="en-US" altLang="zh-CN" sz="2800" kern="100" dirty="0">
                <a:latin typeface="Times New Roman"/>
                <a:ea typeface="华文细黑"/>
              </a:rPr>
              <a:t>CuSO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溶液和</a:t>
            </a:r>
            <a:r>
              <a:rPr lang="en-US" altLang="zh-CN" sz="2800" kern="100" dirty="0">
                <a:latin typeface="Times New Roman"/>
                <a:ea typeface="华文细黑"/>
              </a:rPr>
              <a:t>10%</a:t>
            </a:r>
            <a:r>
              <a:rPr lang="zh-CN" altLang="zh-CN" sz="2800" kern="100" dirty="0">
                <a:latin typeface="Times New Roman"/>
                <a:ea typeface="华文细黑"/>
                <a:cs typeface="Times New Roman"/>
              </a:rPr>
              <a:t>的</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溶液配制</a:t>
            </a:r>
            <a:r>
              <a:rPr lang="en-US" altLang="zh-CN" sz="2800" kern="100" dirty="0">
                <a:latin typeface="Times New Roman"/>
                <a:ea typeface="华文细黑"/>
              </a:rPr>
              <a:t>Cu(OH)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悬浊液的注意事项</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rPr>
              <a:t>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zh-CN" altLang="zh-CN" sz="2800" kern="100" dirty="0" smtClean="0">
                <a:latin typeface="Times New Roman"/>
                <a:ea typeface="华文细黑"/>
                <a:cs typeface="Times New Roman"/>
              </a:rPr>
              <a:t>新制</a:t>
            </a:r>
            <a:r>
              <a:rPr lang="en-US" altLang="zh-CN" sz="2800" kern="100" dirty="0">
                <a:latin typeface="Times New Roman"/>
                <a:ea typeface="华文细黑"/>
              </a:rPr>
              <a:t>Cu(OH)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悬浊液与醛基的反应需要碱性条件。</a:t>
            </a:r>
            <a:endParaRPr lang="zh-CN" altLang="en-US" sz="2800" dirty="0"/>
          </a:p>
        </p:txBody>
      </p:sp>
      <p:sp>
        <p:nvSpPr>
          <p:cNvPr id="14" name="矩形 13"/>
          <p:cNvSpPr/>
          <p:nvPr/>
        </p:nvSpPr>
        <p:spPr>
          <a:xfrm>
            <a:off x="766614" y="5161231"/>
            <a:ext cx="8920506" cy="716835"/>
          </a:xfrm>
          <a:prstGeom prst="rect">
            <a:avLst/>
          </a:prstGeom>
        </p:spPr>
        <p:txBody>
          <a:bodyPr>
            <a:spAutoFit/>
          </a:bodyPr>
          <a:lstStyle/>
          <a:p>
            <a:r>
              <a:rPr lang="zh-CN" altLang="zh-CN" sz="2800" kern="100">
                <a:solidFill>
                  <a:srgbClr val="E36C0A"/>
                </a:solidFill>
                <a:latin typeface="Times New Roman"/>
                <a:ea typeface="华文细黑"/>
                <a:cs typeface="Times New Roman"/>
              </a:rPr>
              <a:t>在过量</a:t>
            </a:r>
            <a:r>
              <a:rPr lang="en-US" altLang="zh-CN" sz="2800" kern="100" dirty="0" err="1">
                <a:solidFill>
                  <a:srgbClr val="E36C0A"/>
                </a:solidFill>
                <a:latin typeface="Times New Roman"/>
                <a:ea typeface="华文细黑"/>
              </a:rPr>
              <a:t>NaOH</a:t>
            </a:r>
            <a:r>
              <a:rPr lang="zh-CN" altLang="zh-CN" sz="2800" kern="100" dirty="0">
                <a:solidFill>
                  <a:srgbClr val="E36C0A"/>
                </a:solidFill>
                <a:latin typeface="Times New Roman"/>
                <a:ea typeface="华文细黑"/>
                <a:cs typeface="Times New Roman"/>
              </a:rPr>
              <a:t>溶液中滴加数滴</a:t>
            </a:r>
            <a:r>
              <a:rPr lang="en-US" altLang="zh-CN" sz="2800" kern="100" dirty="0">
                <a:solidFill>
                  <a:srgbClr val="E36C0A"/>
                </a:solidFill>
                <a:latin typeface="Times New Roman"/>
                <a:ea typeface="华文细黑"/>
              </a:rPr>
              <a:t>CuSO</a:t>
            </a:r>
            <a:r>
              <a:rPr lang="en-US" altLang="zh-CN" sz="2800" kern="100" baseline="-25000" dirty="0">
                <a:solidFill>
                  <a:srgbClr val="E36C0A"/>
                </a:solidFill>
                <a:latin typeface="Times New Roman"/>
                <a:ea typeface="华文细黑"/>
              </a:rPr>
              <a:t>4</a:t>
            </a:r>
            <a:r>
              <a:rPr lang="zh-CN" altLang="zh-CN" sz="2800" kern="100" dirty="0">
                <a:solidFill>
                  <a:srgbClr val="E36C0A"/>
                </a:solidFill>
                <a:latin typeface="Times New Roman"/>
                <a:ea typeface="华文细黑"/>
                <a:cs typeface="Times New Roman"/>
              </a:rPr>
              <a:t>溶液</a:t>
            </a:r>
            <a:r>
              <a:rPr lang="en-US" altLang="zh-CN" sz="2800" kern="100" dirty="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或</a:t>
            </a:r>
            <a:r>
              <a:rPr lang="en-US" altLang="zh-CN" sz="2800" kern="100" dirty="0" err="1">
                <a:solidFill>
                  <a:srgbClr val="E36C0A"/>
                </a:solidFill>
                <a:latin typeface="Times New Roman"/>
                <a:ea typeface="华文细黑"/>
              </a:rPr>
              <a:t>NaOH</a:t>
            </a:r>
            <a:r>
              <a:rPr lang="zh-CN" altLang="zh-CN" sz="2800" kern="100" dirty="0">
                <a:solidFill>
                  <a:srgbClr val="E36C0A"/>
                </a:solidFill>
                <a:latin typeface="Times New Roman"/>
                <a:ea typeface="华文细黑"/>
                <a:cs typeface="Times New Roman"/>
              </a:rPr>
              <a:t>过量</a:t>
            </a:r>
            <a:r>
              <a:rPr lang="en-US" altLang="zh-CN" sz="2800" kern="100" dirty="0">
                <a:solidFill>
                  <a:srgbClr val="E36C0A"/>
                </a:solidFill>
                <a:latin typeface="Times New Roman"/>
                <a:ea typeface="华文细黑"/>
              </a:rPr>
              <a:t>)</a:t>
            </a:r>
            <a:endParaRPr lang="zh-CN" altLang="en-US" sz="2800" dirty="0"/>
          </a:p>
        </p:txBody>
      </p:sp>
      <p:sp>
        <p:nvSpPr>
          <p:cNvPr id="8" name="矩形 7"/>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0" name="组合 9"/>
          <p:cNvGrpSpPr/>
          <p:nvPr/>
        </p:nvGrpSpPr>
        <p:grpSpPr>
          <a:xfrm>
            <a:off x="1" y="-2"/>
            <a:ext cx="1836949" cy="634848"/>
            <a:chOff x="0" y="-2"/>
            <a:chExt cx="1377891" cy="634701"/>
          </a:xfrm>
          <a:solidFill>
            <a:srgbClr val="FFC000"/>
          </a:solidFill>
        </p:grpSpPr>
        <p:sp>
          <p:nvSpPr>
            <p:cNvPr id="11" name="矩形 10"/>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5" name="Rectangle 21">
            <a:hlinkClick r:id="rId3" action="ppaction://hlinksldjump"/>
          </p:cNvPr>
          <p:cNvSpPr>
            <a:spLocks noChangeArrowheads="1"/>
          </p:cNvSpPr>
          <p:nvPr/>
        </p:nvSpPr>
        <p:spPr bwMode="auto">
          <a:xfrm>
            <a:off x="1084773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6" name="Rectangle 21">
            <a:hlinkClick r:id="rId4" action="ppaction://hlinksldjump"/>
          </p:cNvPr>
          <p:cNvSpPr>
            <a:spLocks noChangeArrowheads="1"/>
          </p:cNvSpPr>
          <p:nvPr/>
        </p:nvSpPr>
        <p:spPr bwMode="auto">
          <a:xfrm>
            <a:off x="1128165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7" name="Rectangle 21">
            <a:hlinkClick r:id="rId5" action="ppaction://hlinksldjump"/>
          </p:cNvPr>
          <p:cNvSpPr>
            <a:spLocks noChangeArrowheads="1"/>
          </p:cNvSpPr>
          <p:nvPr/>
        </p:nvSpPr>
        <p:spPr bwMode="auto">
          <a:xfrm>
            <a:off x="11715580"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4635007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2">
                                            <p:txEl>
                                              <p:pRg st="1" end="1"/>
                                            </p:txEl>
                                          </p:spTgt>
                                        </p:tgtEl>
                                      </p:cBhvr>
                                    </p:animEffect>
                                    <p:set>
                                      <p:cBhvr>
                                        <p:cTn id="17" dur="1" fill="hold">
                                          <p:stCondLst>
                                            <p:cond delay="499"/>
                                          </p:stCondLst>
                                        </p:cTn>
                                        <p:tgtEl>
                                          <p:spTgt spid="12">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4"/>
                                        </p:tgtEl>
                                      </p:cBhvr>
                                    </p:animEffect>
                                    <p:set>
                                      <p:cBhvr>
                                        <p:cTn id="20"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14" grpId="0"/>
      <p:bldP spid="14"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8542" y="899636"/>
            <a:ext cx="11991926" cy="3970318"/>
          </a:xfrm>
          <a:prstGeom prst="rect">
            <a:avLst/>
          </a:prstGeom>
        </p:spPr>
        <p:txBody>
          <a:bodyPr>
            <a:spAutoFit/>
          </a:bodyPr>
          <a:lstStyle/>
          <a:p>
            <a:pPr>
              <a:lnSpc>
                <a:spcPct val="150000"/>
              </a:lnSpc>
              <a:tabLst>
                <a:tab pos="225044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为快速得到乙醇气体，可采用的方法</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spcAft>
                <a:spcPts val="0"/>
              </a:spcAft>
              <a:tabLst>
                <a:tab pos="2250440" algn="l"/>
              </a:tabLst>
            </a:pPr>
            <a:r>
              <a:rPr lang="zh-CN" altLang="zh-CN" sz="2800" kern="100" dirty="0">
                <a:latin typeface="Times New Roman"/>
                <a:ea typeface="华文细黑"/>
                <a:cs typeface="Times New Roman"/>
              </a:rPr>
              <a:t>若实验时小试管中的溶液已经开始发生倒吸，可采取的措施是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取下小试管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移去酒精灯</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c.</a:t>
            </a:r>
            <a:r>
              <a:rPr lang="zh-CN" altLang="zh-CN" sz="2800" kern="100" dirty="0">
                <a:latin typeface="Times New Roman"/>
                <a:ea typeface="华文细黑"/>
                <a:cs typeface="Times New Roman"/>
              </a:rPr>
              <a:t>将导管从橡胶管中取下</a:t>
            </a:r>
            <a:r>
              <a:rPr lang="en-US" altLang="zh-CN" sz="2800" kern="100" dirty="0">
                <a:latin typeface="Times New Roman"/>
                <a:ea typeface="华文细黑"/>
              </a:rPr>
              <a:t>  	d.</a:t>
            </a:r>
            <a:r>
              <a:rPr lang="zh-CN" altLang="zh-CN" sz="2800" kern="100" dirty="0">
                <a:latin typeface="Times New Roman"/>
                <a:ea typeface="华文细黑"/>
                <a:cs typeface="Times New Roman"/>
              </a:rPr>
              <a:t>以上都</a:t>
            </a:r>
            <a:r>
              <a:rPr lang="zh-CN" altLang="zh-CN" sz="2800" kern="100" dirty="0" smtClean="0">
                <a:latin typeface="Times New Roman"/>
                <a:ea typeface="华文细黑"/>
                <a:cs typeface="Times New Roman"/>
              </a:rPr>
              <a:t>可以</a:t>
            </a:r>
            <a:r>
              <a:rPr lang="en-US" altLang="zh-CN" sz="2800" kern="100" dirty="0" smtClean="0">
                <a:latin typeface="Times New Roman"/>
                <a:ea typeface="华文细黑"/>
                <a:cs typeface="Times New Roman"/>
              </a:rPr>
              <a:t> </a:t>
            </a:r>
          </a:p>
          <a:p>
            <a:pPr>
              <a:lnSpc>
                <a:spcPct val="150000"/>
              </a:lnSpc>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zh-CN" altLang="zh-CN" sz="2800" kern="100" dirty="0" smtClean="0">
                <a:latin typeface="Times New Roman"/>
                <a:ea typeface="华文细黑"/>
                <a:cs typeface="Times New Roman"/>
              </a:rPr>
              <a:t>升高</a:t>
            </a:r>
            <a:r>
              <a:rPr lang="zh-CN" altLang="zh-CN" sz="2800" kern="100" dirty="0">
                <a:latin typeface="Times New Roman"/>
                <a:ea typeface="华文细黑"/>
                <a:cs typeface="Times New Roman"/>
              </a:rPr>
              <a:t>温度可以加速乙醇的挥发。若液体倒吸进入加热的反应管，可能会造成反应管炸裂，取下小试管已无济于事，因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溶液已经开始发生倒吸</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en-US" sz="2800" dirty="0"/>
          </a:p>
        </p:txBody>
      </p:sp>
      <p:sp>
        <p:nvSpPr>
          <p:cNvPr id="8" name="矩形 7"/>
          <p:cNvSpPr/>
          <p:nvPr/>
        </p:nvSpPr>
        <p:spPr>
          <a:xfrm>
            <a:off x="6599262" y="992133"/>
            <a:ext cx="5452134"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在烧杯中加入热水</a:t>
            </a:r>
            <a:r>
              <a:rPr lang="en-US" altLang="zh-CN" sz="2800" kern="100" dirty="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或对烧杯加热</a:t>
            </a:r>
            <a:r>
              <a:rPr lang="en-US" altLang="zh-CN" sz="2800" kern="100" dirty="0">
                <a:solidFill>
                  <a:srgbClr val="E36C0A"/>
                </a:solidFill>
                <a:latin typeface="Times New Roman"/>
                <a:ea typeface="华文细黑"/>
              </a:rPr>
              <a:t>)</a:t>
            </a:r>
            <a:endParaRPr lang="zh-CN" altLang="en-US" sz="2800" dirty="0"/>
          </a:p>
        </p:txBody>
      </p:sp>
      <p:sp>
        <p:nvSpPr>
          <p:cNvPr id="12" name="矩形 11"/>
          <p:cNvSpPr/>
          <p:nvPr/>
        </p:nvSpPr>
        <p:spPr>
          <a:xfrm>
            <a:off x="9839622" y="1629594"/>
            <a:ext cx="343364" cy="523220"/>
          </a:xfrm>
          <a:prstGeom prst="rect">
            <a:avLst/>
          </a:prstGeom>
        </p:spPr>
        <p:txBody>
          <a:bodyPr wrap="none">
            <a:spAutoFit/>
          </a:bodyPr>
          <a:lstStyle/>
          <a:p>
            <a:r>
              <a:rPr lang="en-US" altLang="zh-CN" sz="2800" b="1" kern="100" dirty="0">
                <a:solidFill>
                  <a:srgbClr val="E36C0A"/>
                </a:solidFill>
                <a:latin typeface="Times New Roman"/>
                <a:ea typeface="华文细黑"/>
              </a:rPr>
              <a:t>c</a:t>
            </a:r>
            <a:endParaRPr lang="zh-CN" altLang="en-US" sz="2800" b="1" dirty="0"/>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9" name="Rectangle 21">
            <a:hlinkClick r:id="rId2" action="ppaction://hlinksldjump"/>
          </p:cNvPr>
          <p:cNvSpPr>
            <a:spLocks noChangeArrowheads="1"/>
          </p:cNvSpPr>
          <p:nvPr/>
        </p:nvSpPr>
        <p:spPr bwMode="auto">
          <a:xfrm>
            <a:off x="1084773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128165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1715580"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55653642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5">
                                            <p:txEl>
                                              <p:pRg st="4" end="4"/>
                                            </p:txEl>
                                          </p:spTgt>
                                        </p:tgtEl>
                                      </p:cBhvr>
                                    </p:animEffect>
                                    <p:set>
                                      <p:cBhvr>
                                        <p:cTn id="20" dur="1" fill="hold">
                                          <p:stCondLst>
                                            <p:cond delay="499"/>
                                          </p:stCondLst>
                                        </p:cTn>
                                        <p:tgtEl>
                                          <p:spTgt spid="5">
                                            <p:txEl>
                                              <p:pRg st="4" end="4"/>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p:bldP spid="8" grpId="1"/>
      <p:bldP spid="12" grpId="0"/>
      <p:bldP spid="1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6232" y="632158"/>
            <a:ext cx="11755638" cy="6254020"/>
          </a:xfrm>
          <a:prstGeom prst="rect">
            <a:avLst/>
          </a:prstGeom>
        </p:spPr>
        <p:txBody>
          <a:bodyPr>
            <a:spAutoFit/>
          </a:bodyPr>
          <a:lstStyle/>
          <a:p>
            <a:pPr algn="just">
              <a:lnSpc>
                <a:spcPct val="140000"/>
              </a:lnSpc>
              <a:spcAft>
                <a:spcPts val="0"/>
              </a:spcAft>
              <a:tabLst>
                <a:tab pos="2250440" algn="l"/>
              </a:tabLs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如图实验，观察到红色的</a:t>
            </a:r>
            <a:r>
              <a:rPr lang="en-US" altLang="zh-CN" sz="2600" kern="100" dirty="0">
                <a:latin typeface="Times New Roman"/>
                <a:ea typeface="华文细黑"/>
                <a:cs typeface="Courier New"/>
              </a:rPr>
              <a:t>Fe</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全部变为黑色固体</a:t>
            </a:r>
            <a:r>
              <a:rPr lang="en-US" altLang="zh-CN" sz="2600" kern="100" dirty="0">
                <a:latin typeface="Times New Roman"/>
                <a:ea typeface="华文细黑"/>
                <a:cs typeface="Courier New"/>
              </a:rPr>
              <a:t>M</a:t>
            </a:r>
            <a:r>
              <a:rPr lang="zh-CN" altLang="zh-CN" sz="2600" kern="100" dirty="0">
                <a:latin typeface="Times New Roman"/>
                <a:ea typeface="华文细黑"/>
                <a:cs typeface="Times New Roman"/>
              </a:rPr>
              <a:t>，充分反应后停止加热。取下试管加热，有砖红色沉淀生成。</a:t>
            </a:r>
            <a:endParaRPr lang="zh-CN" altLang="zh-CN" sz="2600" kern="100" dirty="0">
              <a:latin typeface="宋体"/>
              <a:cs typeface="Courier New"/>
            </a:endParaRPr>
          </a:p>
          <a:p>
            <a:pPr algn="just">
              <a:lnSpc>
                <a:spcPct val="140000"/>
              </a:lnSpc>
              <a:spcAft>
                <a:spcPts val="0"/>
              </a:spcAft>
              <a:tabLst>
                <a:tab pos="2250440" algn="l"/>
              </a:tabLst>
            </a:pPr>
            <a:r>
              <a:rPr lang="zh-CN" altLang="zh-CN" sz="2600" kern="100" dirty="0">
                <a:latin typeface="Times New Roman"/>
                <a:ea typeface="华文细黑"/>
                <a:cs typeface="Times New Roman"/>
              </a:rPr>
              <a:t>为了检验</a:t>
            </a:r>
            <a:r>
              <a:rPr lang="en-US" altLang="zh-CN" sz="2600" kern="100" dirty="0">
                <a:latin typeface="Times New Roman"/>
                <a:ea typeface="华文细黑"/>
                <a:cs typeface="Courier New"/>
              </a:rPr>
              <a:t>M</a:t>
            </a:r>
            <a:r>
              <a:rPr lang="zh-CN" altLang="zh-CN" sz="2600" kern="100" dirty="0">
                <a:latin typeface="Times New Roman"/>
                <a:ea typeface="华文细黑"/>
                <a:cs typeface="Times New Roman"/>
              </a:rPr>
              <a:t>的组成，进行下列实验。</a:t>
            </a:r>
            <a:endParaRPr lang="zh-CN" altLang="zh-CN" sz="2600" kern="100" dirty="0">
              <a:latin typeface="宋体"/>
              <a:cs typeface="Courier New"/>
            </a:endParaRPr>
          </a:p>
          <a:p>
            <a:pPr>
              <a:lnSpc>
                <a:spcPct val="140000"/>
              </a:lnSpc>
              <a:tabLst>
                <a:tab pos="2250440" algn="l"/>
              </a:tabLst>
            </a:pPr>
            <a:r>
              <a:rPr lang="en-US" altLang="zh-CN" sz="2600" kern="100" dirty="0">
                <a:latin typeface="宋体"/>
                <a:ea typeface="华文细黑"/>
                <a:cs typeface="Times New Roman"/>
              </a:rPr>
              <a:t>①</a:t>
            </a:r>
            <a:r>
              <a:rPr lang="en-US" altLang="zh-CN" sz="2600" kern="100" spc="-100" dirty="0">
                <a:latin typeface="Times New Roman"/>
                <a:ea typeface="华文细黑"/>
                <a:cs typeface="Courier New"/>
              </a:rPr>
              <a:t>M</a:t>
            </a:r>
            <a:r>
              <a:rPr lang="zh-CN" altLang="zh-CN" sz="2600" kern="100" spc="-100" dirty="0">
                <a:latin typeface="Times New Roman"/>
                <a:ea typeface="华文细黑"/>
                <a:cs typeface="Times New Roman"/>
              </a:rPr>
              <a:t>能被磁铁吸引；加入足量稀硫酸，振荡，固体全部溶解，未观察到有气体生成；</a:t>
            </a:r>
            <a:endParaRPr lang="zh-CN" altLang="zh-CN" sz="2600" kern="100" spc="-100" dirty="0">
              <a:latin typeface="宋体"/>
              <a:cs typeface="Courier New"/>
            </a:endParaRPr>
          </a:p>
          <a:p>
            <a:pPr>
              <a:lnSpc>
                <a:spcPct val="140000"/>
              </a:lnSpc>
              <a:tabLst>
                <a:tab pos="2250440" algn="l"/>
              </a:tabLs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经检验溶液中有铁离子和亚铁离子，检验铁离子的方法</a:t>
            </a:r>
            <a:r>
              <a:rPr lang="zh-CN" altLang="zh-CN" sz="2600" kern="100" dirty="0" smtClean="0">
                <a:latin typeface="Times New Roman"/>
                <a:ea typeface="华文细黑"/>
                <a:cs typeface="Times New Roman"/>
              </a:rPr>
              <a:t>是</a:t>
            </a:r>
            <a:r>
              <a:rPr lang="en-US" altLang="zh-CN" sz="2600" kern="100" dirty="0" smtClean="0">
                <a:latin typeface="Times New Roman"/>
                <a:ea typeface="华文细黑"/>
                <a:cs typeface="Courier New"/>
              </a:rPr>
              <a:t>________________</a:t>
            </a:r>
            <a:r>
              <a:rPr lang="zh-CN" altLang="zh-CN" sz="2600" kern="100" dirty="0" smtClean="0">
                <a:latin typeface="Times New Roman"/>
                <a:ea typeface="华文细黑"/>
                <a:cs typeface="Times New Roman"/>
              </a:rPr>
              <a:t>；证明溶液含有亚铁离子的方法是</a:t>
            </a:r>
            <a:r>
              <a:rPr lang="en-US" altLang="zh-CN" sz="2600" kern="100" dirty="0" smtClean="0">
                <a:solidFill>
                  <a:prstClr val="black"/>
                </a:solidFill>
                <a:latin typeface="Times New Roman"/>
                <a:ea typeface="华文细黑"/>
                <a:cs typeface="Courier New"/>
              </a:rPr>
              <a:t>________</a:t>
            </a:r>
            <a:r>
              <a:rPr lang="zh-CN" altLang="zh-CN" sz="2600" kern="100" dirty="0">
                <a:solidFill>
                  <a:prstClr val="black"/>
                </a:solidFill>
                <a:latin typeface="Times New Roman"/>
                <a:ea typeface="华文细黑"/>
                <a:cs typeface="Times New Roman"/>
              </a:rPr>
              <a:t>。能得出的结论是</a:t>
            </a:r>
            <a:r>
              <a:rPr lang="en-US" altLang="zh-CN" sz="2600" kern="100" dirty="0">
                <a:solidFill>
                  <a:prstClr val="black"/>
                </a:solidFill>
                <a:latin typeface="Times New Roman"/>
                <a:ea typeface="华文细黑"/>
                <a:cs typeface="Courier New"/>
              </a:rPr>
              <a:t>_____(</a:t>
            </a:r>
            <a:r>
              <a:rPr lang="zh-CN" altLang="zh-CN" sz="2600" kern="100" dirty="0">
                <a:solidFill>
                  <a:prstClr val="black"/>
                </a:solidFill>
                <a:latin typeface="Times New Roman"/>
                <a:ea typeface="华文细黑"/>
                <a:cs typeface="Times New Roman"/>
              </a:rPr>
              <a:t>填字母</a:t>
            </a:r>
            <a:r>
              <a:rPr lang="en-US" altLang="zh-CN" sz="2600" kern="100" dirty="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lvl="0" algn="just">
              <a:lnSpc>
                <a:spcPct val="140000"/>
              </a:lnSpc>
              <a:tabLst>
                <a:tab pos="2250440" algn="l"/>
              </a:tabLst>
            </a:pPr>
            <a:r>
              <a:rPr lang="en-US" altLang="zh-CN" sz="2600" kern="100" dirty="0" err="1">
                <a:solidFill>
                  <a:prstClr val="black"/>
                </a:solidFill>
                <a:latin typeface="Times New Roman"/>
                <a:ea typeface="华文细黑"/>
                <a:cs typeface="Courier New"/>
              </a:rPr>
              <a:t>a.M</a:t>
            </a:r>
            <a:r>
              <a:rPr lang="zh-CN" altLang="zh-CN" sz="2600" kern="100" dirty="0">
                <a:solidFill>
                  <a:prstClr val="black"/>
                </a:solidFill>
                <a:latin typeface="Times New Roman"/>
                <a:ea typeface="华文细黑"/>
                <a:cs typeface="Times New Roman"/>
              </a:rPr>
              <a:t>中一定有＋</a:t>
            </a:r>
            <a:r>
              <a:rPr lang="en-US" altLang="zh-CN" sz="2600" kern="100" dirty="0">
                <a:solidFill>
                  <a:prstClr val="black"/>
                </a:solidFill>
                <a:latin typeface="Times New Roman"/>
                <a:ea typeface="华文细黑"/>
                <a:cs typeface="Courier New"/>
              </a:rPr>
              <a:t>3</a:t>
            </a:r>
            <a:r>
              <a:rPr lang="zh-CN" altLang="zh-CN" sz="2600" kern="100" dirty="0">
                <a:solidFill>
                  <a:prstClr val="black"/>
                </a:solidFill>
                <a:latin typeface="Times New Roman"/>
                <a:ea typeface="华文细黑"/>
                <a:cs typeface="Times New Roman"/>
              </a:rPr>
              <a:t>价和＋</a:t>
            </a:r>
            <a:r>
              <a:rPr lang="en-US" altLang="zh-CN" sz="2600" kern="100" dirty="0">
                <a:solidFill>
                  <a:prstClr val="black"/>
                </a:solidFill>
                <a:latin typeface="Times New Roman"/>
                <a:ea typeface="华文细黑"/>
                <a:cs typeface="Courier New"/>
              </a:rPr>
              <a:t>2</a:t>
            </a:r>
            <a:r>
              <a:rPr lang="zh-CN" altLang="zh-CN" sz="2600" kern="100" dirty="0">
                <a:solidFill>
                  <a:prstClr val="black"/>
                </a:solidFill>
                <a:latin typeface="Times New Roman"/>
                <a:ea typeface="华文细黑"/>
                <a:cs typeface="Times New Roman"/>
              </a:rPr>
              <a:t>价铁，不能确定是否有</a:t>
            </a:r>
            <a:r>
              <a:rPr lang="en-US" altLang="zh-CN" sz="2600" kern="100" dirty="0">
                <a:solidFill>
                  <a:prstClr val="black"/>
                </a:solidFill>
                <a:latin typeface="Times New Roman"/>
                <a:ea typeface="华文细黑"/>
                <a:cs typeface="Courier New"/>
              </a:rPr>
              <a:t>0</a:t>
            </a:r>
            <a:r>
              <a:rPr lang="zh-CN" altLang="zh-CN" sz="2600" kern="100" dirty="0">
                <a:solidFill>
                  <a:prstClr val="black"/>
                </a:solidFill>
                <a:latin typeface="Times New Roman"/>
                <a:ea typeface="华文细黑"/>
                <a:cs typeface="Times New Roman"/>
              </a:rPr>
              <a:t>价铁</a:t>
            </a:r>
            <a:endParaRPr lang="zh-CN" altLang="zh-CN" sz="2600" kern="100" dirty="0">
              <a:solidFill>
                <a:prstClr val="black"/>
              </a:solidFill>
              <a:latin typeface="宋体"/>
              <a:cs typeface="Courier New"/>
            </a:endParaRPr>
          </a:p>
          <a:p>
            <a:pPr lvl="0" algn="just">
              <a:lnSpc>
                <a:spcPct val="140000"/>
              </a:lnSpc>
              <a:tabLst>
                <a:tab pos="2250440" algn="l"/>
              </a:tabLst>
            </a:pPr>
            <a:r>
              <a:rPr lang="en-US" altLang="zh-CN" sz="2600" kern="100" dirty="0" err="1">
                <a:solidFill>
                  <a:prstClr val="black"/>
                </a:solidFill>
                <a:latin typeface="Times New Roman"/>
                <a:ea typeface="华文细黑"/>
                <a:cs typeface="Courier New"/>
              </a:rPr>
              <a:t>b.M</a:t>
            </a:r>
            <a:r>
              <a:rPr lang="zh-CN" altLang="zh-CN" sz="2600" kern="100" dirty="0">
                <a:solidFill>
                  <a:prstClr val="black"/>
                </a:solidFill>
                <a:latin typeface="Times New Roman"/>
                <a:ea typeface="华文细黑"/>
                <a:cs typeface="Times New Roman"/>
              </a:rPr>
              <a:t>中一定有＋</a:t>
            </a:r>
            <a:r>
              <a:rPr lang="en-US" altLang="zh-CN" sz="2600" kern="100" dirty="0">
                <a:solidFill>
                  <a:prstClr val="black"/>
                </a:solidFill>
                <a:latin typeface="Times New Roman"/>
                <a:ea typeface="华文细黑"/>
                <a:cs typeface="Courier New"/>
              </a:rPr>
              <a:t>3</a:t>
            </a:r>
            <a:r>
              <a:rPr lang="zh-CN" altLang="zh-CN" sz="2600" kern="100" dirty="0">
                <a:solidFill>
                  <a:prstClr val="black"/>
                </a:solidFill>
                <a:latin typeface="Times New Roman"/>
                <a:ea typeface="华文细黑"/>
                <a:cs typeface="Times New Roman"/>
              </a:rPr>
              <a:t>价和</a:t>
            </a:r>
            <a:r>
              <a:rPr lang="en-US" altLang="zh-CN" sz="2600" kern="100" dirty="0">
                <a:solidFill>
                  <a:prstClr val="black"/>
                </a:solidFill>
                <a:latin typeface="Times New Roman"/>
                <a:ea typeface="华文细黑"/>
                <a:cs typeface="Courier New"/>
              </a:rPr>
              <a:t>0</a:t>
            </a:r>
            <a:r>
              <a:rPr lang="zh-CN" altLang="zh-CN" sz="2600" kern="100" dirty="0">
                <a:solidFill>
                  <a:prstClr val="black"/>
                </a:solidFill>
                <a:latin typeface="Times New Roman"/>
                <a:ea typeface="华文细黑"/>
                <a:cs typeface="Times New Roman"/>
              </a:rPr>
              <a:t>价铁，无＋</a:t>
            </a:r>
            <a:r>
              <a:rPr lang="en-US" altLang="zh-CN" sz="2600" kern="100" dirty="0">
                <a:solidFill>
                  <a:prstClr val="black"/>
                </a:solidFill>
                <a:latin typeface="Times New Roman"/>
                <a:ea typeface="华文细黑"/>
                <a:cs typeface="Courier New"/>
              </a:rPr>
              <a:t>2</a:t>
            </a:r>
            <a:r>
              <a:rPr lang="zh-CN" altLang="zh-CN" sz="2600" kern="100" dirty="0">
                <a:solidFill>
                  <a:prstClr val="black"/>
                </a:solidFill>
                <a:latin typeface="Times New Roman"/>
                <a:ea typeface="华文细黑"/>
                <a:cs typeface="Times New Roman"/>
              </a:rPr>
              <a:t>价铁</a:t>
            </a:r>
            <a:endParaRPr lang="zh-CN" altLang="zh-CN" sz="2600" kern="100" dirty="0">
              <a:solidFill>
                <a:prstClr val="black"/>
              </a:solidFill>
              <a:latin typeface="宋体"/>
              <a:cs typeface="Courier New"/>
            </a:endParaRPr>
          </a:p>
          <a:p>
            <a:pPr lvl="0" algn="just">
              <a:lnSpc>
                <a:spcPct val="140000"/>
              </a:lnSpc>
              <a:tabLst>
                <a:tab pos="2250440" algn="l"/>
              </a:tabLst>
            </a:pPr>
            <a:r>
              <a:rPr lang="en-US" altLang="zh-CN" sz="2600" kern="100" dirty="0" err="1">
                <a:solidFill>
                  <a:prstClr val="black"/>
                </a:solidFill>
                <a:latin typeface="Times New Roman"/>
                <a:ea typeface="华文细黑"/>
                <a:cs typeface="Courier New"/>
              </a:rPr>
              <a:t>c.M</a:t>
            </a:r>
            <a:r>
              <a:rPr lang="zh-CN" altLang="zh-CN" sz="2600" kern="100" dirty="0">
                <a:solidFill>
                  <a:prstClr val="black"/>
                </a:solidFill>
                <a:latin typeface="Times New Roman"/>
                <a:ea typeface="华文细黑"/>
                <a:cs typeface="Times New Roman"/>
              </a:rPr>
              <a:t>中一定有＋</a:t>
            </a:r>
            <a:r>
              <a:rPr lang="en-US" altLang="zh-CN" sz="2600" kern="100" dirty="0">
                <a:solidFill>
                  <a:prstClr val="black"/>
                </a:solidFill>
                <a:latin typeface="Times New Roman"/>
                <a:ea typeface="华文细黑"/>
                <a:cs typeface="Courier New"/>
              </a:rPr>
              <a:t>3</a:t>
            </a:r>
            <a:r>
              <a:rPr lang="zh-CN" altLang="zh-CN" sz="2600" kern="100" dirty="0">
                <a:solidFill>
                  <a:prstClr val="black"/>
                </a:solidFill>
                <a:latin typeface="Times New Roman"/>
                <a:ea typeface="华文细黑"/>
                <a:cs typeface="Times New Roman"/>
              </a:rPr>
              <a:t>价铁，</a:t>
            </a:r>
            <a:r>
              <a:rPr lang="en-US" altLang="zh-CN" sz="2600" kern="100" dirty="0">
                <a:solidFill>
                  <a:prstClr val="black"/>
                </a:solidFill>
                <a:latin typeface="Times New Roman"/>
                <a:ea typeface="华文细黑"/>
                <a:cs typeface="Courier New"/>
              </a:rPr>
              <a:t>0</a:t>
            </a:r>
            <a:r>
              <a:rPr lang="zh-CN" altLang="zh-CN" sz="2600" kern="100" dirty="0">
                <a:solidFill>
                  <a:prstClr val="black"/>
                </a:solidFill>
                <a:latin typeface="Times New Roman"/>
                <a:ea typeface="华文细黑"/>
                <a:cs typeface="Times New Roman"/>
              </a:rPr>
              <a:t>价和＋</a:t>
            </a:r>
            <a:r>
              <a:rPr lang="en-US" altLang="zh-CN" sz="2600" kern="100" dirty="0">
                <a:solidFill>
                  <a:prstClr val="black"/>
                </a:solidFill>
                <a:latin typeface="Times New Roman"/>
                <a:ea typeface="华文细黑"/>
                <a:cs typeface="Courier New"/>
              </a:rPr>
              <a:t>2</a:t>
            </a:r>
            <a:r>
              <a:rPr lang="zh-CN" altLang="zh-CN" sz="2600" kern="100" dirty="0">
                <a:solidFill>
                  <a:prstClr val="black"/>
                </a:solidFill>
                <a:latin typeface="Times New Roman"/>
                <a:ea typeface="华文细黑"/>
                <a:cs typeface="Times New Roman"/>
              </a:rPr>
              <a:t>价铁至少有一种</a:t>
            </a:r>
            <a:endParaRPr lang="zh-CN" altLang="zh-CN" sz="2600" kern="100" dirty="0">
              <a:solidFill>
                <a:prstClr val="black"/>
              </a:solidFill>
              <a:latin typeface="宋体"/>
              <a:cs typeface="Courier New"/>
            </a:endParaRPr>
          </a:p>
          <a:p>
            <a:pPr lvl="0">
              <a:lnSpc>
                <a:spcPct val="140000"/>
              </a:lnSpc>
            </a:pPr>
            <a:r>
              <a:rPr lang="en-US" altLang="zh-CN" sz="2600" kern="100" dirty="0" err="1">
                <a:solidFill>
                  <a:prstClr val="black"/>
                </a:solidFill>
                <a:latin typeface="Times New Roman"/>
                <a:ea typeface="华文细黑"/>
              </a:rPr>
              <a:t>d.M</a:t>
            </a:r>
            <a:r>
              <a:rPr lang="zh-CN" altLang="zh-CN" sz="2600" kern="100" dirty="0">
                <a:solidFill>
                  <a:prstClr val="black"/>
                </a:solidFill>
                <a:latin typeface="Times New Roman"/>
                <a:ea typeface="华文细黑"/>
                <a:cs typeface="Times New Roman"/>
              </a:rPr>
              <a:t>中一定有＋</a:t>
            </a:r>
            <a:r>
              <a:rPr lang="en-US" altLang="zh-CN" sz="2600" kern="100" dirty="0">
                <a:solidFill>
                  <a:prstClr val="black"/>
                </a:solidFill>
                <a:latin typeface="Times New Roman"/>
                <a:ea typeface="华文细黑"/>
              </a:rPr>
              <a:t>3</a:t>
            </a:r>
            <a:r>
              <a:rPr lang="zh-CN" altLang="zh-CN" sz="2600" kern="100" dirty="0">
                <a:solidFill>
                  <a:prstClr val="black"/>
                </a:solidFill>
                <a:latin typeface="Times New Roman"/>
                <a:ea typeface="华文细黑"/>
                <a:cs typeface="Times New Roman"/>
              </a:rPr>
              <a:t>价、＋</a:t>
            </a:r>
            <a:r>
              <a:rPr lang="en-US" altLang="zh-CN" sz="2600" kern="100" dirty="0">
                <a:solidFill>
                  <a:prstClr val="black"/>
                </a:solidFill>
                <a:latin typeface="Times New Roman"/>
                <a:ea typeface="华文细黑"/>
              </a:rPr>
              <a:t>2</a:t>
            </a:r>
            <a:r>
              <a:rPr lang="zh-CN" altLang="zh-CN" sz="2600" kern="100" dirty="0">
                <a:solidFill>
                  <a:prstClr val="black"/>
                </a:solidFill>
                <a:latin typeface="Times New Roman"/>
                <a:ea typeface="华文细黑"/>
                <a:cs typeface="Times New Roman"/>
              </a:rPr>
              <a:t>价和</a:t>
            </a:r>
            <a:r>
              <a:rPr lang="en-US" altLang="zh-CN" sz="2600" kern="100" dirty="0">
                <a:solidFill>
                  <a:prstClr val="black"/>
                </a:solidFill>
                <a:latin typeface="Times New Roman"/>
                <a:ea typeface="华文细黑"/>
              </a:rPr>
              <a:t>0</a:t>
            </a:r>
            <a:r>
              <a:rPr lang="zh-CN" altLang="zh-CN" sz="2600" kern="100" dirty="0">
                <a:solidFill>
                  <a:prstClr val="black"/>
                </a:solidFill>
                <a:latin typeface="Times New Roman"/>
                <a:ea typeface="华文细黑"/>
                <a:cs typeface="Times New Roman"/>
              </a:rPr>
              <a:t>价</a:t>
            </a:r>
            <a:r>
              <a:rPr lang="zh-CN" altLang="zh-CN" sz="2600" kern="100" dirty="0" smtClean="0">
                <a:solidFill>
                  <a:prstClr val="black"/>
                </a:solidFill>
                <a:latin typeface="Times New Roman"/>
                <a:ea typeface="华文细黑"/>
                <a:cs typeface="Times New Roman"/>
              </a:rPr>
              <a:t>铁</a:t>
            </a:r>
            <a:endParaRPr lang="zh-CN" altLang="zh-CN" sz="2600" kern="100" dirty="0">
              <a:solidFill>
                <a:prstClr val="black"/>
              </a:solidFill>
              <a:latin typeface="宋体"/>
              <a:cs typeface="Courier New"/>
            </a:endParaRPr>
          </a:p>
          <a:p>
            <a:pPr>
              <a:lnSpc>
                <a:spcPct val="140000"/>
              </a:lnSpc>
              <a:tabLst>
                <a:tab pos="2250440" algn="l"/>
              </a:tabLst>
            </a:pPr>
            <a:endParaRPr lang="en-US" altLang="zh-CN" sz="2600" kern="100" dirty="0" smtClean="0">
              <a:latin typeface="Times New Roman"/>
              <a:ea typeface="华文细黑"/>
              <a:cs typeface="Courier New"/>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6" name="Rectangle 21">
            <a:hlinkClick r:id="rId3" action="ppaction://hlinksldjump"/>
          </p:cNvPr>
          <p:cNvSpPr>
            <a:spLocks noChangeArrowheads="1"/>
          </p:cNvSpPr>
          <p:nvPr/>
        </p:nvSpPr>
        <p:spPr bwMode="auto">
          <a:xfrm>
            <a:off x="1084773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1128165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11715580"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17702241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5277" y="897895"/>
            <a:ext cx="11805036" cy="3323987"/>
          </a:xfrm>
          <a:prstGeom prst="rect">
            <a:avLst/>
          </a:prstGeom>
        </p:spPr>
        <p:txBody>
          <a:bodyPr>
            <a:spAutoFit/>
          </a:bodyPr>
          <a:lstStyle/>
          <a:p>
            <a:pPr lvl="0">
              <a:lnSpc>
                <a:spcPct val="150000"/>
              </a:lnSpc>
            </a:pPr>
            <a:r>
              <a:rPr lang="zh-CN" altLang="zh-CN" sz="2800" b="1" kern="100" dirty="0" smtClean="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zh-CN" altLang="zh-CN" sz="2800" kern="100" dirty="0" smtClean="0">
                <a:latin typeface="Times New Roman"/>
                <a:ea typeface="华文细黑"/>
                <a:cs typeface="Times New Roman"/>
              </a:rPr>
              <a:t>分析</a:t>
            </a:r>
            <a:r>
              <a:rPr lang="zh-CN" altLang="zh-CN" sz="2800" kern="100" dirty="0">
                <a:latin typeface="Times New Roman"/>
                <a:ea typeface="华文细黑"/>
                <a:cs typeface="Times New Roman"/>
              </a:rPr>
              <a:t>黑色固体</a:t>
            </a:r>
            <a:r>
              <a:rPr lang="en-US" altLang="zh-CN" sz="2800" kern="100" dirty="0">
                <a:latin typeface="Times New Roman"/>
                <a:ea typeface="华文细黑"/>
              </a:rPr>
              <a:t>(M)</a:t>
            </a:r>
            <a:r>
              <a:rPr lang="zh-CN" altLang="zh-CN" sz="2800" kern="100" dirty="0">
                <a:latin typeface="Times New Roman"/>
                <a:ea typeface="华文细黑"/>
                <a:cs typeface="Times New Roman"/>
              </a:rPr>
              <a:t>可能的成分，铁的氧化物</a:t>
            </a:r>
            <a:r>
              <a:rPr lang="en-US" altLang="zh-CN" sz="2800" kern="100" dirty="0">
                <a:latin typeface="Times New Roman"/>
                <a:ea typeface="华文细黑"/>
              </a:rPr>
              <a:t>Fe</a:t>
            </a:r>
            <a:r>
              <a:rPr lang="en-US" altLang="zh-CN" sz="2800" kern="100" baseline="-25000" dirty="0">
                <a:latin typeface="Times New Roman"/>
                <a:ea typeface="华文细黑"/>
              </a:rPr>
              <a:t>3</a:t>
            </a:r>
            <a:r>
              <a:rPr lang="en-US" altLang="zh-CN" sz="2800" kern="100" dirty="0">
                <a:latin typeface="Times New Roman"/>
                <a:ea typeface="华文细黑"/>
              </a:rPr>
              <a:t>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err="1">
                <a:latin typeface="Times New Roman"/>
                <a:ea typeface="华文细黑"/>
              </a:rPr>
              <a:t>FeO</a:t>
            </a:r>
            <a:r>
              <a:rPr lang="zh-CN" altLang="zh-CN" sz="2800" kern="100" dirty="0">
                <a:latin typeface="Times New Roman"/>
                <a:ea typeface="华文细黑"/>
                <a:cs typeface="Times New Roman"/>
              </a:rPr>
              <a:t>和铁粉均为黑色，</a:t>
            </a:r>
            <a:r>
              <a:rPr lang="en-US" altLang="zh-CN" sz="2800" kern="100" dirty="0">
                <a:latin typeface="Times New Roman"/>
                <a:ea typeface="华文细黑"/>
              </a:rPr>
              <a:t>Fe</a:t>
            </a:r>
            <a:r>
              <a:rPr lang="en-US" altLang="zh-CN" sz="2800" kern="100" baseline="-25000" dirty="0">
                <a:latin typeface="Times New Roman"/>
                <a:ea typeface="华文细黑"/>
              </a:rPr>
              <a:t>3</a:t>
            </a:r>
            <a:r>
              <a:rPr lang="en-US" altLang="zh-CN" sz="2800" kern="100" dirty="0">
                <a:latin typeface="Times New Roman"/>
                <a:ea typeface="华文细黑"/>
              </a:rPr>
              <a:t>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中既有＋</a:t>
            </a:r>
            <a:r>
              <a:rPr lang="en-US" altLang="zh-CN" sz="2800" kern="100" dirty="0">
                <a:latin typeface="Times New Roman"/>
                <a:ea typeface="华文细黑"/>
              </a:rPr>
              <a:t>3</a:t>
            </a:r>
            <a:r>
              <a:rPr lang="zh-CN" altLang="zh-CN" sz="2800" kern="100" dirty="0">
                <a:latin typeface="Times New Roman"/>
                <a:ea typeface="华文细黑"/>
                <a:cs typeface="Times New Roman"/>
              </a:rPr>
              <a:t>价铁又有＋</a:t>
            </a:r>
            <a:r>
              <a:rPr lang="en-US" altLang="zh-CN" sz="2800" kern="100" dirty="0">
                <a:latin typeface="Times New Roman"/>
                <a:ea typeface="华文细黑"/>
              </a:rPr>
              <a:t>2</a:t>
            </a:r>
            <a:r>
              <a:rPr lang="zh-CN" altLang="zh-CN" sz="2800" kern="100" dirty="0">
                <a:latin typeface="Times New Roman"/>
                <a:ea typeface="华文细黑"/>
                <a:cs typeface="Times New Roman"/>
              </a:rPr>
              <a:t>价铁，且具有磁性，</a:t>
            </a:r>
            <a:r>
              <a:rPr lang="en-US" altLang="zh-CN" sz="2800" kern="100" dirty="0">
                <a:latin typeface="Times New Roman"/>
                <a:ea typeface="华文细黑"/>
              </a:rPr>
              <a:t>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能溶解单质铁</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p>
          <a:p>
            <a:pPr lvl="0">
              <a:lnSpc>
                <a:spcPct val="150000"/>
              </a:lnSpc>
            </a:pPr>
            <a:r>
              <a:rPr lang="zh-CN" altLang="zh-CN" sz="2800" b="1" kern="100" dirty="0">
                <a:solidFill>
                  <a:srgbClr val="0000FF"/>
                </a:solidFill>
                <a:latin typeface="Times New Roman"/>
                <a:cs typeface="Times New Roman"/>
              </a:rPr>
              <a:t>答案</a:t>
            </a:r>
            <a:r>
              <a:rPr lang="zh-CN" altLang="zh-CN" sz="2800" kern="100" dirty="0">
                <a:solidFill>
                  <a:prstClr val="black"/>
                </a:solidFill>
                <a:latin typeface="Times New Roman"/>
                <a:ea typeface="华文细黑"/>
                <a:cs typeface="Times New Roman"/>
              </a:rPr>
              <a:t>　</a:t>
            </a:r>
            <a:r>
              <a:rPr lang="en-US" altLang="zh-CN" sz="2800" kern="100" dirty="0">
                <a:solidFill>
                  <a:srgbClr val="E36C0A"/>
                </a:solidFill>
                <a:latin typeface="宋体"/>
                <a:ea typeface="华文细黑"/>
                <a:cs typeface="Times New Roman"/>
              </a:rPr>
              <a:t>②</a:t>
            </a:r>
            <a:r>
              <a:rPr lang="zh-CN" altLang="zh-CN" sz="2800" kern="100" dirty="0">
                <a:solidFill>
                  <a:srgbClr val="E36C0A"/>
                </a:solidFill>
                <a:latin typeface="Times New Roman"/>
                <a:ea typeface="华文细黑"/>
                <a:cs typeface="Times New Roman"/>
              </a:rPr>
              <a:t>取少量溶液于试管中，加入</a:t>
            </a:r>
            <a:r>
              <a:rPr lang="en-US" altLang="zh-CN" sz="2800" kern="100" dirty="0">
                <a:solidFill>
                  <a:srgbClr val="E36C0A"/>
                </a:solidFill>
                <a:latin typeface="Times New Roman"/>
                <a:ea typeface="华文细黑"/>
              </a:rPr>
              <a:t>KSCN</a:t>
            </a:r>
            <a:r>
              <a:rPr lang="zh-CN" altLang="zh-CN" sz="2800" kern="100" dirty="0">
                <a:solidFill>
                  <a:srgbClr val="E36C0A"/>
                </a:solidFill>
                <a:latin typeface="Times New Roman"/>
                <a:ea typeface="华文细黑"/>
                <a:cs typeface="Times New Roman"/>
              </a:rPr>
              <a:t>溶液，溶液变成血红色，则有</a:t>
            </a:r>
            <a:r>
              <a:rPr lang="en-US" altLang="zh-CN" sz="2800" kern="100" dirty="0">
                <a:solidFill>
                  <a:srgbClr val="E36C0A"/>
                </a:solidFill>
                <a:latin typeface="Times New Roman"/>
                <a:ea typeface="华文细黑"/>
              </a:rPr>
              <a:t>Fe</a:t>
            </a:r>
            <a:r>
              <a:rPr lang="en-US" altLang="zh-CN" sz="2800" kern="100" baseline="30000" dirty="0">
                <a:solidFill>
                  <a:srgbClr val="E36C0A"/>
                </a:solidFill>
                <a:latin typeface="Times New Roman"/>
                <a:ea typeface="华文细黑"/>
              </a:rPr>
              <a:t>3</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　取少量溶液滴入适量酸性高锰酸钾溶液中，高锰酸钾溶液褪色，则有</a:t>
            </a:r>
            <a:r>
              <a:rPr lang="en-US" altLang="zh-CN" sz="2800" kern="100" dirty="0">
                <a:solidFill>
                  <a:srgbClr val="E36C0A"/>
                </a:solidFill>
                <a:latin typeface="Times New Roman"/>
                <a:ea typeface="华文细黑"/>
              </a:rPr>
              <a:t>Fe</a:t>
            </a:r>
            <a:r>
              <a:rPr lang="en-US" altLang="zh-CN" sz="2800" kern="100" baseline="30000" dirty="0">
                <a:solidFill>
                  <a:srgbClr val="E36C0A"/>
                </a:solidFill>
                <a:latin typeface="Times New Roman"/>
                <a:ea typeface="华文细黑"/>
              </a:rPr>
              <a:t>2</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rPr>
              <a:t>a </a:t>
            </a:r>
            <a:endParaRPr lang="zh-CN" altLang="en-US" sz="2800" dirty="0">
              <a:solidFill>
                <a:prstClr val="black"/>
              </a:solidFill>
            </a:endParaRPr>
          </a:p>
        </p:txBody>
      </p:sp>
      <p:sp>
        <p:nvSpPr>
          <p:cNvPr id="6" name="Rectangle 21">
            <a:hlinkClick r:id="rId2" action="ppaction://hlinksldjump"/>
          </p:cNvPr>
          <p:cNvSpPr>
            <a:spLocks noChangeArrowheads="1"/>
          </p:cNvSpPr>
          <p:nvPr/>
        </p:nvSpPr>
        <p:spPr bwMode="auto">
          <a:xfrm>
            <a:off x="1084773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1128165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1715580"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828946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335" y="693490"/>
            <a:ext cx="11688154" cy="1613723"/>
          </a:xfrm>
          <a:prstGeom prst="rect">
            <a:avLst/>
          </a:prstGeom>
        </p:spPr>
        <p:txBody>
          <a:bodyPr>
            <a:spAutoFit/>
          </a:bodyPr>
          <a:lstStyle/>
          <a:p>
            <a:pPr>
              <a:lnSpc>
                <a:spcPct val="150000"/>
              </a:lnSpc>
            </a:pPr>
            <a:r>
              <a:rPr lang="en-US" altLang="zh-CN" sz="2800" kern="100" dirty="0">
                <a:latin typeface="Times New Roman"/>
                <a:ea typeface="华文细黑"/>
              </a:rPr>
              <a:t>(4)</a:t>
            </a:r>
            <a:r>
              <a:rPr lang="zh-CN" altLang="zh-CN" sz="2800" kern="100" dirty="0">
                <a:latin typeface="Times New Roman"/>
                <a:ea typeface="华文细黑"/>
                <a:cs typeface="Times New Roman"/>
              </a:rPr>
              <a:t>若</a:t>
            </a:r>
            <a:r>
              <a:rPr lang="en-US" altLang="zh-CN" sz="2800" kern="100" dirty="0">
                <a:latin typeface="Times New Roman"/>
                <a:ea typeface="华文细黑"/>
              </a:rPr>
              <a:t>M</a:t>
            </a:r>
            <a:r>
              <a:rPr lang="zh-CN" altLang="zh-CN" sz="2800" kern="100" dirty="0">
                <a:latin typeface="Times New Roman"/>
                <a:ea typeface="华文细黑"/>
                <a:cs typeface="Times New Roman"/>
              </a:rPr>
              <a:t>的成分可表示为</a:t>
            </a:r>
            <a:r>
              <a:rPr lang="en-US" altLang="zh-CN" sz="2800" kern="100" dirty="0" err="1">
                <a:latin typeface="Times New Roman"/>
                <a:ea typeface="华文细黑"/>
              </a:rPr>
              <a:t>Fe</a:t>
            </a:r>
            <a:r>
              <a:rPr lang="en-US" altLang="zh-CN" sz="2800" i="1" kern="100" baseline="-25000" dirty="0" err="1">
                <a:latin typeface="Times New Roman"/>
                <a:ea typeface="华文细黑"/>
              </a:rPr>
              <a:t>x</a:t>
            </a:r>
            <a:r>
              <a:rPr lang="en-US" altLang="zh-CN" sz="2800" kern="100" dirty="0" err="1">
                <a:latin typeface="Times New Roman"/>
                <a:ea typeface="华文细黑"/>
              </a:rPr>
              <a:t>O</a:t>
            </a:r>
            <a:r>
              <a:rPr lang="en-US" altLang="zh-CN" sz="2800" i="1" kern="100" baseline="-25000" dirty="0" err="1">
                <a:latin typeface="Times New Roman"/>
                <a:ea typeface="华文细黑"/>
              </a:rPr>
              <a:t>y</a:t>
            </a:r>
            <a:r>
              <a:rPr lang="zh-CN" altLang="zh-CN" sz="2800" kern="100" dirty="0">
                <a:latin typeface="Times New Roman"/>
                <a:ea typeface="华文细黑"/>
                <a:cs typeface="Times New Roman"/>
              </a:rPr>
              <a:t>，用</a:t>
            </a:r>
            <a:r>
              <a:rPr lang="en-US" altLang="zh-CN" sz="2800" kern="100" dirty="0">
                <a:latin typeface="Times New Roman"/>
                <a:ea typeface="华文细黑"/>
              </a:rPr>
              <a:t>CO</a:t>
            </a:r>
            <a:r>
              <a:rPr lang="zh-CN" altLang="zh-CN" sz="2800" kern="100" dirty="0">
                <a:latin typeface="Times New Roman"/>
                <a:ea typeface="华文细黑"/>
                <a:cs typeface="Times New Roman"/>
              </a:rPr>
              <a:t>还原法定量测定其化学组成。称取</a:t>
            </a:r>
            <a:r>
              <a:rPr lang="en-US" altLang="zh-CN" sz="2800" i="1" kern="100" dirty="0">
                <a:latin typeface="Times New Roman"/>
                <a:ea typeface="华文细黑"/>
              </a:rPr>
              <a:t>m</a:t>
            </a:r>
            <a:r>
              <a:rPr lang="en-US" altLang="zh-CN" sz="2800" kern="100" dirty="0">
                <a:latin typeface="Times New Roman"/>
                <a:ea typeface="华文细黑"/>
              </a:rPr>
              <a:t> g M</a:t>
            </a:r>
            <a:r>
              <a:rPr lang="zh-CN" altLang="zh-CN" sz="2800" kern="100" dirty="0">
                <a:latin typeface="Times New Roman"/>
                <a:ea typeface="华文细黑"/>
                <a:cs typeface="Times New Roman"/>
              </a:rPr>
              <a:t>样品进行定量测定，实验装置和步骤如下：</a:t>
            </a:r>
            <a:endParaRPr lang="zh-CN" altLang="en-US" sz="2800" dirty="0"/>
          </a:p>
        </p:txBody>
      </p:sp>
      <p:pic>
        <p:nvPicPr>
          <p:cNvPr id="173058" name="Picture 2" descr="HX68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1726" y="2565698"/>
            <a:ext cx="9725361" cy="2451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1084773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1128165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1715580"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4044842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6237" y="405458"/>
            <a:ext cx="10947561" cy="2015561"/>
          </a:xfrm>
          <a:prstGeom prst="rect">
            <a:avLst/>
          </a:prstGeom>
        </p:spPr>
        <p:txBody>
          <a:bodyPr>
            <a:spAutoFit/>
          </a:bodyPr>
          <a:lstStyle/>
          <a:p>
            <a:pPr algn="just">
              <a:lnSpc>
                <a:spcPct val="150000"/>
              </a:lnSpc>
              <a:spcAft>
                <a:spcPts val="0"/>
              </a:spcAft>
              <a:tabLst>
                <a:tab pos="2250440" algn="l"/>
              </a:tabLst>
            </a:pPr>
            <a:r>
              <a:rPr lang="zh-CN" altLang="zh-CN" sz="2800" b="1" kern="100" dirty="0" smtClean="0">
                <a:latin typeface="Times New Roman"/>
                <a:ea typeface="华文细黑"/>
                <a:cs typeface="Times New Roman"/>
              </a:rPr>
              <a:t>一、定性检测</a:t>
            </a:r>
            <a:endParaRPr lang="zh-CN" altLang="zh-CN" sz="2800" b="1" kern="100" dirty="0" smtClean="0">
              <a:latin typeface="宋体"/>
              <a:cs typeface="Courier New"/>
            </a:endParaRPr>
          </a:p>
          <a:p>
            <a:pPr>
              <a:lnSpc>
                <a:spcPct val="150000"/>
              </a:lnSpc>
            </a:pPr>
            <a:r>
              <a:rPr lang="zh-CN" altLang="zh-CN" sz="2800" b="1" kern="100" dirty="0" smtClean="0">
                <a:solidFill>
                  <a:srgbClr val="0000FF"/>
                </a:solidFill>
                <a:latin typeface="IPAPANNEW"/>
                <a:ea typeface="华文细黑"/>
                <a:cs typeface="Times New Roman"/>
              </a:rPr>
              <a:t>例</a:t>
            </a:r>
            <a:r>
              <a:rPr lang="en-US" altLang="zh-CN" sz="2800" b="1" kern="100" dirty="0" smtClean="0">
                <a:solidFill>
                  <a:srgbClr val="0000FF"/>
                </a:solidFill>
                <a:latin typeface="IPAPANNEW"/>
                <a:ea typeface="华文细黑"/>
                <a:cs typeface="Times New Roman"/>
              </a:rPr>
              <a:t>1</a:t>
            </a:r>
            <a:r>
              <a:rPr lang="zh-CN" altLang="zh-CN" sz="2800" kern="100" dirty="0" smtClean="0">
                <a:latin typeface="Times New Roman"/>
                <a:ea typeface="华文细黑"/>
                <a:cs typeface="Times New Roman"/>
              </a:rPr>
              <a:t>　某混合粉末由</a:t>
            </a:r>
            <a:r>
              <a:rPr lang="en-US" altLang="zh-CN" sz="2800" kern="100" dirty="0" smtClean="0">
                <a:latin typeface="Times New Roman"/>
                <a:ea typeface="华文细黑"/>
              </a:rPr>
              <a:t>Fe</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3</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Fe</a:t>
            </a:r>
            <a:r>
              <a:rPr lang="zh-CN" altLang="zh-CN" sz="2800" kern="100" dirty="0" smtClean="0">
                <a:latin typeface="Times New Roman"/>
                <a:ea typeface="华文细黑"/>
                <a:cs typeface="Times New Roman"/>
              </a:rPr>
              <a:t>、</a:t>
            </a:r>
            <a:r>
              <a:rPr lang="en-US" altLang="zh-CN" sz="2800" kern="100" dirty="0" err="1" smtClean="0">
                <a:latin typeface="Times New Roman"/>
                <a:ea typeface="华文细黑"/>
              </a:rPr>
              <a:t>CuO</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C</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Al</a:t>
            </a:r>
            <a:r>
              <a:rPr lang="zh-CN" altLang="zh-CN" sz="2800" kern="100" dirty="0" smtClean="0">
                <a:latin typeface="Times New Roman"/>
                <a:ea typeface="华文细黑"/>
                <a:cs typeface="Times New Roman"/>
              </a:rPr>
              <a:t>中的几种物质组成，为检测其成分，取样品进行下列实验</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部分产物略去</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a:t>
            </a:r>
            <a:endParaRPr lang="zh-CN" altLang="en-US" sz="2800" dirty="0"/>
          </a:p>
        </p:txBody>
      </p:sp>
      <p:pic>
        <p:nvPicPr>
          <p:cNvPr id="157698" name="Picture 2" descr="HX6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947" y="2790236"/>
            <a:ext cx="10959868" cy="272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0521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682427"/>
            <a:ext cx="11665296" cy="3892669"/>
          </a:xfrm>
          <a:prstGeom prst="rect">
            <a:avLst/>
          </a:prstGeom>
        </p:spPr>
        <p:txBody>
          <a:bodyPr wrap="square">
            <a:spAutoFit/>
          </a:bodyPr>
          <a:lstStyle/>
          <a:p>
            <a:pPr algn="just">
              <a:lnSpc>
                <a:spcPct val="150000"/>
              </a:lnSpc>
              <a:spcAft>
                <a:spcPts val="0"/>
              </a:spcAft>
              <a:tabLst>
                <a:tab pos="2250440"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组装仪器；</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点燃酒精灯；</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加入试剂；</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打开分液漏斗活塞；</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检查气密性；</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停止加热；</a:t>
            </a: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关闭分液漏斗活塞；</a:t>
            </a:r>
            <a:r>
              <a:rPr lang="en-US" altLang="zh-CN" sz="2800" kern="100" dirty="0">
                <a:latin typeface="宋体"/>
                <a:ea typeface="华文细黑"/>
                <a:cs typeface="Times New Roman"/>
              </a:rPr>
              <a:t>⑧……</a:t>
            </a:r>
            <a:endParaRPr lang="zh-CN" altLang="zh-CN" sz="2800" kern="100" dirty="0">
              <a:latin typeface="宋体"/>
              <a:cs typeface="Courier New"/>
            </a:endParaRPr>
          </a:p>
          <a:p>
            <a:pPr algn="just">
              <a:lnSpc>
                <a:spcPct val="150000"/>
              </a:lnSpc>
              <a:spcAft>
                <a:spcPts val="0"/>
              </a:spcAft>
              <a:tabLst>
                <a:tab pos="2250440" algn="l"/>
              </a:tabLst>
            </a:pPr>
            <a:r>
              <a:rPr lang="zh-CN" altLang="zh-CN" sz="2800" kern="100" dirty="0">
                <a:latin typeface="Times New Roman"/>
                <a:ea typeface="华文细黑"/>
                <a:cs typeface="Times New Roman"/>
              </a:rPr>
              <a:t>正确的操作顺序是</a:t>
            </a:r>
            <a:r>
              <a:rPr lang="en-US" altLang="zh-CN" sz="2800" kern="100" dirty="0" smtClean="0">
                <a:latin typeface="Times New Roman"/>
                <a:ea typeface="华文细黑"/>
                <a:cs typeface="Courier New"/>
              </a:rPr>
              <a:t>___ (</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①⑤④③②⑥⑦⑧</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①⑤③④②⑥⑦⑧</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①③⑤④②⑦⑥⑧</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①③⑤③④⑥⑦⑧</a:t>
            </a:r>
            <a:endParaRPr lang="zh-CN" altLang="zh-CN" sz="2800" kern="100" dirty="0">
              <a:latin typeface="宋体"/>
              <a:cs typeface="Courier New"/>
            </a:endParaRPr>
          </a:p>
          <a:p>
            <a:pPr>
              <a:lnSpc>
                <a:spcPct val="150000"/>
              </a:lnSpc>
            </a:pPr>
            <a:r>
              <a:rPr lang="zh-CN" altLang="zh-CN" sz="2800" kern="100" spc="-100" dirty="0">
                <a:latin typeface="Times New Roman"/>
                <a:ea typeface="华文细黑"/>
                <a:cs typeface="Times New Roman"/>
              </a:rPr>
              <a:t>若</a:t>
            </a:r>
            <a:r>
              <a:rPr lang="en-US" altLang="zh-CN" sz="2800" kern="100" spc="-100" dirty="0">
                <a:latin typeface="Times New Roman"/>
                <a:ea typeface="华文细黑"/>
              </a:rPr>
              <a:t>M</a:t>
            </a:r>
            <a:r>
              <a:rPr lang="zh-CN" altLang="zh-CN" sz="2800" kern="100" spc="-100" dirty="0">
                <a:latin typeface="Times New Roman"/>
                <a:ea typeface="华文细黑"/>
                <a:cs typeface="Times New Roman"/>
              </a:rPr>
              <a:t>完全被还原后碱石灰增重</a:t>
            </a:r>
            <a:r>
              <a:rPr lang="en-US" altLang="zh-CN" sz="2800" i="1" kern="100" spc="-100" dirty="0">
                <a:latin typeface="Times New Roman"/>
                <a:ea typeface="华文细黑"/>
              </a:rPr>
              <a:t>n</a:t>
            </a:r>
            <a:r>
              <a:rPr lang="en-US" altLang="zh-CN" sz="2800" kern="100" spc="-100" dirty="0">
                <a:latin typeface="Times New Roman"/>
                <a:ea typeface="华文细黑"/>
              </a:rPr>
              <a:t> g</a:t>
            </a:r>
            <a:r>
              <a:rPr lang="zh-CN" altLang="zh-CN" sz="2800" kern="100" spc="-100" dirty="0">
                <a:latin typeface="Times New Roman"/>
                <a:ea typeface="华文细黑"/>
                <a:cs typeface="Times New Roman"/>
              </a:rPr>
              <a:t>，</a:t>
            </a:r>
            <a:r>
              <a:rPr lang="zh-CN" altLang="zh-CN" sz="2800" kern="100" spc="-100" dirty="0" smtClean="0">
                <a:latin typeface="Times New Roman"/>
                <a:ea typeface="华文细黑"/>
                <a:cs typeface="Times New Roman"/>
              </a:rPr>
              <a:t>则</a:t>
            </a:r>
            <a:r>
              <a:rPr lang="en-US" altLang="zh-CN" sz="2800" kern="100" spc="-100" dirty="0" smtClean="0">
                <a:latin typeface="Times New Roman"/>
                <a:ea typeface="华文细黑"/>
                <a:cs typeface="Times New Roman"/>
              </a:rPr>
              <a:t>    </a:t>
            </a:r>
            <a:r>
              <a:rPr lang="zh-CN" altLang="zh-CN" sz="2800" kern="100" spc="-100" dirty="0" smtClean="0">
                <a:latin typeface="Times New Roman"/>
                <a:ea typeface="华文细黑"/>
                <a:cs typeface="Times New Roman"/>
              </a:rPr>
              <a:t>为</a:t>
            </a:r>
            <a:r>
              <a:rPr lang="en-US" altLang="zh-CN" sz="2800" kern="100" spc="-100" dirty="0" smtClean="0">
                <a:latin typeface="Times New Roman"/>
                <a:ea typeface="华文细黑"/>
                <a:cs typeface="Times New Roman"/>
              </a:rPr>
              <a:t>                </a:t>
            </a:r>
            <a:r>
              <a:rPr lang="en-US" altLang="zh-CN" sz="2800" kern="100" spc="-100" dirty="0" smtClean="0">
                <a:latin typeface="Times New Roman"/>
                <a:ea typeface="华文细黑"/>
              </a:rPr>
              <a:t>    (</a:t>
            </a:r>
            <a:r>
              <a:rPr lang="zh-CN" altLang="zh-CN" sz="2800" kern="100" spc="-100" dirty="0">
                <a:latin typeface="Times New Roman"/>
                <a:ea typeface="华文细黑"/>
                <a:cs typeface="Times New Roman"/>
              </a:rPr>
              <a:t>用含</a:t>
            </a:r>
            <a:r>
              <a:rPr lang="en-US" altLang="zh-CN" sz="2800" i="1" kern="100" spc="-100" dirty="0">
                <a:latin typeface="Times New Roman"/>
                <a:ea typeface="华文细黑"/>
              </a:rPr>
              <a:t>m</a:t>
            </a:r>
            <a:r>
              <a:rPr lang="zh-CN" altLang="zh-CN" sz="2800" kern="100" spc="-100" dirty="0">
                <a:latin typeface="Times New Roman"/>
                <a:ea typeface="华文细黑"/>
                <a:cs typeface="Times New Roman"/>
              </a:rPr>
              <a:t>、</a:t>
            </a:r>
            <a:r>
              <a:rPr lang="en-US" altLang="zh-CN" sz="2800" i="1" kern="100" spc="-100" dirty="0">
                <a:latin typeface="Times New Roman"/>
                <a:ea typeface="华文细黑"/>
              </a:rPr>
              <a:t>n</a:t>
            </a:r>
            <a:r>
              <a:rPr lang="zh-CN" altLang="zh-CN" sz="2800" kern="100" spc="-100" dirty="0">
                <a:latin typeface="Times New Roman"/>
                <a:ea typeface="华文细黑"/>
                <a:cs typeface="Times New Roman"/>
              </a:rPr>
              <a:t>的代数式表示</a:t>
            </a:r>
            <a:r>
              <a:rPr lang="en-US" altLang="zh-CN" sz="2800" kern="100" spc="-100" dirty="0">
                <a:latin typeface="Times New Roman"/>
                <a:ea typeface="华文细黑"/>
              </a:rPr>
              <a:t>)</a:t>
            </a:r>
            <a:r>
              <a:rPr lang="zh-CN" altLang="zh-CN" sz="2800" kern="100" spc="-100" dirty="0" smtClean="0">
                <a:latin typeface="Times New Roman"/>
                <a:ea typeface="华文细黑"/>
                <a:cs typeface="Times New Roman"/>
              </a:rPr>
              <a:t>。</a:t>
            </a:r>
            <a:r>
              <a:rPr lang="en-US" altLang="zh-CN" sz="2800" kern="100" spc="-100" dirty="0" smtClean="0">
                <a:latin typeface="Times New Roman"/>
                <a:ea typeface="华文细黑"/>
                <a:cs typeface="Times New Roman"/>
              </a:rPr>
              <a:t> </a:t>
            </a:r>
          </a:p>
        </p:txBody>
      </p:sp>
      <p:graphicFrame>
        <p:nvGraphicFramePr>
          <p:cNvPr id="4" name="对象 3"/>
          <p:cNvGraphicFramePr>
            <a:graphicFrameLocks noChangeAspect="1"/>
          </p:cNvGraphicFramePr>
          <p:nvPr>
            <p:extLst>
              <p:ext uri="{D42A27DB-BD31-4B8C-83A1-F6EECF244321}">
                <p14:modId xmlns:p14="http://schemas.microsoft.com/office/powerpoint/2010/main" val="3950062852"/>
              </p:ext>
            </p:extLst>
          </p:nvPr>
        </p:nvGraphicFramePr>
        <p:xfrm>
          <a:off x="5787459" y="3706763"/>
          <a:ext cx="809625" cy="1019175"/>
        </p:xfrm>
        <a:graphic>
          <a:graphicData uri="http://schemas.openxmlformats.org/presentationml/2006/ole">
            <mc:AlternateContent xmlns:mc="http://schemas.openxmlformats.org/markup-compatibility/2006">
              <mc:Choice xmlns:v="urn:schemas-microsoft-com:vml" Requires="v">
                <p:oleObj spid="_x0000_s174176" name="文档" r:id="rId4" imgW="816102" imgH="1018015" progId="Word.Document.12">
                  <p:embed/>
                </p:oleObj>
              </mc:Choice>
              <mc:Fallback>
                <p:oleObj name="文档" r:id="rId4" imgW="816102" imgH="1018015" progId="Word.Document.12">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7459" y="3706763"/>
                        <a:ext cx="8096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2" name="直接连接符 11"/>
          <p:cNvCxnSpPr/>
          <p:nvPr/>
        </p:nvCxnSpPr>
        <p:spPr>
          <a:xfrm>
            <a:off x="6597083" y="4426843"/>
            <a:ext cx="13839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rId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0" name="Rectangle 21">
            <a:hlinkClick r:id="rId7" action="ppaction://hlinksldjump"/>
          </p:cNvPr>
          <p:cNvSpPr>
            <a:spLocks noChangeArrowheads="1"/>
          </p:cNvSpPr>
          <p:nvPr/>
        </p:nvSpPr>
        <p:spPr bwMode="auto">
          <a:xfrm>
            <a:off x="1084773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8" action="ppaction://hlinksldjump"/>
          </p:cNvPr>
          <p:cNvSpPr>
            <a:spLocks noChangeArrowheads="1"/>
          </p:cNvSpPr>
          <p:nvPr/>
        </p:nvSpPr>
        <p:spPr bwMode="auto">
          <a:xfrm>
            <a:off x="1128165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9" action="ppaction://hlinksldjump"/>
          </p:cNvPr>
          <p:cNvSpPr>
            <a:spLocks noChangeArrowheads="1"/>
          </p:cNvSpPr>
          <p:nvPr/>
        </p:nvSpPr>
        <p:spPr bwMode="auto">
          <a:xfrm>
            <a:off x="11715580"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36519112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190550" y="1025103"/>
            <a:ext cx="11665296" cy="3970318"/>
          </a:xfrm>
          <a:prstGeom prst="rect">
            <a:avLst/>
          </a:prstGeom>
        </p:spPr>
        <p:txBody>
          <a:bodyPr wrap="square">
            <a:spAutoFit/>
          </a:bodyPr>
          <a:lstStyle/>
          <a:p>
            <a:pPr algn="just">
              <a:lnSpc>
                <a:spcPct val="150000"/>
              </a:lnSpc>
              <a:spcAft>
                <a:spcPts val="0"/>
              </a:spcAft>
              <a:tabLst>
                <a:tab pos="2250440" algn="l"/>
              </a:tabLst>
            </a:pPr>
            <a:r>
              <a:rPr lang="en-US" altLang="zh-CN" sz="2800" kern="100" spc="-100" dirty="0" smtClean="0">
                <a:latin typeface="Times New Roman"/>
                <a:ea typeface="华文细黑"/>
                <a:cs typeface="Times New Roman"/>
              </a:rPr>
              <a:t> </a:t>
            </a:r>
            <a:r>
              <a:rPr lang="zh-CN" altLang="zh-CN" sz="2800" b="1" kern="100" dirty="0" smtClean="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zh-CN" altLang="zh-CN" sz="2800" kern="100" dirty="0" smtClean="0">
                <a:latin typeface="Times New Roman"/>
                <a:ea typeface="华文细黑"/>
                <a:cs typeface="Times New Roman"/>
              </a:rPr>
              <a:t>检查</a:t>
            </a:r>
            <a:r>
              <a:rPr lang="zh-CN" altLang="zh-CN" sz="2800" kern="100" dirty="0">
                <a:latin typeface="Times New Roman"/>
                <a:ea typeface="华文细黑"/>
                <a:cs typeface="Times New Roman"/>
              </a:rPr>
              <a:t>气密性属于实验的准备阶段，应在加药品前进行。为防止</a:t>
            </a:r>
            <a:r>
              <a:rPr lang="en-US" altLang="zh-CN" sz="2800" kern="100" dirty="0">
                <a:latin typeface="Times New Roman"/>
                <a:ea typeface="华文细黑"/>
              </a:rPr>
              <a:t>Cu</a:t>
            </a:r>
            <a:r>
              <a:rPr lang="zh-CN" altLang="zh-CN" sz="2800" kern="100" dirty="0">
                <a:latin typeface="Times New Roman"/>
                <a:ea typeface="华文细黑"/>
                <a:cs typeface="Times New Roman"/>
              </a:rPr>
              <a:t>再次被氧化，撤去酒精灯后，应继续通入</a:t>
            </a:r>
            <a:r>
              <a:rPr lang="en-US" altLang="zh-CN" sz="2800" kern="100" dirty="0">
                <a:latin typeface="Times New Roman"/>
                <a:ea typeface="华文细黑"/>
              </a:rPr>
              <a:t>CO</a:t>
            </a:r>
            <a:r>
              <a:rPr lang="zh-CN" altLang="zh-CN" sz="2800" kern="100" dirty="0">
                <a:latin typeface="Times New Roman"/>
                <a:ea typeface="华文细黑"/>
                <a:cs typeface="Times New Roman"/>
              </a:rPr>
              <a:t>，冷却后再停止通气。</a:t>
            </a:r>
            <a:r>
              <a:rPr lang="zh-CN" altLang="zh-CN" sz="2800" kern="100" dirty="0" smtClean="0">
                <a:latin typeface="Times New Roman"/>
                <a:ea typeface="华文细黑"/>
                <a:cs typeface="Times New Roman"/>
              </a:rPr>
              <a:t>计算</a:t>
            </a:r>
            <a:r>
              <a:rPr lang="en-US" altLang="zh-CN" sz="2800" kern="100" dirty="0" smtClean="0">
                <a:latin typeface="Times New Roman"/>
                <a:ea typeface="华文细黑"/>
                <a:cs typeface="Times New Roman"/>
              </a:rPr>
              <a:t>           </a:t>
            </a:r>
          </a:p>
          <a:p>
            <a:pPr algn="just">
              <a:lnSpc>
                <a:spcPct val="150000"/>
              </a:lnSpc>
              <a:spcAft>
                <a:spcPts val="0"/>
              </a:spcAft>
              <a:tabLst>
                <a:tab pos="2250440" algn="l"/>
              </a:tabLst>
            </a:pPr>
            <a:r>
              <a:rPr lang="zh-CN" altLang="zh-CN" sz="2800" kern="100" dirty="0" smtClean="0">
                <a:latin typeface="Times New Roman"/>
                <a:ea typeface="华文细黑"/>
                <a:cs typeface="Times New Roman"/>
              </a:rPr>
              <a:t>比值</a:t>
            </a:r>
            <a:r>
              <a:rPr lang="zh-CN" altLang="zh-CN" sz="2800" kern="100" dirty="0">
                <a:latin typeface="Times New Roman"/>
                <a:ea typeface="华文细黑"/>
                <a:cs typeface="Times New Roman"/>
              </a:rPr>
              <a:t>时，应从质量守恒的角度去思考，</a:t>
            </a:r>
            <a:r>
              <a:rPr lang="en-US" altLang="zh-CN" sz="2800" kern="100" dirty="0">
                <a:latin typeface="Times New Roman"/>
                <a:ea typeface="华文细黑"/>
              </a:rPr>
              <a:t>M(</a:t>
            </a:r>
            <a:r>
              <a:rPr lang="en-US" altLang="zh-CN" sz="2800" kern="100" dirty="0" err="1">
                <a:latin typeface="Times New Roman"/>
                <a:ea typeface="华文细黑"/>
              </a:rPr>
              <a:t>Fe</a:t>
            </a:r>
            <a:r>
              <a:rPr lang="en-US" altLang="zh-CN" sz="2800" i="1" kern="100" baseline="-25000" dirty="0" err="1">
                <a:latin typeface="Times New Roman"/>
                <a:ea typeface="华文细黑"/>
              </a:rPr>
              <a:t>x</a:t>
            </a:r>
            <a:r>
              <a:rPr lang="en-US" altLang="zh-CN" sz="2800" kern="100" dirty="0" err="1">
                <a:latin typeface="Times New Roman"/>
                <a:ea typeface="华文细黑"/>
              </a:rPr>
              <a:t>O</a:t>
            </a:r>
            <a:r>
              <a:rPr lang="en-US" altLang="zh-CN" sz="2800" i="1" kern="100" baseline="-25000" dirty="0" err="1">
                <a:latin typeface="Times New Roman"/>
                <a:ea typeface="华文细黑"/>
              </a:rPr>
              <a:t>y</a:t>
            </a:r>
            <a:r>
              <a:rPr lang="en-US" altLang="zh-CN" sz="2800" kern="100" dirty="0">
                <a:latin typeface="Times New Roman"/>
                <a:ea typeface="华文细黑"/>
              </a:rPr>
              <a:t>)</a:t>
            </a:r>
            <a:r>
              <a:rPr lang="zh-CN" altLang="zh-CN" sz="2800" kern="100" dirty="0">
                <a:latin typeface="Times New Roman"/>
                <a:ea typeface="华文细黑"/>
                <a:cs typeface="Times New Roman"/>
              </a:rPr>
              <a:t>中的氧原子全部使</a:t>
            </a:r>
            <a:r>
              <a:rPr lang="en-US" altLang="zh-CN" sz="2800" kern="100" dirty="0">
                <a:latin typeface="Times New Roman"/>
                <a:ea typeface="华文细黑"/>
              </a:rPr>
              <a:t>CO</a:t>
            </a:r>
            <a:r>
              <a:rPr lang="zh-CN" altLang="zh-CN" sz="2800" kern="100" dirty="0">
                <a:latin typeface="Times New Roman"/>
                <a:ea typeface="华文细黑"/>
                <a:cs typeface="Times New Roman"/>
              </a:rPr>
              <a:t>转化为</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，因而碱石灰增加的质量即为反应产生的</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的质量，得关系式</a:t>
            </a:r>
            <a:r>
              <a:rPr lang="en-US" altLang="zh-CN" sz="2800" kern="100" dirty="0">
                <a:latin typeface="Times New Roman"/>
                <a:ea typeface="华文细黑"/>
              </a:rPr>
              <a:t>M</a:t>
            </a:r>
            <a:r>
              <a:rPr lang="zh-CN" altLang="zh-CN" sz="2800" kern="100" dirty="0">
                <a:latin typeface="Times New Roman"/>
                <a:ea typeface="华文细黑"/>
                <a:cs typeface="Times New Roman"/>
              </a:rPr>
              <a:t>中</a:t>
            </a:r>
            <a:r>
              <a:rPr lang="en-US" altLang="zh-CN" sz="2800" i="1" kern="100" dirty="0">
                <a:latin typeface="Times New Roman"/>
                <a:ea typeface="华文细黑"/>
              </a:rPr>
              <a:t>n</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i="1" kern="100" dirty="0">
                <a:latin typeface="Times New Roman"/>
                <a:ea typeface="华文细黑"/>
              </a:rPr>
              <a:t>n</a:t>
            </a:r>
            <a:r>
              <a:rPr lang="en-US" altLang="zh-CN" sz="2800" kern="100" dirty="0">
                <a:latin typeface="Times New Roman"/>
                <a:ea typeface="华文细黑"/>
              </a:rPr>
              <a:t>(CO</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p>
          <a:p>
            <a:pPr algn="just">
              <a:lnSpc>
                <a:spcPct val="150000"/>
              </a:lnSpc>
              <a:tabLst>
                <a:tab pos="2250440" algn="l"/>
              </a:tabLst>
            </a:pPr>
            <a:r>
              <a:rPr lang="zh-CN" altLang="en-US" sz="2800" b="1" kern="100" spc="-100" dirty="0" smtClean="0">
                <a:solidFill>
                  <a:srgbClr val="0000FF"/>
                </a:solidFill>
                <a:latin typeface="+mj-ea"/>
                <a:ea typeface="+mj-ea"/>
                <a:cs typeface="Times New Roman"/>
              </a:rPr>
              <a:t>答案</a:t>
            </a:r>
            <a:r>
              <a:rPr lang="zh-CN" altLang="zh-CN" sz="2800" b="1" kern="100" spc="-100" dirty="0">
                <a:latin typeface="+mj-ea"/>
                <a:ea typeface="+mj-ea"/>
                <a:cs typeface="Times New Roman"/>
              </a:rPr>
              <a:t>　</a:t>
            </a:r>
            <a:r>
              <a:rPr lang="en-US" altLang="zh-CN" sz="2800" b="1" kern="100" dirty="0" smtClean="0">
                <a:solidFill>
                  <a:srgbClr val="E36C0A"/>
                </a:solidFill>
                <a:latin typeface="Times New Roman"/>
                <a:ea typeface="华文细黑"/>
              </a:rPr>
              <a:t>b</a:t>
            </a:r>
            <a:endParaRPr lang="zh-CN" altLang="en-US" sz="2800" b="1" kern="100" spc="-100" dirty="0">
              <a:latin typeface="+mj-ea"/>
              <a:ea typeface="+mj-ea"/>
              <a:cs typeface="Times New Roman"/>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585830559"/>
              </p:ext>
            </p:extLst>
          </p:nvPr>
        </p:nvGraphicFramePr>
        <p:xfrm>
          <a:off x="11281657" y="1557586"/>
          <a:ext cx="809625" cy="1019175"/>
        </p:xfrm>
        <a:graphic>
          <a:graphicData uri="http://schemas.openxmlformats.org/presentationml/2006/ole">
            <mc:AlternateContent xmlns:mc="http://schemas.openxmlformats.org/markup-compatibility/2006">
              <mc:Choice xmlns:v="urn:schemas-microsoft-com:vml" Requires="v">
                <p:oleObj spid="_x0000_s262158" name="文档" r:id="rId4" imgW="816102" imgH="1018015" progId="Word.Document.12">
                  <p:embed/>
                </p:oleObj>
              </mc:Choice>
              <mc:Fallback>
                <p:oleObj name="文档" r:id="rId4" imgW="816102" imgH="1018015" progId="Word.Document.12">
                  <p:embed/>
                  <p:pic>
                    <p:nvPicPr>
                      <p:cNvPr id="0" name=""/>
                      <p:cNvPicPr/>
                      <p:nvPr/>
                    </p:nvPicPr>
                    <p:blipFill>
                      <a:blip r:embed="rId5"/>
                      <a:stretch>
                        <a:fillRect/>
                      </a:stretch>
                    </p:blipFill>
                    <p:spPr>
                      <a:xfrm>
                        <a:off x="11281657" y="1557586"/>
                        <a:ext cx="809625" cy="101917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917003173"/>
              </p:ext>
            </p:extLst>
          </p:nvPr>
        </p:nvGraphicFramePr>
        <p:xfrm>
          <a:off x="1846734" y="4221882"/>
          <a:ext cx="1471836" cy="1010252"/>
        </p:xfrm>
        <a:graphic>
          <a:graphicData uri="http://schemas.openxmlformats.org/presentationml/2006/ole">
            <mc:AlternateContent xmlns:mc="http://schemas.openxmlformats.org/markup-compatibility/2006">
              <mc:Choice xmlns:v="urn:schemas-microsoft-com:vml" Requires="v">
                <p:oleObj spid="_x0000_s262159" name="文档" r:id="rId7" imgW="1616012" imgH="1103599" progId="Word.Document.12">
                  <p:embed/>
                </p:oleObj>
              </mc:Choice>
              <mc:Fallback>
                <p:oleObj name="文档" r:id="rId7" imgW="1616012" imgH="1103599" progId="Word.Document.12">
                  <p:embed/>
                  <p:pic>
                    <p:nvPicPr>
                      <p:cNvPr id="0" name=""/>
                      <p:cNvPicPr/>
                      <p:nvPr/>
                    </p:nvPicPr>
                    <p:blipFill>
                      <a:blip r:embed="rId8"/>
                      <a:stretch>
                        <a:fillRect/>
                      </a:stretch>
                    </p:blipFill>
                    <p:spPr>
                      <a:xfrm>
                        <a:off x="1846734" y="4221882"/>
                        <a:ext cx="1471836" cy="1010252"/>
                      </a:xfrm>
                      <a:prstGeom prst="rect">
                        <a:avLst/>
                      </a:prstGeom>
                    </p:spPr>
                  </p:pic>
                </p:oleObj>
              </mc:Fallback>
            </mc:AlternateContent>
          </a:graphicData>
        </a:graphic>
      </p:graphicFrame>
      <p:sp>
        <p:nvSpPr>
          <p:cNvPr id="10" name="Rectangle 21">
            <a:hlinkClick r:id="rId9" action="ppaction://hlinksldjump"/>
          </p:cNvPr>
          <p:cNvSpPr>
            <a:spLocks noChangeArrowheads="1"/>
          </p:cNvSpPr>
          <p:nvPr/>
        </p:nvSpPr>
        <p:spPr bwMode="auto">
          <a:xfrm>
            <a:off x="1084773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10" action="ppaction://hlinksldjump"/>
          </p:cNvPr>
          <p:cNvSpPr>
            <a:spLocks noChangeArrowheads="1"/>
          </p:cNvSpPr>
          <p:nvPr/>
        </p:nvSpPr>
        <p:spPr bwMode="auto">
          <a:xfrm>
            <a:off x="1128165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11" action="ppaction://hlinksldjump"/>
          </p:cNvPr>
          <p:cNvSpPr>
            <a:spLocks noChangeArrowheads="1"/>
          </p:cNvSpPr>
          <p:nvPr/>
        </p:nvSpPr>
        <p:spPr bwMode="auto">
          <a:xfrm>
            <a:off x="11715580"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169566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75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750"/>
                                        <p:tgtEl>
                                          <p:spTgt spid="3"/>
                                        </p:tgtEl>
                                      </p:cBhvr>
                                    </p:animEffect>
                                  </p:childTnLst>
                                </p:cTn>
                              </p:par>
                            </p:childTnLst>
                          </p:cTn>
                        </p:par>
                        <p:par>
                          <p:cTn id="14" fill="hold">
                            <p:stCondLst>
                              <p:cond delay="750"/>
                            </p:stCondLst>
                            <p:childTnLst>
                              <p:par>
                                <p:cTn id="15" presetID="3" presetClass="entr" presetSubtype="10" fill="hold"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750"/>
                                        <p:tgtEl>
                                          <p:spTgt spid="2">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0275" y="583294"/>
            <a:ext cx="11805036" cy="2414452"/>
          </a:xfrm>
          <a:prstGeom prst="rect">
            <a:avLst/>
          </a:prstGeom>
        </p:spPr>
        <p:txBody>
          <a:bodyPr>
            <a:spAutoFit/>
          </a:bodyPr>
          <a:lstStyle/>
          <a:p>
            <a:pPr>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下图是</a:t>
            </a:r>
            <a:r>
              <a:rPr lang="en-US" altLang="zh-CN" sz="2800" kern="100" dirty="0">
                <a:latin typeface="Times New Roman"/>
                <a:ea typeface="华文细黑"/>
              </a:rPr>
              <a:t>1.00 g MgC</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4</a:t>
            </a:r>
            <a:r>
              <a:rPr lang="en-US" altLang="zh-CN" sz="2800" kern="100" dirty="0">
                <a:latin typeface="Times New Roman"/>
                <a:ea typeface="华文细黑"/>
              </a:rPr>
              <a:t>·</a:t>
            </a:r>
            <a:r>
              <a:rPr lang="en-US" altLang="zh-CN" sz="2800" i="1" kern="100" dirty="0">
                <a:latin typeface="Times New Roman"/>
                <a:ea typeface="华文细黑"/>
              </a:rPr>
              <a:t>n</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晶体放在坩埚里从</a:t>
            </a:r>
            <a:r>
              <a:rPr lang="en-US" altLang="zh-CN" sz="2800" kern="100" dirty="0">
                <a:latin typeface="Times New Roman"/>
                <a:ea typeface="华文细黑"/>
              </a:rPr>
              <a:t>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缓慢加热至</a:t>
            </a:r>
            <a:r>
              <a:rPr lang="en-US" altLang="zh-CN" sz="2800" kern="100" dirty="0">
                <a:latin typeface="Times New Roman"/>
                <a:ea typeface="华文细黑"/>
              </a:rPr>
              <a:t>700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分解时，所得固体产物的质量</a:t>
            </a:r>
            <a:r>
              <a:rPr lang="en-US" altLang="zh-CN" sz="2800" kern="100" dirty="0">
                <a:latin typeface="Times New Roman"/>
                <a:ea typeface="华文细黑"/>
              </a:rPr>
              <a:t>(</a:t>
            </a:r>
            <a:r>
              <a:rPr lang="en-US" altLang="zh-CN" sz="2800" i="1" kern="100" dirty="0">
                <a:latin typeface="Times New Roman"/>
                <a:ea typeface="华文细黑"/>
              </a:rPr>
              <a:t>m</a:t>
            </a:r>
            <a:r>
              <a:rPr lang="en-US" altLang="zh-CN" sz="2800" kern="100" dirty="0">
                <a:latin typeface="Times New Roman"/>
                <a:ea typeface="华文细黑"/>
              </a:rPr>
              <a:t>)</a:t>
            </a:r>
            <a:r>
              <a:rPr lang="zh-CN" altLang="zh-CN" sz="2800" kern="100" dirty="0">
                <a:latin typeface="Times New Roman"/>
                <a:ea typeface="华文细黑"/>
                <a:cs typeface="Times New Roman"/>
              </a:rPr>
              <a:t>随温度</a:t>
            </a:r>
            <a:r>
              <a:rPr lang="en-US" altLang="zh-CN" sz="2800" kern="100" dirty="0">
                <a:latin typeface="Times New Roman"/>
                <a:ea typeface="华文细黑"/>
              </a:rPr>
              <a:t>(</a:t>
            </a:r>
            <a:r>
              <a:rPr lang="en-US" altLang="zh-CN" sz="2800" i="1" kern="100" dirty="0">
                <a:latin typeface="Times New Roman"/>
                <a:ea typeface="华文细黑"/>
              </a:rPr>
              <a:t>t</a:t>
            </a:r>
            <a:r>
              <a:rPr lang="en-US" altLang="zh-CN" sz="2800" kern="100" dirty="0">
                <a:latin typeface="Times New Roman"/>
                <a:ea typeface="华文细黑"/>
              </a:rPr>
              <a:t>)</a:t>
            </a:r>
            <a:r>
              <a:rPr lang="zh-CN" altLang="zh-CN" sz="2800" kern="100" dirty="0">
                <a:latin typeface="Times New Roman"/>
                <a:ea typeface="华文细黑"/>
                <a:cs typeface="Times New Roman"/>
              </a:rPr>
              <a:t>变化的关系曲线。</a:t>
            </a:r>
            <a:r>
              <a:rPr lang="en-US" altLang="zh-CN" sz="2800" kern="100" dirty="0">
                <a:latin typeface="Times New Roman"/>
                <a:ea typeface="华文细黑"/>
              </a:rPr>
              <a:t>(</a:t>
            </a:r>
            <a:r>
              <a:rPr lang="zh-CN" altLang="zh-CN" sz="2800" kern="100" dirty="0">
                <a:latin typeface="Times New Roman"/>
                <a:ea typeface="华文细黑"/>
                <a:cs typeface="Times New Roman"/>
              </a:rPr>
              <a:t>已知该晶体</a:t>
            </a:r>
            <a:r>
              <a:rPr lang="en-US" altLang="zh-CN" sz="2800" kern="100" dirty="0">
                <a:latin typeface="Times New Roman"/>
                <a:ea typeface="华文细黑"/>
              </a:rPr>
              <a:t>100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以上才会逐渐失去结晶水，并大约在</a:t>
            </a:r>
            <a:r>
              <a:rPr lang="en-US" altLang="zh-CN" sz="2800" kern="100" dirty="0">
                <a:latin typeface="Times New Roman"/>
                <a:ea typeface="华文细黑"/>
              </a:rPr>
              <a:t>230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时完全失去结晶水</a:t>
            </a:r>
            <a:r>
              <a:rPr lang="en-US" altLang="zh-CN" sz="2800" kern="100" dirty="0">
                <a:latin typeface="Times New Roman"/>
                <a:ea typeface="华文细黑"/>
              </a:rPr>
              <a:t>)</a:t>
            </a:r>
            <a:endParaRPr lang="zh-CN" altLang="en-US" sz="2800" dirty="0"/>
          </a:p>
        </p:txBody>
      </p:sp>
      <p:pic>
        <p:nvPicPr>
          <p:cNvPr id="175106" name="Picture 2" descr="HX6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5127" y="2493690"/>
            <a:ext cx="5822243" cy="396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89911" y="2476847"/>
            <a:ext cx="8109551" cy="1384995"/>
          </a:xfrm>
          <a:prstGeom prst="rect">
            <a:avLst/>
          </a:prstGeom>
        </p:spPr>
        <p:txBody>
          <a:bodyPr>
            <a:spAutoFit/>
          </a:bodyPr>
          <a:lstStyle/>
          <a:p>
            <a:pPr algn="just">
              <a:lnSpc>
                <a:spcPct val="150000"/>
              </a:lnSpc>
              <a:spcAft>
                <a:spcPts val="0"/>
              </a:spcAft>
              <a:tabLst>
                <a:tab pos="2250440" algn="l"/>
              </a:tabLst>
            </a:pPr>
            <a:r>
              <a:rPr lang="zh-CN" altLang="zh-CN" sz="2800" kern="100" dirty="0">
                <a:latin typeface="Times New Roman"/>
                <a:ea typeface="华文细黑"/>
                <a:cs typeface="Times New Roman"/>
              </a:rPr>
              <a:t>试回答下列问题：</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(1)MgC</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4</a:t>
            </a:r>
            <a:r>
              <a:rPr lang="en-US" altLang="zh-CN" sz="2800" kern="100" dirty="0">
                <a:latin typeface="Times New Roman"/>
                <a:ea typeface="华文细黑"/>
              </a:rPr>
              <a:t>·</a:t>
            </a:r>
            <a:r>
              <a:rPr lang="en-US" altLang="zh-CN" sz="2800" i="1" kern="100" dirty="0">
                <a:latin typeface="Times New Roman"/>
                <a:ea typeface="华文细黑"/>
              </a:rPr>
              <a:t>n</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中</a:t>
            </a:r>
            <a:r>
              <a:rPr lang="en-US" altLang="zh-CN" sz="2800" i="1" kern="100" dirty="0">
                <a:latin typeface="Times New Roman"/>
                <a:ea typeface="华文细黑"/>
              </a:rPr>
              <a:t>n</a:t>
            </a:r>
            <a:r>
              <a:rPr lang="zh-CN" altLang="zh-CN" sz="2800" kern="100" dirty="0">
                <a:latin typeface="Times New Roman"/>
                <a:ea typeface="华文细黑"/>
                <a:cs typeface="Times New Roman"/>
              </a:rPr>
              <a:t>＝</a:t>
            </a:r>
            <a:r>
              <a:rPr lang="en-US" altLang="zh-CN" sz="2800" kern="100" dirty="0" smtClean="0">
                <a:latin typeface="Times New Roman"/>
                <a:ea typeface="华文细黑"/>
              </a:rPr>
              <a:t>____</a:t>
            </a:r>
            <a:r>
              <a:rPr lang="zh-CN" altLang="zh-CN" sz="2800" kern="100" dirty="0" smtClean="0">
                <a:latin typeface="Times New Roman"/>
                <a:ea typeface="华文细黑"/>
                <a:cs typeface="Times New Roman"/>
              </a:rPr>
              <a:t>。</a:t>
            </a:r>
            <a:endParaRPr lang="zh-CN" altLang="en-US" sz="2800" dirty="0"/>
          </a:p>
        </p:txBody>
      </p:sp>
      <p:sp>
        <p:nvSpPr>
          <p:cNvPr id="6" name="矩形 5"/>
          <p:cNvSpPr/>
          <p:nvPr/>
        </p:nvSpPr>
        <p:spPr>
          <a:xfrm>
            <a:off x="4006974" y="3266614"/>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9" name="Rectangle 21">
            <a:hlinkClick r:id="rId3" action="ppaction://hlinksldjump"/>
          </p:cNvPr>
          <p:cNvSpPr>
            <a:spLocks noChangeArrowheads="1"/>
          </p:cNvSpPr>
          <p:nvPr/>
        </p:nvSpPr>
        <p:spPr bwMode="auto">
          <a:xfrm>
            <a:off x="1084773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4" action="ppaction://hlinksldjump"/>
          </p:cNvPr>
          <p:cNvSpPr>
            <a:spLocks noChangeArrowheads="1"/>
          </p:cNvSpPr>
          <p:nvPr/>
        </p:nvSpPr>
        <p:spPr bwMode="auto">
          <a:xfrm>
            <a:off x="1128165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5" action="ppaction://hlinksldjump"/>
          </p:cNvPr>
          <p:cNvSpPr>
            <a:spLocks noChangeArrowheads="1"/>
          </p:cNvSpPr>
          <p:nvPr/>
        </p:nvSpPr>
        <p:spPr bwMode="auto">
          <a:xfrm>
            <a:off x="11715580"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1275069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6" grpId="0"/>
      <p:bldP spid="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a:hlinkClick r:id="rId2" action="ppaction://hlinksldjump"/>
          </p:cNvPr>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9" name="Rectangle 21">
            <a:hlinkClick r:id="rId3" action="ppaction://hlinksldjump"/>
          </p:cNvPr>
          <p:cNvSpPr>
            <a:spLocks noChangeArrowheads="1"/>
          </p:cNvSpPr>
          <p:nvPr/>
        </p:nvSpPr>
        <p:spPr bwMode="auto">
          <a:xfrm>
            <a:off x="1084773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4" action="ppaction://hlinksldjump"/>
          </p:cNvPr>
          <p:cNvSpPr>
            <a:spLocks noChangeArrowheads="1"/>
          </p:cNvSpPr>
          <p:nvPr/>
        </p:nvSpPr>
        <p:spPr bwMode="auto">
          <a:xfrm>
            <a:off x="1128165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5" action="ppaction://hlinksldjump"/>
          </p:cNvPr>
          <p:cNvSpPr>
            <a:spLocks noChangeArrowheads="1"/>
          </p:cNvSpPr>
          <p:nvPr/>
        </p:nvSpPr>
        <p:spPr bwMode="auto">
          <a:xfrm>
            <a:off x="11715580"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矩形 11"/>
          <p:cNvSpPr/>
          <p:nvPr/>
        </p:nvSpPr>
        <p:spPr>
          <a:xfrm>
            <a:off x="413961" y="1845618"/>
            <a:ext cx="10793813" cy="1307089"/>
          </a:xfrm>
          <a:prstGeom prst="rect">
            <a:avLst/>
          </a:prstGeom>
        </p:spPr>
        <p:txBody>
          <a:bodyPr>
            <a:spAutoFit/>
          </a:bodyPr>
          <a:lstStyle/>
          <a:p>
            <a:pPr>
              <a:lnSpc>
                <a:spcPct val="150000"/>
              </a:lnSpc>
              <a:tabLst>
                <a:tab pos="225044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通过计算确定</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点固体物质</a:t>
            </a:r>
            <a:r>
              <a:rPr lang="zh-CN" altLang="zh-CN" sz="2800" kern="100" dirty="0" smtClean="0">
                <a:latin typeface="Times New Roman"/>
                <a:ea typeface="华文细黑"/>
                <a:cs typeface="Times New Roman"/>
              </a:rPr>
              <a:t>的化学式：</a:t>
            </a:r>
            <a:r>
              <a:rPr lang="en-US" altLang="zh-CN" sz="2800" kern="100" dirty="0" smtClean="0">
                <a:latin typeface="Times New Roman"/>
                <a:ea typeface="华文细黑"/>
              </a:rPr>
              <a:t>___________________</a:t>
            </a:r>
            <a:r>
              <a:rPr lang="en-US" altLang="zh-CN" sz="2800" u="sng" kern="100" dirty="0" smtClean="0">
                <a:latin typeface="Times New Roman"/>
                <a:ea typeface="华文细黑"/>
              </a:rPr>
              <a:t>___</a:t>
            </a:r>
            <a:r>
              <a:rPr lang="zh-CN" altLang="zh-CN" sz="2800" kern="1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要求写出推断过程</a:t>
            </a:r>
            <a:r>
              <a:rPr lang="en-US" altLang="zh-CN" sz="2800" kern="100" dirty="0">
                <a:latin typeface="Times New Roman"/>
                <a:ea typeface="华文细黑"/>
              </a:rPr>
              <a:t>)</a:t>
            </a:r>
            <a:endParaRPr lang="zh-CN" altLang="en-US" sz="2800" dirty="0"/>
          </a:p>
        </p:txBody>
      </p:sp>
    </p:spTree>
    <p:extLst>
      <p:ext uri="{BB962C8B-B14F-4D97-AF65-F5344CB8AC3E}">
        <p14:creationId xmlns:p14="http://schemas.microsoft.com/office/powerpoint/2010/main" val="21111299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534501247"/>
              </p:ext>
            </p:extLst>
          </p:nvPr>
        </p:nvGraphicFramePr>
        <p:xfrm>
          <a:off x="638175" y="909514"/>
          <a:ext cx="9486900" cy="1857375"/>
        </p:xfrm>
        <a:graphic>
          <a:graphicData uri="http://schemas.openxmlformats.org/presentationml/2006/ole">
            <mc:AlternateContent xmlns:mc="http://schemas.openxmlformats.org/markup-compatibility/2006">
              <mc:Choice xmlns:v="urn:schemas-microsoft-com:vml" Requires="v">
                <p:oleObj spid="_x0000_s261138" name="文档" r:id="rId4" imgW="9489525" imgH="1863147" progId="Word.Document.12">
                  <p:embed/>
                </p:oleObj>
              </mc:Choice>
              <mc:Fallback>
                <p:oleObj name="文档" r:id="rId4" imgW="9489525" imgH="1863147" progId="Word.Document.12">
                  <p:embed/>
                  <p:pic>
                    <p:nvPicPr>
                      <p:cNvPr id="0" name=""/>
                      <p:cNvPicPr/>
                      <p:nvPr/>
                    </p:nvPicPr>
                    <p:blipFill>
                      <a:blip r:embed="rId5"/>
                      <a:stretch>
                        <a:fillRect/>
                      </a:stretch>
                    </p:blipFill>
                    <p:spPr>
                      <a:xfrm>
                        <a:off x="638175" y="909514"/>
                        <a:ext cx="9486900" cy="1857375"/>
                      </a:xfrm>
                      <a:prstGeom prst="rect">
                        <a:avLst/>
                      </a:prstGeom>
                    </p:spPr>
                  </p:pic>
                </p:oleObj>
              </mc:Fallback>
            </mc:AlternateContent>
          </a:graphicData>
        </a:graphic>
      </p:graphicFrame>
      <p:sp>
        <p:nvSpPr>
          <p:cNvPr id="6" name="矩形 5"/>
          <p:cNvSpPr/>
          <p:nvPr/>
        </p:nvSpPr>
        <p:spPr>
          <a:xfrm>
            <a:off x="258204" y="2263344"/>
            <a:ext cx="8658155" cy="1169551"/>
          </a:xfrm>
          <a:prstGeom prst="rect">
            <a:avLst/>
          </a:prstGeom>
        </p:spPr>
        <p:txBody>
          <a:bodyPr>
            <a:spAutoFit/>
          </a:bodyPr>
          <a:lstStyle/>
          <a:p>
            <a:pPr algn="just">
              <a:lnSpc>
                <a:spcPct val="150000"/>
              </a:lnSpc>
              <a:spcAft>
                <a:spcPts val="0"/>
              </a:spcAft>
              <a:tabLst>
                <a:tab pos="2700655" algn="l"/>
              </a:tabLst>
            </a:pP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148</a:t>
            </a:r>
            <a:r>
              <a:rPr lang="zh-CN" altLang="zh-CN" sz="2800" kern="100" dirty="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宋体"/>
                <a:ea typeface="Times New Roman"/>
                <a:cs typeface="Courier New"/>
              </a:rPr>
              <a:t>18(</a:t>
            </a:r>
            <a:r>
              <a:rPr lang="en-US" altLang="zh-CN" sz="2800" kern="100" dirty="0" smtClean="0">
                <a:solidFill>
                  <a:schemeClr val="accent6">
                    <a:lumMod val="75000"/>
                  </a:schemeClr>
                </a:solidFill>
                <a:latin typeface="Times New Roman" pitchFamily="18" charset="0"/>
                <a:ea typeface="Times New Roman"/>
                <a:cs typeface="Times New Roman" pitchFamily="18" charset="0"/>
              </a:rPr>
              <a:t>2</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cs typeface="Courier New"/>
              </a:rPr>
              <a:t>x</a:t>
            </a:r>
            <a:r>
              <a:rPr lang="en-US" altLang="zh-CN" sz="2800" kern="100" dirty="0">
                <a:solidFill>
                  <a:schemeClr val="accent6">
                    <a:lumMod val="75000"/>
                  </a:schemeClr>
                </a:solidFill>
                <a:latin typeface="Times New Roman"/>
                <a:ea typeface="华文细黑"/>
                <a:cs typeface="Courier New"/>
              </a:rPr>
              <a:t>)</a:t>
            </a:r>
            <a:endParaRPr lang="zh-CN" altLang="zh-CN" sz="2800" kern="100" dirty="0">
              <a:solidFill>
                <a:schemeClr val="accent6">
                  <a:lumMod val="75000"/>
                </a:schemeClr>
              </a:solidFill>
              <a:latin typeface="宋体"/>
              <a:cs typeface="Courier New"/>
            </a:endParaRPr>
          </a:p>
          <a:p>
            <a:r>
              <a:rPr lang="en-US" altLang="zh-CN" sz="2800" kern="100" dirty="0">
                <a:solidFill>
                  <a:schemeClr val="accent6">
                    <a:lumMod val="75000"/>
                  </a:schemeClr>
                </a:solidFill>
                <a:latin typeface="Times New Roman"/>
                <a:ea typeface="华文细黑"/>
              </a:rPr>
              <a:t> </a:t>
            </a:r>
            <a:r>
              <a:rPr lang="en-US" altLang="zh-CN" sz="2800" kern="100" dirty="0" smtClean="0">
                <a:solidFill>
                  <a:schemeClr val="accent6">
                    <a:lumMod val="75000"/>
                  </a:schemeClr>
                </a:solidFill>
                <a:latin typeface="Times New Roman"/>
                <a:ea typeface="华文细黑"/>
              </a:rPr>
              <a:t>  1.00 </a:t>
            </a:r>
            <a:r>
              <a:rPr lang="en-US" altLang="zh-CN" sz="2800" kern="100" dirty="0">
                <a:solidFill>
                  <a:schemeClr val="accent6">
                    <a:lumMod val="75000"/>
                  </a:schemeClr>
                </a:solidFill>
                <a:latin typeface="Times New Roman"/>
                <a:ea typeface="华文细黑"/>
              </a:rPr>
              <a:t>g</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rPr>
              <a:t>(1.00</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0.88)g</a:t>
            </a:r>
            <a:endParaRPr lang="zh-CN" altLang="en-US" sz="2800" dirty="0">
              <a:solidFill>
                <a:schemeClr val="accent6">
                  <a:lumMod val="75000"/>
                </a:schemeClr>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093043669"/>
              </p:ext>
            </p:extLst>
          </p:nvPr>
        </p:nvGraphicFramePr>
        <p:xfrm>
          <a:off x="639093" y="3504903"/>
          <a:ext cx="5672137" cy="1230313"/>
        </p:xfrm>
        <a:graphic>
          <a:graphicData uri="http://schemas.openxmlformats.org/presentationml/2006/ole">
            <mc:AlternateContent xmlns:mc="http://schemas.openxmlformats.org/markup-compatibility/2006">
              <mc:Choice xmlns:v="urn:schemas-microsoft-com:vml" Requires="v">
                <p:oleObj spid="_x0000_s261139" name="文档" r:id="rId7" imgW="5671693" imgH="1230442" progId="Word.Document.12">
                  <p:embed/>
                </p:oleObj>
              </mc:Choice>
              <mc:Fallback>
                <p:oleObj name="文档" r:id="rId7" imgW="5671693" imgH="1230442" progId="Word.Document.12">
                  <p:embed/>
                  <p:pic>
                    <p:nvPicPr>
                      <p:cNvPr id="0" name=""/>
                      <p:cNvPicPr/>
                      <p:nvPr/>
                    </p:nvPicPr>
                    <p:blipFill>
                      <a:blip r:embed="rId8"/>
                      <a:stretch>
                        <a:fillRect/>
                      </a:stretch>
                    </p:blipFill>
                    <p:spPr>
                      <a:xfrm>
                        <a:off x="639093" y="3504903"/>
                        <a:ext cx="5672137" cy="1230313"/>
                      </a:xfrm>
                      <a:prstGeom prst="rect">
                        <a:avLst/>
                      </a:prstGeom>
                    </p:spPr>
                  </p:pic>
                </p:oleObj>
              </mc:Fallback>
            </mc:AlternateContent>
          </a:graphicData>
        </a:graphic>
      </p:graphicFrame>
      <p:sp>
        <p:nvSpPr>
          <p:cNvPr id="9" name="矩形 8"/>
          <p:cNvSpPr/>
          <p:nvPr/>
        </p:nvSpPr>
        <p:spPr>
          <a:xfrm>
            <a:off x="587680" y="4637867"/>
            <a:ext cx="6011582" cy="523220"/>
          </a:xfrm>
          <a:prstGeom prst="rect">
            <a:avLst/>
          </a:prstGeom>
        </p:spPr>
        <p:txBody>
          <a:bodyPr wrap="none">
            <a:spAutoFit/>
          </a:bodyPr>
          <a:lstStyle/>
          <a:p>
            <a:r>
              <a:rPr lang="zh-CN" altLang="zh-CN" sz="2800" kern="100">
                <a:solidFill>
                  <a:schemeClr val="accent6">
                    <a:lumMod val="75000"/>
                  </a:schemeClr>
                </a:solidFill>
                <a:latin typeface="Times New Roman"/>
                <a:ea typeface="华文细黑"/>
                <a:cs typeface="Times New Roman"/>
              </a:rPr>
              <a:t>故</a:t>
            </a:r>
            <a:r>
              <a:rPr lang="en-US" altLang="zh-CN" sz="2800" kern="100" dirty="0">
                <a:solidFill>
                  <a:schemeClr val="accent6">
                    <a:lumMod val="75000"/>
                  </a:schemeClr>
                </a:solidFill>
                <a:latin typeface="Times New Roman"/>
                <a:ea typeface="华文细黑"/>
              </a:rPr>
              <a:t>B</a:t>
            </a:r>
            <a:r>
              <a:rPr lang="zh-CN" altLang="zh-CN" sz="2800" kern="100" dirty="0">
                <a:solidFill>
                  <a:schemeClr val="accent6">
                    <a:lumMod val="75000"/>
                  </a:schemeClr>
                </a:solidFill>
                <a:latin typeface="Times New Roman"/>
                <a:ea typeface="华文细黑"/>
                <a:cs typeface="Times New Roman"/>
              </a:rPr>
              <a:t>点固体的化学式为</a:t>
            </a:r>
            <a:r>
              <a:rPr lang="en-US" altLang="zh-CN" sz="2800" kern="100" dirty="0">
                <a:solidFill>
                  <a:schemeClr val="accent6">
                    <a:lumMod val="75000"/>
                  </a:schemeClr>
                </a:solidFill>
                <a:latin typeface="Times New Roman"/>
                <a:ea typeface="华文细黑"/>
              </a:rPr>
              <a:t>MgC</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en-US" altLang="zh-CN" sz="2800" kern="100" baseline="-25000" dirty="0">
                <a:solidFill>
                  <a:schemeClr val="accent6">
                    <a:lumMod val="75000"/>
                  </a:schemeClr>
                </a:solidFill>
                <a:latin typeface="Times New Roman"/>
                <a:ea typeface="华文细黑"/>
              </a:rPr>
              <a:t>4</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zh-CN" altLang="zh-CN" sz="2800" kern="1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11" name="Rectangle 21">
            <a:hlinkClick r:id="rId9" action="ppaction://hlinksldjump"/>
          </p:cNvPr>
          <p:cNvSpPr>
            <a:spLocks noChangeArrowheads="1"/>
          </p:cNvSpPr>
          <p:nvPr/>
        </p:nvSpPr>
        <p:spPr bwMode="auto">
          <a:xfrm>
            <a:off x="1084773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10" action="ppaction://hlinksldjump"/>
          </p:cNvPr>
          <p:cNvSpPr>
            <a:spLocks noChangeArrowheads="1"/>
          </p:cNvSpPr>
          <p:nvPr/>
        </p:nvSpPr>
        <p:spPr bwMode="auto">
          <a:xfrm>
            <a:off x="1128165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11" action="ppaction://hlinksldjump"/>
          </p:cNvPr>
          <p:cNvSpPr>
            <a:spLocks noChangeArrowheads="1"/>
          </p:cNvSpPr>
          <p:nvPr/>
        </p:nvSpPr>
        <p:spPr bwMode="auto">
          <a:xfrm>
            <a:off x="11715580"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3562911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750"/>
                                        <p:tgtEl>
                                          <p:spTgt spid="6"/>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750"/>
                                        <p:tgtEl>
                                          <p:spTgt spid="7"/>
                                        </p:tgtEl>
                                      </p:cBhvr>
                                    </p:animEffect>
                                  </p:childTnLst>
                                </p:cTn>
                              </p:par>
                            </p:childTnLst>
                          </p:cTn>
                        </p:par>
                        <p:par>
                          <p:cTn id="16" fill="hold">
                            <p:stCondLst>
                              <p:cond delay="2250"/>
                            </p:stCondLst>
                            <p:childTnLst>
                              <p:par>
                                <p:cTn id="17" presetID="3" presetClass="entr" presetSubtype="1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976784891"/>
              </p:ext>
            </p:extLst>
          </p:nvPr>
        </p:nvGraphicFramePr>
        <p:xfrm>
          <a:off x="1047750" y="1057275"/>
          <a:ext cx="9363075" cy="1857375"/>
        </p:xfrm>
        <a:graphic>
          <a:graphicData uri="http://schemas.openxmlformats.org/presentationml/2006/ole">
            <mc:AlternateContent xmlns:mc="http://schemas.openxmlformats.org/markup-compatibility/2006">
              <mc:Choice xmlns:v="urn:schemas-microsoft-com:vml" Requires="v">
                <p:oleObj spid="_x0000_s178225" name="文档" r:id="rId4" imgW="9365742" imgH="1863147" progId="Word.Document.12">
                  <p:embed/>
                </p:oleObj>
              </mc:Choice>
              <mc:Fallback>
                <p:oleObj name="文档" r:id="rId4" imgW="9365742" imgH="1863147" progId="Word.Document.12">
                  <p:embed/>
                  <p:pic>
                    <p:nvPicPr>
                      <p:cNvPr id="0" name=""/>
                      <p:cNvPicPr/>
                      <p:nvPr/>
                    </p:nvPicPr>
                    <p:blipFill>
                      <a:blip r:embed="rId5"/>
                      <a:stretch>
                        <a:fillRect/>
                      </a:stretch>
                    </p:blipFill>
                    <p:spPr>
                      <a:xfrm>
                        <a:off x="1047750" y="1057275"/>
                        <a:ext cx="9363075" cy="1857375"/>
                      </a:xfrm>
                      <a:prstGeom prst="rect">
                        <a:avLst/>
                      </a:prstGeom>
                    </p:spPr>
                  </p:pic>
                </p:oleObj>
              </mc:Fallback>
            </mc:AlternateContent>
          </a:graphicData>
        </a:graphic>
      </p:graphicFrame>
      <p:sp>
        <p:nvSpPr>
          <p:cNvPr id="6" name="矩形 5"/>
          <p:cNvSpPr/>
          <p:nvPr/>
        </p:nvSpPr>
        <p:spPr>
          <a:xfrm>
            <a:off x="1054646" y="2404839"/>
            <a:ext cx="8280920" cy="1384995"/>
          </a:xfrm>
          <a:prstGeom prst="rect">
            <a:avLst/>
          </a:prstGeom>
        </p:spPr>
        <p:txBody>
          <a:bodyPr wrap="square">
            <a:spAutoFit/>
          </a:bodyPr>
          <a:lstStyle/>
          <a:p>
            <a:pPr algn="just">
              <a:lnSpc>
                <a:spcPct val="150000"/>
              </a:lnSpc>
              <a:spcAft>
                <a:spcPts val="0"/>
              </a:spcAft>
              <a:tabLst>
                <a:tab pos="2700655" algn="l"/>
              </a:tabLst>
            </a:pP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112</a:t>
            </a:r>
            <a:r>
              <a:rPr lang="zh-CN" altLang="zh-CN" sz="2800" kern="100" dirty="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Courier New"/>
              </a:rPr>
              <a:t>18</a:t>
            </a:r>
            <a:r>
              <a:rPr lang="en-US" altLang="zh-CN" sz="2800" i="1" kern="100" dirty="0" smtClean="0">
                <a:solidFill>
                  <a:schemeClr val="accent6">
                    <a:lumMod val="75000"/>
                  </a:schemeClr>
                </a:solidFill>
                <a:latin typeface="Times New Roman"/>
                <a:ea typeface="华文细黑"/>
                <a:cs typeface="Courier New"/>
              </a:rPr>
              <a:t>x</a:t>
            </a:r>
            <a:endParaRPr lang="zh-CN" altLang="zh-CN" sz="2800" kern="100" dirty="0">
              <a:solidFill>
                <a:schemeClr val="accent6">
                  <a:lumMod val="75000"/>
                </a:schemeClr>
              </a:solidFill>
              <a:latin typeface="宋体"/>
              <a:cs typeface="Courier New"/>
            </a:endParaRPr>
          </a:p>
          <a:p>
            <a:pPr algn="just">
              <a:lnSpc>
                <a:spcPct val="150000"/>
              </a:lnSpc>
              <a:spcAft>
                <a:spcPts val="0"/>
              </a:spcAft>
              <a:tabLst>
                <a:tab pos="2700655" algn="l"/>
              </a:tabLst>
            </a:pPr>
            <a:r>
              <a:rPr lang="zh-CN" altLang="zh-CN" sz="2800" kern="100" dirty="0">
                <a:solidFill>
                  <a:schemeClr val="accent6">
                    <a:lumMod val="75000"/>
                  </a:schemeClr>
                </a:solidFill>
                <a:latin typeface="Times New Roman"/>
                <a:ea typeface="华文细黑"/>
                <a:cs typeface="Times New Roman"/>
              </a:rPr>
              <a:t>　　　　　　　</a:t>
            </a:r>
            <a:r>
              <a:rPr lang="zh-CN" altLang="zh-CN" sz="2800" kern="100" dirty="0">
                <a:solidFill>
                  <a:schemeClr val="accent6">
                    <a:lumMod val="75000"/>
                  </a:schemeClr>
                </a:solidFill>
                <a:latin typeface="宋体"/>
                <a:ea typeface="Times New Roman"/>
                <a:cs typeface="Courier New"/>
              </a:rPr>
              <a:t> </a:t>
            </a:r>
            <a:r>
              <a:rPr lang="en-US" altLang="zh-CN" sz="2800" kern="100" dirty="0">
                <a:solidFill>
                  <a:schemeClr val="accent6">
                    <a:lumMod val="75000"/>
                  </a:schemeClr>
                </a:solidFill>
                <a:latin typeface="Times New Roman" pitchFamily="18" charset="0"/>
                <a:ea typeface="Times New Roman"/>
                <a:cs typeface="Times New Roman" pitchFamily="18" charset="0"/>
              </a:rPr>
              <a:t>0.76</a:t>
            </a:r>
            <a:r>
              <a:rPr lang="en-US" altLang="zh-CN" sz="2800" kern="100" dirty="0">
                <a:solidFill>
                  <a:schemeClr val="accent6">
                    <a:lumMod val="75000"/>
                  </a:schemeClr>
                </a:solidFill>
                <a:latin typeface="宋体"/>
                <a:ea typeface="Times New Roman"/>
                <a:cs typeface="Courier New"/>
              </a:rPr>
              <a:t> g</a:t>
            </a:r>
            <a:r>
              <a:rPr lang="zh-CN" altLang="zh-CN" sz="2800" kern="100" dirty="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0.88</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0.76)g</a:t>
            </a:r>
            <a:endParaRPr lang="zh-CN" altLang="zh-CN" sz="2800" kern="100" dirty="0">
              <a:solidFill>
                <a:schemeClr val="accent6">
                  <a:lumMod val="75000"/>
                </a:schemeClr>
              </a:solidFill>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277534602"/>
              </p:ext>
            </p:extLst>
          </p:nvPr>
        </p:nvGraphicFramePr>
        <p:xfrm>
          <a:off x="1060127" y="3933850"/>
          <a:ext cx="7699375" cy="1544638"/>
        </p:xfrm>
        <a:graphic>
          <a:graphicData uri="http://schemas.openxmlformats.org/presentationml/2006/ole">
            <mc:AlternateContent xmlns:mc="http://schemas.openxmlformats.org/markup-compatibility/2006">
              <mc:Choice xmlns:v="urn:schemas-microsoft-com:vml" Requires="v">
                <p:oleObj spid="_x0000_s178226" name="文档" r:id="rId7" imgW="7699714" imgH="1545172" progId="Word.Document.12">
                  <p:embed/>
                </p:oleObj>
              </mc:Choice>
              <mc:Fallback>
                <p:oleObj name="文档" r:id="rId7" imgW="7699714" imgH="1545172" progId="Word.Document.12">
                  <p:embed/>
                  <p:pic>
                    <p:nvPicPr>
                      <p:cNvPr id="0" name=""/>
                      <p:cNvPicPr/>
                      <p:nvPr/>
                    </p:nvPicPr>
                    <p:blipFill>
                      <a:blip r:embed="rId8"/>
                      <a:stretch>
                        <a:fillRect/>
                      </a:stretch>
                    </p:blipFill>
                    <p:spPr>
                      <a:xfrm>
                        <a:off x="1060127" y="3933850"/>
                        <a:ext cx="7699375" cy="1544638"/>
                      </a:xfrm>
                      <a:prstGeom prst="rect">
                        <a:avLst/>
                      </a:prstGeom>
                    </p:spPr>
                  </p:pic>
                </p:oleObj>
              </mc:Fallback>
            </mc:AlternateContent>
          </a:graphicData>
        </a:graphic>
      </p:graphicFrame>
      <p:sp>
        <p:nvSpPr>
          <p:cNvPr id="9" name="矩形 8"/>
          <p:cNvSpPr/>
          <p:nvPr/>
        </p:nvSpPr>
        <p:spPr>
          <a:xfrm>
            <a:off x="982638" y="5085978"/>
            <a:ext cx="6011582" cy="523220"/>
          </a:xfrm>
          <a:prstGeom prst="rect">
            <a:avLst/>
          </a:prstGeom>
        </p:spPr>
        <p:txBody>
          <a:bodyPr wrap="none">
            <a:spAutoFit/>
          </a:bodyPr>
          <a:lstStyle/>
          <a:p>
            <a:r>
              <a:rPr lang="zh-CN" altLang="zh-CN" sz="2800" kern="100">
                <a:solidFill>
                  <a:schemeClr val="accent6">
                    <a:lumMod val="75000"/>
                  </a:schemeClr>
                </a:solidFill>
                <a:latin typeface="Times New Roman"/>
                <a:ea typeface="华文细黑"/>
                <a:cs typeface="Times New Roman"/>
              </a:rPr>
              <a:t>故</a:t>
            </a:r>
            <a:r>
              <a:rPr lang="en-US" altLang="zh-CN" sz="2800" kern="100" dirty="0">
                <a:solidFill>
                  <a:schemeClr val="accent6">
                    <a:lumMod val="75000"/>
                  </a:schemeClr>
                </a:solidFill>
                <a:latin typeface="Times New Roman"/>
                <a:ea typeface="华文细黑"/>
              </a:rPr>
              <a:t>B</a:t>
            </a:r>
            <a:r>
              <a:rPr lang="zh-CN" altLang="zh-CN" sz="2800" kern="100" dirty="0">
                <a:solidFill>
                  <a:schemeClr val="accent6">
                    <a:lumMod val="75000"/>
                  </a:schemeClr>
                </a:solidFill>
                <a:latin typeface="Times New Roman"/>
                <a:ea typeface="华文细黑"/>
                <a:cs typeface="Times New Roman"/>
              </a:rPr>
              <a:t>点固体的化学式为</a:t>
            </a:r>
            <a:r>
              <a:rPr lang="en-US" altLang="zh-CN" sz="2800" kern="100" dirty="0">
                <a:solidFill>
                  <a:schemeClr val="accent6">
                    <a:lumMod val="75000"/>
                  </a:schemeClr>
                </a:solidFill>
                <a:latin typeface="Times New Roman"/>
                <a:ea typeface="华文细黑"/>
              </a:rPr>
              <a:t>MgC</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en-US" altLang="zh-CN" sz="2800" kern="100" baseline="-25000" dirty="0">
                <a:solidFill>
                  <a:schemeClr val="accent6">
                    <a:lumMod val="75000"/>
                  </a:schemeClr>
                </a:solidFill>
                <a:latin typeface="Times New Roman"/>
                <a:ea typeface="华文细黑"/>
              </a:rPr>
              <a:t>4</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zh-CN" altLang="zh-CN" sz="2800" kern="1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8" name="Rectangle 21">
            <a:hlinkClick r:id="rId9" action="ppaction://hlinksldjump"/>
          </p:cNvPr>
          <p:cNvSpPr>
            <a:spLocks noChangeArrowheads="1"/>
          </p:cNvSpPr>
          <p:nvPr/>
        </p:nvSpPr>
        <p:spPr bwMode="auto">
          <a:xfrm>
            <a:off x="1084773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0" action="ppaction://hlinksldjump"/>
          </p:cNvPr>
          <p:cNvSpPr>
            <a:spLocks noChangeArrowheads="1"/>
          </p:cNvSpPr>
          <p:nvPr/>
        </p:nvSpPr>
        <p:spPr bwMode="auto">
          <a:xfrm>
            <a:off x="1128165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1" action="ppaction://hlinksldjump"/>
          </p:cNvPr>
          <p:cNvSpPr>
            <a:spLocks noChangeArrowheads="1"/>
          </p:cNvSpPr>
          <p:nvPr/>
        </p:nvSpPr>
        <p:spPr bwMode="auto">
          <a:xfrm>
            <a:off x="11715580"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1583690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750"/>
                                        <p:tgtEl>
                                          <p:spTgt spid="6"/>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750"/>
                                        <p:tgtEl>
                                          <p:spTgt spid="7"/>
                                        </p:tgtEl>
                                      </p:cBhvr>
                                    </p:animEffect>
                                  </p:childTnLst>
                                </p:cTn>
                              </p:par>
                            </p:childTnLst>
                          </p:cTn>
                        </p:par>
                        <p:par>
                          <p:cTn id="16" fill="hold">
                            <p:stCondLst>
                              <p:cond delay="2250"/>
                            </p:stCondLst>
                            <p:childTnLst>
                              <p:par>
                                <p:cTn id="17" presetID="3" presetClass="entr" presetSubtype="1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931" y="822405"/>
            <a:ext cx="11409907" cy="1384995"/>
          </a:xfrm>
          <a:prstGeom prst="rect">
            <a:avLst/>
          </a:prstGeom>
        </p:spPr>
        <p:txBody>
          <a:bodyPr>
            <a:spAutoFit/>
          </a:bodyPr>
          <a:lstStyle/>
          <a:p>
            <a:pPr algn="just">
              <a:lnSpc>
                <a:spcPct val="150000"/>
              </a:lnSpc>
              <a:spcAft>
                <a:spcPts val="0"/>
              </a:spcAft>
              <a:tabLst>
                <a:tab pos="225044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通过计算确定从</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点到</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点过程中的化学方程式：</a:t>
            </a:r>
            <a:r>
              <a:rPr lang="en-US" altLang="zh-CN" sz="2800" kern="100" dirty="0" smtClean="0">
                <a:latin typeface="Times New Roman"/>
                <a:ea typeface="华文细黑"/>
                <a:cs typeface="Courier New"/>
              </a:rPr>
              <a:t>__________________</a:t>
            </a:r>
            <a:endParaRPr lang="zh-CN" altLang="zh-CN" sz="2800" kern="100" dirty="0">
              <a:latin typeface="宋体"/>
              <a:cs typeface="Courier New"/>
            </a:endParaRPr>
          </a:p>
          <a:p>
            <a:pPr>
              <a:lnSpc>
                <a:spcPct val="150000"/>
              </a:lnSpc>
            </a:pPr>
            <a:r>
              <a:rPr lang="en-US" altLang="zh-CN" sz="2800" kern="100" dirty="0" smtClean="0">
                <a:latin typeface="Times New Roman"/>
                <a:ea typeface="华文细黑"/>
              </a:rPr>
              <a:t>_______________________________</a:t>
            </a:r>
            <a:r>
              <a:rPr lang="zh-CN" altLang="zh-CN" sz="2800" kern="100" dirty="0" smtClean="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要求写出推断过程</a:t>
            </a:r>
            <a:r>
              <a:rPr lang="en-US" altLang="zh-CN" sz="2800" kern="100" dirty="0">
                <a:latin typeface="Times New Roman"/>
                <a:ea typeface="华文细黑"/>
              </a:rPr>
              <a:t>)</a:t>
            </a:r>
            <a:endParaRPr lang="zh-CN" altLang="en-US" sz="2800" dirty="0"/>
          </a:p>
        </p:txBody>
      </p:sp>
      <p:sp>
        <p:nvSpPr>
          <p:cNvPr id="5" name="矩形 4"/>
          <p:cNvSpPr/>
          <p:nvPr/>
        </p:nvSpPr>
        <p:spPr>
          <a:xfrm>
            <a:off x="445939" y="2268892"/>
            <a:ext cx="10793813" cy="656846"/>
          </a:xfrm>
          <a:prstGeom prst="rect">
            <a:avLst/>
          </a:prstGeom>
        </p:spPr>
        <p:txBody>
          <a:bodyPr>
            <a:spAutoFit/>
          </a:bodyPr>
          <a:lstStyle/>
          <a:p>
            <a:pPr algn="just">
              <a:lnSpc>
                <a:spcPct val="150000"/>
              </a:lnSpc>
              <a:spcAft>
                <a:spcPts val="0"/>
              </a:spcAft>
              <a:tabLst>
                <a:tab pos="2700655" algn="l"/>
              </a:tabLst>
            </a:pPr>
            <a:r>
              <a:rPr lang="zh-CN" altLang="zh-CN" sz="2800" b="1" kern="100" dirty="0">
                <a:solidFill>
                  <a:srgbClr val="0000FF"/>
                </a:solidFill>
                <a:latin typeface="宋体"/>
                <a:cs typeface="Times New Roman"/>
              </a:rPr>
              <a:t>答案</a:t>
            </a:r>
            <a:r>
              <a:rPr lang="zh-CN" altLang="zh-CN" sz="2800" b="1" kern="100" dirty="0">
                <a:solidFill>
                  <a:schemeClr val="accent6">
                    <a:lumMod val="75000"/>
                  </a:schemeClr>
                </a:solidFill>
                <a:latin typeface="宋体"/>
                <a:cs typeface="Times New Roman"/>
              </a:rPr>
              <a:t>　</a:t>
            </a:r>
            <a:r>
              <a:rPr lang="zh-CN" altLang="zh-CN" sz="2800" kern="100" dirty="0">
                <a:solidFill>
                  <a:schemeClr val="accent6">
                    <a:lumMod val="75000"/>
                  </a:schemeClr>
                </a:solidFill>
                <a:latin typeface="Times New Roman"/>
                <a:ea typeface="华文细黑"/>
                <a:cs typeface="Times New Roman"/>
              </a:rPr>
              <a:t>设</a:t>
            </a:r>
            <a:r>
              <a:rPr lang="en-US" altLang="zh-CN" sz="2800" kern="100" dirty="0">
                <a:solidFill>
                  <a:schemeClr val="accent6">
                    <a:lumMod val="75000"/>
                  </a:schemeClr>
                </a:solidFill>
                <a:latin typeface="Times New Roman"/>
                <a:ea typeface="华文细黑"/>
                <a:cs typeface="Courier New"/>
              </a:rPr>
              <a:t>Mg</a:t>
            </a:r>
            <a:r>
              <a:rPr lang="zh-CN" altLang="zh-CN" sz="2800" kern="100" dirty="0">
                <a:solidFill>
                  <a:schemeClr val="accent6">
                    <a:lumMod val="75000"/>
                  </a:schemeClr>
                </a:solidFill>
                <a:latin typeface="Times New Roman"/>
                <a:ea typeface="华文细黑"/>
                <a:cs typeface="Times New Roman"/>
              </a:rPr>
              <a:t>元素与其他元素组成的化合物为</a:t>
            </a:r>
            <a:r>
              <a:rPr lang="en-US" altLang="zh-CN" sz="2800" kern="100" dirty="0">
                <a:solidFill>
                  <a:schemeClr val="accent6">
                    <a:lumMod val="75000"/>
                  </a:schemeClr>
                </a:solidFill>
                <a:latin typeface="Times New Roman"/>
                <a:ea typeface="华文细黑"/>
                <a:cs typeface="Courier New"/>
              </a:rPr>
              <a:t>X</a:t>
            </a:r>
            <a:r>
              <a:rPr lang="zh-CN" altLang="zh-CN" sz="2800" kern="100" dirty="0">
                <a:solidFill>
                  <a:schemeClr val="accent6">
                    <a:lumMod val="75000"/>
                  </a:schemeClr>
                </a:solidFill>
                <a:latin typeface="Times New Roman"/>
                <a:ea typeface="华文细黑"/>
                <a:cs typeface="Times New Roman"/>
              </a:rPr>
              <a:t>，利用</a:t>
            </a:r>
            <a:r>
              <a:rPr lang="en-US" altLang="zh-CN" sz="2800" kern="100" dirty="0">
                <a:solidFill>
                  <a:schemeClr val="accent6">
                    <a:lumMod val="75000"/>
                  </a:schemeClr>
                </a:solidFill>
                <a:latin typeface="Times New Roman"/>
                <a:ea typeface="华文细黑"/>
                <a:cs typeface="Courier New"/>
              </a:rPr>
              <a:t>Mg</a:t>
            </a:r>
            <a:r>
              <a:rPr lang="zh-CN" altLang="zh-CN" sz="2800" kern="100" dirty="0">
                <a:solidFill>
                  <a:schemeClr val="accent6">
                    <a:lumMod val="75000"/>
                  </a:schemeClr>
                </a:solidFill>
                <a:latin typeface="Times New Roman"/>
                <a:ea typeface="华文细黑"/>
                <a:cs typeface="Times New Roman"/>
              </a:rPr>
              <a:t>原子守恒</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Times New Roman"/>
              </a:rPr>
              <a:t> </a:t>
            </a:r>
            <a:endParaRPr lang="zh-CN" altLang="zh-CN" sz="2800" kern="100" dirty="0">
              <a:solidFill>
                <a:schemeClr val="accent6">
                  <a:lumMod val="75000"/>
                </a:schemeClr>
              </a:solidFill>
              <a:effectLst/>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75733617"/>
              </p:ext>
            </p:extLst>
          </p:nvPr>
        </p:nvGraphicFramePr>
        <p:xfrm>
          <a:off x="586704" y="2987303"/>
          <a:ext cx="10012363" cy="2098675"/>
        </p:xfrm>
        <a:graphic>
          <a:graphicData uri="http://schemas.openxmlformats.org/presentationml/2006/ole">
            <mc:AlternateContent xmlns:mc="http://schemas.openxmlformats.org/markup-compatibility/2006">
              <mc:Choice xmlns:v="urn:schemas-microsoft-com:vml" Requires="v">
                <p:oleObj spid="_x0000_s179267" name="文档" r:id="rId4" imgW="10013082" imgH="2098204" progId="Word.Document.12">
                  <p:embed/>
                </p:oleObj>
              </mc:Choice>
              <mc:Fallback>
                <p:oleObj name="文档" r:id="rId4" imgW="10013082" imgH="2098204" progId="Word.Document.12">
                  <p:embed/>
                  <p:pic>
                    <p:nvPicPr>
                      <p:cNvPr id="0" name=""/>
                      <p:cNvPicPr/>
                      <p:nvPr/>
                    </p:nvPicPr>
                    <p:blipFill>
                      <a:blip r:embed="rId5"/>
                      <a:stretch>
                        <a:fillRect/>
                      </a:stretch>
                    </p:blipFill>
                    <p:spPr>
                      <a:xfrm>
                        <a:off x="586704" y="2987303"/>
                        <a:ext cx="10012363" cy="2098675"/>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347479833"/>
              </p:ext>
            </p:extLst>
          </p:nvPr>
        </p:nvGraphicFramePr>
        <p:xfrm>
          <a:off x="594570" y="4725938"/>
          <a:ext cx="10496550" cy="1990725"/>
        </p:xfrm>
        <a:graphic>
          <a:graphicData uri="http://schemas.openxmlformats.org/presentationml/2006/ole">
            <mc:AlternateContent xmlns:mc="http://schemas.openxmlformats.org/markup-compatibility/2006">
              <mc:Choice xmlns:v="urn:schemas-microsoft-com:vml" Requires="v">
                <p:oleObj spid="_x0000_s179268" name="文档" r:id="rId7" imgW="10498497" imgH="1999783" progId="Word.Document.12">
                  <p:embed/>
                </p:oleObj>
              </mc:Choice>
              <mc:Fallback>
                <p:oleObj name="文档" r:id="rId7" imgW="10498497" imgH="1999783" progId="Word.Document.12">
                  <p:embed/>
                  <p:pic>
                    <p:nvPicPr>
                      <p:cNvPr id="0" name=""/>
                      <p:cNvPicPr/>
                      <p:nvPr/>
                    </p:nvPicPr>
                    <p:blipFill>
                      <a:blip r:embed="rId8"/>
                      <a:stretch>
                        <a:fillRect/>
                      </a:stretch>
                    </p:blipFill>
                    <p:spPr>
                      <a:xfrm>
                        <a:off x="594570" y="4725938"/>
                        <a:ext cx="10496550" cy="1990725"/>
                      </a:xfrm>
                      <a:prstGeom prst="rect">
                        <a:avLst/>
                      </a:prstGeom>
                    </p:spPr>
                  </p:pic>
                </p:oleObj>
              </mc:Fallback>
            </mc:AlternateContent>
          </a:graphicData>
        </a:graphic>
      </p:graphicFrame>
      <p:sp>
        <p:nvSpPr>
          <p:cNvPr id="12" name="矩形 11"/>
          <p:cNvSpPr/>
          <p:nvPr/>
        </p:nvSpPr>
        <p:spPr>
          <a:xfrm>
            <a:off x="517946" y="4005858"/>
            <a:ext cx="8817619" cy="523220"/>
          </a:xfrm>
          <a:prstGeom prst="rect">
            <a:avLst/>
          </a:prstGeom>
        </p:spPr>
        <p:txBody>
          <a:bodyPr wrap="square">
            <a:spAutoFit/>
          </a:bodyPr>
          <a:lstStyle/>
          <a:p>
            <a:r>
              <a:rPr lang="zh-CN" altLang="zh-CN" sz="2800" dirty="0">
                <a:solidFill>
                  <a:srgbClr val="E46C0A"/>
                </a:solidFill>
                <a:latin typeface="Times New Roman"/>
                <a:ea typeface="华文细黑"/>
                <a:cs typeface="Times New Roman"/>
              </a:rPr>
              <a:t>可推测出</a:t>
            </a:r>
            <a:r>
              <a:rPr lang="en-US" altLang="zh-CN" sz="2800" dirty="0">
                <a:solidFill>
                  <a:srgbClr val="E46C0A"/>
                </a:solidFill>
                <a:latin typeface="Times New Roman"/>
                <a:ea typeface="华文细黑"/>
              </a:rPr>
              <a:t>X</a:t>
            </a:r>
            <a:r>
              <a:rPr lang="zh-CN" altLang="zh-CN" sz="2800" dirty="0">
                <a:solidFill>
                  <a:srgbClr val="E46C0A"/>
                </a:solidFill>
                <a:latin typeface="Times New Roman"/>
                <a:ea typeface="华文细黑"/>
                <a:cs typeface="Times New Roman"/>
              </a:rPr>
              <a:t>即为</a:t>
            </a:r>
            <a:r>
              <a:rPr lang="en-US" altLang="zh-CN" sz="2800" dirty="0" err="1">
                <a:solidFill>
                  <a:srgbClr val="E46C0A"/>
                </a:solidFill>
                <a:latin typeface="Times New Roman"/>
                <a:ea typeface="华文细黑"/>
              </a:rPr>
              <a:t>MgO</a:t>
            </a:r>
            <a:r>
              <a:rPr lang="zh-CN" altLang="zh-CN" sz="2800" dirty="0" smtClean="0">
                <a:solidFill>
                  <a:srgbClr val="E46C0A"/>
                </a:solidFill>
                <a:latin typeface="Times New Roman"/>
                <a:ea typeface="华文细黑"/>
                <a:cs typeface="Times New Roman"/>
              </a:rPr>
              <a:t>，</a:t>
            </a:r>
            <a:r>
              <a:rPr lang="zh-CN" altLang="zh-CN" sz="2800" dirty="0">
                <a:solidFill>
                  <a:srgbClr val="E36C0A"/>
                </a:solidFill>
                <a:latin typeface="Times New Roman"/>
                <a:ea typeface="华文细黑"/>
                <a:cs typeface="Times New Roman"/>
              </a:rPr>
              <a:t>而完整的化学方程式为</a:t>
            </a:r>
            <a:endParaRPr lang="zh-CN" altLang="en-US" sz="2800" dirty="0"/>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1" name="Rectangle 21">
            <a:hlinkClick r:id="rId9" action="ppaction://hlinksldjump"/>
          </p:cNvPr>
          <p:cNvSpPr>
            <a:spLocks noChangeArrowheads="1"/>
          </p:cNvSpPr>
          <p:nvPr/>
        </p:nvSpPr>
        <p:spPr bwMode="auto">
          <a:xfrm>
            <a:off x="1084773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10" action="ppaction://hlinksldjump"/>
          </p:cNvPr>
          <p:cNvSpPr>
            <a:spLocks noChangeArrowheads="1"/>
          </p:cNvSpPr>
          <p:nvPr/>
        </p:nvSpPr>
        <p:spPr bwMode="auto">
          <a:xfrm>
            <a:off x="1128165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11" action="ppaction://hlinksldjump"/>
          </p:cNvPr>
          <p:cNvSpPr>
            <a:spLocks noChangeArrowheads="1"/>
          </p:cNvSpPr>
          <p:nvPr/>
        </p:nvSpPr>
        <p:spPr bwMode="auto">
          <a:xfrm>
            <a:off x="11715580"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47875932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5" grpId="0"/>
      <p:bldP spid="5" grpId="1"/>
      <p:bldP spid="12" grpId="0"/>
      <p:bldP spid="1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471071"/>
            <a:ext cx="11755638" cy="5262979"/>
          </a:xfrm>
          <a:prstGeom prst="rect">
            <a:avLst/>
          </a:prstGeom>
        </p:spPr>
        <p:txBody>
          <a:bodyPr>
            <a:spAutoFit/>
          </a:bodyPr>
          <a:lstStyle/>
          <a:p>
            <a:pPr algn="just">
              <a:lnSpc>
                <a:spcPct val="150000"/>
              </a:lnSpc>
              <a:spcAft>
                <a:spcPts val="0"/>
              </a:spcAft>
              <a:tabLst>
                <a:tab pos="225044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铝镁合金是飞机制造、化工生产等行业的重要材料。研究性学习小组的同学为测定某含镁</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的铝镁合金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不含其他元素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中镁的质量分数，设计了下列两种不同实验方案进行探究。</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方案一</a:t>
            </a:r>
            <a:r>
              <a:rPr lang="en-US" altLang="zh-CN" sz="2800" kern="100" dirty="0">
                <a:latin typeface="IPAPANNEW"/>
                <a:ea typeface="华文细黑"/>
                <a:cs typeface="Times New Roman"/>
              </a:rPr>
              <a:t>]</a:t>
            </a:r>
            <a:endParaRPr lang="zh-CN" altLang="zh-CN" sz="2800" kern="100" dirty="0">
              <a:latin typeface="宋体"/>
              <a:cs typeface="Courier New"/>
            </a:endParaRPr>
          </a:p>
          <a:p>
            <a:pPr>
              <a:lnSpc>
                <a:spcPct val="150000"/>
              </a:lnSpc>
              <a:tabLst>
                <a:tab pos="2250440" algn="l"/>
              </a:tabLst>
            </a:pP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实验方案</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　将铝镁合金与足量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溶液反应，测定剩余固体质量。</a:t>
            </a:r>
            <a:endParaRPr lang="zh-CN" altLang="zh-CN" sz="2800" kern="100" dirty="0">
              <a:latin typeface="宋体"/>
              <a:cs typeface="Courier New"/>
            </a:endParaRPr>
          </a:p>
          <a:p>
            <a:pPr>
              <a:lnSpc>
                <a:spcPct val="150000"/>
              </a:lnSpc>
              <a:tabLst>
                <a:tab pos="2250440" algn="l"/>
              </a:tabLst>
            </a:pPr>
            <a:r>
              <a:rPr lang="zh-CN" altLang="zh-CN" sz="2800" kern="100" dirty="0">
                <a:latin typeface="Times New Roman"/>
                <a:ea typeface="华文细黑"/>
                <a:cs typeface="Times New Roman"/>
              </a:rPr>
              <a:t>实验中发生反应的化学方程式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a:t>
            </a:r>
            <a:r>
              <a:rPr lang="en-US" altLang="zh-CN" sz="2800" kern="100" dirty="0" smtClean="0">
                <a:latin typeface="Times New Roman"/>
                <a:ea typeface="华文细黑"/>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250440" algn="l"/>
              </a:tabLs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方案一：将铝镁合金与足量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溶液反应，镁不和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溶液反应，铝发生反应：</a:t>
            </a:r>
            <a:r>
              <a:rPr lang="en-US" altLang="zh-CN" sz="2800" kern="100" dirty="0">
                <a:latin typeface="Times New Roman"/>
                <a:ea typeface="华文细黑"/>
                <a:cs typeface="Courier New"/>
              </a:rPr>
              <a:t>2Al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=2NaAlO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5320994" y="3716085"/>
            <a:ext cx="7235539" cy="954107"/>
          </a:xfrm>
          <a:prstGeom prst="rect">
            <a:avLst/>
          </a:prstGeom>
        </p:spPr>
        <p:txBody>
          <a:bodyPr wrap="none">
            <a:spAutoFit/>
          </a:bodyPr>
          <a:lstStyle/>
          <a:p>
            <a:pPr lvl="0"/>
            <a:r>
              <a:rPr lang="en-US" altLang="zh-CN" sz="2800" kern="100" dirty="0" smtClean="0">
                <a:solidFill>
                  <a:srgbClr val="E36C0A"/>
                </a:solidFill>
                <a:latin typeface="Times New Roman"/>
                <a:ea typeface="华文细黑"/>
              </a:rPr>
              <a:t>2Al</a:t>
            </a:r>
            <a:r>
              <a:rPr lang="zh-CN" altLang="zh-CN" sz="2800" kern="100" dirty="0" smtClean="0">
                <a:solidFill>
                  <a:srgbClr val="E36C0A"/>
                </a:solidFill>
                <a:latin typeface="Times New Roman"/>
                <a:ea typeface="华文细黑"/>
                <a:cs typeface="Times New Roman"/>
              </a:rPr>
              <a:t>＋</a:t>
            </a:r>
            <a:r>
              <a:rPr lang="en-US" altLang="zh-CN" sz="2800" kern="100" dirty="0" smtClean="0">
                <a:solidFill>
                  <a:srgbClr val="E36C0A"/>
                </a:solidFill>
                <a:latin typeface="Times New Roman"/>
                <a:ea typeface="华文细黑"/>
              </a:rPr>
              <a:t>2NaOH</a:t>
            </a:r>
            <a:r>
              <a:rPr lang="zh-CN" altLang="zh-CN" sz="2800" kern="100" dirty="0" smtClean="0">
                <a:solidFill>
                  <a:srgbClr val="E36C0A"/>
                </a:solidFill>
                <a:latin typeface="Times New Roman"/>
                <a:ea typeface="华文细黑"/>
                <a:cs typeface="Times New Roman"/>
              </a:rPr>
              <a:t>＋</a:t>
            </a:r>
            <a:r>
              <a:rPr lang="en-US" altLang="zh-CN" sz="2800" kern="100" dirty="0" smtClean="0">
                <a:solidFill>
                  <a:srgbClr val="E36C0A"/>
                </a:solidFill>
                <a:latin typeface="Times New Roman"/>
                <a:ea typeface="华文细黑"/>
              </a:rPr>
              <a:t>2H</a:t>
            </a:r>
            <a:r>
              <a:rPr lang="en-US" altLang="zh-CN" sz="2800" kern="100" baseline="-25000" dirty="0" smtClean="0">
                <a:solidFill>
                  <a:srgbClr val="E36C0A"/>
                </a:solidFill>
                <a:latin typeface="Times New Roman"/>
                <a:ea typeface="华文细黑"/>
              </a:rPr>
              <a:t>2</a:t>
            </a:r>
            <a:r>
              <a:rPr lang="en-US" altLang="zh-CN" sz="2800" kern="100" dirty="0" smtClean="0">
                <a:solidFill>
                  <a:srgbClr val="E36C0A"/>
                </a:solidFill>
                <a:latin typeface="Times New Roman"/>
                <a:ea typeface="华文细黑"/>
              </a:rPr>
              <a:t>O</a:t>
            </a:r>
            <a:r>
              <a:rPr lang="en-US" altLang="zh-CN" sz="2800" kern="100" spc="-80" dirty="0" smtClean="0">
                <a:solidFill>
                  <a:srgbClr val="E36C0A"/>
                </a:solidFill>
                <a:latin typeface="Times New Roman"/>
                <a:ea typeface="华文细黑"/>
              </a:rPr>
              <a:t>==</a:t>
            </a:r>
            <a:r>
              <a:rPr lang="en-US" altLang="zh-CN" sz="2800" kern="100" dirty="0" smtClean="0">
                <a:solidFill>
                  <a:srgbClr val="E36C0A"/>
                </a:solidFill>
                <a:latin typeface="Times New Roman"/>
                <a:ea typeface="华文细黑"/>
              </a:rPr>
              <a:t>=2NaAlO</a:t>
            </a:r>
            <a:r>
              <a:rPr lang="en-US" altLang="zh-CN" sz="2800" kern="100" baseline="-25000" dirty="0" smtClean="0">
                <a:solidFill>
                  <a:srgbClr val="E36C0A"/>
                </a:solidFill>
                <a:latin typeface="Times New Roman"/>
                <a:ea typeface="华文细黑"/>
              </a:rPr>
              <a:t>2</a:t>
            </a:r>
            <a:r>
              <a:rPr lang="zh-CN" altLang="zh-CN" sz="2800" kern="100" dirty="0" smtClean="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3H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宋体"/>
                <a:ea typeface="华文细黑"/>
                <a:cs typeface="Times New Roman"/>
              </a:rPr>
              <a:t>↑</a:t>
            </a:r>
            <a:endParaRPr lang="zh-CN" altLang="en-US" sz="2800" dirty="0">
              <a:solidFill>
                <a:prstClr val="black"/>
              </a:solidFill>
            </a:endParaRPr>
          </a:p>
          <a:p>
            <a:endParaRPr lang="zh-CN" altLang="en-US" sz="2800" dirty="0"/>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9" name="Rectangle 21">
            <a:hlinkClick r:id="rId2" action="ppaction://hlinksldjump"/>
          </p:cNvPr>
          <p:cNvSpPr>
            <a:spLocks noChangeArrowheads="1"/>
          </p:cNvSpPr>
          <p:nvPr/>
        </p:nvSpPr>
        <p:spPr bwMode="auto">
          <a:xfrm>
            <a:off x="1084773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128165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1715580"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200145905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4" end="4"/>
                                            </p:txEl>
                                          </p:spTgt>
                                        </p:tgtEl>
                                      </p:cBhvr>
                                    </p:animEffect>
                                    <p:set>
                                      <p:cBhvr>
                                        <p:cTn id="17" dur="1" fill="hold">
                                          <p:stCondLst>
                                            <p:cond delay="499"/>
                                          </p:stCondLst>
                                        </p:cTn>
                                        <p:tgtEl>
                                          <p:spTgt spid="3">
                                            <p:txEl>
                                              <p:pRg st="4" end="4"/>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5" grpId="0"/>
      <p:bldP spid="5"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542" y="973386"/>
            <a:ext cx="12111845" cy="4616648"/>
          </a:xfrm>
          <a:prstGeom prst="rect">
            <a:avLst/>
          </a:prstGeom>
        </p:spPr>
        <p:txBody>
          <a:bodyPr>
            <a:spAutoFit/>
          </a:bodyPr>
          <a:lstStyle/>
          <a:p>
            <a:pPr algn="just">
              <a:lnSpc>
                <a:spcPct val="150000"/>
              </a:lnSpc>
              <a:spcAft>
                <a:spcPts val="0"/>
              </a:spcAft>
              <a:tabLst>
                <a:tab pos="2250440" algn="l"/>
              </a:tabLst>
            </a:pP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实验步骤</a:t>
            </a:r>
            <a:r>
              <a:rPr lang="en-US" altLang="zh-CN" sz="2800" kern="100" dirty="0">
                <a:latin typeface="IPAPANNEW"/>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称取</a:t>
            </a:r>
            <a:r>
              <a:rPr lang="en-US" altLang="zh-CN" sz="2800" kern="100" dirty="0">
                <a:latin typeface="Times New Roman"/>
                <a:ea typeface="华文细黑"/>
              </a:rPr>
              <a:t>10.8 g</a:t>
            </a:r>
            <a:r>
              <a:rPr lang="zh-CN" altLang="zh-CN" sz="2800" kern="100" dirty="0">
                <a:latin typeface="Times New Roman"/>
                <a:ea typeface="华文细黑"/>
                <a:cs typeface="Times New Roman"/>
              </a:rPr>
              <a:t>铝镁合金粉末样品，溶于体积为</a:t>
            </a:r>
            <a:r>
              <a:rPr lang="en-US" altLang="zh-CN" sz="2800" i="1" kern="100" dirty="0">
                <a:latin typeface="Times New Roman"/>
                <a:ea typeface="华文细黑"/>
              </a:rPr>
              <a:t>V</a:t>
            </a:r>
            <a:r>
              <a:rPr lang="zh-CN" altLang="zh-CN" sz="2800" kern="100" dirty="0">
                <a:latin typeface="Times New Roman"/>
                <a:ea typeface="华文细黑"/>
                <a:cs typeface="Times New Roman"/>
              </a:rPr>
              <a:t>、物质的量浓度为</a:t>
            </a:r>
            <a:r>
              <a:rPr lang="en-US" altLang="zh-CN" sz="2800" kern="100" dirty="0">
                <a:latin typeface="Times New Roman"/>
                <a:ea typeface="华文细黑"/>
              </a:rPr>
              <a:t>4.0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的</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溶液中，充分反应。则</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溶液的体积</a:t>
            </a:r>
            <a:r>
              <a:rPr lang="en-US" altLang="zh-CN" sz="2800" i="1" kern="100" dirty="0" err="1">
                <a:latin typeface="Times New Roman"/>
                <a:ea typeface="华文细黑"/>
              </a:rPr>
              <a:t>V</a:t>
            </a:r>
            <a:r>
              <a:rPr lang="en-US" altLang="zh-CN" sz="2800" kern="100" dirty="0" err="1">
                <a:latin typeface="宋体"/>
                <a:ea typeface="华文细黑"/>
                <a:cs typeface="Times New Roman"/>
              </a:rPr>
              <a:t>≥</a:t>
            </a:r>
            <a:r>
              <a:rPr lang="en-US" altLang="zh-CN" sz="2800" kern="100" dirty="0" err="1" smtClean="0">
                <a:latin typeface="Times New Roman"/>
                <a:ea typeface="华文细黑"/>
              </a:rPr>
              <a:t>____mL</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p>
          <a:p>
            <a:pPr>
              <a:lnSpc>
                <a:spcPct val="150000"/>
              </a:lnSpc>
            </a:pPr>
            <a:r>
              <a:rPr lang="zh-CN" altLang="zh-CN" sz="2800" b="1" kern="100" dirty="0" smtClean="0">
                <a:solidFill>
                  <a:srgbClr val="0000FF"/>
                </a:solidFill>
                <a:latin typeface="Times New Roman"/>
                <a:cs typeface="Times New Roman"/>
              </a:rPr>
              <a:t>解析</a:t>
            </a:r>
            <a:r>
              <a:rPr lang="en-US" altLang="zh-CN" sz="2800" kern="100" dirty="0">
                <a:latin typeface="Times New Roman"/>
                <a:ea typeface="华文细黑"/>
              </a:rPr>
              <a:t> </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假设</a:t>
            </a:r>
            <a:r>
              <a:rPr lang="zh-CN" altLang="zh-CN" sz="2800" kern="100" dirty="0">
                <a:latin typeface="Times New Roman"/>
                <a:ea typeface="华文细黑"/>
                <a:cs typeface="Times New Roman"/>
              </a:rPr>
              <a:t>合金中镁的质量分数最少为</a:t>
            </a:r>
            <a:r>
              <a:rPr lang="en-US" altLang="zh-CN" sz="2800" kern="100" dirty="0">
                <a:latin typeface="Times New Roman"/>
                <a:ea typeface="华文细黑"/>
              </a:rPr>
              <a:t>3%</a:t>
            </a:r>
            <a:r>
              <a:rPr lang="zh-CN" altLang="zh-CN" sz="2800" kern="100" dirty="0">
                <a:latin typeface="Times New Roman"/>
                <a:ea typeface="华文细黑"/>
                <a:cs typeface="Times New Roman"/>
              </a:rPr>
              <a:t>，则</a:t>
            </a:r>
            <a:r>
              <a:rPr lang="en-US" altLang="zh-CN" sz="2800" kern="100" dirty="0">
                <a:latin typeface="Times New Roman"/>
                <a:ea typeface="华文细黑"/>
              </a:rPr>
              <a:t>10.8 g</a:t>
            </a:r>
            <a:r>
              <a:rPr lang="zh-CN" altLang="zh-CN" sz="2800" kern="100" dirty="0">
                <a:latin typeface="Times New Roman"/>
                <a:ea typeface="华文细黑"/>
                <a:cs typeface="Times New Roman"/>
              </a:rPr>
              <a:t>铝镁合金粉末样品中含有铝</a:t>
            </a:r>
            <a:r>
              <a:rPr lang="en-US" altLang="zh-CN" sz="2800" kern="100" dirty="0">
                <a:latin typeface="Times New Roman"/>
                <a:ea typeface="华文细黑"/>
              </a:rPr>
              <a:t>10.476 g</a:t>
            </a:r>
            <a:r>
              <a:rPr lang="zh-CN" altLang="zh-CN" sz="2800" kern="100" dirty="0">
                <a:latin typeface="Times New Roman"/>
                <a:ea typeface="华文细黑"/>
                <a:cs typeface="Times New Roman"/>
              </a:rPr>
              <a:t>，其物质的量是</a:t>
            </a:r>
            <a:r>
              <a:rPr lang="en-US" altLang="zh-CN" sz="2800" kern="100" dirty="0">
                <a:latin typeface="Times New Roman"/>
                <a:ea typeface="华文细黑"/>
              </a:rPr>
              <a:t>0.388 </a:t>
            </a:r>
            <a:r>
              <a:rPr lang="en-US" altLang="zh-CN" sz="2800" kern="100" dirty="0" err="1">
                <a:latin typeface="Times New Roman"/>
                <a:ea typeface="华文细黑"/>
              </a:rPr>
              <a:t>mol</a:t>
            </a:r>
            <a:r>
              <a:rPr lang="zh-CN" altLang="zh-CN" sz="2800" kern="100" dirty="0">
                <a:latin typeface="Times New Roman"/>
                <a:ea typeface="华文细黑"/>
                <a:cs typeface="Times New Roman"/>
              </a:rPr>
              <a:t>，根据反应</a:t>
            </a:r>
            <a:r>
              <a:rPr lang="en-US" altLang="zh-CN" sz="2800" kern="100" dirty="0">
                <a:latin typeface="Times New Roman"/>
                <a:ea typeface="华文细黑"/>
              </a:rPr>
              <a:t>2Al</a:t>
            </a:r>
            <a:r>
              <a:rPr lang="zh-CN" altLang="zh-CN" sz="2800" kern="100" dirty="0">
                <a:latin typeface="Times New Roman"/>
                <a:ea typeface="华文细黑"/>
                <a:cs typeface="Times New Roman"/>
              </a:rPr>
              <a:t>＋</a:t>
            </a:r>
            <a:r>
              <a:rPr lang="en-US" altLang="zh-CN" sz="2800" kern="100" dirty="0">
                <a:latin typeface="Times New Roman"/>
                <a:ea typeface="华文细黑"/>
              </a:rPr>
              <a:t>2NaOH</a:t>
            </a:r>
            <a:r>
              <a:rPr lang="zh-CN" altLang="zh-CN" sz="2800" kern="100" dirty="0">
                <a:latin typeface="Times New Roman"/>
                <a:ea typeface="华文细黑"/>
                <a:cs typeface="Times New Roman"/>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spc="-80" dirty="0">
                <a:latin typeface="Times New Roman"/>
                <a:ea typeface="华文细黑"/>
              </a:rPr>
              <a:t>==</a:t>
            </a:r>
            <a:r>
              <a:rPr lang="en-US" altLang="zh-CN" sz="2800" kern="100" dirty="0">
                <a:latin typeface="Times New Roman"/>
                <a:ea typeface="华文细黑"/>
              </a:rPr>
              <a:t>=2NaAlO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3H</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知，需要</a:t>
            </a:r>
            <a:r>
              <a:rPr lang="en-US" altLang="zh-CN" sz="2800" i="1" kern="100" dirty="0">
                <a:latin typeface="Times New Roman"/>
                <a:ea typeface="华文细黑"/>
              </a:rPr>
              <a:t>n</a:t>
            </a:r>
            <a:r>
              <a:rPr lang="en-US" altLang="zh-CN" sz="2800" kern="100" dirty="0">
                <a:latin typeface="Times New Roman"/>
                <a:ea typeface="华文细黑"/>
              </a:rPr>
              <a:t>(</a:t>
            </a:r>
            <a:r>
              <a:rPr lang="en-US" altLang="zh-CN" sz="2800" kern="100" dirty="0" err="1">
                <a:latin typeface="Times New Roman"/>
                <a:ea typeface="华文细黑"/>
              </a:rPr>
              <a:t>NaOH</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i="1" kern="100" dirty="0">
                <a:latin typeface="Times New Roman"/>
                <a:ea typeface="华文细黑"/>
              </a:rPr>
              <a:t>n</a:t>
            </a:r>
            <a:r>
              <a:rPr lang="en-US" altLang="zh-CN" sz="2800" kern="100" dirty="0">
                <a:latin typeface="Times New Roman"/>
                <a:ea typeface="华文细黑"/>
              </a:rPr>
              <a:t>(Al)</a:t>
            </a:r>
            <a:r>
              <a:rPr lang="zh-CN" altLang="zh-CN" sz="2800" kern="100" dirty="0">
                <a:latin typeface="Times New Roman"/>
                <a:ea typeface="华文细黑"/>
                <a:cs typeface="Times New Roman"/>
              </a:rPr>
              <a:t>＝</a:t>
            </a:r>
            <a:r>
              <a:rPr lang="en-US" altLang="zh-CN" sz="2800" kern="100" dirty="0">
                <a:latin typeface="Times New Roman"/>
                <a:ea typeface="华文细黑"/>
              </a:rPr>
              <a:t>0.388 </a:t>
            </a:r>
            <a:r>
              <a:rPr lang="en-US" altLang="zh-CN" sz="2800" kern="100" dirty="0" err="1">
                <a:latin typeface="Times New Roman"/>
                <a:ea typeface="华文细黑"/>
              </a:rPr>
              <a:t>mol</a:t>
            </a:r>
            <a:r>
              <a:rPr lang="zh-CN" altLang="zh-CN" sz="2800" kern="100" dirty="0">
                <a:latin typeface="Times New Roman"/>
                <a:ea typeface="华文细黑"/>
                <a:cs typeface="Times New Roman"/>
              </a:rPr>
              <a:t>，</a:t>
            </a:r>
            <a:r>
              <a:rPr lang="en-US" altLang="zh-CN" sz="2800" i="1" kern="100" dirty="0">
                <a:latin typeface="Times New Roman"/>
                <a:ea typeface="华文细黑"/>
              </a:rPr>
              <a:t>V</a:t>
            </a:r>
            <a:r>
              <a:rPr lang="en-US" altLang="zh-CN" sz="2800" kern="100" dirty="0">
                <a:latin typeface="Times New Roman"/>
                <a:ea typeface="华文细黑"/>
              </a:rPr>
              <a:t>(</a:t>
            </a:r>
            <a:r>
              <a:rPr lang="en-US" altLang="zh-CN" sz="2800" kern="100" dirty="0" err="1">
                <a:latin typeface="Times New Roman"/>
                <a:ea typeface="华文细黑"/>
              </a:rPr>
              <a:t>NaOH</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0.388 mol÷4.0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a:t>
            </a:r>
            <a:r>
              <a:rPr lang="en-US" altLang="zh-CN" sz="2800" kern="100" dirty="0">
                <a:latin typeface="Times New Roman"/>
                <a:ea typeface="华文细黑"/>
              </a:rPr>
              <a:t>0.097 L</a:t>
            </a:r>
            <a:r>
              <a:rPr lang="zh-CN" altLang="zh-CN" sz="2800" kern="100" dirty="0">
                <a:latin typeface="Times New Roman"/>
                <a:ea typeface="华文细黑"/>
                <a:cs typeface="Times New Roman"/>
              </a:rPr>
              <a:t>。</a:t>
            </a:r>
            <a:endParaRPr lang="zh-CN" altLang="en-US" sz="2800" dirty="0"/>
          </a:p>
        </p:txBody>
      </p:sp>
      <p:sp>
        <p:nvSpPr>
          <p:cNvPr id="5" name="矩形 4"/>
          <p:cNvSpPr/>
          <p:nvPr/>
        </p:nvSpPr>
        <p:spPr>
          <a:xfrm>
            <a:off x="8399462" y="2351170"/>
            <a:ext cx="543739" cy="523220"/>
          </a:xfrm>
          <a:prstGeom prst="rect">
            <a:avLst/>
          </a:prstGeom>
        </p:spPr>
        <p:txBody>
          <a:bodyPr wrap="none">
            <a:spAutoFit/>
          </a:bodyPr>
          <a:lstStyle/>
          <a:p>
            <a:r>
              <a:rPr lang="en-US" altLang="zh-CN" sz="2800" kern="100" dirty="0">
                <a:solidFill>
                  <a:srgbClr val="E36C0A"/>
                </a:solidFill>
                <a:latin typeface="Times New Roman"/>
                <a:ea typeface="华文细黑"/>
              </a:rPr>
              <a:t>97</a:t>
            </a:r>
            <a:endParaRPr lang="zh-CN" altLang="en-US" sz="2800" dirty="0"/>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7" name="Rectangle 21">
            <a:hlinkClick r:id="rId2" action="ppaction://hlinksldjump"/>
          </p:cNvPr>
          <p:cNvSpPr>
            <a:spLocks noChangeArrowheads="1"/>
          </p:cNvSpPr>
          <p:nvPr/>
        </p:nvSpPr>
        <p:spPr bwMode="auto">
          <a:xfrm>
            <a:off x="1084773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128165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1715580"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85602201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5" grpId="0"/>
      <p:bldP spid="5"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4692" y="1832258"/>
            <a:ext cx="11572430" cy="2677656"/>
          </a:xfrm>
          <a:prstGeom prst="rect">
            <a:avLst/>
          </a:prstGeom>
        </p:spPr>
        <p:txBody>
          <a:bodyPr>
            <a:spAutoFit/>
          </a:bodyPr>
          <a:lstStyle/>
          <a:p>
            <a:pPr>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过滤、洗涤、干燥、称量固体。该步骤中若未洗涤固体，测得镁的质量分数将</a:t>
            </a:r>
            <a:r>
              <a:rPr lang="en-US" altLang="zh-CN" sz="2800" kern="100" dirty="0" smtClean="0">
                <a:latin typeface="Times New Roman"/>
                <a:ea typeface="华文细黑"/>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偏高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偏低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无影响</a:t>
            </a:r>
            <a:r>
              <a:rPr lang="en-US" altLang="zh-CN" sz="2800" kern="100" dirty="0">
                <a:latin typeface="宋体"/>
                <a:ea typeface="华文细黑"/>
                <a:cs typeface="Times New Roman"/>
              </a:rPr>
              <a:t>”</a:t>
            </a:r>
            <a:r>
              <a:rPr lang="en-US" altLang="zh-CN" sz="2800" kern="100" dirty="0">
                <a:latin typeface="Times New Roman"/>
                <a:ea typeface="华文细黑"/>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p>
          <a:p>
            <a:pPr>
              <a:lnSpc>
                <a:spcPct val="150000"/>
              </a:lnSpc>
            </a:pPr>
            <a:r>
              <a:rPr lang="zh-CN" altLang="zh-CN" sz="2800" b="1" kern="100" dirty="0" smtClean="0">
                <a:solidFill>
                  <a:srgbClr val="0000FF"/>
                </a:solidFill>
                <a:latin typeface="Times New Roman"/>
                <a:cs typeface="Times New Roman"/>
              </a:rPr>
              <a:t>解析</a:t>
            </a:r>
            <a:r>
              <a:rPr lang="en-US" altLang="zh-CN" sz="2800" kern="100" dirty="0">
                <a:latin typeface="Times New Roman"/>
                <a:ea typeface="华文细黑"/>
              </a:rPr>
              <a:t> </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过滤</a:t>
            </a:r>
            <a:r>
              <a:rPr lang="zh-CN" altLang="zh-CN" sz="2800" kern="100" dirty="0">
                <a:latin typeface="Times New Roman"/>
                <a:ea typeface="华文细黑"/>
                <a:cs typeface="Times New Roman"/>
              </a:rPr>
              <a:t>后，金属镁的表面会沾有其他离子，如果没有洗涤，称量后的固体的质量将大于镁的实际质量，所测得镁的质量分数将偏高</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en-US" sz="2800" dirty="0"/>
          </a:p>
        </p:txBody>
      </p:sp>
      <p:sp>
        <p:nvSpPr>
          <p:cNvPr id="5" name="矩形 4"/>
          <p:cNvSpPr/>
          <p:nvPr/>
        </p:nvSpPr>
        <p:spPr>
          <a:xfrm>
            <a:off x="1918742" y="2546534"/>
            <a:ext cx="902811"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偏高</a:t>
            </a:r>
            <a:endParaRPr lang="zh-CN" altLang="en-US" sz="2800" dirty="0"/>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7" name="Rectangle 21">
            <a:hlinkClick r:id="rId2" action="ppaction://hlinksldjump"/>
          </p:cNvPr>
          <p:cNvSpPr>
            <a:spLocks noChangeArrowheads="1"/>
          </p:cNvSpPr>
          <p:nvPr/>
        </p:nvSpPr>
        <p:spPr bwMode="auto">
          <a:xfrm>
            <a:off x="1084773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128165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1715580"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16119207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1" end="1"/>
                                            </p:txEl>
                                          </p:spTgt>
                                        </p:tgtEl>
                                      </p:cBhvr>
                                    </p:animEffect>
                                    <p:set>
                                      <p:cBhvr>
                                        <p:cTn id="17" dur="1" fill="hold">
                                          <p:stCondLst>
                                            <p:cond delay="499"/>
                                          </p:stCondLst>
                                        </p:cTn>
                                        <p:tgtEl>
                                          <p:spTgt spid="3">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4224" y="621482"/>
            <a:ext cx="11755638" cy="5262979"/>
          </a:xfrm>
          <a:prstGeom prst="rect">
            <a:avLst/>
          </a:prstGeom>
        </p:spPr>
        <p:txBody>
          <a:bodyPr>
            <a:spAutoFit/>
          </a:bodyPr>
          <a:lstStyle/>
          <a:p>
            <a:pPr algn="just">
              <a:lnSpc>
                <a:spcPct val="150000"/>
              </a:lnSpc>
              <a:spcAft>
                <a:spcPts val="0"/>
              </a:spcAft>
              <a:tabLst>
                <a:tab pos="2250440" algn="l"/>
              </a:tabLst>
            </a:pPr>
            <a:r>
              <a:rPr lang="zh-CN" altLang="zh-CN" sz="2800" kern="100" dirty="0">
                <a:latin typeface="Times New Roman"/>
                <a:ea typeface="华文细黑"/>
                <a:cs typeface="Times New Roman"/>
              </a:rPr>
              <a:t>回答下列问题：</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取少量溶液</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，加入过量的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溶液，有沉淀生成。取上层清液，通入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，无明显变化，说明样品中不含的物质是</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填化学式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tabLst>
                <a:tab pos="2250440" algn="l"/>
              </a:tabLst>
            </a:pPr>
            <a:r>
              <a:rPr lang="en-US" altLang="zh-CN" sz="2800" kern="100" dirty="0">
                <a:latin typeface="Times New Roman"/>
                <a:ea typeface="华文细黑"/>
                <a:cs typeface="Courier New"/>
              </a:rPr>
              <a:t>(2)Z</a:t>
            </a:r>
            <a:r>
              <a:rPr lang="zh-CN" altLang="zh-CN" sz="2800" kern="100" dirty="0">
                <a:latin typeface="Times New Roman"/>
                <a:ea typeface="华文细黑"/>
                <a:cs typeface="Times New Roman"/>
              </a:rPr>
              <a:t>为一种或两种气体：</a:t>
            </a:r>
            <a:endParaRPr lang="zh-CN" altLang="zh-CN" sz="2800" kern="100" dirty="0">
              <a:latin typeface="宋体"/>
              <a:cs typeface="Courier New"/>
            </a:endParaRPr>
          </a:p>
          <a:p>
            <a:pPr>
              <a:lnSpc>
                <a:spcPct val="150000"/>
              </a:lnSpc>
              <a:tabLst>
                <a:tab pos="2250440"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只为一种气体，试剂</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为饱和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溶液，则反应</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中能同时生成两种气体的化学方程式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________________________________________</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nSpc>
                <a:spcPct val="150000"/>
              </a:lnSpc>
              <a:tabLst>
                <a:tab pos="2250440" algn="l"/>
              </a:tabLs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为两种气体的混合物，试剂</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为适量水，则</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中两种气体的化学式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rPr>
              <a:t>_____________________________________________________</a:t>
            </a:r>
            <a:r>
              <a:rPr lang="zh-CN" altLang="zh-CN" sz="2800" kern="100" dirty="0">
                <a:latin typeface="Times New Roman"/>
                <a:ea typeface="华文细黑"/>
                <a:cs typeface="Times New Roman"/>
              </a:rPr>
              <a:t>。</a:t>
            </a:r>
            <a:endParaRPr lang="zh-CN" altLang="en-US" sz="2800" dirty="0"/>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4771" y="477466"/>
            <a:ext cx="11279283" cy="2682712"/>
          </a:xfrm>
          <a:prstGeom prst="rect">
            <a:avLst/>
          </a:prstGeom>
        </p:spPr>
        <p:txBody>
          <a:bodyPr>
            <a:spAutoFit/>
          </a:bodyPr>
          <a:lstStyle/>
          <a:p>
            <a:pPr algn="just">
              <a:lnSpc>
                <a:spcPct val="150000"/>
              </a:lnSpc>
              <a:spcAft>
                <a:spcPts val="0"/>
              </a:spcAft>
              <a:tabLst>
                <a:tab pos="2250440" algn="l"/>
              </a:tabLst>
            </a:pPr>
            <a:r>
              <a:rPr lang="en-US" altLang="zh-CN" sz="2800" kern="100">
                <a:latin typeface="IPAPANNEW"/>
                <a:ea typeface="华文细黑"/>
                <a:cs typeface="Times New Roman"/>
              </a:rPr>
              <a:t>[</a:t>
            </a:r>
            <a:r>
              <a:rPr lang="zh-CN" altLang="zh-CN" sz="2800" kern="100" dirty="0">
                <a:latin typeface="IPAPANNEW"/>
                <a:ea typeface="华文细黑"/>
                <a:cs typeface="Times New Roman"/>
              </a:rPr>
              <a:t>方案二</a:t>
            </a:r>
            <a:r>
              <a:rPr lang="en-US" altLang="zh-CN" sz="2800" kern="100" dirty="0">
                <a:latin typeface="IPAPANNEW"/>
                <a:ea typeface="华文细黑"/>
                <a:cs typeface="Times New Roman"/>
              </a:rPr>
              <a:t>]</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实验方案</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　将铝镁合金与足量稀硫酸溶液反应，测定生成气体的体积。</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实验步骤</a:t>
            </a:r>
            <a:r>
              <a:rPr lang="en-US" altLang="zh-CN" sz="2800" kern="100" dirty="0">
                <a:latin typeface="IPAPANNEW"/>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同学们拟选用下列实验装置完成实验：</a:t>
            </a:r>
            <a:endParaRPr lang="zh-CN" altLang="en-US" sz="2800" dirty="0"/>
          </a:p>
        </p:txBody>
      </p:sp>
      <p:pic>
        <p:nvPicPr>
          <p:cNvPr id="180226" name="Picture 2" descr="67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968" y="3454381"/>
            <a:ext cx="7463421" cy="257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1084773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1128165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1715580"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34981250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8436" y="1185927"/>
            <a:ext cx="11805036" cy="3323987"/>
          </a:xfrm>
          <a:prstGeom prst="rect">
            <a:avLst/>
          </a:prstGeom>
        </p:spPr>
        <p:txBody>
          <a:bodyPr>
            <a:spAutoFit/>
          </a:bodyPr>
          <a:lstStyle/>
          <a:p>
            <a:pPr>
              <a:lnSpc>
                <a:spcPct val="150000"/>
              </a:lnSpc>
            </a:pPr>
            <a:r>
              <a:rPr lang="zh-CN" altLang="zh-CN" sz="2800" kern="100" dirty="0">
                <a:latin typeface="Times New Roman"/>
                <a:ea typeface="华文细黑"/>
                <a:cs typeface="Times New Roman"/>
              </a:rPr>
              <a:t>你认为最简易的装置其连接顺序是</a:t>
            </a:r>
            <a:r>
              <a:rPr lang="en-US" altLang="zh-CN" sz="2800" kern="100" dirty="0">
                <a:latin typeface="Times New Roman"/>
                <a:ea typeface="华文细黑"/>
              </a:rPr>
              <a:t>A</a:t>
            </a:r>
            <a:r>
              <a:rPr lang="zh-CN" altLang="zh-CN" sz="2800" kern="100" dirty="0">
                <a:latin typeface="Times New Roman"/>
                <a:ea typeface="华文细黑"/>
                <a:cs typeface="Times New Roman"/>
              </a:rPr>
              <a:t>接</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r>
              <a:rPr lang="zh-CN" altLang="zh-CN" sz="2800" kern="100" dirty="0">
                <a:latin typeface="Times New Roman"/>
                <a:ea typeface="华文细黑"/>
                <a:cs typeface="Times New Roman"/>
              </a:rPr>
              <a:t>接</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r>
              <a:rPr lang="zh-CN" altLang="zh-CN" sz="2800" kern="100" dirty="0">
                <a:latin typeface="Times New Roman"/>
                <a:ea typeface="华文细黑"/>
                <a:cs typeface="Times New Roman"/>
              </a:rPr>
              <a:t>接</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r>
              <a:rPr lang="zh-CN" altLang="zh-CN" sz="2800" kern="100" dirty="0">
                <a:latin typeface="Times New Roman"/>
                <a:ea typeface="华文细黑"/>
                <a:cs typeface="Times New Roman"/>
              </a:rPr>
              <a:t>填接口字母，可不填满</a:t>
            </a:r>
            <a:r>
              <a:rPr lang="en-US" altLang="zh-CN" sz="2800" kern="100" dirty="0">
                <a:latin typeface="Times New Roman"/>
                <a:ea typeface="华文细黑"/>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smtClean="0">
                <a:solidFill>
                  <a:srgbClr val="0000FF"/>
                </a:solidFill>
                <a:latin typeface="Times New Roman"/>
                <a:cs typeface="Times New Roman"/>
              </a:rPr>
              <a:t>解析</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很</a:t>
            </a:r>
            <a:r>
              <a:rPr lang="zh-CN" altLang="zh-CN" sz="2800" kern="100" dirty="0">
                <a:latin typeface="Times New Roman"/>
                <a:ea typeface="华文细黑"/>
                <a:cs typeface="Times New Roman"/>
              </a:rPr>
              <a:t>明显，该同学采用排水法来测量产生氢气的体积，故</a:t>
            </a:r>
            <a:r>
              <a:rPr lang="en-US" altLang="zh-CN" sz="2800" kern="100" dirty="0">
                <a:latin typeface="Times New Roman"/>
                <a:ea typeface="华文细黑"/>
              </a:rPr>
              <a:t>A</a:t>
            </a:r>
            <a:r>
              <a:rPr lang="zh-CN" altLang="zh-CN" sz="2800" kern="100" dirty="0">
                <a:latin typeface="Times New Roman"/>
                <a:ea typeface="华文细黑"/>
                <a:cs typeface="Times New Roman"/>
              </a:rPr>
              <a:t>应连接</a:t>
            </a:r>
            <a:r>
              <a:rPr lang="en-US" altLang="zh-CN" sz="2800" kern="100" dirty="0">
                <a:latin typeface="Times New Roman"/>
                <a:ea typeface="华文细黑"/>
              </a:rPr>
              <a:t>E</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连接</a:t>
            </a:r>
            <a:r>
              <a:rPr lang="en-US" altLang="zh-CN" sz="2800" kern="100" dirty="0">
                <a:latin typeface="Times New Roman"/>
                <a:ea typeface="华文细黑"/>
              </a:rPr>
              <a:t>G(</a:t>
            </a:r>
            <a:r>
              <a:rPr lang="zh-CN" altLang="zh-CN" sz="2800" kern="100" dirty="0">
                <a:latin typeface="Times New Roman"/>
                <a:ea typeface="华文细黑"/>
                <a:cs typeface="Times New Roman"/>
              </a:rPr>
              <a:t>最后读数时要调节广口瓶和量筒中的液面高度，</a:t>
            </a:r>
            <a:r>
              <a:rPr lang="en-US" altLang="zh-CN" sz="2800" kern="100" dirty="0">
                <a:latin typeface="Times New Roman"/>
                <a:ea typeface="华文细黑"/>
              </a:rPr>
              <a:t>F</a:t>
            </a:r>
            <a:r>
              <a:rPr lang="zh-CN" altLang="zh-CN" sz="2800" kern="100" dirty="0">
                <a:latin typeface="Times New Roman"/>
                <a:ea typeface="华文细黑"/>
                <a:cs typeface="Times New Roman"/>
              </a:rPr>
              <a:t>接口的导管太短</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en-US" sz="2800" dirty="0"/>
          </a:p>
        </p:txBody>
      </p:sp>
      <p:sp>
        <p:nvSpPr>
          <p:cNvPr id="5" name="矩形 4"/>
          <p:cNvSpPr/>
          <p:nvPr/>
        </p:nvSpPr>
        <p:spPr>
          <a:xfrm>
            <a:off x="6423706" y="1341562"/>
            <a:ext cx="423514" cy="523220"/>
          </a:xfrm>
          <a:prstGeom prst="rect">
            <a:avLst/>
          </a:prstGeom>
        </p:spPr>
        <p:txBody>
          <a:bodyPr wrap="none">
            <a:spAutoFit/>
          </a:bodyPr>
          <a:lstStyle/>
          <a:p>
            <a:r>
              <a:rPr lang="en-US" altLang="zh-CN" sz="2800" b="1" kern="100" dirty="0">
                <a:solidFill>
                  <a:srgbClr val="E36C0A"/>
                </a:solidFill>
                <a:latin typeface="Times New Roman"/>
                <a:ea typeface="华文细黑"/>
              </a:rPr>
              <a:t>E</a:t>
            </a:r>
            <a:endParaRPr lang="zh-CN" altLang="en-US" sz="2800" b="1" dirty="0"/>
          </a:p>
        </p:txBody>
      </p:sp>
      <p:sp>
        <p:nvSpPr>
          <p:cNvPr id="7" name="矩形 6"/>
          <p:cNvSpPr/>
          <p:nvPr/>
        </p:nvSpPr>
        <p:spPr>
          <a:xfrm>
            <a:off x="7103318" y="1322398"/>
            <a:ext cx="444352" cy="523220"/>
          </a:xfrm>
          <a:prstGeom prst="rect">
            <a:avLst/>
          </a:prstGeom>
        </p:spPr>
        <p:txBody>
          <a:bodyPr wrap="none">
            <a:spAutoFit/>
          </a:bodyPr>
          <a:lstStyle/>
          <a:p>
            <a:r>
              <a:rPr lang="en-US" altLang="zh-CN" sz="2800" b="1" kern="100" dirty="0" smtClean="0">
                <a:solidFill>
                  <a:srgbClr val="E36C0A"/>
                </a:solidFill>
                <a:latin typeface="Times New Roman"/>
                <a:ea typeface="华文细黑"/>
              </a:rPr>
              <a:t>D</a:t>
            </a:r>
            <a:endParaRPr lang="zh-CN" altLang="en-US" sz="2800" b="1" dirty="0"/>
          </a:p>
        </p:txBody>
      </p:sp>
      <p:sp>
        <p:nvSpPr>
          <p:cNvPr id="9" name="矩形 8"/>
          <p:cNvSpPr/>
          <p:nvPr/>
        </p:nvSpPr>
        <p:spPr>
          <a:xfrm>
            <a:off x="8039422" y="1322398"/>
            <a:ext cx="463588" cy="523220"/>
          </a:xfrm>
          <a:prstGeom prst="rect">
            <a:avLst/>
          </a:prstGeom>
        </p:spPr>
        <p:txBody>
          <a:bodyPr wrap="none">
            <a:spAutoFit/>
          </a:bodyPr>
          <a:lstStyle/>
          <a:p>
            <a:r>
              <a:rPr lang="en-US" altLang="zh-CN" sz="2800" b="1" kern="100" dirty="0">
                <a:solidFill>
                  <a:srgbClr val="E36C0A"/>
                </a:solidFill>
                <a:latin typeface="Times New Roman"/>
                <a:ea typeface="华文细黑"/>
              </a:rPr>
              <a:t>G</a:t>
            </a:r>
            <a:endParaRPr lang="zh-CN" altLang="en-US" sz="2800" b="1" dirty="0"/>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0" name="Rectangle 21">
            <a:hlinkClick r:id="rId2" action="ppaction://hlinksldjump"/>
          </p:cNvPr>
          <p:cNvSpPr>
            <a:spLocks noChangeArrowheads="1"/>
          </p:cNvSpPr>
          <p:nvPr/>
        </p:nvSpPr>
        <p:spPr bwMode="auto">
          <a:xfrm>
            <a:off x="1084773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1128165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1715580"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25898310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3">
                                            <p:txEl>
                                              <p:pRg st="1" end="1"/>
                                            </p:txEl>
                                          </p:spTgt>
                                        </p:tgtEl>
                                      </p:cBhvr>
                                    </p:animEffect>
                                    <p:set>
                                      <p:cBhvr>
                                        <p:cTn id="23" dur="1" fill="hold">
                                          <p:stCondLst>
                                            <p:cond delay="499"/>
                                          </p:stCondLst>
                                        </p:cTn>
                                        <p:tgtEl>
                                          <p:spTgt spid="3">
                                            <p:txEl>
                                              <p:pRg st="1" end="1"/>
                                            </p:txEl>
                                          </p:spTgt>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5" grpId="0"/>
      <p:bldP spid="5" grpId="1"/>
      <p:bldP spid="7" grpId="0"/>
      <p:bldP spid="7" grpId="1"/>
      <p:bldP spid="9" grpId="0"/>
      <p:bldP spid="9"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descr="672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0399" y="1205379"/>
            <a:ext cx="4782000" cy="424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06574" y="909849"/>
            <a:ext cx="6829544" cy="5184241"/>
          </a:xfrm>
          <a:prstGeom prst="rect">
            <a:avLst/>
          </a:prstGeom>
        </p:spPr>
        <p:txBody>
          <a:bodyPr>
            <a:spAutoFit/>
          </a:bodyPr>
          <a:lstStyle/>
          <a:p>
            <a:pPr>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仔细分析实验装置后，同学们经讨论认为以下两点会引起较大误差：稀硫酸滴入锥形瓶中，即使不生成氢气，也会将瓶内空气排出，使所测氢气体积偏大；实验结束时，连接广口瓶和量筒的导管中有少量水存在，使所测氢气体积偏小。于是他们设计了如图所示的实验装置。</a:t>
            </a:r>
            <a:endParaRPr lang="zh-CN" altLang="en-US" sz="2800" dirty="0"/>
          </a:p>
        </p:txBody>
      </p:sp>
      <p:sp>
        <p:nvSpPr>
          <p:cNvPr id="4" name="Rectangle 21">
            <a:hlinkClick r:id="rId3" action="ppaction://hlinksldjump"/>
          </p:cNvPr>
          <p:cNvSpPr>
            <a:spLocks noChangeArrowheads="1"/>
          </p:cNvSpPr>
          <p:nvPr/>
        </p:nvSpPr>
        <p:spPr bwMode="auto">
          <a:xfrm>
            <a:off x="1084773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1128165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1715580"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21663633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8676" y="505323"/>
            <a:ext cx="11873194" cy="6093976"/>
          </a:xfrm>
          <a:prstGeom prst="rect">
            <a:avLst/>
          </a:prstGeom>
        </p:spPr>
        <p:txBody>
          <a:bodyPr>
            <a:spAutoFit/>
          </a:bodyPr>
          <a:lstStyle/>
          <a:p>
            <a:pPr>
              <a:lnSpc>
                <a:spcPct val="150000"/>
              </a:lnSpc>
              <a:tabLst>
                <a:tab pos="2250440" algn="l"/>
              </a:tabLs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装置中导管</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的作用是</a:t>
            </a:r>
            <a:r>
              <a:rPr lang="en-US" altLang="zh-CN" sz="2600" kern="100" dirty="0" smtClean="0">
                <a:latin typeface="Times New Roman"/>
                <a:ea typeface="华文细黑"/>
                <a:cs typeface="Courier New"/>
              </a:rPr>
              <a:t>_________________________________________________</a:t>
            </a:r>
            <a:endParaRPr lang="zh-CN" altLang="zh-CN" sz="2600" kern="100" dirty="0">
              <a:latin typeface="宋体"/>
              <a:cs typeface="Courier New"/>
            </a:endParaRPr>
          </a:p>
          <a:p>
            <a:pPr>
              <a:lnSpc>
                <a:spcPct val="150000"/>
              </a:lnSpc>
              <a:tabLst>
                <a:tab pos="2250440" algn="l"/>
              </a:tabLst>
            </a:pPr>
            <a:r>
              <a:rPr lang="en-US" altLang="zh-CN" sz="2600" kern="100" dirty="0" smtClean="0">
                <a:latin typeface="Times New Roman"/>
                <a:ea typeface="华文细黑"/>
                <a:cs typeface="Courier New"/>
              </a:rPr>
              <a:t>______________________________________________________________________</a:t>
            </a:r>
            <a:endParaRPr lang="zh-CN" altLang="zh-CN" sz="2600" kern="100" dirty="0">
              <a:latin typeface="宋体"/>
              <a:cs typeface="Courier New"/>
            </a:endParaRPr>
          </a:p>
          <a:p>
            <a:pPr>
              <a:lnSpc>
                <a:spcPct val="150000"/>
              </a:lnSpc>
              <a:tabLst>
                <a:tab pos="2250440" algn="l"/>
              </a:tabLst>
            </a:pPr>
            <a:r>
              <a:rPr lang="en-US" altLang="zh-CN" sz="2600" kern="100" dirty="0" smtClean="0">
                <a:latin typeface="Times New Roman"/>
                <a:ea typeface="华文细黑"/>
                <a:cs typeface="Courier New"/>
              </a:rPr>
              <a:t>__________________________________________________________</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nSpc>
                <a:spcPct val="150000"/>
              </a:lnSpc>
              <a:tabLst>
                <a:tab pos="2250440" algn="l"/>
              </a:tabLs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实验前后量气管中液面读数分别为</a:t>
            </a:r>
            <a:r>
              <a:rPr lang="en-US" altLang="zh-CN" sz="2600" i="1" kern="100" dirty="0">
                <a:latin typeface="Times New Roman"/>
                <a:ea typeface="华文细黑"/>
                <a:cs typeface="Courier New"/>
              </a:rPr>
              <a:t>V</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 mL</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V</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 mL</a:t>
            </a:r>
            <a:r>
              <a:rPr lang="zh-CN" altLang="zh-CN" sz="2600" kern="100" dirty="0">
                <a:latin typeface="Times New Roman"/>
                <a:ea typeface="华文细黑"/>
                <a:cs typeface="Times New Roman"/>
              </a:rPr>
              <a:t>，则产生氢气的体积为</a:t>
            </a:r>
            <a:r>
              <a:rPr lang="en-US" altLang="zh-CN" sz="2600" kern="100" dirty="0" smtClean="0">
                <a:latin typeface="Times New Roman"/>
                <a:ea typeface="华文细黑"/>
                <a:cs typeface="Courier New"/>
              </a:rPr>
              <a:t>_________mL</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nSpc>
                <a:spcPct val="150000"/>
              </a:lnSpc>
              <a:tabLst>
                <a:tab pos="2250440" algn="l"/>
              </a:tabLs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若需确定产生氢气的量，还需测定的数据</a:t>
            </a:r>
            <a:r>
              <a:rPr lang="zh-CN" altLang="zh-CN" sz="2600" kern="100" dirty="0" smtClean="0">
                <a:latin typeface="Times New Roman"/>
                <a:ea typeface="华文细黑"/>
                <a:cs typeface="Times New Roman"/>
              </a:rPr>
              <a:t>是</a:t>
            </a:r>
            <a:r>
              <a:rPr lang="en-US" altLang="zh-CN" sz="2600" kern="100" dirty="0" smtClean="0">
                <a:latin typeface="Times New Roman"/>
                <a:ea typeface="华文细黑"/>
                <a:cs typeface="Courier New"/>
              </a:rPr>
              <a:t>_______________</a:t>
            </a:r>
            <a:r>
              <a:rPr lang="en-US" altLang="zh-CN" sz="2600" kern="100" dirty="0" smtClean="0">
                <a:latin typeface="Times New Roman"/>
                <a:ea typeface="华文细黑"/>
              </a:rPr>
              <a:t>____</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tabLst>
                <a:tab pos="2250440" algn="l"/>
              </a:tabLst>
            </a:pPr>
            <a:r>
              <a:rPr lang="zh-CN" altLang="zh-CN" sz="2600" b="1" kern="100" dirty="0" smtClean="0">
                <a:solidFill>
                  <a:srgbClr val="0000FF"/>
                </a:solidFill>
                <a:latin typeface="Times New Roman"/>
                <a:cs typeface="Times New Roman"/>
              </a:rPr>
              <a:t>解析</a:t>
            </a:r>
            <a:r>
              <a:rPr lang="en-US" altLang="zh-CN" sz="2600" b="1" kern="100" dirty="0" smtClean="0">
                <a:solidFill>
                  <a:srgbClr val="0000FF"/>
                </a:solidFill>
                <a:latin typeface="Times New Roman"/>
                <a:cs typeface="Times New Roman"/>
              </a:rPr>
              <a:t>   </a:t>
            </a:r>
            <a:r>
              <a:rPr lang="en-US" altLang="zh-CN" sz="2600" kern="100" dirty="0" smtClean="0">
                <a:latin typeface="宋体"/>
                <a:ea typeface="华文细黑"/>
                <a:cs typeface="Times New Roman"/>
              </a:rPr>
              <a:t>①</a:t>
            </a:r>
            <a:r>
              <a:rPr lang="zh-CN" altLang="zh-CN" sz="2600" kern="100" dirty="0">
                <a:latin typeface="Times New Roman"/>
                <a:ea typeface="华文细黑"/>
                <a:cs typeface="Times New Roman"/>
              </a:rPr>
              <a:t>用导管</a:t>
            </a:r>
            <a:r>
              <a:rPr lang="en-US" altLang="zh-CN" sz="2600" kern="100" dirty="0">
                <a:latin typeface="Times New Roman"/>
                <a:ea typeface="华文细黑"/>
              </a:rPr>
              <a:t>a</a:t>
            </a:r>
            <a:r>
              <a:rPr lang="zh-CN" altLang="zh-CN" sz="2600" kern="100" dirty="0">
                <a:latin typeface="Times New Roman"/>
                <a:ea typeface="华文细黑"/>
                <a:cs typeface="Times New Roman"/>
              </a:rPr>
              <a:t>连接后，滴入锥形瓶的稀硫酸的体积等于进入分液漏斗的气体体积，从而消除由于加入稀硫酸引起的氢气体积误差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tabLst>
                <a:tab pos="2250440" algn="l"/>
              </a:tabLst>
            </a:pPr>
            <a:r>
              <a:rPr lang="en-US" altLang="zh-CN" sz="2600" kern="100" dirty="0" smtClean="0">
                <a:latin typeface="宋体"/>
                <a:ea typeface="华文细黑"/>
                <a:cs typeface="Times New Roman"/>
              </a:rPr>
              <a:t>②</a:t>
            </a:r>
            <a:r>
              <a:rPr lang="zh-CN" altLang="zh-CN" sz="2600" kern="100" dirty="0">
                <a:latin typeface="Times New Roman"/>
                <a:ea typeface="华文细黑"/>
                <a:cs typeface="Times New Roman"/>
              </a:rPr>
              <a:t>量气管的</a:t>
            </a:r>
            <a:r>
              <a:rPr lang="en-US" altLang="zh-CN" sz="2600" kern="100" dirty="0">
                <a:latin typeface="Times New Roman"/>
                <a:ea typeface="华文细黑"/>
              </a:rPr>
              <a:t> 0</a:t>
            </a:r>
            <a:r>
              <a:rPr lang="zh-CN" altLang="zh-CN" sz="2600" kern="100" dirty="0">
                <a:latin typeface="Times New Roman"/>
                <a:ea typeface="华文细黑"/>
                <a:cs typeface="Times New Roman"/>
              </a:rPr>
              <a:t>刻度在上，故产生氢气的体积为</a:t>
            </a:r>
            <a:r>
              <a:rPr lang="en-US" altLang="zh-CN" sz="2600" kern="100" dirty="0">
                <a:latin typeface="Times New Roman"/>
                <a:ea typeface="华文细黑"/>
              </a:rPr>
              <a:t>(</a:t>
            </a:r>
            <a:r>
              <a:rPr lang="en-US" altLang="zh-CN" sz="2600" i="1" kern="100" dirty="0">
                <a:latin typeface="Times New Roman"/>
                <a:ea typeface="华文细黑"/>
              </a:rPr>
              <a:t>V</a:t>
            </a:r>
            <a:r>
              <a:rPr lang="en-US" altLang="zh-CN" sz="2600" kern="100" baseline="-25000" dirty="0">
                <a:latin typeface="Times New Roman"/>
                <a:ea typeface="华文细黑"/>
              </a:rPr>
              <a:t>1</a:t>
            </a:r>
            <a:r>
              <a:rPr lang="zh-CN" altLang="zh-CN" sz="2600" kern="100" dirty="0">
                <a:latin typeface="Times New Roman"/>
                <a:ea typeface="华文细黑"/>
                <a:cs typeface="Times New Roman"/>
              </a:rPr>
              <a:t>－</a:t>
            </a:r>
            <a:r>
              <a:rPr lang="en-US" altLang="zh-CN" sz="2600" i="1" kern="100" dirty="0">
                <a:latin typeface="Times New Roman"/>
                <a:ea typeface="华文细黑"/>
              </a:rPr>
              <a:t>V</a:t>
            </a:r>
            <a:r>
              <a:rPr lang="en-US" altLang="zh-CN" sz="2600" kern="100" baseline="-25000" dirty="0">
                <a:latin typeface="Times New Roman"/>
                <a:ea typeface="华文细黑"/>
              </a:rPr>
              <a:t>2</a:t>
            </a:r>
            <a:r>
              <a:rPr lang="en-US" altLang="zh-CN" sz="2600" kern="100" dirty="0">
                <a:latin typeface="Times New Roman"/>
                <a:ea typeface="华文细黑"/>
              </a:rPr>
              <a:t>) mL</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tabLst>
                <a:tab pos="2250440" algn="l"/>
              </a:tabLst>
            </a:pPr>
            <a:r>
              <a:rPr lang="en-US" altLang="zh-CN" sz="2600" kern="100" dirty="0" smtClean="0">
                <a:latin typeface="宋体"/>
                <a:ea typeface="华文细黑"/>
                <a:cs typeface="Times New Roman"/>
              </a:rPr>
              <a:t>③</a:t>
            </a:r>
            <a:r>
              <a:rPr lang="zh-CN" altLang="zh-CN" sz="2600" kern="100" dirty="0">
                <a:latin typeface="Times New Roman"/>
                <a:ea typeface="华文细黑"/>
                <a:cs typeface="Times New Roman"/>
              </a:rPr>
              <a:t>若需确定产生氢气的量，还需知道实验时的温度和压强。</a:t>
            </a:r>
            <a:endParaRPr lang="zh-CN" altLang="en-US" sz="2600" dirty="0"/>
          </a:p>
        </p:txBody>
      </p:sp>
      <p:sp>
        <p:nvSpPr>
          <p:cNvPr id="5" name="矩形 4"/>
          <p:cNvSpPr/>
          <p:nvPr/>
        </p:nvSpPr>
        <p:spPr>
          <a:xfrm>
            <a:off x="338258" y="458001"/>
            <a:ext cx="11688154" cy="1819665"/>
          </a:xfrm>
          <a:prstGeom prst="rect">
            <a:avLst/>
          </a:prstGeom>
        </p:spPr>
        <p:txBody>
          <a:bodyPr>
            <a:spAutoFit/>
          </a:bodyPr>
          <a:lstStyle/>
          <a:p>
            <a:pPr>
              <a:lnSpc>
                <a:spcPct val="150000"/>
              </a:lnSpc>
            </a:pPr>
            <a:r>
              <a:rPr lang="en-US" altLang="zh-CN" sz="2600" kern="100" dirty="0" smtClean="0">
                <a:solidFill>
                  <a:srgbClr val="E36C0A"/>
                </a:solidFill>
                <a:latin typeface="Times New Roman"/>
                <a:ea typeface="华文细黑"/>
                <a:cs typeface="Times New Roman"/>
              </a:rPr>
              <a:t>                                          </a:t>
            </a:r>
            <a:r>
              <a:rPr lang="zh-CN" altLang="zh-CN" sz="2600" kern="100" dirty="0" smtClean="0">
                <a:solidFill>
                  <a:srgbClr val="E36C0A"/>
                </a:solidFill>
                <a:latin typeface="Times New Roman"/>
                <a:ea typeface="华文细黑"/>
                <a:cs typeface="Times New Roman"/>
              </a:rPr>
              <a:t>使</a:t>
            </a:r>
            <a:r>
              <a:rPr lang="zh-CN" altLang="zh-CN" sz="2600" kern="100" dirty="0">
                <a:solidFill>
                  <a:srgbClr val="E36C0A"/>
                </a:solidFill>
                <a:latin typeface="Times New Roman"/>
                <a:ea typeface="华文细黑"/>
                <a:cs typeface="Times New Roman"/>
              </a:rPr>
              <a:t>分液漏斗内气体压强与锥形瓶内气体压强相等，打开分液漏斗活塞时稀硫酸能顺利滴下；滴入锥形瓶的稀硫酸的体积等于进入分液漏斗的气体体积，从而消除由于加入稀硫酸引起的氢气体积误差</a:t>
            </a:r>
            <a:endParaRPr lang="zh-CN" altLang="en-US" sz="2600" dirty="0"/>
          </a:p>
        </p:txBody>
      </p:sp>
      <p:sp>
        <p:nvSpPr>
          <p:cNvPr id="7" name="矩形 6"/>
          <p:cNvSpPr/>
          <p:nvPr/>
        </p:nvSpPr>
        <p:spPr>
          <a:xfrm>
            <a:off x="397681" y="2956515"/>
            <a:ext cx="1367682" cy="492443"/>
          </a:xfrm>
          <a:prstGeom prst="rect">
            <a:avLst/>
          </a:prstGeom>
        </p:spPr>
        <p:txBody>
          <a:bodyPr wrap="none">
            <a:spAutoFit/>
          </a:bodyPr>
          <a:lstStyle/>
          <a:p>
            <a:r>
              <a:rPr lang="en-US" altLang="zh-CN" sz="2600" kern="100">
                <a:solidFill>
                  <a:srgbClr val="E36C0A"/>
                </a:solidFill>
                <a:latin typeface="Times New Roman"/>
                <a:ea typeface="华文细黑"/>
              </a:rPr>
              <a:t>(</a:t>
            </a:r>
            <a:r>
              <a:rPr lang="en-US" altLang="zh-CN" sz="2600" i="1" kern="100">
                <a:solidFill>
                  <a:srgbClr val="E36C0A"/>
                </a:solidFill>
                <a:latin typeface="Times New Roman"/>
                <a:ea typeface="华文细黑"/>
              </a:rPr>
              <a:t>V</a:t>
            </a:r>
            <a:r>
              <a:rPr lang="en-US" altLang="zh-CN" sz="2600" kern="100" baseline="-25000">
                <a:solidFill>
                  <a:srgbClr val="E36C0A"/>
                </a:solidFill>
                <a:latin typeface="Times New Roman"/>
                <a:ea typeface="华文细黑"/>
              </a:rPr>
              <a:t>1</a:t>
            </a:r>
            <a:r>
              <a:rPr lang="zh-CN" altLang="zh-CN" sz="2600" kern="100" dirty="0">
                <a:solidFill>
                  <a:srgbClr val="E36C0A"/>
                </a:solidFill>
                <a:latin typeface="Times New Roman"/>
                <a:ea typeface="华文细黑"/>
                <a:cs typeface="Times New Roman"/>
              </a:rPr>
              <a:t>－</a:t>
            </a:r>
            <a:r>
              <a:rPr lang="en-US" altLang="zh-CN" sz="2600" i="1" kern="100" dirty="0">
                <a:solidFill>
                  <a:srgbClr val="E36C0A"/>
                </a:solidFill>
                <a:latin typeface="Times New Roman"/>
                <a:ea typeface="华文细黑"/>
              </a:rPr>
              <a:t>V</a:t>
            </a:r>
            <a:r>
              <a:rPr lang="en-US" altLang="zh-CN" sz="2600" kern="100" baseline="-25000" dirty="0">
                <a:solidFill>
                  <a:srgbClr val="E36C0A"/>
                </a:solidFill>
                <a:latin typeface="Times New Roman"/>
                <a:ea typeface="华文细黑"/>
              </a:rPr>
              <a:t>2</a:t>
            </a:r>
            <a:r>
              <a:rPr lang="en-US" altLang="zh-CN" sz="2600" kern="100" dirty="0">
                <a:solidFill>
                  <a:srgbClr val="E36C0A"/>
                </a:solidFill>
                <a:latin typeface="Times New Roman"/>
                <a:ea typeface="华文细黑"/>
              </a:rPr>
              <a:t>)</a:t>
            </a:r>
            <a:endParaRPr lang="zh-CN" altLang="en-US" sz="2600" dirty="0"/>
          </a:p>
        </p:txBody>
      </p:sp>
      <p:sp>
        <p:nvSpPr>
          <p:cNvPr id="9" name="矩形 8"/>
          <p:cNvSpPr/>
          <p:nvPr/>
        </p:nvSpPr>
        <p:spPr>
          <a:xfrm>
            <a:off x="6926239" y="3535799"/>
            <a:ext cx="3217342" cy="447675"/>
          </a:xfrm>
          <a:prstGeom prst="rect">
            <a:avLst/>
          </a:prstGeom>
        </p:spPr>
        <p:txBody>
          <a:bodyPr wrap="none">
            <a:spAutoFit/>
          </a:bodyPr>
          <a:lstStyle/>
          <a:p>
            <a:r>
              <a:rPr lang="zh-CN" altLang="zh-CN" sz="2600" kern="100" dirty="0">
                <a:solidFill>
                  <a:srgbClr val="E36C0A"/>
                </a:solidFill>
                <a:latin typeface="Times New Roman"/>
                <a:ea typeface="华文细黑"/>
                <a:cs typeface="Times New Roman"/>
              </a:rPr>
              <a:t>实验时的温度和压强</a:t>
            </a:r>
            <a:endParaRPr lang="zh-CN" altLang="en-US" sz="2600" dirty="0"/>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991163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1" name="圆角矩形 10">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16" name="Rectangle 21">
            <a:hlinkClick r:id="rId3" action="ppaction://hlinksldjump"/>
          </p:cNvPr>
          <p:cNvSpPr>
            <a:spLocks noChangeArrowheads="1"/>
          </p:cNvSpPr>
          <p:nvPr/>
        </p:nvSpPr>
        <p:spPr bwMode="auto">
          <a:xfrm>
            <a:off x="1084773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4" action="ppaction://hlinksldjump"/>
          </p:cNvPr>
          <p:cNvSpPr>
            <a:spLocks noChangeArrowheads="1"/>
          </p:cNvSpPr>
          <p:nvPr/>
        </p:nvSpPr>
        <p:spPr bwMode="auto">
          <a:xfrm>
            <a:off x="1128165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5" action="ppaction://hlinksldjump"/>
          </p:cNvPr>
          <p:cNvSpPr>
            <a:spLocks noChangeArrowheads="1"/>
          </p:cNvSpPr>
          <p:nvPr/>
        </p:nvSpPr>
        <p:spPr bwMode="auto">
          <a:xfrm>
            <a:off x="11715580"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19270260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3">
                                            <p:txEl>
                                              <p:pRg st="5" end="5"/>
                                            </p:txEl>
                                          </p:spTgt>
                                        </p:tgtEl>
                                      </p:cBhvr>
                                    </p:animEffect>
                                    <p:set>
                                      <p:cBhvr>
                                        <p:cTn id="37" dur="1" fill="hold">
                                          <p:stCondLst>
                                            <p:cond delay="499"/>
                                          </p:stCondLst>
                                        </p:cTn>
                                        <p:tgtEl>
                                          <p:spTgt spid="3">
                                            <p:txEl>
                                              <p:pRg st="5" end="5"/>
                                            </p:txEl>
                                          </p:spTgt>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
                                            <p:txEl>
                                              <p:pRg st="6" end="6"/>
                                            </p:txEl>
                                          </p:spTgt>
                                        </p:tgtEl>
                                      </p:cBhvr>
                                    </p:animEffect>
                                    <p:set>
                                      <p:cBhvr>
                                        <p:cTn id="40" dur="1" fill="hold">
                                          <p:stCondLst>
                                            <p:cond delay="499"/>
                                          </p:stCondLst>
                                        </p:cTn>
                                        <p:tgtEl>
                                          <p:spTgt spid="3">
                                            <p:txEl>
                                              <p:pRg st="6" end="6"/>
                                            </p:txEl>
                                          </p:spTgt>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3">
                                            <p:txEl>
                                              <p:pRg st="7" end="7"/>
                                            </p:txEl>
                                          </p:spTgt>
                                        </p:tgtEl>
                                      </p:cBhvr>
                                    </p:animEffect>
                                    <p:set>
                                      <p:cBhvr>
                                        <p:cTn id="43" dur="1" fill="hold">
                                          <p:stCondLst>
                                            <p:cond delay="499"/>
                                          </p:stCondLst>
                                        </p:cTn>
                                        <p:tgtEl>
                                          <p:spTgt spid="3">
                                            <p:txEl>
                                              <p:pRg st="7" end="7"/>
                                            </p:txEl>
                                          </p:spTgt>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5"/>
                                        </p:tgtEl>
                                      </p:cBhvr>
                                    </p:animEffect>
                                    <p:set>
                                      <p:cBhvr>
                                        <p:cTn id="46" dur="1" fill="hold">
                                          <p:stCondLst>
                                            <p:cond delay="499"/>
                                          </p:stCondLst>
                                        </p:cTn>
                                        <p:tgtEl>
                                          <p:spTgt spid="5"/>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5" grpId="0"/>
      <p:bldP spid="5" grpId="1"/>
      <p:bldP spid="7" grpId="0"/>
      <p:bldP spid="7" grpId="1"/>
      <p:bldP spid="9" grpId="0"/>
      <p:bldP spid="9"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9" name="文本框 1"/>
          <p:cNvSpPr txBox="1"/>
          <p:nvPr/>
        </p:nvSpPr>
        <p:spPr>
          <a:xfrm>
            <a:off x="389500" y="1965400"/>
            <a:ext cx="11322330" cy="2382191"/>
          </a:xfrm>
          <a:prstGeom prst="rect">
            <a:avLst/>
          </a:prstGeom>
          <a:noFill/>
        </p:spPr>
        <p:txBody>
          <a:bodyPr wrap="none" rtlCol="0" anchor="ctr">
            <a:spAutoFit/>
          </a:bodyPr>
          <a:lstStyle/>
          <a:p>
            <a:pPr>
              <a:lnSpc>
                <a:spcPct val="120000"/>
              </a:lnSpc>
              <a:defRPr/>
            </a:pPr>
            <a:r>
              <a:rPr lang="zh-CN" altLang="en-US" sz="6200" b="1" dirty="0">
                <a:solidFill>
                  <a:schemeClr val="bg1"/>
                </a:solidFill>
                <a:latin typeface="+mj-ea"/>
                <a:ea typeface="+mj-ea"/>
              </a:rPr>
              <a:t>热点二　</a:t>
            </a:r>
            <a:r>
              <a:rPr lang="zh-CN" altLang="en-US" sz="6200" b="1" dirty="0" smtClean="0">
                <a:solidFill>
                  <a:schemeClr val="bg1"/>
                </a:solidFill>
                <a:latin typeface="宋体" pitchFamily="2" charset="-122"/>
                <a:ea typeface="宋体" pitchFamily="2" charset="-122"/>
              </a:rPr>
              <a:t>“</a:t>
            </a:r>
            <a:r>
              <a:rPr lang="zh-CN" altLang="en-US" sz="6200" b="1" dirty="0" smtClean="0">
                <a:solidFill>
                  <a:schemeClr val="bg1"/>
                </a:solidFill>
                <a:latin typeface="+mj-ea"/>
                <a:ea typeface="+mj-ea"/>
              </a:rPr>
              <a:t>猜想判断</a:t>
            </a:r>
            <a:r>
              <a:rPr lang="zh-CN" altLang="en-US" sz="6200" b="1" dirty="0" smtClean="0">
                <a:solidFill>
                  <a:schemeClr val="bg1"/>
                </a:solidFill>
                <a:latin typeface="宋体" pitchFamily="2" charset="-122"/>
                <a:ea typeface="宋体" pitchFamily="2" charset="-122"/>
              </a:rPr>
              <a:t>”</a:t>
            </a:r>
            <a:r>
              <a:rPr lang="zh-CN" altLang="en-US" sz="6200" b="1" dirty="0" smtClean="0">
                <a:solidFill>
                  <a:schemeClr val="bg1"/>
                </a:solidFill>
                <a:latin typeface="+mj-ea"/>
                <a:ea typeface="+mj-ea"/>
              </a:rPr>
              <a:t>型实验方</a:t>
            </a:r>
            <a:endParaRPr lang="en-US" altLang="zh-CN" sz="6200" b="1" dirty="0" smtClean="0">
              <a:solidFill>
                <a:schemeClr val="bg1"/>
              </a:solidFill>
              <a:latin typeface="+mj-ea"/>
              <a:ea typeface="+mj-ea"/>
            </a:endParaRPr>
          </a:p>
          <a:p>
            <a:pPr>
              <a:lnSpc>
                <a:spcPct val="120000"/>
              </a:lnSpc>
              <a:defRPr/>
            </a:pPr>
            <a:r>
              <a:rPr lang="en-US" altLang="zh-CN" sz="6200" b="1" dirty="0">
                <a:solidFill>
                  <a:schemeClr val="bg1"/>
                </a:solidFill>
                <a:latin typeface="+mj-ea"/>
                <a:ea typeface="+mj-ea"/>
              </a:rPr>
              <a:t> </a:t>
            </a:r>
            <a:r>
              <a:rPr lang="en-US" altLang="zh-CN" sz="6200" b="1" dirty="0" smtClean="0">
                <a:solidFill>
                  <a:schemeClr val="bg1"/>
                </a:solidFill>
                <a:latin typeface="+mj-ea"/>
                <a:ea typeface="+mj-ea"/>
              </a:rPr>
              <a:t>              </a:t>
            </a:r>
            <a:r>
              <a:rPr lang="zh-CN" altLang="en-US" sz="6200" b="1" dirty="0" smtClean="0">
                <a:solidFill>
                  <a:schemeClr val="bg1"/>
                </a:solidFill>
                <a:latin typeface="+mj-ea"/>
                <a:ea typeface="+mj-ea"/>
              </a:rPr>
              <a:t>案的设计</a:t>
            </a:r>
            <a:endParaRPr lang="zh-CN" altLang="en-US" sz="6200" b="1" dirty="0">
              <a:solidFill>
                <a:schemeClr val="bg1"/>
              </a:solidFill>
              <a:latin typeface="+mj-ea"/>
              <a:ea typeface="+mj-ea"/>
            </a:endParaRP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76565" y="981522"/>
            <a:ext cx="4134465" cy="656077"/>
          </a:xfrm>
          <a:prstGeom prst="rect">
            <a:avLst/>
          </a:prstGeom>
        </p:spPr>
        <p:txBody>
          <a:bodyPr wrap="none">
            <a:spAutoFit/>
          </a:bodyPr>
          <a:lstStyle/>
          <a:p>
            <a:pPr algn="just">
              <a:lnSpc>
                <a:spcPct val="150000"/>
              </a:lnSpc>
              <a:spcAft>
                <a:spcPts val="0"/>
              </a:spcAft>
              <a:tabLst>
                <a:tab pos="2700655" algn="l"/>
              </a:tabLst>
            </a:pPr>
            <a:r>
              <a:rPr lang="zh-CN" altLang="zh-CN" sz="2800" kern="100" dirty="0">
                <a:latin typeface="Times New Roman"/>
                <a:ea typeface="华文细黑"/>
                <a:cs typeface="Times New Roman"/>
              </a:rPr>
              <a:t>猜想型实验题的思维流程</a:t>
            </a:r>
            <a:endParaRPr lang="zh-CN" altLang="zh-CN" sz="2800" kern="100" dirty="0">
              <a:effectLst/>
              <a:latin typeface="宋体"/>
              <a:cs typeface="Courier New"/>
            </a:endParaRPr>
          </a:p>
        </p:txBody>
      </p:sp>
      <p:pic>
        <p:nvPicPr>
          <p:cNvPr id="188437" name="Picture 21" descr="HX690A"/>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5068" y="1989634"/>
            <a:ext cx="8482880" cy="410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0" name="矩形 9"/>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1" name="直角三角形 10"/>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2" name="矩形 11"/>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思维流程</a:t>
            </a:r>
          </a:p>
        </p:txBody>
      </p:sp>
      <p:sp>
        <p:nvSpPr>
          <p:cNvPr id="13"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7469752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050" name="图片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14686" y="1557586"/>
            <a:ext cx="9334427"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62634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708" y="1130731"/>
            <a:ext cx="11688154" cy="4819343"/>
          </a:xfrm>
          <a:prstGeom prst="rect">
            <a:avLst/>
          </a:prstGeom>
        </p:spPr>
        <p:txBody>
          <a:bodyPr>
            <a:spAutoFit/>
          </a:bodyPr>
          <a:lstStyle/>
          <a:p>
            <a:pPr algn="just">
              <a:lnSpc>
                <a:spcPct val="150000"/>
              </a:lnSpc>
              <a:spcAft>
                <a:spcPts val="0"/>
              </a:spcAft>
              <a:tabLst>
                <a:tab pos="2250440" algn="l"/>
              </a:tabLst>
            </a:pPr>
            <a:r>
              <a:rPr lang="en-US" altLang="zh-CN" sz="2800" kern="100">
                <a:latin typeface="Times New Roman"/>
                <a:ea typeface="华文细黑"/>
                <a:cs typeface="Courier New"/>
              </a:rPr>
              <a:t>1.</a:t>
            </a:r>
            <a:r>
              <a:rPr lang="zh-CN" altLang="zh-CN" sz="2800" kern="100" dirty="0">
                <a:latin typeface="Times New Roman"/>
                <a:ea typeface="华文细黑"/>
                <a:cs typeface="Times New Roman"/>
              </a:rPr>
              <a:t>漂白粉是生产生活中常用的消毒剂和杀菌剂。</a:t>
            </a:r>
            <a:endParaRPr lang="zh-CN" altLang="zh-CN" sz="2800" kern="100" dirty="0">
              <a:latin typeface="宋体"/>
              <a:cs typeface="Courier New"/>
            </a:endParaRPr>
          </a:p>
          <a:p>
            <a:pPr algn="just">
              <a:lnSpc>
                <a:spcPct val="150000"/>
              </a:lnSpc>
              <a:spcAft>
                <a:spcPts val="0"/>
              </a:spcAft>
              <a:tabLst>
                <a:tab pos="2250440" algn="l"/>
              </a:tabLst>
            </a:pPr>
            <a:r>
              <a:rPr lang="zh-CN" altLang="zh-CN" sz="2800" kern="100" dirty="0">
                <a:latin typeface="Times New Roman"/>
                <a:ea typeface="华文细黑"/>
                <a:cs typeface="Times New Roman"/>
              </a:rPr>
              <a:t>实验室有一瓶密封不严的漂白粉样品，其中肯定存在</a:t>
            </a:r>
            <a:r>
              <a:rPr lang="en-US" altLang="zh-CN" sz="2800" kern="100" dirty="0">
                <a:latin typeface="Times New Roman"/>
                <a:ea typeface="华文细黑"/>
                <a:cs typeface="Courier New"/>
              </a:rPr>
              <a:t>CaCl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，请设计实验，探究该样品中可能存在的其他固体物质。</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提出合理假设。</a:t>
            </a:r>
            <a:endParaRPr lang="zh-CN" altLang="zh-CN" sz="2800" kern="100" dirty="0">
              <a:latin typeface="宋体"/>
              <a:cs typeface="Courier New"/>
            </a:endParaRPr>
          </a:p>
          <a:p>
            <a:pPr algn="just">
              <a:lnSpc>
                <a:spcPct val="150000"/>
              </a:lnSpc>
              <a:spcAft>
                <a:spcPts val="0"/>
              </a:spcAft>
              <a:tabLst>
                <a:tab pos="2250440" algn="l"/>
              </a:tabLst>
            </a:pPr>
            <a:r>
              <a:rPr lang="zh-CN" altLang="zh-CN" sz="2800" kern="100" dirty="0">
                <a:latin typeface="Times New Roman"/>
                <a:ea typeface="华文细黑"/>
                <a:cs typeface="Times New Roman"/>
              </a:rPr>
              <a:t>假设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：该漂白粉未变质，只含有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tabLst>
                <a:tab pos="2250440" algn="l"/>
              </a:tabLst>
            </a:pPr>
            <a:r>
              <a:rPr lang="zh-CN" altLang="zh-CN" sz="2800" kern="100" dirty="0">
                <a:latin typeface="Times New Roman"/>
                <a:ea typeface="华文细黑"/>
                <a:cs typeface="Times New Roman"/>
              </a:rPr>
              <a:t>假设</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：该漂白粉全部变质，只含有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假设</a:t>
            </a:r>
            <a:r>
              <a:rPr lang="en-US" altLang="zh-CN" sz="2800" kern="100" dirty="0">
                <a:latin typeface="Times New Roman"/>
                <a:ea typeface="华文细黑"/>
              </a:rPr>
              <a:t>3</a:t>
            </a:r>
            <a:r>
              <a:rPr lang="zh-CN" altLang="zh-CN" sz="2800" kern="100" dirty="0">
                <a:latin typeface="Times New Roman"/>
                <a:ea typeface="华文细黑"/>
                <a:cs typeface="Times New Roman"/>
              </a:rPr>
              <a:t>：该漂白粉部分变质，既含有</a:t>
            </a:r>
            <a:r>
              <a:rPr lang="en-US" altLang="zh-CN" sz="2800" kern="100" dirty="0">
                <a:latin typeface="Times New Roman"/>
                <a:ea typeface="华文细黑"/>
              </a:rPr>
              <a:t>________</a:t>
            </a:r>
            <a:r>
              <a:rPr lang="zh-CN" altLang="zh-CN" sz="2800" kern="100" dirty="0">
                <a:latin typeface="Times New Roman"/>
                <a:ea typeface="华文细黑"/>
                <a:cs typeface="Times New Roman"/>
              </a:rPr>
              <a:t>，又含</a:t>
            </a:r>
            <a:r>
              <a:rPr lang="en-US" altLang="zh-CN" sz="2800" kern="100" dirty="0">
                <a:latin typeface="Times New Roman"/>
                <a:ea typeface="华文细黑"/>
              </a:rPr>
              <a:t>________</a:t>
            </a:r>
            <a:r>
              <a:rPr lang="zh-CN" altLang="zh-CN" sz="2800" kern="100" dirty="0">
                <a:latin typeface="Times New Roman"/>
                <a:ea typeface="华文细黑"/>
                <a:cs typeface="Times New Roman"/>
              </a:rPr>
              <a:t>。</a:t>
            </a:r>
            <a:endParaRPr lang="zh-CN" altLang="en-US" sz="2800" dirty="0"/>
          </a:p>
        </p:txBody>
      </p:sp>
      <p:sp>
        <p:nvSpPr>
          <p:cNvPr id="10" name="矩形 9"/>
          <p:cNvSpPr/>
          <p:nvPr/>
        </p:nvSpPr>
        <p:spPr>
          <a:xfrm>
            <a:off x="5490504" y="3770670"/>
            <a:ext cx="1540806" cy="523220"/>
          </a:xfrm>
          <a:prstGeom prst="rect">
            <a:avLst/>
          </a:prstGeom>
        </p:spPr>
        <p:txBody>
          <a:bodyPr wrap="none">
            <a:spAutoFit/>
          </a:bodyPr>
          <a:lstStyle/>
          <a:p>
            <a:r>
              <a:rPr lang="en-US" altLang="zh-CN" sz="2800" kern="100">
                <a:solidFill>
                  <a:srgbClr val="E36C0A"/>
                </a:solidFill>
                <a:latin typeface="Times New Roman"/>
                <a:ea typeface="华文细黑"/>
              </a:rPr>
              <a:t>Ca</a:t>
            </a:r>
            <a:r>
              <a:rPr lang="en-US" altLang="zh-CN" sz="2800" kern="100" dirty="0">
                <a:solidFill>
                  <a:srgbClr val="E36C0A"/>
                </a:solidFill>
                <a:latin typeface="Times New Roman"/>
                <a:ea typeface="华文细黑"/>
              </a:rPr>
              <a:t>(</a:t>
            </a:r>
            <a:r>
              <a:rPr lang="en-US" altLang="zh-CN" sz="2800" kern="100" dirty="0" err="1">
                <a:solidFill>
                  <a:srgbClr val="E36C0A"/>
                </a:solidFill>
                <a:latin typeface="Times New Roman"/>
                <a:ea typeface="华文细黑"/>
              </a:rPr>
              <a:t>ClO</a:t>
            </a:r>
            <a:r>
              <a:rPr lang="en-US" altLang="zh-CN" sz="2800" kern="100" dirty="0">
                <a:solidFill>
                  <a:srgbClr val="E36C0A"/>
                </a:solidFill>
                <a:latin typeface="Times New Roman"/>
                <a:ea typeface="华文细黑"/>
              </a:rPr>
              <a:t>)</a:t>
            </a:r>
            <a:r>
              <a:rPr lang="en-US" altLang="zh-CN" sz="2800" kern="100" baseline="-25000" dirty="0">
                <a:solidFill>
                  <a:srgbClr val="E36C0A"/>
                </a:solidFill>
                <a:latin typeface="Times New Roman"/>
                <a:ea typeface="华文细黑"/>
              </a:rPr>
              <a:t>2</a:t>
            </a:r>
            <a:endParaRPr lang="zh-CN" altLang="en-US" sz="2800" dirty="0"/>
          </a:p>
        </p:txBody>
      </p:sp>
      <p:sp>
        <p:nvSpPr>
          <p:cNvPr id="12" name="矩形 11"/>
          <p:cNvSpPr/>
          <p:nvPr/>
        </p:nvSpPr>
        <p:spPr>
          <a:xfrm>
            <a:off x="5974356" y="4418742"/>
            <a:ext cx="1200970" cy="523220"/>
          </a:xfrm>
          <a:prstGeom prst="rect">
            <a:avLst/>
          </a:prstGeom>
        </p:spPr>
        <p:txBody>
          <a:bodyPr wrap="none">
            <a:spAutoFit/>
          </a:bodyPr>
          <a:lstStyle/>
          <a:p>
            <a:r>
              <a:rPr lang="en-US" altLang="zh-CN" sz="2800" kern="100">
                <a:solidFill>
                  <a:srgbClr val="E36C0A"/>
                </a:solidFill>
                <a:latin typeface="Times New Roman"/>
                <a:ea typeface="华文细黑"/>
              </a:rPr>
              <a:t>CaCO</a:t>
            </a:r>
            <a:r>
              <a:rPr lang="en-US" altLang="zh-CN" sz="2800" kern="100" baseline="-25000">
                <a:solidFill>
                  <a:srgbClr val="E36C0A"/>
                </a:solidFill>
                <a:latin typeface="Times New Roman"/>
                <a:ea typeface="华文细黑"/>
              </a:rPr>
              <a:t>3</a:t>
            </a:r>
            <a:endParaRPr lang="zh-CN" altLang="en-US" sz="2800" dirty="0"/>
          </a:p>
        </p:txBody>
      </p:sp>
      <p:sp>
        <p:nvSpPr>
          <p:cNvPr id="14" name="矩形 13"/>
          <p:cNvSpPr/>
          <p:nvPr/>
        </p:nvSpPr>
        <p:spPr>
          <a:xfrm>
            <a:off x="5808896" y="5059817"/>
            <a:ext cx="1510446" cy="575542"/>
          </a:xfrm>
          <a:prstGeom prst="rect">
            <a:avLst/>
          </a:prstGeom>
        </p:spPr>
        <p:txBody>
          <a:bodyPr wrap="none">
            <a:spAutoFit/>
          </a:bodyPr>
          <a:lstStyle/>
          <a:p>
            <a:r>
              <a:rPr lang="en-US" altLang="zh-CN" sz="2800" kern="100">
                <a:solidFill>
                  <a:srgbClr val="E36C0A"/>
                </a:solidFill>
                <a:latin typeface="Times New Roman"/>
                <a:ea typeface="华文细黑"/>
              </a:rPr>
              <a:t>Ca</a:t>
            </a:r>
            <a:r>
              <a:rPr lang="en-US" altLang="zh-CN" sz="2800" kern="100" dirty="0">
                <a:solidFill>
                  <a:srgbClr val="E36C0A"/>
                </a:solidFill>
                <a:latin typeface="Times New Roman"/>
                <a:ea typeface="华文细黑"/>
              </a:rPr>
              <a:t>(</a:t>
            </a:r>
            <a:r>
              <a:rPr lang="en-US" altLang="zh-CN" sz="2800" kern="100" dirty="0" err="1">
                <a:solidFill>
                  <a:srgbClr val="E36C0A"/>
                </a:solidFill>
                <a:latin typeface="Times New Roman"/>
                <a:ea typeface="华文细黑"/>
              </a:rPr>
              <a:t>ClO</a:t>
            </a:r>
            <a:r>
              <a:rPr lang="en-US" altLang="zh-CN" sz="2800" kern="100" dirty="0">
                <a:solidFill>
                  <a:srgbClr val="E36C0A"/>
                </a:solidFill>
                <a:latin typeface="Times New Roman"/>
                <a:ea typeface="华文细黑"/>
              </a:rPr>
              <a:t>)</a:t>
            </a:r>
            <a:r>
              <a:rPr lang="en-US" altLang="zh-CN" sz="2800" kern="100" baseline="-25000" dirty="0">
                <a:solidFill>
                  <a:srgbClr val="E36C0A"/>
                </a:solidFill>
                <a:latin typeface="Times New Roman"/>
                <a:ea typeface="华文细黑"/>
              </a:rPr>
              <a:t>2</a:t>
            </a:r>
            <a:endParaRPr lang="zh-CN" altLang="en-US" sz="2800" dirty="0"/>
          </a:p>
        </p:txBody>
      </p:sp>
      <p:sp>
        <p:nvSpPr>
          <p:cNvPr id="16" name="矩形 15"/>
          <p:cNvSpPr/>
          <p:nvPr/>
        </p:nvSpPr>
        <p:spPr>
          <a:xfrm>
            <a:off x="8566644" y="5066814"/>
            <a:ext cx="1200970" cy="523220"/>
          </a:xfrm>
          <a:prstGeom prst="rect">
            <a:avLst/>
          </a:prstGeom>
        </p:spPr>
        <p:txBody>
          <a:bodyPr wrap="none">
            <a:spAutoFit/>
          </a:bodyPr>
          <a:lstStyle/>
          <a:p>
            <a:r>
              <a:rPr lang="en-US" altLang="zh-CN" sz="2800" kern="100">
                <a:solidFill>
                  <a:srgbClr val="E36C0A"/>
                </a:solidFill>
                <a:latin typeface="Times New Roman"/>
                <a:ea typeface="华文细黑"/>
              </a:rPr>
              <a:t>CaCO</a:t>
            </a:r>
            <a:r>
              <a:rPr lang="en-US" altLang="zh-CN" sz="2800" kern="100" baseline="-25000">
                <a:solidFill>
                  <a:srgbClr val="E36C0A"/>
                </a:solidFill>
                <a:latin typeface="Times New Roman"/>
                <a:ea typeface="华文细黑"/>
              </a:rPr>
              <a:t>3</a:t>
            </a:r>
            <a:endParaRPr lang="zh-CN" altLang="en-US" sz="2800" dirty="0"/>
          </a:p>
        </p:txBody>
      </p:sp>
      <p:sp>
        <p:nvSpPr>
          <p:cNvPr id="9" name="矩形 8"/>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1" name="组合 10"/>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5" name="直角三角形 1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7" name="矩形 16"/>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8"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9" name="Rectangle 21">
            <a:hlinkClick r:id="rId2" action="ppaction://hlinksldjump"/>
          </p:cNvPr>
          <p:cNvSpPr>
            <a:spLocks noChangeArrowheads="1"/>
          </p:cNvSpPr>
          <p:nvPr/>
        </p:nvSpPr>
        <p:spPr bwMode="auto">
          <a:xfrm>
            <a:off x="10699720"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11133643"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11567566"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41829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4"/>
                                        </p:tgtEl>
                                      </p:cBhvr>
                                    </p:animEffect>
                                    <p:set>
                                      <p:cBhvr>
                                        <p:cTn id="31" dur="1" fill="hold">
                                          <p:stCondLst>
                                            <p:cond delay="499"/>
                                          </p:stCondLst>
                                        </p:cTn>
                                        <p:tgtEl>
                                          <p:spTgt spid="14"/>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10" grpId="0"/>
      <p:bldP spid="10" grpId="1"/>
      <p:bldP spid="12" grpId="0"/>
      <p:bldP spid="12" grpId="1"/>
      <p:bldP spid="14" grpId="0"/>
      <p:bldP spid="14" grpId="1"/>
      <p:bldP spid="16" grpId="0"/>
      <p:bldP spid="16"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700" y="634336"/>
            <a:ext cx="11688154" cy="2363410"/>
          </a:xfrm>
          <a:prstGeom prst="rect">
            <a:avLst/>
          </a:prstGeom>
        </p:spPr>
        <p:txBody>
          <a:bodyPr>
            <a:spAutoFit/>
          </a:bodyPr>
          <a:lstStyle/>
          <a:p>
            <a:pPr algn="just">
              <a:lnSpc>
                <a:spcPct val="150000"/>
              </a:lnSpc>
              <a:spcAft>
                <a:spcPts val="0"/>
              </a:spcAft>
              <a:tabLst>
                <a:tab pos="2250440" algn="l"/>
              </a:tabLst>
            </a:pPr>
            <a:r>
              <a:rPr lang="en-US" altLang="zh-CN" sz="2800" kern="100">
                <a:latin typeface="Times New Roman"/>
                <a:ea typeface="华文细黑"/>
                <a:cs typeface="Courier New"/>
              </a:rPr>
              <a:t>(2)</a:t>
            </a:r>
            <a:r>
              <a:rPr lang="zh-CN" altLang="zh-CN" sz="2800" kern="100" dirty="0">
                <a:latin typeface="Times New Roman"/>
                <a:ea typeface="华文细黑"/>
                <a:cs typeface="Times New Roman"/>
              </a:rPr>
              <a:t>设计实验方案，进行实验。请写出实验步骤、预期现象和结论。</a:t>
            </a:r>
            <a:endParaRPr lang="zh-CN" altLang="zh-CN" sz="2800" kern="100" dirty="0">
              <a:latin typeface="宋体"/>
              <a:cs typeface="Courier New"/>
            </a:endParaRPr>
          </a:p>
          <a:p>
            <a:pPr algn="just">
              <a:lnSpc>
                <a:spcPct val="150000"/>
              </a:lnSpc>
            </a:pPr>
            <a:r>
              <a:rPr lang="zh-CN" altLang="zh-CN" sz="2800" kern="100" dirty="0">
                <a:latin typeface="Times New Roman"/>
                <a:ea typeface="华文细黑"/>
                <a:cs typeface="Times New Roman"/>
              </a:rPr>
              <a:t>限选用的仪器和药品：试管、滴管、带导管的单孔塞、蒸馏水、自来水、</a:t>
            </a:r>
            <a:r>
              <a:rPr lang="en-US" altLang="zh-CN" sz="2800" kern="100" dirty="0">
                <a:latin typeface="Times New Roman"/>
                <a:ea typeface="华文细黑"/>
              </a:rPr>
              <a:t>1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盐酸、品红溶液、新制澄清石灰水。</a:t>
            </a:r>
            <a:r>
              <a:rPr lang="en-US" altLang="zh-CN" sz="2800" kern="100" dirty="0">
                <a:latin typeface="Times New Roman"/>
                <a:ea typeface="华文细黑"/>
              </a:rPr>
              <a:t>(</a:t>
            </a:r>
            <a:r>
              <a:rPr lang="zh-CN" altLang="zh-CN" sz="2800" kern="100" dirty="0">
                <a:latin typeface="Times New Roman"/>
                <a:ea typeface="华文细黑"/>
                <a:cs typeface="Times New Roman"/>
              </a:rPr>
              <a:t>提示：不必检验</a:t>
            </a:r>
            <a:r>
              <a:rPr lang="en-US" altLang="zh-CN" sz="2800" kern="100" dirty="0">
                <a:latin typeface="Times New Roman"/>
                <a:ea typeface="华文细黑"/>
              </a:rPr>
              <a:t>Ca</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err="1">
                <a:latin typeface="Times New Roman"/>
                <a:ea typeface="华文细黑"/>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endParaRPr lang="zh-CN" altLang="en-US" sz="2800" dirty="0"/>
          </a:p>
        </p:txBody>
      </p:sp>
      <p:graphicFrame>
        <p:nvGraphicFramePr>
          <p:cNvPr id="7" name="表格 6"/>
          <p:cNvGraphicFramePr>
            <a:graphicFrameLocks noGrp="1"/>
          </p:cNvGraphicFramePr>
          <p:nvPr>
            <p:extLst>
              <p:ext uri="{D42A27DB-BD31-4B8C-83A1-F6EECF244321}">
                <p14:modId xmlns:p14="http://schemas.microsoft.com/office/powerpoint/2010/main" val="36206234"/>
              </p:ext>
            </p:extLst>
          </p:nvPr>
        </p:nvGraphicFramePr>
        <p:xfrm>
          <a:off x="622599" y="2853730"/>
          <a:ext cx="10513166" cy="2899416"/>
        </p:xfrm>
        <a:graphic>
          <a:graphicData uri="http://schemas.openxmlformats.org/drawingml/2006/table">
            <a:tbl>
              <a:tblPr/>
              <a:tblGrid>
                <a:gridCol w="1530397"/>
                <a:gridCol w="5428254"/>
                <a:gridCol w="3554515"/>
              </a:tblGrid>
              <a:tr h="891341">
                <a:tc gridSpan="2">
                  <a:txBody>
                    <a:bodyPr/>
                    <a:lstStyle/>
                    <a:p>
                      <a:pPr algn="ctr">
                        <a:lnSpc>
                          <a:spcPct val="150000"/>
                        </a:lnSpc>
                        <a:spcAft>
                          <a:spcPts val="0"/>
                        </a:spcAft>
                        <a:tabLst>
                          <a:tab pos="2250440" algn="l"/>
                        </a:tabLst>
                      </a:pPr>
                      <a:r>
                        <a:rPr lang="zh-CN" sz="2800" kern="100">
                          <a:effectLst/>
                          <a:latin typeface="Times New Roman"/>
                          <a:ea typeface="华文细黑"/>
                          <a:cs typeface="Times New Roman"/>
                        </a:rPr>
                        <a:t>实验步骤</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tabLst>
                          <a:tab pos="2250440" algn="l"/>
                        </a:tabLst>
                      </a:pPr>
                      <a:r>
                        <a:rPr lang="zh-CN" sz="2800" kern="100">
                          <a:effectLst/>
                          <a:latin typeface="Times New Roman"/>
                          <a:ea typeface="华文细黑"/>
                          <a:cs typeface="Times New Roman"/>
                        </a:rPr>
                        <a:t>预期现象和结论</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67995">
                <a:tc>
                  <a:txBody>
                    <a:bodyPr/>
                    <a:lstStyle/>
                    <a:p>
                      <a:pPr algn="ctr">
                        <a:lnSpc>
                          <a:spcPct val="150000"/>
                        </a:lnSpc>
                        <a:spcAft>
                          <a:spcPts val="0"/>
                        </a:spcAft>
                        <a:tabLst>
                          <a:tab pos="2250440" algn="l"/>
                        </a:tabLst>
                      </a:pPr>
                      <a:r>
                        <a:rPr lang="en-US" sz="2800" kern="100">
                          <a:effectLst/>
                          <a:latin typeface="宋体"/>
                          <a:ea typeface="华文细黑"/>
                          <a:cs typeface="Times New Roman"/>
                        </a:rPr>
                        <a:t>①</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800" kern="100">
                          <a:effectLst/>
                          <a:latin typeface="Times New Roman"/>
                          <a:ea typeface="华文细黑"/>
                          <a:cs typeface="Times New Roman"/>
                        </a:rPr>
                        <a:t>取少量上述漂白粉于试管中，</a:t>
                      </a:r>
                      <a:r>
                        <a:rPr lang="en-US" sz="2800" kern="100">
                          <a:effectLst/>
                          <a:latin typeface="Times New Roman"/>
                          <a:ea typeface="华文细黑"/>
                          <a:cs typeface="Courier New"/>
                        </a:rPr>
                        <a:t>___________</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 </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0985">
                <a:tc>
                  <a:txBody>
                    <a:bodyPr/>
                    <a:lstStyle/>
                    <a:p>
                      <a:pPr algn="ctr">
                        <a:lnSpc>
                          <a:spcPct val="150000"/>
                        </a:lnSpc>
                        <a:spcAft>
                          <a:spcPts val="0"/>
                        </a:spcAft>
                        <a:tabLst>
                          <a:tab pos="2250440" algn="l"/>
                        </a:tabLst>
                      </a:pPr>
                      <a:r>
                        <a:rPr lang="en-US" sz="2800" kern="100">
                          <a:effectLst/>
                          <a:latin typeface="宋体"/>
                          <a:ea typeface="华文细黑"/>
                          <a:cs typeface="Times New Roman"/>
                        </a:rPr>
                        <a:t>②</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 </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21">
            <a:hlinkClick r:id="rId2" action="ppaction://hlinksldjump"/>
          </p:cNvPr>
          <p:cNvSpPr>
            <a:spLocks noChangeArrowheads="1"/>
          </p:cNvSpPr>
          <p:nvPr/>
        </p:nvSpPr>
        <p:spPr bwMode="auto">
          <a:xfrm>
            <a:off x="10699720"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1133643"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1567566"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rId5" action="ppaction://hlinksldjump"/>
          </p:cNvPr>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982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矩形 10"/>
          <p:cNvSpPr/>
          <p:nvPr/>
        </p:nvSpPr>
        <p:spPr>
          <a:xfrm>
            <a:off x="910630" y="549474"/>
            <a:ext cx="1265090"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endParaRPr lang="zh-CN" altLang="en-US" sz="2800" dirty="0"/>
          </a:p>
        </p:txBody>
      </p:sp>
      <p:graphicFrame>
        <p:nvGraphicFramePr>
          <p:cNvPr id="13" name="表格 12"/>
          <p:cNvGraphicFramePr>
            <a:graphicFrameLocks noGrp="1"/>
          </p:cNvGraphicFramePr>
          <p:nvPr>
            <p:extLst>
              <p:ext uri="{D42A27DB-BD31-4B8C-83A1-F6EECF244321}">
                <p14:modId xmlns:p14="http://schemas.microsoft.com/office/powerpoint/2010/main" val="2765952270"/>
              </p:ext>
            </p:extLst>
          </p:nvPr>
        </p:nvGraphicFramePr>
        <p:xfrm>
          <a:off x="982638" y="1341562"/>
          <a:ext cx="10513168" cy="4689538"/>
        </p:xfrm>
        <a:graphic>
          <a:graphicData uri="http://schemas.openxmlformats.org/drawingml/2006/table">
            <a:tbl>
              <a:tblPr/>
              <a:tblGrid>
                <a:gridCol w="779612"/>
                <a:gridCol w="4476972"/>
                <a:gridCol w="5256584"/>
              </a:tblGrid>
              <a:tr h="1568622">
                <a:tc>
                  <a:txBody>
                    <a:bodyPr/>
                    <a:lstStyle/>
                    <a:p>
                      <a:pPr algn="ctr">
                        <a:lnSpc>
                          <a:spcPct val="150000"/>
                        </a:lnSpc>
                        <a:spcAft>
                          <a:spcPts val="0"/>
                        </a:spcAft>
                        <a:tabLst>
                          <a:tab pos="2250440" algn="l"/>
                        </a:tabLst>
                      </a:pPr>
                      <a:r>
                        <a:rPr lang="en-US" sz="2800" kern="100" dirty="0">
                          <a:solidFill>
                            <a:srgbClr val="E36C0A"/>
                          </a:solidFill>
                          <a:effectLst/>
                          <a:latin typeface="宋体"/>
                          <a:ea typeface="华文细黑"/>
                          <a:cs typeface="Times New Roman"/>
                        </a:rPr>
                        <a:t>①</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250440" algn="l"/>
                        </a:tabLst>
                      </a:pPr>
                      <a:r>
                        <a:rPr lang="zh-CN" sz="2800" kern="100" dirty="0">
                          <a:solidFill>
                            <a:srgbClr val="E36C0A"/>
                          </a:solidFill>
                          <a:effectLst/>
                          <a:latin typeface="Times New Roman"/>
                          <a:ea typeface="华文细黑"/>
                          <a:cs typeface="Times New Roman"/>
                        </a:rPr>
                        <a:t>加入适量</a:t>
                      </a:r>
                      <a:r>
                        <a:rPr lang="en-US" sz="2800" kern="100" dirty="0">
                          <a:solidFill>
                            <a:srgbClr val="E36C0A"/>
                          </a:solidFill>
                          <a:effectLst/>
                          <a:latin typeface="Times New Roman"/>
                          <a:ea typeface="华文细黑"/>
                          <a:cs typeface="Courier New"/>
                        </a:rPr>
                        <a:t>1 </a:t>
                      </a:r>
                      <a:r>
                        <a:rPr lang="en-US" sz="2800" kern="100" dirty="0" err="1">
                          <a:solidFill>
                            <a:srgbClr val="E36C0A"/>
                          </a:solidFill>
                          <a:effectLst/>
                          <a:latin typeface="Times New Roman"/>
                          <a:ea typeface="华文细黑"/>
                          <a:cs typeface="Courier New"/>
                        </a:rPr>
                        <a:t>mol·L</a:t>
                      </a:r>
                      <a:r>
                        <a:rPr lang="zh-CN" sz="2800" kern="100" baseline="30000" dirty="0">
                          <a:solidFill>
                            <a:srgbClr val="E36C0A"/>
                          </a:solidFill>
                          <a:effectLst/>
                          <a:latin typeface="Times New Roman"/>
                          <a:ea typeface="华文细黑"/>
                          <a:cs typeface="Times New Roman"/>
                        </a:rPr>
                        <a:t>－</a:t>
                      </a:r>
                      <a:r>
                        <a:rPr lang="en-US" sz="2800" kern="100" baseline="30000" dirty="0">
                          <a:solidFill>
                            <a:srgbClr val="E36C0A"/>
                          </a:solidFill>
                          <a:effectLst/>
                          <a:latin typeface="Times New Roman"/>
                          <a:ea typeface="华文细黑"/>
                          <a:cs typeface="Courier New"/>
                        </a:rPr>
                        <a:t>1</a:t>
                      </a:r>
                      <a:r>
                        <a:rPr lang="zh-CN" sz="2800" kern="100" dirty="0">
                          <a:solidFill>
                            <a:srgbClr val="E36C0A"/>
                          </a:solidFill>
                          <a:effectLst/>
                          <a:latin typeface="Times New Roman"/>
                          <a:ea typeface="华文细黑"/>
                          <a:cs typeface="Times New Roman"/>
                        </a:rPr>
                        <a:t>盐酸溶解后，再将产生的气体通入澄清石灰水中</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250440" algn="l"/>
                        </a:tabLst>
                      </a:pPr>
                      <a:r>
                        <a:rPr lang="zh-CN" sz="2800" kern="100" dirty="0">
                          <a:solidFill>
                            <a:srgbClr val="E36C0A"/>
                          </a:solidFill>
                          <a:effectLst/>
                          <a:latin typeface="Times New Roman"/>
                          <a:ea typeface="华文细黑"/>
                          <a:cs typeface="Times New Roman"/>
                        </a:rPr>
                        <a:t>若澄清石灰水未变浑浊，则假设</a:t>
                      </a:r>
                      <a:r>
                        <a:rPr lang="en-US" sz="2800" kern="100" dirty="0">
                          <a:solidFill>
                            <a:srgbClr val="E36C0A"/>
                          </a:solidFill>
                          <a:effectLst/>
                          <a:latin typeface="Times New Roman"/>
                          <a:ea typeface="华文细黑"/>
                          <a:cs typeface="Courier New"/>
                        </a:rPr>
                        <a:t>1</a:t>
                      </a:r>
                      <a:r>
                        <a:rPr lang="zh-CN" sz="2800" kern="100" dirty="0">
                          <a:solidFill>
                            <a:srgbClr val="E36C0A"/>
                          </a:solidFill>
                          <a:effectLst/>
                          <a:latin typeface="Times New Roman"/>
                          <a:ea typeface="华文细黑"/>
                          <a:cs typeface="Times New Roman"/>
                        </a:rPr>
                        <a:t>成立；</a:t>
                      </a:r>
                      <a:endParaRPr lang="zh-CN" sz="2800" kern="100" dirty="0">
                        <a:effectLst/>
                        <a:latin typeface="宋体"/>
                        <a:cs typeface="Courier New"/>
                      </a:endParaRPr>
                    </a:p>
                    <a:p>
                      <a:pPr algn="l">
                        <a:lnSpc>
                          <a:spcPct val="150000"/>
                        </a:lnSpc>
                        <a:spcAft>
                          <a:spcPts val="0"/>
                        </a:spcAft>
                        <a:tabLst>
                          <a:tab pos="2250440" algn="l"/>
                        </a:tabLst>
                      </a:pPr>
                      <a:r>
                        <a:rPr lang="zh-CN" sz="2800" kern="100" dirty="0">
                          <a:solidFill>
                            <a:srgbClr val="E36C0A"/>
                          </a:solidFill>
                          <a:effectLst/>
                          <a:latin typeface="Times New Roman"/>
                          <a:ea typeface="华文细黑"/>
                          <a:cs typeface="Times New Roman"/>
                        </a:rPr>
                        <a:t>若澄清石灰水变浑浊，则假设</a:t>
                      </a:r>
                      <a:r>
                        <a:rPr lang="en-US" sz="2800" kern="100" dirty="0">
                          <a:solidFill>
                            <a:srgbClr val="E36C0A"/>
                          </a:solidFill>
                          <a:effectLst/>
                          <a:latin typeface="Times New Roman"/>
                          <a:ea typeface="华文细黑"/>
                          <a:cs typeface="Courier New"/>
                        </a:rPr>
                        <a:t>2</a:t>
                      </a:r>
                      <a:r>
                        <a:rPr lang="zh-CN" sz="2800" kern="100" dirty="0">
                          <a:solidFill>
                            <a:srgbClr val="E36C0A"/>
                          </a:solidFill>
                          <a:effectLst/>
                          <a:latin typeface="Times New Roman"/>
                          <a:ea typeface="华文细黑"/>
                          <a:cs typeface="Times New Roman"/>
                        </a:rPr>
                        <a:t>或假设</a:t>
                      </a:r>
                      <a:r>
                        <a:rPr lang="en-US" sz="2800" kern="100" dirty="0">
                          <a:solidFill>
                            <a:srgbClr val="E36C0A"/>
                          </a:solidFill>
                          <a:effectLst/>
                          <a:latin typeface="Times New Roman"/>
                          <a:ea typeface="华文细黑"/>
                          <a:cs typeface="Courier New"/>
                        </a:rPr>
                        <a:t>3</a:t>
                      </a:r>
                      <a:r>
                        <a:rPr lang="zh-CN" sz="2800" kern="100" dirty="0">
                          <a:solidFill>
                            <a:srgbClr val="E36C0A"/>
                          </a:solidFill>
                          <a:effectLst/>
                          <a:latin typeface="Times New Roman"/>
                          <a:ea typeface="华文细黑"/>
                          <a:cs typeface="Times New Roman"/>
                        </a:rPr>
                        <a:t>成立</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9218">
                <a:tc>
                  <a:txBody>
                    <a:bodyPr/>
                    <a:lstStyle/>
                    <a:p>
                      <a:pPr algn="ctr">
                        <a:lnSpc>
                          <a:spcPct val="150000"/>
                        </a:lnSpc>
                        <a:spcAft>
                          <a:spcPts val="0"/>
                        </a:spcAft>
                        <a:tabLst>
                          <a:tab pos="2250440" algn="l"/>
                        </a:tabLst>
                      </a:pPr>
                      <a:r>
                        <a:rPr lang="en-US" sz="2800" kern="100">
                          <a:solidFill>
                            <a:srgbClr val="E36C0A"/>
                          </a:solidFill>
                          <a:effectLst/>
                          <a:latin typeface="宋体"/>
                          <a:ea typeface="华文细黑"/>
                          <a:cs typeface="Times New Roman"/>
                        </a:rPr>
                        <a:t>②</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250440" algn="l"/>
                        </a:tabLst>
                      </a:pPr>
                      <a:r>
                        <a:rPr lang="zh-CN" sz="2800" kern="100" dirty="0">
                          <a:solidFill>
                            <a:srgbClr val="E36C0A"/>
                          </a:solidFill>
                          <a:effectLst/>
                          <a:latin typeface="Times New Roman"/>
                          <a:ea typeface="华文细黑"/>
                          <a:cs typeface="Times New Roman"/>
                        </a:rPr>
                        <a:t>向步骤</a:t>
                      </a:r>
                      <a:r>
                        <a:rPr lang="en-US" sz="2800" kern="100" dirty="0">
                          <a:solidFill>
                            <a:srgbClr val="E36C0A"/>
                          </a:solidFill>
                          <a:effectLst/>
                          <a:latin typeface="宋体"/>
                          <a:ea typeface="华文细黑"/>
                          <a:cs typeface="Times New Roman"/>
                        </a:rPr>
                        <a:t>①</a:t>
                      </a:r>
                      <a:r>
                        <a:rPr lang="zh-CN" sz="2800" kern="100" dirty="0">
                          <a:solidFill>
                            <a:srgbClr val="E36C0A"/>
                          </a:solidFill>
                          <a:effectLst/>
                          <a:latin typeface="Times New Roman"/>
                          <a:ea typeface="华文细黑"/>
                          <a:cs typeface="Times New Roman"/>
                        </a:rPr>
                        <a:t>反应后的试管中滴入</a:t>
                      </a:r>
                      <a:r>
                        <a:rPr lang="en-US" sz="2800" kern="100" dirty="0">
                          <a:solidFill>
                            <a:srgbClr val="E36C0A"/>
                          </a:solidFill>
                          <a:effectLst/>
                          <a:latin typeface="Times New Roman"/>
                          <a:ea typeface="华文细黑"/>
                          <a:cs typeface="Courier New"/>
                        </a:rPr>
                        <a:t>1</a:t>
                      </a:r>
                      <a:r>
                        <a:rPr lang="zh-CN" sz="2800" kern="100" dirty="0">
                          <a:solidFill>
                            <a:srgbClr val="E36C0A"/>
                          </a:solidFill>
                          <a:effectLst/>
                          <a:latin typeface="Times New Roman"/>
                          <a:ea typeface="华文细黑"/>
                          <a:cs typeface="Times New Roman"/>
                        </a:rPr>
                        <a:t>～</a:t>
                      </a:r>
                      <a:r>
                        <a:rPr lang="en-US" sz="2800" kern="100" dirty="0">
                          <a:solidFill>
                            <a:srgbClr val="E36C0A"/>
                          </a:solidFill>
                          <a:effectLst/>
                          <a:latin typeface="Times New Roman"/>
                          <a:ea typeface="华文细黑"/>
                          <a:cs typeface="Courier New"/>
                        </a:rPr>
                        <a:t>2</a:t>
                      </a:r>
                      <a:r>
                        <a:rPr lang="zh-CN" sz="2800" kern="100" dirty="0">
                          <a:solidFill>
                            <a:srgbClr val="E36C0A"/>
                          </a:solidFill>
                          <a:effectLst/>
                          <a:latin typeface="Times New Roman"/>
                          <a:ea typeface="华文细黑"/>
                          <a:cs typeface="Times New Roman"/>
                        </a:rPr>
                        <a:t>滴品红溶液，振荡</a:t>
                      </a:r>
                      <a:r>
                        <a:rPr lang="en-US" sz="2800" kern="100" dirty="0">
                          <a:solidFill>
                            <a:srgbClr val="E36C0A"/>
                          </a:solidFill>
                          <a:effectLst/>
                          <a:latin typeface="Times New Roman"/>
                          <a:ea typeface="华文细黑"/>
                          <a:cs typeface="Courier New"/>
                        </a:rPr>
                        <a:t>(</a:t>
                      </a:r>
                      <a:r>
                        <a:rPr lang="zh-CN" sz="2800" kern="100" dirty="0">
                          <a:solidFill>
                            <a:srgbClr val="E36C0A"/>
                          </a:solidFill>
                          <a:effectLst/>
                          <a:latin typeface="Times New Roman"/>
                          <a:ea typeface="华文细黑"/>
                          <a:cs typeface="Times New Roman"/>
                        </a:rPr>
                        <a:t>或另外取样操作</a:t>
                      </a:r>
                      <a:r>
                        <a:rPr lang="en-US" sz="2800" kern="100" dirty="0">
                          <a:solidFill>
                            <a:srgbClr val="E36C0A"/>
                          </a:solidFill>
                          <a:effectLst/>
                          <a:latin typeface="Times New Roman"/>
                          <a:ea typeface="华文细黑"/>
                          <a:cs typeface="Courier New"/>
                        </a:rPr>
                        <a:t>)</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250440" algn="l"/>
                        </a:tabLst>
                      </a:pPr>
                      <a:r>
                        <a:rPr lang="zh-CN" sz="2800" kern="100" dirty="0">
                          <a:solidFill>
                            <a:srgbClr val="E36C0A"/>
                          </a:solidFill>
                          <a:effectLst/>
                          <a:latin typeface="Times New Roman"/>
                          <a:ea typeface="华文细黑"/>
                          <a:cs typeface="Times New Roman"/>
                        </a:rPr>
                        <a:t>若品红溶液褪色，则假设</a:t>
                      </a:r>
                      <a:r>
                        <a:rPr lang="en-US" sz="2800" kern="100" dirty="0">
                          <a:solidFill>
                            <a:srgbClr val="E36C0A"/>
                          </a:solidFill>
                          <a:effectLst/>
                          <a:latin typeface="Times New Roman"/>
                          <a:ea typeface="华文细黑"/>
                          <a:cs typeface="Courier New"/>
                        </a:rPr>
                        <a:t>3</a:t>
                      </a:r>
                      <a:r>
                        <a:rPr lang="zh-CN" sz="2800" kern="100" dirty="0">
                          <a:solidFill>
                            <a:srgbClr val="E36C0A"/>
                          </a:solidFill>
                          <a:effectLst/>
                          <a:latin typeface="Times New Roman"/>
                          <a:ea typeface="华文细黑"/>
                          <a:cs typeface="Times New Roman"/>
                        </a:rPr>
                        <a:t>成立；</a:t>
                      </a:r>
                      <a:endParaRPr lang="zh-CN" sz="2800" kern="100" dirty="0">
                        <a:effectLst/>
                        <a:latin typeface="宋体"/>
                        <a:cs typeface="Courier New"/>
                      </a:endParaRPr>
                    </a:p>
                    <a:p>
                      <a:pPr algn="l">
                        <a:lnSpc>
                          <a:spcPct val="150000"/>
                        </a:lnSpc>
                        <a:spcAft>
                          <a:spcPts val="0"/>
                        </a:spcAft>
                        <a:tabLst>
                          <a:tab pos="2250440" algn="l"/>
                        </a:tabLst>
                      </a:pPr>
                      <a:r>
                        <a:rPr lang="zh-CN" sz="2800" kern="100" dirty="0">
                          <a:solidFill>
                            <a:srgbClr val="E36C0A"/>
                          </a:solidFill>
                          <a:effectLst/>
                          <a:latin typeface="Times New Roman"/>
                          <a:ea typeface="华文细黑"/>
                          <a:cs typeface="Times New Roman"/>
                        </a:rPr>
                        <a:t>若品红溶液不褪色，则假设</a:t>
                      </a:r>
                      <a:r>
                        <a:rPr lang="en-US" sz="2800" kern="100" dirty="0">
                          <a:solidFill>
                            <a:srgbClr val="E36C0A"/>
                          </a:solidFill>
                          <a:effectLst/>
                          <a:latin typeface="Times New Roman"/>
                          <a:ea typeface="华文细黑"/>
                          <a:cs typeface="Courier New"/>
                        </a:rPr>
                        <a:t>2</a:t>
                      </a:r>
                      <a:r>
                        <a:rPr lang="zh-CN" sz="2800" kern="100" dirty="0">
                          <a:solidFill>
                            <a:srgbClr val="E36C0A"/>
                          </a:solidFill>
                          <a:effectLst/>
                          <a:latin typeface="Times New Roman"/>
                          <a:ea typeface="华文细黑"/>
                          <a:cs typeface="Times New Roman"/>
                        </a:rPr>
                        <a:t>成立</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21">
            <a:hlinkClick r:id="rId2" action="ppaction://hlinksldjump"/>
          </p:cNvPr>
          <p:cNvSpPr>
            <a:spLocks noChangeArrowheads="1"/>
          </p:cNvSpPr>
          <p:nvPr/>
        </p:nvSpPr>
        <p:spPr bwMode="auto">
          <a:xfrm>
            <a:off x="10699720"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1133643"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1567566"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3093463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25399" y="477466"/>
            <a:ext cx="11737268" cy="5185074"/>
          </a:xfrm>
          <a:prstGeom prst="rect">
            <a:avLst/>
          </a:prstGeom>
        </p:spPr>
        <p:txBody>
          <a:bodyPr>
            <a:spAutoFit/>
          </a:bodyPr>
          <a:lstStyle/>
          <a:p>
            <a:pPr>
              <a:lnSpc>
                <a:spcPct val="150000"/>
              </a:lnSpc>
              <a:tabLst>
                <a:tab pos="225044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溶液中通入过量氯气，并不断搅拌，充分反应后，溶液中的阳离子是</a:t>
            </a:r>
            <a:r>
              <a:rPr lang="en-US" altLang="zh-CN" sz="2800" kern="100" dirty="0" smtClean="0">
                <a:latin typeface="Times New Roman"/>
                <a:ea typeface="华文细黑"/>
                <a:cs typeface="Courier New"/>
              </a:rPr>
              <a:t>____________(</a:t>
            </a:r>
            <a:r>
              <a:rPr lang="zh-CN" altLang="zh-CN" sz="2800" kern="100" dirty="0">
                <a:latin typeface="Times New Roman"/>
                <a:ea typeface="华文细黑"/>
                <a:cs typeface="Times New Roman"/>
              </a:rPr>
              <a:t>填离子符号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tabLst>
                <a:tab pos="2250440"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取</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溶液，调</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约为</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，加入淀粉</a:t>
            </a:r>
            <a:r>
              <a:rPr lang="en-US" altLang="zh-CN" sz="2800" kern="100" dirty="0" smtClean="0">
                <a:latin typeface="Times New Roman"/>
                <a:ea typeface="华文细黑"/>
                <a:cs typeface="Courier New"/>
              </a:rPr>
              <a:t>­-KI</a:t>
            </a:r>
            <a:r>
              <a:rPr lang="zh-CN" altLang="zh-CN" sz="2800" kern="100" dirty="0">
                <a:latin typeface="Times New Roman"/>
                <a:ea typeface="华文细黑"/>
                <a:cs typeface="Times New Roman"/>
              </a:rPr>
              <a:t>溶液和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，溶液呈蓝色并有红褐色沉淀生成。当消耗</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时，共转移</a:t>
            </a:r>
            <a:r>
              <a:rPr lang="en-US" altLang="zh-CN" sz="2800" kern="100" dirty="0">
                <a:latin typeface="Times New Roman"/>
                <a:ea typeface="华文细黑"/>
                <a:cs typeface="Courier New"/>
              </a:rPr>
              <a:t>3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电子，该反应的离子方程式是</a:t>
            </a:r>
            <a:r>
              <a:rPr lang="en-US" altLang="zh-CN" sz="2800" kern="100" dirty="0" smtClean="0">
                <a:latin typeface="Times New Roman"/>
                <a:ea typeface="华文细黑"/>
                <a:cs typeface="Courier New"/>
              </a:rPr>
              <a:t>_________________________</a:t>
            </a:r>
            <a:r>
              <a:rPr lang="en-US" altLang="zh-CN" sz="2800" kern="100" dirty="0" smtClean="0">
                <a:latin typeface="Times New Roman"/>
                <a:ea typeface="华文细黑"/>
              </a:rPr>
              <a:t>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tabLst>
                <a:tab pos="2250440" algn="l"/>
              </a:tabLs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另取原样品，加入足量稀硫酸充分反应。若溶液中一定不会产生红色固体，则原样品中所有可能存在的物质组合是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各组合中的物质用化学式表示</a:t>
            </a:r>
            <a:r>
              <a:rPr lang="en-US" altLang="zh-CN" sz="2800" kern="100" dirty="0" smtClean="0">
                <a:latin typeface="Times New Roman"/>
                <a:ea typeface="华文细黑"/>
                <a:cs typeface="Courier New"/>
              </a:rPr>
              <a:t>)______________________________</a:t>
            </a:r>
            <a:r>
              <a:rPr lang="en-US" altLang="zh-CN" sz="2800" kern="100" dirty="0" smtClean="0">
                <a:latin typeface="Times New Roman"/>
                <a:ea typeface="华文细黑"/>
              </a:rPr>
              <a:t>____________</a:t>
            </a:r>
            <a:r>
              <a:rPr lang="zh-CN" altLang="zh-CN" sz="2800" kern="100" dirty="0">
                <a:latin typeface="Times New Roman"/>
                <a:ea typeface="华文细黑"/>
                <a:cs typeface="Times New Roman"/>
              </a:rPr>
              <a:t>。</a:t>
            </a:r>
            <a:endParaRPr lang="zh-CN" altLang="en-US" sz="2800" dirty="0"/>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2" action="ppaction://hlinksldjump"/>
          </p:cNvPr>
          <p:cNvSpPr/>
          <p:nvPr/>
        </p:nvSpPr>
        <p:spPr>
          <a:xfrm>
            <a:off x="11207774" y="6663993"/>
            <a:ext cx="982639" cy="194996"/>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7" name="圆角矩形 6">
            <a:hlinkClick r:id="rId3" action="ppaction://hlinksldjump"/>
          </p:cNvPr>
          <p:cNvSpPr/>
          <p:nvPr/>
        </p:nvSpPr>
        <p:spPr>
          <a:xfrm>
            <a:off x="9577063" y="6663993"/>
            <a:ext cx="1342679" cy="201157"/>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解题流程</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8689182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2759150747"/>
              </p:ext>
            </p:extLst>
          </p:nvPr>
        </p:nvGraphicFramePr>
        <p:xfrm>
          <a:off x="622598" y="405458"/>
          <a:ext cx="10945813" cy="2555875"/>
        </p:xfrm>
        <a:graphic>
          <a:graphicData uri="http://schemas.openxmlformats.org/presentationml/2006/ole">
            <mc:AlternateContent xmlns:mc="http://schemas.openxmlformats.org/markup-compatibility/2006">
              <mc:Choice xmlns:v="urn:schemas-microsoft-com:vml" Requires="v">
                <p:oleObj spid="_x0000_s243750" name="文档" r:id="rId4" imgW="10946130" imgH="2556059" progId="Word.Document.12">
                  <p:embed/>
                </p:oleObj>
              </mc:Choice>
              <mc:Fallback>
                <p:oleObj name="文档" r:id="rId4" imgW="10946130" imgH="2556059" progId="Word.Document.12">
                  <p:embed/>
                  <p:pic>
                    <p:nvPicPr>
                      <p:cNvPr id="0" name=""/>
                      <p:cNvPicPr/>
                      <p:nvPr/>
                    </p:nvPicPr>
                    <p:blipFill>
                      <a:blip r:embed="rId5"/>
                      <a:stretch>
                        <a:fillRect/>
                      </a:stretch>
                    </p:blipFill>
                    <p:spPr>
                      <a:xfrm>
                        <a:off x="622598" y="405458"/>
                        <a:ext cx="10945813" cy="2555875"/>
                      </a:xfrm>
                      <a:prstGeom prst="rect">
                        <a:avLst/>
                      </a:prstGeom>
                    </p:spPr>
                  </p:pic>
                </p:oleObj>
              </mc:Fallback>
            </mc:AlternateContent>
          </a:graphicData>
        </a:graphic>
      </p:graphicFrame>
      <p:sp>
        <p:nvSpPr>
          <p:cNvPr id="8" name="矩形 7"/>
          <p:cNvSpPr/>
          <p:nvPr/>
        </p:nvSpPr>
        <p:spPr>
          <a:xfrm>
            <a:off x="478582" y="3217015"/>
            <a:ext cx="8920506" cy="716835"/>
          </a:xfrm>
          <a:prstGeom prst="rect">
            <a:avLst/>
          </a:prstGeom>
        </p:spPr>
        <p:txBody>
          <a:bodyPr>
            <a:spAutoFit/>
          </a:bodyPr>
          <a:lstStyle/>
          <a:p>
            <a:r>
              <a:rPr lang="en-US" altLang="zh-CN" sz="2800" kern="100" dirty="0">
                <a:latin typeface="Times New Roman"/>
                <a:ea typeface="华文细黑"/>
              </a:rPr>
              <a:t>(1)</a:t>
            </a:r>
            <a:r>
              <a:rPr lang="zh-CN" altLang="zh-CN" sz="2800" kern="100" dirty="0">
                <a:latin typeface="Times New Roman"/>
                <a:ea typeface="华文细黑"/>
                <a:cs typeface="Times New Roman"/>
              </a:rPr>
              <a:t>上述反应的平衡常数表达式：</a:t>
            </a:r>
            <a:r>
              <a:rPr lang="en-US" altLang="zh-CN" sz="2800" i="1" kern="100" dirty="0">
                <a:latin typeface="Times New Roman"/>
                <a:ea typeface="华文细黑"/>
              </a:rPr>
              <a:t>K</a:t>
            </a:r>
            <a:r>
              <a:rPr lang="zh-CN" altLang="zh-CN" sz="2800" kern="100" dirty="0">
                <a:latin typeface="Times New Roman"/>
                <a:ea typeface="华文细黑"/>
                <a:cs typeface="Times New Roman"/>
              </a:rPr>
              <a:t>＝</a:t>
            </a:r>
            <a:r>
              <a:rPr lang="en-US" altLang="zh-CN" sz="2800" kern="100" dirty="0">
                <a:latin typeface="Times New Roman"/>
                <a:ea typeface="华文细黑"/>
              </a:rPr>
              <a:t>________</a:t>
            </a:r>
            <a:r>
              <a:rPr lang="zh-CN" altLang="zh-CN" sz="2800" kern="100" dirty="0">
                <a:latin typeface="Times New Roman"/>
                <a:ea typeface="华文细黑"/>
                <a:cs typeface="Times New Roman"/>
              </a:rPr>
              <a:t>。</a:t>
            </a:r>
            <a:endParaRPr lang="zh-CN" altLang="en-US" sz="2800" dirty="0"/>
          </a:p>
        </p:txBody>
      </p:sp>
      <p:graphicFrame>
        <p:nvGraphicFramePr>
          <p:cNvPr id="10" name="对象 9"/>
          <p:cNvGraphicFramePr>
            <a:graphicFrameLocks noChangeAspect="1"/>
          </p:cNvGraphicFramePr>
          <p:nvPr>
            <p:extLst>
              <p:ext uri="{D42A27DB-BD31-4B8C-83A1-F6EECF244321}">
                <p14:modId xmlns:p14="http://schemas.microsoft.com/office/powerpoint/2010/main" val="2836760354"/>
              </p:ext>
            </p:extLst>
          </p:nvPr>
        </p:nvGraphicFramePr>
        <p:xfrm>
          <a:off x="622598" y="3861842"/>
          <a:ext cx="11001375" cy="2019300"/>
        </p:xfrm>
        <a:graphic>
          <a:graphicData uri="http://schemas.openxmlformats.org/presentationml/2006/ole">
            <mc:AlternateContent xmlns:mc="http://schemas.openxmlformats.org/markup-compatibility/2006">
              <mc:Choice xmlns:v="urn:schemas-microsoft-com:vml" Requires="v">
                <p:oleObj spid="_x0000_s243751" name="文档" r:id="rId7" imgW="11003344" imgH="2022135" progId="Word.Document.12">
                  <p:embed/>
                </p:oleObj>
              </mc:Choice>
              <mc:Fallback>
                <p:oleObj name="文档" r:id="rId7" imgW="11003344" imgH="2022135" progId="Word.Document.12">
                  <p:embed/>
                  <p:pic>
                    <p:nvPicPr>
                      <p:cNvPr id="0" name=""/>
                      <p:cNvPicPr/>
                      <p:nvPr/>
                    </p:nvPicPr>
                    <p:blipFill>
                      <a:blip r:embed="rId8"/>
                      <a:stretch>
                        <a:fillRect/>
                      </a:stretch>
                    </p:blipFill>
                    <p:spPr>
                      <a:xfrm>
                        <a:off x="622598" y="3861842"/>
                        <a:ext cx="11001375" cy="20193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904838862"/>
              </p:ext>
            </p:extLst>
          </p:nvPr>
        </p:nvGraphicFramePr>
        <p:xfrm>
          <a:off x="6311230" y="2601937"/>
          <a:ext cx="1530350" cy="1331913"/>
        </p:xfrm>
        <a:graphic>
          <a:graphicData uri="http://schemas.openxmlformats.org/presentationml/2006/ole">
            <mc:AlternateContent xmlns:mc="http://schemas.openxmlformats.org/markup-compatibility/2006">
              <mc:Choice xmlns:v="urn:schemas-microsoft-com:vml" Requires="v">
                <p:oleObj spid="_x0000_s243752" name="文档" r:id="rId10" imgW="1530371" imgH="1331942" progId="Word.Document.12">
                  <p:embed/>
                </p:oleObj>
              </mc:Choice>
              <mc:Fallback>
                <p:oleObj name="文档" r:id="rId10" imgW="1530371" imgH="1331942" progId="Word.Document.12">
                  <p:embed/>
                  <p:pic>
                    <p:nvPicPr>
                      <p:cNvPr id="0" name=""/>
                      <p:cNvPicPr/>
                      <p:nvPr/>
                    </p:nvPicPr>
                    <p:blipFill>
                      <a:blip r:embed="rId11"/>
                      <a:stretch>
                        <a:fillRect/>
                      </a:stretch>
                    </p:blipFill>
                    <p:spPr>
                      <a:xfrm>
                        <a:off x="6311230" y="2601937"/>
                        <a:ext cx="1530350" cy="1331913"/>
                      </a:xfrm>
                      <a:prstGeom prst="rect">
                        <a:avLst/>
                      </a:prstGeom>
                    </p:spPr>
                  </p:pic>
                </p:oleObj>
              </mc:Fallback>
            </mc:AlternateContent>
          </a:graphicData>
        </a:graphic>
      </p:graphicFrame>
      <p:sp>
        <p:nvSpPr>
          <p:cNvPr id="7" name="Rectangle 21">
            <a:hlinkClick r:id="rId12" action="ppaction://hlinksldjump"/>
          </p:cNvPr>
          <p:cNvSpPr>
            <a:spLocks noChangeArrowheads="1"/>
          </p:cNvSpPr>
          <p:nvPr/>
        </p:nvSpPr>
        <p:spPr bwMode="auto">
          <a:xfrm>
            <a:off x="10699720"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13" action="ppaction://hlinksldjump"/>
          </p:cNvPr>
          <p:cNvSpPr>
            <a:spLocks noChangeArrowheads="1"/>
          </p:cNvSpPr>
          <p:nvPr/>
        </p:nvSpPr>
        <p:spPr bwMode="auto">
          <a:xfrm>
            <a:off x="11133643"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14" action="ppaction://hlinksldjump"/>
          </p:cNvPr>
          <p:cNvSpPr>
            <a:spLocks noChangeArrowheads="1"/>
          </p:cNvSpPr>
          <p:nvPr/>
        </p:nvSpPr>
        <p:spPr bwMode="auto">
          <a:xfrm>
            <a:off x="11567566"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2467201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6797" y="1499349"/>
            <a:ext cx="11621057" cy="2031325"/>
          </a:xfrm>
          <a:prstGeom prst="rect">
            <a:avLst/>
          </a:prstGeom>
        </p:spPr>
        <p:txBody>
          <a:bodyPr>
            <a:spAutoFit/>
          </a:bodyPr>
          <a:lstStyle/>
          <a:p>
            <a:pPr>
              <a:lnSpc>
                <a:spcPct val="150000"/>
              </a:lnSpc>
              <a:tabLst>
                <a:tab pos="225044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室温时，向两份相同的</a:t>
            </a:r>
            <a:r>
              <a:rPr lang="en-US" altLang="zh-CN" sz="2800" kern="100" dirty="0">
                <a:latin typeface="Times New Roman"/>
                <a:ea typeface="华文细黑"/>
                <a:cs typeface="Courier New"/>
              </a:rPr>
              <a:t>PbSO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样品中分别加入同体积、同浓度的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溶液均可实现上述转化，在</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溶液中</a:t>
            </a:r>
            <a:r>
              <a:rPr lang="en-US" altLang="zh-CN" sz="2800" kern="100" dirty="0">
                <a:latin typeface="Times New Roman"/>
                <a:ea typeface="华文细黑"/>
                <a:cs typeface="Courier New"/>
              </a:rPr>
              <a:t>PbSO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转化率较大，理由是</a:t>
            </a:r>
            <a:r>
              <a:rPr lang="en-US" altLang="zh-CN" sz="2800" kern="100" dirty="0" smtClean="0">
                <a:latin typeface="Times New Roman"/>
                <a:ea typeface="华文细黑"/>
                <a:cs typeface="Courier New"/>
              </a:rPr>
              <a:t>________________________</a:t>
            </a:r>
            <a:r>
              <a:rPr lang="en-US" altLang="zh-CN" sz="2800" kern="100" dirty="0" smtClean="0">
                <a:latin typeface="Times New Roman"/>
                <a:ea typeface="华文细黑"/>
              </a:rPr>
              <a:t>__</a:t>
            </a:r>
            <a:r>
              <a:rPr lang="zh-CN" altLang="zh-CN" sz="2800" kern="100" dirty="0">
                <a:latin typeface="Times New Roman"/>
                <a:ea typeface="华文细黑"/>
                <a:cs typeface="Times New Roman"/>
              </a:rPr>
              <a:t>。</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909181554"/>
              </p:ext>
            </p:extLst>
          </p:nvPr>
        </p:nvGraphicFramePr>
        <p:xfrm>
          <a:off x="370334" y="3533775"/>
          <a:ext cx="11296650" cy="1409700"/>
        </p:xfrm>
        <a:graphic>
          <a:graphicData uri="http://schemas.openxmlformats.org/presentationml/2006/ole">
            <mc:AlternateContent xmlns:mc="http://schemas.openxmlformats.org/markup-compatibility/2006">
              <mc:Choice xmlns:v="urn:schemas-microsoft-com:vml" Requires="v">
                <p:oleObj spid="_x0000_s244764" name="文档" r:id="rId4" imgW="11298407" imgH="1411421" progId="Word.Document.12">
                  <p:embed/>
                </p:oleObj>
              </mc:Choice>
              <mc:Fallback>
                <p:oleObj name="文档" r:id="rId4" imgW="11298407" imgH="1411421" progId="Word.Document.12">
                  <p:embed/>
                  <p:pic>
                    <p:nvPicPr>
                      <p:cNvPr id="0" name=""/>
                      <p:cNvPicPr/>
                      <p:nvPr/>
                    </p:nvPicPr>
                    <p:blipFill>
                      <a:blip r:embed="rId5"/>
                      <a:stretch>
                        <a:fillRect/>
                      </a:stretch>
                    </p:blipFill>
                    <p:spPr>
                      <a:xfrm>
                        <a:off x="370334" y="3533775"/>
                        <a:ext cx="11296650" cy="1409700"/>
                      </a:xfrm>
                      <a:prstGeom prst="rect">
                        <a:avLst/>
                      </a:prstGeom>
                    </p:spPr>
                  </p:pic>
                </p:oleObj>
              </mc:Fallback>
            </mc:AlternateContent>
          </a:graphicData>
        </a:graphic>
      </p:graphicFrame>
      <p:sp>
        <p:nvSpPr>
          <p:cNvPr id="6" name="矩形 5"/>
          <p:cNvSpPr/>
          <p:nvPr/>
        </p:nvSpPr>
        <p:spPr>
          <a:xfrm>
            <a:off x="6409356" y="2232789"/>
            <a:ext cx="1342034" cy="523220"/>
          </a:xfrm>
          <a:prstGeom prst="rect">
            <a:avLst/>
          </a:prstGeom>
        </p:spPr>
        <p:txBody>
          <a:bodyPr wrap="none">
            <a:spAutoFit/>
          </a:bodyPr>
          <a:lstStyle/>
          <a:p>
            <a:r>
              <a:rPr lang="en-US" altLang="zh-CN" sz="2800" kern="100" dirty="0">
                <a:solidFill>
                  <a:srgbClr val="E36C0A"/>
                </a:solidFill>
                <a:latin typeface="Times New Roman"/>
                <a:ea typeface="华文细黑"/>
              </a:rPr>
              <a:t>Na</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CO</a:t>
            </a:r>
            <a:r>
              <a:rPr lang="en-US" altLang="zh-CN" sz="2800" kern="100" baseline="-25000" dirty="0">
                <a:solidFill>
                  <a:srgbClr val="E36C0A"/>
                </a:solidFill>
                <a:latin typeface="Times New Roman"/>
                <a:ea typeface="华文细黑"/>
              </a:rPr>
              <a:t>3</a:t>
            </a:r>
            <a:endParaRPr lang="zh-CN" altLang="en-US" sz="2800" dirty="0"/>
          </a:p>
        </p:txBody>
      </p:sp>
      <p:graphicFrame>
        <p:nvGraphicFramePr>
          <p:cNvPr id="7" name="对象 6"/>
          <p:cNvGraphicFramePr>
            <a:graphicFrameLocks noChangeAspect="1"/>
          </p:cNvGraphicFramePr>
          <p:nvPr>
            <p:extLst>
              <p:ext uri="{D42A27DB-BD31-4B8C-83A1-F6EECF244321}">
                <p14:modId xmlns:p14="http://schemas.microsoft.com/office/powerpoint/2010/main" val="899611114"/>
              </p:ext>
            </p:extLst>
          </p:nvPr>
        </p:nvGraphicFramePr>
        <p:xfrm>
          <a:off x="1558702" y="2838177"/>
          <a:ext cx="4491037" cy="655638"/>
        </p:xfrm>
        <a:graphic>
          <a:graphicData uri="http://schemas.openxmlformats.org/presentationml/2006/ole">
            <mc:AlternateContent xmlns:mc="http://schemas.openxmlformats.org/markup-compatibility/2006">
              <mc:Choice xmlns:v="urn:schemas-microsoft-com:vml" Requires="v">
                <p:oleObj spid="_x0000_s244765" name="文档" r:id="rId7" imgW="4491080" imgH="656262" progId="Word.Document.12">
                  <p:embed/>
                </p:oleObj>
              </mc:Choice>
              <mc:Fallback>
                <p:oleObj name="文档" r:id="rId7" imgW="4491080" imgH="656262" progId="Word.Document.12">
                  <p:embed/>
                  <p:pic>
                    <p:nvPicPr>
                      <p:cNvPr id="0" name=""/>
                      <p:cNvPicPr/>
                      <p:nvPr/>
                    </p:nvPicPr>
                    <p:blipFill>
                      <a:blip r:embed="rId8"/>
                      <a:stretch>
                        <a:fillRect/>
                      </a:stretch>
                    </p:blipFill>
                    <p:spPr>
                      <a:xfrm>
                        <a:off x="1558702" y="2838177"/>
                        <a:ext cx="4491037" cy="655638"/>
                      </a:xfrm>
                      <a:prstGeom prst="rect">
                        <a:avLst/>
                      </a:prstGeom>
                    </p:spPr>
                  </p:pic>
                </p:oleObj>
              </mc:Fallback>
            </mc:AlternateContent>
          </a:graphicData>
        </a:graphic>
      </p:graphicFrame>
      <p:sp>
        <p:nvSpPr>
          <p:cNvPr id="8" name="Rectangle 21">
            <a:hlinkClick r:id="rId9" action="ppaction://hlinksldjump"/>
          </p:cNvPr>
          <p:cNvSpPr>
            <a:spLocks noChangeArrowheads="1"/>
          </p:cNvSpPr>
          <p:nvPr/>
        </p:nvSpPr>
        <p:spPr bwMode="auto">
          <a:xfrm>
            <a:off x="10699720"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10" action="ppaction://hlinksldjump"/>
          </p:cNvPr>
          <p:cNvSpPr>
            <a:spLocks noChangeArrowheads="1"/>
          </p:cNvSpPr>
          <p:nvPr/>
        </p:nvSpPr>
        <p:spPr bwMode="auto">
          <a:xfrm>
            <a:off x="11133643"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11" action="ppaction://hlinksldjump"/>
          </p:cNvPr>
          <p:cNvSpPr>
            <a:spLocks noChangeArrowheads="1"/>
          </p:cNvSpPr>
          <p:nvPr/>
        </p:nvSpPr>
        <p:spPr bwMode="auto">
          <a:xfrm>
            <a:off x="11567566"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40796951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6"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5424" y="543079"/>
            <a:ext cx="11572430" cy="5909310"/>
          </a:xfrm>
          <a:prstGeom prst="rect">
            <a:avLst/>
          </a:prstGeom>
        </p:spPr>
        <p:txBody>
          <a:bodyPr>
            <a:spAutoFit/>
          </a:bodyPr>
          <a:lstStyle/>
          <a:p>
            <a:pPr algn="just">
              <a:lnSpc>
                <a:spcPct val="150000"/>
              </a:lnSpc>
              <a:spcAft>
                <a:spcPts val="0"/>
              </a:spcAft>
              <a:tabLst>
                <a:tab pos="225044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查阅文献：上述反应还可能生成碱式碳酸铅</a:t>
            </a:r>
            <a:r>
              <a:rPr lang="en-US" altLang="zh-CN" sz="2800" kern="100" dirty="0">
                <a:latin typeface="IPAPANNEW"/>
                <a:ea typeface="华文细黑"/>
                <a:cs typeface="Times New Roman"/>
              </a:rPr>
              <a:t>[2PbCO</a:t>
            </a:r>
            <a:r>
              <a:rPr lang="en-US" altLang="zh-CN" sz="2800" kern="100" baseline="-25000" dirty="0">
                <a:latin typeface="IPAPANNEW"/>
                <a:ea typeface="华文细黑"/>
                <a:cs typeface="Times New Roman"/>
              </a:rPr>
              <a:t>3</a:t>
            </a:r>
            <a:r>
              <a:rPr lang="en-US" altLang="zh-CN" sz="2800" kern="100" dirty="0">
                <a:latin typeface="IPAPANNEW"/>
                <a:ea typeface="华文细黑"/>
                <a:cs typeface="Times New Roman"/>
              </a:rPr>
              <a:t>·Pb(OH)</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，它和</a:t>
            </a:r>
            <a:r>
              <a:rPr lang="en-US" altLang="zh-CN" sz="2800" kern="100" dirty="0">
                <a:latin typeface="Times New Roman"/>
                <a:ea typeface="华文细黑"/>
                <a:cs typeface="Courier New"/>
              </a:rPr>
              <a:t>PbCO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受热都易分解生成</a:t>
            </a:r>
            <a:r>
              <a:rPr lang="en-US" altLang="zh-CN" sz="2800" kern="100" dirty="0" err="1">
                <a:latin typeface="Times New Roman"/>
                <a:ea typeface="华文细黑"/>
                <a:cs typeface="Courier New"/>
              </a:rPr>
              <a:t>PbO</a:t>
            </a:r>
            <a:r>
              <a:rPr lang="zh-CN" altLang="zh-CN" sz="2800" kern="100" dirty="0">
                <a:latin typeface="Times New Roman"/>
                <a:ea typeface="华文细黑"/>
                <a:cs typeface="Times New Roman"/>
              </a:rPr>
              <a:t>。该课题组对固体产物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不考虑</a:t>
            </a:r>
            <a:r>
              <a:rPr lang="en-US" altLang="zh-CN" sz="2800" kern="100" dirty="0">
                <a:latin typeface="Times New Roman"/>
                <a:ea typeface="华文细黑"/>
                <a:cs typeface="Courier New"/>
              </a:rPr>
              <a:t>PbSO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的成分提出如下假设，请你完成假设二和假设三：</a:t>
            </a:r>
            <a:endParaRPr lang="zh-CN" altLang="zh-CN" sz="2800" kern="100" dirty="0">
              <a:latin typeface="宋体"/>
              <a:cs typeface="Courier New"/>
            </a:endParaRPr>
          </a:p>
          <a:p>
            <a:pPr algn="just">
              <a:lnSpc>
                <a:spcPct val="150000"/>
              </a:lnSpc>
              <a:spcAft>
                <a:spcPts val="0"/>
              </a:spcAft>
              <a:tabLst>
                <a:tab pos="2250440" algn="l"/>
              </a:tabLst>
            </a:pPr>
            <a:r>
              <a:rPr lang="zh-CN" altLang="zh-CN" sz="2800" kern="100" dirty="0">
                <a:latin typeface="Times New Roman"/>
                <a:ea typeface="华文细黑"/>
                <a:cs typeface="Times New Roman"/>
              </a:rPr>
              <a:t>假设一：全部为</a:t>
            </a:r>
            <a:r>
              <a:rPr lang="en-US" altLang="zh-CN" sz="2800" kern="100" dirty="0">
                <a:latin typeface="Times New Roman"/>
                <a:ea typeface="华文细黑"/>
                <a:cs typeface="Courier New"/>
              </a:rPr>
              <a:t>PbCO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spcAft>
                <a:spcPts val="0"/>
              </a:spcAft>
              <a:tabLst>
                <a:tab pos="2250440" algn="l"/>
              </a:tabLst>
            </a:pPr>
            <a:r>
              <a:rPr lang="zh-CN" altLang="zh-CN" sz="2800" kern="100" dirty="0">
                <a:latin typeface="Times New Roman"/>
                <a:ea typeface="华文细黑"/>
                <a:cs typeface="Times New Roman"/>
              </a:rPr>
              <a:t>假设二</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假设三</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a:t>
            </a:r>
            <a:r>
              <a:rPr lang="en-US" altLang="zh-CN" sz="2800" kern="100" dirty="0" smtClean="0">
                <a:latin typeface="Times New Roman"/>
                <a:ea typeface="华文细黑"/>
              </a:rPr>
              <a:t>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smtClean="0">
                <a:solidFill>
                  <a:srgbClr val="0000FF"/>
                </a:solidFill>
                <a:latin typeface="Times New Roman"/>
                <a:cs typeface="Times New Roman"/>
              </a:rPr>
              <a:t>解析</a:t>
            </a:r>
            <a:r>
              <a:rPr lang="en-US" altLang="zh-CN" sz="2800" b="1" kern="100" dirty="0" smtClean="0">
                <a:solidFill>
                  <a:srgbClr val="0000FF"/>
                </a:solidFill>
                <a:latin typeface="Times New Roman"/>
                <a:cs typeface="Times New Roman"/>
              </a:rPr>
              <a:t>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题中信息，提出另外两种假设。假设二：全部为碱式碳酸铅</a:t>
            </a:r>
            <a:r>
              <a:rPr lang="en-US" altLang="zh-CN" sz="2800" kern="100" dirty="0">
                <a:latin typeface="IPAPANNEW"/>
                <a:ea typeface="华文细黑"/>
                <a:cs typeface="Times New Roman"/>
              </a:rPr>
              <a:t>[2PbCO</a:t>
            </a:r>
            <a:r>
              <a:rPr lang="en-US" altLang="zh-CN" sz="2800" kern="100" baseline="-25000" dirty="0">
                <a:latin typeface="IPAPANNEW"/>
                <a:ea typeface="华文细黑"/>
                <a:cs typeface="Times New Roman"/>
              </a:rPr>
              <a:t>3</a:t>
            </a:r>
            <a:r>
              <a:rPr lang="en-US" altLang="zh-CN" sz="2800" kern="100" dirty="0">
                <a:latin typeface="IPAPANNEW"/>
                <a:ea typeface="华文细黑"/>
                <a:cs typeface="Times New Roman"/>
              </a:rPr>
              <a:t>·Pb(OH)</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假设</a:t>
            </a:r>
            <a:r>
              <a:rPr lang="zh-CN" altLang="zh-CN" sz="2800" kern="100" dirty="0">
                <a:latin typeface="Times New Roman"/>
                <a:ea typeface="华文细黑"/>
                <a:cs typeface="Times New Roman"/>
              </a:rPr>
              <a:t>三：为</a:t>
            </a:r>
            <a:r>
              <a:rPr lang="en-US" altLang="zh-CN" sz="2800" kern="100" dirty="0">
                <a:latin typeface="Times New Roman"/>
                <a:ea typeface="华文细黑"/>
              </a:rPr>
              <a:t>PbCO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和</a:t>
            </a:r>
            <a:r>
              <a:rPr lang="en-US" altLang="zh-CN" sz="2800" kern="100" dirty="0">
                <a:latin typeface="Times New Roman"/>
                <a:ea typeface="华文细黑"/>
              </a:rPr>
              <a:t>2PbCO</a:t>
            </a:r>
            <a:r>
              <a:rPr lang="en-US" altLang="zh-CN" sz="2800" kern="100" baseline="-25000" dirty="0">
                <a:latin typeface="Times New Roman"/>
                <a:ea typeface="华文细黑"/>
              </a:rPr>
              <a:t>3</a:t>
            </a:r>
            <a:r>
              <a:rPr lang="en-US" altLang="zh-CN" sz="2800" kern="100" dirty="0">
                <a:latin typeface="Times New Roman"/>
                <a:ea typeface="华文细黑"/>
              </a:rPr>
              <a:t>·Pb(OH)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的混合物。</a:t>
            </a:r>
            <a:endParaRPr lang="zh-CN" altLang="en-US" sz="2800" dirty="0"/>
          </a:p>
        </p:txBody>
      </p:sp>
      <p:sp>
        <p:nvSpPr>
          <p:cNvPr id="5" name="矩形 4"/>
          <p:cNvSpPr/>
          <p:nvPr/>
        </p:nvSpPr>
        <p:spPr>
          <a:xfrm>
            <a:off x="1842881" y="3141762"/>
            <a:ext cx="3820277" cy="523220"/>
          </a:xfrm>
          <a:prstGeom prst="rect">
            <a:avLst/>
          </a:prstGeom>
        </p:spPr>
        <p:txBody>
          <a:bodyPr wrap="none">
            <a:spAutoFit/>
          </a:bodyPr>
          <a:lstStyle/>
          <a:p>
            <a:r>
              <a:rPr lang="zh-CN" altLang="zh-CN" sz="2800" kern="100">
                <a:solidFill>
                  <a:srgbClr val="E36C0A"/>
                </a:solidFill>
                <a:latin typeface="Times New Roman"/>
                <a:ea typeface="华文细黑"/>
                <a:cs typeface="Times New Roman"/>
              </a:rPr>
              <a:t>全部为</a:t>
            </a:r>
            <a:r>
              <a:rPr lang="en-US" altLang="zh-CN" sz="2800" kern="100" dirty="0">
                <a:solidFill>
                  <a:srgbClr val="E36C0A"/>
                </a:solidFill>
                <a:latin typeface="Times New Roman"/>
                <a:ea typeface="华文细黑"/>
              </a:rPr>
              <a:t>2PbCO</a:t>
            </a:r>
            <a:r>
              <a:rPr lang="en-US" altLang="zh-CN" sz="2800" kern="100" baseline="-25000" dirty="0">
                <a:solidFill>
                  <a:srgbClr val="E36C0A"/>
                </a:solidFill>
                <a:latin typeface="Times New Roman"/>
                <a:ea typeface="华文细黑"/>
              </a:rPr>
              <a:t>3</a:t>
            </a:r>
            <a:r>
              <a:rPr lang="en-US" altLang="zh-CN" sz="2800" kern="100" dirty="0">
                <a:solidFill>
                  <a:srgbClr val="E36C0A"/>
                </a:solidFill>
                <a:latin typeface="Times New Roman"/>
                <a:ea typeface="华文细黑"/>
              </a:rPr>
              <a:t>·Pb(OH)</a:t>
            </a:r>
            <a:r>
              <a:rPr lang="en-US" altLang="zh-CN" sz="2800" kern="100" baseline="-25000" dirty="0">
                <a:solidFill>
                  <a:srgbClr val="E36C0A"/>
                </a:solidFill>
                <a:latin typeface="Times New Roman"/>
                <a:ea typeface="华文细黑"/>
              </a:rPr>
              <a:t>2</a:t>
            </a:r>
            <a:endParaRPr lang="zh-CN" altLang="en-US" sz="2800" dirty="0"/>
          </a:p>
        </p:txBody>
      </p:sp>
      <p:sp>
        <p:nvSpPr>
          <p:cNvPr id="10" name="矩形 9"/>
          <p:cNvSpPr/>
          <p:nvPr/>
        </p:nvSpPr>
        <p:spPr>
          <a:xfrm>
            <a:off x="1855224" y="3789834"/>
            <a:ext cx="5896166" cy="523220"/>
          </a:xfrm>
          <a:prstGeom prst="rect">
            <a:avLst/>
          </a:prstGeom>
        </p:spPr>
        <p:txBody>
          <a:bodyPr wrap="none">
            <a:spAutoFit/>
          </a:bodyPr>
          <a:lstStyle/>
          <a:p>
            <a:r>
              <a:rPr lang="zh-CN" altLang="zh-CN" sz="2800" kern="100">
                <a:solidFill>
                  <a:srgbClr val="E36C0A"/>
                </a:solidFill>
                <a:latin typeface="Times New Roman"/>
                <a:ea typeface="华文细黑"/>
                <a:cs typeface="Times New Roman"/>
              </a:rPr>
              <a:t>为</a:t>
            </a:r>
            <a:r>
              <a:rPr lang="en-US" altLang="zh-CN" sz="2800" kern="100" dirty="0">
                <a:solidFill>
                  <a:srgbClr val="E36C0A"/>
                </a:solidFill>
                <a:latin typeface="Times New Roman"/>
                <a:ea typeface="华文细黑"/>
              </a:rPr>
              <a:t>PbCO</a:t>
            </a:r>
            <a:r>
              <a:rPr lang="en-US" altLang="zh-CN" sz="2800" kern="100" baseline="-25000" dirty="0">
                <a:solidFill>
                  <a:srgbClr val="E36C0A"/>
                </a:solidFill>
                <a:latin typeface="Times New Roman"/>
                <a:ea typeface="华文细黑"/>
              </a:rPr>
              <a:t>3</a:t>
            </a:r>
            <a:r>
              <a:rPr lang="zh-CN" altLang="zh-CN" sz="2800" kern="100" dirty="0">
                <a:solidFill>
                  <a:srgbClr val="E36C0A"/>
                </a:solidFill>
                <a:latin typeface="Times New Roman"/>
                <a:ea typeface="华文细黑"/>
                <a:cs typeface="Times New Roman"/>
              </a:rPr>
              <a:t>和</a:t>
            </a:r>
            <a:r>
              <a:rPr lang="en-US" altLang="zh-CN" sz="2800" kern="100" dirty="0">
                <a:solidFill>
                  <a:srgbClr val="E36C0A"/>
                </a:solidFill>
                <a:latin typeface="Times New Roman"/>
                <a:ea typeface="华文细黑"/>
              </a:rPr>
              <a:t>2PbCO</a:t>
            </a:r>
            <a:r>
              <a:rPr lang="en-US" altLang="zh-CN" sz="2800" kern="100" baseline="-25000" dirty="0">
                <a:solidFill>
                  <a:srgbClr val="E36C0A"/>
                </a:solidFill>
                <a:latin typeface="Times New Roman"/>
                <a:ea typeface="华文细黑"/>
              </a:rPr>
              <a:t>3</a:t>
            </a:r>
            <a:r>
              <a:rPr lang="en-US" altLang="zh-CN" sz="2800" kern="100" dirty="0">
                <a:solidFill>
                  <a:srgbClr val="E36C0A"/>
                </a:solidFill>
                <a:latin typeface="Times New Roman"/>
                <a:ea typeface="华文细黑"/>
              </a:rPr>
              <a:t>·Pb(OH)</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的混合物</a:t>
            </a:r>
            <a:endParaRPr lang="zh-CN" altLang="en-US" sz="2800" dirty="0"/>
          </a:p>
        </p:txBody>
      </p:sp>
      <p:sp>
        <p:nvSpPr>
          <p:cNvPr id="6" name="Rectangle 21">
            <a:hlinkClick r:id="rId2" action="ppaction://hlinksldjump"/>
          </p:cNvPr>
          <p:cNvSpPr>
            <a:spLocks noChangeArrowheads="1"/>
          </p:cNvSpPr>
          <p:nvPr/>
        </p:nvSpPr>
        <p:spPr bwMode="auto">
          <a:xfrm>
            <a:off x="10699720"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11133643"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1567566"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5431911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4" end="4"/>
                                            </p:txEl>
                                          </p:spTgt>
                                        </p:tgtEl>
                                      </p:cBhvr>
                                    </p:animEffect>
                                    <p:set>
                                      <p:cBhvr>
                                        <p:cTn id="27" dur="1" fill="hold">
                                          <p:stCondLst>
                                            <p:cond delay="499"/>
                                          </p:stCondLst>
                                        </p:cTn>
                                        <p:tgtEl>
                                          <p:spTgt spid="3">
                                            <p:txEl>
                                              <p:pRg st="4" end="4"/>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xEl>
                                              <p:pRg st="5" end="5"/>
                                            </p:txEl>
                                          </p:spTgt>
                                        </p:tgtEl>
                                      </p:cBhvr>
                                    </p:animEffect>
                                    <p:set>
                                      <p:cBhvr>
                                        <p:cTn id="30" dur="1" fill="hold">
                                          <p:stCondLst>
                                            <p:cond delay="499"/>
                                          </p:stCondLst>
                                        </p:cTn>
                                        <p:tgtEl>
                                          <p:spTgt spid="3">
                                            <p:txEl>
                                              <p:pRg st="5" end="5"/>
                                            </p:txEl>
                                          </p:spTgt>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5" grpId="0"/>
      <p:bldP spid="5" grpId="1"/>
      <p:bldP spid="10" grpId="0"/>
      <p:bldP spid="10"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261442"/>
            <a:ext cx="10793813" cy="1306255"/>
          </a:xfrm>
          <a:prstGeom prst="rect">
            <a:avLst/>
          </a:prstGeom>
        </p:spPr>
        <p:txBody>
          <a:bodyPr>
            <a:spAutoFit/>
          </a:bodyPr>
          <a:lstStyle/>
          <a:p>
            <a:pPr algn="just">
              <a:lnSpc>
                <a:spcPct val="150000"/>
              </a:lnSpc>
              <a:spcAft>
                <a:spcPts val="0"/>
              </a:spcAft>
              <a:tabLst>
                <a:tab pos="2250440" algn="l"/>
              </a:tabLst>
            </a:pPr>
            <a:r>
              <a:rPr lang="en-US" altLang="zh-CN" sz="2800" kern="100">
                <a:latin typeface="Times New Roman"/>
                <a:ea typeface="华文细黑"/>
                <a:cs typeface="Courier New"/>
              </a:rPr>
              <a:t>(4)</a:t>
            </a:r>
            <a:r>
              <a:rPr lang="zh-CN" altLang="zh-CN" sz="2800" kern="100" dirty="0">
                <a:latin typeface="Times New Roman"/>
                <a:ea typeface="华文细黑"/>
                <a:cs typeface="Times New Roman"/>
              </a:rPr>
              <a:t>为验证假设一是否成立，课题组进行如下研究。</a:t>
            </a:r>
            <a:endParaRPr lang="zh-CN" altLang="zh-CN" sz="2800" kern="100" dirty="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定性研究：请你完成下表中内容。</a:t>
            </a:r>
            <a:endParaRPr lang="zh-CN" altLang="en-US" sz="2800" dirty="0"/>
          </a:p>
        </p:txBody>
      </p:sp>
      <p:graphicFrame>
        <p:nvGraphicFramePr>
          <p:cNvPr id="6" name="表格 5"/>
          <p:cNvGraphicFramePr>
            <a:graphicFrameLocks noGrp="1"/>
          </p:cNvGraphicFramePr>
          <p:nvPr>
            <p:extLst>
              <p:ext uri="{D42A27DB-BD31-4B8C-83A1-F6EECF244321}">
                <p14:modId xmlns:p14="http://schemas.microsoft.com/office/powerpoint/2010/main" val="1097568976"/>
              </p:ext>
            </p:extLst>
          </p:nvPr>
        </p:nvGraphicFramePr>
        <p:xfrm>
          <a:off x="1054646" y="1773610"/>
          <a:ext cx="9649072" cy="2118008"/>
        </p:xfrm>
        <a:graphic>
          <a:graphicData uri="http://schemas.openxmlformats.org/drawingml/2006/table">
            <a:tbl>
              <a:tblPr/>
              <a:tblGrid>
                <a:gridCol w="5922040"/>
                <a:gridCol w="3727032"/>
              </a:tblGrid>
              <a:tr h="1152128">
                <a:tc>
                  <a:txBody>
                    <a:bodyPr/>
                    <a:lstStyle/>
                    <a:p>
                      <a:pPr algn="l">
                        <a:lnSpc>
                          <a:spcPct val="150000"/>
                        </a:lnSpc>
                        <a:spcAft>
                          <a:spcPts val="0"/>
                        </a:spcAft>
                        <a:tabLst>
                          <a:tab pos="2250440" algn="l"/>
                        </a:tabLst>
                      </a:pPr>
                      <a:r>
                        <a:rPr lang="zh-CN" sz="2800" kern="100" dirty="0">
                          <a:effectLst/>
                          <a:latin typeface="Times New Roman"/>
                          <a:ea typeface="华文细黑"/>
                          <a:cs typeface="Times New Roman"/>
                        </a:rPr>
                        <a:t>实验步骤</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不要求写出具体操作过程</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800" kern="100">
                          <a:effectLst/>
                          <a:latin typeface="Times New Roman"/>
                          <a:ea typeface="华文细黑"/>
                          <a:cs typeface="Times New Roman"/>
                        </a:rPr>
                        <a:t>预期的实验现象和结论</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5880">
                <a:tc>
                  <a:txBody>
                    <a:bodyPr/>
                    <a:lstStyle/>
                    <a:p>
                      <a:pPr algn="l">
                        <a:lnSpc>
                          <a:spcPct val="150000"/>
                        </a:lnSpc>
                        <a:spcAft>
                          <a:spcPts val="0"/>
                        </a:spcAft>
                        <a:tabLst>
                          <a:tab pos="2250440" algn="l"/>
                        </a:tabLst>
                      </a:pPr>
                      <a:r>
                        <a:rPr lang="zh-CN" sz="2800" kern="100" dirty="0">
                          <a:effectLst/>
                          <a:latin typeface="Times New Roman"/>
                          <a:ea typeface="华文细黑"/>
                          <a:cs typeface="Times New Roman"/>
                        </a:rPr>
                        <a:t>取一定量样品充分</a:t>
                      </a:r>
                      <a:r>
                        <a:rPr lang="zh-CN" sz="2800" kern="100" dirty="0" smtClean="0">
                          <a:effectLst/>
                          <a:latin typeface="Times New Roman"/>
                          <a:ea typeface="华文细黑"/>
                          <a:cs typeface="Times New Roman"/>
                        </a:rPr>
                        <a:t>干燥</a:t>
                      </a:r>
                      <a:r>
                        <a:rPr lang="en-US" altLang="zh-CN" sz="2800" kern="100" dirty="0" smtClean="0">
                          <a:effectLst/>
                          <a:latin typeface="Times New Roman"/>
                          <a:ea typeface="华文细黑"/>
                          <a:cs typeface="Times New Roman"/>
                        </a:rPr>
                        <a:t>__________,</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694606" y="3920490"/>
            <a:ext cx="10625594" cy="2677656"/>
          </a:xfrm>
          <a:prstGeom prst="rect">
            <a:avLst/>
          </a:prstGeom>
        </p:spPr>
        <p:txBody>
          <a:bodyPr>
            <a:spAutoFit/>
          </a:bodyPr>
          <a:lstStyle/>
          <a:p>
            <a:pPr>
              <a:lnSpc>
                <a:spcPct val="150000"/>
              </a:lnSpc>
              <a:tabLst>
                <a:tab pos="2250440"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定量研究：取</a:t>
            </a:r>
            <a:r>
              <a:rPr lang="en-US" altLang="zh-CN" sz="2800" kern="100" dirty="0">
                <a:latin typeface="Times New Roman"/>
                <a:ea typeface="华文细黑"/>
                <a:cs typeface="Courier New"/>
              </a:rPr>
              <a:t>26.7 mg</a:t>
            </a:r>
            <a:r>
              <a:rPr lang="zh-CN" altLang="zh-CN" sz="2800" kern="100" dirty="0">
                <a:latin typeface="Times New Roman"/>
                <a:ea typeface="华文细黑"/>
                <a:cs typeface="Times New Roman"/>
              </a:rPr>
              <a:t>的干燥样品，加热，测得固体质量随温度的变化关系如下图。某同学由图中信息得出结论：假设一不成立。你是否同意该同学的结论，并简述理由：</a:t>
            </a:r>
            <a:r>
              <a:rPr lang="en-US" altLang="zh-CN" sz="2800" kern="100" dirty="0" smtClean="0">
                <a:latin typeface="Times New Roman"/>
                <a:ea typeface="华文细黑"/>
                <a:cs typeface="Courier New"/>
              </a:rPr>
              <a:t>________________________</a:t>
            </a:r>
            <a:endParaRPr lang="zh-CN" altLang="zh-CN" sz="2800" kern="100" dirty="0">
              <a:latin typeface="宋体"/>
              <a:cs typeface="Courier New"/>
            </a:endParaRPr>
          </a:p>
          <a:p>
            <a:pPr>
              <a:lnSpc>
                <a:spcPct val="150000"/>
              </a:lnSpc>
            </a:pPr>
            <a:r>
              <a:rPr lang="en-US" altLang="zh-CN" sz="2800" kern="100" dirty="0" smtClean="0">
                <a:latin typeface="Times New Roman"/>
                <a:ea typeface="华文细黑"/>
              </a:rPr>
              <a:t>_____________________________________________________</a:t>
            </a:r>
            <a:r>
              <a:rPr lang="zh-CN" altLang="zh-CN" sz="2800" kern="100" dirty="0">
                <a:latin typeface="Times New Roman"/>
                <a:ea typeface="华文细黑"/>
                <a:cs typeface="Times New Roman"/>
              </a:rPr>
              <a:t>。</a:t>
            </a:r>
            <a:endParaRPr lang="zh-CN" altLang="en-US" sz="2800" dirty="0"/>
          </a:p>
        </p:txBody>
      </p:sp>
      <p:sp>
        <p:nvSpPr>
          <p:cNvPr id="10" name="Rectangle 21">
            <a:hlinkClick r:id="rId2" action="ppaction://hlinksldjump"/>
          </p:cNvPr>
          <p:cNvSpPr>
            <a:spLocks noChangeArrowheads="1"/>
          </p:cNvSpPr>
          <p:nvPr/>
        </p:nvSpPr>
        <p:spPr bwMode="auto">
          <a:xfrm>
            <a:off x="10699720"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11133643"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1567566"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17665419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610" name="Picture 2" descr="HX6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1988" y="965079"/>
            <a:ext cx="7432380" cy="4141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3" action="ppaction://hlinksldjump"/>
          </p:cNvPr>
          <p:cNvSpPr>
            <a:spLocks noChangeArrowheads="1"/>
          </p:cNvSpPr>
          <p:nvPr/>
        </p:nvSpPr>
        <p:spPr bwMode="auto">
          <a:xfrm>
            <a:off x="10699720"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11133643"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11567566"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rId6" action="ppaction://hlinksldjump"/>
          </p:cNvPr>
          <p:cNvSpPr/>
          <p:nvPr/>
        </p:nvSpPr>
        <p:spPr>
          <a:xfrm>
            <a:off x="10879864" y="6649571"/>
            <a:ext cx="1310549"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解析答案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4030769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39299" y="1557586"/>
            <a:ext cx="11127146" cy="1384995"/>
          </a:xfrm>
          <a:prstGeom prst="rect">
            <a:avLst/>
          </a:prstGeom>
        </p:spPr>
        <p:txBody>
          <a:bodyPr wrap="square">
            <a:spAutoFit/>
          </a:bodyPr>
          <a:lstStyle/>
          <a:p>
            <a:pPr>
              <a:lnSpc>
                <a:spcPct val="150000"/>
              </a:lnSpc>
            </a:pPr>
            <a:r>
              <a:rPr lang="zh-CN" altLang="zh-CN" sz="2800" b="1" kern="100" dirty="0" smtClean="0">
                <a:solidFill>
                  <a:srgbClr val="0000FF"/>
                </a:solidFill>
                <a:latin typeface="Times New Roman"/>
                <a:cs typeface="Times New Roman"/>
              </a:rPr>
              <a:t>解析</a:t>
            </a:r>
            <a:r>
              <a:rPr lang="en-US" altLang="zh-CN" sz="2800" b="1" kern="100" dirty="0" smtClean="0">
                <a:solidFill>
                  <a:srgbClr val="0000FF"/>
                </a:solidFill>
                <a:latin typeface="Times New Roman"/>
                <a:cs typeface="Times New Roman"/>
              </a:rPr>
              <a:t>   </a:t>
            </a:r>
            <a:r>
              <a:rPr lang="en-US" altLang="zh-CN" sz="2800" kern="100" dirty="0" smtClean="0">
                <a:latin typeface="宋体"/>
                <a:ea typeface="华文细黑"/>
                <a:cs typeface="Times New Roman"/>
              </a:rPr>
              <a:t>①</a:t>
            </a:r>
            <a:r>
              <a:rPr lang="zh-CN" altLang="zh-CN" sz="2800" kern="100" dirty="0">
                <a:latin typeface="Times New Roman"/>
                <a:ea typeface="华文细黑"/>
                <a:cs typeface="Times New Roman"/>
              </a:rPr>
              <a:t>因为</a:t>
            </a:r>
            <a:r>
              <a:rPr lang="en-US" altLang="zh-CN" sz="2800" kern="100" dirty="0">
                <a:latin typeface="Times New Roman"/>
                <a:ea typeface="华文细黑"/>
              </a:rPr>
              <a:t>PbCO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受热分解不产生水，而</a:t>
            </a:r>
            <a:r>
              <a:rPr lang="en-US" altLang="zh-CN" sz="2800" kern="100" dirty="0">
                <a:latin typeface="Times New Roman"/>
                <a:ea typeface="华文细黑"/>
              </a:rPr>
              <a:t>2PbCO</a:t>
            </a:r>
            <a:r>
              <a:rPr lang="en-US" altLang="zh-CN" sz="2800" kern="100" baseline="-25000" dirty="0">
                <a:latin typeface="Times New Roman"/>
                <a:ea typeface="华文细黑"/>
              </a:rPr>
              <a:t>3</a:t>
            </a:r>
            <a:r>
              <a:rPr lang="en-US" altLang="zh-CN" sz="2800" kern="100" dirty="0">
                <a:latin typeface="Times New Roman"/>
                <a:ea typeface="华文细黑"/>
              </a:rPr>
              <a:t>·Pb(OH)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受热分解产生水，所以可利用此不同设计实验方案。</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921929574"/>
              </p:ext>
            </p:extLst>
          </p:nvPr>
        </p:nvGraphicFramePr>
        <p:xfrm>
          <a:off x="478582" y="2794671"/>
          <a:ext cx="10982325" cy="1390650"/>
        </p:xfrm>
        <a:graphic>
          <a:graphicData uri="http://schemas.openxmlformats.org/presentationml/2006/ole">
            <mc:AlternateContent xmlns:mc="http://schemas.openxmlformats.org/markup-compatibility/2006">
              <mc:Choice xmlns:v="urn:schemas-microsoft-com:vml" Requires="v">
                <p:oleObj spid="_x0000_s264198" name="文档" r:id="rId4" imgW="10984272" imgH="1392313" progId="Word.Document.12">
                  <p:embed/>
                </p:oleObj>
              </mc:Choice>
              <mc:Fallback>
                <p:oleObj name="文档" r:id="rId4" imgW="10984272" imgH="1392313" progId="Word.Document.12">
                  <p:embed/>
                  <p:pic>
                    <p:nvPicPr>
                      <p:cNvPr id="0" name=""/>
                      <p:cNvPicPr/>
                      <p:nvPr/>
                    </p:nvPicPr>
                    <p:blipFill>
                      <a:blip r:embed="rId5"/>
                      <a:stretch>
                        <a:fillRect/>
                      </a:stretch>
                    </p:blipFill>
                    <p:spPr>
                      <a:xfrm>
                        <a:off x="478582" y="2794671"/>
                        <a:ext cx="10982325" cy="1390650"/>
                      </a:xfrm>
                      <a:prstGeom prst="rect">
                        <a:avLst/>
                      </a:prstGeom>
                    </p:spPr>
                  </p:pic>
                </p:oleObj>
              </mc:Fallback>
            </mc:AlternateContent>
          </a:graphicData>
        </a:graphic>
      </p:graphicFrame>
      <p:sp>
        <p:nvSpPr>
          <p:cNvPr id="5" name="Rectangle 21">
            <a:hlinkClick r:id="rId6" action="ppaction://hlinksldjump"/>
          </p:cNvPr>
          <p:cNvSpPr>
            <a:spLocks noChangeArrowheads="1"/>
          </p:cNvSpPr>
          <p:nvPr/>
        </p:nvSpPr>
        <p:spPr bwMode="auto">
          <a:xfrm>
            <a:off x="10699720"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7" action="ppaction://hlinksldjump"/>
          </p:cNvPr>
          <p:cNvSpPr>
            <a:spLocks noChangeArrowheads="1"/>
          </p:cNvSpPr>
          <p:nvPr/>
        </p:nvSpPr>
        <p:spPr bwMode="auto">
          <a:xfrm>
            <a:off x="11133643"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8" action="ppaction://hlinksldjump"/>
          </p:cNvPr>
          <p:cNvSpPr>
            <a:spLocks noChangeArrowheads="1"/>
          </p:cNvSpPr>
          <p:nvPr/>
        </p:nvSpPr>
        <p:spPr bwMode="auto">
          <a:xfrm>
            <a:off x="11567566"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737239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365943"/>
            <a:ext cx="1624163" cy="523220"/>
          </a:xfrm>
          <a:prstGeom prst="rect">
            <a:avLst/>
          </a:prstGeom>
        </p:spPr>
        <p:txBody>
          <a:bodyPr wrap="none">
            <a:spAutoFit/>
          </a:bodyPr>
          <a:lstStyle/>
          <a:p>
            <a:r>
              <a:rPr lang="zh-CN" altLang="zh-CN" sz="2800" b="1" kern="100">
                <a:solidFill>
                  <a:srgbClr val="0000FF"/>
                </a:solidFill>
                <a:latin typeface="Times New Roman"/>
                <a:cs typeface="Times New Roman"/>
              </a:rPr>
              <a:t>答案</a:t>
            </a:r>
            <a:r>
              <a:rPr lang="zh-CN" altLang="zh-CN" sz="2800" kern="100">
                <a:latin typeface="Times New Roman"/>
                <a:ea typeface="华文细黑"/>
                <a:cs typeface="Times New Roman"/>
              </a:rPr>
              <a:t>　</a:t>
            </a:r>
            <a:r>
              <a:rPr lang="en-US" altLang="zh-CN" sz="2800" kern="100" dirty="0">
                <a:solidFill>
                  <a:srgbClr val="E36C0A"/>
                </a:solidFill>
                <a:latin typeface="宋体"/>
                <a:ea typeface="华文细黑"/>
                <a:cs typeface="Times New Roman"/>
              </a:rPr>
              <a:t>①</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2769763626"/>
              </p:ext>
            </p:extLst>
          </p:nvPr>
        </p:nvGraphicFramePr>
        <p:xfrm>
          <a:off x="550590" y="986173"/>
          <a:ext cx="10945216" cy="3008352"/>
        </p:xfrm>
        <a:graphic>
          <a:graphicData uri="http://schemas.openxmlformats.org/drawingml/2006/table">
            <a:tbl>
              <a:tblPr/>
              <a:tblGrid>
                <a:gridCol w="4896544"/>
                <a:gridCol w="6048672"/>
              </a:tblGrid>
              <a:tr h="1008112">
                <a:tc>
                  <a:txBody>
                    <a:bodyPr/>
                    <a:lstStyle/>
                    <a:p>
                      <a:pPr algn="l">
                        <a:lnSpc>
                          <a:spcPct val="150000"/>
                        </a:lnSpc>
                        <a:spcAft>
                          <a:spcPts val="0"/>
                        </a:spcAft>
                        <a:tabLst>
                          <a:tab pos="2250440" algn="l"/>
                        </a:tabLst>
                      </a:pPr>
                      <a:r>
                        <a:rPr lang="zh-CN" sz="2800" kern="100" dirty="0">
                          <a:solidFill>
                            <a:srgbClr val="E36C0A"/>
                          </a:solidFill>
                          <a:effectLst/>
                          <a:latin typeface="Times New Roman"/>
                          <a:ea typeface="华文细黑"/>
                          <a:cs typeface="Times New Roman"/>
                        </a:rPr>
                        <a:t>实验步骤</a:t>
                      </a:r>
                      <a:r>
                        <a:rPr lang="en-US" sz="2800" kern="100" dirty="0">
                          <a:solidFill>
                            <a:srgbClr val="E36C0A"/>
                          </a:solidFill>
                          <a:effectLst/>
                          <a:latin typeface="Times New Roman"/>
                          <a:ea typeface="华文细黑"/>
                          <a:cs typeface="Courier New"/>
                        </a:rPr>
                        <a:t>(</a:t>
                      </a:r>
                      <a:r>
                        <a:rPr lang="zh-CN" sz="2800" kern="100" dirty="0">
                          <a:solidFill>
                            <a:srgbClr val="E36C0A"/>
                          </a:solidFill>
                          <a:effectLst/>
                          <a:latin typeface="Times New Roman"/>
                          <a:ea typeface="华文细黑"/>
                          <a:cs typeface="Times New Roman"/>
                        </a:rPr>
                        <a:t>不要求写出具体操作过程</a:t>
                      </a:r>
                      <a:r>
                        <a:rPr lang="en-US" sz="2800" kern="100" dirty="0">
                          <a:solidFill>
                            <a:srgbClr val="E36C0A"/>
                          </a:solidFill>
                          <a:effectLst/>
                          <a:latin typeface="Times New Roman"/>
                          <a:ea typeface="华文细黑"/>
                          <a:cs typeface="Courier New"/>
                        </a:rPr>
                        <a:t>)</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800" kern="100" dirty="0">
                          <a:solidFill>
                            <a:srgbClr val="E36C0A"/>
                          </a:solidFill>
                          <a:effectLst/>
                          <a:latin typeface="Times New Roman"/>
                          <a:ea typeface="华文细黑"/>
                          <a:cs typeface="Times New Roman"/>
                        </a:rPr>
                        <a:t>预期的实验现象和结论</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8192">
                <a:tc>
                  <a:txBody>
                    <a:bodyPr/>
                    <a:lstStyle/>
                    <a:p>
                      <a:pPr algn="l">
                        <a:lnSpc>
                          <a:spcPct val="150000"/>
                        </a:lnSpc>
                        <a:spcAft>
                          <a:spcPts val="0"/>
                        </a:spcAft>
                        <a:tabLst>
                          <a:tab pos="2250440" algn="l"/>
                        </a:tabLst>
                      </a:pPr>
                      <a:r>
                        <a:rPr lang="zh-CN" sz="2800" kern="100">
                          <a:solidFill>
                            <a:srgbClr val="E36C0A"/>
                          </a:solidFill>
                          <a:effectLst/>
                          <a:latin typeface="Times New Roman"/>
                          <a:ea typeface="华文细黑"/>
                          <a:cs typeface="Times New Roman"/>
                        </a:rPr>
                        <a:t>充分加热样品，将产生的气体通入盛有无水硫酸铜的干燥管</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250440" algn="l"/>
                        </a:tabLst>
                      </a:pPr>
                      <a:r>
                        <a:rPr lang="zh-CN" sz="2800" kern="100" dirty="0">
                          <a:solidFill>
                            <a:srgbClr val="E36C0A"/>
                          </a:solidFill>
                          <a:effectLst/>
                          <a:latin typeface="Times New Roman"/>
                          <a:ea typeface="华文细黑"/>
                          <a:cs typeface="Times New Roman"/>
                        </a:rPr>
                        <a:t>若无水硫酸铜不变蓝，则假设一成立；</a:t>
                      </a:r>
                      <a:endParaRPr lang="zh-CN" sz="2800" kern="100" dirty="0">
                        <a:effectLst/>
                        <a:latin typeface="宋体"/>
                        <a:cs typeface="Courier New"/>
                      </a:endParaRPr>
                    </a:p>
                    <a:p>
                      <a:pPr algn="l">
                        <a:lnSpc>
                          <a:spcPct val="150000"/>
                        </a:lnSpc>
                        <a:spcAft>
                          <a:spcPts val="0"/>
                        </a:spcAft>
                        <a:tabLst>
                          <a:tab pos="2250440" algn="l"/>
                        </a:tabLst>
                      </a:pPr>
                      <a:r>
                        <a:rPr lang="zh-CN" sz="2800" kern="100" dirty="0">
                          <a:solidFill>
                            <a:srgbClr val="E36C0A"/>
                          </a:solidFill>
                          <a:effectLst/>
                          <a:latin typeface="Times New Roman"/>
                          <a:ea typeface="华文细黑"/>
                          <a:cs typeface="Times New Roman"/>
                        </a:rPr>
                        <a:t>若无水硫酸铜变蓝，则假设一不成立</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478582" y="3966343"/>
            <a:ext cx="11010769" cy="2559795"/>
          </a:xfrm>
          <a:prstGeom prst="rect">
            <a:avLst/>
          </a:prstGeom>
        </p:spPr>
        <p:txBody>
          <a:bodyPr>
            <a:spAutoFit/>
          </a:bodyPr>
          <a:lstStyle/>
          <a:p>
            <a:pPr algn="just">
              <a:lnSpc>
                <a:spcPct val="150000"/>
              </a:lnSpc>
              <a:spcAft>
                <a:spcPts val="0"/>
              </a:spcAft>
              <a:tabLst>
                <a:tab pos="2250440" algn="l"/>
              </a:tabLst>
            </a:pPr>
            <a:r>
              <a:rPr lang="en-US" altLang="zh-CN" sz="2800" kern="100" dirty="0">
                <a:solidFill>
                  <a:srgbClr val="E36C0A"/>
                </a:solidFill>
                <a:latin typeface="宋体"/>
                <a:ea typeface="华文细黑"/>
                <a:cs typeface="Times New Roman"/>
              </a:rPr>
              <a:t>②</a:t>
            </a:r>
            <a:r>
              <a:rPr lang="zh-CN" altLang="zh-CN" sz="2800" kern="100" dirty="0">
                <a:solidFill>
                  <a:srgbClr val="E36C0A"/>
                </a:solidFill>
                <a:latin typeface="Times New Roman"/>
                <a:ea typeface="华文细黑"/>
                <a:cs typeface="Times New Roman"/>
              </a:rPr>
              <a:t>同意，若全部为</a:t>
            </a:r>
            <a:r>
              <a:rPr lang="en-US" altLang="zh-CN" sz="2800" kern="100" dirty="0">
                <a:solidFill>
                  <a:srgbClr val="E36C0A"/>
                </a:solidFill>
                <a:latin typeface="Times New Roman"/>
                <a:ea typeface="华文细黑"/>
                <a:cs typeface="Courier New"/>
              </a:rPr>
              <a:t>PbCO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时，</a:t>
            </a:r>
            <a:r>
              <a:rPr lang="en-US" altLang="zh-CN" sz="2800" kern="100" dirty="0">
                <a:solidFill>
                  <a:srgbClr val="E36C0A"/>
                </a:solidFill>
                <a:latin typeface="Times New Roman"/>
                <a:ea typeface="华文细黑"/>
                <a:cs typeface="Courier New"/>
              </a:rPr>
              <a:t>26.7 mg</a:t>
            </a:r>
            <a:r>
              <a:rPr lang="zh-CN" altLang="zh-CN" sz="2800" kern="100" dirty="0">
                <a:solidFill>
                  <a:srgbClr val="E36C0A"/>
                </a:solidFill>
                <a:latin typeface="Times New Roman"/>
                <a:ea typeface="华文细黑"/>
                <a:cs typeface="Times New Roman"/>
              </a:rPr>
              <a:t>完全分解后最终固体质量应为</a:t>
            </a:r>
            <a:r>
              <a:rPr lang="en-US" altLang="zh-CN" sz="2800" kern="100" dirty="0">
                <a:solidFill>
                  <a:srgbClr val="E36C0A"/>
                </a:solidFill>
                <a:latin typeface="Times New Roman"/>
                <a:ea typeface="华文细黑"/>
                <a:cs typeface="Courier New"/>
              </a:rPr>
              <a:t>22.3 mg(</a:t>
            </a:r>
            <a:r>
              <a:rPr lang="zh-CN" altLang="zh-CN" sz="2800" kern="100" dirty="0">
                <a:solidFill>
                  <a:srgbClr val="E36C0A"/>
                </a:solidFill>
                <a:latin typeface="Times New Roman"/>
                <a:ea typeface="华文细黑"/>
                <a:cs typeface="Times New Roman"/>
              </a:rPr>
              <a:t>或：不同意，实验最终得到固体的质量与全部为</a:t>
            </a:r>
            <a:r>
              <a:rPr lang="en-US" altLang="zh-CN" sz="2800" kern="100" dirty="0">
                <a:solidFill>
                  <a:srgbClr val="E36C0A"/>
                </a:solidFill>
                <a:latin typeface="Times New Roman"/>
                <a:ea typeface="华文细黑"/>
                <a:cs typeface="Courier New"/>
              </a:rPr>
              <a:t>PbCO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分解所得固体质量相差不大，可能是实验过程中产生的误差引起的</a:t>
            </a:r>
            <a:r>
              <a:rPr lang="en-US" altLang="zh-CN" sz="2800" kern="100" dirty="0">
                <a:solidFill>
                  <a:srgbClr val="E36C0A"/>
                </a:solidFill>
                <a:latin typeface="Times New Roman"/>
                <a:ea typeface="华文细黑"/>
                <a:cs typeface="Courier New"/>
              </a:rPr>
              <a:t>)(</a:t>
            </a:r>
            <a:r>
              <a:rPr lang="zh-CN" altLang="zh-CN" sz="2800" kern="100" dirty="0">
                <a:solidFill>
                  <a:srgbClr val="E36C0A"/>
                </a:solidFill>
                <a:latin typeface="Times New Roman"/>
                <a:ea typeface="华文细黑"/>
                <a:cs typeface="Times New Roman"/>
              </a:rPr>
              <a:t>本题属于开放性试题，合理答案均可</a:t>
            </a:r>
            <a:r>
              <a:rPr lang="en-US" altLang="zh-CN" sz="2800" kern="100" dirty="0">
                <a:solidFill>
                  <a:srgbClr val="E36C0A"/>
                </a:solidFill>
                <a:latin typeface="Times New Roman"/>
                <a:ea typeface="华文细黑"/>
                <a:cs typeface="Courier New"/>
              </a:rPr>
              <a:t>)</a:t>
            </a:r>
            <a:endParaRPr lang="zh-CN" altLang="zh-CN" sz="2800" kern="100" dirty="0">
              <a:effectLst/>
              <a:latin typeface="宋体"/>
              <a:cs typeface="Courier New"/>
            </a:endParaRPr>
          </a:p>
        </p:txBody>
      </p:sp>
      <p:sp>
        <p:nvSpPr>
          <p:cNvPr id="6" name="Rectangle 21">
            <a:hlinkClick r:id="rId2" action="ppaction://hlinksldjump"/>
          </p:cNvPr>
          <p:cNvSpPr>
            <a:spLocks noChangeArrowheads="1"/>
          </p:cNvSpPr>
          <p:nvPr/>
        </p:nvSpPr>
        <p:spPr bwMode="auto">
          <a:xfrm>
            <a:off x="10699720"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1133643"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1567566"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301421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750"/>
                                        <p:tgtEl>
                                          <p:spTgt spid="5"/>
                                        </p:tgtEl>
                                      </p:cBhvr>
                                    </p:animEffect>
                                  </p:childTnLst>
                                </p:cTn>
                              </p:par>
                            </p:childTnLst>
                          </p:cTn>
                        </p:par>
                        <p:par>
                          <p:cTn id="11" fill="hold">
                            <p:stCondLst>
                              <p:cond delay="750"/>
                            </p:stCondLst>
                            <p:childTnLst>
                              <p:par>
                                <p:cTn id="12" presetID="3" presetClass="entr" presetSubtype="1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117" y="693490"/>
            <a:ext cx="11457545" cy="2062079"/>
          </a:xfrm>
          <a:prstGeom prst="rect">
            <a:avLst/>
          </a:prstGeom>
          <a:noFill/>
        </p:spPr>
        <p:txBody>
          <a:bodyPr wrap="square" lIns="121898" tIns="60948" rIns="121898" bIns="60948" rtlCol="0">
            <a:spAutoFit/>
          </a:bodyPr>
          <a:lstStyle/>
          <a:p>
            <a:pPr algn="just">
              <a:lnSpc>
                <a:spcPct val="150000"/>
              </a:lnSpc>
              <a:spcAft>
                <a:spcPts val="0"/>
              </a:spcAft>
              <a:tabLst>
                <a:tab pos="1890395" algn="l"/>
              </a:tabLst>
            </a:pPr>
            <a:r>
              <a:rPr lang="en-US" altLang="zh-CN" sz="2800" kern="100" dirty="0" smtClean="0">
                <a:latin typeface="IPAPANNEW"/>
                <a:ea typeface="华文细黑"/>
                <a:cs typeface="Times New Roman"/>
              </a:rPr>
              <a:t>3.</a:t>
            </a:r>
            <a:r>
              <a:rPr lang="en-US" altLang="zh-CN" sz="2800" kern="100" dirty="0" smtClean="0">
                <a:latin typeface="Times New Roman"/>
                <a:ea typeface="华文细黑"/>
              </a:rPr>
              <a:t>(</a:t>
            </a:r>
            <a:r>
              <a:rPr lang="en-US" altLang="zh-CN" sz="2800" kern="100" dirty="0">
                <a:latin typeface="Times New Roman"/>
                <a:ea typeface="华文细黑"/>
              </a:rPr>
              <a:t>2015·</a:t>
            </a:r>
            <a:r>
              <a:rPr lang="zh-CN" altLang="zh-CN" sz="2800" kern="100" dirty="0">
                <a:latin typeface="Times New Roman"/>
                <a:ea typeface="华文细黑"/>
                <a:cs typeface="Times New Roman"/>
              </a:rPr>
              <a:t>安徽理综，</a:t>
            </a:r>
            <a:r>
              <a:rPr lang="en-US" altLang="zh-CN" sz="2800" kern="100" dirty="0">
                <a:latin typeface="Times New Roman"/>
                <a:ea typeface="华文细黑"/>
              </a:rPr>
              <a:t>28)</a:t>
            </a:r>
            <a:r>
              <a:rPr lang="zh-CN" altLang="zh-CN" sz="2800" kern="100" dirty="0">
                <a:latin typeface="Times New Roman"/>
                <a:ea typeface="华文细黑"/>
                <a:cs typeface="Times New Roman"/>
              </a:rPr>
              <a:t>某研究小组将纯净的</a:t>
            </a:r>
            <a:r>
              <a:rPr lang="en-US" altLang="zh-CN" sz="2800" kern="100" dirty="0">
                <a:latin typeface="Times New Roman"/>
                <a:ea typeface="华文细黑"/>
              </a:rPr>
              <a:t>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气体通入</a:t>
            </a:r>
            <a:r>
              <a:rPr lang="en-US" altLang="zh-CN" sz="2800" kern="100" dirty="0">
                <a:latin typeface="Times New Roman"/>
                <a:ea typeface="华文细黑"/>
              </a:rPr>
              <a:t>0.1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的</a:t>
            </a:r>
            <a:r>
              <a:rPr lang="en-US" altLang="zh-CN" sz="2800" kern="100" dirty="0">
                <a:latin typeface="Times New Roman"/>
                <a:ea typeface="华文细黑"/>
              </a:rPr>
              <a:t>Ba(NO</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溶液中，得到了</a:t>
            </a:r>
            <a:r>
              <a:rPr lang="en-US" altLang="zh-CN" sz="2800" kern="100" dirty="0">
                <a:latin typeface="Times New Roman"/>
                <a:ea typeface="华文细黑"/>
              </a:rPr>
              <a:t>BaSO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沉淀。为探究上述溶液中何种微粒能氧化通入的</a:t>
            </a:r>
            <a:r>
              <a:rPr lang="en-US" altLang="zh-CN" sz="2800" kern="100" dirty="0">
                <a:latin typeface="Times New Roman"/>
                <a:ea typeface="华文细黑"/>
              </a:rPr>
              <a:t>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，该小组提出了如下假设：</a:t>
            </a:r>
            <a:endParaRPr lang="zh-CN" altLang="zh-CN" sz="280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421808244"/>
              </p:ext>
            </p:extLst>
          </p:nvPr>
        </p:nvGraphicFramePr>
        <p:xfrm>
          <a:off x="550590" y="2755569"/>
          <a:ext cx="7051675" cy="1373188"/>
        </p:xfrm>
        <a:graphic>
          <a:graphicData uri="http://schemas.openxmlformats.org/presentationml/2006/ole">
            <mc:AlternateContent xmlns:mc="http://schemas.openxmlformats.org/markup-compatibility/2006">
              <mc:Choice xmlns:v="urn:schemas-microsoft-com:vml" Requires="v">
                <p:oleObj spid="_x0000_s257039" name="文档" r:id="rId4" imgW="7052374" imgH="1373566" progId="Word.Document.12">
                  <p:embed/>
                </p:oleObj>
              </mc:Choice>
              <mc:Fallback>
                <p:oleObj name="文档" r:id="rId4" imgW="7052374" imgH="1373566" progId="Word.Document.12">
                  <p:embed/>
                  <p:pic>
                    <p:nvPicPr>
                      <p:cNvPr id="0" name=""/>
                      <p:cNvPicPr/>
                      <p:nvPr/>
                    </p:nvPicPr>
                    <p:blipFill>
                      <a:blip r:embed="rId5"/>
                      <a:stretch>
                        <a:fillRect/>
                      </a:stretch>
                    </p:blipFill>
                    <p:spPr>
                      <a:xfrm>
                        <a:off x="550590" y="2755569"/>
                        <a:ext cx="7051675" cy="1373188"/>
                      </a:xfrm>
                      <a:prstGeom prst="rect">
                        <a:avLst/>
                      </a:prstGeom>
                    </p:spPr>
                  </p:pic>
                </p:oleObj>
              </mc:Fallback>
            </mc:AlternateContent>
          </a:graphicData>
        </a:graphic>
      </p:graphicFrame>
      <p:sp>
        <p:nvSpPr>
          <p:cNvPr id="4" name="Rectangle 21">
            <a:hlinkClick r:id="rId6" action="ppaction://hlinksldjump"/>
          </p:cNvPr>
          <p:cNvSpPr>
            <a:spLocks noChangeArrowheads="1"/>
          </p:cNvSpPr>
          <p:nvPr/>
        </p:nvSpPr>
        <p:spPr bwMode="auto">
          <a:xfrm>
            <a:off x="10699720"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7" action="ppaction://hlinksldjump"/>
          </p:cNvPr>
          <p:cNvSpPr>
            <a:spLocks noChangeArrowheads="1"/>
          </p:cNvSpPr>
          <p:nvPr/>
        </p:nvSpPr>
        <p:spPr bwMode="auto">
          <a:xfrm>
            <a:off x="11133643"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8" action="ppaction://hlinksldjump"/>
          </p:cNvPr>
          <p:cNvSpPr>
            <a:spLocks noChangeArrowheads="1"/>
          </p:cNvSpPr>
          <p:nvPr/>
        </p:nvSpPr>
        <p:spPr bwMode="auto">
          <a:xfrm>
            <a:off x="11567566"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12602728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57920238"/>
              </p:ext>
            </p:extLst>
          </p:nvPr>
        </p:nvGraphicFramePr>
        <p:xfrm>
          <a:off x="334566" y="1778918"/>
          <a:ext cx="11593288" cy="3384376"/>
        </p:xfrm>
        <a:graphic>
          <a:graphicData uri="http://schemas.openxmlformats.org/drawingml/2006/table">
            <a:tbl>
              <a:tblPr/>
              <a:tblGrid>
                <a:gridCol w="7776864"/>
                <a:gridCol w="1944216"/>
                <a:gridCol w="1872208"/>
              </a:tblGrid>
              <a:tr h="540863">
                <a:tc>
                  <a:txBody>
                    <a:bodyPr/>
                    <a:lstStyle/>
                    <a:p>
                      <a:pPr algn="ctr">
                        <a:lnSpc>
                          <a:spcPct val="150000"/>
                        </a:lnSpc>
                        <a:spcAft>
                          <a:spcPts val="0"/>
                        </a:spcAft>
                        <a:tabLst>
                          <a:tab pos="2250440" algn="l"/>
                        </a:tabLst>
                      </a:pPr>
                      <a:r>
                        <a:rPr lang="zh-CN" sz="2800" kern="100" dirty="0">
                          <a:effectLst/>
                          <a:latin typeface="Times New Roman"/>
                          <a:ea typeface="华文细黑"/>
                          <a:cs typeface="Times New Roman"/>
                        </a:rPr>
                        <a:t>实验步骤</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800" kern="100">
                          <a:effectLst/>
                          <a:latin typeface="Times New Roman"/>
                          <a:ea typeface="华文细黑"/>
                          <a:cs typeface="Times New Roman"/>
                        </a:rPr>
                        <a:t>实验现象</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800" kern="100">
                          <a:effectLst/>
                          <a:latin typeface="Times New Roman"/>
                          <a:ea typeface="华文细黑"/>
                          <a:cs typeface="Times New Roman"/>
                        </a:rPr>
                        <a:t>结论</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6144">
                <a:tc>
                  <a:txBody>
                    <a:bodyPr/>
                    <a:lstStyle/>
                    <a:p>
                      <a:pPr algn="l">
                        <a:lnSpc>
                          <a:spcPct val="150000"/>
                        </a:lnSpc>
                        <a:spcAft>
                          <a:spcPts val="0"/>
                        </a:spcAft>
                        <a:tabLst>
                          <a:tab pos="2250440" algn="l"/>
                        </a:tabLst>
                      </a:pPr>
                      <a:r>
                        <a:rPr lang="zh-CN" sz="2800" kern="100" dirty="0">
                          <a:effectLst/>
                          <a:latin typeface="Times New Roman"/>
                          <a:ea typeface="华文细黑"/>
                          <a:cs typeface="Times New Roman"/>
                        </a:rPr>
                        <a:t>实验</a:t>
                      </a:r>
                      <a:r>
                        <a:rPr lang="en-US" sz="2800" kern="100" dirty="0">
                          <a:effectLst/>
                          <a:latin typeface="Times New Roman"/>
                          <a:ea typeface="华文细黑"/>
                          <a:cs typeface="Courier New"/>
                        </a:rPr>
                        <a:t>1</a:t>
                      </a:r>
                      <a:r>
                        <a:rPr lang="zh-CN" sz="2800" kern="100" dirty="0">
                          <a:effectLst/>
                          <a:latin typeface="Times New Roman"/>
                          <a:ea typeface="华文细黑"/>
                          <a:cs typeface="Times New Roman"/>
                        </a:rPr>
                        <a:t>：在盛有不含</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的</a:t>
                      </a:r>
                      <a:r>
                        <a:rPr lang="en-US" sz="2800" kern="100" dirty="0">
                          <a:effectLst/>
                          <a:latin typeface="Times New Roman"/>
                          <a:ea typeface="华文细黑"/>
                          <a:cs typeface="Courier New"/>
                        </a:rPr>
                        <a:t>25 mL 0.1 </a:t>
                      </a:r>
                      <a:r>
                        <a:rPr lang="en-US" sz="2800" kern="100" dirty="0" err="1">
                          <a:effectLst/>
                          <a:latin typeface="Times New Roman"/>
                          <a:ea typeface="华文细黑"/>
                          <a:cs typeface="Courier New"/>
                        </a:rPr>
                        <a:t>mol·L</a:t>
                      </a:r>
                      <a:r>
                        <a:rPr lang="zh-CN" sz="2800" kern="100" baseline="30000" dirty="0">
                          <a:effectLst/>
                          <a:latin typeface="Times New Roman"/>
                          <a:ea typeface="华文细黑"/>
                          <a:cs typeface="Times New Roman"/>
                        </a:rPr>
                        <a:t>－</a:t>
                      </a:r>
                      <a:r>
                        <a:rPr lang="en-US" sz="2800" kern="100" baseline="30000" dirty="0">
                          <a:effectLst/>
                          <a:latin typeface="Times New Roman"/>
                          <a:ea typeface="华文细黑"/>
                          <a:cs typeface="Courier New"/>
                        </a:rPr>
                        <a:t>1</a:t>
                      </a:r>
                      <a:r>
                        <a:rPr lang="en-US" sz="2800" kern="100" dirty="0">
                          <a:effectLst/>
                          <a:latin typeface="Times New Roman"/>
                          <a:ea typeface="华文细黑"/>
                          <a:cs typeface="Courier New"/>
                        </a:rPr>
                        <a:t> BaCl</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溶液的烧杯中，缓慢通入纯净的</a:t>
                      </a:r>
                      <a:r>
                        <a:rPr lang="en-US" sz="2800" kern="100" dirty="0">
                          <a:effectLst/>
                          <a:latin typeface="Times New Roman"/>
                          <a:ea typeface="华文细黑"/>
                          <a:cs typeface="Courier New"/>
                        </a:rPr>
                        <a:t>SO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气体</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smtClean="0">
                          <a:effectLst/>
                          <a:latin typeface="Times New Roman"/>
                          <a:ea typeface="华文细黑"/>
                          <a:cs typeface="Courier New"/>
                        </a:rPr>
                        <a:t>__________</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tabLst>
                          <a:tab pos="2250440" algn="l"/>
                        </a:tabLst>
                      </a:pPr>
                      <a:r>
                        <a:rPr lang="zh-CN" sz="2800" kern="100">
                          <a:effectLst/>
                          <a:latin typeface="Times New Roman"/>
                          <a:ea typeface="华文细黑"/>
                          <a:cs typeface="Times New Roman"/>
                        </a:rPr>
                        <a:t>假设一成立</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68152">
                <a:tc>
                  <a:txBody>
                    <a:bodyPr/>
                    <a:lstStyle/>
                    <a:p>
                      <a:pPr algn="l">
                        <a:lnSpc>
                          <a:spcPct val="150000"/>
                        </a:lnSpc>
                        <a:spcAft>
                          <a:spcPts val="0"/>
                        </a:spcAft>
                        <a:tabLst>
                          <a:tab pos="2250440" algn="l"/>
                        </a:tabLst>
                      </a:pPr>
                      <a:r>
                        <a:rPr lang="zh-CN" sz="2800" kern="100" dirty="0">
                          <a:effectLst/>
                          <a:latin typeface="Times New Roman"/>
                          <a:ea typeface="华文细黑"/>
                          <a:cs typeface="Times New Roman"/>
                        </a:rPr>
                        <a:t>实验</a:t>
                      </a:r>
                      <a:r>
                        <a:rPr lang="en-US" sz="2800" kern="100" dirty="0">
                          <a:effectLst/>
                          <a:latin typeface="Times New Roman"/>
                          <a:ea typeface="华文细黑"/>
                          <a:cs typeface="Courier New"/>
                        </a:rPr>
                        <a:t>2</a:t>
                      </a:r>
                      <a:r>
                        <a:rPr lang="zh-CN" sz="2800" kern="100" dirty="0">
                          <a:effectLst/>
                          <a:latin typeface="Times New Roman"/>
                          <a:ea typeface="华文细黑"/>
                          <a:cs typeface="Times New Roman"/>
                        </a:rPr>
                        <a:t>：在盛有不含</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的</a:t>
                      </a:r>
                      <a:r>
                        <a:rPr lang="en-US" sz="2800" kern="100" dirty="0">
                          <a:effectLst/>
                          <a:latin typeface="Times New Roman"/>
                          <a:ea typeface="华文细黑"/>
                          <a:cs typeface="Courier New"/>
                        </a:rPr>
                        <a:t>25 mL 0.1 </a:t>
                      </a:r>
                      <a:r>
                        <a:rPr lang="en-US" sz="2800" kern="100" dirty="0" err="1">
                          <a:effectLst/>
                          <a:latin typeface="Times New Roman"/>
                          <a:ea typeface="华文细黑"/>
                          <a:cs typeface="Courier New"/>
                        </a:rPr>
                        <a:t>mol·L</a:t>
                      </a:r>
                      <a:r>
                        <a:rPr lang="zh-CN" sz="2800" kern="100" baseline="30000" dirty="0">
                          <a:effectLst/>
                          <a:latin typeface="Times New Roman"/>
                          <a:ea typeface="华文细黑"/>
                          <a:cs typeface="Times New Roman"/>
                        </a:rPr>
                        <a:t>－</a:t>
                      </a:r>
                      <a:r>
                        <a:rPr lang="en-US" sz="2800" kern="100" baseline="30000" dirty="0">
                          <a:effectLst/>
                          <a:latin typeface="Times New Roman"/>
                          <a:ea typeface="华文细黑"/>
                          <a:cs typeface="Courier New"/>
                        </a:rPr>
                        <a:t>1</a:t>
                      </a:r>
                      <a:r>
                        <a:rPr lang="en-US" sz="2800" kern="100" dirty="0">
                          <a:effectLst/>
                          <a:latin typeface="Times New Roman"/>
                          <a:ea typeface="华文细黑"/>
                          <a:cs typeface="Courier New"/>
                        </a:rPr>
                        <a:t> Ba(NO</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溶液的烧杯中，缓慢通入纯净的</a:t>
                      </a:r>
                      <a:r>
                        <a:rPr lang="en-US" sz="2800" kern="100" dirty="0">
                          <a:effectLst/>
                          <a:latin typeface="Times New Roman"/>
                          <a:ea typeface="华文细黑"/>
                          <a:cs typeface="Courier New"/>
                        </a:rPr>
                        <a:t>SO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气体</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smtClean="0">
                          <a:effectLst/>
                          <a:latin typeface="Times New Roman"/>
                          <a:ea typeface="华文细黑"/>
                          <a:cs typeface="Courier New"/>
                        </a:rPr>
                        <a:t>__________</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
        <p:nvSpPr>
          <p:cNvPr id="7" name="矩形 6"/>
          <p:cNvSpPr/>
          <p:nvPr/>
        </p:nvSpPr>
        <p:spPr>
          <a:xfrm>
            <a:off x="334566" y="477466"/>
            <a:ext cx="10793813" cy="1230850"/>
          </a:xfrm>
          <a:prstGeom prst="rect">
            <a:avLst/>
          </a:prstGeom>
        </p:spPr>
        <p:txBody>
          <a:bodyPr>
            <a:spAutoFit/>
          </a:bodyPr>
          <a:lstStyle/>
          <a:p>
            <a:pPr algn="just">
              <a:lnSpc>
                <a:spcPct val="140000"/>
              </a:lnSpc>
              <a:spcAft>
                <a:spcPts val="0"/>
              </a:spcAft>
              <a:tabLst>
                <a:tab pos="225044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验证假设一</a:t>
            </a:r>
            <a:endParaRPr lang="zh-CN" altLang="zh-CN" sz="2800" kern="100" dirty="0">
              <a:latin typeface="宋体"/>
              <a:cs typeface="Courier New"/>
            </a:endParaRPr>
          </a:p>
          <a:p>
            <a:pPr>
              <a:lnSpc>
                <a:spcPct val="140000"/>
              </a:lnSpc>
            </a:pPr>
            <a:r>
              <a:rPr lang="zh-CN" altLang="zh-CN" sz="2800" kern="100" dirty="0">
                <a:latin typeface="Times New Roman"/>
                <a:ea typeface="华文细黑"/>
                <a:cs typeface="Times New Roman"/>
              </a:rPr>
              <a:t>该小组设计实验验证了假设一，请在下表空白处填写相关实验现象</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411487815"/>
              </p:ext>
            </p:extLst>
          </p:nvPr>
        </p:nvGraphicFramePr>
        <p:xfrm>
          <a:off x="262558" y="5307310"/>
          <a:ext cx="11706225" cy="1866900"/>
        </p:xfrm>
        <a:graphic>
          <a:graphicData uri="http://schemas.openxmlformats.org/presentationml/2006/ole">
            <mc:AlternateContent xmlns:mc="http://schemas.openxmlformats.org/markup-compatibility/2006">
              <mc:Choice xmlns:v="urn:schemas-microsoft-com:vml" Requires="v">
                <p:oleObj spid="_x0000_s256014" name="文档" r:id="rId4" imgW="11707897" imgH="1871079" progId="Word.Document.12">
                  <p:embed/>
                </p:oleObj>
              </mc:Choice>
              <mc:Fallback>
                <p:oleObj name="文档" r:id="rId4" imgW="11707897" imgH="1871079" progId="Word.Document.12">
                  <p:embed/>
                  <p:pic>
                    <p:nvPicPr>
                      <p:cNvPr id="0" name=""/>
                      <p:cNvPicPr/>
                      <p:nvPr/>
                    </p:nvPicPr>
                    <p:blipFill>
                      <a:blip r:embed="rId5"/>
                      <a:stretch>
                        <a:fillRect/>
                      </a:stretch>
                    </p:blipFill>
                    <p:spPr>
                      <a:xfrm>
                        <a:off x="262558" y="5307310"/>
                        <a:ext cx="11706225" cy="1866900"/>
                      </a:xfrm>
                      <a:prstGeom prst="rect">
                        <a:avLst/>
                      </a:prstGeom>
                    </p:spPr>
                  </p:pic>
                </p:oleObj>
              </mc:Fallback>
            </mc:AlternateContent>
          </a:graphicData>
        </a:graphic>
      </p:graphicFrame>
      <p:sp>
        <p:nvSpPr>
          <p:cNvPr id="6" name="矩形 5"/>
          <p:cNvSpPr/>
          <p:nvPr/>
        </p:nvSpPr>
        <p:spPr>
          <a:xfrm>
            <a:off x="8137725" y="2832877"/>
            <a:ext cx="1999829" cy="575542"/>
          </a:xfrm>
          <a:prstGeom prst="rect">
            <a:avLst/>
          </a:prstGeom>
        </p:spPr>
        <p:txBody>
          <a:bodyPr wrap="none">
            <a:spAutoFit/>
          </a:bodyPr>
          <a:lstStyle/>
          <a:p>
            <a:r>
              <a:rPr lang="zh-CN" altLang="zh-CN" sz="2800" kern="100">
                <a:solidFill>
                  <a:srgbClr val="E36C0A"/>
                </a:solidFill>
                <a:latin typeface="Times New Roman"/>
                <a:ea typeface="华文细黑"/>
                <a:cs typeface="Times New Roman"/>
              </a:rPr>
              <a:t>无明显现象</a:t>
            </a:r>
            <a:endParaRPr lang="zh-CN" altLang="en-US" sz="2800"/>
          </a:p>
        </p:txBody>
      </p:sp>
      <p:sp>
        <p:nvSpPr>
          <p:cNvPr id="9" name="矩形 8"/>
          <p:cNvSpPr/>
          <p:nvPr/>
        </p:nvSpPr>
        <p:spPr>
          <a:xfrm>
            <a:off x="8101530" y="4225096"/>
            <a:ext cx="1999829" cy="633096"/>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有白色沉淀</a:t>
            </a:r>
            <a:endParaRPr lang="zh-CN" altLang="en-US" sz="2800" dirty="0"/>
          </a:p>
        </p:txBody>
      </p:sp>
      <p:sp>
        <p:nvSpPr>
          <p:cNvPr id="8" name="Rectangle 21">
            <a:hlinkClick r:id="rId6" action="ppaction://hlinksldjump"/>
          </p:cNvPr>
          <p:cNvSpPr>
            <a:spLocks noChangeArrowheads="1"/>
          </p:cNvSpPr>
          <p:nvPr/>
        </p:nvSpPr>
        <p:spPr bwMode="auto">
          <a:xfrm>
            <a:off x="10699720"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7" action="ppaction://hlinksldjump"/>
          </p:cNvPr>
          <p:cNvSpPr>
            <a:spLocks noChangeArrowheads="1"/>
          </p:cNvSpPr>
          <p:nvPr/>
        </p:nvSpPr>
        <p:spPr bwMode="auto">
          <a:xfrm>
            <a:off x="11133643"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8" action="ppaction://hlinksldjump"/>
          </p:cNvPr>
          <p:cNvSpPr>
            <a:spLocks noChangeArrowheads="1"/>
          </p:cNvSpPr>
          <p:nvPr/>
        </p:nvSpPr>
        <p:spPr bwMode="auto">
          <a:xfrm>
            <a:off x="11567566"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0921144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6" grpId="0"/>
      <p:bldP spid="6" grpId="1"/>
      <p:bldP spid="9" grpId="0"/>
      <p:bldP spid="9"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610" y="621482"/>
            <a:ext cx="11737268" cy="1771581"/>
          </a:xfrm>
          <a:prstGeom prst="rect">
            <a:avLst/>
          </a:prstGeom>
        </p:spPr>
        <p:txBody>
          <a:bodyPr>
            <a:spAutoFit/>
          </a:bodyPr>
          <a:lstStyle/>
          <a:p>
            <a:pPr>
              <a:lnSpc>
                <a:spcPct val="150000"/>
              </a:lnSpc>
              <a:tabLst>
                <a:tab pos="2250440" algn="l"/>
              </a:tabLst>
            </a:pPr>
            <a:r>
              <a:rPr lang="en-US" altLang="zh-CN" sz="2800" kern="100">
                <a:latin typeface="Times New Roman"/>
                <a:ea typeface="华文细黑"/>
                <a:cs typeface="Courier New"/>
              </a:rPr>
              <a:t>(2)</a:t>
            </a:r>
            <a:r>
              <a:rPr lang="zh-CN" altLang="zh-CN" sz="2800" kern="100" dirty="0">
                <a:latin typeface="Times New Roman"/>
                <a:ea typeface="华文细黑"/>
                <a:cs typeface="Times New Roman"/>
              </a:rPr>
              <a:t>为深入研究该反应，该小组还测得上述两个实验中溶液的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随通入</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体积的变化曲线如下图。</a:t>
            </a:r>
            <a:endParaRPr lang="zh-CN" altLang="zh-CN" sz="2800" kern="100" dirty="0">
              <a:effectLst/>
              <a:latin typeface="宋体"/>
              <a:cs typeface="Courier New"/>
            </a:endParaRPr>
          </a:p>
        </p:txBody>
      </p:sp>
      <p:pic>
        <p:nvPicPr>
          <p:cNvPr id="186370" name="Picture 2" descr="HX6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9863" y="2277666"/>
            <a:ext cx="4561027" cy="4003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10699720"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11133643"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1567566"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636184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6983" y="472812"/>
            <a:ext cx="11688154" cy="5909310"/>
          </a:xfrm>
          <a:prstGeom prst="rect">
            <a:avLst/>
          </a:prstGeom>
        </p:spPr>
        <p:txBody>
          <a:bodyPr>
            <a:spAutoFit/>
          </a:bodyPr>
          <a:lstStyle/>
          <a:p>
            <a:pPr algn="just">
              <a:lnSpc>
                <a:spcPct val="150000"/>
              </a:lnSpc>
            </a:pPr>
            <a:r>
              <a:rPr lang="en-US" altLang="zh-CN" sz="2800" b="1" kern="100" dirty="0">
                <a:solidFill>
                  <a:srgbClr val="0000FF"/>
                </a:solidFill>
                <a:latin typeface="Times New Roman"/>
                <a:cs typeface="Times New Roman"/>
              </a:rPr>
              <a:t>[</a:t>
            </a:r>
            <a:r>
              <a:rPr lang="zh-CN" altLang="zh-CN" sz="2800" b="1" kern="100" dirty="0">
                <a:solidFill>
                  <a:srgbClr val="0000FF"/>
                </a:solidFill>
                <a:latin typeface="Times New Roman"/>
                <a:cs typeface="Times New Roman"/>
              </a:rPr>
              <a:t>解题流程</a:t>
            </a:r>
            <a:r>
              <a:rPr lang="en-US" altLang="zh-CN" sz="2800" b="1" kern="100" dirty="0">
                <a:solidFill>
                  <a:srgbClr val="0000FF"/>
                </a:solidFill>
                <a:latin typeface="Times New Roman"/>
                <a:cs typeface="Times New Roman"/>
              </a:rPr>
              <a:t>]</a:t>
            </a:r>
            <a:r>
              <a:rPr lang="zh-CN" altLang="zh-CN" sz="2800" b="1" kern="100" dirty="0">
                <a:solidFill>
                  <a:srgbClr val="0000FF"/>
                </a:solidFill>
                <a:latin typeface="Times New Roman"/>
                <a:cs typeface="Times New Roman"/>
              </a:rPr>
              <a:t>　</a:t>
            </a:r>
            <a:r>
              <a:rPr lang="zh-CN" altLang="zh-CN" sz="2800" kern="100" spc="-100" dirty="0">
                <a:latin typeface="Times New Roman"/>
                <a:ea typeface="华文细黑"/>
                <a:cs typeface="Times New Roman"/>
              </a:rPr>
              <a:t>首先要注意框图中量的描述为</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过量</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，其次进行大致推断，最后根据具体设问提供的信息具体分析。能与</a:t>
            </a:r>
            <a:r>
              <a:rPr lang="en-US" altLang="zh-CN" sz="2800" kern="100" spc="-100" dirty="0">
                <a:latin typeface="Times New Roman"/>
                <a:ea typeface="华文细黑"/>
              </a:rPr>
              <a:t>Fe</a:t>
            </a:r>
            <a:r>
              <a:rPr lang="en-US" altLang="zh-CN" sz="2800" kern="100" spc="-100" baseline="-25000" dirty="0">
                <a:latin typeface="Times New Roman"/>
                <a:ea typeface="华文细黑"/>
              </a:rPr>
              <a:t>2</a:t>
            </a:r>
            <a:r>
              <a:rPr lang="en-US" altLang="zh-CN" sz="2800" kern="100" spc="-100" dirty="0">
                <a:latin typeface="Times New Roman"/>
                <a:ea typeface="华文细黑"/>
              </a:rPr>
              <a:t>O</a:t>
            </a:r>
            <a:r>
              <a:rPr lang="en-US" altLang="zh-CN" sz="2800" kern="100" spc="-100" baseline="-25000" dirty="0">
                <a:latin typeface="Times New Roman"/>
                <a:ea typeface="华文细黑"/>
              </a:rPr>
              <a:t>3</a:t>
            </a:r>
            <a:r>
              <a:rPr lang="zh-CN" altLang="zh-CN" sz="2800" kern="100" spc="-100" dirty="0">
                <a:latin typeface="Times New Roman"/>
                <a:ea typeface="华文细黑"/>
                <a:cs typeface="Times New Roman"/>
              </a:rPr>
              <a:t>、</a:t>
            </a:r>
            <a:r>
              <a:rPr lang="en-US" altLang="zh-CN" sz="2800" kern="100" spc="-100" dirty="0">
                <a:latin typeface="Times New Roman"/>
                <a:ea typeface="华文细黑"/>
              </a:rPr>
              <a:t>Fe</a:t>
            </a:r>
            <a:r>
              <a:rPr lang="zh-CN" altLang="zh-CN" sz="2800" kern="100" spc="-100" dirty="0">
                <a:latin typeface="Times New Roman"/>
                <a:ea typeface="华文细黑"/>
                <a:cs typeface="Times New Roman"/>
              </a:rPr>
              <a:t>、</a:t>
            </a:r>
            <a:r>
              <a:rPr lang="en-US" altLang="zh-CN" sz="2800" kern="100" spc="-100" dirty="0" err="1">
                <a:latin typeface="Times New Roman"/>
                <a:ea typeface="华文细黑"/>
              </a:rPr>
              <a:t>CuO</a:t>
            </a:r>
            <a:r>
              <a:rPr lang="zh-CN" altLang="zh-CN" sz="2800" kern="100" spc="-100" dirty="0">
                <a:latin typeface="Times New Roman"/>
                <a:ea typeface="华文细黑"/>
                <a:cs typeface="Times New Roman"/>
              </a:rPr>
              <a:t>、</a:t>
            </a:r>
            <a:r>
              <a:rPr lang="en-US" altLang="zh-CN" sz="2800" kern="100" spc="-100" dirty="0">
                <a:latin typeface="Times New Roman"/>
                <a:ea typeface="华文细黑"/>
              </a:rPr>
              <a:t>C</a:t>
            </a:r>
            <a:r>
              <a:rPr lang="zh-CN" altLang="zh-CN" sz="2800" kern="100" spc="-100" dirty="0">
                <a:latin typeface="Times New Roman"/>
                <a:ea typeface="华文细黑"/>
                <a:cs typeface="Times New Roman"/>
              </a:rPr>
              <a:t>、</a:t>
            </a:r>
            <a:r>
              <a:rPr lang="en-US" altLang="zh-CN" sz="2800" kern="100" spc="-100" dirty="0">
                <a:latin typeface="Times New Roman"/>
                <a:ea typeface="华文细黑"/>
              </a:rPr>
              <a:t>Al</a:t>
            </a:r>
            <a:r>
              <a:rPr lang="zh-CN" altLang="zh-CN" sz="2800" kern="100" spc="-100" dirty="0">
                <a:latin typeface="Times New Roman"/>
                <a:ea typeface="华文细黑"/>
                <a:cs typeface="Times New Roman"/>
              </a:rPr>
              <a:t>几种物质反应产生两种气体的浓酸不可能是浓盐酸；如果是浓硫酸，在加热时可以与</a:t>
            </a:r>
            <a:r>
              <a:rPr lang="en-US" altLang="zh-CN" sz="2800" kern="100" spc="-100" dirty="0">
                <a:latin typeface="Times New Roman"/>
                <a:ea typeface="华文细黑"/>
              </a:rPr>
              <a:t>Fe</a:t>
            </a:r>
            <a:r>
              <a:rPr lang="zh-CN" altLang="zh-CN" sz="2800" kern="100" spc="-100" dirty="0">
                <a:latin typeface="Times New Roman"/>
                <a:ea typeface="华文细黑"/>
                <a:cs typeface="Times New Roman"/>
              </a:rPr>
              <a:t>、</a:t>
            </a:r>
            <a:r>
              <a:rPr lang="en-US" altLang="zh-CN" sz="2800" kern="100" spc="-100" dirty="0">
                <a:latin typeface="Times New Roman"/>
                <a:ea typeface="华文细黑"/>
              </a:rPr>
              <a:t>C</a:t>
            </a:r>
            <a:r>
              <a:rPr lang="zh-CN" altLang="zh-CN" sz="2800" kern="100" spc="-100" dirty="0">
                <a:latin typeface="Times New Roman"/>
                <a:ea typeface="华文细黑"/>
                <a:cs typeface="Times New Roman"/>
              </a:rPr>
              <a:t>、</a:t>
            </a:r>
            <a:r>
              <a:rPr lang="en-US" altLang="zh-CN" sz="2800" kern="100" spc="-100" dirty="0">
                <a:latin typeface="Times New Roman"/>
                <a:ea typeface="华文细黑"/>
              </a:rPr>
              <a:t>Al</a:t>
            </a:r>
            <a:r>
              <a:rPr lang="zh-CN" altLang="zh-CN" sz="2800" kern="100" spc="-100" dirty="0">
                <a:latin typeface="Times New Roman"/>
                <a:ea typeface="华文细黑"/>
                <a:cs typeface="Times New Roman"/>
              </a:rPr>
              <a:t>发生氧化还原反应，浓硫酸被还原为</a:t>
            </a:r>
            <a:r>
              <a:rPr lang="en-US" altLang="zh-CN" sz="2800" kern="100" spc="-100" dirty="0">
                <a:latin typeface="Times New Roman"/>
                <a:ea typeface="华文细黑"/>
              </a:rPr>
              <a:t>SO</a:t>
            </a:r>
            <a:r>
              <a:rPr lang="en-US" altLang="zh-CN" sz="2800" kern="100" spc="-100" baseline="-25000" dirty="0">
                <a:latin typeface="Times New Roman"/>
                <a:ea typeface="华文细黑"/>
              </a:rPr>
              <a:t>2</a:t>
            </a:r>
            <a:r>
              <a:rPr lang="zh-CN" altLang="zh-CN" sz="2800" kern="100" spc="-100" dirty="0">
                <a:latin typeface="Times New Roman"/>
                <a:ea typeface="华文细黑"/>
                <a:cs typeface="Times New Roman"/>
              </a:rPr>
              <a:t>，</a:t>
            </a:r>
            <a:r>
              <a:rPr lang="en-US" altLang="zh-CN" sz="2800" kern="100" spc="-100" dirty="0">
                <a:latin typeface="Times New Roman"/>
                <a:ea typeface="华文细黑"/>
              </a:rPr>
              <a:t>C</a:t>
            </a:r>
            <a:r>
              <a:rPr lang="zh-CN" altLang="zh-CN" sz="2800" kern="100" spc="-100" dirty="0">
                <a:latin typeface="Times New Roman"/>
                <a:ea typeface="华文细黑"/>
                <a:cs typeface="Times New Roman"/>
              </a:rPr>
              <a:t>被氧化为</a:t>
            </a:r>
            <a:r>
              <a:rPr lang="en-US" altLang="zh-CN" sz="2800" kern="100" spc="-100" dirty="0">
                <a:latin typeface="Times New Roman"/>
                <a:ea typeface="华文细黑"/>
              </a:rPr>
              <a:t>CO</a:t>
            </a:r>
            <a:r>
              <a:rPr lang="en-US" altLang="zh-CN" sz="2800" kern="100" spc="-100" baseline="-25000" dirty="0">
                <a:latin typeface="Times New Roman"/>
                <a:ea typeface="华文细黑"/>
              </a:rPr>
              <a:t>2</a:t>
            </a:r>
            <a:r>
              <a:rPr lang="zh-CN" altLang="zh-CN" sz="2800" kern="100" spc="-100" dirty="0">
                <a:latin typeface="Times New Roman"/>
                <a:ea typeface="华文细黑"/>
                <a:cs typeface="Times New Roman"/>
              </a:rPr>
              <a:t>，</a:t>
            </a:r>
            <a:r>
              <a:rPr lang="en-US" altLang="zh-CN" sz="2800" kern="100" spc="-100" dirty="0">
                <a:latin typeface="Times New Roman"/>
                <a:ea typeface="华文细黑"/>
              </a:rPr>
              <a:t>Fe</a:t>
            </a:r>
            <a:r>
              <a:rPr lang="zh-CN" altLang="zh-CN" sz="2800" kern="100" spc="-100" dirty="0">
                <a:latin typeface="Times New Roman"/>
                <a:ea typeface="华文细黑"/>
                <a:cs typeface="Times New Roman"/>
              </a:rPr>
              <a:t>和</a:t>
            </a:r>
            <a:r>
              <a:rPr lang="en-US" altLang="zh-CN" sz="2800" kern="100" spc="-100" dirty="0">
                <a:latin typeface="Times New Roman"/>
                <a:ea typeface="华文细黑"/>
              </a:rPr>
              <a:t>Al</a:t>
            </a:r>
            <a:r>
              <a:rPr lang="zh-CN" altLang="zh-CN" sz="2800" kern="100" spc="-100" dirty="0">
                <a:latin typeface="Times New Roman"/>
                <a:ea typeface="华文细黑"/>
                <a:cs typeface="Times New Roman"/>
              </a:rPr>
              <a:t>分别被氧化为</a:t>
            </a:r>
            <a:r>
              <a:rPr lang="en-US" altLang="zh-CN" sz="2800" kern="100" spc="-100" dirty="0">
                <a:latin typeface="Times New Roman"/>
                <a:ea typeface="华文细黑"/>
              </a:rPr>
              <a:t>Fe</a:t>
            </a:r>
            <a:r>
              <a:rPr lang="en-US" altLang="zh-CN" sz="2800" kern="100" spc="-100" baseline="30000" dirty="0">
                <a:latin typeface="Times New Roman"/>
                <a:ea typeface="华文细黑"/>
              </a:rPr>
              <a:t>3</a:t>
            </a:r>
            <a:r>
              <a:rPr lang="zh-CN" altLang="zh-CN" sz="2800" kern="100" spc="-100" baseline="30000" dirty="0">
                <a:latin typeface="Times New Roman"/>
                <a:ea typeface="华文细黑"/>
                <a:cs typeface="Times New Roman"/>
              </a:rPr>
              <a:t>＋</a:t>
            </a:r>
            <a:r>
              <a:rPr lang="zh-CN" altLang="zh-CN" sz="2800" kern="100" spc="-100" dirty="0">
                <a:latin typeface="Times New Roman"/>
                <a:ea typeface="华文细黑"/>
                <a:cs typeface="Times New Roman"/>
              </a:rPr>
              <a:t>和</a:t>
            </a:r>
            <a:r>
              <a:rPr lang="en-US" altLang="zh-CN" sz="2800" kern="100" spc="-100" dirty="0">
                <a:latin typeface="Times New Roman"/>
                <a:ea typeface="华文细黑"/>
              </a:rPr>
              <a:t>Al</a:t>
            </a:r>
            <a:r>
              <a:rPr lang="en-US" altLang="zh-CN" sz="2800" kern="100" spc="-100" baseline="30000" dirty="0">
                <a:latin typeface="Times New Roman"/>
                <a:ea typeface="华文细黑"/>
              </a:rPr>
              <a:t>3</a:t>
            </a:r>
            <a:r>
              <a:rPr lang="zh-CN" altLang="zh-CN" sz="2800" kern="100" spc="-100" baseline="30000" dirty="0">
                <a:latin typeface="Times New Roman"/>
                <a:ea typeface="华文细黑"/>
                <a:cs typeface="Times New Roman"/>
              </a:rPr>
              <a:t>＋</a:t>
            </a:r>
            <a:r>
              <a:rPr lang="zh-CN" altLang="zh-CN" sz="2800" kern="100" spc="-100" dirty="0">
                <a:latin typeface="Times New Roman"/>
                <a:ea typeface="华文细黑"/>
                <a:cs typeface="Times New Roman"/>
              </a:rPr>
              <a:t>；如果是浓硝酸，则两种气体是</a:t>
            </a:r>
            <a:r>
              <a:rPr lang="en-US" altLang="zh-CN" sz="2800" kern="100" spc="-100" dirty="0">
                <a:latin typeface="Times New Roman"/>
                <a:ea typeface="华文细黑"/>
              </a:rPr>
              <a:t>CO</a:t>
            </a:r>
            <a:r>
              <a:rPr lang="en-US" altLang="zh-CN" sz="2800" kern="100" spc="-100" baseline="-25000" dirty="0">
                <a:latin typeface="Times New Roman"/>
                <a:ea typeface="华文细黑"/>
              </a:rPr>
              <a:t>2</a:t>
            </a:r>
            <a:r>
              <a:rPr lang="zh-CN" altLang="zh-CN" sz="2800" kern="100" spc="-100" dirty="0">
                <a:latin typeface="Times New Roman"/>
                <a:ea typeface="华文细黑"/>
                <a:cs typeface="Times New Roman"/>
              </a:rPr>
              <a:t>和</a:t>
            </a:r>
            <a:r>
              <a:rPr lang="en-US" altLang="zh-CN" sz="2800" kern="100" spc="-100" dirty="0">
                <a:latin typeface="Times New Roman"/>
                <a:ea typeface="华文细黑"/>
              </a:rPr>
              <a:t>NO</a:t>
            </a:r>
            <a:r>
              <a:rPr lang="en-US" altLang="zh-CN" sz="2800" kern="100" spc="-100" baseline="-25000" dirty="0">
                <a:latin typeface="Times New Roman"/>
                <a:ea typeface="华文细黑"/>
              </a:rPr>
              <a:t>2</a:t>
            </a:r>
            <a:r>
              <a:rPr lang="zh-CN" altLang="zh-CN" sz="2800" kern="100" spc="-100" dirty="0" smtClean="0">
                <a:latin typeface="Times New Roman"/>
                <a:ea typeface="华文细黑"/>
                <a:cs typeface="Times New Roman"/>
              </a:rPr>
              <a:t>。</a:t>
            </a:r>
            <a:r>
              <a:rPr lang="zh-CN" altLang="zh-CN" sz="2800" kern="100" spc="-100" dirty="0">
                <a:latin typeface="Times New Roman"/>
                <a:ea typeface="华文细黑"/>
                <a:cs typeface="Times New Roman"/>
              </a:rPr>
              <a:t>无论是哪种浓酸均可以使两种氧化物</a:t>
            </a:r>
            <a:r>
              <a:rPr lang="en-US" altLang="zh-CN" sz="2800" kern="100" spc="-100" dirty="0">
                <a:latin typeface="Times New Roman"/>
                <a:ea typeface="华文细黑"/>
              </a:rPr>
              <a:t>Fe</a:t>
            </a:r>
            <a:r>
              <a:rPr lang="en-US" altLang="zh-CN" sz="2800" kern="100" spc="-100" baseline="-25000" dirty="0">
                <a:latin typeface="Times New Roman"/>
                <a:ea typeface="华文细黑"/>
              </a:rPr>
              <a:t>2</a:t>
            </a:r>
            <a:r>
              <a:rPr lang="en-US" altLang="zh-CN" sz="2800" kern="100" spc="-100" dirty="0">
                <a:latin typeface="Times New Roman"/>
                <a:ea typeface="华文细黑"/>
              </a:rPr>
              <a:t>O</a:t>
            </a:r>
            <a:r>
              <a:rPr lang="en-US" altLang="zh-CN" sz="2800" kern="100" spc="-100" baseline="-25000" dirty="0">
                <a:latin typeface="Times New Roman"/>
                <a:ea typeface="华文细黑"/>
              </a:rPr>
              <a:t>3</a:t>
            </a:r>
            <a:r>
              <a:rPr lang="zh-CN" altLang="zh-CN" sz="2800" kern="100" spc="-100" dirty="0">
                <a:latin typeface="Times New Roman"/>
                <a:ea typeface="华文细黑"/>
                <a:cs typeface="Times New Roman"/>
              </a:rPr>
              <a:t>、</a:t>
            </a:r>
            <a:r>
              <a:rPr lang="en-US" altLang="zh-CN" sz="2800" kern="100" spc="-100" dirty="0" err="1">
                <a:latin typeface="Times New Roman"/>
                <a:ea typeface="华文细黑"/>
              </a:rPr>
              <a:t>CuO</a:t>
            </a:r>
            <a:r>
              <a:rPr lang="zh-CN" altLang="zh-CN" sz="2800" kern="100" spc="-100" dirty="0">
                <a:latin typeface="Times New Roman"/>
                <a:ea typeface="华文细黑"/>
                <a:cs typeface="Times New Roman"/>
              </a:rPr>
              <a:t>转化为对应的盐</a:t>
            </a:r>
            <a:r>
              <a:rPr lang="zh-CN" altLang="zh-CN" sz="2800" kern="100" spc="-100" dirty="0" smtClean="0">
                <a:latin typeface="Times New Roman"/>
                <a:ea typeface="华文细黑"/>
                <a:cs typeface="Times New Roman"/>
              </a:rPr>
              <a:t>。</a:t>
            </a:r>
            <a:endParaRPr lang="en-US" altLang="zh-CN" sz="2800" kern="100" spc="-100" dirty="0" smtClean="0">
              <a:latin typeface="Times New Roman"/>
              <a:ea typeface="华文细黑"/>
              <a:cs typeface="Times New Roman"/>
            </a:endParaRPr>
          </a:p>
          <a:p>
            <a:pPr algn="just">
              <a:lnSpc>
                <a:spcPct val="150000"/>
              </a:lnSpc>
            </a:pPr>
            <a:r>
              <a:rPr lang="en-US" altLang="zh-CN" sz="2800" kern="100" dirty="0" smtClean="0">
                <a:latin typeface="Times New Roman"/>
                <a:ea typeface="华文细黑"/>
              </a:rPr>
              <a:t>(</a:t>
            </a:r>
            <a:r>
              <a:rPr lang="en-US" altLang="zh-CN" sz="2800" kern="100" dirty="0">
                <a:latin typeface="Times New Roman"/>
                <a:ea typeface="华文细黑"/>
              </a:rPr>
              <a:t>1)</a:t>
            </a:r>
            <a:r>
              <a:rPr lang="zh-CN" altLang="zh-CN" sz="2800" kern="100" dirty="0">
                <a:latin typeface="Times New Roman"/>
                <a:ea typeface="华文细黑"/>
                <a:cs typeface="Times New Roman"/>
              </a:rPr>
              <a:t>无论加什么浓酸</a:t>
            </a:r>
            <a:r>
              <a:rPr lang="en-US" altLang="zh-CN" sz="2800" kern="100" dirty="0">
                <a:latin typeface="Times New Roman"/>
                <a:ea typeface="华文细黑"/>
              </a:rPr>
              <a:t>(</a:t>
            </a:r>
            <a:r>
              <a:rPr lang="zh-CN" altLang="zh-CN" sz="2800" kern="100" dirty="0">
                <a:latin typeface="Times New Roman"/>
                <a:ea typeface="华文细黑"/>
                <a:cs typeface="Times New Roman"/>
              </a:rPr>
              <a:t>浓硫酸或浓硝酸</a:t>
            </a:r>
            <a:r>
              <a:rPr lang="en-US" altLang="zh-CN" sz="2800" kern="100" dirty="0">
                <a:latin typeface="Times New Roman"/>
                <a:ea typeface="华文细黑"/>
              </a:rPr>
              <a:t>)</a:t>
            </a:r>
            <a:r>
              <a:rPr lang="zh-CN" altLang="zh-CN" sz="2800" kern="100" dirty="0">
                <a:latin typeface="Times New Roman"/>
                <a:ea typeface="华文细黑"/>
                <a:cs typeface="Times New Roman"/>
              </a:rPr>
              <a:t>，溶液</a:t>
            </a:r>
            <a:r>
              <a:rPr lang="en-US" altLang="zh-CN" sz="2800" kern="100" dirty="0">
                <a:latin typeface="Times New Roman"/>
                <a:ea typeface="华文细黑"/>
              </a:rPr>
              <a:t>X</a:t>
            </a:r>
            <a:r>
              <a:rPr lang="zh-CN" altLang="zh-CN" sz="2800" kern="100" dirty="0">
                <a:latin typeface="Times New Roman"/>
                <a:ea typeface="华文细黑"/>
                <a:cs typeface="Times New Roman"/>
              </a:rPr>
              <a:t>中都可能含有</a:t>
            </a:r>
            <a:r>
              <a:rPr lang="en-US" altLang="zh-CN" sz="2800" kern="100" dirty="0">
                <a:latin typeface="Times New Roman"/>
                <a:ea typeface="华文细黑"/>
              </a:rPr>
              <a:t>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Cu</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Al</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三种金属阳离子。向溶液</a:t>
            </a:r>
            <a:r>
              <a:rPr lang="en-US" altLang="zh-CN" sz="2800" kern="100" dirty="0">
                <a:latin typeface="Times New Roman"/>
                <a:ea typeface="华文细黑"/>
              </a:rPr>
              <a:t>X</a:t>
            </a:r>
            <a:r>
              <a:rPr lang="zh-CN" altLang="zh-CN" sz="2800" kern="100" dirty="0">
                <a:latin typeface="Times New Roman"/>
                <a:ea typeface="华文细黑"/>
                <a:cs typeface="Times New Roman"/>
              </a:rPr>
              <a:t>中加入过量的</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a:t>
            </a:r>
            <a:r>
              <a:rPr lang="en-US" altLang="zh-CN" sz="2800" kern="100" dirty="0">
                <a:latin typeface="Times New Roman"/>
                <a:ea typeface="华文细黑"/>
              </a:rPr>
              <a:t>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rPr>
              <a:t>Cu</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可转化为</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和</a:t>
            </a:r>
            <a:r>
              <a:rPr lang="en-US" altLang="zh-CN" sz="2800" kern="100" dirty="0">
                <a:latin typeface="Times New Roman"/>
                <a:ea typeface="华文细黑"/>
              </a:rPr>
              <a:t>Cu(OH)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沉淀析出，如果有</a:t>
            </a:r>
            <a:r>
              <a:rPr lang="en-US" altLang="zh-CN" sz="2800" kern="100" dirty="0">
                <a:latin typeface="Times New Roman"/>
                <a:ea typeface="华文细黑"/>
              </a:rPr>
              <a:t>Al</a:t>
            </a:r>
            <a:r>
              <a:rPr lang="en-US" altLang="zh-CN" sz="2800" kern="100" baseline="30000" dirty="0">
                <a:latin typeface="Times New Roman"/>
                <a:ea typeface="华文细黑"/>
              </a:rPr>
              <a:t>3</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则</a:t>
            </a:r>
            <a:r>
              <a:rPr lang="zh-CN" altLang="zh-CN" sz="2800" kern="100" dirty="0" smtClean="0">
                <a:latin typeface="Times New Roman"/>
                <a:ea typeface="华文细黑"/>
                <a:cs typeface="Times New Roman"/>
              </a:rPr>
              <a:t>转化</a:t>
            </a:r>
            <a:endParaRPr lang="zh-CN" altLang="en-US" sz="2800" dirty="0"/>
          </a:p>
        </p:txBody>
      </p:sp>
      <p:graphicFrame>
        <p:nvGraphicFramePr>
          <p:cNvPr id="2" name="对象 1"/>
          <p:cNvGraphicFramePr>
            <a:graphicFrameLocks noChangeAspect="1"/>
          </p:cNvGraphicFramePr>
          <p:nvPr>
            <p:extLst>
              <p:ext uri="{D42A27DB-BD31-4B8C-83A1-F6EECF244321}">
                <p14:modId xmlns:p14="http://schemas.microsoft.com/office/powerpoint/2010/main" val="132043716"/>
              </p:ext>
            </p:extLst>
          </p:nvPr>
        </p:nvGraphicFramePr>
        <p:xfrm>
          <a:off x="9191550" y="5738291"/>
          <a:ext cx="2063750" cy="931863"/>
        </p:xfrm>
        <a:graphic>
          <a:graphicData uri="http://schemas.openxmlformats.org/presentationml/2006/ole">
            <mc:AlternateContent xmlns:mc="http://schemas.openxmlformats.org/markup-compatibility/2006">
              <mc:Choice xmlns:v="urn:schemas-microsoft-com:vml" Requires="v">
                <p:oleObj spid="_x0000_s258056" name="文档" r:id="rId4" imgW="2063284" imgH="932072" progId="Word.Document.12">
                  <p:embed/>
                </p:oleObj>
              </mc:Choice>
              <mc:Fallback>
                <p:oleObj name="文档" r:id="rId4" imgW="2063284" imgH="932072" progId="Word.Document.12">
                  <p:embed/>
                  <p:pic>
                    <p:nvPicPr>
                      <p:cNvPr id="0" name=""/>
                      <p:cNvPicPr/>
                      <p:nvPr/>
                    </p:nvPicPr>
                    <p:blipFill>
                      <a:blip r:embed="rId5"/>
                      <a:stretch>
                        <a:fillRect/>
                      </a:stretch>
                    </p:blipFill>
                    <p:spPr>
                      <a:xfrm>
                        <a:off x="9191550" y="5738291"/>
                        <a:ext cx="2063750" cy="931863"/>
                      </a:xfrm>
                      <a:prstGeom prst="rect">
                        <a:avLst/>
                      </a:prstGeom>
                    </p:spPr>
                  </p:pic>
                </p:oleObj>
              </mc:Fallback>
            </mc:AlternateContent>
          </a:graphicData>
        </a:graphic>
      </p:graphicFrame>
    </p:spTree>
    <p:extLst>
      <p:ext uri="{BB962C8B-B14F-4D97-AF65-F5344CB8AC3E}">
        <p14:creationId xmlns:p14="http://schemas.microsoft.com/office/powerpoint/2010/main" val="11453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30412" y="750397"/>
            <a:ext cx="11755638" cy="2031325"/>
          </a:xfrm>
          <a:prstGeom prst="rect">
            <a:avLst/>
          </a:prstGeom>
        </p:spPr>
        <p:txBody>
          <a:bodyPr>
            <a:spAutoFit/>
          </a:bodyPr>
          <a:lstStyle/>
          <a:p>
            <a:pPr>
              <a:lnSpc>
                <a:spcPct val="150000"/>
              </a:lnSpc>
              <a:tabLst>
                <a:tab pos="2250440" algn="l"/>
              </a:tabLst>
            </a:pPr>
            <a:r>
              <a:rPr lang="zh-CN" altLang="zh-CN" sz="2800" kern="100" dirty="0">
                <a:latin typeface="Times New Roman"/>
                <a:ea typeface="华文细黑"/>
                <a:cs typeface="Times New Roman"/>
              </a:rPr>
              <a:t>实验</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中溶液</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变小的原因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时，实验</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中溶液</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小于实验</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的原因是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用离子方程式</a:t>
            </a:r>
            <a:r>
              <a:rPr lang="zh-CN" altLang="zh-CN" sz="2800" kern="100" dirty="0" smtClean="0">
                <a:latin typeface="Times New Roman"/>
                <a:ea typeface="华文细黑"/>
                <a:cs typeface="Times New Roman"/>
              </a:rPr>
              <a:t>表示</a:t>
            </a:r>
            <a:r>
              <a:rPr lang="en-US" altLang="zh-CN" sz="2800" kern="100" dirty="0" smtClean="0">
                <a:latin typeface="Times New Roman"/>
                <a:ea typeface="华文细黑"/>
                <a:cs typeface="Courier New"/>
              </a:rPr>
              <a:t>)___________</a:t>
            </a:r>
            <a:r>
              <a:rPr lang="en-US" altLang="zh-CN" sz="2800" kern="100" dirty="0" smtClean="0">
                <a:latin typeface="Times New Roman"/>
                <a:ea typeface="华文细黑"/>
              </a:rPr>
              <a:t>______________</a:t>
            </a:r>
          </a:p>
          <a:p>
            <a:pPr>
              <a:lnSpc>
                <a:spcPct val="150000"/>
              </a:lnSpc>
              <a:tabLst>
                <a:tab pos="2250440" algn="l"/>
              </a:tabLst>
            </a:pPr>
            <a:r>
              <a:rPr lang="en-US" altLang="zh-CN" sz="2800" kern="100" dirty="0" smtClean="0">
                <a:latin typeface="Times New Roman"/>
                <a:ea typeface="华文细黑"/>
                <a:cs typeface="Times New Roman"/>
              </a:rPr>
              <a:t>________________________________________________________________</a:t>
            </a:r>
            <a:r>
              <a:rPr lang="zh-CN" altLang="zh-CN" sz="2800" kern="100" dirty="0" smtClean="0">
                <a:latin typeface="Times New Roman"/>
                <a:ea typeface="华文细黑"/>
                <a:cs typeface="Times New Roman"/>
              </a:rPr>
              <a:t>。</a:t>
            </a:r>
            <a:endParaRPr lang="zh-CN" altLang="en-US" sz="2800" dirty="0"/>
          </a:p>
        </p:txBody>
      </p:sp>
      <p:graphicFrame>
        <p:nvGraphicFramePr>
          <p:cNvPr id="13" name="对象 12"/>
          <p:cNvGraphicFramePr>
            <a:graphicFrameLocks noChangeAspect="1"/>
          </p:cNvGraphicFramePr>
          <p:nvPr>
            <p:extLst>
              <p:ext uri="{D42A27DB-BD31-4B8C-83A1-F6EECF244321}">
                <p14:modId xmlns:p14="http://schemas.microsoft.com/office/powerpoint/2010/main" val="4046072344"/>
              </p:ext>
            </p:extLst>
          </p:nvPr>
        </p:nvGraphicFramePr>
        <p:xfrm>
          <a:off x="406574" y="2853730"/>
          <a:ext cx="10945813" cy="2976563"/>
        </p:xfrm>
        <a:graphic>
          <a:graphicData uri="http://schemas.openxmlformats.org/presentationml/2006/ole">
            <mc:AlternateContent xmlns:mc="http://schemas.openxmlformats.org/markup-compatibility/2006">
              <mc:Choice xmlns:v="urn:schemas-microsoft-com:vml" Requires="v">
                <p:oleObj spid="_x0000_s255016" name="文档" r:id="rId4" imgW="10946130" imgH="2980747" progId="Word.Document.12">
                  <p:embed/>
                </p:oleObj>
              </mc:Choice>
              <mc:Fallback>
                <p:oleObj name="文档" r:id="rId4" imgW="10946130" imgH="2980747" progId="Word.Document.12">
                  <p:embed/>
                  <p:pic>
                    <p:nvPicPr>
                      <p:cNvPr id="0" name=""/>
                      <p:cNvPicPr/>
                      <p:nvPr/>
                    </p:nvPicPr>
                    <p:blipFill>
                      <a:blip r:embed="rId5"/>
                      <a:stretch>
                        <a:fillRect/>
                      </a:stretch>
                    </p:blipFill>
                    <p:spPr>
                      <a:xfrm>
                        <a:off x="406574" y="2853730"/>
                        <a:ext cx="10945813" cy="2976563"/>
                      </a:xfrm>
                      <a:prstGeom prst="rect">
                        <a:avLst/>
                      </a:prstGeom>
                    </p:spPr>
                  </p:pic>
                </p:oleObj>
              </mc:Fallback>
            </mc:AlternateContent>
          </a:graphicData>
        </a:graphic>
      </p:graphicFrame>
      <p:sp>
        <p:nvSpPr>
          <p:cNvPr id="15" name="矩形 14"/>
          <p:cNvSpPr/>
          <p:nvPr/>
        </p:nvSpPr>
        <p:spPr>
          <a:xfrm>
            <a:off x="4879914" y="818342"/>
            <a:ext cx="3879588" cy="523220"/>
          </a:xfrm>
          <a:prstGeom prst="rect">
            <a:avLst/>
          </a:prstGeom>
        </p:spPr>
        <p:txBody>
          <a:bodyPr wrap="none">
            <a:spAutoFit/>
          </a:bodyPr>
          <a:lstStyle/>
          <a:p>
            <a:r>
              <a:rPr lang="en-US" altLang="zh-CN" sz="2800" kern="100">
                <a:solidFill>
                  <a:srgbClr val="E36C0A"/>
                </a:solidFill>
                <a:latin typeface="Times New Roman"/>
                <a:ea typeface="华文细黑"/>
              </a:rPr>
              <a:t>SO</a:t>
            </a:r>
            <a:r>
              <a:rPr lang="en-US" altLang="zh-CN" sz="2800" kern="100" baseline="-2500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溶于水后生成</a:t>
            </a:r>
            <a:r>
              <a:rPr lang="en-US" altLang="zh-CN" sz="2800" kern="100" dirty="0">
                <a:solidFill>
                  <a:srgbClr val="E36C0A"/>
                </a:solidFill>
                <a:latin typeface="Times New Roman"/>
                <a:ea typeface="华文细黑"/>
              </a:rPr>
              <a:t>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SO</a:t>
            </a:r>
            <a:r>
              <a:rPr lang="en-US" altLang="zh-CN" sz="2800" kern="100" baseline="-25000" dirty="0">
                <a:solidFill>
                  <a:srgbClr val="E36C0A"/>
                </a:solidFill>
                <a:latin typeface="Times New Roman"/>
                <a:ea typeface="华文细黑"/>
              </a:rPr>
              <a:t>3</a:t>
            </a:r>
            <a:endParaRPr lang="zh-CN" altLang="en-US" sz="2800" dirty="0"/>
          </a:p>
        </p:txBody>
      </p:sp>
      <p:graphicFrame>
        <p:nvGraphicFramePr>
          <p:cNvPr id="16" name="对象 15"/>
          <p:cNvGraphicFramePr>
            <a:graphicFrameLocks noChangeAspect="1"/>
          </p:cNvGraphicFramePr>
          <p:nvPr>
            <p:extLst>
              <p:ext uri="{D42A27DB-BD31-4B8C-83A1-F6EECF244321}">
                <p14:modId xmlns:p14="http://schemas.microsoft.com/office/powerpoint/2010/main" val="2950022404"/>
              </p:ext>
            </p:extLst>
          </p:nvPr>
        </p:nvGraphicFramePr>
        <p:xfrm>
          <a:off x="7397005" y="1466850"/>
          <a:ext cx="4314825" cy="657225"/>
        </p:xfrm>
        <a:graphic>
          <a:graphicData uri="http://schemas.openxmlformats.org/presentationml/2006/ole">
            <mc:AlternateContent xmlns:mc="http://schemas.openxmlformats.org/markup-compatibility/2006">
              <mc:Choice xmlns:v="urn:schemas-microsoft-com:vml" Requires="v">
                <p:oleObj spid="_x0000_s255017" name="文档" r:id="rId7" imgW="4319799" imgH="656262" progId="Word.Document.12">
                  <p:embed/>
                </p:oleObj>
              </mc:Choice>
              <mc:Fallback>
                <p:oleObj name="文档" r:id="rId7" imgW="4319799" imgH="656262" progId="Word.Document.12">
                  <p:embed/>
                  <p:pic>
                    <p:nvPicPr>
                      <p:cNvPr id="0" name=""/>
                      <p:cNvPicPr/>
                      <p:nvPr/>
                    </p:nvPicPr>
                    <p:blipFill>
                      <a:blip r:embed="rId8"/>
                      <a:stretch>
                        <a:fillRect/>
                      </a:stretch>
                    </p:blipFill>
                    <p:spPr>
                      <a:xfrm>
                        <a:off x="7397005" y="1466850"/>
                        <a:ext cx="4314825" cy="657225"/>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974439959"/>
              </p:ext>
            </p:extLst>
          </p:nvPr>
        </p:nvGraphicFramePr>
        <p:xfrm>
          <a:off x="297981" y="2061642"/>
          <a:ext cx="11620500" cy="923925"/>
        </p:xfrm>
        <a:graphic>
          <a:graphicData uri="http://schemas.openxmlformats.org/presentationml/2006/ole">
            <mc:AlternateContent xmlns:mc="http://schemas.openxmlformats.org/markup-compatibility/2006">
              <mc:Choice xmlns:v="urn:schemas-microsoft-com:vml" Requires="v">
                <p:oleObj spid="_x0000_s255018" name="文档" r:id="rId10" imgW="11622257" imgH="934458" progId="Word.Document.12">
                  <p:embed/>
                </p:oleObj>
              </mc:Choice>
              <mc:Fallback>
                <p:oleObj name="文档" r:id="rId10" imgW="11622257" imgH="934458" progId="Word.Document.12">
                  <p:embed/>
                  <p:pic>
                    <p:nvPicPr>
                      <p:cNvPr id="0" name=""/>
                      <p:cNvPicPr/>
                      <p:nvPr/>
                    </p:nvPicPr>
                    <p:blipFill>
                      <a:blip r:embed="rId11"/>
                      <a:stretch>
                        <a:fillRect/>
                      </a:stretch>
                    </p:blipFill>
                    <p:spPr>
                      <a:xfrm>
                        <a:off x="297981" y="2061642"/>
                        <a:ext cx="11620500" cy="923925"/>
                      </a:xfrm>
                      <a:prstGeom prst="rect">
                        <a:avLst/>
                      </a:prstGeom>
                    </p:spPr>
                  </p:pic>
                </p:oleObj>
              </mc:Fallback>
            </mc:AlternateContent>
          </a:graphicData>
        </a:graphic>
      </p:graphicFrame>
      <p:sp>
        <p:nvSpPr>
          <p:cNvPr id="7" name="Rectangle 21">
            <a:hlinkClick r:id="rId12" action="ppaction://hlinksldjump"/>
          </p:cNvPr>
          <p:cNvSpPr>
            <a:spLocks noChangeArrowheads="1"/>
          </p:cNvSpPr>
          <p:nvPr/>
        </p:nvSpPr>
        <p:spPr bwMode="auto">
          <a:xfrm>
            <a:off x="10699720"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13" action="ppaction://hlinksldjump"/>
          </p:cNvPr>
          <p:cNvSpPr>
            <a:spLocks noChangeArrowheads="1"/>
          </p:cNvSpPr>
          <p:nvPr/>
        </p:nvSpPr>
        <p:spPr bwMode="auto">
          <a:xfrm>
            <a:off x="11133643"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14" action="ppaction://hlinksldjump"/>
          </p:cNvPr>
          <p:cNvSpPr>
            <a:spLocks noChangeArrowheads="1"/>
          </p:cNvSpPr>
          <p:nvPr/>
        </p:nvSpPr>
        <p:spPr bwMode="auto">
          <a:xfrm>
            <a:off x="11567566"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573969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7"/>
                                        </p:tgtEl>
                                      </p:cBhvr>
                                    </p:animEffect>
                                    <p:set>
                                      <p:cBhvr>
                                        <p:cTn id="26" dur="1" fill="hold">
                                          <p:stCondLst>
                                            <p:cond delay="499"/>
                                          </p:stCondLst>
                                        </p:cTn>
                                        <p:tgtEl>
                                          <p:spTgt spid="1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5"/>
                                        </p:tgtEl>
                                      </p:cBhvr>
                                    </p:animEffect>
                                    <p:set>
                                      <p:cBhvr>
                                        <p:cTn id="29" dur="1" fill="hold">
                                          <p:stCondLst>
                                            <p:cond delay="499"/>
                                          </p:stCondLst>
                                        </p:cTn>
                                        <p:tgtEl>
                                          <p:spTgt spid="1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5" grpId="0"/>
      <p:bldP spid="15"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06574" y="333450"/>
            <a:ext cx="11409907" cy="1775078"/>
          </a:xfrm>
          <a:prstGeom prst="rect">
            <a:avLst/>
          </a:prstGeom>
        </p:spPr>
        <p:txBody>
          <a:bodyPr>
            <a:spAutoFit/>
          </a:bodyPr>
          <a:lstStyle/>
          <a:p>
            <a:pPr>
              <a:lnSpc>
                <a:spcPct val="150000"/>
              </a:lnSpc>
              <a:tabLst>
                <a:tab pos="2250440" algn="l"/>
              </a:tabLst>
            </a:pPr>
            <a:r>
              <a:rPr lang="en-US" altLang="zh-CN" sz="2800" kern="100">
                <a:latin typeface="Times New Roman"/>
                <a:ea typeface="华文细黑"/>
                <a:cs typeface="Courier New"/>
              </a:rPr>
              <a:t>(3)</a:t>
            </a:r>
            <a:r>
              <a:rPr lang="zh-CN" altLang="zh-CN" sz="2800" kern="100" dirty="0">
                <a:latin typeface="Times New Roman"/>
                <a:ea typeface="华文细黑"/>
                <a:cs typeface="Times New Roman"/>
              </a:rPr>
              <a:t>验证假设二</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请设计实验验证假设二，写出实验步骤、预期现象和结论。</a:t>
            </a:r>
            <a:endParaRPr lang="zh-CN" altLang="en-US" sz="2800" dirty="0"/>
          </a:p>
        </p:txBody>
      </p:sp>
      <p:graphicFrame>
        <p:nvGraphicFramePr>
          <p:cNvPr id="10" name="表格 9"/>
          <p:cNvGraphicFramePr>
            <a:graphicFrameLocks noGrp="1"/>
          </p:cNvGraphicFramePr>
          <p:nvPr>
            <p:extLst>
              <p:ext uri="{D42A27DB-BD31-4B8C-83A1-F6EECF244321}">
                <p14:modId xmlns:p14="http://schemas.microsoft.com/office/powerpoint/2010/main" val="2710606592"/>
              </p:ext>
            </p:extLst>
          </p:nvPr>
        </p:nvGraphicFramePr>
        <p:xfrm>
          <a:off x="598852" y="1798612"/>
          <a:ext cx="9433048" cy="1280160"/>
        </p:xfrm>
        <a:graphic>
          <a:graphicData uri="http://schemas.openxmlformats.org/drawingml/2006/table">
            <a:tbl>
              <a:tblPr firstRow="1" firstCol="1" bandRow="1"/>
              <a:tblGrid>
                <a:gridCol w="9433048"/>
              </a:tblGrid>
              <a:tr h="1080120">
                <a:tc>
                  <a:txBody>
                    <a:bodyPr/>
                    <a:lstStyle/>
                    <a:p>
                      <a:pPr algn="just">
                        <a:lnSpc>
                          <a:spcPct val="150000"/>
                        </a:lnSpc>
                        <a:spcAft>
                          <a:spcPts val="0"/>
                        </a:spcAft>
                        <a:tabLst>
                          <a:tab pos="2250440" algn="l"/>
                        </a:tabLst>
                      </a:pPr>
                      <a:r>
                        <a:rPr lang="zh-CN" sz="2800" kern="100" dirty="0">
                          <a:effectLst/>
                          <a:latin typeface="Times New Roman"/>
                          <a:ea typeface="华文细黑"/>
                          <a:cs typeface="Times New Roman"/>
                        </a:rPr>
                        <a:t>实验步骤、预期现象和结论</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不要求写具体操作过程</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a:t>
                      </a:r>
                      <a:endParaRPr lang="zh-CN" sz="2800" kern="100" dirty="0">
                        <a:effectLst/>
                        <a:latin typeface="宋体"/>
                        <a:cs typeface="Courier New"/>
                      </a:endParaRPr>
                    </a:p>
                    <a:p>
                      <a:pPr algn="just">
                        <a:lnSpc>
                          <a:spcPct val="150000"/>
                        </a:lnSpc>
                        <a:spcAft>
                          <a:spcPts val="0"/>
                        </a:spcAft>
                        <a:tabLst>
                          <a:tab pos="2250440" algn="l"/>
                        </a:tabLs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21">
            <a:hlinkClick r:id="rId2" action="ppaction://hlinksldjump"/>
          </p:cNvPr>
          <p:cNvSpPr>
            <a:spLocks noChangeArrowheads="1"/>
          </p:cNvSpPr>
          <p:nvPr/>
        </p:nvSpPr>
        <p:spPr bwMode="auto">
          <a:xfrm>
            <a:off x="10699720"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1133643"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1567566"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5" action="ppaction://hlinksldjump"/>
          </p:cNvPr>
          <p:cNvSpPr/>
          <p:nvPr/>
        </p:nvSpPr>
        <p:spPr>
          <a:xfrm>
            <a:off x="10631710" y="6663993"/>
            <a:ext cx="1558703" cy="201280"/>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解析答案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5812714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507375" y="1269554"/>
            <a:ext cx="9812557" cy="738664"/>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en-US" altLang="zh-CN" sz="2800" kern="100" dirty="0">
                <a:latin typeface="Times New Roman"/>
                <a:ea typeface="华文细黑"/>
              </a:rPr>
              <a:t> </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通过</a:t>
            </a:r>
            <a:r>
              <a:rPr lang="zh-CN" altLang="zh-CN" sz="2800" kern="100" dirty="0">
                <a:latin typeface="Times New Roman"/>
                <a:ea typeface="华文细黑"/>
                <a:cs typeface="Times New Roman"/>
              </a:rPr>
              <a:t>对比假设一的验证过程，可设计如下实验步骤：</a:t>
            </a:r>
            <a:endParaRPr lang="zh-CN" altLang="en-US" sz="2800" dirty="0"/>
          </a:p>
        </p:txBody>
      </p:sp>
      <p:graphicFrame>
        <p:nvGraphicFramePr>
          <p:cNvPr id="17" name="表格 16"/>
          <p:cNvGraphicFramePr>
            <a:graphicFrameLocks noGrp="1"/>
          </p:cNvGraphicFramePr>
          <p:nvPr>
            <p:extLst>
              <p:ext uri="{D42A27DB-BD31-4B8C-83A1-F6EECF244321}">
                <p14:modId xmlns:p14="http://schemas.microsoft.com/office/powerpoint/2010/main" val="2392601983"/>
              </p:ext>
            </p:extLst>
          </p:nvPr>
        </p:nvGraphicFramePr>
        <p:xfrm>
          <a:off x="622598" y="2296249"/>
          <a:ext cx="10945216" cy="2573705"/>
        </p:xfrm>
        <a:graphic>
          <a:graphicData uri="http://schemas.openxmlformats.org/drawingml/2006/table">
            <a:tbl>
              <a:tblPr firstRow="1" firstCol="1" bandRow="1"/>
              <a:tblGrid>
                <a:gridCol w="10945216"/>
              </a:tblGrid>
              <a:tr h="2573705">
                <a:tc>
                  <a:txBody>
                    <a:bodyPr/>
                    <a:lstStyle/>
                    <a:p>
                      <a:pPr algn="just">
                        <a:lnSpc>
                          <a:spcPct val="150000"/>
                        </a:lnSpc>
                        <a:spcAft>
                          <a:spcPts val="0"/>
                        </a:spcAft>
                        <a:tabLst>
                          <a:tab pos="2250440" algn="l"/>
                        </a:tabLst>
                      </a:pPr>
                      <a:r>
                        <a:rPr lang="zh-CN" sz="2800" kern="100" dirty="0">
                          <a:effectLst/>
                          <a:latin typeface="Times New Roman"/>
                          <a:ea typeface="华文细黑"/>
                          <a:cs typeface="Times New Roman"/>
                        </a:rPr>
                        <a:t>实验步骤、预期现象和结论</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不要求写具体操作过程</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a:t>
                      </a:r>
                      <a:endParaRPr lang="zh-CN" sz="2800" kern="100" dirty="0">
                        <a:effectLst/>
                        <a:latin typeface="宋体"/>
                        <a:cs typeface="Courier New"/>
                      </a:endParaRPr>
                    </a:p>
                    <a:p>
                      <a:pPr algn="just">
                        <a:lnSpc>
                          <a:spcPct val="150000"/>
                        </a:lnSpc>
                        <a:spcAft>
                          <a:spcPts val="0"/>
                        </a:spcAft>
                        <a:tabLst>
                          <a:tab pos="2250440" algn="l"/>
                        </a:tabLst>
                      </a:pPr>
                      <a:r>
                        <a:rPr lang="zh-CN" sz="2800" kern="100" dirty="0">
                          <a:effectLst/>
                          <a:latin typeface="Times New Roman"/>
                          <a:ea typeface="华文细黑"/>
                          <a:cs typeface="Times New Roman"/>
                        </a:rPr>
                        <a:t>实验</a:t>
                      </a:r>
                      <a:r>
                        <a:rPr lang="en-US" sz="2800" kern="100" dirty="0">
                          <a:effectLst/>
                          <a:latin typeface="Times New Roman"/>
                          <a:ea typeface="华文细黑"/>
                          <a:cs typeface="Courier New"/>
                        </a:rPr>
                        <a:t>1</a:t>
                      </a:r>
                      <a:r>
                        <a:rPr lang="zh-CN" sz="2800" kern="100" dirty="0">
                          <a:effectLst/>
                          <a:latin typeface="Times New Roman"/>
                          <a:ea typeface="华文细黑"/>
                          <a:cs typeface="Times New Roman"/>
                        </a:rPr>
                        <a:t>：作为参照实验</a:t>
                      </a:r>
                      <a:endParaRPr lang="zh-CN" sz="2800" kern="100" dirty="0">
                        <a:effectLst/>
                        <a:latin typeface="宋体"/>
                        <a:cs typeface="Courier New"/>
                      </a:endParaRPr>
                    </a:p>
                    <a:p>
                      <a:pPr algn="just">
                        <a:lnSpc>
                          <a:spcPct val="150000"/>
                        </a:lnSpc>
                        <a:spcAft>
                          <a:spcPts val="0"/>
                        </a:spcAft>
                        <a:tabLst>
                          <a:tab pos="2250440" algn="l"/>
                        </a:tabLst>
                      </a:pPr>
                      <a:r>
                        <a:rPr lang="zh-CN" sz="2800" kern="100" dirty="0">
                          <a:effectLst/>
                          <a:latin typeface="Times New Roman"/>
                          <a:ea typeface="华文细黑"/>
                          <a:cs typeface="Times New Roman"/>
                        </a:rPr>
                        <a:t>实验</a:t>
                      </a:r>
                      <a:r>
                        <a:rPr lang="en-US" sz="2800" kern="100" dirty="0">
                          <a:effectLst/>
                          <a:latin typeface="Times New Roman"/>
                          <a:ea typeface="华文细黑"/>
                          <a:cs typeface="Courier New"/>
                        </a:rPr>
                        <a:t>3</a:t>
                      </a:r>
                      <a:r>
                        <a:rPr lang="zh-CN" sz="2800" kern="100" dirty="0">
                          <a:effectLst/>
                          <a:latin typeface="Times New Roman"/>
                          <a:ea typeface="华文细黑"/>
                          <a:cs typeface="Times New Roman"/>
                        </a:rPr>
                        <a:t>：将纯净的</a:t>
                      </a:r>
                      <a:r>
                        <a:rPr lang="en-US" sz="2800" kern="100" dirty="0">
                          <a:effectLst/>
                          <a:latin typeface="Times New Roman"/>
                          <a:ea typeface="华文细黑"/>
                          <a:cs typeface="Courier New"/>
                        </a:rPr>
                        <a:t>SO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气体缓慢通入未经脱</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处理的</a:t>
                      </a:r>
                      <a:r>
                        <a:rPr lang="en-US" sz="2800" kern="100" dirty="0">
                          <a:effectLst/>
                          <a:latin typeface="Times New Roman"/>
                          <a:ea typeface="华文细黑"/>
                          <a:cs typeface="Courier New"/>
                        </a:rPr>
                        <a:t>25 mL 0.1 </a:t>
                      </a:r>
                      <a:r>
                        <a:rPr lang="en-US" sz="2800" kern="100" dirty="0" err="1">
                          <a:effectLst/>
                          <a:latin typeface="Times New Roman"/>
                          <a:ea typeface="华文细黑"/>
                          <a:cs typeface="Courier New"/>
                        </a:rPr>
                        <a:t>mol·L</a:t>
                      </a:r>
                      <a:r>
                        <a:rPr lang="zh-CN" sz="2800" kern="100" baseline="30000" dirty="0">
                          <a:effectLst/>
                          <a:latin typeface="Times New Roman"/>
                          <a:ea typeface="华文细黑"/>
                          <a:cs typeface="Times New Roman"/>
                        </a:rPr>
                        <a:t>－</a:t>
                      </a:r>
                      <a:r>
                        <a:rPr lang="en-US" sz="2800" kern="100" baseline="30000" dirty="0">
                          <a:effectLst/>
                          <a:latin typeface="Times New Roman"/>
                          <a:ea typeface="华文细黑"/>
                          <a:cs typeface="Courier New"/>
                        </a:rPr>
                        <a:t>1</a:t>
                      </a:r>
                      <a:r>
                        <a:rPr lang="en-US" sz="2800" kern="100" dirty="0">
                          <a:effectLst/>
                          <a:latin typeface="Times New Roman"/>
                          <a:ea typeface="华文细黑"/>
                          <a:cs typeface="Courier New"/>
                        </a:rPr>
                        <a:t> BaCl</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溶液中，若有白色沉淀，表明假设二成立，否则不成立</a:t>
                      </a:r>
                      <a:endParaRPr lang="zh-CN" sz="2800" kern="100" dirty="0">
                        <a:effectLst/>
                        <a:latin typeface="宋体"/>
                        <a:cs typeface="Courier New"/>
                      </a:endParaRPr>
                    </a:p>
                  </a:txBody>
                  <a:tcPr marL="60637" marR="60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21">
            <a:hlinkClick r:id="rId2" action="ppaction://hlinksldjump"/>
          </p:cNvPr>
          <p:cNvSpPr>
            <a:spLocks noChangeArrowheads="1"/>
          </p:cNvSpPr>
          <p:nvPr/>
        </p:nvSpPr>
        <p:spPr bwMode="auto">
          <a:xfrm>
            <a:off x="10699720"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1133643"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1567566"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2083262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750"/>
                                        <p:tgtEl>
                                          <p:spTgt spid="1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22598" y="1197545"/>
            <a:ext cx="1265090"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252701066"/>
              </p:ext>
            </p:extLst>
          </p:nvPr>
        </p:nvGraphicFramePr>
        <p:xfrm>
          <a:off x="766614" y="1917625"/>
          <a:ext cx="10945216" cy="2808313"/>
        </p:xfrm>
        <a:graphic>
          <a:graphicData uri="http://schemas.openxmlformats.org/drawingml/2006/table">
            <a:tbl>
              <a:tblPr firstRow="1" firstCol="1" bandRow="1"/>
              <a:tblGrid>
                <a:gridCol w="10945216"/>
              </a:tblGrid>
              <a:tr h="2808313">
                <a:tc>
                  <a:txBody>
                    <a:bodyPr/>
                    <a:lstStyle/>
                    <a:p>
                      <a:pPr algn="just">
                        <a:lnSpc>
                          <a:spcPct val="150000"/>
                        </a:lnSpc>
                        <a:spcAft>
                          <a:spcPts val="0"/>
                        </a:spcAft>
                        <a:tabLst>
                          <a:tab pos="2250440" algn="l"/>
                        </a:tabLst>
                      </a:pPr>
                      <a:r>
                        <a:rPr lang="zh-CN" sz="2800" kern="100" dirty="0">
                          <a:solidFill>
                            <a:srgbClr val="E36C0A"/>
                          </a:solidFill>
                          <a:effectLst/>
                          <a:latin typeface="Times New Roman"/>
                          <a:ea typeface="华文细黑"/>
                          <a:cs typeface="Times New Roman"/>
                        </a:rPr>
                        <a:t>实验步骤、预期现象和结论</a:t>
                      </a:r>
                      <a:r>
                        <a:rPr lang="en-US" sz="2800" kern="100" dirty="0">
                          <a:solidFill>
                            <a:srgbClr val="E36C0A"/>
                          </a:solidFill>
                          <a:effectLst/>
                          <a:latin typeface="Times New Roman"/>
                          <a:ea typeface="华文细黑"/>
                          <a:cs typeface="Courier New"/>
                        </a:rPr>
                        <a:t>(</a:t>
                      </a:r>
                      <a:r>
                        <a:rPr lang="zh-CN" sz="2800" kern="100" dirty="0">
                          <a:solidFill>
                            <a:srgbClr val="E36C0A"/>
                          </a:solidFill>
                          <a:effectLst/>
                          <a:latin typeface="Times New Roman"/>
                          <a:ea typeface="华文细黑"/>
                          <a:cs typeface="Times New Roman"/>
                        </a:rPr>
                        <a:t>不要求写具体操作过程</a:t>
                      </a:r>
                      <a:r>
                        <a:rPr lang="en-US" sz="2800" kern="100" dirty="0">
                          <a:solidFill>
                            <a:srgbClr val="E36C0A"/>
                          </a:solidFill>
                          <a:effectLst/>
                          <a:latin typeface="Times New Roman"/>
                          <a:ea typeface="华文细黑"/>
                          <a:cs typeface="Courier New"/>
                        </a:rPr>
                        <a:t>)</a:t>
                      </a:r>
                      <a:r>
                        <a:rPr lang="zh-CN" sz="2800" kern="100" dirty="0">
                          <a:solidFill>
                            <a:srgbClr val="E36C0A"/>
                          </a:solidFill>
                          <a:effectLst/>
                          <a:latin typeface="Times New Roman"/>
                          <a:ea typeface="华文细黑"/>
                          <a:cs typeface="Times New Roman"/>
                        </a:rPr>
                        <a:t>：</a:t>
                      </a:r>
                      <a:endParaRPr lang="zh-CN" sz="2800" kern="100" dirty="0">
                        <a:effectLst/>
                        <a:latin typeface="宋体"/>
                        <a:cs typeface="Courier New"/>
                      </a:endParaRPr>
                    </a:p>
                    <a:p>
                      <a:pPr algn="just">
                        <a:lnSpc>
                          <a:spcPct val="150000"/>
                        </a:lnSpc>
                        <a:spcAft>
                          <a:spcPts val="0"/>
                        </a:spcAft>
                        <a:tabLst>
                          <a:tab pos="2250440" algn="l"/>
                        </a:tabLst>
                      </a:pPr>
                      <a:r>
                        <a:rPr lang="zh-CN" sz="2800" kern="100" dirty="0">
                          <a:solidFill>
                            <a:srgbClr val="E36C0A"/>
                          </a:solidFill>
                          <a:effectLst/>
                          <a:latin typeface="Times New Roman"/>
                          <a:ea typeface="华文细黑"/>
                          <a:cs typeface="Times New Roman"/>
                        </a:rPr>
                        <a:t>实验</a:t>
                      </a:r>
                      <a:r>
                        <a:rPr lang="en-US" sz="2800" kern="100" dirty="0">
                          <a:solidFill>
                            <a:srgbClr val="E36C0A"/>
                          </a:solidFill>
                          <a:effectLst/>
                          <a:latin typeface="Times New Roman"/>
                          <a:ea typeface="华文细黑"/>
                          <a:cs typeface="Courier New"/>
                        </a:rPr>
                        <a:t>1</a:t>
                      </a:r>
                      <a:r>
                        <a:rPr lang="zh-CN" sz="2800" kern="100" dirty="0">
                          <a:solidFill>
                            <a:srgbClr val="E36C0A"/>
                          </a:solidFill>
                          <a:effectLst/>
                          <a:latin typeface="Times New Roman"/>
                          <a:ea typeface="华文细黑"/>
                          <a:cs typeface="Times New Roman"/>
                        </a:rPr>
                        <a:t>：作为参照实验</a:t>
                      </a:r>
                      <a:endParaRPr lang="zh-CN" sz="2800" kern="100" dirty="0">
                        <a:effectLst/>
                        <a:latin typeface="宋体"/>
                        <a:cs typeface="Courier New"/>
                      </a:endParaRPr>
                    </a:p>
                    <a:p>
                      <a:pPr algn="just">
                        <a:lnSpc>
                          <a:spcPct val="150000"/>
                        </a:lnSpc>
                        <a:spcAft>
                          <a:spcPts val="0"/>
                        </a:spcAft>
                        <a:tabLst>
                          <a:tab pos="2250440" algn="l"/>
                        </a:tabLst>
                      </a:pPr>
                      <a:r>
                        <a:rPr lang="zh-CN" sz="2800" kern="100" dirty="0">
                          <a:solidFill>
                            <a:srgbClr val="E36C0A"/>
                          </a:solidFill>
                          <a:effectLst/>
                          <a:latin typeface="Times New Roman"/>
                          <a:ea typeface="华文细黑"/>
                          <a:cs typeface="Times New Roman"/>
                        </a:rPr>
                        <a:t>实验</a:t>
                      </a:r>
                      <a:r>
                        <a:rPr lang="en-US" sz="2800" kern="100" dirty="0">
                          <a:solidFill>
                            <a:srgbClr val="E36C0A"/>
                          </a:solidFill>
                          <a:effectLst/>
                          <a:latin typeface="Times New Roman"/>
                          <a:ea typeface="华文细黑"/>
                          <a:cs typeface="Courier New"/>
                        </a:rPr>
                        <a:t>3</a:t>
                      </a:r>
                      <a:r>
                        <a:rPr lang="zh-CN" sz="2800" kern="100" dirty="0">
                          <a:solidFill>
                            <a:srgbClr val="E36C0A"/>
                          </a:solidFill>
                          <a:effectLst/>
                          <a:latin typeface="Times New Roman"/>
                          <a:ea typeface="华文细黑"/>
                          <a:cs typeface="Times New Roman"/>
                        </a:rPr>
                        <a:t>：将纯净的</a:t>
                      </a:r>
                      <a:r>
                        <a:rPr lang="en-US" sz="2800" kern="100" dirty="0">
                          <a:solidFill>
                            <a:srgbClr val="E36C0A"/>
                          </a:solidFill>
                          <a:effectLst/>
                          <a:latin typeface="Times New Roman"/>
                          <a:ea typeface="华文细黑"/>
                          <a:cs typeface="Courier New"/>
                        </a:rPr>
                        <a:t>SO</a:t>
                      </a:r>
                      <a:r>
                        <a:rPr lang="en-US" sz="2800" kern="100" baseline="-25000" dirty="0">
                          <a:solidFill>
                            <a:srgbClr val="E36C0A"/>
                          </a:solidFill>
                          <a:effectLst/>
                          <a:latin typeface="Times New Roman"/>
                          <a:ea typeface="华文细黑"/>
                          <a:cs typeface="Courier New"/>
                        </a:rPr>
                        <a:t>2</a:t>
                      </a:r>
                      <a:r>
                        <a:rPr lang="zh-CN" sz="2800" kern="100" dirty="0">
                          <a:solidFill>
                            <a:srgbClr val="E36C0A"/>
                          </a:solidFill>
                          <a:effectLst/>
                          <a:latin typeface="Times New Roman"/>
                          <a:ea typeface="华文细黑"/>
                          <a:cs typeface="Times New Roman"/>
                        </a:rPr>
                        <a:t>气体缓慢通入未经脱</a:t>
                      </a:r>
                      <a:r>
                        <a:rPr lang="en-US" sz="2800" kern="100" dirty="0">
                          <a:solidFill>
                            <a:srgbClr val="E36C0A"/>
                          </a:solidFill>
                          <a:effectLst/>
                          <a:latin typeface="Times New Roman"/>
                          <a:ea typeface="华文细黑"/>
                          <a:cs typeface="Courier New"/>
                        </a:rPr>
                        <a:t>O</a:t>
                      </a:r>
                      <a:r>
                        <a:rPr lang="en-US" sz="2800" kern="100" baseline="-25000" dirty="0">
                          <a:solidFill>
                            <a:srgbClr val="E36C0A"/>
                          </a:solidFill>
                          <a:effectLst/>
                          <a:latin typeface="Times New Roman"/>
                          <a:ea typeface="华文细黑"/>
                          <a:cs typeface="Courier New"/>
                        </a:rPr>
                        <a:t>2</a:t>
                      </a:r>
                      <a:r>
                        <a:rPr lang="zh-CN" sz="2800" kern="100" dirty="0">
                          <a:solidFill>
                            <a:srgbClr val="E36C0A"/>
                          </a:solidFill>
                          <a:effectLst/>
                          <a:latin typeface="Times New Roman"/>
                          <a:ea typeface="华文细黑"/>
                          <a:cs typeface="Times New Roman"/>
                        </a:rPr>
                        <a:t>处理的</a:t>
                      </a:r>
                      <a:r>
                        <a:rPr lang="en-US" sz="2800" kern="100" dirty="0">
                          <a:solidFill>
                            <a:srgbClr val="E36C0A"/>
                          </a:solidFill>
                          <a:effectLst/>
                          <a:latin typeface="Times New Roman"/>
                          <a:ea typeface="华文细黑"/>
                          <a:cs typeface="Courier New"/>
                        </a:rPr>
                        <a:t>25 mL 0.1 </a:t>
                      </a:r>
                      <a:r>
                        <a:rPr lang="en-US" sz="2800" kern="100" dirty="0" err="1">
                          <a:solidFill>
                            <a:srgbClr val="E36C0A"/>
                          </a:solidFill>
                          <a:effectLst/>
                          <a:latin typeface="Times New Roman"/>
                          <a:ea typeface="华文细黑"/>
                          <a:cs typeface="Courier New"/>
                        </a:rPr>
                        <a:t>mol·L</a:t>
                      </a:r>
                      <a:r>
                        <a:rPr lang="zh-CN" sz="2800" kern="100" baseline="30000" dirty="0">
                          <a:solidFill>
                            <a:srgbClr val="E36C0A"/>
                          </a:solidFill>
                          <a:effectLst/>
                          <a:latin typeface="Times New Roman"/>
                          <a:ea typeface="华文细黑"/>
                          <a:cs typeface="Times New Roman"/>
                        </a:rPr>
                        <a:t>－</a:t>
                      </a:r>
                      <a:r>
                        <a:rPr lang="en-US" sz="2800" kern="100" baseline="30000" dirty="0">
                          <a:solidFill>
                            <a:srgbClr val="E36C0A"/>
                          </a:solidFill>
                          <a:effectLst/>
                          <a:latin typeface="Times New Roman"/>
                          <a:ea typeface="华文细黑"/>
                          <a:cs typeface="Courier New"/>
                        </a:rPr>
                        <a:t>1</a:t>
                      </a:r>
                      <a:r>
                        <a:rPr lang="en-US" sz="2800" kern="100" dirty="0">
                          <a:solidFill>
                            <a:srgbClr val="E36C0A"/>
                          </a:solidFill>
                          <a:effectLst/>
                          <a:latin typeface="Times New Roman"/>
                          <a:ea typeface="华文细黑"/>
                          <a:cs typeface="Courier New"/>
                        </a:rPr>
                        <a:t> BaCl</a:t>
                      </a:r>
                      <a:r>
                        <a:rPr lang="en-US" sz="2800" kern="100" baseline="-25000" dirty="0">
                          <a:solidFill>
                            <a:srgbClr val="E36C0A"/>
                          </a:solidFill>
                          <a:effectLst/>
                          <a:latin typeface="Times New Roman"/>
                          <a:ea typeface="华文细黑"/>
                          <a:cs typeface="Courier New"/>
                        </a:rPr>
                        <a:t>2</a:t>
                      </a:r>
                      <a:r>
                        <a:rPr lang="zh-CN" sz="2800" kern="100" dirty="0">
                          <a:solidFill>
                            <a:srgbClr val="E36C0A"/>
                          </a:solidFill>
                          <a:effectLst/>
                          <a:latin typeface="Times New Roman"/>
                          <a:ea typeface="华文细黑"/>
                          <a:cs typeface="Times New Roman"/>
                        </a:rPr>
                        <a:t>溶液中，若有白色沉淀，表明假设二成立，否则不成立</a:t>
                      </a:r>
                      <a:endParaRPr lang="zh-CN" sz="2800" kern="100" dirty="0">
                        <a:effectLst/>
                        <a:latin typeface="宋体"/>
                        <a:cs typeface="Courier New"/>
                      </a:endParaRPr>
                    </a:p>
                  </a:txBody>
                  <a:tcPr marL="60637" marR="60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21">
            <a:hlinkClick r:id="rId2" action="ppaction://hlinksldjump"/>
          </p:cNvPr>
          <p:cNvSpPr>
            <a:spLocks noChangeArrowheads="1"/>
          </p:cNvSpPr>
          <p:nvPr/>
        </p:nvSpPr>
        <p:spPr bwMode="auto">
          <a:xfrm>
            <a:off x="10699720"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1133643"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1567566"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1311622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0590" y="720130"/>
            <a:ext cx="11344407" cy="3323987"/>
          </a:xfrm>
          <a:prstGeom prst="rect">
            <a:avLst/>
          </a:prstGeom>
        </p:spPr>
        <p:txBody>
          <a:bodyPr>
            <a:spAutoFit/>
          </a:bodyPr>
          <a:lstStyle/>
          <a:p>
            <a:pPr>
              <a:lnSpc>
                <a:spcPct val="150000"/>
              </a:lnSpc>
              <a:tabLst>
                <a:tab pos="2250440"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若假设二成立，请预测：在相同条件下，分别用足量的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KNO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，氧化相同的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溶液体积变化忽略不计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，充分反应后两溶液的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前者</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后者，理由是</a:t>
            </a:r>
            <a:r>
              <a:rPr lang="en-US" altLang="zh-CN" sz="2800" kern="100" dirty="0" smtClean="0">
                <a:latin typeface="Times New Roman"/>
                <a:ea typeface="华文细黑"/>
                <a:cs typeface="Courier New"/>
              </a:rPr>
              <a:t>_______________</a:t>
            </a:r>
          </a:p>
          <a:p>
            <a:pPr>
              <a:lnSpc>
                <a:spcPct val="150000"/>
              </a:lnSpc>
              <a:tabLst>
                <a:tab pos="2250440" algn="l"/>
              </a:tabLst>
            </a:pPr>
            <a:r>
              <a:rPr lang="en-US" altLang="zh-CN" sz="2800" kern="100" dirty="0" smtClean="0">
                <a:latin typeface="Times New Roman"/>
                <a:ea typeface="华文细黑"/>
                <a:cs typeface="Courier New"/>
              </a:rPr>
              <a:t>_____________________________________________________________</a:t>
            </a:r>
            <a:endParaRPr lang="zh-CN" altLang="zh-CN" sz="2800" kern="100" dirty="0">
              <a:latin typeface="宋体"/>
              <a:cs typeface="Courier New"/>
            </a:endParaRPr>
          </a:p>
          <a:p>
            <a:pPr>
              <a:lnSpc>
                <a:spcPct val="150000"/>
              </a:lnSpc>
            </a:pPr>
            <a:r>
              <a:rPr lang="en-US" altLang="zh-CN" sz="2800" kern="100" dirty="0" smtClean="0">
                <a:latin typeface="Times New Roman"/>
                <a:ea typeface="华文细黑"/>
              </a:rPr>
              <a:t>___________________________________________________________</a:t>
            </a:r>
            <a:r>
              <a:rPr lang="zh-CN" altLang="zh-CN" sz="2800" kern="100" dirty="0" smtClean="0">
                <a:latin typeface="Times New Roman"/>
                <a:ea typeface="华文细黑"/>
                <a:cs typeface="Times New Roman"/>
              </a:rPr>
              <a:t>。</a:t>
            </a:r>
            <a:endParaRPr lang="zh-CN" altLang="en-US" sz="2800" dirty="0"/>
          </a:p>
        </p:txBody>
      </p:sp>
      <p:graphicFrame>
        <p:nvGraphicFramePr>
          <p:cNvPr id="10" name="对象 9"/>
          <p:cNvGraphicFramePr>
            <a:graphicFrameLocks noChangeAspect="1"/>
          </p:cNvGraphicFramePr>
          <p:nvPr>
            <p:extLst>
              <p:ext uri="{D42A27DB-BD31-4B8C-83A1-F6EECF244321}">
                <p14:modId xmlns:p14="http://schemas.microsoft.com/office/powerpoint/2010/main" val="2869362368"/>
              </p:ext>
            </p:extLst>
          </p:nvPr>
        </p:nvGraphicFramePr>
        <p:xfrm>
          <a:off x="646887" y="3982591"/>
          <a:ext cx="10982325" cy="1895475"/>
        </p:xfrm>
        <a:graphic>
          <a:graphicData uri="http://schemas.openxmlformats.org/presentationml/2006/ole">
            <mc:AlternateContent xmlns:mc="http://schemas.openxmlformats.org/markup-compatibility/2006">
              <mc:Choice xmlns:v="urn:schemas-microsoft-com:vml" Requires="v">
                <p:oleObj spid="_x0000_s253979" name="文档" r:id="rId4" imgW="10984272" imgH="1898117" progId="Word.Document.12">
                  <p:embed/>
                </p:oleObj>
              </mc:Choice>
              <mc:Fallback>
                <p:oleObj name="文档" r:id="rId4" imgW="10984272" imgH="1898117" progId="Word.Document.12">
                  <p:embed/>
                  <p:pic>
                    <p:nvPicPr>
                      <p:cNvPr id="0" name=""/>
                      <p:cNvPicPr/>
                      <p:nvPr/>
                    </p:nvPicPr>
                    <p:blipFill>
                      <a:blip r:embed="rId5"/>
                      <a:stretch>
                        <a:fillRect/>
                      </a:stretch>
                    </p:blipFill>
                    <p:spPr>
                      <a:xfrm>
                        <a:off x="646887" y="3982591"/>
                        <a:ext cx="10982325" cy="1895475"/>
                      </a:xfrm>
                      <a:prstGeom prst="rect">
                        <a:avLst/>
                      </a:prstGeom>
                    </p:spPr>
                  </p:pic>
                </p:oleObj>
              </mc:Fallback>
            </mc:AlternateContent>
          </a:graphicData>
        </a:graphic>
      </p:graphicFrame>
      <p:sp>
        <p:nvSpPr>
          <p:cNvPr id="12" name="矩形 11"/>
          <p:cNvSpPr/>
          <p:nvPr/>
        </p:nvSpPr>
        <p:spPr>
          <a:xfrm>
            <a:off x="1813877" y="2088282"/>
            <a:ext cx="902811" cy="523220"/>
          </a:xfrm>
          <a:prstGeom prst="rect">
            <a:avLst/>
          </a:prstGeom>
        </p:spPr>
        <p:txBody>
          <a:bodyPr wrap="none">
            <a:spAutoFit/>
          </a:bodyPr>
          <a:lstStyle/>
          <a:p>
            <a:r>
              <a:rPr lang="zh-CN" altLang="zh-CN" sz="2800" kern="100">
                <a:solidFill>
                  <a:srgbClr val="E36C0A"/>
                </a:solidFill>
                <a:latin typeface="Times New Roman"/>
                <a:ea typeface="华文细黑"/>
                <a:cs typeface="Times New Roman"/>
              </a:rPr>
              <a:t>小于</a:t>
            </a:r>
            <a:endParaRPr lang="zh-CN" altLang="en-US" sz="2800"/>
          </a:p>
        </p:txBody>
      </p:sp>
      <p:sp>
        <p:nvSpPr>
          <p:cNvPr id="14" name="矩形 13"/>
          <p:cNvSpPr/>
          <p:nvPr/>
        </p:nvSpPr>
        <p:spPr>
          <a:xfrm>
            <a:off x="8726645" y="2088282"/>
            <a:ext cx="2698175"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反应的</a:t>
            </a:r>
            <a:r>
              <a:rPr lang="zh-CN" altLang="zh-CN" sz="2800" kern="100" dirty="0" smtClean="0">
                <a:solidFill>
                  <a:srgbClr val="E36C0A"/>
                </a:solidFill>
                <a:latin typeface="Times New Roman"/>
                <a:ea typeface="华文细黑"/>
                <a:cs typeface="Times New Roman"/>
              </a:rPr>
              <a:t>离子</a:t>
            </a:r>
            <a:r>
              <a:rPr lang="zh-CN" altLang="zh-CN" sz="2800" kern="100" dirty="0">
                <a:solidFill>
                  <a:srgbClr val="E36C0A"/>
                </a:solidFill>
                <a:latin typeface="Times New Roman"/>
                <a:ea typeface="华文细黑"/>
                <a:cs typeface="Times New Roman"/>
              </a:rPr>
              <a:t>方程</a:t>
            </a:r>
            <a:endParaRPr lang="zh-CN" altLang="en-US" sz="2800" dirty="0"/>
          </a:p>
        </p:txBody>
      </p:sp>
      <p:graphicFrame>
        <p:nvGraphicFramePr>
          <p:cNvPr id="15" name="对象 14"/>
          <p:cNvGraphicFramePr>
            <a:graphicFrameLocks noChangeAspect="1"/>
          </p:cNvGraphicFramePr>
          <p:nvPr>
            <p:extLst>
              <p:ext uri="{D42A27DB-BD31-4B8C-83A1-F6EECF244321}">
                <p14:modId xmlns:p14="http://schemas.microsoft.com/office/powerpoint/2010/main" val="3480918866"/>
              </p:ext>
            </p:extLst>
          </p:nvPr>
        </p:nvGraphicFramePr>
        <p:xfrm>
          <a:off x="637906" y="2705289"/>
          <a:ext cx="10810875" cy="1104900"/>
        </p:xfrm>
        <a:graphic>
          <a:graphicData uri="http://schemas.openxmlformats.org/presentationml/2006/ole">
            <mc:AlternateContent xmlns:mc="http://schemas.openxmlformats.org/markup-compatibility/2006">
              <mc:Choice xmlns:v="urn:schemas-microsoft-com:vml" Requires="v">
                <p:oleObj spid="_x0000_s253980" name="文档" r:id="rId7" imgW="10812992" imgH="1115797" progId="Word.Document.12">
                  <p:embed/>
                </p:oleObj>
              </mc:Choice>
              <mc:Fallback>
                <p:oleObj name="文档" r:id="rId7" imgW="10812992" imgH="1115797" progId="Word.Document.12">
                  <p:embed/>
                  <p:pic>
                    <p:nvPicPr>
                      <p:cNvPr id="0" name=""/>
                      <p:cNvPicPr/>
                      <p:nvPr/>
                    </p:nvPicPr>
                    <p:blipFill>
                      <a:blip r:embed="rId8"/>
                      <a:stretch>
                        <a:fillRect/>
                      </a:stretch>
                    </p:blipFill>
                    <p:spPr>
                      <a:xfrm>
                        <a:off x="637906" y="2705289"/>
                        <a:ext cx="10810875" cy="1104900"/>
                      </a:xfrm>
                      <a:prstGeom prst="rect">
                        <a:avLst/>
                      </a:prstGeom>
                    </p:spPr>
                  </p:pic>
                </p:oleObj>
              </mc:Fallback>
            </mc:AlternateContent>
          </a:graphicData>
        </a:graphic>
      </p:graphicFrame>
      <p:sp>
        <p:nvSpPr>
          <p:cNvPr id="17" name="矩形 16"/>
          <p:cNvSpPr/>
          <p:nvPr/>
        </p:nvSpPr>
        <p:spPr>
          <a:xfrm>
            <a:off x="597128" y="3222673"/>
            <a:ext cx="10793813" cy="737817"/>
          </a:xfrm>
          <a:prstGeom prst="rect">
            <a:avLst/>
          </a:prstGeom>
        </p:spPr>
        <p:txBody>
          <a:bodyPr>
            <a:spAutoFit/>
          </a:bodyPr>
          <a:lstStyle/>
          <a:p>
            <a:pPr>
              <a:lnSpc>
                <a:spcPct val="150000"/>
              </a:lnSpc>
            </a:pPr>
            <a:r>
              <a:rPr lang="zh-CN" altLang="zh-CN" sz="2800" kern="100" dirty="0">
                <a:solidFill>
                  <a:srgbClr val="E36C0A"/>
                </a:solidFill>
                <a:latin typeface="Times New Roman"/>
                <a:ea typeface="华文细黑"/>
                <a:cs typeface="Times New Roman"/>
              </a:rPr>
              <a:t>的量前者多于后者</a:t>
            </a:r>
            <a:r>
              <a:rPr lang="en-US" altLang="zh-CN" sz="2800" kern="100" dirty="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本题部分小题属于开放性试题，合理答案均可</a:t>
            </a:r>
            <a:r>
              <a:rPr lang="en-US" altLang="zh-CN" sz="2800" kern="100" dirty="0">
                <a:solidFill>
                  <a:srgbClr val="E36C0A"/>
                </a:solidFill>
                <a:latin typeface="Times New Roman"/>
                <a:ea typeface="华文细黑"/>
              </a:rPr>
              <a:t>)</a:t>
            </a:r>
            <a:endParaRPr lang="zh-CN" altLang="en-US" sz="2800" dirty="0"/>
          </a:p>
        </p:txBody>
      </p:sp>
      <p:sp>
        <p:nvSpPr>
          <p:cNvPr id="9" name="Rectangle 21">
            <a:hlinkClick r:id="rId9" action="ppaction://hlinksldjump"/>
          </p:cNvPr>
          <p:cNvSpPr>
            <a:spLocks noChangeArrowheads="1"/>
          </p:cNvSpPr>
          <p:nvPr/>
        </p:nvSpPr>
        <p:spPr bwMode="auto">
          <a:xfrm>
            <a:off x="10699720"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10" action="ppaction://hlinksldjump"/>
          </p:cNvPr>
          <p:cNvSpPr>
            <a:spLocks noChangeArrowheads="1"/>
          </p:cNvSpPr>
          <p:nvPr/>
        </p:nvSpPr>
        <p:spPr bwMode="auto">
          <a:xfrm>
            <a:off x="11133643"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11" action="ppaction://hlinksldjump"/>
          </p:cNvPr>
          <p:cNvSpPr>
            <a:spLocks noChangeArrowheads="1"/>
          </p:cNvSpPr>
          <p:nvPr/>
        </p:nvSpPr>
        <p:spPr bwMode="auto">
          <a:xfrm>
            <a:off x="11567566" y="45418"/>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9847531"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圆角矩形 18">
            <a:hlinkClick r:id="rId1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5204877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2"/>
                                        </p:tgtEl>
                                      </p:cBhvr>
                                    </p:animEffect>
                                    <p:set>
                                      <p:cBhvr>
                                        <p:cTn id="29" dur="1" fill="hold">
                                          <p:stCondLst>
                                            <p:cond delay="499"/>
                                          </p:stCondLst>
                                        </p:cTn>
                                        <p:tgtEl>
                                          <p:spTgt spid="12"/>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7"/>
                                        </p:tgtEl>
                                      </p:cBhvr>
                                    </p:animEffect>
                                    <p:set>
                                      <p:cBhvr>
                                        <p:cTn id="38"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2" grpId="0"/>
      <p:bldP spid="12" grpId="1"/>
      <p:bldP spid="14" grpId="0"/>
      <p:bldP spid="14" grpId="1"/>
      <p:bldP spid="17" grpId="0"/>
      <p:bldP spid="17"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9" name="文本框 1"/>
          <p:cNvSpPr txBox="1"/>
          <p:nvPr/>
        </p:nvSpPr>
        <p:spPr>
          <a:xfrm>
            <a:off x="389500" y="1965400"/>
            <a:ext cx="11322330" cy="2382191"/>
          </a:xfrm>
          <a:prstGeom prst="rect">
            <a:avLst/>
          </a:prstGeom>
          <a:noFill/>
        </p:spPr>
        <p:txBody>
          <a:bodyPr wrap="none" rtlCol="0" anchor="ctr">
            <a:spAutoFit/>
          </a:bodyPr>
          <a:lstStyle/>
          <a:p>
            <a:pPr>
              <a:lnSpc>
                <a:spcPct val="120000"/>
              </a:lnSpc>
              <a:defRPr/>
            </a:pPr>
            <a:r>
              <a:rPr lang="zh-CN" altLang="en-US" sz="6200" b="1" dirty="0">
                <a:solidFill>
                  <a:schemeClr val="bg1"/>
                </a:solidFill>
                <a:latin typeface="+mj-ea"/>
                <a:ea typeface="+mj-ea"/>
              </a:rPr>
              <a:t>热点三　</a:t>
            </a:r>
            <a:r>
              <a:rPr lang="zh-CN" altLang="en-US" sz="6200" b="1" dirty="0" smtClean="0">
                <a:solidFill>
                  <a:schemeClr val="bg1"/>
                </a:solidFill>
                <a:latin typeface="宋体" pitchFamily="2" charset="-122"/>
                <a:ea typeface="宋体" pitchFamily="2" charset="-122"/>
              </a:rPr>
              <a:t>“</a:t>
            </a:r>
            <a:r>
              <a:rPr lang="zh-CN" altLang="en-US" sz="6200" b="1" dirty="0" smtClean="0">
                <a:solidFill>
                  <a:schemeClr val="bg1"/>
                </a:solidFill>
                <a:latin typeface="+mj-ea"/>
                <a:ea typeface="+mj-ea"/>
              </a:rPr>
              <a:t>原理探究</a:t>
            </a:r>
            <a:r>
              <a:rPr lang="zh-CN" altLang="en-US" sz="6200" b="1" dirty="0" smtClean="0">
                <a:solidFill>
                  <a:schemeClr val="bg1"/>
                </a:solidFill>
                <a:latin typeface="宋体" pitchFamily="2" charset="-122"/>
                <a:ea typeface="宋体" pitchFamily="2" charset="-122"/>
              </a:rPr>
              <a:t>”</a:t>
            </a:r>
            <a:r>
              <a:rPr lang="zh-CN" altLang="en-US" sz="6200" b="1" dirty="0" smtClean="0">
                <a:solidFill>
                  <a:schemeClr val="bg1"/>
                </a:solidFill>
                <a:latin typeface="+mj-ea"/>
                <a:ea typeface="+mj-ea"/>
              </a:rPr>
              <a:t>型</a:t>
            </a:r>
            <a:r>
              <a:rPr lang="zh-CN" altLang="en-US" sz="6200" b="1" dirty="0">
                <a:solidFill>
                  <a:schemeClr val="bg1"/>
                </a:solidFill>
                <a:latin typeface="+mj-ea"/>
                <a:ea typeface="+mj-ea"/>
              </a:rPr>
              <a:t>实验</a:t>
            </a:r>
            <a:r>
              <a:rPr lang="zh-CN" altLang="en-US" sz="6200" b="1" dirty="0" smtClean="0">
                <a:solidFill>
                  <a:schemeClr val="bg1"/>
                </a:solidFill>
                <a:latin typeface="+mj-ea"/>
                <a:ea typeface="+mj-ea"/>
              </a:rPr>
              <a:t>方</a:t>
            </a:r>
            <a:endParaRPr lang="en-US" altLang="zh-CN" sz="6200" b="1" dirty="0" smtClean="0">
              <a:solidFill>
                <a:schemeClr val="bg1"/>
              </a:solidFill>
              <a:latin typeface="+mj-ea"/>
              <a:ea typeface="+mj-ea"/>
            </a:endParaRPr>
          </a:p>
          <a:p>
            <a:pPr>
              <a:lnSpc>
                <a:spcPct val="120000"/>
              </a:lnSpc>
              <a:defRPr/>
            </a:pPr>
            <a:r>
              <a:rPr lang="en-US" altLang="zh-CN" sz="6200" b="1" dirty="0">
                <a:solidFill>
                  <a:schemeClr val="bg1"/>
                </a:solidFill>
                <a:latin typeface="+mj-ea"/>
                <a:ea typeface="+mj-ea"/>
              </a:rPr>
              <a:t> </a:t>
            </a:r>
            <a:r>
              <a:rPr lang="en-US" altLang="zh-CN" sz="6200" b="1" dirty="0" smtClean="0">
                <a:solidFill>
                  <a:schemeClr val="bg1"/>
                </a:solidFill>
                <a:latin typeface="+mj-ea"/>
                <a:ea typeface="+mj-ea"/>
              </a:rPr>
              <a:t>              </a:t>
            </a:r>
            <a:r>
              <a:rPr lang="zh-CN" altLang="en-US" sz="6200" b="1" dirty="0" smtClean="0">
                <a:solidFill>
                  <a:schemeClr val="bg1"/>
                </a:solidFill>
                <a:latin typeface="+mj-ea"/>
                <a:ea typeface="+mj-ea"/>
              </a:rPr>
              <a:t>案</a:t>
            </a:r>
            <a:r>
              <a:rPr lang="zh-CN" altLang="en-US" sz="6200" b="1" dirty="0">
                <a:solidFill>
                  <a:schemeClr val="bg1"/>
                </a:solidFill>
                <a:latin typeface="+mj-ea"/>
                <a:ea typeface="+mj-ea"/>
              </a:rPr>
              <a:t>的设计</a:t>
            </a: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137356" y="1125538"/>
            <a:ext cx="11923086" cy="3246081"/>
          </a:xfrm>
          <a:prstGeom prst="rect">
            <a:avLst/>
          </a:prstGeom>
        </p:spPr>
        <p:txBody>
          <a:bodyPr>
            <a:spAutoFit/>
          </a:bodyPr>
          <a:lstStyle/>
          <a:p>
            <a:pPr algn="just">
              <a:lnSpc>
                <a:spcPct val="150000"/>
              </a:lnSpc>
            </a:pPr>
            <a:r>
              <a:rPr lang="zh-CN" altLang="zh-CN" sz="2800" kern="100" dirty="0">
                <a:latin typeface="Times New Roman"/>
                <a:ea typeface="华文细黑"/>
                <a:cs typeface="Times New Roman"/>
              </a:rPr>
              <a:t>控制变量法：物质变化往往受到多个因素的影响，在研究化学反应与外界因素之间的关系时，对影响物质变化规律的因素或条件加以人为控制，使其他几个因素不变，集中研究其中一个因素的变化所产生的影响，有利于在研究过程中，迅速寻找到物质变化的规律。常涉及的题型有：</a:t>
            </a:r>
            <a:r>
              <a:rPr lang="en-US" altLang="zh-CN" sz="2800" kern="100" dirty="0">
                <a:latin typeface="Times New Roman"/>
                <a:ea typeface="华文细黑"/>
              </a:rPr>
              <a:t>(1)</a:t>
            </a:r>
            <a:r>
              <a:rPr lang="zh-CN" altLang="zh-CN" sz="2800" kern="100" dirty="0">
                <a:latin typeface="Times New Roman"/>
                <a:ea typeface="华文细黑"/>
                <a:cs typeface="Times New Roman"/>
              </a:rPr>
              <a:t>外因</a:t>
            </a:r>
            <a:r>
              <a:rPr lang="en-US" altLang="zh-CN" sz="2800" kern="100" dirty="0">
                <a:latin typeface="Times New Roman"/>
                <a:ea typeface="华文细黑"/>
              </a:rPr>
              <a:t>(</a:t>
            </a:r>
            <a:r>
              <a:rPr lang="zh-CN" altLang="zh-CN" sz="2800" kern="100" dirty="0">
                <a:latin typeface="Times New Roman"/>
                <a:ea typeface="华文细黑"/>
                <a:cs typeface="Times New Roman"/>
              </a:rPr>
              <a:t>浓度、温度、压强等</a:t>
            </a:r>
            <a:r>
              <a:rPr lang="en-US" altLang="zh-CN" sz="2800" kern="100" dirty="0">
                <a:latin typeface="Times New Roman"/>
                <a:ea typeface="华文细黑"/>
              </a:rPr>
              <a:t>)</a:t>
            </a:r>
            <a:r>
              <a:rPr lang="zh-CN" altLang="zh-CN" sz="2800" kern="100" dirty="0">
                <a:latin typeface="Times New Roman"/>
                <a:ea typeface="华文细黑"/>
                <a:cs typeface="Times New Roman"/>
              </a:rPr>
              <a:t>对化学反应速率、化学平衡的影响；</a:t>
            </a:r>
            <a:r>
              <a:rPr lang="en-US" altLang="zh-CN" sz="2800" kern="100" dirty="0">
                <a:latin typeface="Times New Roman"/>
                <a:ea typeface="华文细黑"/>
              </a:rPr>
              <a:t>(2)</a:t>
            </a:r>
            <a:r>
              <a:rPr lang="zh-CN" altLang="zh-CN" sz="2800" kern="100" dirty="0">
                <a:latin typeface="Times New Roman"/>
                <a:ea typeface="华文细黑"/>
                <a:cs typeface="Times New Roman"/>
              </a:rPr>
              <a:t>物质性质的递变规律。</a:t>
            </a:r>
            <a:endParaRPr lang="zh-CN" altLang="en-US" sz="2800" dirty="0"/>
          </a:p>
        </p:txBody>
      </p:sp>
      <p:sp>
        <p:nvSpPr>
          <p:cNvPr id="8" name="矩形 7"/>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1" name="矩形 10"/>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2" name="直角三角形 11"/>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3" name="矩形 12"/>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思维流程</a:t>
            </a:r>
          </a:p>
        </p:txBody>
      </p:sp>
      <p:sp>
        <p:nvSpPr>
          <p:cNvPr id="15"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5141340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477466"/>
            <a:ext cx="11805036" cy="3323987"/>
          </a:xfrm>
          <a:prstGeom prst="rect">
            <a:avLst/>
          </a:prstGeom>
        </p:spPr>
        <p:txBody>
          <a:bodyPr>
            <a:spAutoFit/>
          </a:bodyPr>
          <a:lstStyle/>
          <a:p>
            <a:pPr algn="just">
              <a:lnSpc>
                <a:spcPct val="150000"/>
              </a:lnSpc>
              <a:spcAft>
                <a:spcPts val="0"/>
              </a:spcAft>
              <a:tabLst>
                <a:tab pos="225044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变量探究实验题的解题策略</a:t>
            </a:r>
            <a:endParaRPr lang="zh-CN" altLang="zh-CN" sz="2800" kern="100" dirty="0">
              <a:latin typeface="宋体"/>
              <a:cs typeface="Courier New"/>
            </a:endParaRPr>
          </a:p>
          <a:p>
            <a:pPr algn="just">
              <a:lnSpc>
                <a:spcPct val="150000"/>
              </a:lnSpc>
              <a:spcAft>
                <a:spcPts val="0"/>
              </a:spcAft>
              <a:tabLst>
                <a:tab pos="2250440" algn="l"/>
              </a:tabLst>
            </a:pPr>
            <a:r>
              <a:rPr lang="zh-CN" altLang="zh-CN" sz="2800" kern="100" dirty="0">
                <a:latin typeface="Times New Roman"/>
                <a:ea typeface="华文细黑"/>
                <a:cs typeface="Times New Roman"/>
              </a:rPr>
              <a:t>解答变量探究类试题关键是在其他条件相同的前提下，只改变一个条件对研究对象的影响规律。注意：选择数据要有效，且变量统一，否则无法作出正确判断。</a:t>
            </a:r>
            <a:endParaRPr lang="zh-CN" altLang="zh-CN" sz="2800" kern="100" dirty="0">
              <a:latin typeface="宋体"/>
              <a:cs typeface="Courier New"/>
            </a:endParaRPr>
          </a:p>
          <a:p>
            <a:pPr>
              <a:lnSpc>
                <a:spcPct val="150000"/>
              </a:lnSpc>
            </a:pPr>
            <a:r>
              <a:rPr lang="zh-CN" altLang="zh-CN" sz="2800" b="1" kern="100" dirty="0">
                <a:latin typeface="Times New Roman"/>
                <a:ea typeface="华文细黑"/>
                <a:cs typeface="Times New Roman"/>
              </a:rPr>
              <a:t>思路总结</a:t>
            </a:r>
            <a:endParaRPr lang="zh-CN" altLang="en-US" sz="2800" b="1" dirty="0"/>
          </a:p>
        </p:txBody>
      </p:sp>
      <p:pic>
        <p:nvPicPr>
          <p:cNvPr id="206850" name="Picture 2" descr="666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484" y="3810654"/>
            <a:ext cx="8883064" cy="192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17666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8197" y="117426"/>
            <a:ext cx="11572430" cy="6555641"/>
          </a:xfrm>
          <a:prstGeom prst="rect">
            <a:avLst/>
          </a:prstGeom>
        </p:spPr>
        <p:txBody>
          <a:bodyPr>
            <a:spAutoFit/>
          </a:bodyPr>
          <a:lstStyle/>
          <a:p>
            <a:pPr algn="just">
              <a:lnSpc>
                <a:spcPct val="150000"/>
              </a:lnSpc>
              <a:spcAft>
                <a:spcPts val="0"/>
              </a:spcAft>
              <a:tabLst>
                <a:tab pos="225044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规律探究实验题的解题策略</a:t>
            </a:r>
            <a:endParaRPr lang="zh-CN" altLang="zh-CN" sz="2800" kern="100" dirty="0">
              <a:latin typeface="宋体"/>
              <a:cs typeface="Courier New"/>
            </a:endParaRPr>
          </a:p>
          <a:p>
            <a:pPr algn="just">
              <a:lnSpc>
                <a:spcPct val="150000"/>
              </a:lnSpc>
              <a:spcAft>
                <a:spcPts val="0"/>
              </a:spcAft>
              <a:tabLst>
                <a:tab pos="2250440" algn="l"/>
              </a:tabLst>
            </a:pPr>
            <a:r>
              <a:rPr lang="zh-CN" altLang="zh-CN" sz="2800" kern="100" dirty="0">
                <a:latin typeface="Times New Roman"/>
                <a:ea typeface="华文细黑"/>
                <a:cs typeface="Times New Roman"/>
              </a:rPr>
              <a:t>物质性质递变规律的探究也是中学化学实验探究的一个重要内容。研究同周期、同主族元素性质的递变规律，物质的氧化还原反应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如置换反应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规律，物质的酸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性强弱规律，电解质溶液的导电规律等，都是开展有关规律探究的重要素材，也是高考命题的经典情境。</a:t>
            </a:r>
            <a:endParaRPr lang="zh-CN" altLang="zh-CN" sz="2800" kern="100" dirty="0">
              <a:latin typeface="宋体"/>
              <a:cs typeface="Courier New"/>
            </a:endParaRPr>
          </a:p>
          <a:p>
            <a:pPr algn="just">
              <a:lnSpc>
                <a:spcPct val="150000"/>
              </a:lnSpc>
              <a:spcAft>
                <a:spcPts val="0"/>
              </a:spcAft>
              <a:tabLst>
                <a:tab pos="2250440" algn="l"/>
              </a:tabLst>
            </a:pPr>
            <a:r>
              <a:rPr lang="zh-CN" altLang="zh-CN" sz="2800" kern="100" dirty="0">
                <a:latin typeface="Times New Roman"/>
                <a:ea typeface="华文细黑"/>
                <a:cs typeface="Times New Roman"/>
              </a:rPr>
              <a:t>解决有关规律探究问题的实验设计，其常用方法示例如下：</a:t>
            </a:r>
            <a:endParaRPr lang="zh-CN" altLang="zh-CN" sz="2800" kern="100" dirty="0">
              <a:latin typeface="宋体"/>
              <a:cs typeface="Courier New"/>
            </a:endParaRPr>
          </a:p>
          <a:p>
            <a:pPr algn="just">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同周期、同主族元素性质的递变规律，一般通过设计判断元素</a:t>
            </a:r>
            <a:r>
              <a:rPr lang="zh-CN" altLang="zh-CN" sz="2800" kern="100" dirty="0" smtClean="0">
                <a:latin typeface="Times New Roman"/>
                <a:ea typeface="华文细黑"/>
                <a:cs typeface="Times New Roman"/>
              </a:rPr>
              <a:t>金属</a:t>
            </a:r>
            <a:r>
              <a:rPr lang="zh-CN" altLang="zh-CN" sz="2800" kern="100" dirty="0">
                <a:latin typeface="Times New Roman"/>
                <a:ea typeface="华文细黑"/>
                <a:cs typeface="Times New Roman"/>
              </a:rPr>
              <a:t>性、非金属性的强弱实验来完成，如通过让金属单质与相同浓度的非氧化性酸反应产生</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的速率快慢来判断金属单质的还原性强弱</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推断元素</a:t>
            </a:r>
            <a:r>
              <a:rPr lang="zh-CN" altLang="zh-CN" sz="2800" kern="100" dirty="0" smtClean="0">
                <a:latin typeface="Times New Roman"/>
                <a:ea typeface="华文细黑"/>
                <a:cs typeface="Times New Roman"/>
              </a:rPr>
              <a:t>金属性</a:t>
            </a:r>
            <a:r>
              <a:rPr lang="zh-CN" altLang="zh-CN" sz="2800" kern="100" dirty="0" smtClean="0">
                <a:solidFill>
                  <a:prstClr val="black"/>
                </a:solidFill>
                <a:latin typeface="Times New Roman"/>
                <a:ea typeface="华文细黑"/>
                <a:cs typeface="Times New Roman"/>
              </a:rPr>
              <a:t>强</a:t>
            </a:r>
            <a:r>
              <a:rPr lang="zh-CN" altLang="zh-CN" sz="2800" kern="100" dirty="0">
                <a:latin typeface="Times New Roman"/>
                <a:ea typeface="华文细黑"/>
                <a:cs typeface="Times New Roman"/>
              </a:rPr>
              <a:t>弱，从而找出相应的性质递变规律</a:t>
            </a:r>
            <a:r>
              <a:rPr lang="zh-CN" altLang="zh-CN" sz="2800" kern="100" dirty="0" smtClean="0">
                <a:latin typeface="Times New Roman"/>
                <a:ea typeface="华文细黑"/>
                <a:cs typeface="Times New Roman"/>
              </a:rPr>
              <a:t>。</a:t>
            </a:r>
            <a:endParaRPr lang="zh-CN" altLang="en-US" sz="2800" dirty="0"/>
          </a:p>
        </p:txBody>
      </p:sp>
    </p:spTree>
    <p:extLst>
      <p:ext uri="{BB962C8B-B14F-4D97-AF65-F5344CB8AC3E}">
        <p14:creationId xmlns:p14="http://schemas.microsoft.com/office/powerpoint/2010/main" val="15343117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0463" y="1676580"/>
            <a:ext cx="11737268" cy="2677656"/>
          </a:xfrm>
          <a:prstGeom prst="rect">
            <a:avLst/>
          </a:prstGeom>
        </p:spPr>
        <p:txBody>
          <a:bodyPr>
            <a:spAutoFit/>
          </a:bodyPr>
          <a:lstStyle/>
          <a:p>
            <a:pPr algn="just">
              <a:lnSpc>
                <a:spcPct val="150000"/>
              </a:lnSpc>
              <a:spcAft>
                <a:spcPts val="0"/>
              </a:spcAft>
              <a:tabLst>
                <a:tab pos="2250440" algn="l"/>
              </a:tabLs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物质的酸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性强弱的判断。</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(3)</a:t>
            </a:r>
            <a:r>
              <a:rPr lang="zh-CN" altLang="zh-CN" sz="2800" kern="100" dirty="0">
                <a:latin typeface="Times New Roman"/>
                <a:ea typeface="华文细黑"/>
                <a:cs typeface="Times New Roman"/>
              </a:rPr>
              <a:t>钢铁发生电化学腐蚀的规律探究。可以通过控制所含的杂质是否与空气接触、所接触的电解质溶液的酸碱度、钢铁在腐蚀过程中体系内的气压变化等角度设计实验，找出规律。</a:t>
            </a:r>
            <a:endParaRPr lang="zh-CN" altLang="en-US" sz="2800" dirty="0"/>
          </a:p>
        </p:txBody>
      </p:sp>
    </p:spTree>
    <p:extLst>
      <p:ext uri="{BB962C8B-B14F-4D97-AF65-F5344CB8AC3E}">
        <p14:creationId xmlns:p14="http://schemas.microsoft.com/office/powerpoint/2010/main" val="1935718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对象 9"/>
          <p:cNvGraphicFramePr>
            <a:graphicFrameLocks noChangeAspect="1"/>
          </p:cNvGraphicFramePr>
          <p:nvPr>
            <p:extLst>
              <p:ext uri="{D42A27DB-BD31-4B8C-83A1-F6EECF244321}">
                <p14:modId xmlns:p14="http://schemas.microsoft.com/office/powerpoint/2010/main" val="2046934947"/>
              </p:ext>
            </p:extLst>
          </p:nvPr>
        </p:nvGraphicFramePr>
        <p:xfrm>
          <a:off x="423246" y="537780"/>
          <a:ext cx="11372850" cy="2714625"/>
        </p:xfrm>
        <a:graphic>
          <a:graphicData uri="http://schemas.openxmlformats.org/presentationml/2006/ole">
            <mc:AlternateContent xmlns:mc="http://schemas.openxmlformats.org/markup-compatibility/2006">
              <mc:Choice xmlns:v="urn:schemas-microsoft-com:vml" Requires="v">
                <p:oleObj spid="_x0000_s158758" name="文档" r:id="rId4" imgW="11374692" imgH="2718292" progId="Word.Document.12">
                  <p:embed/>
                </p:oleObj>
              </mc:Choice>
              <mc:Fallback>
                <p:oleObj name="文档" r:id="rId4" imgW="11374692" imgH="2718292" progId="Word.Document.12">
                  <p:embed/>
                  <p:pic>
                    <p:nvPicPr>
                      <p:cNvPr id="0" name=""/>
                      <p:cNvPicPr/>
                      <p:nvPr/>
                    </p:nvPicPr>
                    <p:blipFill>
                      <a:blip r:embed="rId5"/>
                      <a:stretch>
                        <a:fillRect/>
                      </a:stretch>
                    </p:blipFill>
                    <p:spPr>
                      <a:xfrm>
                        <a:off x="423246" y="537780"/>
                        <a:ext cx="11372850" cy="2714625"/>
                      </a:xfrm>
                      <a:prstGeom prst="rect">
                        <a:avLst/>
                      </a:prstGeom>
                    </p:spPr>
                  </p:pic>
                </p:oleObj>
              </mc:Fallback>
            </mc:AlternateContent>
          </a:graphicData>
        </a:graphic>
      </p:graphicFrame>
      <p:sp>
        <p:nvSpPr>
          <p:cNvPr id="13" name="矩形 12"/>
          <p:cNvSpPr/>
          <p:nvPr/>
        </p:nvSpPr>
        <p:spPr>
          <a:xfrm>
            <a:off x="406574" y="2842111"/>
            <a:ext cx="11392076" cy="3323987"/>
          </a:xfrm>
          <a:prstGeom prst="rect">
            <a:avLst/>
          </a:prstGeom>
        </p:spPr>
        <p:txBody>
          <a:bodyPr>
            <a:spAutoFit/>
          </a:bodyPr>
          <a:lstStyle/>
          <a:p>
            <a:pPr algn="just">
              <a:lnSpc>
                <a:spcPct val="150000"/>
              </a:lnSpc>
            </a:pPr>
            <a:r>
              <a:rPr lang="en-US" altLang="zh-CN" sz="2800" dirty="0">
                <a:latin typeface="Times New Roman"/>
                <a:ea typeface="华文细黑"/>
              </a:rPr>
              <a:t>(2)</a:t>
            </a:r>
            <a:r>
              <a:rPr lang="zh-CN" altLang="zh-CN" sz="2800" dirty="0">
                <a:latin typeface="Times New Roman"/>
                <a:ea typeface="华文细黑"/>
                <a:cs typeface="Times New Roman"/>
              </a:rPr>
              <a:t>有了前面的分析，问题</a:t>
            </a:r>
            <a:r>
              <a:rPr lang="en-US" altLang="zh-CN" sz="2800" dirty="0">
                <a:latin typeface="Times New Roman"/>
                <a:ea typeface="华文细黑"/>
              </a:rPr>
              <a:t>(2)</a:t>
            </a:r>
            <a:r>
              <a:rPr lang="zh-CN" altLang="zh-CN" sz="2800" dirty="0">
                <a:latin typeface="Times New Roman"/>
                <a:ea typeface="华文细黑"/>
                <a:cs typeface="Times New Roman"/>
              </a:rPr>
              <a:t>就比较容易解答了</a:t>
            </a:r>
            <a:r>
              <a:rPr lang="zh-CN" altLang="zh-CN" sz="2800" dirty="0" smtClean="0">
                <a:latin typeface="Times New Roman"/>
                <a:ea typeface="华文细黑"/>
                <a:cs typeface="Times New Roman"/>
              </a:rPr>
              <a:t>。</a:t>
            </a:r>
            <a:endParaRPr lang="en-US" altLang="zh-CN" sz="2800" dirty="0" smtClean="0">
              <a:latin typeface="Times New Roman"/>
              <a:ea typeface="华文细黑"/>
              <a:cs typeface="Times New Roman"/>
            </a:endParaRPr>
          </a:p>
          <a:p>
            <a:pPr algn="just">
              <a:lnSpc>
                <a:spcPct val="150000"/>
              </a:lnSpc>
            </a:pPr>
            <a:r>
              <a:rPr lang="en-US" altLang="zh-CN" sz="2800" dirty="0" smtClean="0">
                <a:latin typeface="Times New Roman"/>
                <a:ea typeface="华文细黑"/>
              </a:rPr>
              <a:t>(</a:t>
            </a:r>
            <a:r>
              <a:rPr lang="en-US" altLang="zh-CN" sz="2800" dirty="0">
                <a:latin typeface="Times New Roman"/>
                <a:ea typeface="华文细黑"/>
              </a:rPr>
              <a:t>3)</a:t>
            </a:r>
            <a:r>
              <a:rPr lang="zh-CN" altLang="zh-CN" sz="2800" dirty="0">
                <a:latin typeface="Times New Roman"/>
                <a:ea typeface="华文细黑"/>
                <a:cs typeface="Times New Roman"/>
              </a:rPr>
              <a:t>向溶液</a:t>
            </a:r>
            <a:r>
              <a:rPr lang="en-US" altLang="zh-CN" sz="2800" dirty="0">
                <a:latin typeface="Times New Roman"/>
                <a:ea typeface="华文细黑"/>
              </a:rPr>
              <a:t>X</a:t>
            </a:r>
            <a:r>
              <a:rPr lang="zh-CN" altLang="zh-CN" sz="2800" kern="100" spc="-100" dirty="0" smtClean="0">
                <a:latin typeface="Times New Roman"/>
                <a:ea typeface="华文细黑"/>
                <a:cs typeface="Times New Roman"/>
              </a:rPr>
              <a:t>中</a:t>
            </a:r>
            <a:r>
              <a:rPr lang="zh-CN" altLang="zh-CN" sz="2800" kern="100" spc="-100" dirty="0">
                <a:latin typeface="Times New Roman"/>
                <a:ea typeface="华文细黑"/>
                <a:cs typeface="Times New Roman"/>
              </a:rPr>
              <a:t>加入过量</a:t>
            </a:r>
            <a:r>
              <a:rPr lang="en-US" altLang="zh-CN" sz="2800" kern="100" spc="-100" dirty="0">
                <a:latin typeface="Times New Roman"/>
                <a:ea typeface="华文细黑"/>
              </a:rPr>
              <a:t>Fe</a:t>
            </a:r>
            <a:r>
              <a:rPr lang="zh-CN" altLang="zh-CN" sz="2800" kern="100" spc="-100" dirty="0">
                <a:latin typeface="Times New Roman"/>
                <a:ea typeface="华文细黑"/>
                <a:cs typeface="Times New Roman"/>
              </a:rPr>
              <a:t>粉，得</a:t>
            </a:r>
            <a:r>
              <a:rPr lang="en-US" altLang="zh-CN" sz="2800" kern="100" spc="-100" dirty="0">
                <a:latin typeface="Times New Roman"/>
                <a:ea typeface="华文细黑"/>
              </a:rPr>
              <a:t>Y</a:t>
            </a:r>
            <a:r>
              <a:rPr lang="zh-CN" altLang="zh-CN" sz="2800" kern="100" spc="-100" dirty="0">
                <a:latin typeface="Times New Roman"/>
                <a:ea typeface="华文细黑"/>
                <a:cs typeface="Times New Roman"/>
              </a:rPr>
              <a:t>溶液和两种固体，且其中一种固体为红色</a:t>
            </a:r>
            <a:r>
              <a:rPr lang="en-US" altLang="zh-CN" sz="2800" kern="100" spc="-100" dirty="0">
                <a:latin typeface="Times New Roman"/>
                <a:ea typeface="华文细黑"/>
              </a:rPr>
              <a:t>(Cu)</a:t>
            </a:r>
            <a:r>
              <a:rPr lang="zh-CN" altLang="zh-CN" sz="2800" kern="100" spc="-100" dirty="0">
                <a:latin typeface="Times New Roman"/>
                <a:ea typeface="华文细黑"/>
                <a:cs typeface="Times New Roman"/>
              </a:rPr>
              <a:t>，另一种就是过量的</a:t>
            </a:r>
            <a:r>
              <a:rPr lang="en-US" altLang="zh-CN" sz="2800" kern="100" spc="-100" dirty="0">
                <a:latin typeface="Times New Roman"/>
                <a:ea typeface="华文细黑"/>
              </a:rPr>
              <a:t>Fe</a:t>
            </a:r>
            <a:r>
              <a:rPr lang="zh-CN" altLang="zh-CN" sz="2800" kern="100" spc="-100" dirty="0">
                <a:latin typeface="Times New Roman"/>
                <a:ea typeface="华文细黑"/>
                <a:cs typeface="Times New Roman"/>
              </a:rPr>
              <a:t>粉，</a:t>
            </a:r>
            <a:r>
              <a:rPr lang="en-US" altLang="zh-CN" sz="2800" kern="100" spc="-100" dirty="0">
                <a:latin typeface="Times New Roman"/>
                <a:ea typeface="华文细黑"/>
              </a:rPr>
              <a:t>Y</a:t>
            </a:r>
            <a:r>
              <a:rPr lang="zh-CN" altLang="zh-CN" sz="2800" kern="100" spc="-100" dirty="0">
                <a:latin typeface="Times New Roman"/>
                <a:ea typeface="华文细黑"/>
                <a:cs typeface="Times New Roman"/>
              </a:rPr>
              <a:t>溶液中的阳离子为</a:t>
            </a:r>
            <a:r>
              <a:rPr lang="en-US" altLang="zh-CN" sz="2800" kern="100" spc="-100" dirty="0">
                <a:latin typeface="Times New Roman"/>
                <a:ea typeface="华文细黑"/>
              </a:rPr>
              <a:t>Fe</a:t>
            </a:r>
            <a:r>
              <a:rPr lang="en-US" altLang="zh-CN" sz="2800" kern="100" spc="-100" baseline="30000" dirty="0">
                <a:latin typeface="Times New Roman"/>
                <a:ea typeface="华文细黑"/>
              </a:rPr>
              <a:t>2</a:t>
            </a:r>
            <a:r>
              <a:rPr lang="zh-CN" altLang="zh-CN" sz="2800" kern="100" spc="-100" baseline="30000" dirty="0">
                <a:latin typeface="Times New Roman"/>
                <a:ea typeface="华文细黑"/>
                <a:cs typeface="Times New Roman"/>
              </a:rPr>
              <a:t>＋</a:t>
            </a:r>
            <a:r>
              <a:rPr lang="zh-CN" altLang="zh-CN" sz="2800" kern="100" spc="-100" dirty="0">
                <a:latin typeface="Times New Roman"/>
                <a:ea typeface="华文细黑"/>
                <a:cs typeface="Times New Roman"/>
              </a:rPr>
              <a:t>，通入过量的</a:t>
            </a:r>
            <a:r>
              <a:rPr lang="en-US" altLang="zh-CN" sz="2800" kern="100" spc="-100" dirty="0">
                <a:latin typeface="Times New Roman"/>
                <a:ea typeface="华文细黑"/>
              </a:rPr>
              <a:t>Cl</a:t>
            </a:r>
            <a:r>
              <a:rPr lang="en-US" altLang="zh-CN" sz="2800" kern="100" spc="-100" baseline="-25000" dirty="0">
                <a:latin typeface="Times New Roman"/>
                <a:ea typeface="华文细黑"/>
              </a:rPr>
              <a:t>2</a:t>
            </a:r>
            <a:r>
              <a:rPr lang="zh-CN" altLang="zh-CN" sz="2800" kern="100" spc="-100" dirty="0">
                <a:latin typeface="Times New Roman"/>
                <a:ea typeface="华文细黑"/>
                <a:cs typeface="Times New Roman"/>
              </a:rPr>
              <a:t>后，</a:t>
            </a:r>
            <a:r>
              <a:rPr lang="en-US" altLang="zh-CN" sz="2800" kern="100" spc="-100" dirty="0">
                <a:latin typeface="Times New Roman"/>
                <a:ea typeface="华文细黑"/>
              </a:rPr>
              <a:t>Fe</a:t>
            </a:r>
            <a:r>
              <a:rPr lang="en-US" altLang="zh-CN" sz="2800" kern="100" spc="-100" baseline="30000" dirty="0">
                <a:latin typeface="Times New Roman"/>
                <a:ea typeface="华文细黑"/>
              </a:rPr>
              <a:t>2</a:t>
            </a:r>
            <a:r>
              <a:rPr lang="zh-CN" altLang="zh-CN" sz="2800" kern="100" spc="-100" baseline="30000" dirty="0">
                <a:latin typeface="Times New Roman"/>
                <a:ea typeface="华文细黑"/>
                <a:cs typeface="Times New Roman"/>
              </a:rPr>
              <a:t>＋</a:t>
            </a:r>
            <a:r>
              <a:rPr lang="zh-CN" altLang="zh-CN" sz="2800" kern="100" spc="-100" dirty="0">
                <a:latin typeface="Times New Roman"/>
                <a:ea typeface="华文细黑"/>
                <a:cs typeface="Times New Roman"/>
              </a:rPr>
              <a:t>被氧化为</a:t>
            </a:r>
            <a:r>
              <a:rPr lang="en-US" altLang="zh-CN" sz="2800" kern="100" spc="-100" dirty="0">
                <a:latin typeface="Times New Roman"/>
                <a:ea typeface="华文细黑"/>
              </a:rPr>
              <a:t>Fe</a:t>
            </a:r>
            <a:r>
              <a:rPr lang="en-US" altLang="zh-CN" sz="2800" kern="100" spc="-100" baseline="30000" dirty="0">
                <a:latin typeface="Times New Roman"/>
                <a:ea typeface="华文细黑"/>
              </a:rPr>
              <a:t>3</a:t>
            </a:r>
            <a:r>
              <a:rPr lang="zh-CN" altLang="zh-CN" sz="2800" kern="100" spc="-100" baseline="30000" dirty="0">
                <a:latin typeface="Times New Roman"/>
                <a:ea typeface="华文细黑"/>
                <a:cs typeface="Times New Roman"/>
              </a:rPr>
              <a:t>＋</a:t>
            </a:r>
            <a:r>
              <a:rPr lang="zh-CN" altLang="zh-CN" sz="2800" kern="100" spc="-100" dirty="0">
                <a:latin typeface="Times New Roman"/>
                <a:ea typeface="华文细黑"/>
                <a:cs typeface="Times New Roman"/>
              </a:rPr>
              <a:t>，</a:t>
            </a:r>
            <a:r>
              <a:rPr lang="en-US" altLang="zh-CN" sz="2800" kern="100" spc="-100" dirty="0">
                <a:latin typeface="Times New Roman"/>
                <a:ea typeface="华文细黑"/>
              </a:rPr>
              <a:t>Cl</a:t>
            </a:r>
            <a:r>
              <a:rPr lang="en-US" altLang="zh-CN" sz="2800" kern="100" spc="-100" baseline="-25000" dirty="0">
                <a:latin typeface="Times New Roman"/>
                <a:ea typeface="华文细黑"/>
              </a:rPr>
              <a:t>2</a:t>
            </a:r>
            <a:r>
              <a:rPr lang="zh-CN" altLang="zh-CN" sz="2800" kern="100" spc="-100" dirty="0">
                <a:latin typeface="Times New Roman"/>
                <a:ea typeface="华文细黑"/>
                <a:cs typeface="Times New Roman"/>
              </a:rPr>
              <a:t>与水反应生成</a:t>
            </a:r>
            <a:r>
              <a:rPr lang="en-US" altLang="zh-CN" sz="2800" kern="100" spc="-100" dirty="0" err="1">
                <a:latin typeface="Times New Roman"/>
                <a:ea typeface="华文细黑"/>
              </a:rPr>
              <a:t>HCl</a:t>
            </a:r>
            <a:r>
              <a:rPr lang="zh-CN" altLang="zh-CN" sz="2800" kern="100" spc="-100" dirty="0">
                <a:latin typeface="Times New Roman"/>
                <a:ea typeface="华文细黑"/>
                <a:cs typeface="Times New Roman"/>
              </a:rPr>
              <a:t>和</a:t>
            </a:r>
            <a:r>
              <a:rPr lang="en-US" altLang="zh-CN" sz="2800" kern="100" spc="-100" dirty="0" err="1">
                <a:latin typeface="Times New Roman"/>
                <a:ea typeface="华文细黑"/>
              </a:rPr>
              <a:t>HClO</a:t>
            </a:r>
            <a:r>
              <a:rPr lang="zh-CN" altLang="zh-CN" sz="2800" kern="100" spc="-100" dirty="0">
                <a:latin typeface="Times New Roman"/>
                <a:ea typeface="华文细黑"/>
                <a:cs typeface="Times New Roman"/>
              </a:rPr>
              <a:t>，两者电离产生</a:t>
            </a:r>
            <a:r>
              <a:rPr lang="en-US" altLang="zh-CN" sz="2800" kern="100" spc="-100" dirty="0">
                <a:latin typeface="Times New Roman"/>
                <a:ea typeface="华文细黑"/>
              </a:rPr>
              <a:t>H</a:t>
            </a:r>
            <a:r>
              <a:rPr lang="zh-CN" altLang="zh-CN" sz="2800" kern="100" spc="-100" baseline="30000" dirty="0">
                <a:latin typeface="Times New Roman"/>
                <a:ea typeface="华文细黑"/>
                <a:cs typeface="Times New Roman"/>
              </a:rPr>
              <a:t>＋</a:t>
            </a:r>
            <a:r>
              <a:rPr lang="zh-CN" altLang="zh-CN" sz="2800" kern="100" spc="-100" dirty="0">
                <a:latin typeface="Times New Roman"/>
                <a:ea typeface="华文细黑"/>
                <a:cs typeface="Times New Roman"/>
              </a:rPr>
              <a:t>，故溶液中的阳离子为</a:t>
            </a:r>
            <a:r>
              <a:rPr lang="en-US" altLang="zh-CN" sz="2800" kern="100" spc="-100" dirty="0">
                <a:latin typeface="Times New Roman"/>
                <a:ea typeface="华文细黑"/>
              </a:rPr>
              <a:t>Fe</a:t>
            </a:r>
            <a:r>
              <a:rPr lang="en-US" altLang="zh-CN" sz="2800" kern="100" spc="-100" baseline="30000" dirty="0">
                <a:latin typeface="Times New Roman"/>
                <a:ea typeface="华文细黑"/>
              </a:rPr>
              <a:t>3</a:t>
            </a:r>
            <a:r>
              <a:rPr lang="zh-CN" altLang="zh-CN" sz="2800" kern="100" spc="-100" baseline="30000" dirty="0">
                <a:latin typeface="Times New Roman"/>
                <a:ea typeface="华文细黑"/>
                <a:cs typeface="Times New Roman"/>
              </a:rPr>
              <a:t>＋</a:t>
            </a:r>
            <a:r>
              <a:rPr lang="zh-CN" altLang="zh-CN" sz="2800" kern="100" spc="-100" dirty="0">
                <a:latin typeface="Times New Roman"/>
                <a:ea typeface="华文细黑"/>
                <a:cs typeface="Times New Roman"/>
              </a:rPr>
              <a:t>和</a:t>
            </a:r>
            <a:r>
              <a:rPr lang="en-US" altLang="zh-CN" sz="2800" kern="100" spc="-100" dirty="0">
                <a:latin typeface="Times New Roman"/>
                <a:ea typeface="华文细黑"/>
              </a:rPr>
              <a:t>H</a:t>
            </a:r>
            <a:r>
              <a:rPr lang="zh-CN" altLang="zh-CN" sz="2800" kern="100" spc="-100" baseline="30000" dirty="0">
                <a:latin typeface="Times New Roman"/>
                <a:ea typeface="华文细黑"/>
                <a:cs typeface="Times New Roman"/>
              </a:rPr>
              <a:t>＋</a:t>
            </a:r>
            <a:r>
              <a:rPr lang="zh-CN" altLang="zh-CN" sz="2800" kern="100" spc="-100" dirty="0" smtClean="0">
                <a:latin typeface="Times New Roman"/>
                <a:ea typeface="华文细黑"/>
                <a:cs typeface="Times New Roman"/>
              </a:rPr>
              <a:t>。</a:t>
            </a:r>
            <a:endParaRPr lang="en-US" altLang="zh-CN" sz="2800" kern="100" spc="-100" dirty="0" smtClean="0">
              <a:latin typeface="Times New Roman"/>
              <a:ea typeface="华文细黑"/>
              <a:cs typeface="Times New Roman"/>
            </a:endParaRPr>
          </a:p>
        </p:txBody>
      </p:sp>
    </p:spTree>
    <p:extLst>
      <p:ext uri="{BB962C8B-B14F-4D97-AF65-F5344CB8AC3E}">
        <p14:creationId xmlns:p14="http://schemas.microsoft.com/office/powerpoint/2010/main" val="4229307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blinds(horizontal)">
                                      <p:cBhvr>
                                        <p:cTn id="11" dur="500"/>
                                        <p:tgtEl>
                                          <p:spTgt spid="13">
                                            <p:txEl>
                                              <p:pRg st="0" end="0"/>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blinds(horizontal)">
                                      <p:cBhvr>
                                        <p:cTn id="15"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2558" y="909514"/>
            <a:ext cx="11524006" cy="2147865"/>
          </a:xfrm>
          <a:prstGeom prst="rect">
            <a:avLst/>
          </a:prstGeom>
        </p:spPr>
        <p:txBody>
          <a:bodyPr>
            <a:spAutoFit/>
          </a:bodyPr>
          <a:lstStyle/>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碘在科研与生活中有重要应用。某兴趣小组用</a:t>
            </a:r>
            <a:r>
              <a:rPr lang="en-US" altLang="zh-CN" sz="2800" kern="100" dirty="0">
                <a:latin typeface="Times New Roman"/>
                <a:ea typeface="华文细黑"/>
              </a:rPr>
              <a:t>0.50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 KI</a:t>
            </a:r>
            <a:r>
              <a:rPr lang="zh-CN" altLang="zh-CN" sz="2800" kern="100" dirty="0">
                <a:latin typeface="Times New Roman"/>
                <a:ea typeface="华文细黑"/>
                <a:cs typeface="Times New Roman"/>
              </a:rPr>
              <a:t>、</a:t>
            </a:r>
            <a:r>
              <a:rPr lang="en-US" altLang="zh-CN" sz="2800" kern="100" dirty="0">
                <a:latin typeface="Times New Roman"/>
                <a:ea typeface="华文细黑"/>
              </a:rPr>
              <a:t>0.2%</a:t>
            </a:r>
            <a:r>
              <a:rPr lang="zh-CN" altLang="zh-CN" sz="2800" kern="100" dirty="0">
                <a:latin typeface="Times New Roman"/>
                <a:ea typeface="华文细黑"/>
                <a:cs typeface="Times New Roman"/>
              </a:rPr>
              <a:t>淀粉溶液、</a:t>
            </a:r>
            <a:r>
              <a:rPr lang="en-US" altLang="zh-CN" sz="2800" kern="100" dirty="0">
                <a:latin typeface="Times New Roman"/>
                <a:ea typeface="华文细黑"/>
              </a:rPr>
              <a:t>0.20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 K</a:t>
            </a:r>
            <a:r>
              <a:rPr lang="en-US" altLang="zh-CN" sz="2800" kern="100" baseline="-25000" dirty="0">
                <a:latin typeface="Times New Roman"/>
                <a:ea typeface="华文细黑"/>
              </a:rPr>
              <a:t>2</a:t>
            </a:r>
            <a:r>
              <a:rPr lang="en-US" altLang="zh-CN" sz="2800" kern="100" dirty="0">
                <a:latin typeface="Times New Roman"/>
                <a:ea typeface="华文细黑"/>
              </a:rPr>
              <a:t>S</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8</a:t>
            </a:r>
            <a:r>
              <a:rPr lang="zh-CN" altLang="zh-CN" sz="2800" kern="100" dirty="0">
                <a:latin typeface="Times New Roman"/>
                <a:ea typeface="华文细黑"/>
                <a:cs typeface="Times New Roman"/>
              </a:rPr>
              <a:t>、</a:t>
            </a:r>
            <a:r>
              <a:rPr lang="en-US" altLang="zh-CN" sz="2800" kern="100" dirty="0">
                <a:latin typeface="Times New Roman"/>
                <a:ea typeface="华文细黑"/>
              </a:rPr>
              <a:t>0.10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 Na</a:t>
            </a:r>
            <a:r>
              <a:rPr lang="en-US" altLang="zh-CN" sz="2800" kern="100" baseline="-25000" dirty="0">
                <a:latin typeface="Times New Roman"/>
                <a:ea typeface="华文细黑"/>
              </a:rPr>
              <a:t>2</a:t>
            </a:r>
            <a:r>
              <a:rPr lang="en-US" altLang="zh-CN" sz="2800" kern="100" dirty="0">
                <a:latin typeface="Times New Roman"/>
                <a:ea typeface="华文细黑"/>
              </a:rPr>
              <a:t>S</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等试剂，探究反应条件对化学反应速率的影响。</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val="3973019435"/>
              </p:ext>
            </p:extLst>
          </p:nvPr>
        </p:nvGraphicFramePr>
        <p:xfrm>
          <a:off x="411754" y="2853730"/>
          <a:ext cx="10726738" cy="3690937"/>
        </p:xfrm>
        <a:graphic>
          <a:graphicData uri="http://schemas.openxmlformats.org/presentationml/2006/ole">
            <mc:AlternateContent xmlns:mc="http://schemas.openxmlformats.org/markup-compatibility/2006">
              <mc:Choice xmlns:v="urn:schemas-microsoft-com:vml" Requires="v">
                <p:oleObj spid="_x0000_s251919" name="文档" r:id="rId4" imgW="10726992" imgH="3691325" progId="Word.Document.12">
                  <p:embed/>
                </p:oleObj>
              </mc:Choice>
              <mc:Fallback>
                <p:oleObj name="文档" r:id="rId4" imgW="10726992" imgH="3691325" progId="Word.Document.12">
                  <p:embed/>
                  <p:pic>
                    <p:nvPicPr>
                      <p:cNvPr id="0" name=""/>
                      <p:cNvPicPr/>
                      <p:nvPr/>
                    </p:nvPicPr>
                    <p:blipFill>
                      <a:blip r:embed="rId5"/>
                      <a:stretch>
                        <a:fillRect/>
                      </a:stretch>
                    </p:blipFill>
                    <p:spPr>
                      <a:xfrm>
                        <a:off x="411754" y="2853730"/>
                        <a:ext cx="10726738" cy="3690937"/>
                      </a:xfrm>
                      <a:prstGeom prst="rect">
                        <a:avLst/>
                      </a:prstGeom>
                    </p:spPr>
                  </p:pic>
                </p:oleObj>
              </mc:Fallback>
            </mc:AlternateContent>
          </a:graphicData>
        </a:graphic>
      </p:graphicFrame>
      <p:sp>
        <p:nvSpPr>
          <p:cNvPr id="7" name="矩形 6"/>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8" name="组合 7"/>
          <p:cNvGrpSpPr/>
          <p:nvPr/>
        </p:nvGrpSpPr>
        <p:grpSpPr>
          <a:xfrm>
            <a:off x="1" y="-2"/>
            <a:ext cx="1836949" cy="634848"/>
            <a:chOff x="0" y="-2"/>
            <a:chExt cx="1377891" cy="634701"/>
          </a:xfrm>
          <a:solidFill>
            <a:srgbClr val="FFC000"/>
          </a:solidFill>
        </p:grpSpPr>
        <p:sp>
          <p:nvSpPr>
            <p:cNvPr id="9" name="矩形 8"/>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0" name="直角三角形 9"/>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1" name="矩形 10"/>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2"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3" name="Rectangle 21">
            <a:hlinkClick r:id="rId6"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7"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8"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9"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062481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83991" y="890930"/>
            <a:ext cx="11167607" cy="3323987"/>
          </a:xfrm>
          <a:prstGeom prst="rect">
            <a:avLst/>
          </a:prstGeom>
        </p:spPr>
        <p:txBody>
          <a:bodyPr>
            <a:spAutoFit/>
          </a:bodyPr>
          <a:lstStyle/>
          <a:p>
            <a:pPr algn="just">
              <a:lnSpc>
                <a:spcPct val="150000"/>
              </a:lnSpc>
              <a:spcAft>
                <a:spcPts val="0"/>
              </a:spcAft>
              <a:tabLst>
                <a:tab pos="2250440" algn="l"/>
              </a:tabLs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解答本题时，要围绕实验目的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探究反应条件对化学反应速率的影响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进行分析与处理。</a:t>
            </a:r>
            <a:endParaRPr lang="zh-CN" altLang="zh-CN" sz="2800" kern="100" dirty="0">
              <a:latin typeface="宋体"/>
              <a:cs typeface="Courier New"/>
            </a:endParaRPr>
          </a:p>
          <a:p>
            <a:pPr>
              <a:lnSpc>
                <a:spcPct val="150000"/>
              </a:lnSpc>
            </a:pPr>
            <a:r>
              <a:rPr lang="zh-CN" altLang="zh-CN" sz="2800" kern="100" dirty="0" smtClean="0">
                <a:latin typeface="Times New Roman"/>
                <a:ea typeface="华文细黑"/>
                <a:cs typeface="Times New Roman"/>
              </a:rPr>
              <a:t>淀粉</a:t>
            </a:r>
            <a:r>
              <a:rPr lang="zh-CN" altLang="zh-CN" sz="2800" kern="100" dirty="0">
                <a:latin typeface="Times New Roman"/>
                <a:ea typeface="华文细黑"/>
                <a:cs typeface="Times New Roman"/>
              </a:rPr>
              <a:t>溶液遇</a:t>
            </a:r>
            <a:r>
              <a:rPr lang="en-US" altLang="zh-CN" sz="2800" kern="100" dirty="0">
                <a:latin typeface="Times New Roman"/>
                <a:ea typeface="华文细黑"/>
              </a:rPr>
              <a:t>I</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显蓝色，溶液由无色变为蓝色时，溶液中有</a:t>
            </a:r>
            <a:r>
              <a:rPr lang="en-US" altLang="zh-CN" sz="2800" kern="100" dirty="0">
                <a:latin typeface="Times New Roman"/>
                <a:ea typeface="华文细黑"/>
              </a:rPr>
              <a:t>I</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，说明</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消耗尽。为确保能观察到蓝色，溶液中</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要耗尽。由题给离子反应可得关系式：</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419133656"/>
              </p:ext>
            </p:extLst>
          </p:nvPr>
        </p:nvGraphicFramePr>
        <p:xfrm>
          <a:off x="1710952" y="3555226"/>
          <a:ext cx="10648950" cy="1304925"/>
        </p:xfrm>
        <a:graphic>
          <a:graphicData uri="http://schemas.openxmlformats.org/presentationml/2006/ole">
            <mc:AlternateContent xmlns:mc="http://schemas.openxmlformats.org/markup-compatibility/2006">
              <mc:Choice xmlns:v="urn:schemas-microsoft-com:vml" Requires="v">
                <p:oleObj spid="_x0000_s249885" name="文档" r:id="rId4" imgW="10651067" imgH="1316244" progId="Word.Document.12">
                  <p:embed/>
                </p:oleObj>
              </mc:Choice>
              <mc:Fallback>
                <p:oleObj name="文档" r:id="rId4" imgW="10651067" imgH="1316244" progId="Word.Document.12">
                  <p:embed/>
                  <p:pic>
                    <p:nvPicPr>
                      <p:cNvPr id="0" name=""/>
                      <p:cNvPicPr/>
                      <p:nvPr/>
                    </p:nvPicPr>
                    <p:blipFill>
                      <a:blip r:embed="rId5"/>
                      <a:stretch>
                        <a:fillRect/>
                      </a:stretch>
                    </p:blipFill>
                    <p:spPr>
                      <a:xfrm>
                        <a:off x="1710952" y="3555226"/>
                        <a:ext cx="10648950" cy="13049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14685640"/>
              </p:ext>
            </p:extLst>
          </p:nvPr>
        </p:nvGraphicFramePr>
        <p:xfrm>
          <a:off x="622598" y="4131290"/>
          <a:ext cx="5076825" cy="752475"/>
        </p:xfrm>
        <a:graphic>
          <a:graphicData uri="http://schemas.openxmlformats.org/presentationml/2006/ole">
            <mc:AlternateContent xmlns:mc="http://schemas.openxmlformats.org/markup-compatibility/2006">
              <mc:Choice xmlns:v="urn:schemas-microsoft-com:vml" Requires="v">
                <p:oleObj spid="_x0000_s249886" name="文档" r:id="rId7" imgW="5081566" imgH="751555" progId="Word.Document.12">
                  <p:embed/>
                </p:oleObj>
              </mc:Choice>
              <mc:Fallback>
                <p:oleObj name="文档" r:id="rId7" imgW="5081566" imgH="751555" progId="Word.Document.12">
                  <p:embed/>
                  <p:pic>
                    <p:nvPicPr>
                      <p:cNvPr id="0" name=""/>
                      <p:cNvPicPr>
                        <a:picLocks noChangeAspect="1" noChangeArrowheads="1"/>
                      </p:cNvPicPr>
                      <p:nvPr/>
                    </p:nvPicPr>
                    <p:blipFill>
                      <a:blip r:embed="rId8"/>
                      <a:srcRect/>
                      <a:stretch>
                        <a:fillRect/>
                      </a:stretch>
                    </p:blipFill>
                    <p:spPr bwMode="auto">
                      <a:xfrm>
                        <a:off x="622598" y="4131290"/>
                        <a:ext cx="50768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550590" y="4851370"/>
            <a:ext cx="3603872" cy="738664"/>
          </a:xfrm>
          <a:prstGeom prst="rect">
            <a:avLst/>
          </a:prstGeom>
        </p:spPr>
        <p:txBody>
          <a:bodyPr wrap="none">
            <a:spAutoFit/>
          </a:bodyPr>
          <a:lstStyle/>
          <a:p>
            <a:pPr lvl="0" algn="just">
              <a:lnSpc>
                <a:spcPct val="150000"/>
              </a:lnSpc>
              <a:tabLst>
                <a:tab pos="2250440" algn="l"/>
              </a:tabLst>
            </a:pPr>
            <a:r>
              <a:rPr lang="zh-CN" altLang="zh-CN" sz="2800" b="1" kern="100">
                <a:solidFill>
                  <a:srgbClr val="0000FF"/>
                </a:solidFill>
                <a:latin typeface="Times New Roman"/>
                <a:cs typeface="Times New Roman"/>
              </a:rPr>
              <a:t>答案</a:t>
            </a:r>
            <a:r>
              <a:rPr lang="zh-CN" altLang="zh-CN" sz="2800" kern="100">
                <a:solidFill>
                  <a:prstClr val="black"/>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Na</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&lt;2</a:t>
            </a:r>
            <a:r>
              <a:rPr lang="zh-CN" altLang="zh-CN" sz="2800" kern="100" dirty="0">
                <a:solidFill>
                  <a:srgbClr val="E36C0A"/>
                </a:solidFill>
                <a:latin typeface="Times New Roman"/>
                <a:ea typeface="华文细黑"/>
                <a:cs typeface="Times New Roman"/>
              </a:rPr>
              <a:t>　</a:t>
            </a:r>
            <a:endParaRPr lang="en-US" altLang="zh-CN" sz="2800" kern="100" dirty="0">
              <a:solidFill>
                <a:srgbClr val="E36C0A"/>
              </a:solidFill>
              <a:latin typeface="Times New Roman"/>
              <a:ea typeface="华文细黑"/>
              <a:cs typeface="Times New Roman"/>
            </a:endParaRPr>
          </a:p>
        </p:txBody>
      </p:sp>
      <p:sp>
        <p:nvSpPr>
          <p:cNvPr id="7" name="Rectangle 21">
            <a:hlinkClick r:id="rId9"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10"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11"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12"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2335844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750"/>
                                        <p:tgtEl>
                                          <p:spTgt spid="5"/>
                                        </p:tgtEl>
                                      </p:cBhvr>
                                    </p:animEffect>
                                  </p:childTnLst>
                                </p:cTn>
                              </p:par>
                              <p:par>
                                <p:cTn id="15" presetID="3" presetClass="entr" presetSubtype="1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par>
                          <p:cTn id="18" fill="hold">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532631"/>
            <a:ext cx="10993560" cy="892190"/>
          </a:xfrm>
          <a:prstGeom prst="rect">
            <a:avLst/>
          </a:prstGeom>
        </p:spPr>
        <p:txBody>
          <a:bodyPr>
            <a:spAutoFit/>
          </a:bodyPr>
          <a:lstStyle/>
          <a:p>
            <a:pPr>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为探究反应物浓度对化学反应速率的影响，设计的实验方案如下表：</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524967184"/>
              </p:ext>
            </p:extLst>
          </p:nvPr>
        </p:nvGraphicFramePr>
        <p:xfrm>
          <a:off x="1086430" y="1401115"/>
          <a:ext cx="10009112" cy="3768122"/>
        </p:xfrm>
        <a:graphic>
          <a:graphicData uri="http://schemas.openxmlformats.org/drawingml/2006/table">
            <a:tbl>
              <a:tblPr/>
              <a:tblGrid>
                <a:gridCol w="1000346"/>
                <a:gridCol w="2291845"/>
                <a:gridCol w="905178"/>
                <a:gridCol w="1452936"/>
                <a:gridCol w="2567978"/>
                <a:gridCol w="1790829"/>
              </a:tblGrid>
              <a:tr h="616373">
                <a:tc rowSpan="2">
                  <a:txBody>
                    <a:bodyPr/>
                    <a:lstStyle/>
                    <a:p>
                      <a:pPr algn="ctr">
                        <a:lnSpc>
                          <a:spcPct val="150000"/>
                        </a:lnSpc>
                        <a:spcAft>
                          <a:spcPts val="0"/>
                        </a:spcAft>
                        <a:tabLst>
                          <a:tab pos="2250440" algn="l"/>
                        </a:tabLst>
                      </a:pPr>
                      <a:r>
                        <a:rPr lang="zh-CN" sz="2800" kern="100" dirty="0">
                          <a:effectLst/>
                          <a:latin typeface="Times New Roman"/>
                          <a:ea typeface="华文细黑"/>
                          <a:cs typeface="Times New Roman"/>
                        </a:rPr>
                        <a:t>实验</a:t>
                      </a:r>
                      <a:endParaRPr lang="zh-CN" sz="2800" kern="100" dirty="0">
                        <a:effectLst/>
                        <a:latin typeface="宋体"/>
                        <a:cs typeface="Courier New"/>
                      </a:endParaRPr>
                    </a:p>
                    <a:p>
                      <a:pPr algn="ctr">
                        <a:lnSpc>
                          <a:spcPct val="150000"/>
                        </a:lnSpc>
                        <a:spcAft>
                          <a:spcPts val="0"/>
                        </a:spcAft>
                        <a:tabLst>
                          <a:tab pos="2250440" algn="l"/>
                        </a:tabLst>
                      </a:pPr>
                      <a:r>
                        <a:rPr lang="zh-CN" sz="2800" kern="100" dirty="0">
                          <a:effectLst/>
                          <a:latin typeface="Times New Roman"/>
                          <a:ea typeface="华文细黑"/>
                          <a:cs typeface="Times New Roman"/>
                        </a:rPr>
                        <a:t>序号</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lnSpc>
                          <a:spcPct val="150000"/>
                        </a:lnSpc>
                        <a:spcAft>
                          <a:spcPts val="0"/>
                        </a:spcAft>
                        <a:tabLst>
                          <a:tab pos="2250440" algn="l"/>
                        </a:tabLst>
                      </a:pPr>
                      <a:r>
                        <a:rPr lang="zh-CN" sz="2800" kern="100">
                          <a:effectLst/>
                          <a:latin typeface="Times New Roman"/>
                          <a:ea typeface="华文细黑"/>
                          <a:cs typeface="Times New Roman"/>
                        </a:rPr>
                        <a:t>体积</a:t>
                      </a:r>
                      <a:r>
                        <a:rPr lang="en-US" sz="2800" i="1" kern="100">
                          <a:effectLst/>
                          <a:latin typeface="Times New Roman"/>
                          <a:ea typeface="华文细黑"/>
                          <a:cs typeface="Courier New"/>
                        </a:rPr>
                        <a:t>V</a:t>
                      </a:r>
                      <a:r>
                        <a:rPr lang="en-US" sz="2800" kern="100">
                          <a:effectLst/>
                          <a:latin typeface="Times New Roman"/>
                          <a:ea typeface="华文细黑"/>
                          <a:cs typeface="Courier New"/>
                        </a:rPr>
                        <a:t>/mL</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978471">
                <a:tc vMerge="1">
                  <a:txBody>
                    <a:bodyPr/>
                    <a:lstStyle/>
                    <a:p>
                      <a:endParaRPr lang="zh-CN" altLang="en-US"/>
                    </a:p>
                  </a:txBody>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K</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S</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O</a:t>
                      </a:r>
                      <a:r>
                        <a:rPr lang="en-US" sz="2800" kern="100" baseline="-25000">
                          <a:effectLst/>
                          <a:latin typeface="Times New Roman"/>
                          <a:ea typeface="华文细黑"/>
                          <a:cs typeface="Courier New"/>
                        </a:rPr>
                        <a:t>8</a:t>
                      </a:r>
                      <a:r>
                        <a:rPr lang="zh-CN" sz="2800" kern="100">
                          <a:effectLst/>
                          <a:latin typeface="Times New Roman"/>
                          <a:ea typeface="华文细黑"/>
                          <a:cs typeface="Times New Roman"/>
                        </a:rPr>
                        <a:t>溶液</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800" kern="100">
                          <a:effectLst/>
                          <a:latin typeface="Times New Roman"/>
                          <a:ea typeface="华文细黑"/>
                          <a:cs typeface="Times New Roman"/>
                        </a:rPr>
                        <a:t>水</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KI</a:t>
                      </a:r>
                      <a:r>
                        <a:rPr lang="zh-CN" sz="2800" kern="100">
                          <a:effectLst/>
                          <a:latin typeface="Times New Roman"/>
                          <a:ea typeface="华文细黑"/>
                          <a:cs typeface="Times New Roman"/>
                        </a:rPr>
                        <a:t>溶液</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a:ea typeface="华文细黑"/>
                          <a:cs typeface="Courier New"/>
                        </a:rPr>
                        <a:t>Na</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S</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800" kern="100">
                          <a:effectLst/>
                          <a:latin typeface="Times New Roman"/>
                          <a:ea typeface="华文细黑"/>
                          <a:cs typeface="Times New Roman"/>
                        </a:rPr>
                        <a:t>淀粉溶液</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3410">
                <a:tc>
                  <a:txBody>
                    <a:bodyPr/>
                    <a:lstStyle/>
                    <a:p>
                      <a:pPr algn="ctr">
                        <a:lnSpc>
                          <a:spcPct val="150000"/>
                        </a:lnSpc>
                        <a:spcAft>
                          <a:spcPts val="0"/>
                        </a:spcAft>
                        <a:tabLst>
                          <a:tab pos="2250440" algn="l"/>
                        </a:tabLst>
                      </a:pPr>
                      <a:r>
                        <a:rPr lang="en-US" sz="2800" kern="100">
                          <a:effectLst/>
                          <a:latin typeface="宋体"/>
                          <a:ea typeface="华文细黑"/>
                          <a:cs typeface="Times New Roman"/>
                        </a:rPr>
                        <a:t>①</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10.0</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0.0</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4.0</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a:ea typeface="华文细黑"/>
                          <a:cs typeface="Courier New"/>
                        </a:rPr>
                        <a:t>4.0</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2.0</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751">
                <a:tc>
                  <a:txBody>
                    <a:bodyPr/>
                    <a:lstStyle/>
                    <a:p>
                      <a:pPr algn="ctr">
                        <a:lnSpc>
                          <a:spcPct val="150000"/>
                        </a:lnSpc>
                        <a:spcAft>
                          <a:spcPts val="0"/>
                        </a:spcAft>
                        <a:tabLst>
                          <a:tab pos="2250440" algn="l"/>
                        </a:tabLst>
                      </a:pPr>
                      <a:r>
                        <a:rPr lang="en-US" sz="2800" kern="100">
                          <a:effectLst/>
                          <a:latin typeface="宋体"/>
                          <a:ea typeface="华文细黑"/>
                          <a:cs typeface="Times New Roman"/>
                        </a:rPr>
                        <a:t>②</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9.0</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1.0</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4.0</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4.0</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2.0</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3410">
                <a:tc>
                  <a:txBody>
                    <a:bodyPr/>
                    <a:lstStyle/>
                    <a:p>
                      <a:pPr algn="ctr">
                        <a:lnSpc>
                          <a:spcPct val="150000"/>
                        </a:lnSpc>
                        <a:spcAft>
                          <a:spcPts val="0"/>
                        </a:spcAft>
                        <a:tabLst>
                          <a:tab pos="2250440" algn="l"/>
                        </a:tabLst>
                      </a:pPr>
                      <a:r>
                        <a:rPr lang="en-US" sz="2800" kern="100">
                          <a:effectLst/>
                          <a:latin typeface="宋体"/>
                          <a:ea typeface="华文细黑"/>
                          <a:cs typeface="Times New Roman"/>
                        </a:rPr>
                        <a:t>③</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8.0</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effectLst/>
                          <a:latin typeface="Times New Roman"/>
                          <a:ea typeface="华文细黑"/>
                          <a:cs typeface="Courier New"/>
                        </a:rPr>
                        <a:t>V</a:t>
                      </a:r>
                      <a:r>
                        <a:rPr lang="en-US" sz="2800" i="1" kern="100" baseline="-25000">
                          <a:effectLst/>
                          <a:latin typeface="Times New Roman"/>
                          <a:ea typeface="华文细黑"/>
                          <a:cs typeface="Courier New"/>
                        </a:rPr>
                        <a:t>x</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4.0</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4.0</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a:ea typeface="华文细黑"/>
                          <a:cs typeface="Courier New"/>
                        </a:rPr>
                        <a:t>2.0</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616413" y="5357167"/>
            <a:ext cx="10839169" cy="1384995"/>
          </a:xfrm>
          <a:prstGeom prst="rect">
            <a:avLst/>
          </a:prstGeom>
        </p:spPr>
        <p:txBody>
          <a:bodyPr>
            <a:spAutoFit/>
          </a:bodyPr>
          <a:lstStyle/>
          <a:p>
            <a:pPr>
              <a:lnSpc>
                <a:spcPct val="150000"/>
              </a:lnSpc>
              <a:tabLst>
                <a:tab pos="2250440" algn="l"/>
              </a:tabLst>
            </a:pPr>
            <a:r>
              <a:rPr lang="zh-CN" altLang="zh-CN" sz="2800" kern="100" dirty="0">
                <a:latin typeface="Times New Roman"/>
                <a:ea typeface="华文细黑"/>
                <a:cs typeface="Times New Roman"/>
              </a:rPr>
              <a:t>表中</a:t>
            </a:r>
            <a:r>
              <a:rPr lang="en-US" altLang="zh-CN" sz="2800" i="1" kern="100" dirty="0" err="1">
                <a:latin typeface="Times New Roman"/>
                <a:ea typeface="华文细黑"/>
                <a:cs typeface="Courier New"/>
              </a:rPr>
              <a:t>V</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，理由</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a:t>
            </a:r>
            <a:endParaRPr lang="zh-CN" altLang="zh-CN" sz="2800" kern="100" dirty="0">
              <a:latin typeface="宋体"/>
              <a:cs typeface="Courier New"/>
            </a:endParaRPr>
          </a:p>
          <a:p>
            <a:pPr>
              <a:lnSpc>
                <a:spcPct val="150000"/>
              </a:lnSpc>
            </a:pPr>
            <a:r>
              <a:rPr lang="en-US" altLang="zh-CN" sz="2800" kern="100" dirty="0" smtClean="0">
                <a:latin typeface="Times New Roman"/>
                <a:ea typeface="华文细黑"/>
              </a:rPr>
              <a:t>_______________________________________________</a:t>
            </a:r>
            <a:r>
              <a:rPr lang="zh-CN" altLang="zh-CN" sz="2800" kern="100" dirty="0">
                <a:latin typeface="Times New Roman"/>
                <a:ea typeface="华文细黑"/>
                <a:cs typeface="Times New Roman"/>
              </a:rPr>
              <a:t>。</a:t>
            </a:r>
            <a:endParaRPr lang="zh-CN" altLang="en-US" sz="2800" dirty="0"/>
          </a:p>
        </p:txBody>
      </p:sp>
      <p:sp>
        <p:nvSpPr>
          <p:cNvPr id="6" name="Rectangle 21">
            <a:hlinkClick r:id="rId2"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059226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343193" y="1400210"/>
            <a:ext cx="11621057" cy="2677656"/>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zh-CN" altLang="zh-CN" sz="2800" kern="100" dirty="0" smtClean="0">
                <a:latin typeface="Times New Roman"/>
                <a:ea typeface="华文细黑"/>
                <a:cs typeface="Times New Roman"/>
              </a:rPr>
              <a:t>实验</a:t>
            </a:r>
            <a:r>
              <a:rPr lang="zh-CN" altLang="zh-CN" sz="2800" kern="100" dirty="0">
                <a:latin typeface="Times New Roman"/>
                <a:ea typeface="华文细黑"/>
                <a:cs typeface="Times New Roman"/>
              </a:rPr>
              <a:t>的目的是探究</a:t>
            </a:r>
            <a:r>
              <a:rPr lang="en-US" altLang="zh-CN" sz="2800" kern="100" dirty="0">
                <a:latin typeface="Times New Roman"/>
                <a:ea typeface="华文细黑"/>
              </a:rPr>
              <a:t>K</a:t>
            </a:r>
            <a:r>
              <a:rPr lang="en-US" altLang="zh-CN" sz="2800" kern="100" baseline="-25000" dirty="0">
                <a:latin typeface="Times New Roman"/>
                <a:ea typeface="华文细黑"/>
              </a:rPr>
              <a:t>2</a:t>
            </a:r>
            <a:r>
              <a:rPr lang="en-US" altLang="zh-CN" sz="2800" kern="100" dirty="0">
                <a:latin typeface="Times New Roman"/>
                <a:ea typeface="华文细黑"/>
              </a:rPr>
              <a:t>S</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8</a:t>
            </a:r>
            <a:r>
              <a:rPr lang="zh-CN" altLang="zh-CN" sz="2800" kern="100" dirty="0">
                <a:latin typeface="Times New Roman"/>
                <a:ea typeface="华文细黑"/>
                <a:cs typeface="Times New Roman"/>
              </a:rPr>
              <a:t>溶液的浓度对化学反应速率的影响，故应保证每组实验中其他物质的浓度相等，即溶液的总体积相等</a:t>
            </a:r>
            <a:r>
              <a:rPr lang="en-US" altLang="zh-CN" sz="2800" kern="100" dirty="0">
                <a:latin typeface="Times New Roman"/>
                <a:ea typeface="华文细黑"/>
              </a:rPr>
              <a:t>(</a:t>
            </a:r>
            <a:r>
              <a:rPr lang="zh-CN" altLang="zh-CN" sz="2800" kern="100" dirty="0">
                <a:latin typeface="Times New Roman"/>
                <a:ea typeface="华文细黑"/>
                <a:cs typeface="Times New Roman"/>
              </a:rPr>
              <a:t>即为</a:t>
            </a:r>
            <a:r>
              <a:rPr lang="en-US" altLang="zh-CN" sz="2800" kern="100" dirty="0">
                <a:latin typeface="Times New Roman"/>
                <a:ea typeface="华文细黑"/>
              </a:rPr>
              <a:t>20.0 mL)</a:t>
            </a:r>
            <a:r>
              <a:rPr lang="zh-CN" altLang="zh-CN" sz="2800" kern="100" dirty="0">
                <a:latin typeface="Times New Roman"/>
                <a:ea typeface="华文细黑"/>
                <a:cs typeface="Times New Roman"/>
              </a:rPr>
              <a:t>，从而可知</a:t>
            </a:r>
            <a:r>
              <a:rPr lang="en-US" altLang="zh-CN" sz="2800" i="1" kern="100" dirty="0" err="1">
                <a:latin typeface="Times New Roman"/>
                <a:ea typeface="华文细黑"/>
              </a:rPr>
              <a:t>V</a:t>
            </a:r>
            <a:r>
              <a:rPr lang="en-US" altLang="zh-CN" sz="2800" i="1" kern="100" baseline="-25000" dirty="0" err="1">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2.0</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250440" algn="l"/>
              </a:tabLst>
            </a:pPr>
            <a:r>
              <a:rPr lang="zh-CN" altLang="zh-CN" sz="2800" b="1" kern="100" dirty="0">
                <a:solidFill>
                  <a:srgbClr val="0000FF"/>
                </a:solidFill>
                <a:latin typeface="Times New Roman"/>
                <a:cs typeface="Times New Roman"/>
              </a:rPr>
              <a:t>答案</a:t>
            </a:r>
            <a:r>
              <a:rPr lang="zh-CN" altLang="zh-CN" sz="2800" kern="100" dirty="0">
                <a:solidFill>
                  <a:prstClr val="black"/>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2.0</a:t>
            </a:r>
            <a:r>
              <a:rPr lang="zh-CN" altLang="zh-CN" sz="2800" kern="100" dirty="0">
                <a:solidFill>
                  <a:srgbClr val="E36C0A"/>
                </a:solidFill>
                <a:latin typeface="Times New Roman"/>
                <a:ea typeface="华文细黑"/>
                <a:cs typeface="Times New Roman"/>
              </a:rPr>
              <a:t>　保证反应物</a:t>
            </a:r>
            <a:r>
              <a:rPr lang="en-US" altLang="zh-CN" sz="2800" kern="100" dirty="0">
                <a:solidFill>
                  <a:srgbClr val="E36C0A"/>
                </a:solidFill>
                <a:latin typeface="Times New Roman"/>
                <a:ea typeface="华文细黑"/>
                <a:cs typeface="Courier New"/>
              </a:rPr>
              <a:t>K</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en-US" altLang="zh-CN" sz="2800" kern="100" baseline="-25000" dirty="0">
                <a:solidFill>
                  <a:srgbClr val="E36C0A"/>
                </a:solidFill>
                <a:latin typeface="Times New Roman"/>
                <a:ea typeface="华文细黑"/>
                <a:cs typeface="Courier New"/>
              </a:rPr>
              <a:t>8</a:t>
            </a:r>
            <a:r>
              <a:rPr lang="zh-CN" altLang="zh-CN" sz="2800" kern="100" dirty="0">
                <a:solidFill>
                  <a:srgbClr val="E36C0A"/>
                </a:solidFill>
                <a:latin typeface="Times New Roman"/>
                <a:ea typeface="华文细黑"/>
                <a:cs typeface="Times New Roman"/>
              </a:rPr>
              <a:t>的浓度改变，而其他物质的浓度</a:t>
            </a:r>
            <a:r>
              <a:rPr lang="zh-CN" altLang="zh-CN" sz="2800" kern="100" dirty="0" smtClean="0">
                <a:solidFill>
                  <a:srgbClr val="E36C0A"/>
                </a:solidFill>
                <a:latin typeface="Times New Roman"/>
                <a:ea typeface="华文细黑"/>
                <a:cs typeface="Times New Roman"/>
              </a:rPr>
              <a:t>不变</a:t>
            </a:r>
            <a:endParaRPr lang="zh-CN" altLang="zh-CN" sz="2800" kern="100" dirty="0">
              <a:solidFill>
                <a:prstClr val="black"/>
              </a:solidFill>
              <a:latin typeface="宋体"/>
              <a:cs typeface="Courier New"/>
            </a:endParaRPr>
          </a:p>
        </p:txBody>
      </p:sp>
      <p:sp>
        <p:nvSpPr>
          <p:cNvPr id="3" name="Rectangle 21">
            <a:hlinkClick r:id="rId2"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4029650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750"/>
                                        <p:tgtEl>
                                          <p:spTgt spid="7">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linds(horizontal)">
                                      <p:cBhvr>
                                        <p:cTn id="11" dur="75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970" name="Picture 2" descr="HX6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512" y="2946860"/>
            <a:ext cx="4617854" cy="32192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2439485668"/>
              </p:ext>
            </p:extLst>
          </p:nvPr>
        </p:nvGraphicFramePr>
        <p:xfrm>
          <a:off x="334566" y="829531"/>
          <a:ext cx="11344275" cy="1981200"/>
        </p:xfrm>
        <a:graphic>
          <a:graphicData uri="http://schemas.openxmlformats.org/presentationml/2006/ole">
            <mc:AlternateContent xmlns:mc="http://schemas.openxmlformats.org/markup-compatibility/2006">
              <mc:Choice xmlns:v="urn:schemas-microsoft-com:vml" Requires="v">
                <p:oleObj spid="_x0000_s250895" name="文档" r:id="rId5" imgW="11345905" imgH="1983920" progId="Word.Document.12">
                  <p:embed/>
                </p:oleObj>
              </mc:Choice>
              <mc:Fallback>
                <p:oleObj name="文档" r:id="rId5" imgW="11345905" imgH="1983920" progId="Word.Document.12">
                  <p:embed/>
                  <p:pic>
                    <p:nvPicPr>
                      <p:cNvPr id="0" name=""/>
                      <p:cNvPicPr/>
                      <p:nvPr/>
                    </p:nvPicPr>
                    <p:blipFill>
                      <a:blip r:embed="rId6"/>
                      <a:stretch>
                        <a:fillRect/>
                      </a:stretch>
                    </p:blipFill>
                    <p:spPr>
                      <a:xfrm>
                        <a:off x="334566" y="829531"/>
                        <a:ext cx="11344275" cy="1981200"/>
                      </a:xfrm>
                      <a:prstGeom prst="rect">
                        <a:avLst/>
                      </a:prstGeom>
                    </p:spPr>
                  </p:pic>
                </p:oleObj>
              </mc:Fallback>
            </mc:AlternateContent>
          </a:graphicData>
        </a:graphic>
      </p:graphicFrame>
      <p:sp>
        <p:nvSpPr>
          <p:cNvPr id="4" name="Rectangle 21">
            <a:hlinkClick r:id="rId7"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8"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9"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10"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rId1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6206408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4018" name="Picture 2" descr="HX69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75326" y="693490"/>
            <a:ext cx="4039507" cy="28123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407919610"/>
              </p:ext>
            </p:extLst>
          </p:nvPr>
        </p:nvGraphicFramePr>
        <p:xfrm>
          <a:off x="406574" y="605475"/>
          <a:ext cx="6467475" cy="2543175"/>
        </p:xfrm>
        <a:graphic>
          <a:graphicData uri="http://schemas.openxmlformats.org/presentationml/2006/ole">
            <mc:AlternateContent xmlns:mc="http://schemas.openxmlformats.org/markup-compatibility/2006">
              <mc:Choice xmlns:v="urn:schemas-microsoft-com:vml" Requires="v">
                <p:oleObj spid="_x0000_s248848" name="文档" r:id="rId5" imgW="6471602" imgH="2546686" progId="Word.Document.12">
                  <p:embed/>
                </p:oleObj>
              </mc:Choice>
              <mc:Fallback>
                <p:oleObj name="文档" r:id="rId5" imgW="6471602" imgH="2546686" progId="Word.Document.12">
                  <p:embed/>
                  <p:pic>
                    <p:nvPicPr>
                      <p:cNvPr id="0" name=""/>
                      <p:cNvPicPr/>
                      <p:nvPr/>
                    </p:nvPicPr>
                    <p:blipFill>
                      <a:blip r:embed="rId6"/>
                      <a:stretch>
                        <a:fillRect/>
                      </a:stretch>
                    </p:blipFill>
                    <p:spPr>
                      <a:xfrm>
                        <a:off x="406574" y="605475"/>
                        <a:ext cx="6467475" cy="2543175"/>
                      </a:xfrm>
                      <a:prstGeom prst="rect">
                        <a:avLst/>
                      </a:prstGeom>
                    </p:spPr>
                  </p:pic>
                </p:oleObj>
              </mc:Fallback>
            </mc:AlternateContent>
          </a:graphicData>
        </a:graphic>
      </p:graphicFrame>
      <p:pic>
        <p:nvPicPr>
          <p:cNvPr id="4" name="Picture 2" descr="HX698"/>
          <p:cNvPicPr>
            <a:picLocks noChangeAspect="1" noChangeArrowheads="1"/>
          </p:cNvPicPr>
          <p:nvPr/>
        </p:nvPicPr>
        <p:blipFill>
          <a:blip r:embed="rId7">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18742" y="3526463"/>
            <a:ext cx="4623880" cy="321923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06574" y="4581922"/>
            <a:ext cx="10051848" cy="656077"/>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答案</a:t>
            </a:r>
            <a:r>
              <a:rPr lang="zh-CN" altLang="zh-CN" sz="2800" kern="100" dirty="0">
                <a:latin typeface="Times New Roman"/>
                <a:ea typeface="华文细黑"/>
                <a:cs typeface="Times New Roman"/>
              </a:rPr>
              <a:t>　</a:t>
            </a:r>
            <a:endParaRPr lang="zh-CN" altLang="en-US" sz="2800" dirty="0"/>
          </a:p>
        </p:txBody>
      </p:sp>
      <p:sp>
        <p:nvSpPr>
          <p:cNvPr id="6" name="Rectangle 21">
            <a:hlinkClick r:id="rId8"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9"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10"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11"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2076385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214018"/>
                                        </p:tgtEl>
                                        <p:attrNameLst>
                                          <p:attrName>style.visibility</p:attrName>
                                        </p:attrNameLst>
                                      </p:cBhvr>
                                      <p:to>
                                        <p:strVal val="visible"/>
                                      </p:to>
                                    </p:set>
                                    <p:animEffect transition="in" filter="blinds(horizontal)">
                                      <p:cBhvr>
                                        <p:cTn id="10" dur="750"/>
                                        <p:tgtEl>
                                          <p:spTgt spid="214018"/>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750"/>
                                        <p:tgtEl>
                                          <p:spTgt spid="4"/>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542" y="615087"/>
            <a:ext cx="11805033" cy="5262979"/>
          </a:xfrm>
          <a:prstGeom prst="rect">
            <a:avLst/>
          </a:prstGeom>
        </p:spPr>
        <p:txBody>
          <a:bodyPr>
            <a:spAutoFit/>
          </a:bodyPr>
          <a:lstStyle/>
          <a:p>
            <a:pPr algn="just">
              <a:lnSpc>
                <a:spcPct val="150000"/>
              </a:lnSpc>
              <a:spcAft>
                <a:spcPts val="0"/>
              </a:spcAft>
              <a:tabLst>
                <a:tab pos="225044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已知亚硫酸钠在空气中能被氧气氧化生成硫酸盐。</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甲同学设计两种方案来检验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溶液是否发生变质。</a:t>
            </a:r>
            <a:endParaRPr lang="zh-CN" altLang="zh-CN" sz="2800" kern="100" dirty="0">
              <a:latin typeface="宋体"/>
              <a:cs typeface="Courier New"/>
            </a:endParaRPr>
          </a:p>
          <a:p>
            <a:pPr algn="just">
              <a:lnSpc>
                <a:spcPct val="150000"/>
              </a:lnSpc>
              <a:spcAft>
                <a:spcPts val="0"/>
              </a:spcAft>
              <a:tabLst>
                <a:tab pos="2250440" algn="l"/>
              </a:tabLst>
            </a:pPr>
            <a:r>
              <a:rPr lang="zh-CN" altLang="zh-CN" sz="2800" kern="100" dirty="0">
                <a:latin typeface="Times New Roman"/>
                <a:ea typeface="华文细黑"/>
                <a:cs typeface="Times New Roman"/>
              </a:rPr>
              <a:t>方案一：取样，加入稀盐酸有气泡生成，认为亚硫酸钠溶液没有变质。</a:t>
            </a:r>
            <a:endParaRPr lang="zh-CN" altLang="zh-CN" sz="2800" kern="100" dirty="0">
              <a:latin typeface="宋体"/>
              <a:cs typeface="Courier New"/>
            </a:endParaRPr>
          </a:p>
          <a:p>
            <a:pPr algn="just">
              <a:lnSpc>
                <a:spcPct val="150000"/>
              </a:lnSpc>
              <a:spcAft>
                <a:spcPts val="0"/>
              </a:spcAft>
              <a:tabLst>
                <a:tab pos="2250440" algn="l"/>
              </a:tabLst>
            </a:pPr>
            <a:r>
              <a:rPr lang="zh-CN" altLang="zh-CN" sz="2800" kern="100" dirty="0">
                <a:latin typeface="Times New Roman"/>
                <a:ea typeface="华文细黑"/>
                <a:cs typeface="Times New Roman"/>
              </a:rPr>
              <a:t>方案二：取样，加入氯化钡溶液有白色沉淀生成，认为亚硫酸钠溶液完全变质。</a:t>
            </a:r>
            <a:endParaRPr lang="zh-CN" altLang="zh-CN" sz="2800" kern="100" dirty="0">
              <a:latin typeface="宋体"/>
              <a:cs typeface="Courier New"/>
            </a:endParaRPr>
          </a:p>
          <a:p>
            <a:pPr algn="just">
              <a:lnSpc>
                <a:spcPct val="150000"/>
              </a:lnSpc>
              <a:spcAft>
                <a:spcPts val="0"/>
              </a:spcAft>
              <a:tabLst>
                <a:tab pos="2250440" algn="l"/>
              </a:tabLst>
            </a:pPr>
            <a:r>
              <a:rPr lang="zh-CN" altLang="zh-CN" sz="2800" kern="100" dirty="0">
                <a:latin typeface="Times New Roman"/>
                <a:ea typeface="华文细黑"/>
                <a:cs typeface="Times New Roman"/>
              </a:rPr>
              <a:t>请你对两方案作出评价：</a:t>
            </a:r>
            <a:endParaRPr lang="zh-CN" altLang="zh-CN" sz="2800" kern="100" dirty="0">
              <a:latin typeface="宋体"/>
              <a:cs typeface="Courier New"/>
            </a:endParaRPr>
          </a:p>
          <a:p>
            <a:pPr>
              <a:lnSpc>
                <a:spcPct val="150000"/>
              </a:lnSpc>
              <a:tabLst>
                <a:tab pos="2250440" algn="l"/>
              </a:tabLst>
            </a:pPr>
            <a:r>
              <a:rPr lang="zh-CN" altLang="zh-CN" sz="2800" kern="100" dirty="0">
                <a:latin typeface="Times New Roman"/>
                <a:ea typeface="华文细黑"/>
                <a:cs typeface="Times New Roman"/>
              </a:rPr>
              <a:t>方案一：</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不合理</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，理由</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a:t>
            </a:r>
            <a:r>
              <a:rPr lang="en-US" altLang="zh-CN" sz="2800" kern="100" dirty="0" smtClean="0">
                <a:latin typeface="Times New Roman"/>
                <a:ea typeface="华文细黑"/>
              </a:rPr>
              <a:t>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nSpc>
                <a:spcPct val="150000"/>
              </a:lnSpc>
              <a:tabLst>
                <a:tab pos="2250440" algn="l"/>
              </a:tabLst>
            </a:pPr>
            <a:r>
              <a:rPr lang="zh-CN" altLang="zh-CN" sz="2800" kern="100" dirty="0">
                <a:solidFill>
                  <a:prstClr val="black"/>
                </a:solidFill>
                <a:latin typeface="Times New Roman"/>
                <a:ea typeface="华文细黑"/>
                <a:cs typeface="Times New Roman"/>
              </a:rPr>
              <a:t>方案二：</a:t>
            </a:r>
            <a:r>
              <a:rPr lang="en-US" altLang="zh-CN" sz="2800" kern="100" dirty="0">
                <a:solidFill>
                  <a:prstClr val="black"/>
                </a:solidFill>
                <a:latin typeface="Times New Roman"/>
                <a:ea typeface="华文细黑"/>
                <a:cs typeface="Courier New"/>
              </a:rPr>
              <a:t>________(</a:t>
            </a:r>
            <a:r>
              <a:rPr lang="zh-CN" altLang="zh-CN" sz="2800" kern="100" dirty="0">
                <a:solidFill>
                  <a:prstClr val="black"/>
                </a:solidFill>
                <a:latin typeface="Times New Roman"/>
                <a:ea typeface="华文细黑"/>
                <a:cs typeface="Times New Roman"/>
              </a:rPr>
              <a:t>填</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合理</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不合理</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，理由是</a:t>
            </a:r>
            <a:r>
              <a:rPr lang="en-US" altLang="zh-CN" sz="2800" kern="100" dirty="0" smtClean="0">
                <a:solidFill>
                  <a:prstClr val="black"/>
                </a:solidFill>
                <a:latin typeface="Times New Roman"/>
                <a:ea typeface="华文细黑"/>
                <a:cs typeface="Courier New"/>
              </a:rPr>
              <a:t>__________________</a:t>
            </a:r>
            <a:r>
              <a:rPr lang="zh-CN" altLang="zh-CN" sz="2800" kern="100" dirty="0" smtClean="0">
                <a:solidFill>
                  <a:prstClr val="black"/>
                </a:solidFill>
                <a:latin typeface="Times New Roman"/>
                <a:ea typeface="华文细黑"/>
                <a:cs typeface="Times New Roman"/>
              </a:rPr>
              <a:t>。</a:t>
            </a:r>
            <a:endParaRPr lang="zh-CN" altLang="en-US" sz="2800" dirty="0"/>
          </a:p>
        </p:txBody>
      </p:sp>
      <p:sp>
        <p:nvSpPr>
          <p:cNvPr id="4" name="Rectangle 21">
            <a:hlinkClick r:id="rId2"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rId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422856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387658" y="973386"/>
            <a:ext cx="11639246" cy="4616648"/>
          </a:xfrm>
          <a:prstGeom prst="rect">
            <a:avLst/>
          </a:prstGeom>
        </p:spPr>
        <p:txBody>
          <a:bodyPr>
            <a:spAutoFit/>
          </a:bodyPr>
          <a:lstStyle/>
          <a:p>
            <a:pPr lvl="0" algn="just">
              <a:lnSpc>
                <a:spcPct val="150000"/>
              </a:lnSpc>
            </a:pPr>
            <a:r>
              <a:rPr lang="zh-CN" altLang="zh-CN" sz="2800" b="1" kern="100" dirty="0">
                <a:solidFill>
                  <a:srgbClr val="0000FF"/>
                </a:solidFill>
                <a:latin typeface="Times New Roman"/>
                <a:cs typeface="Times New Roman"/>
              </a:rPr>
              <a:t>解析</a:t>
            </a:r>
            <a:r>
              <a:rPr lang="zh-CN" altLang="zh-CN" sz="2800" kern="100" dirty="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加入</a:t>
            </a:r>
            <a:r>
              <a:rPr lang="zh-CN" altLang="zh-CN" sz="2800" kern="100" dirty="0">
                <a:solidFill>
                  <a:prstClr val="black"/>
                </a:solidFill>
                <a:latin typeface="Times New Roman"/>
                <a:ea typeface="华文细黑"/>
                <a:cs typeface="Times New Roman"/>
              </a:rPr>
              <a:t>稀盐酸有气泡生成，证明溶液中含有亚硫酸钠，</a:t>
            </a:r>
            <a:r>
              <a:rPr lang="en-US" altLang="zh-CN" sz="2800" kern="100" dirty="0">
                <a:solidFill>
                  <a:prstClr val="black"/>
                </a:solidFill>
                <a:latin typeface="Times New Roman"/>
                <a:ea typeface="华文细黑"/>
              </a:rPr>
              <a:t>Na</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SO</a:t>
            </a:r>
            <a:r>
              <a:rPr lang="en-US" altLang="zh-CN" sz="2800" kern="100" baseline="-25000" dirty="0">
                <a:solidFill>
                  <a:prstClr val="black"/>
                </a:solidFill>
                <a:latin typeface="Times New Roman"/>
                <a:ea typeface="华文细黑"/>
              </a:rPr>
              <a:t>3</a:t>
            </a:r>
            <a:r>
              <a:rPr lang="zh-CN" altLang="zh-CN" sz="2800" kern="100" dirty="0">
                <a:solidFill>
                  <a:prstClr val="black"/>
                </a:solidFill>
                <a:latin typeface="Times New Roman"/>
                <a:ea typeface="华文细黑"/>
                <a:cs typeface="Times New Roman"/>
              </a:rPr>
              <a:t>溶液可能没有变质，也可能部分变质。亚硫酸钠、硫酸钠都能与氯化钡反应生成沉淀，故亚硫酸钠溶液未变质、部分变质、全部变质时的现象相同，都会生成白色沉淀</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gn="just">
              <a:lnSpc>
                <a:spcPct val="150000"/>
              </a:lnSpc>
              <a:tabLst>
                <a:tab pos="2250440" algn="l"/>
              </a:tabLst>
            </a:pPr>
            <a:r>
              <a:rPr lang="zh-CN" altLang="zh-CN" sz="2800" b="1" kern="100" dirty="0">
                <a:solidFill>
                  <a:srgbClr val="0000FF"/>
                </a:solidFill>
                <a:latin typeface="Times New Roman"/>
                <a:cs typeface="Times New Roman"/>
              </a:rPr>
              <a:t>答案</a:t>
            </a:r>
            <a:r>
              <a:rPr lang="zh-CN" altLang="zh-CN" sz="2800" kern="100" dirty="0">
                <a:solidFill>
                  <a:prstClr val="black"/>
                </a:solidFill>
                <a:latin typeface="Times New Roman"/>
                <a:ea typeface="华文细黑"/>
                <a:cs typeface="Times New Roman"/>
              </a:rPr>
              <a:t>　</a:t>
            </a:r>
            <a:r>
              <a:rPr lang="zh-CN" altLang="zh-CN" sz="2800" kern="100" dirty="0" smtClean="0">
                <a:solidFill>
                  <a:srgbClr val="E36C0A"/>
                </a:solidFill>
                <a:latin typeface="Times New Roman"/>
                <a:ea typeface="华文细黑"/>
                <a:cs typeface="Times New Roman"/>
              </a:rPr>
              <a:t>不</a:t>
            </a:r>
            <a:r>
              <a:rPr lang="zh-CN" altLang="zh-CN" sz="2800" kern="100" dirty="0">
                <a:solidFill>
                  <a:srgbClr val="E36C0A"/>
                </a:solidFill>
                <a:latin typeface="Times New Roman"/>
                <a:ea typeface="华文细黑"/>
                <a:cs typeface="Times New Roman"/>
              </a:rPr>
              <a:t>合理　亚硫酸钠部分变质时加入稀盐酸也会产生气泡　不合理　亚硫酸钠也能与氯化钡反应生成白色沉淀，亚硫酸钠未变质或部分变质时也会产生白色</a:t>
            </a:r>
            <a:r>
              <a:rPr lang="zh-CN" altLang="zh-CN" sz="2800" kern="100" dirty="0" smtClean="0">
                <a:solidFill>
                  <a:srgbClr val="E36C0A"/>
                </a:solidFill>
                <a:latin typeface="Times New Roman"/>
                <a:ea typeface="华文细黑"/>
                <a:cs typeface="Times New Roman"/>
              </a:rPr>
              <a:t>沉淀</a:t>
            </a:r>
            <a:endParaRPr lang="zh-CN" altLang="zh-CN" sz="2800" kern="100" dirty="0">
              <a:solidFill>
                <a:prstClr val="black"/>
              </a:solidFill>
              <a:latin typeface="宋体"/>
              <a:cs typeface="Courier New"/>
            </a:endParaRPr>
          </a:p>
        </p:txBody>
      </p:sp>
      <p:sp>
        <p:nvSpPr>
          <p:cNvPr id="3" name="Rectangle 21">
            <a:hlinkClick r:id="rId2"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40037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linds(horizontal)">
                                      <p:cBhvr>
                                        <p:cTn id="11" dur="7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3980" y="538529"/>
            <a:ext cx="11457850" cy="1307089"/>
          </a:xfrm>
          <a:prstGeom prst="rect">
            <a:avLst/>
          </a:prstGeom>
        </p:spPr>
        <p:txBody>
          <a:bodyPr>
            <a:spAutoFit/>
          </a:bodyPr>
          <a:lstStyle/>
          <a:p>
            <a:pPr>
              <a:lnSpc>
                <a:spcPct val="150000"/>
              </a:lnSpc>
            </a:pPr>
            <a:r>
              <a:rPr lang="en-US" altLang="zh-CN" sz="2800" kern="100" dirty="0" smtClean="0">
                <a:latin typeface="宋体"/>
                <a:ea typeface="华文细黑"/>
                <a:cs typeface="Times New Roman"/>
              </a:rPr>
              <a:t>Ⅱ</a:t>
            </a:r>
            <a:r>
              <a:rPr lang="en-US" altLang="zh-CN" sz="2800" kern="100" dirty="0">
                <a:latin typeface="Times New Roman"/>
                <a:ea typeface="华文细黑"/>
              </a:rPr>
              <a:t>.</a:t>
            </a:r>
            <a:r>
              <a:rPr lang="zh-CN" altLang="zh-CN" sz="2800" kern="100" dirty="0">
                <a:latin typeface="Times New Roman"/>
                <a:ea typeface="华文细黑"/>
                <a:cs typeface="Times New Roman"/>
              </a:rPr>
              <a:t>乙同学探究</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溶液是否发生变质，设计如下实验测定</a:t>
            </a:r>
            <a:r>
              <a:rPr lang="en-US" altLang="zh-CN" sz="2800" kern="100" dirty="0">
                <a:latin typeface="Times New Roman"/>
                <a:ea typeface="华文细黑"/>
              </a:rPr>
              <a:t>1.0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 Na</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溶液的实际浓度。</a:t>
            </a:r>
            <a:endParaRPr lang="zh-CN" altLang="en-US" sz="2800" dirty="0"/>
          </a:p>
        </p:txBody>
      </p:sp>
      <p:pic>
        <p:nvPicPr>
          <p:cNvPr id="215042" name="Picture 2" descr="HX69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6561" y="1976274"/>
            <a:ext cx="5376657" cy="214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90550" y="4005858"/>
            <a:ext cx="11805036" cy="2677656"/>
          </a:xfrm>
          <a:prstGeom prst="rect">
            <a:avLst/>
          </a:prstGeom>
        </p:spPr>
        <p:txBody>
          <a:bodyPr>
            <a:spAutoFit/>
          </a:bodyPr>
          <a:lstStyle/>
          <a:p>
            <a:pPr algn="just">
              <a:lnSpc>
                <a:spcPct val="150000"/>
              </a:lnSpc>
              <a:spcAft>
                <a:spcPts val="0"/>
              </a:spcAft>
              <a:tabLst>
                <a:tab pos="225044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分液漏斗中应加入足量的下列哪种试剂？</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浓硝酸　　　　</a:t>
            </a:r>
            <a:r>
              <a:rPr lang="en-US" altLang="zh-CN" sz="2800" kern="100" dirty="0">
                <a:latin typeface="Times New Roman"/>
                <a:ea typeface="华文细黑"/>
                <a:cs typeface="Courier New"/>
              </a:rPr>
              <a:t>b.65%</a:t>
            </a:r>
            <a:r>
              <a:rPr lang="zh-CN" altLang="zh-CN" sz="2800" kern="100" dirty="0">
                <a:latin typeface="Times New Roman"/>
                <a:ea typeface="华文细黑"/>
                <a:cs typeface="Times New Roman"/>
              </a:rPr>
              <a:t>硫酸　　　　</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浓</a:t>
            </a:r>
            <a:r>
              <a:rPr lang="zh-CN" altLang="zh-CN" sz="2800" kern="100" dirty="0" smtClean="0">
                <a:latin typeface="Times New Roman"/>
                <a:ea typeface="华文细黑"/>
                <a:cs typeface="Times New Roman"/>
              </a:rPr>
              <a:t>盐酸</a:t>
            </a:r>
            <a:endParaRPr lang="en-US" altLang="zh-CN" sz="2800" kern="100" dirty="0" smtClean="0">
              <a:latin typeface="Times New Roman"/>
              <a:ea typeface="华文细黑"/>
              <a:cs typeface="Times New Roman"/>
            </a:endParaRPr>
          </a:p>
          <a:p>
            <a:pPr lvl="0">
              <a:lnSpc>
                <a:spcPct val="150000"/>
              </a:lnSpc>
              <a:tabLst>
                <a:tab pos="2250440" algn="l"/>
              </a:tabLst>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实验前后测得</a:t>
            </a: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装置增重</a:t>
            </a:r>
            <a:r>
              <a:rPr lang="en-US" altLang="zh-CN" sz="2800" kern="100" dirty="0">
                <a:solidFill>
                  <a:prstClr val="black"/>
                </a:solidFill>
                <a:latin typeface="Times New Roman"/>
                <a:ea typeface="华文细黑"/>
                <a:cs typeface="Courier New"/>
              </a:rPr>
              <a:t>3.2 g</a:t>
            </a:r>
            <a:r>
              <a:rPr lang="zh-CN" altLang="zh-CN" sz="2800" kern="100" dirty="0">
                <a:solidFill>
                  <a:prstClr val="black"/>
                </a:solidFill>
                <a:latin typeface="Times New Roman"/>
                <a:ea typeface="华文细黑"/>
                <a:cs typeface="Times New Roman"/>
              </a:rPr>
              <a:t>，则</a:t>
            </a:r>
            <a:r>
              <a:rPr lang="en-US" altLang="zh-CN" sz="2800" kern="100" dirty="0">
                <a:solidFill>
                  <a:prstClr val="black"/>
                </a:solidFill>
                <a:latin typeface="Times New Roman"/>
                <a:ea typeface="华文细黑"/>
                <a:cs typeface="Courier New"/>
              </a:rPr>
              <a:t>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SO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溶液实际的物质的量浓度为</a:t>
            </a:r>
            <a:r>
              <a:rPr lang="en-US" altLang="zh-CN" sz="2800" kern="100" dirty="0">
                <a:solidFill>
                  <a:prstClr val="black"/>
                </a:solidFill>
                <a:latin typeface="Times New Roman"/>
                <a:ea typeface="华文细黑"/>
                <a:cs typeface="Courier New"/>
              </a:rPr>
              <a:t>___</a:t>
            </a:r>
            <a:r>
              <a:rPr lang="zh-CN" altLang="zh-CN" sz="2800" kern="100" dirty="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a:p>
            <a:pPr lvl="0" algn="just">
              <a:lnSpc>
                <a:spcPct val="150000"/>
              </a:lnSpc>
              <a:tabLst>
                <a:tab pos="2250440" algn="l"/>
              </a:tabLst>
            </a:pP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该实验装置还存在一个明显的缺陷是</a:t>
            </a:r>
            <a:r>
              <a:rPr lang="en-US" altLang="zh-CN" sz="2800" kern="100" dirty="0">
                <a:solidFill>
                  <a:prstClr val="black"/>
                </a:solidFill>
                <a:latin typeface="Times New Roman"/>
                <a:ea typeface="华文细黑"/>
                <a:cs typeface="Courier New"/>
              </a:rPr>
              <a:t>________________</a:t>
            </a:r>
            <a:r>
              <a:rPr lang="en-US" altLang="zh-CN" sz="2800" kern="100" dirty="0">
                <a:solidFill>
                  <a:prstClr val="black"/>
                </a:solidFill>
                <a:latin typeface="Times New Roman"/>
                <a:ea typeface="华文细黑"/>
              </a:rPr>
              <a:t>______________</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
        <p:nvSpPr>
          <p:cNvPr id="10" name="Rectangle 21">
            <a:hlinkClick r:id="rId3"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4"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5"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6"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331025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15650" y="1125538"/>
            <a:ext cx="11639246" cy="3970318"/>
          </a:xfrm>
          <a:prstGeom prst="rect">
            <a:avLst/>
          </a:prstGeom>
        </p:spPr>
        <p:txBody>
          <a:bodyPr>
            <a:spAutoFit/>
          </a:bodyPr>
          <a:lstStyle/>
          <a:p>
            <a:pPr lvl="0" algn="just">
              <a:lnSpc>
                <a:spcPct val="150000"/>
              </a:lnSpc>
            </a:pPr>
            <a:r>
              <a:rPr lang="zh-CN" altLang="zh-CN" sz="2800" b="1" kern="100" dirty="0" smtClean="0">
                <a:solidFill>
                  <a:srgbClr val="0000FF"/>
                </a:solidFill>
                <a:latin typeface="Times New Roman"/>
                <a:cs typeface="Times New Roman"/>
              </a:rPr>
              <a:t>解析</a:t>
            </a:r>
            <a:r>
              <a:rPr lang="zh-CN" altLang="zh-CN" sz="2800" kern="100" dirty="0">
                <a:solidFill>
                  <a:prstClr val="black"/>
                </a:solidFill>
                <a:latin typeface="Times New Roman"/>
                <a:ea typeface="华文细黑"/>
                <a:cs typeface="Times New Roman"/>
              </a:rPr>
              <a:t>　</a:t>
            </a:r>
            <a:r>
              <a:rPr lang="en-US" altLang="zh-CN" sz="2800" kern="100" dirty="0">
                <a:solidFill>
                  <a:prstClr val="black"/>
                </a:solidFill>
                <a:latin typeface="宋体"/>
                <a:ea typeface="华文细黑"/>
                <a:cs typeface="Times New Roman"/>
              </a:rPr>
              <a:t>Ⅱ</a:t>
            </a:r>
            <a:r>
              <a:rPr lang="en-US" altLang="zh-CN" sz="2800" kern="100" dirty="0">
                <a:solidFill>
                  <a:prstClr val="black"/>
                </a:solidFill>
                <a:latin typeface="Times New Roman"/>
                <a:ea typeface="华文细黑"/>
              </a:rPr>
              <a:t>.</a:t>
            </a:r>
            <a:r>
              <a:rPr lang="zh-CN" altLang="zh-CN" sz="2800" kern="100" dirty="0">
                <a:solidFill>
                  <a:prstClr val="black"/>
                </a:solidFill>
                <a:latin typeface="Times New Roman"/>
                <a:ea typeface="华文细黑"/>
                <a:cs typeface="Times New Roman"/>
              </a:rPr>
              <a:t>制备二氧化硫气体选用硫酸。</a:t>
            </a:r>
            <a:r>
              <a:rPr lang="en-US" altLang="zh-CN" sz="2800" kern="100" dirty="0">
                <a:solidFill>
                  <a:prstClr val="black"/>
                </a:solidFill>
                <a:latin typeface="Times New Roman"/>
                <a:ea typeface="华文细黑"/>
              </a:rPr>
              <a:t>C</a:t>
            </a:r>
            <a:r>
              <a:rPr lang="zh-CN" altLang="zh-CN" sz="2800" kern="100" dirty="0">
                <a:solidFill>
                  <a:prstClr val="black"/>
                </a:solidFill>
                <a:latin typeface="Times New Roman"/>
                <a:ea typeface="华文细黑"/>
                <a:cs typeface="Times New Roman"/>
              </a:rPr>
              <a:t>装置增重</a:t>
            </a:r>
            <a:r>
              <a:rPr lang="en-US" altLang="zh-CN" sz="2800" kern="100" dirty="0">
                <a:solidFill>
                  <a:prstClr val="black"/>
                </a:solidFill>
                <a:latin typeface="Times New Roman"/>
                <a:ea typeface="华文细黑"/>
              </a:rPr>
              <a:t>3.2 g</a:t>
            </a:r>
            <a:r>
              <a:rPr lang="zh-CN" altLang="zh-CN" sz="2800" kern="100" dirty="0">
                <a:solidFill>
                  <a:prstClr val="black"/>
                </a:solidFill>
                <a:latin typeface="Times New Roman"/>
                <a:ea typeface="华文细黑"/>
                <a:cs typeface="Times New Roman"/>
              </a:rPr>
              <a:t>，产生的</a:t>
            </a:r>
            <a:r>
              <a:rPr lang="en-US" altLang="zh-CN" sz="2800" i="1" kern="100" dirty="0">
                <a:solidFill>
                  <a:prstClr val="black"/>
                </a:solidFill>
                <a:latin typeface="Times New Roman"/>
                <a:ea typeface="华文细黑"/>
              </a:rPr>
              <a:t>n</a:t>
            </a:r>
            <a:r>
              <a:rPr lang="en-US" altLang="zh-CN" sz="2800" kern="100" dirty="0">
                <a:solidFill>
                  <a:prstClr val="black"/>
                </a:solidFill>
                <a:latin typeface="Times New Roman"/>
                <a:ea typeface="华文细黑"/>
              </a:rPr>
              <a:t>(SO</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0.05 </a:t>
            </a:r>
            <a:r>
              <a:rPr lang="en-US" altLang="zh-CN" sz="2800" kern="100" dirty="0" err="1">
                <a:solidFill>
                  <a:prstClr val="black"/>
                </a:solidFill>
                <a:latin typeface="Times New Roman"/>
                <a:ea typeface="华文细黑"/>
              </a:rPr>
              <a:t>mol</a:t>
            </a:r>
            <a:r>
              <a:rPr lang="zh-CN" altLang="zh-CN" sz="2800" kern="100" dirty="0">
                <a:solidFill>
                  <a:prstClr val="black"/>
                </a:solidFill>
                <a:latin typeface="Times New Roman"/>
                <a:ea typeface="华文细黑"/>
                <a:cs typeface="Times New Roman"/>
              </a:rPr>
              <a:t>，所以</a:t>
            </a:r>
            <a:r>
              <a:rPr lang="en-US" altLang="zh-CN" sz="2800" i="1" kern="100" dirty="0">
                <a:solidFill>
                  <a:prstClr val="black"/>
                </a:solidFill>
                <a:latin typeface="Times New Roman"/>
                <a:ea typeface="华文细黑"/>
              </a:rPr>
              <a:t>n</a:t>
            </a:r>
            <a:r>
              <a:rPr lang="en-US" altLang="zh-CN" sz="2800" kern="100" dirty="0">
                <a:solidFill>
                  <a:prstClr val="black"/>
                </a:solidFill>
                <a:latin typeface="Times New Roman"/>
                <a:ea typeface="华文细黑"/>
              </a:rPr>
              <a:t>(Na</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SO</a:t>
            </a:r>
            <a:r>
              <a:rPr lang="en-US" altLang="zh-CN" sz="2800" kern="100" baseline="-25000" dirty="0">
                <a:solidFill>
                  <a:prstClr val="black"/>
                </a:solidFill>
                <a:latin typeface="Times New Roman"/>
                <a:ea typeface="华文细黑"/>
              </a:rPr>
              <a:t>3</a:t>
            </a:r>
            <a:r>
              <a:rPr lang="en-US" altLang="zh-CN" sz="2800" kern="100" dirty="0">
                <a:solidFill>
                  <a:prstClr val="black"/>
                </a:solidFill>
                <a:latin typeface="Times New Roman"/>
                <a:ea typeface="华文细黑"/>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0.05 </a:t>
            </a:r>
            <a:r>
              <a:rPr lang="en-US" altLang="zh-CN" sz="2800" kern="100" dirty="0" err="1">
                <a:solidFill>
                  <a:prstClr val="black"/>
                </a:solidFill>
                <a:latin typeface="Times New Roman"/>
                <a:ea typeface="华文细黑"/>
              </a:rPr>
              <a:t>mol</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rPr>
              <a:t>c</a:t>
            </a:r>
            <a:r>
              <a:rPr lang="en-US" altLang="zh-CN" sz="2800" kern="100" dirty="0">
                <a:solidFill>
                  <a:prstClr val="black"/>
                </a:solidFill>
                <a:latin typeface="Times New Roman"/>
                <a:ea typeface="华文细黑"/>
              </a:rPr>
              <a:t>(Na</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SO</a:t>
            </a:r>
            <a:r>
              <a:rPr lang="en-US" altLang="zh-CN" sz="2800" kern="100" baseline="-25000" dirty="0">
                <a:solidFill>
                  <a:prstClr val="black"/>
                </a:solidFill>
                <a:latin typeface="Times New Roman"/>
                <a:ea typeface="华文细黑"/>
              </a:rPr>
              <a:t>3</a:t>
            </a:r>
            <a:r>
              <a:rPr lang="en-US" altLang="zh-CN" sz="2800" kern="100" dirty="0">
                <a:solidFill>
                  <a:prstClr val="black"/>
                </a:solidFill>
                <a:latin typeface="Times New Roman"/>
                <a:ea typeface="华文细黑"/>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0.05 mol÷0.06 </a:t>
            </a:r>
            <a:r>
              <a:rPr lang="en-US" altLang="zh-CN" sz="2800" kern="100" dirty="0" smtClean="0">
                <a:solidFill>
                  <a:prstClr val="black"/>
                </a:solidFill>
                <a:latin typeface="Times New Roman"/>
                <a:ea typeface="华文细黑"/>
              </a:rPr>
              <a:t>L</a:t>
            </a:r>
          </a:p>
          <a:p>
            <a:pPr lvl="0" algn="just">
              <a:lnSpc>
                <a:spcPct val="150000"/>
              </a:lnSpc>
            </a:pPr>
            <a:r>
              <a:rPr lang="en-US" altLang="zh-CN" sz="2800" kern="100" dirty="0" smtClean="0">
                <a:solidFill>
                  <a:prstClr val="black"/>
                </a:solidFill>
                <a:latin typeface="宋体"/>
                <a:ea typeface="华文细黑"/>
                <a:cs typeface="Times New Roman"/>
              </a:rPr>
              <a:t>≈</a:t>
            </a:r>
            <a:r>
              <a:rPr lang="en-US" altLang="zh-CN" sz="2800" kern="100" dirty="0">
                <a:solidFill>
                  <a:prstClr val="black"/>
                </a:solidFill>
                <a:latin typeface="Times New Roman"/>
                <a:ea typeface="华文细黑"/>
              </a:rPr>
              <a:t>0.83 </a:t>
            </a:r>
            <a:r>
              <a:rPr lang="en-US" altLang="zh-CN" sz="2800" kern="100" dirty="0" err="1">
                <a:solidFill>
                  <a:prstClr val="black"/>
                </a:solidFill>
                <a:latin typeface="Times New Roman"/>
                <a:ea typeface="华文细黑"/>
              </a:rPr>
              <a:t>mol·L</a:t>
            </a:r>
            <a:r>
              <a:rPr lang="zh-CN" altLang="zh-CN" sz="2800" kern="100" baseline="30000" dirty="0">
                <a:solidFill>
                  <a:prstClr val="black"/>
                </a:solidFill>
                <a:latin typeface="Times New Roman"/>
                <a:ea typeface="华文细黑"/>
                <a:cs typeface="Times New Roman"/>
              </a:rPr>
              <a:t>－</a:t>
            </a:r>
            <a:r>
              <a:rPr lang="en-US" altLang="zh-CN" sz="2800" kern="100" baseline="30000" dirty="0">
                <a:solidFill>
                  <a:prstClr val="black"/>
                </a:solidFill>
                <a:latin typeface="Times New Roman"/>
                <a:ea typeface="华文细黑"/>
              </a:rPr>
              <a:t>1</a:t>
            </a:r>
            <a:r>
              <a:rPr lang="zh-CN" altLang="zh-CN" sz="2800" kern="100" dirty="0" smtClean="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该实验装置中一个明显的缺陷是缺少一个驱赶残留二氧化硫气体的装置。</a:t>
            </a:r>
            <a:endParaRPr lang="en-US" altLang="zh-CN" sz="2800" kern="100" dirty="0" smtClean="0">
              <a:solidFill>
                <a:prstClr val="black"/>
              </a:solidFill>
              <a:latin typeface="Times New Roman"/>
              <a:ea typeface="华文细黑"/>
              <a:cs typeface="Times New Roman"/>
            </a:endParaRPr>
          </a:p>
          <a:p>
            <a:pPr lvl="0" algn="just">
              <a:lnSpc>
                <a:spcPct val="150000"/>
              </a:lnSpc>
              <a:tabLst>
                <a:tab pos="2250440" algn="l"/>
              </a:tabLst>
            </a:pPr>
            <a:r>
              <a:rPr lang="zh-CN" altLang="zh-CN" sz="2800" b="1" kern="100" dirty="0">
                <a:solidFill>
                  <a:srgbClr val="0000FF"/>
                </a:solidFill>
                <a:latin typeface="Times New Roman"/>
                <a:cs typeface="Times New Roman"/>
              </a:rPr>
              <a:t>答案</a:t>
            </a:r>
            <a:r>
              <a:rPr lang="zh-CN" altLang="zh-CN" sz="2800" kern="100" dirty="0">
                <a:solidFill>
                  <a:prstClr val="black"/>
                </a:solidFill>
                <a:latin typeface="Times New Roman"/>
                <a:ea typeface="华文细黑"/>
                <a:cs typeface="Times New Roman"/>
              </a:rPr>
              <a:t>　</a:t>
            </a:r>
            <a:r>
              <a:rPr lang="en-US" altLang="zh-CN" sz="2800" kern="100" dirty="0" smtClean="0">
                <a:solidFill>
                  <a:srgbClr val="E36C0A"/>
                </a:solidFill>
                <a:latin typeface="Times New Roman"/>
                <a:ea typeface="华文细黑"/>
                <a:cs typeface="Courier New"/>
              </a:rPr>
              <a:t>(1)b</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(2)0.83 </a:t>
            </a:r>
            <a:r>
              <a:rPr lang="en-US" altLang="zh-CN" sz="2800" kern="100" dirty="0" err="1">
                <a:solidFill>
                  <a:srgbClr val="E36C0A"/>
                </a:solidFill>
                <a:latin typeface="Times New Roman"/>
                <a:ea typeface="华文细黑"/>
                <a:cs typeface="Courier New"/>
              </a:rPr>
              <a:t>mol·L</a:t>
            </a:r>
            <a:r>
              <a:rPr lang="zh-CN" altLang="zh-CN" sz="2800" kern="100" baseline="30000" dirty="0">
                <a:solidFill>
                  <a:srgbClr val="E36C0A"/>
                </a:solidFill>
                <a:latin typeface="Times New Roman"/>
                <a:ea typeface="华文细黑"/>
                <a:cs typeface="Times New Roman"/>
              </a:rPr>
              <a:t>－</a:t>
            </a:r>
            <a:r>
              <a:rPr lang="en-US" altLang="zh-CN" sz="2800" kern="100" baseline="30000" dirty="0" smtClean="0">
                <a:solidFill>
                  <a:srgbClr val="E36C0A"/>
                </a:solidFill>
                <a:latin typeface="Times New Roman"/>
                <a:ea typeface="华文细黑"/>
                <a:cs typeface="Courier New"/>
              </a:rPr>
              <a:t>1</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en-US" altLang="zh-CN" sz="2800" kern="100" dirty="0">
                <a:solidFill>
                  <a:srgbClr val="E36C0A"/>
                </a:solidFill>
                <a:latin typeface="Times New Roman"/>
                <a:ea typeface="华文细黑"/>
              </a:rPr>
              <a:t>(3)</a:t>
            </a:r>
            <a:r>
              <a:rPr lang="zh-CN" altLang="zh-CN" sz="2800" kern="100" dirty="0">
                <a:solidFill>
                  <a:srgbClr val="E36C0A"/>
                </a:solidFill>
                <a:latin typeface="Times New Roman"/>
                <a:ea typeface="华文细黑"/>
                <a:cs typeface="Times New Roman"/>
              </a:rPr>
              <a:t>缺少一个驱赶残留二氧化硫气体的装置</a:t>
            </a:r>
            <a:r>
              <a:rPr lang="en-US" altLang="zh-CN" sz="2800" kern="100" dirty="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或其他合理答案</a:t>
            </a:r>
            <a:r>
              <a:rPr lang="en-US" altLang="zh-CN" sz="2800" kern="100" dirty="0" smtClean="0">
                <a:solidFill>
                  <a:srgbClr val="E36C0A"/>
                </a:solidFill>
                <a:latin typeface="Times New Roman"/>
                <a:ea typeface="华文细黑"/>
              </a:rPr>
              <a:t>) </a:t>
            </a:r>
            <a:endParaRPr lang="zh-CN" altLang="en-US" sz="2800" dirty="0">
              <a:solidFill>
                <a:prstClr val="black"/>
              </a:solidFill>
            </a:endParaRPr>
          </a:p>
        </p:txBody>
      </p:sp>
      <p:sp>
        <p:nvSpPr>
          <p:cNvPr id="4" name="Rectangle 21">
            <a:hlinkClick r:id="rId2"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448450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750"/>
                                        <p:tgtEl>
                                          <p:spTgt spid="3">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750"/>
                                        <p:tgtEl>
                                          <p:spTgt spid="3">
                                            <p:txEl>
                                              <p:pRg st="2" end="2"/>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34566" y="909514"/>
            <a:ext cx="11392076" cy="3323987"/>
          </a:xfrm>
          <a:prstGeom prst="rect">
            <a:avLst/>
          </a:prstGeom>
        </p:spPr>
        <p:txBody>
          <a:bodyPr>
            <a:spAutoFit/>
          </a:bodyPr>
          <a:lstStyle/>
          <a:p>
            <a:pPr lvl="0" algn="just">
              <a:lnSpc>
                <a:spcPct val="150000"/>
              </a:lnSpc>
            </a:pPr>
            <a:r>
              <a:rPr lang="en-US" altLang="zh-CN" sz="2800" kern="100" spc="-100" dirty="0">
                <a:solidFill>
                  <a:prstClr val="black"/>
                </a:solidFill>
                <a:latin typeface="Times New Roman"/>
                <a:ea typeface="华文细黑"/>
              </a:rPr>
              <a:t>(4)</a:t>
            </a:r>
            <a:r>
              <a:rPr lang="zh-CN" altLang="zh-CN" sz="2800" kern="100" spc="-100" dirty="0">
                <a:solidFill>
                  <a:prstClr val="black"/>
                </a:solidFill>
                <a:latin typeface="Times New Roman"/>
                <a:ea typeface="华文细黑"/>
                <a:cs typeface="Times New Roman"/>
              </a:rPr>
              <a:t>依据信息</a:t>
            </a:r>
            <a:r>
              <a:rPr lang="en-US" altLang="zh-CN" sz="2800" kern="100" spc="-100" dirty="0">
                <a:solidFill>
                  <a:prstClr val="black"/>
                </a:solidFill>
                <a:latin typeface="宋体"/>
                <a:ea typeface="华文细黑"/>
                <a:cs typeface="Times New Roman"/>
              </a:rPr>
              <a:t>“</a:t>
            </a:r>
            <a:r>
              <a:rPr lang="zh-CN" altLang="zh-CN" sz="2800" kern="100" spc="-100" dirty="0">
                <a:solidFill>
                  <a:prstClr val="black"/>
                </a:solidFill>
                <a:latin typeface="Times New Roman"/>
                <a:ea typeface="华文细黑"/>
                <a:cs typeface="Times New Roman"/>
              </a:rPr>
              <a:t>当消耗</a:t>
            </a:r>
            <a:r>
              <a:rPr lang="en-US" altLang="zh-CN" sz="2800" kern="100" spc="-100" dirty="0">
                <a:solidFill>
                  <a:prstClr val="black"/>
                </a:solidFill>
                <a:latin typeface="Times New Roman"/>
                <a:ea typeface="华文细黑"/>
              </a:rPr>
              <a:t>2 </a:t>
            </a:r>
            <a:r>
              <a:rPr lang="en-US" altLang="zh-CN" sz="2800" kern="100" spc="-100" dirty="0" err="1">
                <a:solidFill>
                  <a:prstClr val="black"/>
                </a:solidFill>
                <a:latin typeface="Times New Roman"/>
                <a:ea typeface="华文细黑"/>
              </a:rPr>
              <a:t>mol</a:t>
            </a:r>
            <a:r>
              <a:rPr lang="en-US" altLang="zh-CN" sz="2800" kern="100" spc="-100" dirty="0">
                <a:solidFill>
                  <a:prstClr val="black"/>
                </a:solidFill>
                <a:latin typeface="Times New Roman"/>
                <a:ea typeface="华文细黑"/>
              </a:rPr>
              <a:t> I</a:t>
            </a:r>
            <a:r>
              <a:rPr lang="zh-CN" altLang="zh-CN" sz="2800" kern="100" spc="-100" baseline="30000" dirty="0">
                <a:solidFill>
                  <a:prstClr val="black"/>
                </a:solidFill>
                <a:latin typeface="Times New Roman"/>
                <a:ea typeface="华文细黑"/>
                <a:cs typeface="Times New Roman"/>
              </a:rPr>
              <a:t>－</a:t>
            </a:r>
            <a:r>
              <a:rPr lang="zh-CN" altLang="zh-CN" sz="2800" kern="100" spc="-100" dirty="0">
                <a:solidFill>
                  <a:prstClr val="black"/>
                </a:solidFill>
                <a:latin typeface="Times New Roman"/>
                <a:ea typeface="华文细黑"/>
                <a:cs typeface="Times New Roman"/>
              </a:rPr>
              <a:t>时，共转移</a:t>
            </a:r>
            <a:r>
              <a:rPr lang="en-US" altLang="zh-CN" sz="2800" kern="100" spc="-100" dirty="0">
                <a:solidFill>
                  <a:prstClr val="black"/>
                </a:solidFill>
                <a:latin typeface="Times New Roman"/>
                <a:ea typeface="华文细黑"/>
              </a:rPr>
              <a:t>3 </a:t>
            </a:r>
            <a:r>
              <a:rPr lang="en-US" altLang="zh-CN" sz="2800" kern="100" spc="-100" dirty="0" err="1">
                <a:solidFill>
                  <a:prstClr val="black"/>
                </a:solidFill>
                <a:latin typeface="Times New Roman"/>
                <a:ea typeface="华文细黑"/>
              </a:rPr>
              <a:t>mol</a:t>
            </a:r>
            <a:r>
              <a:rPr lang="zh-CN" altLang="zh-CN" sz="2800" kern="100" spc="-100" dirty="0">
                <a:solidFill>
                  <a:prstClr val="black"/>
                </a:solidFill>
                <a:latin typeface="Times New Roman"/>
                <a:ea typeface="华文细黑"/>
                <a:cs typeface="Times New Roman"/>
              </a:rPr>
              <a:t>电子</a:t>
            </a:r>
            <a:r>
              <a:rPr lang="en-US" altLang="zh-CN" sz="2800" kern="100" spc="-100" dirty="0">
                <a:solidFill>
                  <a:prstClr val="black"/>
                </a:solidFill>
                <a:latin typeface="宋体"/>
                <a:ea typeface="华文细黑"/>
                <a:cs typeface="Times New Roman"/>
              </a:rPr>
              <a:t>”</a:t>
            </a:r>
            <a:r>
              <a:rPr lang="zh-CN" altLang="zh-CN" sz="2800" kern="100" spc="-100" dirty="0">
                <a:solidFill>
                  <a:prstClr val="black"/>
                </a:solidFill>
                <a:latin typeface="Times New Roman"/>
                <a:ea typeface="华文细黑"/>
                <a:cs typeface="Times New Roman"/>
              </a:rPr>
              <a:t>，转移的</a:t>
            </a:r>
            <a:r>
              <a:rPr lang="en-US" altLang="zh-CN" sz="2800" kern="100" spc="-100" dirty="0">
                <a:solidFill>
                  <a:prstClr val="black"/>
                </a:solidFill>
                <a:latin typeface="Times New Roman"/>
                <a:ea typeface="华文细黑"/>
              </a:rPr>
              <a:t>3 </a:t>
            </a:r>
            <a:r>
              <a:rPr lang="en-US" altLang="zh-CN" sz="2800" kern="100" spc="-100" dirty="0" err="1">
                <a:solidFill>
                  <a:prstClr val="black"/>
                </a:solidFill>
                <a:latin typeface="Times New Roman"/>
                <a:ea typeface="华文细黑"/>
              </a:rPr>
              <a:t>mol</a:t>
            </a:r>
            <a:r>
              <a:rPr lang="zh-CN" altLang="zh-CN" sz="2800" kern="100" spc="-100" dirty="0">
                <a:solidFill>
                  <a:prstClr val="black"/>
                </a:solidFill>
                <a:latin typeface="Times New Roman"/>
                <a:ea typeface="华文细黑"/>
                <a:cs typeface="Times New Roman"/>
              </a:rPr>
              <a:t>电子中有</a:t>
            </a:r>
            <a:r>
              <a:rPr lang="en-US" altLang="zh-CN" sz="2800" kern="100" spc="-100" dirty="0">
                <a:solidFill>
                  <a:prstClr val="black"/>
                </a:solidFill>
                <a:latin typeface="Times New Roman"/>
                <a:ea typeface="华文细黑"/>
              </a:rPr>
              <a:t>2 </a:t>
            </a:r>
            <a:r>
              <a:rPr lang="en-US" altLang="zh-CN" sz="2800" kern="100" spc="-100" dirty="0" err="1">
                <a:solidFill>
                  <a:prstClr val="black"/>
                </a:solidFill>
                <a:latin typeface="Times New Roman"/>
                <a:ea typeface="华文细黑"/>
              </a:rPr>
              <a:t>mol</a:t>
            </a:r>
            <a:r>
              <a:rPr lang="zh-CN" altLang="zh-CN" sz="2800" kern="100" spc="-100" dirty="0">
                <a:solidFill>
                  <a:prstClr val="black"/>
                </a:solidFill>
                <a:latin typeface="Times New Roman"/>
                <a:ea typeface="华文细黑"/>
                <a:cs typeface="Times New Roman"/>
              </a:rPr>
              <a:t>来自</a:t>
            </a:r>
            <a:r>
              <a:rPr lang="en-US" altLang="zh-CN" sz="2800" kern="100" spc="-100" dirty="0">
                <a:solidFill>
                  <a:prstClr val="black"/>
                </a:solidFill>
                <a:latin typeface="Times New Roman"/>
                <a:ea typeface="华文细黑"/>
              </a:rPr>
              <a:t>I</a:t>
            </a:r>
            <a:r>
              <a:rPr lang="zh-CN" altLang="zh-CN" sz="2800" kern="100" spc="-100" baseline="30000" dirty="0">
                <a:solidFill>
                  <a:prstClr val="black"/>
                </a:solidFill>
                <a:latin typeface="Times New Roman"/>
                <a:ea typeface="华文细黑"/>
                <a:cs typeface="Times New Roman"/>
              </a:rPr>
              <a:t>－</a:t>
            </a:r>
            <a:r>
              <a:rPr lang="zh-CN" altLang="zh-CN" sz="2800" kern="100" spc="-100" dirty="0">
                <a:solidFill>
                  <a:prstClr val="black"/>
                </a:solidFill>
                <a:latin typeface="Times New Roman"/>
                <a:ea typeface="华文细黑"/>
                <a:cs typeface="Times New Roman"/>
              </a:rPr>
              <a:t>，另外</a:t>
            </a:r>
            <a:r>
              <a:rPr lang="en-US" altLang="zh-CN" sz="2800" kern="100" spc="-100" dirty="0">
                <a:solidFill>
                  <a:prstClr val="black"/>
                </a:solidFill>
                <a:latin typeface="Times New Roman"/>
                <a:ea typeface="华文细黑"/>
              </a:rPr>
              <a:t>1 </a:t>
            </a:r>
            <a:r>
              <a:rPr lang="en-US" altLang="zh-CN" sz="2800" kern="100" spc="-100" dirty="0" err="1">
                <a:solidFill>
                  <a:prstClr val="black"/>
                </a:solidFill>
                <a:latin typeface="Times New Roman"/>
                <a:ea typeface="华文细黑"/>
              </a:rPr>
              <a:t>mol</a:t>
            </a:r>
            <a:r>
              <a:rPr lang="zh-CN" altLang="zh-CN" sz="2800" kern="100" spc="-100" dirty="0">
                <a:solidFill>
                  <a:prstClr val="black"/>
                </a:solidFill>
                <a:latin typeface="Times New Roman"/>
                <a:ea typeface="华文细黑"/>
                <a:cs typeface="Times New Roman"/>
              </a:rPr>
              <a:t>电子来自</a:t>
            </a:r>
            <a:r>
              <a:rPr lang="en-US" altLang="zh-CN" sz="2800" kern="100" spc="-100" dirty="0">
                <a:solidFill>
                  <a:prstClr val="black"/>
                </a:solidFill>
                <a:latin typeface="Times New Roman"/>
                <a:ea typeface="华文细黑"/>
              </a:rPr>
              <a:t>Fe</a:t>
            </a:r>
            <a:r>
              <a:rPr lang="en-US" altLang="zh-CN" sz="2800" kern="100" spc="-100" baseline="30000" dirty="0">
                <a:solidFill>
                  <a:prstClr val="black"/>
                </a:solidFill>
                <a:latin typeface="Times New Roman"/>
                <a:ea typeface="华文细黑"/>
              </a:rPr>
              <a:t>2</a:t>
            </a:r>
            <a:r>
              <a:rPr lang="zh-CN" altLang="zh-CN" sz="2800" kern="100" spc="-100" baseline="30000" dirty="0">
                <a:solidFill>
                  <a:prstClr val="black"/>
                </a:solidFill>
                <a:latin typeface="Times New Roman"/>
                <a:ea typeface="华文细黑"/>
                <a:cs typeface="Times New Roman"/>
              </a:rPr>
              <a:t>＋</a:t>
            </a:r>
            <a:r>
              <a:rPr lang="zh-CN" altLang="zh-CN" sz="2800" kern="100" spc="-100" dirty="0">
                <a:solidFill>
                  <a:prstClr val="black"/>
                </a:solidFill>
                <a:latin typeface="Times New Roman"/>
                <a:ea typeface="华文细黑"/>
                <a:cs typeface="Times New Roman"/>
              </a:rPr>
              <a:t>。</a:t>
            </a:r>
            <a:r>
              <a:rPr lang="en-US" altLang="zh-CN" sz="2800" kern="100" spc="-100" dirty="0">
                <a:solidFill>
                  <a:prstClr val="black"/>
                </a:solidFill>
                <a:latin typeface="Times New Roman"/>
                <a:ea typeface="华文细黑"/>
                <a:cs typeface="Times New Roman"/>
              </a:rPr>
              <a:t> </a:t>
            </a:r>
            <a:endParaRPr lang="zh-CN" altLang="en-US" sz="2800" spc="-100" dirty="0">
              <a:solidFill>
                <a:prstClr val="black"/>
              </a:solidFill>
            </a:endParaRPr>
          </a:p>
          <a:p>
            <a:pPr algn="just">
              <a:lnSpc>
                <a:spcPct val="150000"/>
              </a:lnSpc>
              <a:spcAft>
                <a:spcPts val="0"/>
              </a:spcAft>
              <a:tabLst>
                <a:tab pos="2250440" algn="l"/>
              </a:tabLst>
            </a:pPr>
            <a:r>
              <a:rPr lang="en-US" altLang="zh-CN" sz="2800" kern="100" dirty="0" smtClean="0">
                <a:latin typeface="宋体"/>
                <a:ea typeface="Times New Roman"/>
                <a:cs typeface="Courier New"/>
              </a:rPr>
              <a:t>(</a:t>
            </a:r>
            <a:r>
              <a:rPr lang="en-US" altLang="zh-CN" sz="2800" kern="100" dirty="0" smtClean="0">
                <a:latin typeface="Times New Roman" pitchFamily="18" charset="0"/>
                <a:ea typeface="Times New Roman"/>
                <a:cs typeface="Times New Roman" pitchFamily="18" charset="0"/>
              </a:rPr>
              <a:t>5</a:t>
            </a:r>
            <a:r>
              <a:rPr lang="en-US" altLang="zh-CN" sz="2800" kern="100" dirty="0" smtClean="0">
                <a:latin typeface="宋体"/>
                <a:ea typeface="Times New Roman"/>
                <a:cs typeface="Courier New"/>
              </a:rPr>
              <a:t>)</a:t>
            </a:r>
            <a:r>
              <a:rPr lang="zh-CN" altLang="zh-CN" sz="2800" kern="100" dirty="0" smtClean="0">
                <a:latin typeface="Times New Roman"/>
                <a:ea typeface="华文细黑"/>
                <a:cs typeface="Times New Roman"/>
              </a:rPr>
              <a:t>根据前面四步设问可知，样品中一定没有</a:t>
            </a:r>
            <a:r>
              <a:rPr lang="en-US" altLang="zh-CN" sz="2800" kern="100" dirty="0" smtClean="0">
                <a:latin typeface="Times New Roman"/>
                <a:ea typeface="华文细黑"/>
                <a:cs typeface="Courier New"/>
              </a:rPr>
              <a:t>Al</a:t>
            </a:r>
            <a:r>
              <a:rPr lang="zh-CN" altLang="zh-CN" sz="2800" kern="100" dirty="0" smtClean="0">
                <a:latin typeface="Times New Roman"/>
                <a:ea typeface="华文细黑"/>
                <a:cs typeface="Times New Roman"/>
              </a:rPr>
              <a:t>，一定有</a:t>
            </a:r>
            <a:r>
              <a:rPr lang="en-US" altLang="zh-CN" sz="2800" kern="100" dirty="0" err="1" smtClean="0">
                <a:latin typeface="Times New Roman"/>
                <a:ea typeface="华文细黑"/>
                <a:cs typeface="Courier New"/>
              </a:rPr>
              <a:t>CuO</a:t>
            </a: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，不能确定是否有</a:t>
            </a:r>
            <a:r>
              <a:rPr lang="en-US" altLang="zh-CN" sz="2800" kern="100" dirty="0" smtClean="0">
                <a:latin typeface="Times New Roman"/>
                <a:ea typeface="华文细黑"/>
                <a:cs typeface="Courier New"/>
              </a:rPr>
              <a:t>Fe</a:t>
            </a: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cs typeface="Courier New"/>
              </a:rPr>
              <a:t>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。加入足量稀硫酸后一定不产生</a:t>
            </a:r>
            <a:r>
              <a:rPr lang="en-US" altLang="zh-CN" sz="2800" kern="100" dirty="0" smtClean="0">
                <a:latin typeface="Times New Roman"/>
                <a:ea typeface="华文细黑"/>
                <a:cs typeface="Courier New"/>
              </a:rPr>
              <a:t>Cu</a:t>
            </a:r>
            <a:r>
              <a:rPr lang="zh-CN" altLang="zh-CN" sz="2800" kern="100" dirty="0" smtClean="0">
                <a:latin typeface="Times New Roman"/>
                <a:ea typeface="华文细黑"/>
                <a:cs typeface="Times New Roman"/>
              </a:rPr>
              <a:t>，那么排除</a:t>
            </a:r>
            <a:r>
              <a:rPr lang="en-US" altLang="zh-CN" sz="2800" kern="100" dirty="0" smtClean="0">
                <a:latin typeface="Times New Roman"/>
                <a:ea typeface="华文细黑"/>
                <a:cs typeface="Courier New"/>
              </a:rPr>
              <a:t>Fe</a:t>
            </a:r>
            <a:r>
              <a:rPr lang="zh-CN" altLang="zh-CN" sz="2800" kern="100" dirty="0" smtClean="0">
                <a:latin typeface="Times New Roman"/>
                <a:ea typeface="华文细黑"/>
                <a:cs typeface="Times New Roman"/>
              </a:rPr>
              <a:t>，符合整个设问的组合只有两种：</a:t>
            </a:r>
            <a:r>
              <a:rPr lang="en-US" altLang="zh-CN" sz="2800" kern="100" dirty="0" err="1" smtClean="0">
                <a:latin typeface="Times New Roman"/>
                <a:ea typeface="华文细黑"/>
                <a:cs typeface="Courier New"/>
              </a:rPr>
              <a:t>CuO</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a:t>
            </a:r>
            <a:r>
              <a:rPr lang="en-US" altLang="zh-CN" sz="2800" kern="100" dirty="0" err="1" smtClean="0">
                <a:latin typeface="Times New Roman"/>
                <a:ea typeface="华文细黑"/>
                <a:cs typeface="Courier New"/>
              </a:rPr>
              <a:t>CuO</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2" action="ppaction://hlinksldjump"/>
          </p:cNvPr>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421217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linds(horizontal)">
                                      <p:cBhvr>
                                        <p:cTn id="7" dur="750"/>
                                        <p:tgtEl>
                                          <p:spTgt spid="19">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animEffect transition="in" filter="blinds(horizontal)">
                                      <p:cBhvr>
                                        <p:cTn id="11" dur="75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6593" y="831111"/>
            <a:ext cx="11755638" cy="5262979"/>
          </a:xfrm>
          <a:prstGeom prst="rect">
            <a:avLst/>
          </a:prstGeom>
        </p:spPr>
        <p:txBody>
          <a:bodyPr>
            <a:spAutoFit/>
          </a:bodyPr>
          <a:lstStyle/>
          <a:p>
            <a:pPr algn="just">
              <a:lnSpc>
                <a:spcPct val="150000"/>
              </a:lnSpc>
              <a:spcAft>
                <a:spcPts val="0"/>
              </a:spcAft>
              <a:tabLst>
                <a:tab pos="2250440" algn="l"/>
              </a:tabLst>
            </a:pPr>
            <a:r>
              <a:rPr lang="en-US" altLang="zh-CN" sz="2800" kern="100" dirty="0" smtClean="0">
                <a:latin typeface="IPAPANNEW"/>
                <a:ea typeface="华文细黑"/>
                <a:cs typeface="Times New Roman"/>
              </a:rPr>
              <a:t>3.</a:t>
            </a:r>
            <a:r>
              <a:rPr lang="en-US" altLang="zh-CN" sz="2800" kern="100" spc="-100" dirty="0" smtClean="0">
                <a:latin typeface="Times New Roman"/>
                <a:ea typeface="华文细黑"/>
                <a:cs typeface="Courier New"/>
              </a:rPr>
              <a:t>(2014</a:t>
            </a:r>
            <a:r>
              <a:rPr lang="en-US" altLang="zh-CN" sz="2800" kern="100" spc="-100" dirty="0">
                <a:latin typeface="Times New Roman"/>
                <a:ea typeface="华文细黑"/>
                <a:cs typeface="Courier New"/>
              </a:rPr>
              <a:t>·</a:t>
            </a:r>
            <a:r>
              <a:rPr lang="zh-CN" altLang="zh-CN" sz="2800" kern="100" spc="-100" dirty="0">
                <a:latin typeface="Times New Roman"/>
                <a:ea typeface="华文细黑"/>
                <a:cs typeface="Times New Roman"/>
              </a:rPr>
              <a:t>广东理综，</a:t>
            </a:r>
            <a:r>
              <a:rPr lang="en-US" altLang="zh-CN" sz="2800" kern="100" spc="-100" dirty="0">
                <a:latin typeface="Times New Roman"/>
                <a:ea typeface="华文细黑"/>
                <a:cs typeface="Courier New"/>
              </a:rPr>
              <a:t>33)H</a:t>
            </a:r>
            <a:r>
              <a:rPr lang="en-US" altLang="zh-CN" sz="2800" kern="100" spc="-100" baseline="-25000" dirty="0">
                <a:latin typeface="Times New Roman"/>
                <a:ea typeface="华文细黑"/>
                <a:cs typeface="Courier New"/>
              </a:rPr>
              <a:t>2</a:t>
            </a:r>
            <a:r>
              <a:rPr lang="en-US" altLang="zh-CN" sz="2800" kern="100" spc="-100" dirty="0">
                <a:latin typeface="Times New Roman"/>
                <a:ea typeface="华文细黑"/>
                <a:cs typeface="Courier New"/>
              </a:rPr>
              <a:t>O</a:t>
            </a:r>
            <a:r>
              <a:rPr lang="en-US" altLang="zh-CN" sz="2800" kern="100" spc="-100" baseline="-25000" dirty="0">
                <a:latin typeface="Times New Roman"/>
                <a:ea typeface="华文细黑"/>
                <a:cs typeface="Courier New"/>
              </a:rPr>
              <a:t>2</a:t>
            </a:r>
            <a:r>
              <a:rPr lang="zh-CN" altLang="zh-CN" sz="2800" kern="100" spc="-100" dirty="0">
                <a:latin typeface="Times New Roman"/>
                <a:ea typeface="华文细黑"/>
                <a:cs typeface="Times New Roman"/>
              </a:rPr>
              <a:t>是一种绿色氧化还原试剂，在化学研究中应用广泛。</a:t>
            </a:r>
            <a:endParaRPr lang="zh-CN" altLang="zh-CN" sz="2800" kern="100" spc="-100" dirty="0">
              <a:latin typeface="宋体"/>
              <a:cs typeface="Courier New"/>
            </a:endParaRPr>
          </a:p>
          <a:p>
            <a:pPr algn="just">
              <a:lnSpc>
                <a:spcPct val="150000"/>
              </a:lnSpc>
              <a:spcAft>
                <a:spcPts val="0"/>
              </a:spcAft>
              <a:tabLst>
                <a:tab pos="225044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某小组拟在同浓度</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的催化下，探究</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浓度对</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分解反应速率的影响。限选试剂与仪器：</a:t>
            </a:r>
            <a:r>
              <a:rPr lang="en-US" altLang="zh-CN" sz="2800" kern="100" dirty="0">
                <a:latin typeface="Times New Roman"/>
                <a:ea typeface="华文细黑"/>
                <a:cs typeface="Courier New"/>
              </a:rPr>
              <a:t>30%H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、蒸馏水、锥形瓶、双孔塞、水槽、胶管、玻璃导管、量筒、秒表、恒温水浴槽、注射器。</a:t>
            </a:r>
            <a:endParaRPr lang="zh-CN" altLang="zh-CN" sz="2800" kern="100" dirty="0">
              <a:latin typeface="宋体"/>
              <a:cs typeface="Courier New"/>
            </a:endParaRPr>
          </a:p>
          <a:p>
            <a:pPr>
              <a:lnSpc>
                <a:spcPct val="150000"/>
              </a:lnSpc>
              <a:tabLst>
                <a:tab pos="2250440"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写出本实验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分解反应方程式并标明电子转移的方向和数目</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a:t>
            </a:r>
          </a:p>
          <a:p>
            <a:pPr>
              <a:lnSpc>
                <a:spcPct val="150000"/>
              </a:lnSpc>
              <a:tabLst>
                <a:tab pos="2250440" algn="l"/>
              </a:tabLst>
            </a:pPr>
            <a:r>
              <a:rPr lang="en-US" altLang="zh-CN" sz="2800" kern="100" dirty="0" smtClean="0">
                <a:latin typeface="Times New Roman"/>
                <a:ea typeface="华文细黑"/>
                <a:cs typeface="Courier New"/>
              </a:rPr>
              <a:t>________________________________________________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tabLst>
                <a:tab pos="2250440"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设计实验方案：在不同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浓度下，测定</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要求所测得的数据能直接体现反应速率大小</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Rectangle 21">
            <a:hlinkClick r:id="rId2"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07751024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6" name="Picture 2" descr="HX69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4844" y="944058"/>
            <a:ext cx="3755221" cy="23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72544" y="830043"/>
            <a:ext cx="7595708" cy="2599751"/>
          </a:xfrm>
          <a:prstGeom prst="rect">
            <a:avLst/>
          </a:prstGeom>
        </p:spPr>
        <p:txBody>
          <a:bodyPr>
            <a:spAutoFit/>
          </a:bodyPr>
          <a:lstStyle/>
          <a:p>
            <a:pPr lvl="0" algn="just">
              <a:lnSpc>
                <a:spcPct val="150000"/>
              </a:lnSpc>
            </a:pP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设计实验装置，完成如图所示的装置示意图。</a:t>
            </a:r>
            <a:endParaRPr lang="zh-CN" altLang="en-US" sz="2800" dirty="0">
              <a:solidFill>
                <a:prstClr val="black"/>
              </a:solidFill>
            </a:endParaRPr>
          </a:p>
          <a:p>
            <a:pPr algn="just">
              <a:lnSpc>
                <a:spcPct val="150000"/>
              </a:lnSpc>
            </a:pPr>
            <a:r>
              <a:rPr lang="en-US" altLang="zh-CN" sz="2800" kern="100" dirty="0" smtClean="0">
                <a:latin typeface="宋体"/>
                <a:ea typeface="华文细黑"/>
                <a:cs typeface="Times New Roman"/>
              </a:rPr>
              <a:t>④</a:t>
            </a:r>
            <a:r>
              <a:rPr lang="zh-CN" altLang="zh-CN" sz="2800" kern="100" dirty="0" smtClean="0">
                <a:latin typeface="Times New Roman"/>
                <a:ea typeface="华文细黑"/>
                <a:cs typeface="Times New Roman"/>
              </a:rPr>
              <a:t>参照下表格式，拟定实验表格，完整体现实验方案</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列出所选试剂体积、需记录的待测物理量和所拟定的数据；数据用字母表示</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a:t>
            </a:r>
            <a:endParaRPr lang="zh-CN" altLang="en-US" sz="2800" dirty="0"/>
          </a:p>
        </p:txBody>
      </p:sp>
      <p:graphicFrame>
        <p:nvGraphicFramePr>
          <p:cNvPr id="6" name="表格 5"/>
          <p:cNvGraphicFramePr>
            <a:graphicFrameLocks noGrp="1"/>
          </p:cNvGraphicFramePr>
          <p:nvPr>
            <p:extLst>
              <p:ext uri="{D42A27DB-BD31-4B8C-83A1-F6EECF244321}">
                <p14:modId xmlns:p14="http://schemas.microsoft.com/office/powerpoint/2010/main" val="1571711507"/>
              </p:ext>
            </p:extLst>
          </p:nvPr>
        </p:nvGraphicFramePr>
        <p:xfrm>
          <a:off x="478582" y="3721794"/>
          <a:ext cx="11161240" cy="2560320"/>
        </p:xfrm>
        <a:graphic>
          <a:graphicData uri="http://schemas.openxmlformats.org/drawingml/2006/table">
            <a:tbl>
              <a:tblPr/>
              <a:tblGrid>
                <a:gridCol w="2983368"/>
                <a:gridCol w="5808447"/>
                <a:gridCol w="1010443"/>
                <a:gridCol w="1358982"/>
              </a:tblGrid>
              <a:tr h="1008113">
                <a:tc>
                  <a:txBody>
                    <a:bodyPr/>
                    <a:lstStyle/>
                    <a:p>
                      <a:pPr algn="r">
                        <a:lnSpc>
                          <a:spcPct val="150000"/>
                        </a:lnSpc>
                        <a:spcAft>
                          <a:spcPts val="0"/>
                        </a:spcAft>
                        <a:tabLst>
                          <a:tab pos="2250440" algn="l"/>
                        </a:tabLst>
                      </a:pPr>
                      <a:r>
                        <a:rPr lang="zh-CN" sz="2800" kern="100" dirty="0">
                          <a:effectLst/>
                          <a:latin typeface="Times New Roman"/>
                          <a:ea typeface="华文细黑"/>
                          <a:cs typeface="Times New Roman"/>
                        </a:rPr>
                        <a:t>物理量</a:t>
                      </a:r>
                      <a:endParaRPr lang="zh-CN" sz="2800" kern="100" dirty="0">
                        <a:effectLst/>
                        <a:latin typeface="宋体"/>
                        <a:cs typeface="Courier New"/>
                      </a:endParaRPr>
                    </a:p>
                    <a:p>
                      <a:pPr algn="l">
                        <a:lnSpc>
                          <a:spcPct val="150000"/>
                        </a:lnSpc>
                        <a:spcAft>
                          <a:spcPts val="0"/>
                        </a:spcAft>
                        <a:tabLst>
                          <a:tab pos="2250440" algn="l"/>
                        </a:tabLst>
                      </a:pPr>
                      <a:r>
                        <a:rPr lang="zh-CN" sz="2800" kern="100" dirty="0">
                          <a:effectLst/>
                          <a:latin typeface="Times New Roman"/>
                          <a:ea typeface="华文细黑"/>
                          <a:cs typeface="Times New Roman"/>
                        </a:rPr>
                        <a:t>实验序号</a:t>
                      </a:r>
                      <a:endParaRPr lang="zh-CN" sz="28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tabLst>
                          <a:tab pos="2250440" algn="l"/>
                        </a:tabLst>
                      </a:pPr>
                      <a:r>
                        <a:rPr lang="en-US" sz="2800" i="1" kern="100">
                          <a:effectLst/>
                          <a:latin typeface="Times New Roman"/>
                          <a:ea typeface="华文细黑"/>
                          <a:cs typeface="Courier New"/>
                        </a:rPr>
                        <a:t>V</a:t>
                      </a:r>
                      <a:r>
                        <a:rPr lang="en-US" sz="2800" kern="100">
                          <a:effectLst/>
                          <a:latin typeface="Times New Roman"/>
                          <a:ea typeface="华文细黑"/>
                          <a:cs typeface="Courier New"/>
                        </a:rPr>
                        <a:t>[0.1 mol·L</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1</a:t>
                      </a:r>
                      <a:endParaRPr lang="zh-CN" sz="2800" kern="100">
                        <a:effectLst/>
                        <a:latin typeface="宋体"/>
                        <a:cs typeface="Courier New"/>
                      </a:endParaRPr>
                    </a:p>
                    <a:p>
                      <a:pPr algn="ctr">
                        <a:lnSpc>
                          <a:spcPct val="150000"/>
                        </a:lnSpc>
                        <a:spcAft>
                          <a:spcPts val="0"/>
                        </a:spcAft>
                        <a:tabLst>
                          <a:tab pos="2250440" algn="l"/>
                        </a:tabLst>
                      </a:pPr>
                      <a:r>
                        <a:rPr lang="en-US" sz="2800" kern="100">
                          <a:effectLst/>
                          <a:latin typeface="Times New Roman"/>
                          <a:ea typeface="华文细黑"/>
                          <a:cs typeface="Courier New"/>
                        </a:rPr>
                        <a:t>Fe</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(SO</a:t>
                      </a:r>
                      <a:r>
                        <a:rPr lang="en-US" sz="2800" kern="100" baseline="-25000">
                          <a:effectLst/>
                          <a:latin typeface="Times New Roman"/>
                          <a:ea typeface="华文细黑"/>
                          <a:cs typeface="Courier New"/>
                        </a:rPr>
                        <a:t>4</a:t>
                      </a:r>
                      <a:r>
                        <a:rPr lang="en-US" sz="2800" kern="100">
                          <a:effectLst/>
                          <a:latin typeface="Times New Roman"/>
                          <a:ea typeface="华文细黑"/>
                          <a:cs typeface="Courier New"/>
                        </a:rPr>
                        <a:t>)</a:t>
                      </a:r>
                      <a:r>
                        <a:rPr lang="en-US" sz="2800" kern="100" baseline="-25000">
                          <a:effectLst/>
                          <a:latin typeface="Times New Roman"/>
                          <a:ea typeface="华文细黑"/>
                          <a:cs typeface="Courier New"/>
                        </a:rPr>
                        <a:t>3</a:t>
                      </a:r>
                      <a:r>
                        <a:rPr lang="en-US" sz="2800" kern="100">
                          <a:effectLst/>
                          <a:latin typeface="Times New Roman"/>
                          <a:ea typeface="华文细黑"/>
                          <a:cs typeface="Courier New"/>
                        </a:rPr>
                        <a:t>]/mL</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 </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宋体"/>
                          <a:ea typeface="华文细黑"/>
                          <a:cs typeface="Times New Roman"/>
                        </a:rPr>
                        <a:t>……</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1</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dirty="0">
                          <a:effectLst/>
                          <a:latin typeface="Times New Roman"/>
                          <a:ea typeface="华文细黑"/>
                          <a:cs typeface="Courier New"/>
                        </a:rPr>
                        <a:t>a</a:t>
                      </a:r>
                      <a:endParaRPr lang="zh-CN" sz="28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 </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宋体"/>
                          <a:ea typeface="华文细黑"/>
                          <a:cs typeface="Times New Roman"/>
                        </a:rPr>
                        <a:t>……</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2</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dirty="0">
                          <a:effectLst/>
                          <a:latin typeface="Times New Roman"/>
                          <a:ea typeface="华文细黑"/>
                          <a:cs typeface="Courier New"/>
                        </a:rPr>
                        <a:t>a</a:t>
                      </a:r>
                      <a:endParaRPr lang="zh-CN" sz="28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 </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宋体"/>
                          <a:ea typeface="华文细黑"/>
                          <a:cs typeface="Times New Roman"/>
                        </a:rPr>
                        <a:t>……</a:t>
                      </a:r>
                      <a:endParaRPr lang="zh-CN" sz="28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21">
            <a:hlinkClick r:id="rId3"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7" action="ppaction://hlinksldjump"/>
          </p:cNvPr>
          <p:cNvSpPr/>
          <p:nvPr/>
        </p:nvSpPr>
        <p:spPr>
          <a:xfrm>
            <a:off x="10777602" y="6663993"/>
            <a:ext cx="1412812" cy="201280"/>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解析答案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064602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550590" y="549474"/>
            <a:ext cx="10964698" cy="2682023"/>
          </a:xfrm>
          <a:prstGeom prst="rect">
            <a:avLst/>
          </a:prstGeom>
        </p:spPr>
        <p:txBody>
          <a:bodyPr>
            <a:spAutoFit/>
          </a:bodyPr>
          <a:lstStyle/>
          <a:p>
            <a:pPr algn="just">
              <a:lnSpc>
                <a:spcPct val="150000"/>
              </a:lnSpc>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分析化合价并应用化合价变化规律解决问题。双氧水中氧元素的化合价为－</a:t>
            </a:r>
            <a:r>
              <a:rPr lang="en-US" altLang="zh-CN" sz="2800" kern="100" dirty="0">
                <a:latin typeface="Times New Roman"/>
                <a:ea typeface="华文细黑"/>
              </a:rPr>
              <a:t>1</a:t>
            </a:r>
            <a:r>
              <a:rPr lang="zh-CN" altLang="zh-CN" sz="2800" kern="100" dirty="0">
                <a:latin typeface="Times New Roman"/>
                <a:ea typeface="华文细黑"/>
                <a:cs typeface="Times New Roman"/>
              </a:rPr>
              <a:t>价，发生分解反应生成氧气，氧气中氧元素的化合价为</a:t>
            </a:r>
            <a:r>
              <a:rPr lang="en-US" altLang="zh-CN" sz="2800" kern="100" dirty="0">
                <a:latin typeface="Times New Roman"/>
                <a:ea typeface="华文细黑"/>
              </a:rPr>
              <a:t>0</a:t>
            </a:r>
            <a:r>
              <a:rPr lang="zh-CN" altLang="zh-CN" sz="2800" kern="100" dirty="0">
                <a:latin typeface="Times New Roman"/>
                <a:ea typeface="华文细黑"/>
                <a:cs typeface="Times New Roman"/>
              </a:rPr>
              <a:t>价，水中氧元素的化合价为－</a:t>
            </a:r>
            <a:r>
              <a:rPr lang="en-US" altLang="zh-CN" sz="2800" kern="100" dirty="0">
                <a:latin typeface="Times New Roman"/>
                <a:ea typeface="华文细黑"/>
              </a:rPr>
              <a:t>2</a:t>
            </a:r>
            <a:r>
              <a:rPr lang="zh-CN" altLang="zh-CN" sz="2800" kern="100" dirty="0">
                <a:latin typeface="Times New Roman"/>
                <a:ea typeface="华文细黑"/>
                <a:cs typeface="Times New Roman"/>
              </a:rPr>
              <a:t>价，所以是自身的氧化还原反应，用单线桥法表示其电子转移的方向和数目：</a:t>
            </a:r>
            <a:endParaRPr lang="zh-CN" altLang="en-US" sz="2800" dirty="0"/>
          </a:p>
        </p:txBody>
      </p:sp>
      <p:pic>
        <p:nvPicPr>
          <p:cNvPr id="202754" name="图片 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69861" y="3141762"/>
            <a:ext cx="3706377" cy="139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70072" y="4359269"/>
            <a:ext cx="11167607" cy="2598917"/>
          </a:xfrm>
          <a:prstGeom prst="rect">
            <a:avLst/>
          </a:prstGeom>
        </p:spPr>
        <p:txBody>
          <a:bodyPr>
            <a:spAutoFit/>
          </a:bodyPr>
          <a:lstStyle/>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做实验题时，首先要明确实验原理。该实验是探究双氧水的分解速率，所以应测定不同浓度双氧水分解时产生氧气的速率，即可以测定相同时间内生成氧气的体积。</a:t>
            </a:r>
            <a:endParaRPr lang="zh-CN" altLang="en-US" sz="2800" dirty="0"/>
          </a:p>
        </p:txBody>
      </p:sp>
      <p:sp>
        <p:nvSpPr>
          <p:cNvPr id="5" name="Rectangle 21">
            <a:hlinkClick r:id="rId3"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594527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2754"/>
                                        </p:tgtEl>
                                        <p:attrNameLst>
                                          <p:attrName>style.visibility</p:attrName>
                                        </p:attrNameLst>
                                      </p:cBhvr>
                                      <p:to>
                                        <p:strVal val="visible"/>
                                      </p:to>
                                    </p:set>
                                    <p:animEffect transition="in" filter="blinds(horizontal)">
                                      <p:cBhvr>
                                        <p:cTn id="10" dur="750"/>
                                        <p:tgtEl>
                                          <p:spTgt spid="20275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blinds(horizontal)">
                                      <p:cBhvr>
                                        <p:cTn id="14" dur="75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87754" y="831111"/>
            <a:ext cx="11639246" cy="5262979"/>
          </a:xfrm>
          <a:prstGeom prst="rect">
            <a:avLst/>
          </a:prstGeom>
        </p:spPr>
        <p:txBody>
          <a:bodyPr>
            <a:spAutoFit/>
          </a:bodyPr>
          <a:lstStyle/>
          <a:p>
            <a:pPr>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根据题目给出的限选仪器可以选用导管、水槽、量筒组成气体收集装置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探究时一定要注意变量的控制，即只改变一个变量，才能说明该变量对反应的影响。表格中给出了硫酸铁的量，且体积均相等。而探究的是不同浓度的双氧水分解的速率，所以必须要有不同浓度的双氧水，但题给试剂中只有</a:t>
            </a:r>
            <a:r>
              <a:rPr lang="en-US" altLang="zh-CN" sz="2800" kern="100" dirty="0">
                <a:latin typeface="Times New Roman"/>
                <a:ea typeface="华文细黑"/>
              </a:rPr>
              <a:t>30%</a:t>
            </a:r>
            <a:r>
              <a:rPr lang="zh-CN" altLang="zh-CN" sz="2800" kern="100" dirty="0">
                <a:latin typeface="Times New Roman"/>
                <a:ea typeface="华文细黑"/>
                <a:cs typeface="Times New Roman"/>
              </a:rPr>
              <a:t>的双氧水，因此还需要蒸馏水，要保证硫酸铁的浓度相同，必须保证两组实验中双氧水和蒸馏水的总体积相同，且两组实验中双氧水和蒸馏水的体积不同两个条件。同时还要记录两组实验中收集相同体积氧气所需时间或相同时间内收集氧气的体积大小</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en-US" sz="2800" dirty="0"/>
          </a:p>
        </p:txBody>
      </p:sp>
      <p:sp>
        <p:nvSpPr>
          <p:cNvPr id="4" name="Rectangle 21">
            <a:hlinkClick r:id="rId2"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4061007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3780" name="Picture 4"/>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10830" y="839033"/>
            <a:ext cx="3935242" cy="1517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50590" y="1127065"/>
            <a:ext cx="11150150" cy="3323987"/>
          </a:xfrm>
          <a:prstGeom prst="rect">
            <a:avLst/>
          </a:prstGeom>
        </p:spPr>
        <p:txBody>
          <a:bodyPr>
            <a:spAutoFit/>
          </a:bodyPr>
          <a:lstStyle/>
          <a:p>
            <a:pPr algn="just">
              <a:lnSpc>
                <a:spcPct val="150000"/>
              </a:lnSpc>
              <a:spcAft>
                <a:spcPts val="0"/>
              </a:spcAft>
              <a:tabLst>
                <a:tab pos="2250440" algn="l"/>
              </a:tabLs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rgbClr val="E36C0A"/>
                </a:solidFill>
                <a:latin typeface="Times New Roman"/>
                <a:ea typeface="华文细黑"/>
                <a:cs typeface="Courier New"/>
              </a:rPr>
              <a:t>(1)</a:t>
            </a:r>
            <a:r>
              <a:rPr lang="en-US" altLang="zh-CN" sz="2800" kern="100" dirty="0" smtClean="0">
                <a:solidFill>
                  <a:srgbClr val="E36C0A"/>
                </a:solidFill>
                <a:latin typeface="宋体"/>
                <a:ea typeface="华文细黑"/>
                <a:cs typeface="Times New Roman"/>
              </a:rPr>
              <a:t>①                         </a:t>
            </a:r>
            <a:r>
              <a:rPr lang="en-US" altLang="zh-CN" sz="2800" kern="100" dirty="0" smtClean="0">
                <a:solidFill>
                  <a:srgbClr val="E36C0A"/>
                </a:solidFill>
                <a:latin typeface="Times New Roman"/>
                <a:ea typeface="华文细黑"/>
                <a:cs typeface="Courier New"/>
              </a:rPr>
              <a:t>(</a:t>
            </a:r>
            <a:r>
              <a:rPr lang="zh-CN" altLang="zh-CN" sz="2800" kern="100" dirty="0">
                <a:solidFill>
                  <a:srgbClr val="E36C0A"/>
                </a:solidFill>
                <a:latin typeface="Times New Roman"/>
                <a:ea typeface="华文细黑"/>
                <a:cs typeface="Times New Roman"/>
              </a:rPr>
              <a:t>答案合理即可</a:t>
            </a:r>
            <a:r>
              <a:rPr lang="en-US" altLang="zh-CN" sz="2800" kern="100" dirty="0" smtClean="0">
                <a:solidFill>
                  <a:srgbClr val="E36C0A"/>
                </a:solidFill>
                <a:latin typeface="Times New Roman"/>
                <a:ea typeface="华文细黑"/>
                <a:cs typeface="Courier New"/>
              </a:rPr>
              <a:t>)</a:t>
            </a:r>
          </a:p>
          <a:p>
            <a:pPr algn="just">
              <a:lnSpc>
                <a:spcPct val="150000"/>
              </a:lnSpc>
              <a:spcAft>
                <a:spcPts val="0"/>
              </a:spcAft>
              <a:tabLst>
                <a:tab pos="2250440" algn="l"/>
              </a:tabLst>
            </a:pP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solidFill>
                  <a:srgbClr val="E36C0A"/>
                </a:solidFill>
                <a:latin typeface="宋体"/>
                <a:ea typeface="华文细黑"/>
                <a:cs typeface="Times New Roman"/>
              </a:rPr>
              <a:t>②</a:t>
            </a:r>
            <a:r>
              <a:rPr lang="zh-CN" altLang="zh-CN" sz="2800" kern="100" dirty="0">
                <a:solidFill>
                  <a:srgbClr val="E36C0A"/>
                </a:solidFill>
                <a:latin typeface="Times New Roman"/>
                <a:ea typeface="华文细黑"/>
                <a:cs typeface="Times New Roman"/>
              </a:rPr>
              <a:t>生成相同体积的氧气所需要的时间</a:t>
            </a:r>
            <a:r>
              <a:rPr lang="en-US" altLang="zh-CN" sz="2800" kern="100" dirty="0">
                <a:solidFill>
                  <a:srgbClr val="E36C0A"/>
                </a:solidFill>
                <a:latin typeface="Times New Roman"/>
                <a:ea typeface="华文细黑"/>
                <a:cs typeface="Courier New"/>
              </a:rPr>
              <a:t>(</a:t>
            </a:r>
            <a:r>
              <a:rPr lang="zh-CN" altLang="zh-CN" sz="2800" kern="100" dirty="0">
                <a:solidFill>
                  <a:srgbClr val="E36C0A"/>
                </a:solidFill>
                <a:latin typeface="Times New Roman"/>
                <a:ea typeface="华文细黑"/>
                <a:cs typeface="Times New Roman"/>
              </a:rPr>
              <a:t>或相同时间内，生成氧气的体积</a:t>
            </a:r>
            <a:r>
              <a:rPr lang="en-US" altLang="zh-CN" sz="2800" kern="100" dirty="0">
                <a:solidFill>
                  <a:srgbClr val="E36C0A"/>
                </a:solidFill>
                <a:latin typeface="Times New Roman"/>
                <a:ea typeface="华文细黑"/>
                <a:cs typeface="Courier New"/>
              </a:rPr>
              <a:t>)</a:t>
            </a:r>
            <a:endParaRPr lang="zh-CN" altLang="zh-CN" sz="2800" kern="100" dirty="0">
              <a:latin typeface="宋体"/>
              <a:cs typeface="Courier New"/>
            </a:endParaRPr>
          </a:p>
          <a:p>
            <a:pPr>
              <a:lnSpc>
                <a:spcPct val="150000"/>
              </a:lnSpc>
            </a:pPr>
            <a:r>
              <a:rPr lang="en-US" altLang="zh-CN" sz="2800" kern="100" dirty="0">
                <a:solidFill>
                  <a:srgbClr val="E36C0A"/>
                </a:solidFill>
                <a:latin typeface="宋体"/>
                <a:ea typeface="华文细黑"/>
                <a:cs typeface="Times New Roman"/>
              </a:rPr>
              <a:t>③</a:t>
            </a:r>
            <a:endParaRPr lang="zh-CN" altLang="en-US" sz="2800" dirty="0"/>
          </a:p>
        </p:txBody>
      </p:sp>
      <p:pic>
        <p:nvPicPr>
          <p:cNvPr id="203781" name="Picture 5" descr="去年281"/>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88357" y="3448539"/>
            <a:ext cx="2362089" cy="2789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1">
            <a:hlinkClick r:id="rId4"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5"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6"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7"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525063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3780"/>
                                        </p:tgtEl>
                                        <p:attrNameLst>
                                          <p:attrName>style.visibility</p:attrName>
                                        </p:attrNameLst>
                                      </p:cBhvr>
                                      <p:to>
                                        <p:strVal val="visible"/>
                                      </p:to>
                                    </p:set>
                                    <p:animEffect transition="in" filter="blinds(horizontal)">
                                      <p:cBhvr>
                                        <p:cTn id="10" dur="500"/>
                                        <p:tgtEl>
                                          <p:spTgt spid="203780"/>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blinds(horizontal)">
                                      <p:cBhvr>
                                        <p:cTn id="14" dur="500"/>
                                        <p:tgtEl>
                                          <p:spTgt spid="5">
                                            <p:txEl>
                                              <p:pRg st="2" end="2"/>
                                            </p:txEl>
                                          </p:spTgt>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03781"/>
                                        </p:tgtEl>
                                        <p:attrNameLst>
                                          <p:attrName>style.visibility</p:attrName>
                                        </p:attrNameLst>
                                      </p:cBhvr>
                                      <p:to>
                                        <p:strVal val="visible"/>
                                      </p:to>
                                    </p:set>
                                    <p:animEffect transition="in" filter="blinds(horizontal)">
                                      <p:cBhvr>
                                        <p:cTn id="21" dur="500"/>
                                        <p:tgtEl>
                                          <p:spTgt spid="203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4606" y="637466"/>
            <a:ext cx="543739" cy="523220"/>
          </a:xfrm>
          <a:prstGeom prst="rect">
            <a:avLst/>
          </a:prstGeom>
        </p:spPr>
        <p:txBody>
          <a:bodyPr wrap="none">
            <a:spAutoFit/>
          </a:bodyPr>
          <a:lstStyle/>
          <a:p>
            <a:r>
              <a:rPr lang="en-US" altLang="zh-CN" sz="2800" kern="100">
                <a:solidFill>
                  <a:srgbClr val="E36C0A"/>
                </a:solidFill>
                <a:latin typeface="宋体"/>
                <a:ea typeface="华文细黑"/>
                <a:cs typeface="Times New Roman"/>
              </a:rPr>
              <a:t>④</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439341705"/>
              </p:ext>
            </p:extLst>
          </p:nvPr>
        </p:nvGraphicFramePr>
        <p:xfrm>
          <a:off x="1022321" y="1285538"/>
          <a:ext cx="7848872" cy="2216264"/>
        </p:xfrm>
        <a:graphic>
          <a:graphicData uri="http://schemas.openxmlformats.org/drawingml/2006/table">
            <a:tbl>
              <a:tblPr/>
              <a:tblGrid>
                <a:gridCol w="653420"/>
                <a:gridCol w="2266756"/>
                <a:gridCol w="2175460"/>
                <a:gridCol w="1977217"/>
                <a:gridCol w="776019"/>
              </a:tblGrid>
              <a:tr h="936104">
                <a:tc>
                  <a:txBody>
                    <a:bodyPr/>
                    <a:lstStyle/>
                    <a:p>
                      <a:pPr algn="ctr">
                        <a:lnSpc>
                          <a:spcPct val="150000"/>
                        </a:lnSpc>
                        <a:spcAft>
                          <a:spcPts val="0"/>
                        </a:spcAft>
                        <a:tabLst>
                          <a:tab pos="2250440" algn="l"/>
                        </a:tabLst>
                      </a:pPr>
                      <a:r>
                        <a:rPr lang="en-US" sz="2800" kern="100">
                          <a:solidFill>
                            <a:srgbClr val="E36C0A"/>
                          </a:solidFill>
                          <a:effectLst/>
                          <a:latin typeface="Times New Roman"/>
                          <a:ea typeface="华文细黑"/>
                          <a:cs typeface="Courier New"/>
                        </a:rPr>
                        <a:t> </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V</a:t>
                      </a:r>
                      <a:r>
                        <a:rPr lang="en-US" sz="2800" kern="100">
                          <a:solidFill>
                            <a:srgbClr val="E36C0A"/>
                          </a:solidFill>
                          <a:effectLst/>
                          <a:latin typeface="Times New Roman"/>
                          <a:ea typeface="华文细黑"/>
                          <a:cs typeface="Courier New"/>
                        </a:rPr>
                        <a:t>(H</a:t>
                      </a:r>
                      <a:r>
                        <a:rPr lang="en-US" sz="2800" kern="100" baseline="-25000">
                          <a:solidFill>
                            <a:srgbClr val="E36C0A"/>
                          </a:solidFill>
                          <a:effectLst/>
                          <a:latin typeface="Times New Roman"/>
                          <a:ea typeface="华文细黑"/>
                          <a:cs typeface="Courier New"/>
                        </a:rPr>
                        <a:t>2</a:t>
                      </a:r>
                      <a:r>
                        <a:rPr lang="en-US" sz="2800" kern="100">
                          <a:solidFill>
                            <a:srgbClr val="E36C0A"/>
                          </a:solidFill>
                          <a:effectLst/>
                          <a:latin typeface="Times New Roman"/>
                          <a:ea typeface="华文细黑"/>
                          <a:cs typeface="Courier New"/>
                        </a:rPr>
                        <a:t>O</a:t>
                      </a:r>
                      <a:r>
                        <a:rPr lang="en-US" sz="2800" kern="100" baseline="-25000">
                          <a:solidFill>
                            <a:srgbClr val="E36C0A"/>
                          </a:solidFill>
                          <a:effectLst/>
                          <a:latin typeface="Times New Roman"/>
                          <a:ea typeface="华文细黑"/>
                          <a:cs typeface="Courier New"/>
                        </a:rPr>
                        <a:t>2</a:t>
                      </a:r>
                      <a:r>
                        <a:rPr lang="en-US" sz="2800" kern="100">
                          <a:solidFill>
                            <a:srgbClr val="E36C0A"/>
                          </a:solidFill>
                          <a:effectLst/>
                          <a:latin typeface="Times New Roman"/>
                          <a:ea typeface="华文细黑"/>
                          <a:cs typeface="Courier New"/>
                        </a:rPr>
                        <a:t>)/mL</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V</a:t>
                      </a:r>
                      <a:r>
                        <a:rPr lang="en-US" sz="2800" kern="100">
                          <a:solidFill>
                            <a:srgbClr val="E36C0A"/>
                          </a:solidFill>
                          <a:effectLst/>
                          <a:latin typeface="Times New Roman"/>
                          <a:ea typeface="华文细黑"/>
                          <a:cs typeface="Courier New"/>
                        </a:rPr>
                        <a:t>(H</a:t>
                      </a:r>
                      <a:r>
                        <a:rPr lang="en-US" sz="2800" kern="100" baseline="-25000">
                          <a:solidFill>
                            <a:srgbClr val="E36C0A"/>
                          </a:solidFill>
                          <a:effectLst/>
                          <a:latin typeface="Times New Roman"/>
                          <a:ea typeface="华文细黑"/>
                          <a:cs typeface="Courier New"/>
                        </a:rPr>
                        <a:t>2</a:t>
                      </a:r>
                      <a:r>
                        <a:rPr lang="en-US" sz="2800" kern="100">
                          <a:solidFill>
                            <a:srgbClr val="E36C0A"/>
                          </a:solidFill>
                          <a:effectLst/>
                          <a:latin typeface="Times New Roman"/>
                          <a:ea typeface="华文细黑"/>
                          <a:cs typeface="Courier New"/>
                        </a:rPr>
                        <a:t>O)/mL</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V</a:t>
                      </a:r>
                      <a:r>
                        <a:rPr lang="en-US" sz="2800" kern="100">
                          <a:solidFill>
                            <a:srgbClr val="E36C0A"/>
                          </a:solidFill>
                          <a:effectLst/>
                          <a:latin typeface="Times New Roman"/>
                          <a:ea typeface="华文细黑"/>
                          <a:cs typeface="Courier New"/>
                        </a:rPr>
                        <a:t>(O</a:t>
                      </a:r>
                      <a:r>
                        <a:rPr lang="en-US" sz="2800" kern="100" baseline="-25000">
                          <a:solidFill>
                            <a:srgbClr val="E36C0A"/>
                          </a:solidFill>
                          <a:effectLst/>
                          <a:latin typeface="Times New Roman"/>
                          <a:ea typeface="华文细黑"/>
                          <a:cs typeface="Courier New"/>
                        </a:rPr>
                        <a:t>2</a:t>
                      </a:r>
                      <a:r>
                        <a:rPr lang="en-US" sz="2800" kern="100">
                          <a:solidFill>
                            <a:srgbClr val="E36C0A"/>
                          </a:solidFill>
                          <a:effectLst/>
                          <a:latin typeface="Times New Roman"/>
                          <a:ea typeface="华文细黑"/>
                          <a:cs typeface="Courier New"/>
                        </a:rPr>
                        <a:t>)/mL</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t</a:t>
                      </a:r>
                      <a:r>
                        <a:rPr lang="en-US" sz="2800" kern="100">
                          <a:solidFill>
                            <a:srgbClr val="E36C0A"/>
                          </a:solidFill>
                          <a:effectLst/>
                          <a:latin typeface="Times New Roman"/>
                          <a:ea typeface="华文细黑"/>
                          <a:cs typeface="Courier New"/>
                        </a:rPr>
                        <a:t>/s</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9727">
                <a:tc>
                  <a:txBody>
                    <a:bodyPr/>
                    <a:lstStyle/>
                    <a:p>
                      <a:pPr algn="ctr">
                        <a:lnSpc>
                          <a:spcPct val="150000"/>
                        </a:lnSpc>
                        <a:spcAft>
                          <a:spcPts val="0"/>
                        </a:spcAft>
                        <a:tabLst>
                          <a:tab pos="2250440" algn="l"/>
                        </a:tabLst>
                      </a:pPr>
                      <a:r>
                        <a:rPr lang="en-US" sz="2800" kern="100">
                          <a:solidFill>
                            <a:srgbClr val="E36C0A"/>
                          </a:solidFill>
                          <a:effectLst/>
                          <a:latin typeface="Times New Roman"/>
                          <a:ea typeface="华文细黑"/>
                          <a:cs typeface="Courier New"/>
                        </a:rPr>
                        <a:t>1</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b</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c</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e</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d</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9727">
                <a:tc>
                  <a:txBody>
                    <a:bodyPr/>
                    <a:lstStyle/>
                    <a:p>
                      <a:pPr algn="ctr">
                        <a:lnSpc>
                          <a:spcPct val="150000"/>
                        </a:lnSpc>
                        <a:spcAft>
                          <a:spcPts val="0"/>
                        </a:spcAft>
                        <a:tabLst>
                          <a:tab pos="2250440" algn="l"/>
                        </a:tabLst>
                      </a:pPr>
                      <a:r>
                        <a:rPr lang="en-US" sz="2800" kern="100">
                          <a:solidFill>
                            <a:srgbClr val="E36C0A"/>
                          </a:solidFill>
                          <a:effectLst/>
                          <a:latin typeface="Times New Roman"/>
                          <a:ea typeface="华文细黑"/>
                          <a:cs typeface="Courier New"/>
                        </a:rPr>
                        <a:t>2</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c</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b</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e</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dirty="0">
                          <a:solidFill>
                            <a:srgbClr val="E36C0A"/>
                          </a:solidFill>
                          <a:effectLst/>
                          <a:latin typeface="Times New Roman"/>
                          <a:ea typeface="华文细黑"/>
                          <a:cs typeface="Courier New"/>
                        </a:rPr>
                        <a:t>f</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878305" y="3805818"/>
            <a:ext cx="543739" cy="523220"/>
          </a:xfrm>
          <a:prstGeom prst="rect">
            <a:avLst/>
          </a:prstGeom>
        </p:spPr>
        <p:txBody>
          <a:bodyPr wrap="none">
            <a:spAutoFit/>
          </a:bodyPr>
          <a:lstStyle/>
          <a:p>
            <a:r>
              <a:rPr lang="zh-CN" altLang="zh-CN" sz="2800" kern="100">
                <a:solidFill>
                  <a:srgbClr val="E36C0A"/>
                </a:solidFill>
                <a:latin typeface="Times New Roman"/>
                <a:ea typeface="华文细黑"/>
                <a:cs typeface="Times New Roman"/>
              </a:rPr>
              <a:t>或</a:t>
            </a:r>
            <a:endParaRPr lang="zh-CN" altLang="en-US" sz="2800"/>
          </a:p>
        </p:txBody>
      </p:sp>
      <p:graphicFrame>
        <p:nvGraphicFramePr>
          <p:cNvPr id="9" name="表格 8"/>
          <p:cNvGraphicFramePr>
            <a:graphicFrameLocks noGrp="1"/>
          </p:cNvGraphicFramePr>
          <p:nvPr>
            <p:extLst>
              <p:ext uri="{D42A27DB-BD31-4B8C-83A1-F6EECF244321}">
                <p14:modId xmlns:p14="http://schemas.microsoft.com/office/powerpoint/2010/main" val="1022231865"/>
              </p:ext>
            </p:extLst>
          </p:nvPr>
        </p:nvGraphicFramePr>
        <p:xfrm>
          <a:off x="1006159" y="4453890"/>
          <a:ext cx="7937043" cy="2144256"/>
        </p:xfrm>
        <a:graphic>
          <a:graphicData uri="http://schemas.openxmlformats.org/drawingml/2006/table">
            <a:tbl>
              <a:tblPr/>
              <a:tblGrid>
                <a:gridCol w="660760"/>
                <a:gridCol w="2292221"/>
                <a:gridCol w="2199898"/>
                <a:gridCol w="784736"/>
                <a:gridCol w="1999428"/>
              </a:tblGrid>
              <a:tr h="864096">
                <a:tc>
                  <a:txBody>
                    <a:bodyPr/>
                    <a:lstStyle/>
                    <a:p>
                      <a:pPr algn="ctr">
                        <a:lnSpc>
                          <a:spcPct val="150000"/>
                        </a:lnSpc>
                        <a:spcAft>
                          <a:spcPts val="0"/>
                        </a:spcAft>
                        <a:tabLst>
                          <a:tab pos="2250440" algn="l"/>
                        </a:tabLst>
                      </a:pPr>
                      <a:r>
                        <a:rPr lang="en-US" sz="2800" kern="100">
                          <a:solidFill>
                            <a:srgbClr val="E36C0A"/>
                          </a:solidFill>
                          <a:effectLst/>
                          <a:latin typeface="Times New Roman"/>
                          <a:ea typeface="华文细黑"/>
                          <a:cs typeface="Courier New"/>
                        </a:rPr>
                        <a:t> </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V</a:t>
                      </a:r>
                      <a:r>
                        <a:rPr lang="en-US" sz="2800" kern="100">
                          <a:solidFill>
                            <a:srgbClr val="E36C0A"/>
                          </a:solidFill>
                          <a:effectLst/>
                          <a:latin typeface="Times New Roman"/>
                          <a:ea typeface="华文细黑"/>
                          <a:cs typeface="Courier New"/>
                        </a:rPr>
                        <a:t>(H</a:t>
                      </a:r>
                      <a:r>
                        <a:rPr lang="en-US" sz="2800" kern="100" baseline="-25000">
                          <a:solidFill>
                            <a:srgbClr val="E36C0A"/>
                          </a:solidFill>
                          <a:effectLst/>
                          <a:latin typeface="Times New Roman"/>
                          <a:ea typeface="华文细黑"/>
                          <a:cs typeface="Courier New"/>
                        </a:rPr>
                        <a:t>2</a:t>
                      </a:r>
                      <a:r>
                        <a:rPr lang="en-US" sz="2800" kern="100">
                          <a:solidFill>
                            <a:srgbClr val="E36C0A"/>
                          </a:solidFill>
                          <a:effectLst/>
                          <a:latin typeface="Times New Roman"/>
                          <a:ea typeface="华文细黑"/>
                          <a:cs typeface="Courier New"/>
                        </a:rPr>
                        <a:t>O</a:t>
                      </a:r>
                      <a:r>
                        <a:rPr lang="en-US" sz="2800" kern="100" baseline="-25000">
                          <a:solidFill>
                            <a:srgbClr val="E36C0A"/>
                          </a:solidFill>
                          <a:effectLst/>
                          <a:latin typeface="Times New Roman"/>
                          <a:ea typeface="华文细黑"/>
                          <a:cs typeface="Courier New"/>
                        </a:rPr>
                        <a:t>2</a:t>
                      </a:r>
                      <a:r>
                        <a:rPr lang="en-US" sz="2800" kern="100">
                          <a:solidFill>
                            <a:srgbClr val="E36C0A"/>
                          </a:solidFill>
                          <a:effectLst/>
                          <a:latin typeface="Times New Roman"/>
                          <a:ea typeface="华文细黑"/>
                          <a:cs typeface="Courier New"/>
                        </a:rPr>
                        <a:t>)/mL</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V</a:t>
                      </a:r>
                      <a:r>
                        <a:rPr lang="en-US" sz="2800" kern="100">
                          <a:solidFill>
                            <a:srgbClr val="E36C0A"/>
                          </a:solidFill>
                          <a:effectLst/>
                          <a:latin typeface="Times New Roman"/>
                          <a:ea typeface="华文细黑"/>
                          <a:cs typeface="Courier New"/>
                        </a:rPr>
                        <a:t>(H</a:t>
                      </a:r>
                      <a:r>
                        <a:rPr lang="en-US" sz="2800" kern="100" baseline="-25000">
                          <a:solidFill>
                            <a:srgbClr val="E36C0A"/>
                          </a:solidFill>
                          <a:effectLst/>
                          <a:latin typeface="Times New Roman"/>
                          <a:ea typeface="华文细黑"/>
                          <a:cs typeface="Courier New"/>
                        </a:rPr>
                        <a:t>2</a:t>
                      </a:r>
                      <a:r>
                        <a:rPr lang="en-US" sz="2800" kern="100">
                          <a:solidFill>
                            <a:srgbClr val="E36C0A"/>
                          </a:solidFill>
                          <a:effectLst/>
                          <a:latin typeface="Times New Roman"/>
                          <a:ea typeface="华文细黑"/>
                          <a:cs typeface="Courier New"/>
                        </a:rPr>
                        <a:t>O)/mL</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t</a:t>
                      </a:r>
                      <a:r>
                        <a:rPr lang="en-US" sz="2800" kern="100">
                          <a:solidFill>
                            <a:srgbClr val="E36C0A"/>
                          </a:solidFill>
                          <a:effectLst/>
                          <a:latin typeface="Times New Roman"/>
                          <a:ea typeface="华文细黑"/>
                          <a:cs typeface="Courier New"/>
                        </a:rPr>
                        <a:t>/s</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V</a:t>
                      </a:r>
                      <a:r>
                        <a:rPr lang="en-US" sz="2800" kern="100">
                          <a:solidFill>
                            <a:srgbClr val="E36C0A"/>
                          </a:solidFill>
                          <a:effectLst/>
                          <a:latin typeface="Times New Roman"/>
                          <a:ea typeface="华文细黑"/>
                          <a:cs typeface="Courier New"/>
                        </a:rPr>
                        <a:t>(O</a:t>
                      </a:r>
                      <a:r>
                        <a:rPr lang="en-US" sz="2800" kern="100" baseline="-25000">
                          <a:solidFill>
                            <a:srgbClr val="E36C0A"/>
                          </a:solidFill>
                          <a:effectLst/>
                          <a:latin typeface="Times New Roman"/>
                          <a:ea typeface="华文细黑"/>
                          <a:cs typeface="Courier New"/>
                        </a:rPr>
                        <a:t>2</a:t>
                      </a:r>
                      <a:r>
                        <a:rPr lang="en-US" sz="2800" kern="100">
                          <a:solidFill>
                            <a:srgbClr val="E36C0A"/>
                          </a:solidFill>
                          <a:effectLst/>
                          <a:latin typeface="Times New Roman"/>
                          <a:ea typeface="华文细黑"/>
                          <a:cs typeface="Courier New"/>
                        </a:rPr>
                        <a:t>)/mL</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8062">
                <a:tc>
                  <a:txBody>
                    <a:bodyPr/>
                    <a:lstStyle/>
                    <a:p>
                      <a:pPr algn="ctr">
                        <a:lnSpc>
                          <a:spcPct val="150000"/>
                        </a:lnSpc>
                        <a:spcAft>
                          <a:spcPts val="0"/>
                        </a:spcAft>
                        <a:tabLst>
                          <a:tab pos="2250440" algn="l"/>
                        </a:tabLst>
                      </a:pPr>
                      <a:r>
                        <a:rPr lang="en-US" sz="2800" kern="100">
                          <a:solidFill>
                            <a:srgbClr val="E36C0A"/>
                          </a:solidFill>
                          <a:effectLst/>
                          <a:latin typeface="Times New Roman"/>
                          <a:ea typeface="华文细黑"/>
                          <a:cs typeface="Courier New"/>
                        </a:rPr>
                        <a:t>1</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b</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c</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e</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d</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8062">
                <a:tc>
                  <a:txBody>
                    <a:bodyPr/>
                    <a:lstStyle/>
                    <a:p>
                      <a:pPr algn="ctr">
                        <a:lnSpc>
                          <a:spcPct val="150000"/>
                        </a:lnSpc>
                        <a:spcAft>
                          <a:spcPts val="0"/>
                        </a:spcAft>
                        <a:tabLst>
                          <a:tab pos="2250440" algn="l"/>
                        </a:tabLst>
                      </a:pPr>
                      <a:r>
                        <a:rPr lang="en-US" sz="2800" kern="100">
                          <a:solidFill>
                            <a:srgbClr val="E36C0A"/>
                          </a:solidFill>
                          <a:effectLst/>
                          <a:latin typeface="Times New Roman"/>
                          <a:ea typeface="华文细黑"/>
                          <a:cs typeface="Courier New"/>
                        </a:rPr>
                        <a:t>2</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c</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b</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solidFill>
                            <a:srgbClr val="E36C0A"/>
                          </a:solidFill>
                          <a:effectLst/>
                          <a:latin typeface="Times New Roman"/>
                          <a:ea typeface="华文细黑"/>
                          <a:cs typeface="Courier New"/>
                        </a:rPr>
                        <a:t>e</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dirty="0">
                          <a:solidFill>
                            <a:srgbClr val="E36C0A"/>
                          </a:solidFill>
                          <a:effectLst/>
                          <a:latin typeface="Times New Roman"/>
                          <a:ea typeface="华文细黑"/>
                          <a:cs typeface="Courier New"/>
                        </a:rPr>
                        <a:t>f</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21">
            <a:hlinkClick r:id="rId2"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8222894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50590" y="496547"/>
            <a:ext cx="11010769" cy="2677656"/>
          </a:xfrm>
          <a:prstGeom prst="rect">
            <a:avLst/>
          </a:prstGeom>
        </p:spPr>
        <p:txBody>
          <a:bodyPr>
            <a:spAutoFit/>
          </a:bodyPr>
          <a:lstStyle/>
          <a:p>
            <a:pPr algn="just">
              <a:lnSpc>
                <a:spcPct val="150000"/>
              </a:lnSpc>
              <a:tabLst>
                <a:tab pos="225044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利用下图</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中的信息，按图</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装置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连接的</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瓶中已充有</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进行实验。可观察到</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瓶中气体颜色比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瓶中的</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浅</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，其原因是</a:t>
            </a:r>
            <a:r>
              <a:rPr lang="en-US" altLang="zh-CN" sz="2800" kern="100" dirty="0" smtClean="0">
                <a:latin typeface="Times New Roman"/>
                <a:ea typeface="华文细黑"/>
                <a:cs typeface="Courier New"/>
              </a:rPr>
              <a:t>_____________</a:t>
            </a:r>
            <a:r>
              <a:rPr lang="en-US" altLang="zh-CN" sz="2800" kern="100" dirty="0" smtClean="0">
                <a:latin typeface="Times New Roman"/>
                <a:ea typeface="华文细黑"/>
              </a:rPr>
              <a:t>_______________________</a:t>
            </a:r>
          </a:p>
          <a:p>
            <a:pPr algn="just">
              <a:lnSpc>
                <a:spcPct val="150000"/>
              </a:lnSpc>
            </a:pPr>
            <a:r>
              <a:rPr lang="en-US" altLang="zh-CN" sz="2800" kern="100" dirty="0" smtClean="0">
                <a:latin typeface="Times New Roman"/>
                <a:ea typeface="华文细黑"/>
              </a:rPr>
              <a:t>_______________________________</a:t>
            </a:r>
            <a:r>
              <a:rPr lang="zh-CN" altLang="zh-CN" sz="2800" kern="100" dirty="0">
                <a:latin typeface="Times New Roman"/>
                <a:ea typeface="华文细黑"/>
                <a:cs typeface="Times New Roman"/>
              </a:rPr>
              <a:t>。</a:t>
            </a:r>
            <a:endParaRPr lang="zh-CN" altLang="en-US" sz="2800" dirty="0"/>
          </a:p>
        </p:txBody>
      </p:sp>
      <p:pic>
        <p:nvPicPr>
          <p:cNvPr id="201730" name="Picture 2" descr="HX693"/>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55814"/>
          <a:stretch/>
        </p:blipFill>
        <p:spPr bwMode="auto">
          <a:xfrm>
            <a:off x="6311230" y="3892099"/>
            <a:ext cx="6374741" cy="237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HX693"/>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43273"/>
          <a:stretch/>
        </p:blipFill>
        <p:spPr bwMode="auto">
          <a:xfrm>
            <a:off x="588019" y="3678259"/>
            <a:ext cx="5795219" cy="277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3"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20038104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矩形 19"/>
          <p:cNvSpPr/>
          <p:nvPr/>
        </p:nvSpPr>
        <p:spPr>
          <a:xfrm>
            <a:off x="406574" y="975127"/>
            <a:ext cx="11305256" cy="5262979"/>
          </a:xfrm>
          <a:prstGeom prst="rect">
            <a:avLst/>
          </a:prstGeom>
        </p:spPr>
        <p:txBody>
          <a:bodyPr wrap="square">
            <a:spAutoFit/>
          </a:bodyPr>
          <a:lstStyle/>
          <a:p>
            <a:pPr algn="just">
              <a:lnSpc>
                <a:spcPct val="150000"/>
              </a:lnSpc>
              <a:spcAft>
                <a:spcPts val="0"/>
              </a:spcAft>
              <a:tabLst>
                <a:tab pos="2250440" algn="l"/>
              </a:tabLst>
            </a:pPr>
            <a:r>
              <a:rPr lang="zh-CN" altLang="zh-CN" sz="2800" b="1" kern="100" dirty="0" smtClean="0">
                <a:solidFill>
                  <a:srgbClr val="0000FF"/>
                </a:solidFill>
                <a:latin typeface="Times New Roman"/>
                <a:cs typeface="Times New Roman"/>
              </a:rPr>
              <a:t>解析</a:t>
            </a:r>
            <a:r>
              <a:rPr lang="en-US" altLang="zh-CN" sz="2800" b="1" kern="100" dirty="0" smtClean="0">
                <a:solidFill>
                  <a:srgbClr val="0000FF"/>
                </a:solidFill>
                <a:latin typeface="Times New Roman"/>
                <a:cs typeface="Times New Roman"/>
              </a:rPr>
              <a:t>   </a:t>
            </a:r>
            <a:r>
              <a:rPr lang="zh-CN" altLang="zh-CN" sz="2800" kern="100" dirty="0" smtClean="0">
                <a:latin typeface="Times New Roman"/>
                <a:ea typeface="华文细黑"/>
                <a:cs typeface="Times New Roman"/>
              </a:rPr>
              <a:t>通过</a:t>
            </a:r>
            <a:r>
              <a:rPr lang="zh-CN" altLang="zh-CN" sz="2800" kern="100" dirty="0">
                <a:latin typeface="Times New Roman"/>
                <a:ea typeface="华文细黑"/>
                <a:cs typeface="Times New Roman"/>
              </a:rPr>
              <a:t>分析能量变化图像的起点和终点可判断该反应是吸热反应还是放热反应，通过分析温度对平衡移动的影响，可以判断平衡移动的方向和结果。由本小题给出的能量变化图像可知，双氧水的分解和二氧化氮生成四氧化二氮的反应都属于放热反应，由此可知</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装置中右边烧杯的温度应高于左边烧杯的温度，温度升高，使平衡</a:t>
            </a:r>
            <a:r>
              <a:rPr lang="en-US" altLang="zh-CN" sz="2800" kern="100" dirty="0">
                <a:latin typeface="Times New Roman"/>
                <a:ea typeface="华文细黑"/>
                <a:cs typeface="Courier New"/>
              </a:rPr>
              <a:t>2NO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dirty="0" smtClean="0">
                <a:latin typeface="Times New Roman"/>
                <a:ea typeface="华文细黑"/>
                <a:cs typeface="Courier New"/>
              </a:rPr>
              <a:t>)       N</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(g</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向左移动，所以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瓶中二氧化氮浓度增大，气体颜色加深</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250440" algn="l"/>
              </a:tabLst>
            </a:pPr>
            <a:r>
              <a:rPr lang="zh-CN" altLang="zh-CN" sz="2800" b="1" kern="100" dirty="0">
                <a:solidFill>
                  <a:srgbClr val="0000FF"/>
                </a:solidFill>
                <a:latin typeface="Times New Roman"/>
                <a:cs typeface="Times New Roman"/>
              </a:rPr>
              <a:t>答案</a:t>
            </a:r>
            <a:r>
              <a:rPr lang="en-US" altLang="zh-CN" sz="2800" b="1" kern="100" dirty="0">
                <a:solidFill>
                  <a:srgbClr val="0000FF"/>
                </a:solidFill>
                <a:latin typeface="Times New Roman"/>
                <a:cs typeface="Courier New"/>
              </a:rPr>
              <a:t>  </a:t>
            </a:r>
            <a:r>
              <a:rPr lang="zh-CN" altLang="zh-CN" sz="2800" kern="100" dirty="0">
                <a:solidFill>
                  <a:srgbClr val="E36C0A"/>
                </a:solidFill>
                <a:latin typeface="Times New Roman"/>
                <a:ea typeface="华文细黑"/>
                <a:cs typeface="Times New Roman"/>
              </a:rPr>
              <a:t>深　双氧水分解放热，使</a:t>
            </a:r>
            <a:r>
              <a:rPr lang="en-US" altLang="zh-CN" sz="2800" kern="100" dirty="0">
                <a:solidFill>
                  <a:srgbClr val="E36C0A"/>
                </a:solidFill>
                <a:latin typeface="Times New Roman"/>
                <a:ea typeface="华文细黑"/>
                <a:cs typeface="Courier New"/>
              </a:rPr>
              <a:t>B</a:t>
            </a:r>
            <a:r>
              <a:rPr lang="zh-CN" altLang="zh-CN" sz="2800" kern="100" dirty="0">
                <a:solidFill>
                  <a:srgbClr val="E36C0A"/>
                </a:solidFill>
                <a:latin typeface="Times New Roman"/>
                <a:ea typeface="华文细黑"/>
                <a:cs typeface="Times New Roman"/>
              </a:rPr>
              <a:t>瓶的温度升高，</a:t>
            </a:r>
            <a:r>
              <a:rPr lang="en-US" altLang="zh-CN" sz="2800" kern="100" dirty="0">
                <a:solidFill>
                  <a:srgbClr val="E36C0A"/>
                </a:solidFill>
                <a:latin typeface="Times New Roman"/>
                <a:ea typeface="华文细黑"/>
                <a:cs typeface="Courier New"/>
              </a:rPr>
              <a:t>2NO</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(g</a:t>
            </a:r>
            <a:r>
              <a:rPr lang="en-US" altLang="zh-CN" sz="2800" kern="100" dirty="0" smtClean="0">
                <a:solidFill>
                  <a:srgbClr val="E36C0A"/>
                </a:solidFill>
                <a:latin typeface="Times New Roman"/>
                <a:ea typeface="华文细黑"/>
                <a:cs typeface="Courier New"/>
              </a:rPr>
              <a:t>) N</a:t>
            </a:r>
            <a:r>
              <a:rPr lang="en-US" altLang="zh-CN" sz="2800" kern="100" baseline="-25000" dirty="0" smtClean="0">
                <a:solidFill>
                  <a:srgbClr val="E36C0A"/>
                </a:solidFill>
                <a:latin typeface="Times New Roman"/>
                <a:ea typeface="华文细黑"/>
                <a:cs typeface="Courier New"/>
              </a:rPr>
              <a:t>2</a:t>
            </a:r>
            <a:r>
              <a:rPr lang="en-US" altLang="zh-CN" sz="2800" kern="100" dirty="0" smtClean="0">
                <a:solidFill>
                  <a:srgbClr val="E36C0A"/>
                </a:solidFill>
                <a:latin typeface="Times New Roman"/>
                <a:ea typeface="华文细黑"/>
                <a:cs typeface="Courier New"/>
              </a:rPr>
              <a:t>O</a:t>
            </a:r>
            <a:r>
              <a:rPr lang="en-US" altLang="zh-CN" sz="2800" kern="100" baseline="-25000" dirty="0" smtClean="0">
                <a:solidFill>
                  <a:srgbClr val="E36C0A"/>
                </a:solidFill>
                <a:latin typeface="Times New Roman"/>
                <a:ea typeface="华文细黑"/>
                <a:cs typeface="Courier New"/>
              </a:rPr>
              <a:t>4</a:t>
            </a:r>
            <a:r>
              <a:rPr lang="en-US" altLang="zh-CN" sz="2800" kern="100" dirty="0" smtClean="0">
                <a:solidFill>
                  <a:srgbClr val="E36C0A"/>
                </a:solidFill>
                <a:latin typeface="Times New Roman"/>
                <a:ea typeface="华文细黑"/>
                <a:cs typeface="Courier New"/>
              </a:rPr>
              <a:t>(g</a:t>
            </a:r>
            <a:r>
              <a:rPr lang="en-US" altLang="zh-CN" sz="2800" kern="100" dirty="0">
                <a:solidFill>
                  <a:srgbClr val="E36C0A"/>
                </a:solidFill>
                <a:latin typeface="Times New Roman"/>
                <a:ea typeface="华文细黑"/>
                <a:cs typeface="Courier New"/>
              </a:rPr>
              <a:t>)</a:t>
            </a:r>
            <a:r>
              <a:rPr lang="zh-CN" altLang="zh-CN" sz="2800" kern="100" dirty="0">
                <a:solidFill>
                  <a:srgbClr val="E36C0A"/>
                </a:solidFill>
                <a:latin typeface="Times New Roman"/>
                <a:ea typeface="华文细黑"/>
                <a:cs typeface="Times New Roman"/>
              </a:rPr>
              <a:t>平衡向左移动，</a:t>
            </a:r>
            <a:r>
              <a:rPr lang="en-US" altLang="zh-CN" sz="2800" kern="100" dirty="0">
                <a:solidFill>
                  <a:srgbClr val="E36C0A"/>
                </a:solidFill>
                <a:latin typeface="Times New Roman"/>
                <a:ea typeface="华文细黑"/>
                <a:cs typeface="Courier New"/>
              </a:rPr>
              <a:t>NO</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浓度增大，气体颜色</a:t>
            </a:r>
            <a:r>
              <a:rPr lang="zh-CN" altLang="zh-CN" sz="2800" kern="100" dirty="0" smtClean="0">
                <a:solidFill>
                  <a:srgbClr val="E36C0A"/>
                </a:solidFill>
                <a:latin typeface="Times New Roman"/>
                <a:ea typeface="华文细黑"/>
                <a:cs typeface="Times New Roman"/>
              </a:rPr>
              <a:t>加深</a:t>
            </a:r>
            <a:endParaRPr lang="zh-CN" altLang="zh-CN" sz="2800" kern="100" dirty="0">
              <a:effectLst/>
              <a:latin typeface="宋体"/>
              <a:cs typeface="Courier New"/>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2125012472"/>
              </p:ext>
            </p:extLst>
          </p:nvPr>
        </p:nvGraphicFramePr>
        <p:xfrm>
          <a:off x="9623598" y="3711431"/>
          <a:ext cx="1278616" cy="713647"/>
        </p:xfrm>
        <a:graphic>
          <a:graphicData uri="http://schemas.openxmlformats.org/presentationml/2006/ole">
            <mc:AlternateContent xmlns:mc="http://schemas.openxmlformats.org/markup-compatibility/2006">
              <mc:Choice xmlns:v="urn:schemas-microsoft-com:vml" Requires="v">
                <p:oleObj spid="_x0000_s140624" name="文档" r:id="rId4" imgW="1235308" imgH="685029" progId="Word.Document.12">
                  <p:embed/>
                </p:oleObj>
              </mc:Choice>
              <mc:Fallback>
                <p:oleObj name="文档" r:id="rId4" imgW="1235308" imgH="685029" progId="Word.Document.12">
                  <p:embed/>
                  <p:pic>
                    <p:nvPicPr>
                      <p:cNvPr id="0" name=""/>
                      <p:cNvPicPr/>
                      <p:nvPr/>
                    </p:nvPicPr>
                    <p:blipFill>
                      <a:blip r:embed="rId5"/>
                      <a:stretch>
                        <a:fillRect/>
                      </a:stretch>
                    </p:blipFill>
                    <p:spPr>
                      <a:xfrm>
                        <a:off x="9623598" y="3711431"/>
                        <a:ext cx="1278616" cy="713647"/>
                      </a:xfrm>
                      <a:prstGeom prst="rect">
                        <a:avLst/>
                      </a:prstGeom>
                    </p:spPr>
                  </p:pic>
                </p:oleObj>
              </mc:Fallback>
            </mc:AlternateContent>
          </a:graphicData>
        </a:graphic>
      </p:graphicFrame>
      <p:sp>
        <p:nvSpPr>
          <p:cNvPr id="4" name="Rectangle 21">
            <a:hlinkClick r:id="rId6"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7"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8"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9"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graphicFrame>
        <p:nvGraphicFramePr>
          <p:cNvPr id="2" name="对象 1"/>
          <p:cNvGraphicFramePr>
            <a:graphicFrameLocks noChangeAspect="1"/>
          </p:cNvGraphicFramePr>
          <p:nvPr>
            <p:extLst>
              <p:ext uri="{D42A27DB-BD31-4B8C-83A1-F6EECF244321}">
                <p14:modId xmlns:p14="http://schemas.microsoft.com/office/powerpoint/2010/main" val="3895665241"/>
              </p:ext>
            </p:extLst>
          </p:nvPr>
        </p:nvGraphicFramePr>
        <p:xfrm>
          <a:off x="9335566" y="4949254"/>
          <a:ext cx="1279525" cy="712788"/>
        </p:xfrm>
        <a:graphic>
          <a:graphicData uri="http://schemas.openxmlformats.org/presentationml/2006/ole">
            <mc:AlternateContent xmlns:mc="http://schemas.openxmlformats.org/markup-compatibility/2006">
              <mc:Choice xmlns:v="urn:schemas-microsoft-com:vml" Requires="v">
                <p:oleObj spid="_x0000_s140625" name="文档" r:id="rId11" imgW="1245945" imgH="685629" progId="Word.Document.12">
                  <p:embed/>
                </p:oleObj>
              </mc:Choice>
              <mc:Fallback>
                <p:oleObj name="文档" r:id="rId11" imgW="1245945" imgH="685629" progId="Word.Document.12">
                  <p:embed/>
                  <p:pic>
                    <p:nvPicPr>
                      <p:cNvPr id="0" name="对象 20"/>
                      <p:cNvPicPr>
                        <a:picLocks noChangeAspect="1" noChangeArrowheads="1"/>
                      </p:cNvPicPr>
                      <p:nvPr/>
                    </p:nvPicPr>
                    <p:blipFill>
                      <a:blip r:embed="rId12"/>
                      <a:srcRect/>
                      <a:stretch>
                        <a:fillRect/>
                      </a:stretch>
                    </p:blipFill>
                    <p:spPr bwMode="auto">
                      <a:xfrm>
                        <a:off x="9335566" y="4949254"/>
                        <a:ext cx="127952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79787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750"/>
                                        <p:tgtEl>
                                          <p:spTgt spid="20">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Effect transition="in" filter="blinds(horizontal)">
                                      <p:cBhvr>
                                        <p:cTn id="11" dur="750"/>
                                        <p:tgtEl>
                                          <p:spTgt spid="20">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0850" y="549474"/>
            <a:ext cx="11805036" cy="1212640"/>
          </a:xfrm>
          <a:prstGeom prst="rect">
            <a:avLst/>
          </a:prstGeom>
        </p:spPr>
        <p:txBody>
          <a:bodyPr>
            <a:spAutoFit/>
          </a:bodyPr>
          <a:lstStyle/>
          <a:p>
            <a:pPr>
              <a:lnSpc>
                <a:spcPct val="130000"/>
              </a:lnSpc>
            </a:pPr>
            <a:r>
              <a:rPr lang="en-US" altLang="zh-CN" sz="2800" kern="100" dirty="0" smtClean="0">
                <a:latin typeface="Times New Roman"/>
                <a:ea typeface="华文细黑"/>
                <a:cs typeface="Times New Roman"/>
              </a:rPr>
              <a:t>4.</a:t>
            </a:r>
            <a:r>
              <a:rPr lang="zh-CN" altLang="zh-CN" sz="2800" kern="100" dirty="0" smtClean="0">
                <a:latin typeface="Times New Roman"/>
                <a:ea typeface="华文细黑"/>
                <a:cs typeface="Times New Roman"/>
              </a:rPr>
              <a:t>某</a:t>
            </a:r>
            <a:r>
              <a:rPr lang="zh-CN" altLang="zh-CN" sz="2800" kern="100" dirty="0">
                <a:latin typeface="Times New Roman"/>
                <a:ea typeface="华文细黑"/>
                <a:cs typeface="Times New Roman"/>
              </a:rPr>
              <a:t>化学兴趣小组的同学学习了同周期元素性质递变规律后，设计了一套实验方案进行实验探究，并记录了有关实验现象如下表：</a:t>
            </a:r>
            <a:endParaRPr lang="zh-CN" altLang="en-US" sz="2800" dirty="0"/>
          </a:p>
        </p:txBody>
      </p:sp>
      <p:graphicFrame>
        <p:nvGraphicFramePr>
          <p:cNvPr id="3" name="表格 2"/>
          <p:cNvGraphicFramePr>
            <a:graphicFrameLocks noGrp="1"/>
          </p:cNvGraphicFramePr>
          <p:nvPr>
            <p:extLst>
              <p:ext uri="{D42A27DB-BD31-4B8C-83A1-F6EECF244321}">
                <p14:modId xmlns:p14="http://schemas.microsoft.com/office/powerpoint/2010/main" val="3684245987"/>
              </p:ext>
            </p:extLst>
          </p:nvPr>
        </p:nvGraphicFramePr>
        <p:xfrm>
          <a:off x="406574" y="1829554"/>
          <a:ext cx="11521280" cy="4480560"/>
        </p:xfrm>
        <a:graphic>
          <a:graphicData uri="http://schemas.openxmlformats.org/drawingml/2006/table">
            <a:tbl>
              <a:tblPr/>
              <a:tblGrid>
                <a:gridCol w="5328592"/>
                <a:gridCol w="6192688"/>
              </a:tblGrid>
              <a:tr h="427283">
                <a:tc>
                  <a:txBody>
                    <a:bodyPr/>
                    <a:lstStyle/>
                    <a:p>
                      <a:pPr algn="ctr">
                        <a:lnSpc>
                          <a:spcPct val="150000"/>
                        </a:lnSpc>
                        <a:spcAft>
                          <a:spcPts val="0"/>
                        </a:spcAft>
                        <a:tabLst>
                          <a:tab pos="2700655" algn="l"/>
                        </a:tabLst>
                      </a:pPr>
                      <a:r>
                        <a:rPr lang="zh-CN" sz="2800" kern="100" dirty="0">
                          <a:effectLst/>
                          <a:latin typeface="Times New Roman"/>
                          <a:ea typeface="华文细黑"/>
                          <a:cs typeface="Times New Roman"/>
                        </a:rPr>
                        <a:t>实验操作</a:t>
                      </a:r>
                      <a:endParaRPr lang="zh-CN" sz="2800" kern="100" dirty="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r>
                        <a:rPr lang="zh-CN" sz="2800" kern="100">
                          <a:effectLst/>
                          <a:latin typeface="Times New Roman"/>
                          <a:ea typeface="华文细黑"/>
                          <a:cs typeface="Times New Roman"/>
                        </a:rPr>
                        <a:t>实验现象</a:t>
                      </a:r>
                      <a:endParaRPr lang="zh-CN" sz="2800" kern="10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1727">
                <a:tc>
                  <a:txBody>
                    <a:bodyPr/>
                    <a:lstStyle/>
                    <a:p>
                      <a:pPr algn="l">
                        <a:lnSpc>
                          <a:spcPct val="150000"/>
                        </a:lnSpc>
                        <a:spcAft>
                          <a:spcPts val="0"/>
                        </a:spcAft>
                        <a:tabLst>
                          <a:tab pos="2700655" algn="l"/>
                        </a:tabLst>
                      </a:pPr>
                      <a:r>
                        <a:rPr lang="en-US" sz="2800" kern="100">
                          <a:effectLst/>
                          <a:latin typeface="宋体"/>
                          <a:ea typeface="华文细黑"/>
                          <a:cs typeface="Times New Roman"/>
                        </a:rPr>
                        <a:t>Ⅰ</a:t>
                      </a:r>
                      <a:r>
                        <a:rPr lang="en-US" sz="2800" kern="100">
                          <a:effectLst/>
                          <a:latin typeface="Times New Roman"/>
                          <a:ea typeface="华文细黑"/>
                          <a:cs typeface="Courier New"/>
                        </a:rPr>
                        <a:t>.</a:t>
                      </a:r>
                      <a:r>
                        <a:rPr lang="zh-CN" sz="2800" kern="100">
                          <a:effectLst/>
                          <a:latin typeface="Times New Roman"/>
                          <a:ea typeface="华文细黑"/>
                          <a:cs typeface="Times New Roman"/>
                        </a:rPr>
                        <a:t>用砂纸打磨后的镁带与沸水反应，再向反应后溶液中滴加酚酞</a:t>
                      </a:r>
                      <a:endParaRPr lang="zh-CN" sz="2800" kern="10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lnSpc>
                          <a:spcPct val="150000"/>
                        </a:lnSpc>
                        <a:spcAft>
                          <a:spcPts val="0"/>
                        </a:spcAft>
                        <a:tabLst>
                          <a:tab pos="2700655" algn="l"/>
                        </a:tabLst>
                      </a:pPr>
                      <a:r>
                        <a:rPr lang="en-US" sz="2800" kern="100" dirty="0">
                          <a:effectLst/>
                          <a:latin typeface="Times New Roman"/>
                          <a:ea typeface="华文细黑"/>
                          <a:cs typeface="Courier New"/>
                        </a:rPr>
                        <a:t>A.</a:t>
                      </a:r>
                      <a:r>
                        <a:rPr lang="zh-CN" sz="2800" kern="100" dirty="0">
                          <a:effectLst/>
                          <a:latin typeface="Times New Roman"/>
                          <a:ea typeface="华文细黑"/>
                          <a:cs typeface="Times New Roman"/>
                        </a:rPr>
                        <a:t>浮于水面，熔成一个小球，在水面上不定向移动，随之消失，溶液变红色</a:t>
                      </a:r>
                      <a:endParaRPr lang="zh-CN" sz="2800" kern="100" dirty="0">
                        <a:effectLst/>
                        <a:latin typeface="宋体"/>
                        <a:cs typeface="Courier New"/>
                      </a:endParaRPr>
                    </a:p>
                    <a:p>
                      <a:pPr algn="l">
                        <a:lnSpc>
                          <a:spcPct val="150000"/>
                        </a:lnSpc>
                        <a:spcAft>
                          <a:spcPts val="0"/>
                        </a:spcAft>
                        <a:tabLst>
                          <a:tab pos="2700655" algn="l"/>
                        </a:tabLst>
                      </a:pPr>
                      <a:r>
                        <a:rPr lang="en-US" sz="2800" kern="100" dirty="0">
                          <a:effectLst/>
                          <a:latin typeface="Times New Roman"/>
                          <a:ea typeface="华文细黑"/>
                          <a:cs typeface="Courier New"/>
                        </a:rPr>
                        <a:t>B.</a:t>
                      </a:r>
                      <a:r>
                        <a:rPr lang="zh-CN" sz="2800" kern="100" dirty="0">
                          <a:effectLst/>
                          <a:latin typeface="Times New Roman"/>
                          <a:ea typeface="华文细黑"/>
                          <a:cs typeface="Times New Roman"/>
                        </a:rPr>
                        <a:t>产生气体，可在空气中燃烧，溶液变成浅红色</a:t>
                      </a:r>
                      <a:endParaRPr lang="zh-CN" sz="2800" kern="100" dirty="0">
                        <a:effectLst/>
                        <a:latin typeface="宋体"/>
                        <a:cs typeface="Courier New"/>
                      </a:endParaRPr>
                    </a:p>
                    <a:p>
                      <a:pPr algn="l">
                        <a:lnSpc>
                          <a:spcPct val="150000"/>
                        </a:lnSpc>
                        <a:spcAft>
                          <a:spcPts val="0"/>
                        </a:spcAft>
                        <a:tabLst>
                          <a:tab pos="2700655" algn="l"/>
                        </a:tabLst>
                      </a:pPr>
                      <a:r>
                        <a:rPr lang="en-US" sz="2800" kern="100" dirty="0">
                          <a:effectLst/>
                          <a:latin typeface="Times New Roman"/>
                          <a:ea typeface="华文细黑"/>
                          <a:cs typeface="Courier New"/>
                        </a:rPr>
                        <a:t>C.</a:t>
                      </a:r>
                      <a:r>
                        <a:rPr lang="zh-CN" sz="2800" kern="100" dirty="0">
                          <a:effectLst/>
                          <a:latin typeface="Times New Roman"/>
                          <a:ea typeface="华文细黑"/>
                          <a:cs typeface="Times New Roman"/>
                        </a:rPr>
                        <a:t>反应不十分强烈，产生的气体可以在空气中</a:t>
                      </a:r>
                      <a:r>
                        <a:rPr lang="zh-CN" sz="2800" kern="100" dirty="0" smtClean="0">
                          <a:effectLst/>
                          <a:latin typeface="Times New Roman"/>
                          <a:ea typeface="华文细黑"/>
                          <a:cs typeface="Times New Roman"/>
                        </a:rPr>
                        <a:t>燃烧</a:t>
                      </a:r>
                      <a:endParaRPr lang="zh-CN" sz="2800" kern="100" dirty="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4567">
                <a:tc>
                  <a:txBody>
                    <a:bodyPr/>
                    <a:lstStyle/>
                    <a:p>
                      <a:pPr algn="l">
                        <a:lnSpc>
                          <a:spcPct val="150000"/>
                        </a:lnSpc>
                        <a:spcAft>
                          <a:spcPts val="0"/>
                        </a:spcAft>
                        <a:tabLst>
                          <a:tab pos="2700655" algn="l"/>
                        </a:tabLst>
                      </a:pPr>
                      <a:r>
                        <a:rPr lang="en-US" sz="2800" kern="100" dirty="0">
                          <a:effectLst/>
                          <a:latin typeface="宋体"/>
                          <a:ea typeface="华文细黑"/>
                          <a:cs typeface="Times New Roman"/>
                        </a:rPr>
                        <a:t>Ⅱ</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向新制的</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S</a:t>
                      </a:r>
                      <a:r>
                        <a:rPr lang="zh-CN" sz="2800" kern="100" dirty="0">
                          <a:effectLst/>
                          <a:latin typeface="Times New Roman"/>
                          <a:ea typeface="华文细黑"/>
                          <a:cs typeface="Times New Roman"/>
                        </a:rPr>
                        <a:t>饱和溶液中滴加新制的氯水</a:t>
                      </a:r>
                      <a:endParaRPr lang="zh-CN" sz="2800" kern="100" dirty="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832047">
                <a:tc>
                  <a:txBody>
                    <a:bodyPr/>
                    <a:lstStyle/>
                    <a:p>
                      <a:pPr algn="l">
                        <a:lnSpc>
                          <a:spcPct val="150000"/>
                        </a:lnSpc>
                        <a:spcAft>
                          <a:spcPts val="0"/>
                        </a:spcAft>
                        <a:tabLst>
                          <a:tab pos="2700655" algn="l"/>
                        </a:tabLst>
                      </a:pPr>
                      <a:r>
                        <a:rPr lang="en-US" sz="2800" kern="100" dirty="0">
                          <a:effectLst/>
                          <a:latin typeface="宋体"/>
                          <a:ea typeface="华文细黑"/>
                          <a:cs typeface="Times New Roman"/>
                        </a:rPr>
                        <a:t>Ⅲ</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钠与滴有酚酞溶液的冷水反应</a:t>
                      </a:r>
                      <a:endParaRPr lang="zh-CN" sz="2800" kern="100" dirty="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
        <p:nvSpPr>
          <p:cNvPr id="4" name="Rectangle 21">
            <a:hlinkClick r:id="rId2"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6286503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3192922"/>
            <a:ext cx="11457851" cy="3621248"/>
          </a:xfrm>
          <a:prstGeom prst="rect">
            <a:avLst/>
          </a:prstGeom>
        </p:spPr>
        <p:txBody>
          <a:bodyPr>
            <a:spAutoFit/>
          </a:bodyPr>
          <a:lstStyle/>
          <a:p>
            <a:pPr algn="just">
              <a:lnSpc>
                <a:spcPct val="150000"/>
              </a:lnSpc>
              <a:spcAft>
                <a:spcPts val="0"/>
              </a:spcAft>
              <a:tabLst>
                <a:tab pos="2250440" algn="l"/>
              </a:tabLst>
            </a:pPr>
            <a:r>
              <a:rPr lang="zh-CN" altLang="zh-CN" sz="2600" kern="100" dirty="0">
                <a:latin typeface="Times New Roman"/>
                <a:ea typeface="华文细黑"/>
                <a:cs typeface="Times New Roman"/>
              </a:rPr>
              <a:t>请你帮助该同学整理并完成实验报告。</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(1)</a:t>
            </a:r>
            <a:r>
              <a:rPr lang="zh-CN" altLang="zh-CN" sz="2600" kern="100" dirty="0">
                <a:latin typeface="Times New Roman"/>
                <a:ea typeface="华文细黑"/>
                <a:cs typeface="Times New Roman"/>
              </a:rPr>
              <a:t>实验目的：</a:t>
            </a:r>
            <a:r>
              <a:rPr lang="zh-CN" altLang="zh-CN" sz="2600" kern="100" dirty="0">
                <a:ea typeface="Times New Roman"/>
              </a:rPr>
              <a:t> </a:t>
            </a:r>
            <a:r>
              <a:rPr lang="en-US" altLang="zh-CN" sz="2600" kern="100" dirty="0" smtClean="0">
                <a:latin typeface="Times New Roman" pitchFamily="18" charset="0"/>
                <a:ea typeface="Times New Roman"/>
                <a:cs typeface="Times New Roman" pitchFamily="18" charset="0"/>
              </a:rPr>
              <a:t>_________________________________________</a:t>
            </a:r>
            <a:r>
              <a:rPr lang="zh-CN" altLang="zh-CN" sz="2600" kern="100" dirty="0" smtClean="0">
                <a:latin typeface="Times New Roman" pitchFamily="18" charset="0"/>
                <a:ea typeface="华文细黑"/>
                <a:cs typeface="Times New Roman" pitchFamily="18" charset="0"/>
              </a:rPr>
              <a:t>。</a:t>
            </a:r>
            <a:endParaRPr lang="en-US" altLang="zh-CN" sz="2600" kern="100" dirty="0" smtClean="0">
              <a:latin typeface="Times New Roman" pitchFamily="18" charset="0"/>
              <a:ea typeface="华文细黑"/>
              <a:cs typeface="Times New Roman" pitchFamily="18" charset="0"/>
            </a:endParaRPr>
          </a:p>
          <a:p>
            <a:pPr>
              <a:lnSpc>
                <a:spcPct val="150000"/>
              </a:lnSpc>
              <a:tabLst>
                <a:tab pos="2250440" algn="l"/>
              </a:tabLs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实验用品：仪器</a:t>
            </a: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______________</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②</a:t>
            </a:r>
            <a:r>
              <a:rPr lang="en-US" altLang="zh-CN" sz="2600" kern="100" dirty="0">
                <a:latin typeface="Times New Roman"/>
                <a:ea typeface="华文细黑"/>
                <a:cs typeface="Courier New"/>
              </a:rPr>
              <a:t>____________</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③</a:t>
            </a:r>
            <a:r>
              <a:rPr lang="en-US" altLang="zh-CN" sz="2600" kern="100" dirty="0">
                <a:latin typeface="Times New Roman"/>
                <a:ea typeface="华文细黑"/>
                <a:cs typeface="Courier New"/>
              </a:rPr>
              <a:t>____________</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试管夹、</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镊子、</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小刀、</a:t>
            </a:r>
            <a:r>
              <a:rPr lang="en-US" altLang="zh-CN" sz="2600" kern="100" dirty="0">
                <a:latin typeface="宋体"/>
                <a:ea typeface="华文细黑"/>
                <a:cs typeface="Times New Roman"/>
              </a:rPr>
              <a:t>⑦</a:t>
            </a:r>
            <a:r>
              <a:rPr lang="zh-CN" altLang="zh-CN" sz="2600" kern="100" dirty="0">
                <a:latin typeface="Times New Roman"/>
                <a:ea typeface="华文细黑"/>
                <a:cs typeface="Times New Roman"/>
              </a:rPr>
              <a:t>玻璃片、</a:t>
            </a:r>
            <a:r>
              <a:rPr lang="en-US" altLang="zh-CN" sz="2600" kern="100" dirty="0">
                <a:latin typeface="宋体"/>
                <a:ea typeface="华文细黑"/>
                <a:cs typeface="Times New Roman"/>
              </a:rPr>
              <a:t>⑧</a:t>
            </a:r>
            <a:r>
              <a:rPr lang="zh-CN" altLang="zh-CN" sz="2600" kern="100" dirty="0">
                <a:latin typeface="Times New Roman"/>
                <a:ea typeface="华文细黑"/>
                <a:cs typeface="Times New Roman"/>
              </a:rPr>
              <a:t>砂纸、</a:t>
            </a:r>
            <a:r>
              <a:rPr lang="en-US" altLang="zh-CN" sz="2600" kern="100" dirty="0">
                <a:latin typeface="宋体"/>
                <a:ea typeface="华文细黑"/>
                <a:cs typeface="Times New Roman"/>
              </a:rPr>
              <a:t>⑨</a:t>
            </a:r>
            <a:r>
              <a:rPr lang="zh-CN" altLang="zh-CN" sz="2600" kern="100" dirty="0">
                <a:latin typeface="Times New Roman"/>
                <a:ea typeface="华文细黑"/>
                <a:cs typeface="Times New Roman"/>
              </a:rPr>
              <a:t>胶头滴管等。</a:t>
            </a:r>
            <a:endParaRPr lang="zh-CN" altLang="zh-CN" sz="2600" kern="100" dirty="0">
              <a:latin typeface="宋体"/>
              <a:cs typeface="Courier New"/>
            </a:endParaRPr>
          </a:p>
          <a:p>
            <a:pPr>
              <a:lnSpc>
                <a:spcPct val="150000"/>
              </a:lnSpc>
            </a:pPr>
            <a:r>
              <a:rPr lang="zh-CN" altLang="zh-CN" sz="2600" kern="100" dirty="0">
                <a:latin typeface="Times New Roman"/>
                <a:ea typeface="华文细黑"/>
                <a:cs typeface="Times New Roman"/>
              </a:rPr>
              <a:t>药品：钠、镁带、铝条、</a:t>
            </a:r>
            <a:r>
              <a:rPr lang="en-US" altLang="zh-CN" sz="2600" kern="100" dirty="0">
                <a:latin typeface="Times New Roman"/>
                <a:ea typeface="华文细黑"/>
              </a:rPr>
              <a:t>2 </a:t>
            </a:r>
            <a:r>
              <a:rPr lang="en-US" altLang="zh-CN" sz="2600" kern="100" dirty="0" err="1">
                <a:latin typeface="Times New Roman"/>
                <a:ea typeface="华文细黑"/>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rPr>
              <a:t>1</a:t>
            </a:r>
            <a:r>
              <a:rPr lang="zh-CN" altLang="zh-CN" sz="2600" kern="100" dirty="0">
                <a:latin typeface="Times New Roman"/>
                <a:ea typeface="华文细黑"/>
                <a:cs typeface="Times New Roman"/>
              </a:rPr>
              <a:t>的盐酸、新制的氯水、新制的饱和</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S</a:t>
            </a:r>
            <a:r>
              <a:rPr lang="zh-CN" altLang="zh-CN" sz="2600" kern="100" dirty="0">
                <a:latin typeface="Times New Roman"/>
                <a:ea typeface="华文细黑"/>
                <a:cs typeface="Times New Roman"/>
              </a:rPr>
              <a:t>溶液、</a:t>
            </a:r>
            <a:r>
              <a:rPr lang="en-US" altLang="zh-CN" sz="2600" kern="100" dirty="0">
                <a:latin typeface="Times New Roman"/>
                <a:ea typeface="华文细黑"/>
              </a:rPr>
              <a:t>AlCl</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溶液、</a:t>
            </a:r>
            <a:r>
              <a:rPr lang="en-US" altLang="zh-CN" sz="2600" kern="100" dirty="0" err="1">
                <a:latin typeface="Times New Roman"/>
                <a:ea typeface="华文细黑"/>
              </a:rPr>
              <a:t>NaOH</a:t>
            </a:r>
            <a:r>
              <a:rPr lang="zh-CN" altLang="zh-CN" sz="2600" kern="100" dirty="0">
                <a:latin typeface="Times New Roman"/>
                <a:ea typeface="华文细黑"/>
                <a:cs typeface="Times New Roman"/>
              </a:rPr>
              <a:t>溶液等。</a:t>
            </a:r>
            <a:endParaRPr lang="zh-CN" altLang="en-US" sz="2600" dirty="0">
              <a:latin typeface="Times New Roman" pitchFamily="18" charset="0"/>
              <a:cs typeface="Times New Roman"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76431561"/>
              </p:ext>
            </p:extLst>
          </p:nvPr>
        </p:nvGraphicFramePr>
        <p:xfrm>
          <a:off x="334566" y="693490"/>
          <a:ext cx="11521280" cy="2658138"/>
        </p:xfrm>
        <a:graphic>
          <a:graphicData uri="http://schemas.openxmlformats.org/drawingml/2006/table">
            <a:tbl>
              <a:tblPr/>
              <a:tblGrid>
                <a:gridCol w="5832648"/>
                <a:gridCol w="5688632"/>
              </a:tblGrid>
              <a:tr h="415537">
                <a:tc>
                  <a:txBody>
                    <a:bodyPr/>
                    <a:lstStyle/>
                    <a:p>
                      <a:pPr algn="ctr">
                        <a:lnSpc>
                          <a:spcPct val="150000"/>
                        </a:lnSpc>
                        <a:spcAft>
                          <a:spcPts val="0"/>
                        </a:spcAft>
                        <a:tabLst>
                          <a:tab pos="2700655" algn="l"/>
                        </a:tabLst>
                      </a:pPr>
                      <a:r>
                        <a:rPr lang="zh-CN" sz="2600" kern="100" dirty="0">
                          <a:effectLst/>
                          <a:latin typeface="Times New Roman"/>
                          <a:ea typeface="华文细黑"/>
                          <a:cs typeface="Times New Roman"/>
                        </a:rPr>
                        <a:t>实验操作</a:t>
                      </a:r>
                      <a:endParaRPr lang="zh-CN" sz="2600" kern="100" dirty="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700655" algn="l"/>
                        </a:tabLst>
                      </a:pPr>
                      <a:r>
                        <a:rPr lang="zh-CN" sz="2600" kern="100">
                          <a:effectLst/>
                          <a:latin typeface="Times New Roman"/>
                          <a:ea typeface="华文细黑"/>
                          <a:cs typeface="Times New Roman"/>
                        </a:rPr>
                        <a:t>实验现象</a:t>
                      </a:r>
                      <a:endParaRPr lang="zh-CN" sz="2600" kern="10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5058">
                <a:tc>
                  <a:txBody>
                    <a:bodyPr/>
                    <a:lstStyle/>
                    <a:p>
                      <a:pPr algn="l">
                        <a:lnSpc>
                          <a:spcPct val="150000"/>
                        </a:lnSpc>
                        <a:spcAft>
                          <a:spcPts val="0"/>
                        </a:spcAft>
                        <a:tabLst>
                          <a:tab pos="2700655" algn="l"/>
                        </a:tabLst>
                      </a:pPr>
                      <a:r>
                        <a:rPr lang="en-US" sz="2600" kern="100" dirty="0">
                          <a:effectLst/>
                          <a:latin typeface="宋体"/>
                          <a:ea typeface="华文细黑"/>
                          <a:cs typeface="Times New Roman"/>
                        </a:rPr>
                        <a:t>Ⅳ</a:t>
                      </a:r>
                      <a:r>
                        <a:rPr lang="en-US" sz="2600" kern="100" dirty="0">
                          <a:effectLst/>
                          <a:latin typeface="Times New Roman"/>
                          <a:ea typeface="华文细黑"/>
                          <a:cs typeface="Courier New"/>
                        </a:rPr>
                        <a:t>.</a:t>
                      </a:r>
                      <a:r>
                        <a:rPr lang="zh-CN" sz="2600" kern="100" dirty="0">
                          <a:effectLst/>
                          <a:latin typeface="Times New Roman"/>
                          <a:ea typeface="华文细黑"/>
                          <a:cs typeface="Times New Roman"/>
                        </a:rPr>
                        <a:t>镁带与</a:t>
                      </a:r>
                      <a:r>
                        <a:rPr lang="en-US" sz="2600" kern="100" dirty="0">
                          <a:effectLst/>
                          <a:latin typeface="Times New Roman"/>
                          <a:ea typeface="华文细黑"/>
                          <a:cs typeface="Courier New"/>
                        </a:rPr>
                        <a:t>2 </a:t>
                      </a:r>
                      <a:r>
                        <a:rPr lang="en-US" sz="2600" kern="100" dirty="0" err="1">
                          <a:effectLst/>
                          <a:latin typeface="Times New Roman"/>
                          <a:ea typeface="华文细黑"/>
                          <a:cs typeface="Courier New"/>
                        </a:rPr>
                        <a:t>mol·L</a:t>
                      </a:r>
                      <a:r>
                        <a:rPr lang="zh-CN" sz="2600" kern="100" baseline="30000" dirty="0">
                          <a:effectLst/>
                          <a:latin typeface="Times New Roman"/>
                          <a:ea typeface="华文细黑"/>
                          <a:cs typeface="Times New Roman"/>
                        </a:rPr>
                        <a:t>－</a:t>
                      </a:r>
                      <a:r>
                        <a:rPr lang="en-US" sz="2600" kern="100" baseline="30000" dirty="0">
                          <a:effectLst/>
                          <a:latin typeface="Times New Roman"/>
                          <a:ea typeface="华文细黑"/>
                          <a:cs typeface="Courier New"/>
                        </a:rPr>
                        <a:t>1</a:t>
                      </a:r>
                      <a:r>
                        <a:rPr lang="zh-CN" sz="2600" kern="100" dirty="0">
                          <a:effectLst/>
                          <a:latin typeface="Times New Roman"/>
                          <a:ea typeface="华文细黑"/>
                          <a:cs typeface="Times New Roman"/>
                        </a:rPr>
                        <a:t>的盐酸反应</a:t>
                      </a:r>
                      <a:endParaRPr lang="zh-CN" sz="2600" kern="100" dirty="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lnSpc>
                          <a:spcPct val="150000"/>
                        </a:lnSpc>
                        <a:spcAft>
                          <a:spcPts val="0"/>
                        </a:spcAft>
                        <a:tabLst>
                          <a:tab pos="2700655" algn="l"/>
                        </a:tabLst>
                      </a:pPr>
                      <a:r>
                        <a:rPr lang="en-US" sz="2600" kern="100" dirty="0" smtClean="0">
                          <a:effectLst/>
                          <a:latin typeface="Times New Roman"/>
                          <a:ea typeface="华文细黑"/>
                          <a:cs typeface="Courier New"/>
                        </a:rPr>
                        <a:t>D</a:t>
                      </a:r>
                      <a:r>
                        <a:rPr lang="en-US" sz="2600" kern="100" dirty="0">
                          <a:effectLst/>
                          <a:latin typeface="Times New Roman"/>
                          <a:ea typeface="华文细黑"/>
                          <a:cs typeface="Courier New"/>
                        </a:rPr>
                        <a:t>.</a:t>
                      </a:r>
                      <a:r>
                        <a:rPr lang="zh-CN" sz="2600" kern="100" dirty="0">
                          <a:effectLst/>
                          <a:latin typeface="Times New Roman"/>
                          <a:ea typeface="华文细黑"/>
                          <a:cs typeface="Times New Roman"/>
                        </a:rPr>
                        <a:t>剧烈反应，产生可燃性气体</a:t>
                      </a:r>
                      <a:endParaRPr lang="zh-CN" sz="2600" kern="100" dirty="0">
                        <a:effectLst/>
                        <a:latin typeface="宋体"/>
                        <a:cs typeface="Courier New"/>
                      </a:endParaRPr>
                    </a:p>
                    <a:p>
                      <a:pPr algn="l">
                        <a:lnSpc>
                          <a:spcPct val="150000"/>
                        </a:lnSpc>
                        <a:spcAft>
                          <a:spcPts val="0"/>
                        </a:spcAft>
                        <a:tabLst>
                          <a:tab pos="2700655" algn="l"/>
                        </a:tabLst>
                      </a:pPr>
                      <a:r>
                        <a:rPr lang="en-US" sz="2600" kern="100" dirty="0">
                          <a:effectLst/>
                          <a:latin typeface="Times New Roman"/>
                          <a:ea typeface="华文细黑"/>
                          <a:cs typeface="Courier New"/>
                        </a:rPr>
                        <a:t>E.</a:t>
                      </a:r>
                      <a:r>
                        <a:rPr lang="zh-CN" sz="2600" kern="100" spc="-50" baseline="0" dirty="0">
                          <a:effectLst/>
                          <a:latin typeface="Times New Roman"/>
                          <a:ea typeface="华文细黑"/>
                          <a:cs typeface="Times New Roman"/>
                        </a:rPr>
                        <a:t>生成白色胶状沉淀，进而沉淀消失</a:t>
                      </a:r>
                      <a:endParaRPr lang="zh-CN" sz="2600" kern="100" spc="-50" baseline="0" dirty="0">
                        <a:effectLst/>
                        <a:latin typeface="宋体"/>
                        <a:cs typeface="Courier New"/>
                      </a:endParaRPr>
                    </a:p>
                    <a:p>
                      <a:pPr algn="l">
                        <a:lnSpc>
                          <a:spcPct val="150000"/>
                        </a:lnSpc>
                        <a:spcAft>
                          <a:spcPts val="0"/>
                        </a:spcAft>
                        <a:tabLst>
                          <a:tab pos="2700655" algn="l"/>
                        </a:tabLst>
                      </a:pPr>
                      <a:r>
                        <a:rPr lang="en-US" sz="2600" kern="100" dirty="0">
                          <a:effectLst/>
                          <a:latin typeface="Times New Roman"/>
                          <a:ea typeface="华文细黑"/>
                          <a:cs typeface="Courier New"/>
                        </a:rPr>
                        <a:t>F.</a:t>
                      </a:r>
                      <a:r>
                        <a:rPr lang="zh-CN" sz="2600" kern="100" dirty="0">
                          <a:effectLst/>
                          <a:latin typeface="Times New Roman"/>
                          <a:ea typeface="华文细黑"/>
                          <a:cs typeface="Times New Roman"/>
                        </a:rPr>
                        <a:t>生成淡黄色沉淀</a:t>
                      </a:r>
                      <a:endParaRPr lang="zh-CN" sz="2600" kern="100" dirty="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994">
                <a:tc>
                  <a:txBody>
                    <a:bodyPr/>
                    <a:lstStyle/>
                    <a:p>
                      <a:pPr algn="l">
                        <a:lnSpc>
                          <a:spcPct val="150000"/>
                        </a:lnSpc>
                        <a:spcAft>
                          <a:spcPts val="0"/>
                        </a:spcAft>
                        <a:tabLst>
                          <a:tab pos="2700655" algn="l"/>
                        </a:tabLst>
                      </a:pPr>
                      <a:r>
                        <a:rPr lang="en-US" sz="2600" kern="100">
                          <a:effectLst/>
                          <a:latin typeface="宋体"/>
                          <a:ea typeface="华文细黑"/>
                          <a:cs typeface="Times New Roman"/>
                        </a:rPr>
                        <a:t>Ⅴ</a:t>
                      </a:r>
                      <a:r>
                        <a:rPr lang="en-US" sz="2600" kern="100">
                          <a:effectLst/>
                          <a:latin typeface="Times New Roman"/>
                          <a:ea typeface="华文细黑"/>
                          <a:cs typeface="Courier New"/>
                        </a:rPr>
                        <a:t>.</a:t>
                      </a:r>
                      <a:r>
                        <a:rPr lang="zh-CN" sz="2600" kern="100">
                          <a:effectLst/>
                          <a:latin typeface="Times New Roman"/>
                          <a:ea typeface="华文细黑"/>
                          <a:cs typeface="Times New Roman"/>
                        </a:rPr>
                        <a:t>铝条与</a:t>
                      </a:r>
                      <a:r>
                        <a:rPr lang="en-US" sz="2600" kern="100">
                          <a:effectLst/>
                          <a:latin typeface="Times New Roman"/>
                          <a:ea typeface="华文细黑"/>
                          <a:cs typeface="Courier New"/>
                        </a:rPr>
                        <a:t>2 mol·L</a:t>
                      </a:r>
                      <a:r>
                        <a:rPr lang="zh-CN" sz="2600" kern="100" baseline="30000">
                          <a:effectLst/>
                          <a:latin typeface="Times New Roman"/>
                          <a:ea typeface="华文细黑"/>
                          <a:cs typeface="Times New Roman"/>
                        </a:rPr>
                        <a:t>－</a:t>
                      </a:r>
                      <a:r>
                        <a:rPr lang="en-US" sz="2600" kern="100" baseline="30000">
                          <a:effectLst/>
                          <a:latin typeface="Times New Roman"/>
                          <a:ea typeface="华文细黑"/>
                          <a:cs typeface="Courier New"/>
                        </a:rPr>
                        <a:t>1</a:t>
                      </a:r>
                      <a:r>
                        <a:rPr lang="zh-CN" sz="2600" kern="100">
                          <a:effectLst/>
                          <a:latin typeface="Times New Roman"/>
                          <a:ea typeface="华文细黑"/>
                          <a:cs typeface="Times New Roman"/>
                        </a:rPr>
                        <a:t>的盐酸反应</a:t>
                      </a:r>
                      <a:endParaRPr lang="zh-CN" sz="2600" kern="10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17794">
                <a:tc>
                  <a:txBody>
                    <a:bodyPr/>
                    <a:lstStyle/>
                    <a:p>
                      <a:pPr algn="l">
                        <a:lnSpc>
                          <a:spcPct val="150000"/>
                        </a:lnSpc>
                        <a:spcAft>
                          <a:spcPts val="0"/>
                        </a:spcAft>
                        <a:tabLst>
                          <a:tab pos="2700655" algn="l"/>
                        </a:tabLst>
                      </a:pPr>
                      <a:r>
                        <a:rPr lang="en-US" sz="2600" kern="100" dirty="0">
                          <a:effectLst/>
                          <a:latin typeface="宋体"/>
                          <a:ea typeface="华文细黑"/>
                          <a:cs typeface="Times New Roman"/>
                        </a:rPr>
                        <a:t>Ⅵ</a:t>
                      </a:r>
                      <a:r>
                        <a:rPr lang="en-US" sz="2600" kern="100" dirty="0">
                          <a:effectLst/>
                          <a:latin typeface="Times New Roman"/>
                          <a:ea typeface="华文细黑"/>
                          <a:cs typeface="Courier New"/>
                        </a:rPr>
                        <a:t>.</a:t>
                      </a:r>
                      <a:r>
                        <a:rPr lang="zh-CN" sz="2600" kern="100" dirty="0">
                          <a:effectLst/>
                          <a:latin typeface="Times New Roman"/>
                          <a:ea typeface="华文细黑"/>
                          <a:cs typeface="Times New Roman"/>
                        </a:rPr>
                        <a:t>向</a:t>
                      </a:r>
                      <a:r>
                        <a:rPr lang="en-US" sz="2600" kern="100" dirty="0">
                          <a:effectLst/>
                          <a:latin typeface="Times New Roman"/>
                          <a:ea typeface="华文细黑"/>
                          <a:cs typeface="Courier New"/>
                        </a:rPr>
                        <a:t>AlCl</a:t>
                      </a:r>
                      <a:r>
                        <a:rPr lang="en-US" sz="2600" kern="100" baseline="-25000" dirty="0">
                          <a:effectLst/>
                          <a:latin typeface="Times New Roman"/>
                          <a:ea typeface="华文细黑"/>
                          <a:cs typeface="Courier New"/>
                        </a:rPr>
                        <a:t>3</a:t>
                      </a:r>
                      <a:r>
                        <a:rPr lang="zh-CN" sz="2600" kern="100" dirty="0">
                          <a:effectLst/>
                          <a:latin typeface="Times New Roman"/>
                          <a:ea typeface="华文细黑"/>
                          <a:cs typeface="Times New Roman"/>
                        </a:rPr>
                        <a:t>溶液滴加</a:t>
                      </a:r>
                      <a:r>
                        <a:rPr lang="en-US" sz="2600" kern="100" dirty="0" err="1">
                          <a:effectLst/>
                          <a:latin typeface="Times New Roman"/>
                          <a:ea typeface="华文细黑"/>
                          <a:cs typeface="Courier New"/>
                        </a:rPr>
                        <a:t>NaOH</a:t>
                      </a:r>
                      <a:r>
                        <a:rPr lang="zh-CN" sz="2600" kern="100" dirty="0">
                          <a:effectLst/>
                          <a:latin typeface="Times New Roman"/>
                          <a:ea typeface="华文细黑"/>
                          <a:cs typeface="Times New Roman"/>
                        </a:rPr>
                        <a:t>溶液至过量</a:t>
                      </a:r>
                      <a:endParaRPr lang="zh-CN" sz="2600" kern="100" dirty="0">
                        <a:effectLst/>
                        <a:latin typeface="宋体"/>
                        <a:cs typeface="Courier New"/>
                      </a:endParaRPr>
                    </a:p>
                  </a:txBody>
                  <a:tcPr marL="24255" marR="242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
        <p:nvSpPr>
          <p:cNvPr id="10" name="Rectangle 21">
            <a:hlinkClick r:id="rId2"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527224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矩形 20"/>
          <p:cNvSpPr/>
          <p:nvPr/>
        </p:nvSpPr>
        <p:spPr>
          <a:xfrm>
            <a:off x="680105" y="1035370"/>
            <a:ext cx="10311645" cy="2682456"/>
          </a:xfrm>
          <a:prstGeom prst="rect">
            <a:avLst/>
          </a:prstGeom>
        </p:spPr>
        <p:txBody>
          <a:bodyPr wrap="square">
            <a:spAutoFit/>
          </a:bodyPr>
          <a:lstStyle/>
          <a:p>
            <a:pPr algn="just">
              <a:lnSpc>
                <a:spcPct val="150000"/>
              </a:lnSpc>
              <a:spcAft>
                <a:spcPts val="0"/>
              </a:spcAft>
              <a:tabLst>
                <a:tab pos="2250440" algn="l"/>
              </a:tabLs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rgbClr val="E36C0A"/>
                </a:solidFill>
                <a:latin typeface="Times New Roman"/>
                <a:ea typeface="华文细黑"/>
                <a:cs typeface="Courier New"/>
              </a:rPr>
              <a:t>(1)Al</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(2)</a:t>
            </a:r>
            <a:r>
              <a:rPr lang="en-US" altLang="zh-CN" sz="2800" kern="100" dirty="0">
                <a:solidFill>
                  <a:srgbClr val="E36C0A"/>
                </a:solidFill>
                <a:latin typeface="宋体"/>
                <a:ea typeface="华文细黑"/>
                <a:cs typeface="Times New Roman"/>
              </a:rPr>
              <a:t>①</a:t>
            </a:r>
            <a:r>
              <a:rPr lang="en-US" altLang="zh-CN" sz="2800" kern="100" dirty="0">
                <a:solidFill>
                  <a:srgbClr val="E36C0A"/>
                </a:solidFill>
                <a:latin typeface="Times New Roman"/>
                <a:ea typeface="华文细黑"/>
                <a:cs typeface="Courier New"/>
              </a:rPr>
              <a:t>C</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2H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SO</a:t>
            </a:r>
            <a:r>
              <a:rPr lang="en-US" altLang="zh-CN" sz="2800" kern="100" baseline="-25000" dirty="0">
                <a:solidFill>
                  <a:srgbClr val="E36C0A"/>
                </a:solidFill>
                <a:latin typeface="Times New Roman"/>
                <a:ea typeface="华文细黑"/>
                <a:cs typeface="Courier New"/>
              </a:rPr>
              <a:t>4</a:t>
            </a:r>
            <a:r>
              <a:rPr lang="en-US" altLang="zh-CN" sz="2800" kern="100" dirty="0">
                <a:solidFill>
                  <a:srgbClr val="E36C0A"/>
                </a:solidFill>
                <a:latin typeface="Times New Roman"/>
                <a:ea typeface="华文细黑"/>
                <a:cs typeface="Courier New"/>
              </a:rPr>
              <a:t>(</a:t>
            </a:r>
            <a:r>
              <a:rPr lang="zh-CN" altLang="zh-CN" sz="2800" kern="100" dirty="0">
                <a:solidFill>
                  <a:srgbClr val="E36C0A"/>
                </a:solidFill>
                <a:latin typeface="Times New Roman"/>
                <a:ea typeface="华文细黑"/>
                <a:cs typeface="Times New Roman"/>
              </a:rPr>
              <a:t>浓</a:t>
            </a:r>
            <a:r>
              <a:rPr lang="en-US" altLang="zh-CN" sz="2800" kern="100" dirty="0" smtClean="0">
                <a:solidFill>
                  <a:srgbClr val="E36C0A"/>
                </a:solidFill>
                <a:latin typeface="Times New Roman"/>
                <a:ea typeface="华文细黑"/>
                <a:cs typeface="Courier New"/>
              </a:rPr>
              <a:t>)             CO</a:t>
            </a:r>
            <a:r>
              <a:rPr lang="en-US" altLang="zh-CN" sz="2800" kern="100" baseline="-25000" dirty="0" smtClean="0">
                <a:solidFill>
                  <a:srgbClr val="E36C0A"/>
                </a:solidFill>
                <a:latin typeface="Times New Roman"/>
                <a:ea typeface="华文细黑"/>
                <a:cs typeface="Courier New"/>
              </a:rPr>
              <a:t>2</a:t>
            </a:r>
            <a:r>
              <a:rPr lang="en-US" altLang="zh-CN" sz="2800" kern="100" dirty="0">
                <a:solidFill>
                  <a:srgbClr val="E36C0A"/>
                </a:solidFill>
                <a:latin typeface="宋体"/>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2SO</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宋体"/>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2H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zh-CN" altLang="zh-CN" sz="2800" kern="100" dirty="0">
                <a:solidFill>
                  <a:srgbClr val="E36C0A"/>
                </a:solidFill>
                <a:latin typeface="Times New Roman"/>
                <a:ea typeface="华文细黑"/>
                <a:cs typeface="Times New Roman"/>
              </a:rPr>
              <a:t>　</a:t>
            </a:r>
            <a:endParaRPr lang="en-US" altLang="zh-CN" sz="2800" kern="100" dirty="0" smtClean="0">
              <a:solidFill>
                <a:srgbClr val="E36C0A"/>
              </a:solidFill>
              <a:latin typeface="Times New Roman"/>
              <a:ea typeface="华文细黑"/>
              <a:cs typeface="Times New Roman"/>
            </a:endParaRPr>
          </a:p>
          <a:p>
            <a:pPr algn="just">
              <a:lnSpc>
                <a:spcPct val="150000"/>
              </a:lnSpc>
              <a:spcAft>
                <a:spcPts val="0"/>
              </a:spcAft>
              <a:tabLst>
                <a:tab pos="2250440" algn="l"/>
              </a:tabLst>
            </a:pPr>
            <a:r>
              <a:rPr lang="en-US" altLang="zh-CN" sz="2800" kern="100" dirty="0" smtClean="0">
                <a:solidFill>
                  <a:srgbClr val="E36C0A"/>
                </a:solidFill>
                <a:latin typeface="宋体"/>
                <a:ea typeface="华文细黑"/>
                <a:cs typeface="Times New Roman"/>
              </a:rPr>
              <a:t>②</a:t>
            </a:r>
            <a:r>
              <a:rPr lang="en-US" altLang="zh-CN" sz="2800" kern="100" dirty="0">
                <a:solidFill>
                  <a:srgbClr val="E36C0A"/>
                </a:solidFill>
                <a:latin typeface="Times New Roman"/>
                <a:ea typeface="华文细黑"/>
                <a:cs typeface="Courier New"/>
              </a:rPr>
              <a:t>NO</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CO</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(3)Fe</a:t>
            </a:r>
            <a:r>
              <a:rPr lang="en-US" altLang="zh-CN" sz="2800" kern="100" baseline="30000" dirty="0">
                <a:solidFill>
                  <a:srgbClr val="E36C0A"/>
                </a:solidFill>
                <a:latin typeface="Times New Roman"/>
                <a:ea typeface="华文细黑"/>
                <a:cs typeface="Courier New"/>
              </a:rPr>
              <a:t>3</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H</a:t>
            </a:r>
            <a:r>
              <a:rPr lang="zh-CN" altLang="zh-CN" sz="2800" kern="100" baseline="30000" dirty="0">
                <a:solidFill>
                  <a:srgbClr val="E36C0A"/>
                </a:solidFill>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solidFill>
                  <a:srgbClr val="E36C0A"/>
                </a:solidFill>
                <a:latin typeface="Times New Roman"/>
                <a:ea typeface="华文细黑"/>
                <a:cs typeface="Courier New"/>
              </a:rPr>
              <a:t>(4)2Fe</a:t>
            </a:r>
            <a:r>
              <a:rPr lang="en-US" altLang="zh-CN" sz="2800" kern="100" baseline="30000" dirty="0">
                <a:solidFill>
                  <a:srgbClr val="E36C0A"/>
                </a:solidFill>
                <a:latin typeface="Times New Roman"/>
                <a:ea typeface="华文细黑"/>
                <a:cs typeface="Courier New"/>
              </a:rPr>
              <a:t>2</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3H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4I</a:t>
            </a:r>
            <a:r>
              <a:rPr lang="zh-CN" altLang="zh-CN" sz="2800" kern="100" baseline="30000" dirty="0">
                <a:solidFill>
                  <a:srgbClr val="E36C0A"/>
                </a:solidFill>
                <a:latin typeface="Times New Roman"/>
                <a:ea typeface="华文细黑"/>
                <a:cs typeface="Times New Roman"/>
              </a:rPr>
              <a:t>－</a:t>
            </a:r>
            <a:r>
              <a:rPr lang="en-US" altLang="zh-CN" sz="2800" kern="100" spc="-80" dirty="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=2Fe(OH)</a:t>
            </a:r>
            <a:r>
              <a:rPr lang="en-US" altLang="zh-CN" sz="2800" kern="100" baseline="-25000" dirty="0">
                <a:solidFill>
                  <a:srgbClr val="E36C0A"/>
                </a:solidFill>
                <a:latin typeface="Times New Roman"/>
                <a:ea typeface="华文细黑"/>
                <a:cs typeface="Courier New"/>
              </a:rPr>
              <a:t>3</a:t>
            </a:r>
            <a:r>
              <a:rPr lang="en-US" altLang="zh-CN" sz="2800" kern="100" dirty="0">
                <a:solidFill>
                  <a:srgbClr val="E36C0A"/>
                </a:solidFill>
                <a:latin typeface="宋体"/>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2I</a:t>
            </a:r>
            <a:r>
              <a:rPr lang="en-US" altLang="zh-CN" sz="2800" kern="100" baseline="-25000" dirty="0">
                <a:solidFill>
                  <a:srgbClr val="E36C0A"/>
                </a:solidFill>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solidFill>
                  <a:srgbClr val="E36C0A"/>
                </a:solidFill>
                <a:latin typeface="Times New Roman"/>
                <a:ea typeface="华文细黑"/>
                <a:cs typeface="Courier New"/>
              </a:rPr>
              <a:t>(5)</a:t>
            </a:r>
            <a:r>
              <a:rPr lang="en-US" altLang="zh-CN" sz="2800" kern="100" dirty="0" err="1">
                <a:solidFill>
                  <a:srgbClr val="E36C0A"/>
                </a:solidFill>
                <a:latin typeface="Times New Roman"/>
                <a:ea typeface="华文细黑"/>
                <a:cs typeface="Courier New"/>
              </a:rPr>
              <a:t>CuO</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C</a:t>
            </a:r>
            <a:r>
              <a:rPr lang="zh-CN" altLang="zh-CN" sz="2800" kern="100" dirty="0">
                <a:solidFill>
                  <a:srgbClr val="E36C0A"/>
                </a:solidFill>
                <a:latin typeface="Times New Roman"/>
                <a:ea typeface="华文细黑"/>
                <a:cs typeface="Times New Roman"/>
              </a:rPr>
              <a:t>或</a:t>
            </a:r>
            <a:r>
              <a:rPr lang="en-US" altLang="zh-CN" sz="2800" kern="100" dirty="0" err="1">
                <a:solidFill>
                  <a:srgbClr val="E36C0A"/>
                </a:solidFill>
                <a:latin typeface="Times New Roman"/>
                <a:ea typeface="华文细黑"/>
                <a:cs typeface="Courier New"/>
              </a:rPr>
              <a:t>CuO</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C</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Fe</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en-US" altLang="zh-CN" sz="2800" kern="100" baseline="-25000" dirty="0">
                <a:solidFill>
                  <a:srgbClr val="E36C0A"/>
                </a:solidFill>
                <a:latin typeface="Times New Roman"/>
                <a:ea typeface="华文细黑"/>
                <a:cs typeface="Courier New"/>
              </a:rPr>
              <a:t>3</a:t>
            </a:r>
            <a:endParaRPr lang="zh-CN" altLang="zh-CN" sz="2800" kern="100" dirty="0">
              <a:effectLst/>
              <a:latin typeface="宋体"/>
              <a:cs typeface="Courier New"/>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4256298815"/>
              </p:ext>
            </p:extLst>
          </p:nvPr>
        </p:nvGraphicFramePr>
        <p:xfrm>
          <a:off x="6167214" y="981522"/>
          <a:ext cx="1244600" cy="874713"/>
        </p:xfrm>
        <a:graphic>
          <a:graphicData uri="http://schemas.openxmlformats.org/presentationml/2006/ole">
            <mc:AlternateContent xmlns:mc="http://schemas.openxmlformats.org/markup-compatibility/2006">
              <mc:Choice xmlns:v="urn:schemas-microsoft-com:vml" Requires="v">
                <p:oleObj spid="_x0000_s259080" name="文档" r:id="rId4" imgW="1244664" imgH="875255" progId="Word.Document.12">
                  <p:embed/>
                </p:oleObj>
              </mc:Choice>
              <mc:Fallback>
                <p:oleObj name="文档" r:id="rId4" imgW="1244664" imgH="875255" progId="Word.Document.12">
                  <p:embed/>
                  <p:pic>
                    <p:nvPicPr>
                      <p:cNvPr id="0" name=""/>
                      <p:cNvPicPr/>
                      <p:nvPr/>
                    </p:nvPicPr>
                    <p:blipFill>
                      <a:blip r:embed="rId5"/>
                      <a:stretch>
                        <a:fillRect/>
                      </a:stretch>
                    </p:blipFill>
                    <p:spPr>
                      <a:xfrm>
                        <a:off x="6167214" y="981522"/>
                        <a:ext cx="1244600" cy="874713"/>
                      </a:xfrm>
                      <a:prstGeom prst="rect">
                        <a:avLst/>
                      </a:prstGeom>
                    </p:spPr>
                  </p:pic>
                </p:oleObj>
              </mc:Fallback>
            </mc:AlternateContent>
          </a:graphicData>
        </a:graphic>
      </p:graphicFrame>
    </p:spTree>
    <p:extLst>
      <p:ext uri="{BB962C8B-B14F-4D97-AF65-F5344CB8AC3E}">
        <p14:creationId xmlns:p14="http://schemas.microsoft.com/office/powerpoint/2010/main" val="2785077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blinds(horizontal)">
                                      <p:cBhvr>
                                        <p:cTn id="7" dur="500"/>
                                        <p:tgtEl>
                                          <p:spTgt spid="2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21">
                                            <p:txEl>
                                              <p:pRg st="1" end="1"/>
                                            </p:txEl>
                                          </p:spTgt>
                                        </p:tgtEl>
                                        <p:attrNameLst>
                                          <p:attrName>style.visibility</p:attrName>
                                        </p:attrNameLst>
                                      </p:cBhvr>
                                      <p:to>
                                        <p:strVal val="visible"/>
                                      </p:to>
                                    </p:set>
                                    <p:animEffect transition="in" filter="blinds(horizontal)">
                                      <p:cBhvr>
                                        <p:cTn id="14" dur="500"/>
                                        <p:tgtEl>
                                          <p:spTgt spid="21">
                                            <p:txEl>
                                              <p:pRg st="1" end="1"/>
                                            </p:txEl>
                                          </p:spTgt>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21">
                                            <p:txEl>
                                              <p:pRg st="2" end="2"/>
                                            </p:txEl>
                                          </p:spTgt>
                                        </p:tgtEl>
                                        <p:attrNameLst>
                                          <p:attrName>style.visibility</p:attrName>
                                        </p:attrNameLst>
                                      </p:cBhvr>
                                      <p:to>
                                        <p:strVal val="visible"/>
                                      </p:to>
                                    </p:set>
                                    <p:animEffect transition="in" filter="blinds(horizontal)">
                                      <p:cBhvr>
                                        <p:cTn id="18" dur="500"/>
                                        <p:tgtEl>
                                          <p:spTgt spid="21">
                                            <p:txEl>
                                              <p:pRg st="2" end="2"/>
                                            </p:txEl>
                                          </p:spTgt>
                                        </p:tgtEl>
                                      </p:cBhvr>
                                    </p:animEffect>
                                  </p:childTnLst>
                                </p:cTn>
                              </p:par>
                            </p:childTnLst>
                          </p:cTn>
                        </p:par>
                        <p:par>
                          <p:cTn id="19" fill="hold">
                            <p:stCondLst>
                              <p:cond delay="1500"/>
                            </p:stCondLst>
                            <p:childTnLst>
                              <p:par>
                                <p:cTn id="20" presetID="3" presetClass="entr" presetSubtype="10" fill="hold" nodeType="after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blinds(horizontal)">
                                      <p:cBhvr>
                                        <p:cTn id="22" dur="5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2103" y="1045394"/>
            <a:ext cx="11457851" cy="4616648"/>
          </a:xfrm>
          <a:prstGeom prst="rect">
            <a:avLst/>
          </a:prstGeom>
        </p:spPr>
        <p:txBody>
          <a:bodyPr>
            <a:spAutoFit/>
          </a:bodyPr>
          <a:lstStyle/>
          <a:p>
            <a:pPr>
              <a:lnSpc>
                <a:spcPct val="150000"/>
              </a:lnSpc>
              <a:spcAft>
                <a:spcPts val="0"/>
              </a:spcAft>
              <a:tabLst>
                <a:tab pos="225044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请你写出上述的实验操作与对应的现象：</a:t>
            </a:r>
            <a:endParaRPr lang="zh-CN" altLang="zh-CN" sz="2800" kern="100" dirty="0">
              <a:latin typeface="宋体"/>
              <a:cs typeface="Courier New"/>
            </a:endParaRPr>
          </a:p>
          <a:p>
            <a:pPr>
              <a:lnSpc>
                <a:spcPct val="150000"/>
              </a:lnSpc>
              <a:spcAft>
                <a:spcPts val="0"/>
              </a:spcAft>
              <a:tabLst>
                <a:tab pos="2250440" algn="l"/>
              </a:tabLst>
            </a:pP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Ⅲ</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Ⅴ</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Ⅵ</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表示</a:t>
            </a:r>
            <a:r>
              <a:rPr lang="en-US" altLang="zh-CN" sz="2800" kern="100" dirty="0">
                <a:latin typeface="Times New Roman"/>
                <a:ea typeface="华文细黑"/>
                <a:cs typeface="Courier New"/>
              </a:rPr>
              <a:t>)</a:t>
            </a:r>
            <a:endParaRPr lang="zh-CN" altLang="zh-CN" sz="2800" kern="100" dirty="0">
              <a:latin typeface="宋体"/>
              <a:cs typeface="Courier New"/>
            </a:endParaRPr>
          </a:p>
          <a:p>
            <a:pPr>
              <a:lnSpc>
                <a:spcPct val="150000"/>
              </a:lnSpc>
              <a:spcAft>
                <a:spcPts val="0"/>
              </a:spcAft>
              <a:tabLst>
                <a:tab pos="2250440" algn="l"/>
              </a:tabLst>
            </a:pPr>
            <a:r>
              <a:rPr lang="zh-CN" altLang="zh-CN" sz="2800" kern="100" dirty="0">
                <a:latin typeface="Times New Roman"/>
                <a:ea typeface="华文细黑"/>
                <a:cs typeface="Times New Roman"/>
              </a:rPr>
              <a:t>写出实验操作</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Ⅵ</a:t>
            </a:r>
            <a:r>
              <a:rPr lang="zh-CN" altLang="zh-CN" sz="2800" kern="100" dirty="0">
                <a:latin typeface="Times New Roman"/>
                <a:ea typeface="华文细黑"/>
                <a:cs typeface="Times New Roman"/>
              </a:rPr>
              <a:t>的离子反应方程式：</a:t>
            </a:r>
            <a:endParaRPr lang="zh-CN" altLang="zh-CN" sz="2800" kern="100" dirty="0">
              <a:latin typeface="宋体"/>
              <a:cs typeface="Courier New"/>
            </a:endParaRPr>
          </a:p>
          <a:p>
            <a:pPr>
              <a:lnSpc>
                <a:spcPct val="150000"/>
              </a:lnSpc>
              <a:spcAft>
                <a:spcPts val="0"/>
              </a:spcAft>
              <a:tabLst>
                <a:tab pos="2250440" algn="l"/>
              </a:tabLst>
            </a:pPr>
            <a:r>
              <a:rPr lang="zh-CN" altLang="zh-CN" sz="2800" kern="100" dirty="0">
                <a:latin typeface="Times New Roman"/>
                <a:ea typeface="华文细黑"/>
                <a:cs typeface="Times New Roman"/>
              </a:rPr>
              <a:t>实验</a:t>
            </a:r>
            <a:r>
              <a:rPr lang="en-US" altLang="zh-CN" sz="2800" kern="100" dirty="0">
                <a:latin typeface="宋体"/>
                <a:ea typeface="华文细黑"/>
                <a:cs typeface="Times New Roman"/>
              </a:rPr>
              <a:t>Ⅱ</a:t>
            </a:r>
            <a:r>
              <a:rPr lang="en-US" altLang="zh-CN" sz="2800" kern="100" dirty="0" smtClean="0">
                <a:latin typeface="Times New Roman"/>
                <a:ea typeface="华文细黑"/>
                <a:cs typeface="Courier New"/>
              </a:rPr>
              <a:t>____________________________________________________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实验</a:t>
            </a:r>
            <a:r>
              <a:rPr lang="en-US" altLang="zh-CN" sz="2800" kern="100" dirty="0">
                <a:latin typeface="宋体"/>
                <a:ea typeface="华文细黑"/>
                <a:cs typeface="Times New Roman"/>
              </a:rPr>
              <a:t>Ⅵ</a:t>
            </a:r>
            <a:r>
              <a:rPr lang="en-US" altLang="zh-CN" sz="2800" kern="100" dirty="0" smtClean="0">
                <a:latin typeface="Times New Roman"/>
                <a:ea typeface="华文细黑"/>
              </a:rPr>
              <a:t>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rPr>
              <a:t>(4)</a:t>
            </a:r>
            <a:r>
              <a:rPr lang="zh-CN" altLang="zh-CN" sz="2800" kern="100" dirty="0">
                <a:latin typeface="Times New Roman"/>
                <a:ea typeface="华文细黑"/>
                <a:cs typeface="Times New Roman"/>
              </a:rPr>
              <a:t>实验结论：</a:t>
            </a:r>
            <a:r>
              <a:rPr lang="zh-CN" altLang="zh-CN" sz="2800" kern="100" dirty="0">
                <a:latin typeface="Times New Roman" pitchFamily="18" charset="0"/>
                <a:ea typeface="Times New Roman"/>
                <a:cs typeface="Times New Roman" pitchFamily="18" charset="0"/>
              </a:rPr>
              <a:t> </a:t>
            </a:r>
            <a:r>
              <a:rPr lang="en-US" altLang="zh-CN" sz="2800" kern="100" dirty="0" smtClean="0">
                <a:latin typeface="Times New Roman" pitchFamily="18" charset="0"/>
                <a:ea typeface="Times New Roman"/>
                <a:cs typeface="Times New Roman" pitchFamily="18" charset="0"/>
              </a:rPr>
              <a:t>________________________________________________</a:t>
            </a:r>
            <a:r>
              <a:rPr lang="zh-CN" altLang="zh-CN" sz="2800" kern="100" dirty="0">
                <a:latin typeface="Times New Roman" pitchFamily="18" charset="0"/>
                <a:ea typeface="华文细黑"/>
                <a:cs typeface="Times New Roman" pitchFamily="18" charset="0"/>
              </a:rPr>
              <a:t>。</a:t>
            </a:r>
            <a:endParaRPr lang="zh-CN" altLang="en-US" sz="2800" dirty="0">
              <a:latin typeface="Times New Roman" pitchFamily="18" charset="0"/>
              <a:cs typeface="Times New Roman" pitchFamily="18" charset="0"/>
            </a:endParaRPr>
          </a:p>
        </p:txBody>
      </p:sp>
      <p:sp>
        <p:nvSpPr>
          <p:cNvPr id="8" name="Rectangle 21">
            <a:hlinkClick r:id="rId2"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6" action="ppaction://hlinksldjump"/>
          </p:cNvPr>
          <p:cNvSpPr/>
          <p:nvPr/>
        </p:nvSpPr>
        <p:spPr>
          <a:xfrm>
            <a:off x="9847531"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6" name="圆角矩形 15">
            <a:hlinkClick r:id="rId7"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47726912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8805" y="621482"/>
            <a:ext cx="11621057" cy="6057620"/>
          </a:xfrm>
          <a:prstGeom prst="rect">
            <a:avLst/>
          </a:prstGeom>
        </p:spPr>
        <p:txBody>
          <a:bodyPr>
            <a:spAutoFit/>
          </a:bodyPr>
          <a:lstStyle/>
          <a:p>
            <a:pPr algn="just">
              <a:lnSpc>
                <a:spcPct val="140000"/>
              </a:lnSpc>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本题通过实验探究同周期元素性质的递变规律。在元素周期表中，从左至右，元素的金属性逐渐减弱，非金属性逐渐增强，金属单质</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rPr>
              <a:t>H</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dirty="0">
                <a:latin typeface="Times New Roman"/>
                <a:ea typeface="华文细黑"/>
              </a:rPr>
              <a:t>(</a:t>
            </a:r>
            <a:r>
              <a:rPr lang="zh-CN" altLang="zh-CN" sz="2800" kern="100" dirty="0">
                <a:latin typeface="Times New Roman"/>
                <a:ea typeface="华文细黑"/>
                <a:cs typeface="Times New Roman"/>
              </a:rPr>
              <a:t>或酸</a:t>
            </a:r>
            <a:r>
              <a:rPr lang="en-US" altLang="zh-CN" sz="2800" kern="100" dirty="0">
                <a:latin typeface="Times New Roman"/>
                <a:ea typeface="华文细黑"/>
              </a:rPr>
              <a:t>)</a:t>
            </a:r>
            <a:r>
              <a:rPr lang="zh-CN" altLang="zh-CN" sz="2800" kern="100" dirty="0">
                <a:latin typeface="Times New Roman"/>
                <a:ea typeface="华文细黑"/>
                <a:cs typeface="Times New Roman"/>
              </a:rPr>
              <a:t>反应，置换出</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越来越难，最高价氧化物对应水化物碱性减弱酸性增强；非金属单质与</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化合越来越易，右边的非金属单质可从化合物中置换出左边的非金属单质，如</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a:t>
            </a:r>
            <a:r>
              <a:rPr lang="en-US" altLang="zh-CN" sz="2800" kern="100" spc="-80" dirty="0">
                <a:latin typeface="Times New Roman"/>
                <a:ea typeface="华文细黑"/>
              </a:rPr>
              <a:t>==</a:t>
            </a:r>
            <a:r>
              <a:rPr lang="en-US" altLang="zh-CN" sz="2800" kern="100" dirty="0">
                <a:latin typeface="Times New Roman"/>
                <a:ea typeface="华文细黑"/>
              </a:rPr>
              <a:t>=2HCl</a:t>
            </a:r>
            <a:r>
              <a:rPr lang="zh-CN" altLang="zh-CN" sz="2800" kern="100" dirty="0">
                <a:latin typeface="Times New Roman"/>
                <a:ea typeface="华文细黑"/>
                <a:cs typeface="Times New Roman"/>
              </a:rPr>
              <a:t>＋</a:t>
            </a:r>
            <a:r>
              <a:rPr lang="en-US" altLang="zh-CN" sz="2800" kern="100" dirty="0">
                <a:latin typeface="Times New Roman"/>
                <a:ea typeface="华文细黑"/>
              </a:rPr>
              <a:t>S</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tabLst>
                <a:tab pos="2250440" algn="l"/>
              </a:tabLs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(1)</a:t>
            </a:r>
            <a:r>
              <a:rPr lang="zh-CN" altLang="zh-CN" sz="2800" kern="100" dirty="0">
                <a:solidFill>
                  <a:schemeClr val="accent6">
                    <a:lumMod val="75000"/>
                  </a:schemeClr>
                </a:solidFill>
                <a:latin typeface="Times New Roman"/>
                <a:ea typeface="华文细黑"/>
                <a:cs typeface="Times New Roman"/>
              </a:rPr>
              <a:t>探究同周期元素性质的递变规律</a:t>
            </a:r>
            <a:endParaRPr lang="zh-CN" altLang="zh-CN" sz="2800" kern="100" dirty="0">
              <a:solidFill>
                <a:schemeClr val="accent6">
                  <a:lumMod val="75000"/>
                </a:schemeClr>
              </a:solidFill>
              <a:latin typeface="宋体"/>
              <a:cs typeface="Courier New"/>
            </a:endParaRPr>
          </a:p>
          <a:p>
            <a:pPr algn="just">
              <a:lnSpc>
                <a:spcPct val="140000"/>
              </a:lnSpc>
              <a:spcAft>
                <a:spcPts val="0"/>
              </a:spcAft>
              <a:tabLst>
                <a:tab pos="2250440" algn="l"/>
              </a:tabLst>
            </a:pPr>
            <a:r>
              <a:rPr lang="en-US" altLang="zh-CN" sz="2800" kern="1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试管　烧杯　酒精灯</a:t>
            </a:r>
            <a:endParaRPr lang="zh-CN" altLang="zh-CN" sz="2800" kern="100" dirty="0">
              <a:solidFill>
                <a:schemeClr val="accent6">
                  <a:lumMod val="75000"/>
                </a:schemeClr>
              </a:solidFill>
              <a:latin typeface="宋体"/>
              <a:cs typeface="Courier New"/>
            </a:endParaRPr>
          </a:p>
          <a:p>
            <a:pPr algn="just">
              <a:lnSpc>
                <a:spcPct val="140000"/>
              </a:lnSpc>
              <a:spcAft>
                <a:spcPts val="0"/>
              </a:spcAft>
              <a:tabLst>
                <a:tab pos="2250440" algn="l"/>
              </a:tabLst>
            </a:pPr>
            <a:r>
              <a:rPr lang="en-US" altLang="zh-CN" sz="2800" kern="100" dirty="0">
                <a:solidFill>
                  <a:schemeClr val="accent6">
                    <a:lumMod val="75000"/>
                  </a:schemeClr>
                </a:solidFill>
                <a:latin typeface="Times New Roman"/>
                <a:ea typeface="华文细黑"/>
                <a:cs typeface="Courier New"/>
              </a:rPr>
              <a:t>(3)B</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F</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A</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D</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C</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E</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Cl</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S</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=2HCl</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S</a:t>
            </a:r>
            <a:r>
              <a:rPr lang="en-US" altLang="zh-CN" sz="2800" kern="100" dirty="0">
                <a:solidFill>
                  <a:schemeClr val="accent6">
                    <a:lumMod val="75000"/>
                  </a:schemeClr>
                </a:solidFill>
                <a:latin typeface="宋体"/>
                <a:ea typeface="华文细黑"/>
                <a:cs typeface="Times New Roman"/>
              </a:rPr>
              <a:t>↓</a:t>
            </a:r>
            <a:endParaRPr lang="zh-CN" altLang="zh-CN" sz="2800" kern="100" dirty="0">
              <a:solidFill>
                <a:schemeClr val="accent6">
                  <a:lumMod val="75000"/>
                </a:schemeClr>
              </a:solidFill>
              <a:latin typeface="宋体"/>
              <a:cs typeface="Courier New"/>
            </a:endParaRPr>
          </a:p>
          <a:p>
            <a:pPr algn="just">
              <a:lnSpc>
                <a:spcPct val="140000"/>
              </a:lnSpc>
              <a:spcAft>
                <a:spcPts val="0"/>
              </a:spcAft>
              <a:tabLst>
                <a:tab pos="2250440" algn="l"/>
              </a:tabLst>
            </a:pPr>
            <a:r>
              <a:rPr lang="en-US" altLang="zh-CN" sz="2800" kern="100" dirty="0">
                <a:solidFill>
                  <a:schemeClr val="accent6">
                    <a:lumMod val="75000"/>
                  </a:schemeClr>
                </a:solidFill>
                <a:latin typeface="Times New Roman"/>
                <a:ea typeface="华文细黑"/>
                <a:cs typeface="Courier New"/>
              </a:rPr>
              <a:t>Al</a:t>
            </a:r>
            <a:r>
              <a:rPr lang="en-US" altLang="zh-CN" sz="2800" kern="100" baseline="30000" dirty="0">
                <a:solidFill>
                  <a:schemeClr val="accent6">
                    <a:lumMod val="75000"/>
                  </a:schemeClr>
                </a:solidFill>
                <a:latin typeface="Times New Roman"/>
                <a:ea typeface="华文细黑"/>
                <a:cs typeface="Courier New"/>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3OH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a:t>
            </a:r>
            <a:r>
              <a:rPr lang="en-US" altLang="zh-CN" sz="2800" kern="100" dirty="0" smtClean="0">
                <a:solidFill>
                  <a:schemeClr val="accent6">
                    <a:lumMod val="75000"/>
                  </a:schemeClr>
                </a:solidFill>
                <a:latin typeface="Times New Roman"/>
                <a:ea typeface="华文细黑"/>
                <a:cs typeface="Courier New"/>
              </a:rPr>
              <a:t>Al(OH)</a:t>
            </a:r>
            <a:r>
              <a:rPr lang="en-US" altLang="zh-CN" sz="2800" kern="100" baseline="-25000" dirty="0" smtClean="0">
                <a:solidFill>
                  <a:schemeClr val="accent6">
                    <a:lumMod val="75000"/>
                  </a:schemeClr>
                </a:solidFill>
                <a:latin typeface="Times New Roman"/>
                <a:ea typeface="华文细黑"/>
                <a:cs typeface="Courier New"/>
              </a:rPr>
              <a:t>3</a:t>
            </a:r>
            <a:r>
              <a:rPr lang="en-US" altLang="zh-CN" sz="2800" kern="100" dirty="0" smtClean="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Al(OH)</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OH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a:t>
            </a:r>
            <a:r>
              <a:rPr lang="en-US" altLang="zh-CN" sz="2800" kern="100" dirty="0" err="1" smtClean="0">
                <a:solidFill>
                  <a:schemeClr val="accent6">
                    <a:lumMod val="75000"/>
                  </a:schemeClr>
                </a:solidFill>
                <a:latin typeface="Times New Roman"/>
                <a:ea typeface="华文细黑"/>
                <a:cs typeface="Courier New"/>
              </a:rPr>
              <a:t>AlO</a:t>
            </a:r>
            <a:r>
              <a:rPr lang="en-US" altLang="zh-CN" sz="2800" kern="100" dirty="0" smtClean="0">
                <a:solidFill>
                  <a:schemeClr val="accent6">
                    <a:lumMod val="75000"/>
                  </a:schemeClr>
                </a:solidFill>
                <a:latin typeface="Times New Roman"/>
                <a:ea typeface="华文细黑"/>
                <a:cs typeface="Courier New"/>
              </a:rPr>
              <a:t>  </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endParaRPr lang="zh-CN" altLang="zh-CN" sz="2800" kern="100" dirty="0">
              <a:solidFill>
                <a:schemeClr val="accent6">
                  <a:lumMod val="75000"/>
                </a:schemeClr>
              </a:solidFill>
              <a:latin typeface="宋体"/>
              <a:cs typeface="Courier New"/>
            </a:endParaRPr>
          </a:p>
          <a:p>
            <a:pPr algn="just">
              <a:lnSpc>
                <a:spcPct val="140000"/>
              </a:lnSpc>
            </a:pPr>
            <a:r>
              <a:rPr lang="en-US" altLang="zh-CN" sz="2800" kern="1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金属性：</a:t>
            </a:r>
            <a:r>
              <a:rPr lang="en-US" altLang="zh-CN" sz="2800" kern="100" dirty="0">
                <a:solidFill>
                  <a:schemeClr val="accent6">
                    <a:lumMod val="75000"/>
                  </a:schemeClr>
                </a:solidFill>
                <a:latin typeface="Times New Roman"/>
                <a:ea typeface="华文细黑"/>
              </a:rPr>
              <a:t>Na</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Mg</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Al</a:t>
            </a:r>
            <a:r>
              <a:rPr lang="zh-CN" altLang="zh-CN" sz="2800" kern="100" dirty="0">
                <a:solidFill>
                  <a:schemeClr val="accent6">
                    <a:lumMod val="75000"/>
                  </a:schemeClr>
                </a:solidFill>
                <a:latin typeface="Times New Roman"/>
                <a:ea typeface="华文细黑"/>
                <a:cs typeface="Times New Roman"/>
              </a:rPr>
              <a:t>，非金属性：</a:t>
            </a:r>
            <a:r>
              <a:rPr lang="en-US" altLang="zh-CN" sz="2800" kern="100" dirty="0" err="1">
                <a:solidFill>
                  <a:schemeClr val="accent6">
                    <a:lumMod val="75000"/>
                  </a:schemeClr>
                </a:solidFill>
                <a:latin typeface="Times New Roman"/>
                <a:ea typeface="华文细黑"/>
              </a:rPr>
              <a:t>Cl</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S</a:t>
            </a:r>
            <a:endParaRPr lang="zh-CN" altLang="en-US" sz="2800" dirty="0">
              <a:solidFill>
                <a:schemeClr val="accent6">
                  <a:lumMod val="75000"/>
                </a:schemeClr>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745448848"/>
              </p:ext>
            </p:extLst>
          </p:nvPr>
        </p:nvGraphicFramePr>
        <p:xfrm>
          <a:off x="8543478" y="5446018"/>
          <a:ext cx="615950" cy="750888"/>
        </p:xfrm>
        <a:graphic>
          <a:graphicData uri="http://schemas.openxmlformats.org/presentationml/2006/ole">
            <mc:AlternateContent xmlns:mc="http://schemas.openxmlformats.org/markup-compatibility/2006">
              <mc:Choice xmlns:v="urn:schemas-microsoft-com:vml" Requires="v">
                <p:oleObj spid="_x0000_s207905" name="文档" r:id="rId4" imgW="616394" imgH="751555" progId="Word.Document.12">
                  <p:embed/>
                </p:oleObj>
              </mc:Choice>
              <mc:Fallback>
                <p:oleObj name="文档" r:id="rId4" imgW="616394" imgH="751555" progId="Word.Document.12">
                  <p:embed/>
                  <p:pic>
                    <p:nvPicPr>
                      <p:cNvPr id="0" name=""/>
                      <p:cNvPicPr/>
                      <p:nvPr/>
                    </p:nvPicPr>
                    <p:blipFill>
                      <a:blip r:embed="rId5"/>
                      <a:stretch>
                        <a:fillRect/>
                      </a:stretch>
                    </p:blipFill>
                    <p:spPr>
                      <a:xfrm>
                        <a:off x="8543478" y="5446018"/>
                        <a:ext cx="615950" cy="750888"/>
                      </a:xfrm>
                      <a:prstGeom prst="rect">
                        <a:avLst/>
                      </a:prstGeom>
                    </p:spPr>
                  </p:pic>
                </p:oleObj>
              </mc:Fallback>
            </mc:AlternateContent>
          </a:graphicData>
        </a:graphic>
      </p:graphicFrame>
      <p:sp>
        <p:nvSpPr>
          <p:cNvPr id="6" name="Rectangle 21">
            <a:hlinkClick r:id="rId6" action="ppaction://hlinksldjump"/>
          </p:cNvPr>
          <p:cNvSpPr>
            <a:spLocks noChangeArrowheads="1"/>
          </p:cNvSpPr>
          <p:nvPr/>
        </p:nvSpPr>
        <p:spPr bwMode="auto">
          <a:xfrm>
            <a:off x="10343678"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7" action="ppaction://hlinksldjump"/>
          </p:cNvPr>
          <p:cNvSpPr>
            <a:spLocks noChangeArrowheads="1"/>
          </p:cNvSpPr>
          <p:nvPr/>
        </p:nvSpPr>
        <p:spPr bwMode="auto">
          <a:xfrm>
            <a:off x="10777601"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8" action="ppaction://hlinksldjump"/>
          </p:cNvPr>
          <p:cNvSpPr>
            <a:spLocks noChangeArrowheads="1"/>
          </p:cNvSpPr>
          <p:nvPr/>
        </p:nvSpPr>
        <p:spPr bwMode="auto">
          <a:xfrm>
            <a:off x="11211524"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9" action="ppaction://hlinksldjump"/>
          </p:cNvPr>
          <p:cNvSpPr>
            <a:spLocks noChangeArrowheads="1"/>
          </p:cNvSpPr>
          <p:nvPr/>
        </p:nvSpPr>
        <p:spPr bwMode="auto">
          <a:xfrm>
            <a:off x="11645447" y="117426"/>
            <a:ext cx="36028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10"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45108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750"/>
                                        <p:tgtEl>
                                          <p:spTgt spid="4"/>
                                        </p:tgtEl>
                                      </p:cBhvr>
                                    </p:animEffect>
                                  </p:childTnLst>
                                </p:cTn>
                              </p:par>
                            </p:childTnLst>
                          </p:cTn>
                        </p:par>
                        <p:par>
                          <p:cTn id="27" fill="hold">
                            <p:stCondLst>
                              <p:cond delay="3750"/>
                            </p:stCondLst>
                            <p:childTnLst>
                              <p:par>
                                <p:cTn id="28" presetID="3" presetClass="entr" presetSubtype="10" fill="hold"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3" name="文本框 1"/>
          <p:cNvSpPr txBox="1"/>
          <p:nvPr/>
        </p:nvSpPr>
        <p:spPr>
          <a:xfrm>
            <a:off x="4222998" y="2493690"/>
            <a:ext cx="3365024" cy="1140184"/>
          </a:xfrm>
          <a:prstGeom prst="rect">
            <a:avLst/>
          </a:prstGeom>
          <a:noFill/>
        </p:spPr>
        <p:txBody>
          <a:bodyPr wrap="none" rtlCol="0" anchor="ctr">
            <a:spAutoFit/>
          </a:bodyPr>
          <a:lstStyle/>
          <a:p>
            <a:pPr>
              <a:lnSpc>
                <a:spcPct val="120000"/>
              </a:lnSpc>
              <a:defRPr/>
            </a:pPr>
            <a:r>
              <a:rPr lang="zh-CN" altLang="en-US" sz="6200" b="1" dirty="0">
                <a:solidFill>
                  <a:schemeClr val="bg1"/>
                </a:solidFill>
                <a:latin typeface="+mj-ea"/>
                <a:ea typeface="+mj-ea"/>
              </a:rPr>
              <a:t>练出高分</a:t>
            </a:r>
          </a:p>
        </p:txBody>
      </p:sp>
    </p:spTree>
    <p:extLst>
      <p:ext uri="{BB962C8B-B14F-4D97-AF65-F5344CB8AC3E}">
        <p14:creationId xmlns:p14="http://schemas.microsoft.com/office/powerpoint/2010/main" val="200448081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837506"/>
            <a:ext cx="11232086" cy="1613707"/>
          </a:xfrm>
          <a:prstGeom prst="rect">
            <a:avLst/>
          </a:prstGeom>
        </p:spPr>
        <p:txBody>
          <a:bodyPr>
            <a:spAutoFit/>
          </a:bodyPr>
          <a:lstStyle/>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某无机盐</a:t>
            </a:r>
            <a:r>
              <a:rPr lang="en-US" altLang="zh-CN" sz="2800" kern="100" dirty="0">
                <a:latin typeface="Times New Roman"/>
                <a:ea typeface="华文细黑"/>
              </a:rPr>
              <a:t>M</a:t>
            </a:r>
            <a:r>
              <a:rPr lang="zh-CN" altLang="zh-CN" sz="2800" kern="100" dirty="0">
                <a:latin typeface="Times New Roman"/>
                <a:ea typeface="华文细黑"/>
                <a:cs typeface="Times New Roman"/>
              </a:rPr>
              <a:t>是一种优良的氧化剂，为确定其化学式，某小组设计并完成了如下实验：</a:t>
            </a:r>
            <a:endParaRPr lang="zh-CN" altLang="en-US" sz="2800" dirty="0"/>
          </a:p>
        </p:txBody>
      </p:sp>
      <p:pic>
        <p:nvPicPr>
          <p:cNvPr id="216066" name="Picture 2" descr="HX7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957" y="2506868"/>
            <a:ext cx="8211665" cy="358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3"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4"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5"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6"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7"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621482"/>
            <a:ext cx="11572430" cy="4893647"/>
          </a:xfrm>
          <a:prstGeom prst="rect">
            <a:avLst/>
          </a:prstGeom>
        </p:spPr>
        <p:txBody>
          <a:bodyPr>
            <a:spAutoFit/>
          </a:bodyPr>
          <a:lstStyle/>
          <a:p>
            <a:pPr algn="just">
              <a:lnSpc>
                <a:spcPct val="150000"/>
              </a:lnSpc>
              <a:spcAft>
                <a:spcPts val="0"/>
              </a:spcAft>
              <a:tabLst>
                <a:tab pos="2250440" algn="l"/>
              </a:tabLst>
            </a:pPr>
            <a:r>
              <a:rPr lang="zh-CN" altLang="zh-CN" sz="2600" kern="100" dirty="0">
                <a:latin typeface="Times New Roman"/>
                <a:ea typeface="华文细黑"/>
                <a:cs typeface="Times New Roman"/>
              </a:rPr>
              <a:t>已知：</a:t>
            </a:r>
            <a:endParaRPr lang="zh-CN" altLang="zh-CN" sz="2600" kern="100" dirty="0">
              <a:latin typeface="宋体"/>
              <a:cs typeface="Courier New"/>
            </a:endParaRPr>
          </a:p>
          <a:p>
            <a:pPr algn="just">
              <a:lnSpc>
                <a:spcPct val="150000"/>
              </a:lnSpc>
              <a:spcAft>
                <a:spcPts val="0"/>
              </a:spcAft>
              <a:tabLst>
                <a:tab pos="2250440" algn="l"/>
              </a:tabLs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无机盐</a:t>
            </a:r>
            <a:r>
              <a:rPr lang="en-US" altLang="zh-CN" sz="2600" kern="100" dirty="0">
                <a:latin typeface="Times New Roman"/>
                <a:ea typeface="华文细黑"/>
                <a:cs typeface="Courier New"/>
              </a:rPr>
              <a:t>M</a:t>
            </a:r>
            <a:r>
              <a:rPr lang="zh-CN" altLang="zh-CN" sz="2600" kern="100" dirty="0">
                <a:latin typeface="Times New Roman"/>
                <a:ea typeface="华文细黑"/>
                <a:cs typeface="Times New Roman"/>
              </a:rPr>
              <a:t>仅由钾离子和一种含氧酸根组成，其分子中的原子个数比为</a:t>
            </a:r>
            <a:r>
              <a:rPr lang="en-US" altLang="zh-CN" sz="2600" kern="100" dirty="0">
                <a:latin typeface="Times New Roman"/>
                <a:ea typeface="华文细黑"/>
                <a:cs typeface="Courier New"/>
              </a:rPr>
              <a:t>2</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2250440" algn="l"/>
              </a:tabLs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上图中，将</a:t>
            </a:r>
            <a:r>
              <a:rPr lang="en-US" altLang="zh-CN" sz="2600" kern="100" dirty="0">
                <a:latin typeface="Times New Roman"/>
                <a:ea typeface="华文细黑"/>
                <a:cs typeface="Courier New"/>
              </a:rPr>
              <a:t>1.98 g</a:t>
            </a:r>
            <a:r>
              <a:rPr lang="zh-CN" altLang="zh-CN" sz="2600" kern="100" dirty="0">
                <a:latin typeface="Times New Roman"/>
                <a:ea typeface="华文细黑"/>
                <a:cs typeface="Times New Roman"/>
              </a:rPr>
              <a:t>该无机盐溶于水，滴加适量稀硫酸后，再加入</a:t>
            </a:r>
            <a:r>
              <a:rPr lang="en-US" altLang="zh-CN" sz="2600" kern="100" dirty="0" smtClean="0">
                <a:latin typeface="Times New Roman"/>
                <a:ea typeface="华文细黑"/>
                <a:cs typeface="Courier New"/>
              </a:rPr>
              <a:t>1.12g </a:t>
            </a:r>
            <a:r>
              <a:rPr lang="zh-CN" altLang="zh-CN" sz="2600" kern="100" dirty="0" smtClean="0">
                <a:latin typeface="Times New Roman"/>
                <a:ea typeface="华文细黑"/>
                <a:cs typeface="Times New Roman"/>
              </a:rPr>
              <a:t>还原</a:t>
            </a:r>
            <a:r>
              <a:rPr lang="zh-CN" altLang="zh-CN" sz="2600" kern="100" dirty="0">
                <a:latin typeface="Times New Roman"/>
                <a:ea typeface="华文细黑"/>
                <a:cs typeface="Times New Roman"/>
              </a:rPr>
              <a:t>铁粉，恰好完全反应得混合溶液</a:t>
            </a:r>
            <a:r>
              <a:rPr lang="en-US" altLang="zh-CN" sz="2600" kern="100" dirty="0">
                <a:latin typeface="Times New Roman"/>
                <a:ea typeface="华文细黑"/>
                <a:cs typeface="Courier New"/>
              </a:rPr>
              <a:t>N</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2250440" algn="l"/>
              </a:tabLs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该小组同学将溶液</a:t>
            </a:r>
            <a:r>
              <a:rPr lang="en-US" altLang="zh-CN" sz="2600" kern="100" dirty="0">
                <a:latin typeface="Times New Roman"/>
                <a:ea typeface="华文细黑"/>
                <a:cs typeface="Courier New"/>
              </a:rPr>
              <a:t>N</a:t>
            </a:r>
            <a:r>
              <a:rPr lang="zh-CN" altLang="zh-CN" sz="2600" kern="100" dirty="0">
                <a:latin typeface="Times New Roman"/>
                <a:ea typeface="华文细黑"/>
                <a:cs typeface="Times New Roman"/>
              </a:rPr>
              <a:t>分为二等份，分别按路线</a:t>
            </a:r>
            <a:r>
              <a:rPr lang="en-US" altLang="zh-CN" sz="2600" kern="100" dirty="0">
                <a:latin typeface="宋体"/>
                <a:ea typeface="华文细黑"/>
                <a:cs typeface="Times New Roman"/>
              </a:rPr>
              <a:t>Ⅰ</a:t>
            </a:r>
            <a:r>
              <a:rPr lang="zh-CN" altLang="zh-CN" sz="2600" kern="100" dirty="0">
                <a:latin typeface="Times New Roman"/>
                <a:ea typeface="华文细黑"/>
                <a:cs typeface="Times New Roman"/>
              </a:rPr>
              <a:t>、路线</a:t>
            </a:r>
            <a:r>
              <a:rPr lang="en-US" altLang="zh-CN" sz="2600" kern="100" dirty="0">
                <a:latin typeface="宋体"/>
                <a:ea typeface="华文细黑"/>
                <a:cs typeface="Times New Roman"/>
              </a:rPr>
              <a:t>Ⅱ</a:t>
            </a:r>
            <a:r>
              <a:rPr lang="zh-CN" altLang="zh-CN" sz="2600" kern="100" dirty="0">
                <a:latin typeface="Times New Roman"/>
                <a:ea typeface="华文细黑"/>
                <a:cs typeface="Times New Roman"/>
              </a:rPr>
              <a:t>进行实验。</a:t>
            </a:r>
            <a:endParaRPr lang="zh-CN" altLang="zh-CN" sz="2600" kern="100" dirty="0">
              <a:latin typeface="宋体"/>
              <a:cs typeface="Courier New"/>
            </a:endParaRPr>
          </a:p>
          <a:p>
            <a:pPr>
              <a:lnSpc>
                <a:spcPct val="150000"/>
              </a:lnSpc>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在路线</a:t>
            </a:r>
            <a:r>
              <a:rPr lang="en-US" altLang="zh-CN" sz="2600" kern="100" dirty="0">
                <a:latin typeface="宋体"/>
                <a:ea typeface="华文细黑"/>
                <a:cs typeface="Times New Roman"/>
              </a:rPr>
              <a:t>Ⅱ</a:t>
            </a:r>
            <a:r>
              <a:rPr lang="zh-CN" altLang="zh-CN" sz="2600" kern="100" dirty="0">
                <a:latin typeface="Times New Roman"/>
                <a:ea typeface="华文细黑"/>
                <a:cs typeface="Times New Roman"/>
              </a:rPr>
              <a:t>中，首先向溶液</a:t>
            </a:r>
            <a:r>
              <a:rPr lang="en-US" altLang="zh-CN" sz="2600" kern="100" dirty="0">
                <a:latin typeface="Times New Roman"/>
                <a:ea typeface="华文细黑"/>
              </a:rPr>
              <a:t>N</a:t>
            </a:r>
            <a:r>
              <a:rPr lang="zh-CN" altLang="zh-CN" sz="2600" kern="100" dirty="0">
                <a:latin typeface="Times New Roman"/>
                <a:ea typeface="华文细黑"/>
                <a:cs typeface="Times New Roman"/>
              </a:rPr>
              <a:t>中滴加适量</a:t>
            </a:r>
            <a:r>
              <a:rPr lang="en-US" altLang="zh-CN" sz="2600" kern="100" dirty="0">
                <a:latin typeface="Times New Roman"/>
                <a:ea typeface="华文细黑"/>
              </a:rPr>
              <a:t>KOH</a:t>
            </a:r>
            <a:r>
              <a:rPr lang="zh-CN" altLang="zh-CN" sz="2600" kern="100" dirty="0">
                <a:latin typeface="Times New Roman"/>
                <a:ea typeface="华文细黑"/>
                <a:cs typeface="Times New Roman"/>
              </a:rPr>
              <a:t>至元素</a:t>
            </a:r>
            <a:r>
              <a:rPr lang="en-US" altLang="zh-CN" sz="2600" kern="100" dirty="0">
                <a:latin typeface="Times New Roman"/>
                <a:ea typeface="华文细黑"/>
              </a:rPr>
              <a:t>X</a:t>
            </a:r>
            <a:r>
              <a:rPr lang="zh-CN" altLang="zh-CN" sz="2600" kern="100" dirty="0">
                <a:latin typeface="Times New Roman"/>
                <a:ea typeface="华文细黑"/>
                <a:cs typeface="Times New Roman"/>
              </a:rPr>
              <a:t>刚好沉淀完全，过滤后将沉淀在空气中充分灼烧得纯净的</a:t>
            </a:r>
            <a:r>
              <a:rPr lang="en-US" altLang="zh-CN" sz="2600" kern="100" dirty="0">
                <a:latin typeface="Times New Roman"/>
                <a:ea typeface="华文细黑"/>
              </a:rPr>
              <a:t>Fe</a:t>
            </a:r>
            <a:r>
              <a:rPr lang="en-US" altLang="zh-CN" sz="2600" kern="100" baseline="-25000" dirty="0">
                <a:latin typeface="Times New Roman"/>
                <a:ea typeface="华文细黑"/>
              </a:rPr>
              <a:t>2</a:t>
            </a:r>
            <a:r>
              <a:rPr lang="en-US" altLang="zh-CN" sz="2600" kern="100" dirty="0">
                <a:latin typeface="Times New Roman"/>
                <a:ea typeface="华文细黑"/>
              </a:rPr>
              <a:t>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粉末</a:t>
            </a:r>
            <a:r>
              <a:rPr lang="en-US" altLang="zh-CN" sz="2600" kern="100" dirty="0">
                <a:latin typeface="Times New Roman"/>
                <a:ea typeface="华文细黑"/>
              </a:rPr>
              <a:t>1.20 g</a:t>
            </a:r>
            <a:r>
              <a:rPr lang="zh-CN" altLang="zh-CN" sz="2600" kern="100" dirty="0">
                <a:latin typeface="Times New Roman"/>
                <a:ea typeface="华文细黑"/>
                <a:cs typeface="Times New Roman"/>
              </a:rPr>
              <a:t>；再将滤液在一定条件下蒸干，只得到</a:t>
            </a:r>
            <a:r>
              <a:rPr lang="en-US" altLang="zh-CN" sz="2600" kern="100" dirty="0">
                <a:latin typeface="Times New Roman"/>
                <a:ea typeface="华文细黑"/>
              </a:rPr>
              <a:t>3.48 g</a:t>
            </a:r>
            <a:r>
              <a:rPr lang="zh-CN" altLang="zh-CN" sz="2600" kern="100" dirty="0">
                <a:latin typeface="Times New Roman"/>
                <a:ea typeface="华文细黑"/>
                <a:cs typeface="Times New Roman"/>
              </a:rPr>
              <a:t>纯净的不含结晶水的正盐</a:t>
            </a:r>
            <a:r>
              <a:rPr lang="en-US" altLang="zh-CN" sz="2600" kern="100" dirty="0">
                <a:latin typeface="Times New Roman"/>
                <a:ea typeface="华文细黑"/>
              </a:rPr>
              <a:t>W</a:t>
            </a:r>
            <a:r>
              <a:rPr lang="zh-CN" altLang="zh-CN" sz="2600" kern="100" dirty="0">
                <a:latin typeface="Times New Roman"/>
                <a:ea typeface="华文细黑"/>
                <a:cs typeface="Times New Roman"/>
              </a:rPr>
              <a:t>。</a:t>
            </a:r>
            <a:endParaRPr lang="zh-CN" altLang="en-US" sz="2600" dirty="0"/>
          </a:p>
        </p:txBody>
      </p:sp>
      <p:sp>
        <p:nvSpPr>
          <p:cNvPr id="14" name="Rectangle 21">
            <a:hlinkClick r:id="rId2"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59972169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909514"/>
            <a:ext cx="11524006" cy="3970318"/>
          </a:xfrm>
          <a:prstGeom prst="rect">
            <a:avLst/>
          </a:prstGeom>
        </p:spPr>
        <p:txBody>
          <a:bodyPr>
            <a:spAutoFit/>
          </a:bodyPr>
          <a:lstStyle/>
          <a:p>
            <a:pPr algn="just">
              <a:lnSpc>
                <a:spcPct val="150000"/>
              </a:lnSpc>
              <a:spcAft>
                <a:spcPts val="0"/>
              </a:spcAft>
              <a:tabLst>
                <a:tab pos="2250440" algn="l"/>
              </a:tabLst>
            </a:pPr>
            <a:r>
              <a:rPr lang="zh-CN" altLang="zh-CN" sz="2800" kern="100" dirty="0">
                <a:latin typeface="Times New Roman"/>
                <a:ea typeface="华文细黑"/>
                <a:cs typeface="Times New Roman"/>
              </a:rPr>
              <a:t>请按要求回答下列问题：</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由路线</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的现象可知，溶液</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中含有的阳离子是</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由实验流程图可推得，含氧酸盐</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的化学式是</a:t>
            </a:r>
            <a:r>
              <a:rPr lang="en-US" altLang="zh-CN" sz="2800" kern="100" dirty="0" smtClean="0">
                <a:latin typeface="Times New Roman"/>
                <a:ea typeface="华文细黑"/>
                <a:cs typeface="Courier New"/>
              </a:rPr>
              <a:t>________</a:t>
            </a:r>
            <a:r>
              <a:rPr lang="zh-CN" altLang="zh-CN" sz="2800" kern="100" dirty="0">
                <a:latin typeface="Times New Roman"/>
                <a:ea typeface="华文细黑"/>
                <a:cs typeface="Times New Roman"/>
              </a:rPr>
              <a:t>；路线</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可知，</a:t>
            </a:r>
            <a:r>
              <a:rPr lang="en-US" altLang="zh-CN" sz="2800" kern="100" dirty="0">
                <a:latin typeface="Times New Roman"/>
                <a:ea typeface="华文细黑"/>
                <a:cs typeface="Courier New"/>
              </a:rPr>
              <a:t>1.98 g</a:t>
            </a:r>
            <a:r>
              <a:rPr lang="zh-CN" altLang="zh-CN" sz="2800" kern="100" dirty="0">
                <a:latin typeface="Times New Roman"/>
                <a:ea typeface="华文细黑"/>
                <a:cs typeface="Times New Roman"/>
              </a:rPr>
              <a:t>无机盐</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中所含钾元素的质量为</a:t>
            </a:r>
            <a:r>
              <a:rPr lang="en-US" altLang="zh-CN" sz="2800" kern="100" dirty="0" smtClean="0">
                <a:latin typeface="Times New Roman"/>
                <a:ea typeface="华文细黑"/>
                <a:cs typeface="Courier New"/>
              </a:rPr>
              <a:t>_____</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tabLst>
                <a:tab pos="225044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无机盐</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1.12 g</a:t>
            </a:r>
            <a:r>
              <a:rPr lang="zh-CN" altLang="zh-CN" sz="2800" kern="100" dirty="0">
                <a:latin typeface="Times New Roman"/>
                <a:ea typeface="华文细黑"/>
                <a:cs typeface="Times New Roman"/>
              </a:rPr>
              <a:t>还原铁粉恰好完全反应生成溶液</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的化学反应方程式为</a:t>
            </a:r>
            <a:r>
              <a:rPr lang="en-US" altLang="zh-CN" sz="2800" kern="100" dirty="0" smtClean="0">
                <a:latin typeface="Times New Roman"/>
                <a:ea typeface="华文细黑"/>
                <a:cs typeface="Courier New"/>
              </a:rPr>
              <a:t>___________</a:t>
            </a:r>
            <a:r>
              <a:rPr lang="en-US" altLang="zh-CN" sz="2800" kern="100" dirty="0" smtClean="0">
                <a:latin typeface="Times New Roman"/>
                <a:ea typeface="华文细黑"/>
              </a:rPr>
              <a:t>________________________________________________</a:t>
            </a:r>
            <a:r>
              <a:rPr lang="zh-CN" altLang="zh-CN" sz="2800" kern="100" dirty="0">
                <a:latin typeface="Times New Roman"/>
                <a:ea typeface="华文细黑"/>
                <a:cs typeface="Times New Roman"/>
              </a:rPr>
              <a:t>。</a:t>
            </a:r>
            <a:endParaRPr lang="zh-CN" altLang="en-US" sz="2800" dirty="0"/>
          </a:p>
        </p:txBody>
      </p:sp>
      <p:sp>
        <p:nvSpPr>
          <p:cNvPr id="6" name="矩形 5"/>
          <p:cNvSpPr/>
          <p:nvPr/>
        </p:nvSpPr>
        <p:spPr>
          <a:xfrm>
            <a:off x="8288739" y="1639472"/>
            <a:ext cx="902811" cy="523220"/>
          </a:xfrm>
          <a:prstGeom prst="rect">
            <a:avLst/>
          </a:prstGeom>
        </p:spPr>
        <p:txBody>
          <a:bodyPr wrap="none">
            <a:spAutoFit/>
          </a:bodyPr>
          <a:lstStyle/>
          <a:p>
            <a:r>
              <a:rPr lang="en-US" altLang="zh-CN" sz="2800" kern="100">
                <a:solidFill>
                  <a:srgbClr val="E36C0A"/>
                </a:solidFill>
                <a:latin typeface="Times New Roman"/>
                <a:ea typeface="华文细黑"/>
              </a:rPr>
              <a:t>Fe</a:t>
            </a:r>
            <a:r>
              <a:rPr lang="en-US" altLang="zh-CN" sz="2800" kern="100" baseline="30000">
                <a:solidFill>
                  <a:srgbClr val="E36C0A"/>
                </a:solidFill>
                <a:latin typeface="Times New Roman"/>
                <a:ea typeface="华文细黑"/>
              </a:rPr>
              <a:t>2</a:t>
            </a:r>
            <a:r>
              <a:rPr lang="zh-CN" altLang="zh-CN" sz="2800" kern="100" baseline="30000" dirty="0">
                <a:solidFill>
                  <a:srgbClr val="E36C0A"/>
                </a:solidFill>
                <a:latin typeface="Times New Roman"/>
                <a:ea typeface="华文细黑"/>
                <a:cs typeface="Times New Roman"/>
              </a:rPr>
              <a:t>＋</a:t>
            </a:r>
            <a:endParaRPr lang="zh-CN" altLang="en-US" sz="2800" dirty="0"/>
          </a:p>
        </p:txBody>
      </p:sp>
      <p:sp>
        <p:nvSpPr>
          <p:cNvPr id="8" name="矩形 7"/>
          <p:cNvSpPr/>
          <p:nvPr/>
        </p:nvSpPr>
        <p:spPr>
          <a:xfrm>
            <a:off x="8334717" y="2287544"/>
            <a:ext cx="1144865" cy="523220"/>
          </a:xfrm>
          <a:prstGeom prst="rect">
            <a:avLst/>
          </a:prstGeom>
        </p:spPr>
        <p:txBody>
          <a:bodyPr wrap="none">
            <a:spAutoFit/>
          </a:bodyPr>
          <a:lstStyle/>
          <a:p>
            <a:r>
              <a:rPr lang="en-US" altLang="zh-CN" sz="2800" kern="100" dirty="0">
                <a:solidFill>
                  <a:srgbClr val="E36C0A"/>
                </a:solidFill>
                <a:latin typeface="Times New Roman"/>
                <a:ea typeface="华文细黑"/>
              </a:rPr>
              <a:t>K</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SO</a:t>
            </a:r>
            <a:r>
              <a:rPr lang="en-US" altLang="zh-CN" sz="2800" kern="100" baseline="-25000" dirty="0">
                <a:solidFill>
                  <a:srgbClr val="E36C0A"/>
                </a:solidFill>
                <a:latin typeface="Times New Roman"/>
                <a:ea typeface="华文细黑"/>
              </a:rPr>
              <a:t>4</a:t>
            </a:r>
            <a:endParaRPr lang="zh-CN" altLang="en-US" sz="2800" dirty="0"/>
          </a:p>
        </p:txBody>
      </p:sp>
      <p:sp>
        <p:nvSpPr>
          <p:cNvPr id="10" name="矩形 9"/>
          <p:cNvSpPr/>
          <p:nvPr/>
        </p:nvSpPr>
        <p:spPr>
          <a:xfrm>
            <a:off x="6309002" y="2961855"/>
            <a:ext cx="902811" cy="432414"/>
          </a:xfrm>
          <a:prstGeom prst="rect">
            <a:avLst/>
          </a:prstGeom>
        </p:spPr>
        <p:txBody>
          <a:bodyPr wrap="none">
            <a:spAutoFit/>
          </a:bodyPr>
          <a:lstStyle/>
          <a:p>
            <a:r>
              <a:rPr lang="en-US" altLang="zh-CN" sz="2800" kern="100" dirty="0">
                <a:solidFill>
                  <a:srgbClr val="E36C0A"/>
                </a:solidFill>
                <a:latin typeface="Times New Roman"/>
                <a:ea typeface="华文细黑"/>
              </a:rPr>
              <a:t>0.78 </a:t>
            </a:r>
            <a:endParaRPr lang="zh-CN" altLang="en-US" sz="2800" dirty="0"/>
          </a:p>
        </p:txBody>
      </p:sp>
      <p:sp>
        <p:nvSpPr>
          <p:cNvPr id="12" name="矩形 11"/>
          <p:cNvSpPr/>
          <p:nvPr/>
        </p:nvSpPr>
        <p:spPr>
          <a:xfrm>
            <a:off x="865975" y="4159752"/>
            <a:ext cx="8109551" cy="523220"/>
          </a:xfrm>
          <a:prstGeom prst="rect">
            <a:avLst/>
          </a:prstGeom>
        </p:spPr>
        <p:txBody>
          <a:bodyPr>
            <a:spAutoFit/>
          </a:bodyPr>
          <a:lstStyle/>
          <a:p>
            <a:r>
              <a:rPr lang="en-US" altLang="zh-CN" sz="2800" kern="100" dirty="0">
                <a:solidFill>
                  <a:srgbClr val="E36C0A"/>
                </a:solidFill>
                <a:latin typeface="Times New Roman"/>
                <a:ea typeface="华文细黑"/>
              </a:rPr>
              <a:t>2Fe</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K</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FeO</a:t>
            </a:r>
            <a:r>
              <a:rPr lang="en-US" altLang="zh-CN" sz="2800" kern="100" baseline="-25000" dirty="0">
                <a:solidFill>
                  <a:srgbClr val="E36C0A"/>
                </a:solidFill>
                <a:latin typeface="Times New Roman"/>
                <a:ea typeface="华文细黑"/>
              </a:rPr>
              <a:t>4</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4H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SO</a:t>
            </a:r>
            <a:r>
              <a:rPr lang="en-US" altLang="zh-CN" sz="2800" kern="100" baseline="-25000" dirty="0">
                <a:solidFill>
                  <a:srgbClr val="E36C0A"/>
                </a:solidFill>
                <a:latin typeface="Times New Roman"/>
                <a:ea typeface="华文细黑"/>
              </a:rPr>
              <a:t>4</a:t>
            </a:r>
            <a:r>
              <a:rPr lang="en-US" altLang="zh-CN" sz="2800" kern="100" spc="-200" dirty="0" smtClean="0">
                <a:solidFill>
                  <a:srgbClr val="E36C0A"/>
                </a:solidFill>
                <a:latin typeface="Times New Roman"/>
                <a:ea typeface="华文细黑"/>
              </a:rPr>
              <a:t>=== </a:t>
            </a:r>
            <a:r>
              <a:rPr lang="en-US" altLang="zh-CN" sz="2800" kern="100" dirty="0" smtClean="0">
                <a:solidFill>
                  <a:srgbClr val="E36C0A"/>
                </a:solidFill>
                <a:latin typeface="Times New Roman"/>
                <a:ea typeface="华文细黑"/>
              </a:rPr>
              <a:t>3FeSO</a:t>
            </a:r>
            <a:r>
              <a:rPr lang="en-US" altLang="zh-CN" sz="2800" kern="100" baseline="-25000" dirty="0" smtClean="0">
                <a:solidFill>
                  <a:srgbClr val="E36C0A"/>
                </a:solidFill>
                <a:latin typeface="Times New Roman"/>
                <a:ea typeface="华文细黑"/>
              </a:rPr>
              <a:t>4</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K</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SO</a:t>
            </a:r>
            <a:r>
              <a:rPr lang="en-US" altLang="zh-CN" sz="2800" kern="100" baseline="-25000" dirty="0">
                <a:solidFill>
                  <a:srgbClr val="E36C0A"/>
                </a:solidFill>
                <a:latin typeface="Times New Roman"/>
                <a:ea typeface="华文细黑"/>
              </a:rPr>
              <a:t>4</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4H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O</a:t>
            </a:r>
            <a:endParaRPr lang="zh-CN" altLang="en-US" sz="2800" dirty="0"/>
          </a:p>
        </p:txBody>
      </p:sp>
      <p:sp>
        <p:nvSpPr>
          <p:cNvPr id="13" name="Rectangle 21">
            <a:hlinkClick r:id="rId2"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3"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6"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2981611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6" grpId="0"/>
      <p:bldP spid="6" grpId="1"/>
      <p:bldP spid="8" grpId="0"/>
      <p:bldP spid="8" grpId="1"/>
      <p:bldP spid="10" grpId="0"/>
      <p:bldP spid="10" grpId="1"/>
      <p:bldP spid="12" grpId="0"/>
      <p:bldP spid="12"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2209" y="693490"/>
            <a:ext cx="11344407" cy="2197165"/>
          </a:xfrm>
          <a:prstGeom prst="rect">
            <a:avLst/>
          </a:prstGeom>
        </p:spPr>
        <p:txBody>
          <a:bodyPr>
            <a:spAutoFit/>
          </a:bodyPr>
          <a:lstStyle/>
          <a:p>
            <a:pPr>
              <a:lnSpc>
                <a:spcPct val="150000"/>
              </a:lnSpc>
            </a:pPr>
            <a:r>
              <a:rPr lang="en-US" altLang="zh-CN" sz="2800" kern="100">
                <a:latin typeface="Times New Roman"/>
                <a:ea typeface="华文细黑"/>
              </a:rPr>
              <a:t>2.(1)</a:t>
            </a:r>
            <a:r>
              <a:rPr lang="zh-CN" altLang="zh-CN" sz="2800" kern="100" dirty="0">
                <a:latin typeface="Times New Roman"/>
                <a:ea typeface="华文细黑"/>
                <a:cs typeface="Times New Roman"/>
              </a:rPr>
              <a:t>已知</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en-US" altLang="zh-CN" sz="2800" kern="100" spc="-80" dirty="0">
                <a:latin typeface="Times New Roman"/>
                <a:ea typeface="华文细黑"/>
              </a:rPr>
              <a:t>==</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S</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SO</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。甲同学通过测定该反应发生时溶液变浑浊的时间，研究外界条件对化学反应速率的影响。设计实验如下</a:t>
            </a:r>
            <a:r>
              <a:rPr lang="en-US" altLang="zh-CN" sz="2800" kern="100" dirty="0">
                <a:latin typeface="Times New Roman"/>
                <a:ea typeface="华文细黑"/>
              </a:rPr>
              <a:t>(</a:t>
            </a:r>
            <a:r>
              <a:rPr lang="zh-CN" altLang="zh-CN" sz="2800" kern="100" dirty="0">
                <a:latin typeface="Times New Roman"/>
                <a:ea typeface="华文细黑"/>
                <a:cs typeface="Times New Roman"/>
              </a:rPr>
              <a:t>所取溶液体积均为</a:t>
            </a:r>
            <a:r>
              <a:rPr lang="en-US" altLang="zh-CN" sz="2800" kern="100" dirty="0">
                <a:latin typeface="Times New Roman"/>
                <a:ea typeface="华文细黑"/>
              </a:rPr>
              <a:t>10 mL)</a:t>
            </a:r>
            <a:r>
              <a:rPr lang="zh-CN" altLang="zh-CN" sz="2800" kern="100" dirty="0">
                <a:latin typeface="Times New Roman"/>
                <a:ea typeface="华文细黑"/>
                <a:cs typeface="Times New Roman"/>
              </a:rPr>
              <a:t>：</a:t>
            </a:r>
            <a:endParaRPr lang="zh-CN" altLang="en-US" sz="2800" dirty="0"/>
          </a:p>
        </p:txBody>
      </p:sp>
      <p:graphicFrame>
        <p:nvGraphicFramePr>
          <p:cNvPr id="6" name="表格 5"/>
          <p:cNvGraphicFramePr>
            <a:graphicFrameLocks noGrp="1"/>
          </p:cNvGraphicFramePr>
          <p:nvPr>
            <p:extLst>
              <p:ext uri="{D42A27DB-BD31-4B8C-83A1-F6EECF244321}">
                <p14:modId xmlns:p14="http://schemas.microsoft.com/office/powerpoint/2010/main" val="4111223173"/>
              </p:ext>
            </p:extLst>
          </p:nvPr>
        </p:nvGraphicFramePr>
        <p:xfrm>
          <a:off x="694606" y="2885698"/>
          <a:ext cx="10801200" cy="2560320"/>
        </p:xfrm>
        <a:graphic>
          <a:graphicData uri="http://schemas.openxmlformats.org/drawingml/2006/table">
            <a:tbl>
              <a:tblPr/>
              <a:tblGrid>
                <a:gridCol w="1724482"/>
                <a:gridCol w="2099791"/>
                <a:gridCol w="3612200"/>
                <a:gridCol w="3364727"/>
              </a:tblGrid>
              <a:tr h="1191103">
                <a:tc>
                  <a:txBody>
                    <a:bodyPr/>
                    <a:lstStyle/>
                    <a:p>
                      <a:pPr algn="ctr">
                        <a:lnSpc>
                          <a:spcPct val="150000"/>
                        </a:lnSpc>
                        <a:spcAft>
                          <a:spcPts val="0"/>
                        </a:spcAft>
                        <a:tabLst>
                          <a:tab pos="2250440" algn="l"/>
                        </a:tabLst>
                      </a:pPr>
                      <a:r>
                        <a:rPr lang="zh-CN" sz="2800" kern="100">
                          <a:effectLst/>
                          <a:latin typeface="Times New Roman"/>
                          <a:ea typeface="华文细黑"/>
                          <a:cs typeface="Times New Roman"/>
                        </a:rPr>
                        <a:t>实验编号</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800" kern="100">
                          <a:effectLst/>
                          <a:latin typeface="Times New Roman"/>
                          <a:ea typeface="华文细黑"/>
                          <a:cs typeface="Times New Roman"/>
                        </a:rPr>
                        <a:t>实验温度</a:t>
                      </a:r>
                      <a:r>
                        <a:rPr lang="en-US" sz="2800" kern="100">
                          <a:effectLst/>
                          <a:latin typeface="Times New Roman"/>
                          <a:ea typeface="华文细黑"/>
                          <a:cs typeface="Courier New"/>
                        </a:rPr>
                        <a:t>/</a:t>
                      </a:r>
                      <a:r>
                        <a:rPr lang="en-US" sz="2800" kern="100">
                          <a:effectLst/>
                          <a:latin typeface="宋体"/>
                          <a:ea typeface="华文细黑"/>
                          <a:cs typeface="Times New Roman"/>
                        </a:rPr>
                        <a:t>℃</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dirty="0">
                          <a:effectLst/>
                          <a:latin typeface="Times New Roman"/>
                          <a:ea typeface="华文细黑"/>
                          <a:cs typeface="Courier New"/>
                        </a:rPr>
                        <a:t>c</a:t>
                      </a:r>
                      <a:r>
                        <a:rPr lang="en-US" sz="2800" kern="100" dirty="0">
                          <a:effectLst/>
                          <a:latin typeface="Times New Roman"/>
                          <a:ea typeface="华文细黑"/>
                          <a:cs typeface="Courier New"/>
                        </a:rPr>
                        <a:t>(Na</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S</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a:t>
                      </a:r>
                      <a:endParaRPr lang="zh-CN" sz="2800" kern="100" dirty="0">
                        <a:effectLst/>
                        <a:latin typeface="宋体"/>
                        <a:cs typeface="Courier New"/>
                      </a:endParaRPr>
                    </a:p>
                    <a:p>
                      <a:pPr algn="ctr">
                        <a:lnSpc>
                          <a:spcPct val="150000"/>
                        </a:lnSpc>
                        <a:spcAft>
                          <a:spcPts val="0"/>
                        </a:spcAft>
                        <a:tabLst>
                          <a:tab pos="2250440" algn="l"/>
                        </a:tabLst>
                      </a:pPr>
                      <a:r>
                        <a:rPr lang="en-US" sz="2800" kern="100" dirty="0">
                          <a:effectLst/>
                          <a:latin typeface="Times New Roman"/>
                          <a:ea typeface="华文细黑"/>
                          <a:cs typeface="Courier New"/>
                        </a:rPr>
                        <a:t>/</a:t>
                      </a:r>
                      <a:r>
                        <a:rPr lang="en-US" sz="2800" kern="100" dirty="0" err="1">
                          <a:effectLst/>
                          <a:latin typeface="Times New Roman"/>
                          <a:ea typeface="华文细黑"/>
                          <a:cs typeface="Courier New"/>
                        </a:rPr>
                        <a:t>mol·L</a:t>
                      </a:r>
                      <a:r>
                        <a:rPr lang="zh-CN" sz="2800" kern="100" baseline="30000" dirty="0">
                          <a:effectLst/>
                          <a:latin typeface="Times New Roman"/>
                          <a:ea typeface="华文细黑"/>
                          <a:cs typeface="Times New Roman"/>
                        </a:rPr>
                        <a:t>－</a:t>
                      </a:r>
                      <a:r>
                        <a:rPr lang="en-US" sz="2800" kern="100" baseline="30000" dirty="0">
                          <a:effectLst/>
                          <a:latin typeface="Times New Roman"/>
                          <a:ea typeface="华文细黑"/>
                          <a:cs typeface="Courier New"/>
                        </a:rPr>
                        <a:t>1</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i="1" kern="100">
                          <a:effectLst/>
                          <a:latin typeface="Times New Roman"/>
                          <a:ea typeface="华文细黑"/>
                          <a:cs typeface="Courier New"/>
                        </a:rPr>
                        <a:t>c</a:t>
                      </a: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SO</a:t>
                      </a:r>
                      <a:r>
                        <a:rPr lang="en-US" sz="2800" kern="100" baseline="-25000">
                          <a:effectLst/>
                          <a:latin typeface="Times New Roman"/>
                          <a:ea typeface="华文细黑"/>
                          <a:cs typeface="Courier New"/>
                        </a:rPr>
                        <a:t>4</a:t>
                      </a:r>
                      <a:r>
                        <a:rPr lang="en-US" sz="2800" kern="100">
                          <a:effectLst/>
                          <a:latin typeface="Times New Roman"/>
                          <a:ea typeface="华文细黑"/>
                          <a:cs typeface="Courier New"/>
                        </a:rPr>
                        <a:t>)</a:t>
                      </a:r>
                      <a:endParaRPr lang="zh-CN" sz="2800" kern="100">
                        <a:effectLst/>
                        <a:latin typeface="宋体"/>
                        <a:cs typeface="Courier New"/>
                      </a:endParaRPr>
                    </a:p>
                    <a:p>
                      <a:pPr algn="ctr">
                        <a:lnSpc>
                          <a:spcPct val="150000"/>
                        </a:lnSpc>
                        <a:spcAft>
                          <a:spcPts val="0"/>
                        </a:spcAft>
                        <a:tabLst>
                          <a:tab pos="2250440" algn="l"/>
                        </a:tabLst>
                      </a:pPr>
                      <a:r>
                        <a:rPr lang="en-US" sz="2800" kern="100">
                          <a:effectLst/>
                          <a:latin typeface="Times New Roman"/>
                          <a:ea typeface="华文细黑"/>
                          <a:cs typeface="Courier New"/>
                        </a:rPr>
                        <a:t>/mol·L</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1</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381">
                <a:tc>
                  <a:txBody>
                    <a:bodyPr/>
                    <a:lstStyle/>
                    <a:p>
                      <a:pPr algn="ctr">
                        <a:lnSpc>
                          <a:spcPct val="150000"/>
                        </a:lnSpc>
                        <a:spcAft>
                          <a:spcPts val="0"/>
                        </a:spcAft>
                        <a:tabLst>
                          <a:tab pos="2250440" algn="l"/>
                        </a:tabLst>
                      </a:pPr>
                      <a:r>
                        <a:rPr lang="en-US" sz="2800" kern="100">
                          <a:effectLst/>
                          <a:latin typeface="宋体"/>
                          <a:ea typeface="华文细黑"/>
                          <a:cs typeface="Times New Roman"/>
                        </a:rPr>
                        <a:t>①</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25</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0.1</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0.1</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381">
                <a:tc>
                  <a:txBody>
                    <a:bodyPr/>
                    <a:lstStyle/>
                    <a:p>
                      <a:pPr algn="ctr">
                        <a:lnSpc>
                          <a:spcPct val="150000"/>
                        </a:lnSpc>
                        <a:spcAft>
                          <a:spcPts val="0"/>
                        </a:spcAft>
                        <a:tabLst>
                          <a:tab pos="2250440" algn="l"/>
                        </a:tabLst>
                      </a:pPr>
                      <a:r>
                        <a:rPr lang="en-US" sz="2800" kern="100">
                          <a:effectLst/>
                          <a:latin typeface="宋体"/>
                          <a:ea typeface="华文细黑"/>
                          <a:cs typeface="Times New Roman"/>
                        </a:rPr>
                        <a:t>②</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25</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0.2</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a:ea typeface="华文细黑"/>
                          <a:cs typeface="Courier New"/>
                        </a:rPr>
                        <a:t>0.1</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Rectangle 21">
            <a:hlinkClick r:id="rId2"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702592062"/>
              </p:ext>
            </p:extLst>
          </p:nvPr>
        </p:nvGraphicFramePr>
        <p:xfrm>
          <a:off x="609600" y="909514"/>
          <a:ext cx="10801200" cy="1920240"/>
        </p:xfrm>
        <a:graphic>
          <a:graphicData uri="http://schemas.openxmlformats.org/drawingml/2006/table">
            <a:tbl>
              <a:tblPr/>
              <a:tblGrid>
                <a:gridCol w="1724482"/>
                <a:gridCol w="2099791"/>
                <a:gridCol w="3612200"/>
                <a:gridCol w="3364727"/>
              </a:tblGrid>
              <a:tr h="451381">
                <a:tc>
                  <a:txBody>
                    <a:bodyPr/>
                    <a:lstStyle/>
                    <a:p>
                      <a:pPr algn="ctr">
                        <a:lnSpc>
                          <a:spcPct val="150000"/>
                        </a:lnSpc>
                        <a:spcAft>
                          <a:spcPts val="0"/>
                        </a:spcAft>
                        <a:tabLst>
                          <a:tab pos="2250440" algn="l"/>
                        </a:tabLst>
                      </a:pPr>
                      <a:r>
                        <a:rPr lang="en-US" sz="2800" kern="100" dirty="0">
                          <a:effectLst/>
                          <a:latin typeface="宋体"/>
                          <a:ea typeface="华文细黑"/>
                          <a:cs typeface="Times New Roman"/>
                        </a:rPr>
                        <a:t>③</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25</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0.1</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0.2</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381">
                <a:tc>
                  <a:txBody>
                    <a:bodyPr/>
                    <a:lstStyle/>
                    <a:p>
                      <a:pPr algn="ctr">
                        <a:lnSpc>
                          <a:spcPct val="150000"/>
                        </a:lnSpc>
                        <a:spcAft>
                          <a:spcPts val="0"/>
                        </a:spcAft>
                        <a:tabLst>
                          <a:tab pos="2250440" algn="l"/>
                        </a:tabLst>
                      </a:pPr>
                      <a:r>
                        <a:rPr lang="en-US" sz="2800" kern="100">
                          <a:effectLst/>
                          <a:latin typeface="宋体"/>
                          <a:ea typeface="华文细黑"/>
                          <a:cs typeface="Times New Roman"/>
                        </a:rPr>
                        <a:t>④</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50</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a:ea typeface="华文细黑"/>
                          <a:cs typeface="Courier New"/>
                        </a:rPr>
                        <a:t>0.2</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0.1</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381">
                <a:tc>
                  <a:txBody>
                    <a:bodyPr/>
                    <a:lstStyle/>
                    <a:p>
                      <a:pPr algn="ctr">
                        <a:lnSpc>
                          <a:spcPct val="150000"/>
                        </a:lnSpc>
                        <a:spcAft>
                          <a:spcPts val="0"/>
                        </a:spcAft>
                        <a:tabLst>
                          <a:tab pos="2250440" algn="l"/>
                        </a:tabLst>
                      </a:pPr>
                      <a:r>
                        <a:rPr lang="en-US" sz="2800" kern="100">
                          <a:effectLst/>
                          <a:latin typeface="宋体"/>
                          <a:ea typeface="华文细黑"/>
                          <a:cs typeface="Times New Roman"/>
                        </a:rPr>
                        <a:t>⑤</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50</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a:effectLst/>
                          <a:latin typeface="Times New Roman"/>
                          <a:ea typeface="华文细黑"/>
                          <a:cs typeface="Courier New"/>
                        </a:rPr>
                        <a:t>0.1</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800" kern="100" dirty="0">
                          <a:effectLst/>
                          <a:latin typeface="Times New Roman"/>
                          <a:ea typeface="华文细黑"/>
                          <a:cs typeface="Courier New"/>
                        </a:rPr>
                        <a:t>0.1</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551752" y="2925738"/>
            <a:ext cx="11232086" cy="2677656"/>
          </a:xfrm>
          <a:prstGeom prst="rect">
            <a:avLst/>
          </a:prstGeom>
        </p:spPr>
        <p:txBody>
          <a:bodyPr>
            <a:spAutoFit/>
          </a:bodyPr>
          <a:lstStyle/>
          <a:p>
            <a:pPr>
              <a:lnSpc>
                <a:spcPct val="150000"/>
              </a:lnSpc>
            </a:pPr>
            <a:r>
              <a:rPr lang="zh-CN" altLang="zh-CN" sz="2800" kern="100" dirty="0">
                <a:latin typeface="Times New Roman"/>
                <a:ea typeface="华文细黑"/>
                <a:cs typeface="Times New Roman"/>
              </a:rPr>
              <a:t>其他条件不变时，探究温度对化学反应速率的影响，应选择</a:t>
            </a:r>
            <a:r>
              <a:rPr lang="en-US" altLang="zh-CN" sz="2800" kern="100" dirty="0" smtClean="0">
                <a:latin typeface="Times New Roman"/>
                <a:ea typeface="华文细黑"/>
              </a:rPr>
              <a:t>_______(</a:t>
            </a:r>
            <a:r>
              <a:rPr lang="zh-CN" altLang="zh-CN" sz="2800" kern="100" dirty="0">
                <a:latin typeface="Times New Roman"/>
                <a:ea typeface="华文细黑"/>
                <a:cs typeface="Times New Roman"/>
              </a:rPr>
              <a:t>填实验编号，下同</a:t>
            </a:r>
            <a:r>
              <a:rPr lang="en-US" altLang="zh-CN" sz="2800" kern="100" dirty="0">
                <a:latin typeface="Times New Roman"/>
                <a:ea typeface="华文细黑"/>
              </a:rPr>
              <a:t>)</a:t>
            </a:r>
            <a:r>
              <a:rPr lang="zh-CN" altLang="zh-CN" sz="2800" kern="100" dirty="0">
                <a:latin typeface="Times New Roman"/>
                <a:ea typeface="华文细黑"/>
                <a:cs typeface="Times New Roman"/>
              </a:rPr>
              <a:t>；探究浓度对化学反应速率的影响，应选择</a:t>
            </a:r>
            <a:r>
              <a:rPr lang="en-US" altLang="zh-CN" sz="2800" kern="100" dirty="0" smtClean="0">
                <a:latin typeface="Times New Roman"/>
                <a:ea typeface="华文细黑"/>
              </a:rPr>
              <a:t>_________</a:t>
            </a:r>
            <a:r>
              <a:rPr lang="zh-CN" altLang="zh-CN" sz="2800" kern="100" dirty="0">
                <a:latin typeface="Times New Roman"/>
                <a:ea typeface="华文细黑"/>
                <a:cs typeface="Times New Roman"/>
              </a:rPr>
              <a:t>；若同时选择</a:t>
            </a:r>
            <a:r>
              <a:rPr lang="en-US" altLang="zh-CN" sz="2800" kern="100" dirty="0">
                <a:latin typeface="宋体"/>
                <a:ea typeface="华文细黑"/>
                <a:cs typeface="Times New Roman"/>
              </a:rPr>
              <a:t>①②③</a:t>
            </a:r>
            <a:r>
              <a:rPr lang="zh-CN" altLang="zh-CN" sz="2800" kern="100" dirty="0">
                <a:latin typeface="Times New Roman"/>
                <a:ea typeface="华文细黑"/>
                <a:cs typeface="Times New Roman"/>
              </a:rPr>
              <a:t>溶液测定变浑浊的时间，是探究</a:t>
            </a:r>
            <a:r>
              <a:rPr lang="en-US" altLang="zh-CN" sz="2800" kern="100" dirty="0" smtClean="0">
                <a:latin typeface="Times New Roman"/>
                <a:ea typeface="华文细黑"/>
              </a:rPr>
              <a:t>__________________</a:t>
            </a:r>
          </a:p>
          <a:p>
            <a:pPr>
              <a:lnSpc>
                <a:spcPct val="150000"/>
              </a:lnSpc>
            </a:pPr>
            <a:r>
              <a:rPr lang="en-US" altLang="zh-CN" sz="2800" kern="100" dirty="0" smtClean="0">
                <a:latin typeface="Times New Roman"/>
                <a:ea typeface="华文细黑"/>
              </a:rPr>
              <a:t>_______________________________________</a:t>
            </a:r>
            <a:r>
              <a:rPr lang="zh-CN" altLang="zh-CN" sz="2800" kern="100" dirty="0">
                <a:latin typeface="Times New Roman"/>
                <a:ea typeface="华文细黑"/>
                <a:cs typeface="Times New Roman"/>
              </a:rPr>
              <a:t>对化学反应速率的影响。</a:t>
            </a:r>
            <a:endParaRPr lang="zh-CN" altLang="en-US" sz="2800" dirty="0"/>
          </a:p>
        </p:txBody>
      </p:sp>
      <p:sp>
        <p:nvSpPr>
          <p:cNvPr id="15" name="Rectangle 21">
            <a:hlinkClick r:id="rId2"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3"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265082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33974" y="981522"/>
            <a:ext cx="11120877" cy="4616648"/>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zh-CN" altLang="zh-CN" sz="2800" kern="100" dirty="0" smtClean="0">
                <a:latin typeface="Times New Roman"/>
                <a:ea typeface="华文细黑"/>
                <a:cs typeface="Times New Roman"/>
              </a:rPr>
              <a:t>探究</a:t>
            </a:r>
            <a:r>
              <a:rPr lang="zh-CN" altLang="zh-CN" sz="2800" kern="100" dirty="0">
                <a:latin typeface="Times New Roman"/>
                <a:ea typeface="华文细黑"/>
                <a:cs typeface="Times New Roman"/>
              </a:rPr>
              <a:t>温度对反应速率的影响，应控制</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的浓度相同，所以应选择</a:t>
            </a:r>
            <a:r>
              <a:rPr lang="en-US" altLang="zh-CN" sz="2800" kern="100" dirty="0">
                <a:latin typeface="宋体"/>
                <a:ea typeface="华文细黑"/>
                <a:cs typeface="Times New Roman"/>
              </a:rPr>
              <a:t>①⑤</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②④</a:t>
            </a:r>
            <a:r>
              <a:rPr lang="zh-CN" altLang="zh-CN" sz="2800" kern="100" dirty="0">
                <a:latin typeface="Times New Roman"/>
                <a:ea typeface="华文细黑"/>
                <a:cs typeface="Times New Roman"/>
              </a:rPr>
              <a:t>组；探究浓度对化学反应速率的影响，应控制温度相同，所以应选择</a:t>
            </a:r>
            <a:r>
              <a:rPr lang="en-US" altLang="zh-CN" sz="2800" kern="100" dirty="0">
                <a:latin typeface="宋体"/>
                <a:ea typeface="华文细黑"/>
                <a:cs typeface="Times New Roman"/>
              </a:rPr>
              <a:t>①②</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①③</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④⑤</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①②③</a:t>
            </a:r>
            <a:r>
              <a:rPr lang="zh-CN" altLang="zh-CN" sz="2800" kern="100" dirty="0">
                <a:latin typeface="Times New Roman"/>
                <a:ea typeface="华文细黑"/>
                <a:cs typeface="Times New Roman"/>
              </a:rPr>
              <a:t>中，温度相同，改变的是不同反应物的浓度</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250440" algn="l"/>
              </a:tabLs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smtClean="0">
                <a:solidFill>
                  <a:srgbClr val="E36C0A"/>
                </a:solidFill>
                <a:latin typeface="宋体"/>
                <a:ea typeface="华文细黑"/>
                <a:cs typeface="Times New Roman"/>
              </a:rPr>
              <a:t>①⑤</a:t>
            </a:r>
            <a:r>
              <a:rPr lang="zh-CN" altLang="zh-CN" sz="2800" kern="100" dirty="0">
                <a:solidFill>
                  <a:srgbClr val="E36C0A"/>
                </a:solidFill>
                <a:latin typeface="Times New Roman"/>
                <a:ea typeface="华文细黑"/>
                <a:cs typeface="Times New Roman"/>
              </a:rPr>
              <a:t>或</a:t>
            </a:r>
            <a:r>
              <a:rPr lang="en-US" altLang="zh-CN" sz="2800" kern="100" dirty="0">
                <a:solidFill>
                  <a:srgbClr val="E36C0A"/>
                </a:solidFill>
                <a:latin typeface="宋体"/>
                <a:ea typeface="华文细黑"/>
                <a:cs typeface="Times New Roman"/>
              </a:rPr>
              <a:t>②④</a:t>
            </a:r>
            <a:r>
              <a:rPr lang="zh-CN" altLang="zh-CN" sz="2800" kern="100" dirty="0">
                <a:solidFill>
                  <a:srgbClr val="E36C0A"/>
                </a:solidFill>
                <a:latin typeface="Times New Roman"/>
                <a:ea typeface="华文细黑"/>
                <a:cs typeface="Times New Roman"/>
              </a:rPr>
              <a:t>　</a:t>
            </a:r>
            <a:endParaRPr lang="en-US" altLang="zh-CN" sz="2800" kern="100" dirty="0" smtClean="0">
              <a:solidFill>
                <a:srgbClr val="E36C0A"/>
              </a:solidFill>
              <a:latin typeface="Times New Roman"/>
              <a:ea typeface="华文细黑"/>
              <a:cs typeface="Times New Roman"/>
            </a:endParaRPr>
          </a:p>
          <a:p>
            <a:pPr algn="just">
              <a:lnSpc>
                <a:spcPct val="150000"/>
              </a:lnSpc>
              <a:spcAft>
                <a:spcPts val="0"/>
              </a:spcAft>
              <a:tabLst>
                <a:tab pos="2250440" algn="l"/>
              </a:tabLst>
            </a:pPr>
            <a:r>
              <a:rPr lang="en-US" altLang="zh-CN" sz="2800" kern="100" dirty="0" smtClean="0">
                <a:solidFill>
                  <a:srgbClr val="E36C0A"/>
                </a:solidFill>
                <a:latin typeface="宋体"/>
                <a:ea typeface="华文细黑"/>
                <a:cs typeface="Times New Roman"/>
              </a:rPr>
              <a:t>①②</a:t>
            </a:r>
            <a:r>
              <a:rPr lang="zh-CN" altLang="zh-CN" sz="2800" kern="100" dirty="0">
                <a:solidFill>
                  <a:srgbClr val="E36C0A"/>
                </a:solidFill>
                <a:latin typeface="Times New Roman"/>
                <a:ea typeface="华文细黑"/>
                <a:cs typeface="Times New Roman"/>
              </a:rPr>
              <a:t>或</a:t>
            </a:r>
            <a:r>
              <a:rPr lang="en-US" altLang="zh-CN" sz="2800" kern="100" dirty="0">
                <a:solidFill>
                  <a:srgbClr val="E36C0A"/>
                </a:solidFill>
                <a:latin typeface="宋体"/>
                <a:ea typeface="华文细黑"/>
                <a:cs typeface="Times New Roman"/>
              </a:rPr>
              <a:t>①③</a:t>
            </a:r>
            <a:r>
              <a:rPr lang="zh-CN" altLang="zh-CN" sz="2800" kern="100" dirty="0">
                <a:solidFill>
                  <a:srgbClr val="E36C0A"/>
                </a:solidFill>
                <a:latin typeface="Times New Roman"/>
                <a:ea typeface="华文细黑"/>
                <a:cs typeface="Times New Roman"/>
              </a:rPr>
              <a:t>或</a:t>
            </a:r>
            <a:r>
              <a:rPr lang="en-US" altLang="zh-CN" sz="2800" kern="100" dirty="0">
                <a:solidFill>
                  <a:srgbClr val="E36C0A"/>
                </a:solidFill>
                <a:latin typeface="宋体"/>
                <a:ea typeface="华文细黑"/>
                <a:cs typeface="Times New Roman"/>
              </a:rPr>
              <a:t>④⑤</a:t>
            </a:r>
            <a:r>
              <a:rPr lang="zh-CN" altLang="zh-CN" sz="2800" kern="100" dirty="0">
                <a:solidFill>
                  <a:srgbClr val="E36C0A"/>
                </a:solidFill>
                <a:latin typeface="Times New Roman"/>
                <a:ea typeface="华文细黑"/>
                <a:cs typeface="Times New Roman"/>
              </a:rPr>
              <a:t>　</a:t>
            </a:r>
            <a:endParaRPr lang="en-US" altLang="zh-CN" sz="2800" kern="100" dirty="0" smtClean="0">
              <a:solidFill>
                <a:srgbClr val="E36C0A"/>
              </a:solidFill>
              <a:latin typeface="Times New Roman"/>
              <a:ea typeface="华文细黑"/>
              <a:cs typeface="Times New Roman"/>
            </a:endParaRPr>
          </a:p>
          <a:p>
            <a:pPr algn="just">
              <a:lnSpc>
                <a:spcPct val="150000"/>
              </a:lnSpc>
              <a:spcAft>
                <a:spcPts val="0"/>
              </a:spcAft>
              <a:tabLst>
                <a:tab pos="2250440" algn="l"/>
              </a:tabLst>
            </a:pPr>
            <a:r>
              <a:rPr lang="zh-CN" altLang="zh-CN" sz="2800" kern="100" dirty="0" smtClean="0">
                <a:solidFill>
                  <a:srgbClr val="E36C0A"/>
                </a:solidFill>
                <a:latin typeface="Times New Roman"/>
                <a:ea typeface="华文细黑"/>
                <a:cs typeface="Times New Roman"/>
              </a:rPr>
              <a:t>改变</a:t>
            </a:r>
            <a:r>
              <a:rPr lang="zh-CN" altLang="zh-CN" sz="2800" kern="100" dirty="0">
                <a:solidFill>
                  <a:srgbClr val="E36C0A"/>
                </a:solidFill>
                <a:latin typeface="Times New Roman"/>
                <a:ea typeface="华文细黑"/>
                <a:cs typeface="Times New Roman"/>
              </a:rPr>
              <a:t>不同反应物的</a:t>
            </a:r>
            <a:r>
              <a:rPr lang="zh-CN" altLang="zh-CN" sz="2800" kern="100" dirty="0" smtClean="0">
                <a:solidFill>
                  <a:srgbClr val="E36C0A"/>
                </a:solidFill>
                <a:latin typeface="Times New Roman"/>
                <a:ea typeface="华文细黑"/>
                <a:cs typeface="Times New Roman"/>
              </a:rPr>
              <a:t>浓度</a:t>
            </a:r>
            <a:endParaRPr lang="zh-CN" altLang="en-US" sz="2800" dirty="0"/>
          </a:p>
        </p:txBody>
      </p:sp>
      <p:sp>
        <p:nvSpPr>
          <p:cNvPr id="9" name="Rectangle 21">
            <a:hlinkClick r:id="rId2"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598519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2209" y="621482"/>
            <a:ext cx="11344407" cy="2677656"/>
          </a:xfrm>
          <a:prstGeom prst="rect">
            <a:avLst/>
          </a:prstGeom>
        </p:spPr>
        <p:txBody>
          <a:bodyPr>
            <a:spAutoFit/>
          </a:bodyPr>
          <a:lstStyle/>
          <a:p>
            <a:pPr>
              <a:lnSpc>
                <a:spcPct val="150000"/>
              </a:lnSpc>
              <a:spcAft>
                <a:spcPts val="0"/>
              </a:spcAft>
              <a:tabLst>
                <a:tab pos="225044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溶液与</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反应时，</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转移</a:t>
            </a:r>
            <a:r>
              <a:rPr lang="en-US" altLang="zh-CN" sz="2800" kern="100" dirty="0">
                <a:latin typeface="Times New Roman"/>
                <a:ea typeface="华文细黑"/>
                <a:cs typeface="Courier New"/>
              </a:rPr>
              <a:t> 8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电子，该反应的离子方程式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_____________________________________________</a:t>
            </a:r>
          </a:p>
          <a:p>
            <a:pPr algn="just">
              <a:lnSpc>
                <a:spcPct val="150000"/>
              </a:lnSpc>
              <a:spcAft>
                <a:spcPts val="0"/>
              </a:spcAft>
              <a:tabLst>
                <a:tab pos="2250440" algn="l"/>
              </a:tabLst>
            </a:pPr>
            <a:r>
              <a:rPr lang="en-US" altLang="zh-CN" sz="2800" kern="100" dirty="0" smtClean="0">
                <a:latin typeface="Times New Roman"/>
                <a:ea typeface="华文细黑"/>
                <a:cs typeface="Courier New"/>
              </a:rPr>
              <a:t>__________________________________________________________</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nSpc>
                <a:spcPct val="150000"/>
              </a:lnSpc>
            </a:pPr>
            <a:r>
              <a:rPr lang="zh-CN" altLang="zh-CN" sz="2800" kern="100" dirty="0" smtClean="0">
                <a:latin typeface="Times New Roman"/>
                <a:ea typeface="华文细黑"/>
                <a:cs typeface="Times New Roman"/>
              </a:rPr>
              <a:t>甲</a:t>
            </a:r>
            <a:r>
              <a:rPr lang="zh-CN" altLang="zh-CN" sz="2800" kern="100" dirty="0">
                <a:latin typeface="Times New Roman"/>
                <a:ea typeface="华文细黑"/>
                <a:cs typeface="Times New Roman"/>
              </a:rPr>
              <a:t>同学设计如下实验流程探究</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的化学性质。</a:t>
            </a:r>
            <a:endParaRPr lang="zh-CN" altLang="en-US" sz="2800" dirty="0"/>
          </a:p>
        </p:txBody>
      </p:sp>
      <p:pic>
        <p:nvPicPr>
          <p:cNvPr id="221186" name="Picture 2" descr="HX7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961" y="3285778"/>
            <a:ext cx="8906778" cy="216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1">
            <a:hlinkClick r:id="rId3" action="ppaction://hlinksldjump"/>
          </p:cNvPr>
          <p:cNvSpPr>
            <a:spLocks noChangeArrowheads="1"/>
          </p:cNvSpPr>
          <p:nvPr/>
        </p:nvSpPr>
        <p:spPr bwMode="auto">
          <a:xfrm>
            <a:off x="1004789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4" action="ppaction://hlinksldjump"/>
          </p:cNvPr>
          <p:cNvSpPr>
            <a:spLocks noChangeArrowheads="1"/>
          </p:cNvSpPr>
          <p:nvPr/>
        </p:nvSpPr>
        <p:spPr bwMode="auto">
          <a:xfrm>
            <a:off x="1048182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5" action="ppaction://hlinksldjump"/>
          </p:cNvPr>
          <p:cNvSpPr>
            <a:spLocks noChangeArrowheads="1"/>
          </p:cNvSpPr>
          <p:nvPr/>
        </p:nvSpPr>
        <p:spPr bwMode="auto">
          <a:xfrm>
            <a:off x="1091574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6" action="ppaction://hlinksldjump"/>
          </p:cNvPr>
          <p:cNvSpPr>
            <a:spLocks noChangeArrowheads="1"/>
          </p:cNvSpPr>
          <p:nvPr/>
        </p:nvSpPr>
        <p:spPr bwMode="auto">
          <a:xfrm>
            <a:off x="1134966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7" action="ppaction://hlinksldjump"/>
          </p:cNvPr>
          <p:cNvSpPr>
            <a:spLocks noChangeArrowheads="1"/>
          </p:cNvSpPr>
          <p:nvPr/>
        </p:nvSpPr>
        <p:spPr bwMode="auto">
          <a:xfrm>
            <a:off x="1178359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2774360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6_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4841</TotalTime>
  <Words>7322</Words>
  <Application>Microsoft Office PowerPoint</Application>
  <PresentationFormat>自定义</PresentationFormat>
  <Paragraphs>961</Paragraphs>
  <Slides>119</Slides>
  <Notes>2</Notes>
  <HiddenSlides>25</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119</vt:i4>
      </vt:variant>
    </vt:vector>
  </HeadingPairs>
  <TitlesOfParts>
    <vt:vector size="121"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765</cp:revision>
  <dcterms:created xsi:type="dcterms:W3CDTF">2014-11-27T01:03:08Z</dcterms:created>
  <dcterms:modified xsi:type="dcterms:W3CDTF">2016-02-27T07:20:36Z</dcterms:modified>
</cp:coreProperties>
</file>