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94"/>
  </p:notesMasterIdLst>
  <p:handoutMasterIdLst>
    <p:handoutMasterId r:id="rId95"/>
  </p:handoutMasterIdLst>
  <p:sldIdLst>
    <p:sldId id="307" r:id="rId2"/>
    <p:sldId id="533" r:id="rId3"/>
    <p:sldId id="882" r:id="rId4"/>
    <p:sldId id="836" r:id="rId5"/>
    <p:sldId id="309" r:id="rId6"/>
    <p:sldId id="842" r:id="rId7"/>
    <p:sldId id="843" r:id="rId8"/>
    <p:sldId id="844" r:id="rId9"/>
    <p:sldId id="845" r:id="rId10"/>
    <p:sldId id="848" r:id="rId11"/>
    <p:sldId id="857" r:id="rId12"/>
    <p:sldId id="607" r:id="rId13"/>
    <p:sldId id="858" r:id="rId14"/>
    <p:sldId id="859" r:id="rId15"/>
    <p:sldId id="860" r:id="rId16"/>
    <p:sldId id="861" r:id="rId17"/>
    <p:sldId id="315" r:id="rId18"/>
    <p:sldId id="469" r:id="rId19"/>
    <p:sldId id="749" r:id="rId20"/>
    <p:sldId id="750" r:id="rId21"/>
    <p:sldId id="751" r:id="rId22"/>
    <p:sldId id="618" r:id="rId23"/>
    <p:sldId id="753" r:id="rId24"/>
    <p:sldId id="755" r:id="rId25"/>
    <p:sldId id="764" r:id="rId26"/>
    <p:sldId id="756" r:id="rId27"/>
    <p:sldId id="888" r:id="rId28"/>
    <p:sldId id="889" r:id="rId29"/>
    <p:sldId id="757" r:id="rId30"/>
    <p:sldId id="841" r:id="rId31"/>
    <p:sldId id="883" r:id="rId32"/>
    <p:sldId id="467" r:id="rId33"/>
    <p:sldId id="539" r:id="rId34"/>
    <p:sldId id="477" r:id="rId35"/>
    <p:sldId id="478" r:id="rId36"/>
    <p:sldId id="784" r:id="rId37"/>
    <p:sldId id="785" r:id="rId38"/>
    <p:sldId id="863" r:id="rId39"/>
    <p:sldId id="864" r:id="rId40"/>
    <p:sldId id="865" r:id="rId41"/>
    <p:sldId id="867" r:id="rId42"/>
    <p:sldId id="868" r:id="rId43"/>
    <p:sldId id="869" r:id="rId44"/>
    <p:sldId id="870" r:id="rId45"/>
    <p:sldId id="871" r:id="rId46"/>
    <p:sldId id="780" r:id="rId47"/>
    <p:sldId id="635" r:id="rId48"/>
    <p:sldId id="657" r:id="rId49"/>
    <p:sldId id="884" r:id="rId50"/>
    <p:sldId id="816" r:id="rId51"/>
    <p:sldId id="872" r:id="rId52"/>
    <p:sldId id="817" r:id="rId53"/>
    <p:sldId id="873" r:id="rId54"/>
    <p:sldId id="819" r:id="rId55"/>
    <p:sldId id="820" r:id="rId56"/>
    <p:sldId id="821" r:id="rId57"/>
    <p:sldId id="822" r:id="rId58"/>
    <p:sldId id="874" r:id="rId59"/>
    <p:sldId id="510" r:id="rId60"/>
    <p:sldId id="885" r:id="rId61"/>
    <p:sldId id="690" r:id="rId62"/>
    <p:sldId id="827" r:id="rId63"/>
    <p:sldId id="695" r:id="rId64"/>
    <p:sldId id="696" r:id="rId65"/>
    <p:sldId id="697" r:id="rId66"/>
    <p:sldId id="698" r:id="rId67"/>
    <p:sldId id="700" r:id="rId68"/>
    <p:sldId id="875" r:id="rId69"/>
    <p:sldId id="702" r:id="rId70"/>
    <p:sldId id="703" r:id="rId71"/>
    <p:sldId id="704" r:id="rId72"/>
    <p:sldId id="876" r:id="rId73"/>
    <p:sldId id="706" r:id="rId74"/>
    <p:sldId id="877" r:id="rId75"/>
    <p:sldId id="830" r:id="rId76"/>
    <p:sldId id="709" r:id="rId77"/>
    <p:sldId id="710" r:id="rId78"/>
    <p:sldId id="712" r:id="rId79"/>
    <p:sldId id="878" r:id="rId80"/>
    <p:sldId id="890" r:id="rId81"/>
    <p:sldId id="879" r:id="rId82"/>
    <p:sldId id="714" r:id="rId83"/>
    <p:sldId id="831" r:id="rId84"/>
    <p:sldId id="832" r:id="rId85"/>
    <p:sldId id="835" r:id="rId86"/>
    <p:sldId id="719" r:id="rId87"/>
    <p:sldId id="717" r:id="rId88"/>
    <p:sldId id="718" r:id="rId89"/>
    <p:sldId id="728" r:id="rId90"/>
    <p:sldId id="880" r:id="rId91"/>
    <p:sldId id="891" r:id="rId92"/>
    <p:sldId id="441" r:id="rId93"/>
  </p:sldIdLst>
  <p:sldSz cx="12190413" cy="6859588"/>
  <p:notesSz cx="6858000" cy="9144000"/>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2254" autoAdjust="0"/>
  </p:normalViewPr>
  <p:slideViewPr>
    <p:cSldViewPr>
      <p:cViewPr>
        <p:scale>
          <a:sx n="75" d="100"/>
          <a:sy n="75" d="100"/>
        </p:scale>
        <p:origin x="-1998" y="-942"/>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5" Type="http://schemas.openxmlformats.org/officeDocument/2006/relationships/image" Target="../media/image10.emf"/><Relationship Id="rId4"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0.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 Id="rId4"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 Id="rId4"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2016/2/29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3</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4</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25482696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zh-CN" sz="3200" b="1" kern="1200" dirty="0" smtClean="0">
                <a:solidFill>
                  <a:schemeClr val="bg1"/>
                </a:solidFill>
                <a:latin typeface="+mj-ea"/>
                <a:ea typeface="+mj-ea"/>
                <a:cs typeface="+mn-cs"/>
              </a:rPr>
              <a:t>误区警示 </a:t>
            </a:r>
            <a:r>
              <a:rPr lang="en-US" altLang="zh-CN" sz="3200" b="1" kern="1200" dirty="0" smtClean="0">
                <a:solidFill>
                  <a:schemeClr val="bg1"/>
                </a:solidFill>
                <a:latin typeface="+mj-ea"/>
                <a:ea typeface="+mj-ea"/>
                <a:cs typeface="+mn-cs"/>
              </a:rPr>
              <a:t> </a:t>
            </a:r>
            <a:r>
              <a:rPr lang="zh-CN" altLang="zh-CN" sz="3200" b="1" kern="1200" dirty="0" smtClean="0">
                <a:solidFill>
                  <a:schemeClr val="bg1"/>
                </a:solidFill>
                <a:latin typeface="+mj-ea"/>
                <a:ea typeface="+mj-ea"/>
                <a:cs typeface="+mn-cs"/>
              </a:rPr>
              <a:t>方法技巧</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272674004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35023299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114694566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883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8_两栏内容">
    <p:spTree>
      <p:nvGrpSpPr>
        <p:cNvPr id="1" name=""/>
        <p:cNvGrpSpPr/>
        <p:nvPr/>
      </p:nvGrpSpPr>
      <p:grpSpPr>
        <a:xfrm>
          <a:off x="0" y="0"/>
          <a:ext cx="0" cy="0"/>
          <a:chOff x="0" y="0"/>
          <a:chExt cx="0" cy="0"/>
        </a:xfrm>
      </p:grpSpPr>
      <p:sp>
        <p:nvSpPr>
          <p:cNvPr id="2" name="AutoShape 46"/>
          <p:cNvSpPr>
            <a:spLocks noChangeArrowheads="1"/>
          </p:cNvSpPr>
          <p:nvPr userDrawn="1"/>
        </p:nvSpPr>
        <p:spPr bwMode="gray">
          <a:xfrm>
            <a:off x="-370369" y="10718"/>
            <a:ext cx="12880358" cy="616092"/>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lIns="121898" tIns="60948" rIns="121898" bIns="60948" anchor="ctr"/>
          <a:lstStyle/>
          <a:p>
            <a:pPr algn="ctr">
              <a:defRPr/>
            </a:pPr>
            <a:endParaRPr lang="zh-CN" altLang="en-US" sz="2400" b="1">
              <a:solidFill>
                <a:schemeClr val="tx1"/>
              </a:solidFill>
              <a:latin typeface="Times New Roman" pitchFamily="18" charset="0"/>
              <a:cs typeface="Times New Roman" pitchFamily="18" charset="0"/>
            </a:endParaRPr>
          </a:p>
        </p:txBody>
      </p:sp>
      <p:graphicFrame>
        <p:nvGraphicFramePr>
          <p:cNvPr id="3" name="表格 2"/>
          <p:cNvGraphicFramePr>
            <a:graphicFrameLocks noGrp="1"/>
          </p:cNvGraphicFramePr>
          <p:nvPr userDrawn="1">
            <p:extLst>
              <p:ext uri="{D42A27DB-BD31-4B8C-83A1-F6EECF244321}">
                <p14:modId xmlns:p14="http://schemas.microsoft.com/office/powerpoint/2010/main" val="497922553"/>
              </p:ext>
            </p:extLst>
          </p:nvPr>
        </p:nvGraphicFramePr>
        <p:xfrm>
          <a:off x="201223" y="43238"/>
          <a:ext cx="11653880" cy="519643"/>
        </p:xfrm>
        <a:graphic>
          <a:graphicData uri="http://schemas.openxmlformats.org/drawingml/2006/table">
            <a:tbl>
              <a:tblPr firstRow="1" bandRow="1">
                <a:tableStyleId>{5C22544A-7EE6-4342-B048-85BDC9FD1C3A}</a:tableStyleId>
              </a:tblPr>
              <a:tblGrid>
                <a:gridCol w="832420"/>
                <a:gridCol w="832420"/>
                <a:gridCol w="832420"/>
                <a:gridCol w="832420"/>
                <a:gridCol w="832420"/>
                <a:gridCol w="832420"/>
                <a:gridCol w="832420"/>
                <a:gridCol w="832420"/>
                <a:gridCol w="832420"/>
                <a:gridCol w="832420"/>
                <a:gridCol w="832420"/>
                <a:gridCol w="832420"/>
                <a:gridCol w="832420"/>
                <a:gridCol w="832420"/>
              </a:tblGrid>
              <a:tr h="519643">
                <a:tc>
                  <a:txBody>
                    <a:bodyPr/>
                    <a:lstStyle/>
                    <a:p>
                      <a:pPr>
                        <a:lnSpc>
                          <a:spcPct val="50000"/>
                        </a:lnSpc>
                      </a:pPr>
                      <a:endParaRPr lang="zh-CN" altLang="en-US" sz="1900" baseline="0" dirty="0"/>
                    </a:p>
                  </a:txBody>
                  <a:tcPr marL="121904" marR="121904" marT="60974" marB="6097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50000"/>
                        </a:lnSpc>
                      </a:pPr>
                      <a:endParaRPr lang="zh-CN" altLang="en-US" sz="1900" baseline="0" dirty="0"/>
                    </a:p>
                  </a:txBody>
                  <a:tcPr marL="121904" marR="121904" marT="60974" marB="6097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35790771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3161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2833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pic>
        <p:nvPicPr>
          <p:cNvPr id="61447" name="Picture 7" descr="C:\Users\Administrator\Desktop\一轮幻灯片用人教\made-in-chin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4" y="-26590"/>
            <a:ext cx="12215887" cy="6886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3_两栏内容">
    <p:spTree>
      <p:nvGrpSpPr>
        <p:cNvPr id="1" name=""/>
        <p:cNvGrpSpPr/>
        <p:nvPr/>
      </p:nvGrpSpPr>
      <p:grpSpPr>
        <a:xfrm>
          <a:off x="0" y="0"/>
          <a:ext cx="0" cy="0"/>
          <a:chOff x="0" y="0"/>
          <a:chExt cx="0" cy="0"/>
        </a:xfrm>
      </p:grpSpPr>
      <p:pic>
        <p:nvPicPr>
          <p:cNvPr id="44034" name="Picture 2" descr="F:\张丽\2015\一轮\化学\新建文件夹 (5)\第二章  第1讲-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0413" cy="685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6671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考试标准">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75" y="-26590"/>
            <a:ext cx="12215887" cy="6886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9015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8816469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272737944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深度思考">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51" cy="461665"/>
            </a:xfrm>
            <a:prstGeom prst="rect">
              <a:avLst/>
            </a:prstGeom>
            <a:noFill/>
          </p:spPr>
          <p:txBody>
            <a:bodyPr wrap="none" rtlCol="0">
              <a:spAutoFit/>
            </a:bodyPr>
            <a:lstStyle/>
            <a:p>
              <a:pPr marL="0" marR="0" lvl="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深度思考</a:t>
              </a:r>
              <a:endParaRPr lang="zh-CN" altLang="en-US" sz="3000" kern="1200" dirty="0">
                <a:solidFill>
                  <a:schemeClr val="bg1"/>
                </a:solidFill>
                <a:latin typeface="黑体" panose="02010600030101010101" pitchFamily="2" charset="-122"/>
                <a:ea typeface="黑体" panose="02010600030101010101" pitchFamily="2" charset="-122"/>
                <a:cs typeface="+mn-cs"/>
              </a:endParaRPr>
            </a:p>
          </p:txBody>
        </p:sp>
      </p:grpSp>
    </p:spTree>
    <p:extLst>
      <p:ext uri="{BB962C8B-B14F-4D97-AF65-F5344CB8AC3E}">
        <p14:creationId xmlns:p14="http://schemas.microsoft.com/office/powerpoint/2010/main" val="17811973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9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15340339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10337875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1"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8" r:id="rId12"/>
    <p:sldLayoutId id="2147483826" r:id="rId13"/>
    <p:sldLayoutId id="2147483827" r:id="rId14"/>
    <p:sldLayoutId id="2147483812" r:id="rId15"/>
    <p:sldLayoutId id="2147483813" r:id="rId16"/>
    <p:sldLayoutId id="2147483817" r:id="rId17"/>
    <p:sldLayoutId id="2147483815" r:id="rId18"/>
    <p:sldLayoutId id="2147483816" r:id="rId19"/>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6.xml"/><Relationship Id="rId1" Type="http://schemas.openxmlformats.org/officeDocument/2006/relationships/vmlDrawing" Target="../drawings/vmlDrawing3.vml"/><Relationship Id="rId5" Type="http://schemas.openxmlformats.org/officeDocument/2006/relationships/image" Target="../media/image13.emf"/><Relationship Id="rId4" Type="http://schemas.openxmlformats.org/officeDocument/2006/relationships/package" Target="../embeddings/Microsoft_Word___8.docx"/></Relationships>
</file>

<file path=ppt/slides/_rels/slide11.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9.bin"/><Relationship Id="rId7" Type="http://schemas.openxmlformats.org/officeDocument/2006/relationships/package" Target="../embeddings/Microsoft_Word___10.docx"/><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package" Target="../embeddings/Microsoft_Word___9.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6.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package" Target="../embeddings/Microsoft_Word___11.doc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17.emf"/><Relationship Id="rId4" Type="http://schemas.openxmlformats.org/officeDocument/2006/relationships/package" Target="../embeddings/Microsoft_Word___12.docx"/></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0.xml"/><Relationship Id="rId6" Type="http://schemas.openxmlformats.org/officeDocument/2006/relationships/slide" Target="slide24.xml"/><Relationship Id="rId5" Type="http://schemas.openxmlformats.org/officeDocument/2006/relationships/slide" Target="slide22.xml"/><Relationship Id="rId4" Type="http://schemas.openxmlformats.org/officeDocument/2006/relationships/slide" Target="slide19.xml"/></Relationships>
</file>

<file path=ppt/slides/_rels/slide1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6.xml"/><Relationship Id="rId6" Type="http://schemas.openxmlformats.org/officeDocument/2006/relationships/slide" Target="slide24.xml"/><Relationship Id="rId5" Type="http://schemas.openxmlformats.org/officeDocument/2006/relationships/slide" Target="slide22.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slide" Target="slide19.xml"/><Relationship Id="rId3" Type="http://schemas.openxmlformats.org/officeDocument/2006/relationships/oleObject" Target="../embeddings/oleObject13.bin"/><Relationship Id="rId7" Type="http://schemas.openxmlformats.org/officeDocument/2006/relationships/package" Target="../embeddings/Microsoft_Word___14.docx"/><Relationship Id="rId12" Type="http://schemas.openxmlformats.org/officeDocument/2006/relationships/slide" Target="slide18.xml"/><Relationship Id="rId2" Type="http://schemas.openxmlformats.org/officeDocument/2006/relationships/slideLayout" Target="../slideLayouts/slideLayout16.xml"/><Relationship Id="rId1" Type="http://schemas.openxmlformats.org/officeDocument/2006/relationships/vmlDrawing" Target="../drawings/vmlDrawing7.vml"/><Relationship Id="rId6" Type="http://schemas.openxmlformats.org/officeDocument/2006/relationships/oleObject" Target="../embeddings/oleObject14.bin"/><Relationship Id="rId11" Type="http://schemas.openxmlformats.org/officeDocument/2006/relationships/slide" Target="slide17.xml"/><Relationship Id="rId5" Type="http://schemas.openxmlformats.org/officeDocument/2006/relationships/image" Target="../media/image18.emf"/><Relationship Id="rId15" Type="http://schemas.openxmlformats.org/officeDocument/2006/relationships/slide" Target="slide24.xml"/><Relationship Id="rId10" Type="http://schemas.openxmlformats.org/officeDocument/2006/relationships/package" Target="../embeddings/Microsoft_Word___15.docx"/><Relationship Id="rId4" Type="http://schemas.openxmlformats.org/officeDocument/2006/relationships/package" Target="../embeddings/Microsoft_Word___13.docx"/><Relationship Id="rId9" Type="http://schemas.openxmlformats.org/officeDocument/2006/relationships/oleObject" Target="../embeddings/oleObject15.bin"/><Relationship Id="rId14" Type="http://schemas.openxmlformats.org/officeDocument/2006/relationships/slide" Target="slide2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slide" Target="slide59.xml"/><Relationship Id="rId5" Type="http://schemas.openxmlformats.org/officeDocument/2006/relationships/slide" Target="slide48.xml"/><Relationship Id="rId4" Type="http://schemas.openxmlformats.org/officeDocument/2006/relationships/slide" Target="slide30.xml"/></Relationships>
</file>

<file path=ppt/slides/_rels/slide20.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slide" Target="slide21.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9.xml"/><Relationship Id="rId4" Type="http://schemas.openxmlformats.org/officeDocument/2006/relationships/slide" Target="slide18.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6.xml"/><Relationship Id="rId6" Type="http://schemas.openxmlformats.org/officeDocument/2006/relationships/slide" Target="slide24.xml"/><Relationship Id="rId5" Type="http://schemas.openxmlformats.org/officeDocument/2006/relationships/slide" Target="slide22.xml"/><Relationship Id="rId4" Type="http://schemas.openxmlformats.org/officeDocument/2006/relationships/slide" Target="slide19.xml"/></Relationships>
</file>

<file path=ppt/slides/_rels/slide22.xml.rels><?xml version="1.0" encoding="UTF-8" standalone="yes"?>
<Relationships xmlns="http://schemas.openxmlformats.org/package/2006/relationships"><Relationship Id="rId3" Type="http://schemas.openxmlformats.org/officeDocument/2006/relationships/slide" Target="slide17.xml"/><Relationship Id="rId7"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16.xml"/><Relationship Id="rId6" Type="http://schemas.openxmlformats.org/officeDocument/2006/relationships/slide" Target="slide22.xml"/><Relationship Id="rId5" Type="http://schemas.openxmlformats.org/officeDocument/2006/relationships/slide" Target="slide19.xml"/><Relationship Id="rId4" Type="http://schemas.openxmlformats.org/officeDocument/2006/relationships/slide" Target="slide18.xml"/></Relationships>
</file>

<file path=ppt/slides/_rels/slide2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7.xml"/><Relationship Id="rId1" Type="http://schemas.openxmlformats.org/officeDocument/2006/relationships/slideLayout" Target="../slideLayouts/slideLayout16.xml"/><Relationship Id="rId6" Type="http://schemas.openxmlformats.org/officeDocument/2006/relationships/slide" Target="slide24.xml"/><Relationship Id="rId5" Type="http://schemas.openxmlformats.org/officeDocument/2006/relationships/slide" Target="slide22.xml"/><Relationship Id="rId4" Type="http://schemas.openxmlformats.org/officeDocument/2006/relationships/slide" Target="slide19.xml"/></Relationships>
</file>

<file path=ppt/slides/_rels/slide2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package" Target="../embeddings/Microsoft_Word___19.docx"/><Relationship Id="rId18" Type="http://schemas.openxmlformats.org/officeDocument/2006/relationships/slide" Target="slide19.xml"/><Relationship Id="rId3" Type="http://schemas.openxmlformats.org/officeDocument/2006/relationships/oleObject" Target="../embeddings/oleObject16.bin"/><Relationship Id="rId7" Type="http://schemas.openxmlformats.org/officeDocument/2006/relationships/package" Target="../embeddings/Microsoft_Word___17.docx"/><Relationship Id="rId12" Type="http://schemas.openxmlformats.org/officeDocument/2006/relationships/oleObject" Target="../embeddings/oleObject19.bin"/><Relationship Id="rId17" Type="http://schemas.openxmlformats.org/officeDocument/2006/relationships/slide" Target="slide18.xml"/><Relationship Id="rId2" Type="http://schemas.openxmlformats.org/officeDocument/2006/relationships/slideLayout" Target="../slideLayouts/slideLayout16.xml"/><Relationship Id="rId16" Type="http://schemas.openxmlformats.org/officeDocument/2006/relationships/slide" Target="slide17.xml"/><Relationship Id="rId20" Type="http://schemas.openxmlformats.org/officeDocument/2006/relationships/slide" Target="slide24.xml"/><Relationship Id="rId1" Type="http://schemas.openxmlformats.org/officeDocument/2006/relationships/vmlDrawing" Target="../drawings/vmlDrawing8.vml"/><Relationship Id="rId6" Type="http://schemas.openxmlformats.org/officeDocument/2006/relationships/oleObject" Target="../embeddings/oleObject17.bin"/><Relationship Id="rId11" Type="http://schemas.openxmlformats.org/officeDocument/2006/relationships/image" Target="../media/image22.emf"/><Relationship Id="rId5" Type="http://schemas.openxmlformats.org/officeDocument/2006/relationships/image" Target="../media/image20.emf"/><Relationship Id="rId15" Type="http://schemas.openxmlformats.org/officeDocument/2006/relationships/slide" Target="slide25.xml"/><Relationship Id="rId10" Type="http://schemas.openxmlformats.org/officeDocument/2006/relationships/package" Target="../embeddings/Microsoft_Word___18.docx"/><Relationship Id="rId19" Type="http://schemas.openxmlformats.org/officeDocument/2006/relationships/slide" Target="slide22.xml"/><Relationship Id="rId4" Type="http://schemas.openxmlformats.org/officeDocument/2006/relationships/package" Target="../embeddings/Microsoft_Word___16.docx"/><Relationship Id="rId9" Type="http://schemas.openxmlformats.org/officeDocument/2006/relationships/oleObject" Target="../embeddings/oleObject18.bin"/><Relationship Id="rId14" Type="http://schemas.openxmlformats.org/officeDocument/2006/relationships/image" Target="../media/image23.emf"/></Relationships>
</file>

<file path=ppt/slides/_rels/slide25.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package" Target="../embeddings/Microsoft_Word___23.docx"/><Relationship Id="rId18" Type="http://schemas.openxmlformats.org/officeDocument/2006/relationships/slide" Target="slide22.xml"/><Relationship Id="rId3" Type="http://schemas.openxmlformats.org/officeDocument/2006/relationships/oleObject" Target="../embeddings/oleObject20.bin"/><Relationship Id="rId7" Type="http://schemas.openxmlformats.org/officeDocument/2006/relationships/package" Target="../embeddings/Microsoft_Word___21.docx"/><Relationship Id="rId12" Type="http://schemas.openxmlformats.org/officeDocument/2006/relationships/oleObject" Target="../embeddings/oleObject23.bin"/><Relationship Id="rId17" Type="http://schemas.openxmlformats.org/officeDocument/2006/relationships/slide" Target="slide19.xml"/><Relationship Id="rId2" Type="http://schemas.openxmlformats.org/officeDocument/2006/relationships/slideLayout" Target="../slideLayouts/slideLayout16.xml"/><Relationship Id="rId16" Type="http://schemas.openxmlformats.org/officeDocument/2006/relationships/slide" Target="slide18.xml"/><Relationship Id="rId1" Type="http://schemas.openxmlformats.org/officeDocument/2006/relationships/vmlDrawing" Target="../drawings/vmlDrawing9.vml"/><Relationship Id="rId6" Type="http://schemas.openxmlformats.org/officeDocument/2006/relationships/oleObject" Target="../embeddings/oleObject21.bin"/><Relationship Id="rId11" Type="http://schemas.openxmlformats.org/officeDocument/2006/relationships/image" Target="../media/image26.emf"/><Relationship Id="rId5" Type="http://schemas.openxmlformats.org/officeDocument/2006/relationships/image" Target="../media/image24.emf"/><Relationship Id="rId15" Type="http://schemas.openxmlformats.org/officeDocument/2006/relationships/slide" Target="slide17.xml"/><Relationship Id="rId10" Type="http://schemas.openxmlformats.org/officeDocument/2006/relationships/package" Target="../embeddings/Microsoft_Word___22.docx"/><Relationship Id="rId19" Type="http://schemas.openxmlformats.org/officeDocument/2006/relationships/slide" Target="slide24.xml"/><Relationship Id="rId4" Type="http://schemas.openxmlformats.org/officeDocument/2006/relationships/package" Target="../embeddings/Microsoft_Word___20.docx"/><Relationship Id="rId9" Type="http://schemas.openxmlformats.org/officeDocument/2006/relationships/oleObject" Target="../embeddings/oleObject22.bin"/><Relationship Id="rId1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5.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package" Target="../embeddings/Microsoft_Word___24.docx"/></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8.emf"/><Relationship Id="rId4" Type="http://schemas.openxmlformats.org/officeDocument/2006/relationships/package" Target="../embeddings/Microsoft_Word___25.docx"/></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9.xml"/><Relationship Id="rId1" Type="http://schemas.openxmlformats.org/officeDocument/2006/relationships/vmlDrawing" Target="../drawings/vmlDrawing12.vml"/><Relationship Id="rId5" Type="http://schemas.openxmlformats.org/officeDocument/2006/relationships/image" Target="../media/image30.emf"/><Relationship Id="rId4" Type="http://schemas.openxmlformats.org/officeDocument/2006/relationships/package" Target="../embeddings/Microsoft_Word___26.docx"/></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package" Target="../embeddings/Microsoft_Word___28.docx"/><Relationship Id="rId2" Type="http://schemas.openxmlformats.org/officeDocument/2006/relationships/slideLayout" Target="../slideLayouts/slideLayout16.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31.emf"/><Relationship Id="rId4" Type="http://schemas.openxmlformats.org/officeDocument/2006/relationships/package" Target="../embeddings/Microsoft_Word___27.docx"/></Relationships>
</file>

<file path=ppt/slides/_rels/slide34.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5.xml"/><Relationship Id="rId1" Type="http://schemas.openxmlformats.org/officeDocument/2006/relationships/slideLayout" Target="../slideLayouts/slideLayout10.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6.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2.xml"/><Relationship Id="rId2" Type="http://schemas.openxmlformats.org/officeDocument/2006/relationships/slide" Target="slide34.xml"/><Relationship Id="rId1" Type="http://schemas.openxmlformats.org/officeDocument/2006/relationships/slideLayout" Target="../slideLayouts/slideLayout16.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36.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2.xml"/><Relationship Id="rId2" Type="http://schemas.openxmlformats.org/officeDocument/2006/relationships/slide" Target="slide34.xml"/><Relationship Id="rId1" Type="http://schemas.openxmlformats.org/officeDocument/2006/relationships/slideLayout" Target="../slideLayouts/slideLayout16.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37.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38.xml"/><Relationship Id="rId1" Type="http://schemas.openxmlformats.org/officeDocument/2006/relationships/slideLayout" Target="../slideLayouts/slideLayout16.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2.xml"/><Relationship Id="rId2" Type="http://schemas.openxmlformats.org/officeDocument/2006/relationships/slide" Target="slide34.xml"/><Relationship Id="rId1" Type="http://schemas.openxmlformats.org/officeDocument/2006/relationships/slideLayout" Target="../slideLayouts/slideLayout16.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6.xml"/><Relationship Id="rId9" Type="http://schemas.openxmlformats.org/officeDocument/2006/relationships/slide" Target="slide41.xml"/></Relationships>
</file>

<file path=ppt/slides/_rels/slide41.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2.xml"/><Relationship Id="rId2" Type="http://schemas.openxmlformats.org/officeDocument/2006/relationships/slide" Target="slide34.xml"/><Relationship Id="rId1" Type="http://schemas.openxmlformats.org/officeDocument/2006/relationships/slideLayout" Target="../slideLayouts/slideLayout16.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42.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image" Target="../media/image33.png"/><Relationship Id="rId1" Type="http://schemas.openxmlformats.org/officeDocument/2006/relationships/slideLayout" Target="../slideLayouts/slideLayout16.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6.xml"/></Relationships>
</file>

<file path=ppt/slides/_rels/slide43.xml.rels><?xml version="1.0" encoding="UTF-8" standalone="yes"?>
<Relationships xmlns="http://schemas.openxmlformats.org/package/2006/relationships"><Relationship Id="rId8" Type="http://schemas.openxmlformats.org/officeDocument/2006/relationships/slide" Target="slide42.xml"/><Relationship Id="rId3" Type="http://schemas.openxmlformats.org/officeDocument/2006/relationships/slide" Target="slide34.xml"/><Relationship Id="rId7" Type="http://schemas.openxmlformats.org/officeDocument/2006/relationships/slide" Target="slide40.xml"/><Relationship Id="rId2" Type="http://schemas.openxmlformats.org/officeDocument/2006/relationships/slide" Target="slide44.xml"/><Relationship Id="rId1" Type="http://schemas.openxmlformats.org/officeDocument/2006/relationships/slideLayout" Target="../slideLayouts/slideLayout16.xml"/><Relationship Id="rId6" Type="http://schemas.openxmlformats.org/officeDocument/2006/relationships/slide" Target="slide39.xml"/><Relationship Id="rId5" Type="http://schemas.openxmlformats.org/officeDocument/2006/relationships/slide" Target="slide37.xml"/><Relationship Id="rId4" Type="http://schemas.openxmlformats.org/officeDocument/2006/relationships/slide" Target="slide36.xml"/></Relationships>
</file>

<file path=ppt/slides/_rels/slide44.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slide" Target="slide42.xml"/><Relationship Id="rId2" Type="http://schemas.openxmlformats.org/officeDocument/2006/relationships/slide" Target="slide34.xml"/><Relationship Id="rId1" Type="http://schemas.openxmlformats.org/officeDocument/2006/relationships/slideLayout" Target="../slideLayouts/slideLayout16.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37.xml"/></Relationships>
</file>

<file path=ppt/slides/_rels/slide45.xml.rels><?xml version="1.0" encoding="UTF-8" standalone="yes"?>
<Relationships xmlns="http://schemas.openxmlformats.org/package/2006/relationships"><Relationship Id="rId8" Type="http://schemas.openxmlformats.org/officeDocument/2006/relationships/slide" Target="slide37.xml"/><Relationship Id="rId3" Type="http://schemas.openxmlformats.org/officeDocument/2006/relationships/oleObject" Target="../embeddings/oleObject29.bin"/><Relationship Id="rId7" Type="http://schemas.openxmlformats.org/officeDocument/2006/relationships/slide" Target="slide36.xml"/><Relationship Id="rId2" Type="http://schemas.openxmlformats.org/officeDocument/2006/relationships/slideLayout" Target="../slideLayouts/slideLayout16.xml"/><Relationship Id="rId1" Type="http://schemas.openxmlformats.org/officeDocument/2006/relationships/vmlDrawing" Target="../drawings/vmlDrawing14.vml"/><Relationship Id="rId6" Type="http://schemas.openxmlformats.org/officeDocument/2006/relationships/slide" Target="slide34.xml"/><Relationship Id="rId11" Type="http://schemas.openxmlformats.org/officeDocument/2006/relationships/slide" Target="slide42.xml"/><Relationship Id="rId5" Type="http://schemas.openxmlformats.org/officeDocument/2006/relationships/image" Target="../media/image34.emf"/><Relationship Id="rId10" Type="http://schemas.openxmlformats.org/officeDocument/2006/relationships/slide" Target="slide40.xml"/><Relationship Id="rId4" Type="http://schemas.openxmlformats.org/officeDocument/2006/relationships/package" Target="../embeddings/Microsoft_Word___29.docx"/><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6.xml"/><Relationship Id="rId1" Type="http://schemas.openxmlformats.org/officeDocument/2006/relationships/vmlDrawing" Target="../drawings/vmlDrawing15.vml"/><Relationship Id="rId6" Type="http://schemas.openxmlformats.org/officeDocument/2006/relationships/slide" Target="slide2.xml"/><Relationship Id="rId5" Type="http://schemas.openxmlformats.org/officeDocument/2006/relationships/image" Target="../media/image35.emf"/><Relationship Id="rId4" Type="http://schemas.openxmlformats.org/officeDocument/2006/relationships/package" Target="../embeddings/Microsoft_Word___30.docx"/></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 Target="slide49.xml"/><Relationship Id="rId1" Type="http://schemas.openxmlformats.org/officeDocument/2006/relationships/slideLayout" Target="../slideLayouts/slideLayout1.xml"/><Relationship Id="rId5" Type="http://schemas.openxmlformats.org/officeDocument/2006/relationships/slide" Target="slide55.xml"/><Relationship Id="rId4" Type="http://schemas.openxmlformats.org/officeDocument/2006/relationships/slide" Target="slide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oleObject" Target="../embeddings/oleObject31.bin"/><Relationship Id="rId7" Type="http://schemas.openxmlformats.org/officeDocument/2006/relationships/slide" Target="slide54.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52.xml"/><Relationship Id="rId5" Type="http://schemas.openxmlformats.org/officeDocument/2006/relationships/image" Target="../media/image36.emf"/><Relationship Id="rId4" Type="http://schemas.openxmlformats.org/officeDocument/2006/relationships/package" Target="../embeddings/Microsoft_Word___31.docx"/><Relationship Id="rId9" Type="http://schemas.openxmlformats.org/officeDocument/2006/relationships/slide" Target="slide49.xml"/></Relationships>
</file>

<file path=ppt/slides/_rels/slide51.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2.xml"/><Relationship Id="rId1" Type="http://schemas.openxmlformats.org/officeDocument/2006/relationships/slideLayout" Target="../slideLayouts/slideLayout1.xml"/><Relationship Id="rId5" Type="http://schemas.openxmlformats.org/officeDocument/2006/relationships/slide" Target="slide49.xml"/><Relationship Id="rId4" Type="http://schemas.openxmlformats.org/officeDocument/2006/relationships/slide" Target="slide55.xml"/></Relationships>
</file>

<file path=ppt/slides/_rels/slide52.xml.rels><?xml version="1.0" encoding="UTF-8" standalone="yes"?>
<Relationships xmlns="http://schemas.openxmlformats.org/package/2006/relationships"><Relationship Id="rId3" Type="http://schemas.openxmlformats.org/officeDocument/2006/relationships/slide" Target="slide52.xml"/><Relationship Id="rId7" Type="http://schemas.openxmlformats.org/officeDocument/2006/relationships/slide" Target="slide49.xml"/><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slide" Target="slide53.xml"/><Relationship Id="rId5" Type="http://schemas.openxmlformats.org/officeDocument/2006/relationships/slide" Target="slide55.xml"/><Relationship Id="rId4" Type="http://schemas.openxmlformats.org/officeDocument/2006/relationships/slide" Target="slide54.xml"/></Relationships>
</file>

<file path=ppt/slides/_rels/slide53.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oleObject" Target="../embeddings/oleObject32.bin"/><Relationship Id="rId7" Type="http://schemas.openxmlformats.org/officeDocument/2006/relationships/slide" Target="slide54.xml"/><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52.xml"/><Relationship Id="rId5" Type="http://schemas.openxmlformats.org/officeDocument/2006/relationships/image" Target="../media/image38.emf"/><Relationship Id="rId4" Type="http://schemas.openxmlformats.org/officeDocument/2006/relationships/package" Target="../embeddings/Microsoft_Word___32.docx"/><Relationship Id="rId9" Type="http://schemas.openxmlformats.org/officeDocument/2006/relationships/slide" Target="slide49.xml"/></Relationships>
</file>

<file path=ppt/slides/_rels/slide54.xml.rels><?xml version="1.0" encoding="UTF-8" standalone="yes"?>
<Relationships xmlns="http://schemas.openxmlformats.org/package/2006/relationships"><Relationship Id="rId8" Type="http://schemas.openxmlformats.org/officeDocument/2006/relationships/package" Target="../embeddings/Microsoft_Word___34.docx"/><Relationship Id="rId13" Type="http://schemas.openxmlformats.org/officeDocument/2006/relationships/slide" Target="slide49.xml"/><Relationship Id="rId3" Type="http://schemas.openxmlformats.org/officeDocument/2006/relationships/oleObject" Target="../embeddings/oleObject33.bin"/><Relationship Id="rId7" Type="http://schemas.openxmlformats.org/officeDocument/2006/relationships/oleObject" Target="../embeddings/oleObject34.bin"/><Relationship Id="rId12" Type="http://schemas.openxmlformats.org/officeDocument/2006/relationships/slide" Target="slide55.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41.png"/><Relationship Id="rId11" Type="http://schemas.openxmlformats.org/officeDocument/2006/relationships/slide" Target="slide54.xml"/><Relationship Id="rId5" Type="http://schemas.openxmlformats.org/officeDocument/2006/relationships/image" Target="../media/image39.emf"/><Relationship Id="rId10" Type="http://schemas.openxmlformats.org/officeDocument/2006/relationships/slide" Target="slide52.xml"/><Relationship Id="rId4" Type="http://schemas.openxmlformats.org/officeDocument/2006/relationships/package" Target="../embeddings/Microsoft_Word___33.docx"/><Relationship Id="rId9" Type="http://schemas.openxmlformats.org/officeDocument/2006/relationships/image" Target="../media/image40.emf"/></Relationships>
</file>

<file path=ppt/slides/_rels/slide55.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slide" Target="slide49.xml"/><Relationship Id="rId5" Type="http://schemas.openxmlformats.org/officeDocument/2006/relationships/slide" Target="slide55.xml"/><Relationship Id="rId4" Type="http://schemas.openxmlformats.org/officeDocument/2006/relationships/slide" Target="slide54.xml"/></Relationships>
</file>

<file path=ppt/slides/_rels/slide56.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slide" Target="slide52.xml"/><Relationship Id="rId1" Type="http://schemas.openxmlformats.org/officeDocument/2006/relationships/slideLayout" Target="../slideLayouts/slideLayout1.xml"/><Relationship Id="rId5" Type="http://schemas.openxmlformats.org/officeDocument/2006/relationships/slide" Target="slide49.xml"/><Relationship Id="rId4" Type="http://schemas.openxmlformats.org/officeDocument/2006/relationships/slide" Target="slide55.xml"/></Relationships>
</file>

<file path=ppt/slides/_rels/slide57.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slide" Target="slide2.xml"/><Relationship Id="rId2" Type="http://schemas.openxmlformats.org/officeDocument/2006/relationships/slide" Target="slide52.xml"/><Relationship Id="rId1" Type="http://schemas.openxmlformats.org/officeDocument/2006/relationships/slideLayout" Target="../slideLayouts/slideLayout1.xml"/><Relationship Id="rId6" Type="http://schemas.openxmlformats.org/officeDocument/2006/relationships/slide" Target="slide49.xml"/><Relationship Id="rId5" Type="http://schemas.openxmlformats.org/officeDocument/2006/relationships/slide" Target="slide58.xml"/><Relationship Id="rId4" Type="http://schemas.openxmlformats.org/officeDocument/2006/relationships/slide" Target="slide55.xml"/></Relationships>
</file>

<file path=ppt/slides/_rels/slide58.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slide" Target="slide49.xml"/><Relationship Id="rId3" Type="http://schemas.openxmlformats.org/officeDocument/2006/relationships/oleObject" Target="../embeddings/oleObject35.bin"/><Relationship Id="rId7" Type="http://schemas.openxmlformats.org/officeDocument/2006/relationships/package" Target="../embeddings/Microsoft_Word___36.docx"/><Relationship Id="rId12" Type="http://schemas.openxmlformats.org/officeDocument/2006/relationships/slide" Target="slide2.xml"/><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36.bin"/><Relationship Id="rId11" Type="http://schemas.openxmlformats.org/officeDocument/2006/relationships/slide" Target="slide55.xml"/><Relationship Id="rId5" Type="http://schemas.openxmlformats.org/officeDocument/2006/relationships/image" Target="../media/image43.emf"/><Relationship Id="rId10" Type="http://schemas.openxmlformats.org/officeDocument/2006/relationships/slide" Target="slide54.xml"/><Relationship Id="rId4" Type="http://schemas.openxmlformats.org/officeDocument/2006/relationships/package" Target="../embeddings/Microsoft_Word___35.docx"/><Relationship Id="rId9" Type="http://schemas.openxmlformats.org/officeDocument/2006/relationships/slide" Target="slide5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8.xml"/><Relationship Id="rId3" Type="http://schemas.openxmlformats.org/officeDocument/2006/relationships/slide" Target="slide61.xml"/><Relationship Id="rId7" Type="http://schemas.openxmlformats.org/officeDocument/2006/relationships/slide" Target="slide67.xml"/><Relationship Id="rId12" Type="http://schemas.openxmlformats.org/officeDocument/2006/relationships/slide" Target="slide77.xml"/><Relationship Id="rId2"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7.xml"/><Relationship Id="rId10" Type="http://schemas.openxmlformats.org/officeDocument/2006/relationships/slide" Target="slide73.xml"/><Relationship Id="rId4" Type="http://schemas.openxmlformats.org/officeDocument/2006/relationships/slide" Target="slide62.xml"/><Relationship Id="rId9" Type="http://schemas.openxmlformats.org/officeDocument/2006/relationships/slide" Target="slide71.xml"/><Relationship Id="rId14" Type="http://schemas.openxmlformats.org/officeDocument/2006/relationships/slide" Target="slide82.xml"/></Relationships>
</file>

<file path=ppt/slides/_rels/slide61.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2.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3.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8.xml"/><Relationship Id="rId18" Type="http://schemas.openxmlformats.org/officeDocument/2006/relationships/image" Target="../media/image45.emf"/><Relationship Id="rId3" Type="http://schemas.openxmlformats.org/officeDocument/2006/relationships/slide" Target="slide61.xml"/><Relationship Id="rId21" Type="http://schemas.openxmlformats.org/officeDocument/2006/relationships/image" Target="../media/image46.emf"/><Relationship Id="rId7" Type="http://schemas.openxmlformats.org/officeDocument/2006/relationships/slide" Target="slide67.xml"/><Relationship Id="rId12" Type="http://schemas.openxmlformats.org/officeDocument/2006/relationships/slide" Target="slide77.xml"/><Relationship Id="rId17" Type="http://schemas.openxmlformats.org/officeDocument/2006/relationships/package" Target="../embeddings/Microsoft_Word___37.docx"/><Relationship Id="rId2" Type="http://schemas.openxmlformats.org/officeDocument/2006/relationships/slideLayout" Target="../slideLayouts/slideLayout1.xml"/><Relationship Id="rId16" Type="http://schemas.openxmlformats.org/officeDocument/2006/relationships/oleObject" Target="../embeddings/oleObject37.bin"/><Relationship Id="rId20" Type="http://schemas.openxmlformats.org/officeDocument/2006/relationships/package" Target="../embeddings/Microsoft_Word___38.docx"/><Relationship Id="rId1" Type="http://schemas.openxmlformats.org/officeDocument/2006/relationships/vmlDrawing" Target="../drawings/vmlDrawing20.v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7.xml"/><Relationship Id="rId23" Type="http://schemas.openxmlformats.org/officeDocument/2006/relationships/slide" Target="slide60.xml"/><Relationship Id="rId10" Type="http://schemas.openxmlformats.org/officeDocument/2006/relationships/slide" Target="slide73.xml"/><Relationship Id="rId19" Type="http://schemas.openxmlformats.org/officeDocument/2006/relationships/oleObject" Target="../embeddings/oleObject38.bin"/><Relationship Id="rId4" Type="http://schemas.openxmlformats.org/officeDocument/2006/relationships/slide" Target="slide62.xml"/><Relationship Id="rId9" Type="http://schemas.openxmlformats.org/officeDocument/2006/relationships/slide" Target="slide71.xml"/><Relationship Id="rId14" Type="http://schemas.openxmlformats.org/officeDocument/2006/relationships/slide" Target="slide82.xml"/><Relationship Id="rId22" Type="http://schemas.openxmlformats.org/officeDocument/2006/relationships/slide" Target="slide64.xml"/></Relationships>
</file>

<file path=ppt/slides/_rels/slide64.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5.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6.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7.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8.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8.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69.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8.xml"/><Relationship Id="rId18" Type="http://schemas.openxmlformats.org/officeDocument/2006/relationships/image" Target="../media/image47.emf"/><Relationship Id="rId3" Type="http://schemas.openxmlformats.org/officeDocument/2006/relationships/slide" Target="slide61.xml"/><Relationship Id="rId7" Type="http://schemas.openxmlformats.org/officeDocument/2006/relationships/slide" Target="slide67.xml"/><Relationship Id="rId12" Type="http://schemas.openxmlformats.org/officeDocument/2006/relationships/slide" Target="slide77.xml"/><Relationship Id="rId17" Type="http://schemas.openxmlformats.org/officeDocument/2006/relationships/package" Target="../embeddings/Microsoft_Word___39.docx"/><Relationship Id="rId2" Type="http://schemas.openxmlformats.org/officeDocument/2006/relationships/slideLayout" Target="../slideLayouts/slideLayout1.xml"/><Relationship Id="rId16" Type="http://schemas.openxmlformats.org/officeDocument/2006/relationships/oleObject" Target="../embeddings/oleObject39.bin"/><Relationship Id="rId20" Type="http://schemas.openxmlformats.org/officeDocument/2006/relationships/slide" Target="slide60.xml"/><Relationship Id="rId1" Type="http://schemas.openxmlformats.org/officeDocument/2006/relationships/vmlDrawing" Target="../drawings/vmlDrawing21.v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7.xml"/><Relationship Id="rId10" Type="http://schemas.openxmlformats.org/officeDocument/2006/relationships/slide" Target="slide73.xml"/><Relationship Id="rId19" Type="http://schemas.openxmlformats.org/officeDocument/2006/relationships/slide" Target="slide70.xml"/><Relationship Id="rId4" Type="http://schemas.openxmlformats.org/officeDocument/2006/relationships/slide" Target="slide62.xml"/><Relationship Id="rId9" Type="http://schemas.openxmlformats.org/officeDocument/2006/relationships/slide" Target="slide71.xml"/><Relationship Id="rId14" Type="http://schemas.openxmlformats.org/officeDocument/2006/relationships/slide" Target="slide82.xml"/></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package" Target="../embeddings/Microsoft_Word___4.docx"/><Relationship Id="rId3" Type="http://schemas.openxmlformats.org/officeDocument/2006/relationships/oleObject" Target="../embeddings/oleObject1.bin"/><Relationship Id="rId7" Type="http://schemas.openxmlformats.org/officeDocument/2006/relationships/package" Target="../embeddings/Microsoft_Word___2.docx"/><Relationship Id="rId12" Type="http://schemas.openxmlformats.org/officeDocument/2006/relationships/oleObject" Target="../embeddings/oleObject4.bin"/><Relationship Id="rId17" Type="http://schemas.openxmlformats.org/officeDocument/2006/relationships/image" Target="../media/image10.emf"/><Relationship Id="rId2" Type="http://schemas.openxmlformats.org/officeDocument/2006/relationships/slideLayout" Target="../slideLayouts/slideLayout16.xml"/><Relationship Id="rId16" Type="http://schemas.openxmlformats.org/officeDocument/2006/relationships/package" Target="../embeddings/Microsoft_Word___5.docx"/><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emf"/><Relationship Id="rId5" Type="http://schemas.openxmlformats.org/officeDocument/2006/relationships/image" Target="../media/image6.emf"/><Relationship Id="rId15" Type="http://schemas.openxmlformats.org/officeDocument/2006/relationships/oleObject" Target="../embeddings/oleObject5.bin"/><Relationship Id="rId10" Type="http://schemas.openxmlformats.org/officeDocument/2006/relationships/package" Target="../embeddings/Microsoft_Word___3.docx"/><Relationship Id="rId4" Type="http://schemas.openxmlformats.org/officeDocument/2006/relationships/package" Target="../embeddings/Microsoft_Word___1.docx"/><Relationship Id="rId9" Type="http://schemas.openxmlformats.org/officeDocument/2006/relationships/oleObject" Target="../embeddings/oleObject3.bin"/><Relationship Id="rId14" Type="http://schemas.openxmlformats.org/officeDocument/2006/relationships/image" Target="../media/image9.emf"/></Relationships>
</file>

<file path=ppt/slides/_rels/slide70.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71.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72.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72.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8.xml"/><Relationship Id="rId18" Type="http://schemas.openxmlformats.org/officeDocument/2006/relationships/image" Target="../media/image48.emf"/><Relationship Id="rId3" Type="http://schemas.openxmlformats.org/officeDocument/2006/relationships/slide" Target="slide61.xml"/><Relationship Id="rId21" Type="http://schemas.openxmlformats.org/officeDocument/2006/relationships/image" Target="../media/image49.emf"/><Relationship Id="rId7" Type="http://schemas.openxmlformats.org/officeDocument/2006/relationships/slide" Target="slide67.xml"/><Relationship Id="rId12" Type="http://schemas.openxmlformats.org/officeDocument/2006/relationships/slide" Target="slide77.xml"/><Relationship Id="rId17" Type="http://schemas.openxmlformats.org/officeDocument/2006/relationships/package" Target="../embeddings/Microsoft_Word___40.docx"/><Relationship Id="rId25" Type="http://schemas.openxmlformats.org/officeDocument/2006/relationships/slide" Target="slide60.xml"/><Relationship Id="rId2" Type="http://schemas.openxmlformats.org/officeDocument/2006/relationships/slideLayout" Target="../slideLayouts/slideLayout1.xml"/><Relationship Id="rId16" Type="http://schemas.openxmlformats.org/officeDocument/2006/relationships/oleObject" Target="../embeddings/oleObject40.bin"/><Relationship Id="rId20" Type="http://schemas.openxmlformats.org/officeDocument/2006/relationships/package" Target="../embeddings/Microsoft_Word___41.docx"/><Relationship Id="rId1" Type="http://schemas.openxmlformats.org/officeDocument/2006/relationships/vmlDrawing" Target="../drawings/vmlDrawing22.vml"/><Relationship Id="rId6" Type="http://schemas.openxmlformats.org/officeDocument/2006/relationships/slide" Target="slide65.xml"/><Relationship Id="rId11" Type="http://schemas.openxmlformats.org/officeDocument/2006/relationships/slide" Target="slide75.xml"/><Relationship Id="rId24" Type="http://schemas.openxmlformats.org/officeDocument/2006/relationships/image" Target="../media/image50.emf"/><Relationship Id="rId5" Type="http://schemas.openxmlformats.org/officeDocument/2006/relationships/slide" Target="slide63.xml"/><Relationship Id="rId15" Type="http://schemas.openxmlformats.org/officeDocument/2006/relationships/slide" Target="slide87.xml"/><Relationship Id="rId23" Type="http://schemas.openxmlformats.org/officeDocument/2006/relationships/package" Target="../embeddings/Microsoft_Word___42.docx"/><Relationship Id="rId10" Type="http://schemas.openxmlformats.org/officeDocument/2006/relationships/slide" Target="slide73.xml"/><Relationship Id="rId19" Type="http://schemas.openxmlformats.org/officeDocument/2006/relationships/oleObject" Target="../embeddings/oleObject41.bin"/><Relationship Id="rId4" Type="http://schemas.openxmlformats.org/officeDocument/2006/relationships/slide" Target="slide62.xml"/><Relationship Id="rId9" Type="http://schemas.openxmlformats.org/officeDocument/2006/relationships/slide" Target="slide71.xml"/><Relationship Id="rId14" Type="http://schemas.openxmlformats.org/officeDocument/2006/relationships/slide" Target="slide82.xml"/><Relationship Id="rId22" Type="http://schemas.openxmlformats.org/officeDocument/2006/relationships/oleObject" Target="../embeddings/oleObject42.bin"/></Relationships>
</file>

<file path=ppt/slides/_rels/slide73.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74.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74.xml.rels><?xml version="1.0" encoding="UTF-8" standalone="yes"?>
<Relationships xmlns="http://schemas.openxmlformats.org/package/2006/relationships"><Relationship Id="rId8" Type="http://schemas.openxmlformats.org/officeDocument/2006/relationships/slide" Target="slide63.xml"/><Relationship Id="rId13" Type="http://schemas.openxmlformats.org/officeDocument/2006/relationships/slide" Target="slide73.xml"/><Relationship Id="rId18" Type="http://schemas.openxmlformats.org/officeDocument/2006/relationships/slide" Target="slide87.xml"/><Relationship Id="rId3" Type="http://schemas.openxmlformats.org/officeDocument/2006/relationships/oleObject" Target="../embeddings/oleObject43.bin"/><Relationship Id="rId7" Type="http://schemas.openxmlformats.org/officeDocument/2006/relationships/slide" Target="slide62.xml"/><Relationship Id="rId12" Type="http://schemas.openxmlformats.org/officeDocument/2006/relationships/slide" Target="slide71.xml"/><Relationship Id="rId17" Type="http://schemas.openxmlformats.org/officeDocument/2006/relationships/slide" Target="slide82.xml"/><Relationship Id="rId2" Type="http://schemas.openxmlformats.org/officeDocument/2006/relationships/slideLayout" Target="../slideLayouts/slideLayout1.xml"/><Relationship Id="rId16" Type="http://schemas.openxmlformats.org/officeDocument/2006/relationships/slide" Target="slide78.xml"/><Relationship Id="rId1" Type="http://schemas.openxmlformats.org/officeDocument/2006/relationships/vmlDrawing" Target="../drawings/vmlDrawing23.vml"/><Relationship Id="rId6" Type="http://schemas.openxmlformats.org/officeDocument/2006/relationships/slide" Target="slide61.xml"/><Relationship Id="rId11" Type="http://schemas.openxmlformats.org/officeDocument/2006/relationships/slide" Target="slide69.xml"/><Relationship Id="rId5" Type="http://schemas.openxmlformats.org/officeDocument/2006/relationships/image" Target="../media/image51.emf"/><Relationship Id="rId15" Type="http://schemas.openxmlformats.org/officeDocument/2006/relationships/slide" Target="slide77.xml"/><Relationship Id="rId10" Type="http://schemas.openxmlformats.org/officeDocument/2006/relationships/slide" Target="slide67.xml"/><Relationship Id="rId19" Type="http://schemas.openxmlformats.org/officeDocument/2006/relationships/slide" Target="slide60.xml"/><Relationship Id="rId4" Type="http://schemas.openxmlformats.org/officeDocument/2006/relationships/package" Target="../embeddings/Microsoft_Word___43.docx"/><Relationship Id="rId9" Type="http://schemas.openxmlformats.org/officeDocument/2006/relationships/slide" Target="slide65.xml"/><Relationship Id="rId14" Type="http://schemas.openxmlformats.org/officeDocument/2006/relationships/slide" Target="slide75.xml"/></Relationships>
</file>

<file path=ppt/slides/_rels/slide75.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18" Type="http://schemas.openxmlformats.org/officeDocument/2006/relationships/slide" Target="slide60.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17" Type="http://schemas.openxmlformats.org/officeDocument/2006/relationships/slide" Target="slide76.xml"/><Relationship Id="rId2" Type="http://schemas.openxmlformats.org/officeDocument/2006/relationships/slide" Target="slide61.xml"/><Relationship Id="rId16"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image" Target="../media/image52.png"/><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77.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8.xml"/><Relationship Id="rId18" Type="http://schemas.openxmlformats.org/officeDocument/2006/relationships/image" Target="../media/image54.emf"/><Relationship Id="rId3" Type="http://schemas.openxmlformats.org/officeDocument/2006/relationships/slide" Target="slide61.xml"/><Relationship Id="rId7" Type="http://schemas.openxmlformats.org/officeDocument/2006/relationships/slide" Target="slide67.xml"/><Relationship Id="rId12" Type="http://schemas.openxmlformats.org/officeDocument/2006/relationships/slide" Target="slide77.xml"/><Relationship Id="rId17" Type="http://schemas.openxmlformats.org/officeDocument/2006/relationships/package" Target="../embeddings/Microsoft_Word___44.docx"/><Relationship Id="rId2" Type="http://schemas.openxmlformats.org/officeDocument/2006/relationships/slideLayout" Target="../slideLayouts/slideLayout1.xml"/><Relationship Id="rId16" Type="http://schemas.openxmlformats.org/officeDocument/2006/relationships/oleObject" Target="../embeddings/oleObject44.bin"/><Relationship Id="rId1" Type="http://schemas.openxmlformats.org/officeDocument/2006/relationships/vmlDrawing" Target="../drawings/vmlDrawing24.v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7.xml"/><Relationship Id="rId10" Type="http://schemas.openxmlformats.org/officeDocument/2006/relationships/slide" Target="slide73.xml"/><Relationship Id="rId19" Type="http://schemas.openxmlformats.org/officeDocument/2006/relationships/slide" Target="slide60.xml"/><Relationship Id="rId4" Type="http://schemas.openxmlformats.org/officeDocument/2006/relationships/slide" Target="slide62.xml"/><Relationship Id="rId9" Type="http://schemas.openxmlformats.org/officeDocument/2006/relationships/slide" Target="slide71.xml"/><Relationship Id="rId14" Type="http://schemas.openxmlformats.org/officeDocument/2006/relationships/slide" Target="slide82.xml"/></Relationships>
</file>

<file path=ppt/slides/_rels/slide78.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image" Target="../media/image55.png"/><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79.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8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6.bin"/><Relationship Id="rId7" Type="http://schemas.openxmlformats.org/officeDocument/2006/relationships/package" Target="../embeddings/Microsoft_Word___7.docx"/><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1.emf"/><Relationship Id="rId4" Type="http://schemas.openxmlformats.org/officeDocument/2006/relationships/package" Target="../embeddings/Microsoft_Word___6.docx"/></Relationships>
</file>

<file path=ppt/slides/_rels/slide80.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1.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2.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image" Target="../media/image56.png"/><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3.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4.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85.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5.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package" Target="../embeddings/Microsoft_Word___48.docx"/><Relationship Id="rId18" Type="http://schemas.openxmlformats.org/officeDocument/2006/relationships/slide" Target="slide65.xml"/><Relationship Id="rId26" Type="http://schemas.openxmlformats.org/officeDocument/2006/relationships/slide" Target="slide82.xml"/><Relationship Id="rId3" Type="http://schemas.openxmlformats.org/officeDocument/2006/relationships/oleObject" Target="../embeddings/oleObject45.bin"/><Relationship Id="rId21" Type="http://schemas.openxmlformats.org/officeDocument/2006/relationships/slide" Target="slide71.xml"/><Relationship Id="rId7" Type="http://schemas.openxmlformats.org/officeDocument/2006/relationships/package" Target="../embeddings/Microsoft_Word___46.docx"/><Relationship Id="rId12" Type="http://schemas.openxmlformats.org/officeDocument/2006/relationships/oleObject" Target="../embeddings/oleObject48.bin"/><Relationship Id="rId17" Type="http://schemas.openxmlformats.org/officeDocument/2006/relationships/slide" Target="slide63.xml"/><Relationship Id="rId25" Type="http://schemas.openxmlformats.org/officeDocument/2006/relationships/slide" Target="slide78.xml"/><Relationship Id="rId2" Type="http://schemas.openxmlformats.org/officeDocument/2006/relationships/slideLayout" Target="../slideLayouts/slideLayout1.xml"/><Relationship Id="rId16" Type="http://schemas.openxmlformats.org/officeDocument/2006/relationships/slide" Target="slide62.xml"/><Relationship Id="rId20" Type="http://schemas.openxmlformats.org/officeDocument/2006/relationships/slide" Target="slide69.xml"/><Relationship Id="rId1" Type="http://schemas.openxmlformats.org/officeDocument/2006/relationships/vmlDrawing" Target="../drawings/vmlDrawing25.vml"/><Relationship Id="rId6" Type="http://schemas.openxmlformats.org/officeDocument/2006/relationships/oleObject" Target="../embeddings/oleObject46.bin"/><Relationship Id="rId11" Type="http://schemas.openxmlformats.org/officeDocument/2006/relationships/image" Target="../media/image59.emf"/><Relationship Id="rId24" Type="http://schemas.openxmlformats.org/officeDocument/2006/relationships/slide" Target="slide77.xml"/><Relationship Id="rId5" Type="http://schemas.openxmlformats.org/officeDocument/2006/relationships/image" Target="../media/image57.emf"/><Relationship Id="rId15" Type="http://schemas.openxmlformats.org/officeDocument/2006/relationships/slide" Target="slide61.xml"/><Relationship Id="rId23" Type="http://schemas.openxmlformats.org/officeDocument/2006/relationships/slide" Target="slide75.xml"/><Relationship Id="rId28" Type="http://schemas.openxmlformats.org/officeDocument/2006/relationships/slide" Target="slide60.xml"/><Relationship Id="rId10" Type="http://schemas.openxmlformats.org/officeDocument/2006/relationships/package" Target="../embeddings/Microsoft_Word___47.docx"/><Relationship Id="rId19" Type="http://schemas.openxmlformats.org/officeDocument/2006/relationships/slide" Target="slide67.xml"/><Relationship Id="rId4" Type="http://schemas.openxmlformats.org/officeDocument/2006/relationships/package" Target="../embeddings/Microsoft_Word___45.docx"/><Relationship Id="rId9" Type="http://schemas.openxmlformats.org/officeDocument/2006/relationships/oleObject" Target="../embeddings/oleObject47.bin"/><Relationship Id="rId14" Type="http://schemas.openxmlformats.org/officeDocument/2006/relationships/image" Target="../media/image60.emf"/><Relationship Id="rId22" Type="http://schemas.openxmlformats.org/officeDocument/2006/relationships/slide" Target="slide73.xml"/><Relationship Id="rId27" Type="http://schemas.openxmlformats.org/officeDocument/2006/relationships/slide" Target="slide87.xml"/></Relationships>
</file>

<file path=ppt/slides/_rels/slide86.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slide" Target="slide62.xml"/><Relationship Id="rId18" Type="http://schemas.openxmlformats.org/officeDocument/2006/relationships/slide" Target="slide71.xml"/><Relationship Id="rId3" Type="http://schemas.openxmlformats.org/officeDocument/2006/relationships/oleObject" Target="../embeddings/oleObject49.bin"/><Relationship Id="rId21" Type="http://schemas.openxmlformats.org/officeDocument/2006/relationships/slide" Target="slide77.xml"/><Relationship Id="rId7" Type="http://schemas.openxmlformats.org/officeDocument/2006/relationships/package" Target="../embeddings/Microsoft_Word___50.docx"/><Relationship Id="rId12" Type="http://schemas.openxmlformats.org/officeDocument/2006/relationships/slide" Target="slide61.xml"/><Relationship Id="rId17" Type="http://schemas.openxmlformats.org/officeDocument/2006/relationships/slide" Target="slide69.xml"/><Relationship Id="rId25" Type="http://schemas.openxmlformats.org/officeDocument/2006/relationships/slide" Target="slide60.xml"/><Relationship Id="rId2" Type="http://schemas.openxmlformats.org/officeDocument/2006/relationships/slideLayout" Target="../slideLayouts/slideLayout1.xml"/><Relationship Id="rId16" Type="http://schemas.openxmlformats.org/officeDocument/2006/relationships/slide" Target="slide67.xml"/><Relationship Id="rId20" Type="http://schemas.openxmlformats.org/officeDocument/2006/relationships/slide" Target="slide75.xml"/><Relationship Id="rId1" Type="http://schemas.openxmlformats.org/officeDocument/2006/relationships/vmlDrawing" Target="../drawings/vmlDrawing26.vml"/><Relationship Id="rId6" Type="http://schemas.openxmlformats.org/officeDocument/2006/relationships/oleObject" Target="../embeddings/oleObject50.bin"/><Relationship Id="rId11" Type="http://schemas.openxmlformats.org/officeDocument/2006/relationships/image" Target="../media/image63.emf"/><Relationship Id="rId24" Type="http://schemas.openxmlformats.org/officeDocument/2006/relationships/slide" Target="slide87.xml"/><Relationship Id="rId5" Type="http://schemas.openxmlformats.org/officeDocument/2006/relationships/image" Target="../media/image61.emf"/><Relationship Id="rId15" Type="http://schemas.openxmlformats.org/officeDocument/2006/relationships/slide" Target="slide65.xml"/><Relationship Id="rId23" Type="http://schemas.openxmlformats.org/officeDocument/2006/relationships/slide" Target="slide82.xml"/><Relationship Id="rId10" Type="http://schemas.openxmlformats.org/officeDocument/2006/relationships/package" Target="../embeddings/Microsoft_Word___51.docx"/><Relationship Id="rId19" Type="http://schemas.openxmlformats.org/officeDocument/2006/relationships/slide" Target="slide73.xml"/><Relationship Id="rId4" Type="http://schemas.openxmlformats.org/officeDocument/2006/relationships/package" Target="../embeddings/Microsoft_Word___49.docx"/><Relationship Id="rId9" Type="http://schemas.openxmlformats.org/officeDocument/2006/relationships/oleObject" Target="../embeddings/oleObject51.bin"/><Relationship Id="rId14" Type="http://schemas.openxmlformats.org/officeDocument/2006/relationships/slide" Target="slide63.xml"/><Relationship Id="rId22" Type="http://schemas.openxmlformats.org/officeDocument/2006/relationships/slide" Target="slide78.xml"/></Relationships>
</file>

<file path=ppt/slides/_rels/slide87.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6" Type="http://schemas.openxmlformats.org/officeDocument/2006/relationships/slide" Target="slide60.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image" Target="../media/image64.png"/><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8.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89.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2" Type="http://schemas.openxmlformats.org/officeDocument/2006/relationships/slide" Target="slide61.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60.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2.xml"/><Relationship Id="rId3" Type="http://schemas.openxmlformats.org/officeDocument/2006/relationships/slide" Target="slide62.xml"/><Relationship Id="rId7" Type="http://schemas.openxmlformats.org/officeDocument/2006/relationships/slide" Target="slide69.xml"/><Relationship Id="rId12" Type="http://schemas.openxmlformats.org/officeDocument/2006/relationships/slide" Target="slide78.xml"/><Relationship Id="rId17" Type="http://schemas.openxmlformats.org/officeDocument/2006/relationships/slide" Target="slide60.xml"/><Relationship Id="rId2" Type="http://schemas.openxmlformats.org/officeDocument/2006/relationships/slide" Target="slide61.xml"/><Relationship Id="rId16"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67.xml"/><Relationship Id="rId11" Type="http://schemas.openxmlformats.org/officeDocument/2006/relationships/slide" Target="slide77.xml"/><Relationship Id="rId5" Type="http://schemas.openxmlformats.org/officeDocument/2006/relationships/slide" Target="slide65.xml"/><Relationship Id="rId15" Type="http://schemas.openxmlformats.org/officeDocument/2006/relationships/slide" Target="slide91.xml"/><Relationship Id="rId10" Type="http://schemas.openxmlformats.org/officeDocument/2006/relationships/slide" Target="slide75.xml"/><Relationship Id="rId4" Type="http://schemas.openxmlformats.org/officeDocument/2006/relationships/slide" Target="slide63.xml"/><Relationship Id="rId9" Type="http://schemas.openxmlformats.org/officeDocument/2006/relationships/slide" Target="slide73.xml"/><Relationship Id="rId14" Type="http://schemas.openxmlformats.org/officeDocument/2006/relationships/slide" Target="slide87.xml"/></Relationships>
</file>

<file path=ppt/slides/_rels/slide91.xml.rels><?xml version="1.0" encoding="UTF-8" standalone="yes"?>
<Relationships xmlns="http://schemas.openxmlformats.org/package/2006/relationships"><Relationship Id="rId8" Type="http://schemas.openxmlformats.org/officeDocument/2006/relationships/slide" Target="slide69.xml"/><Relationship Id="rId13" Type="http://schemas.openxmlformats.org/officeDocument/2006/relationships/slide" Target="slide78.xml"/><Relationship Id="rId18" Type="http://schemas.openxmlformats.org/officeDocument/2006/relationships/image" Target="../media/image65.emf"/><Relationship Id="rId3" Type="http://schemas.openxmlformats.org/officeDocument/2006/relationships/slide" Target="slide61.xml"/><Relationship Id="rId7" Type="http://schemas.openxmlformats.org/officeDocument/2006/relationships/slide" Target="slide67.xml"/><Relationship Id="rId12" Type="http://schemas.openxmlformats.org/officeDocument/2006/relationships/slide" Target="slide77.xml"/><Relationship Id="rId17" Type="http://schemas.openxmlformats.org/officeDocument/2006/relationships/package" Target="../embeddings/Microsoft_Word___52.docx"/><Relationship Id="rId2" Type="http://schemas.openxmlformats.org/officeDocument/2006/relationships/slideLayout" Target="../slideLayouts/slideLayout1.xml"/><Relationship Id="rId16" Type="http://schemas.openxmlformats.org/officeDocument/2006/relationships/oleObject" Target="../embeddings/oleObject52.bin"/><Relationship Id="rId20" Type="http://schemas.openxmlformats.org/officeDocument/2006/relationships/slide" Target="slide60.xml"/><Relationship Id="rId1" Type="http://schemas.openxmlformats.org/officeDocument/2006/relationships/vmlDrawing" Target="../drawings/vmlDrawing27.vml"/><Relationship Id="rId6" Type="http://schemas.openxmlformats.org/officeDocument/2006/relationships/slide" Target="slide65.xml"/><Relationship Id="rId11" Type="http://schemas.openxmlformats.org/officeDocument/2006/relationships/slide" Target="slide75.xml"/><Relationship Id="rId5" Type="http://schemas.openxmlformats.org/officeDocument/2006/relationships/slide" Target="slide63.xml"/><Relationship Id="rId15" Type="http://schemas.openxmlformats.org/officeDocument/2006/relationships/slide" Target="slide87.xml"/><Relationship Id="rId10" Type="http://schemas.openxmlformats.org/officeDocument/2006/relationships/slide" Target="slide73.xml"/><Relationship Id="rId19" Type="http://schemas.openxmlformats.org/officeDocument/2006/relationships/slide" Target="slide2.xml"/><Relationship Id="rId4" Type="http://schemas.openxmlformats.org/officeDocument/2006/relationships/slide" Target="slide62.xml"/><Relationship Id="rId9" Type="http://schemas.openxmlformats.org/officeDocument/2006/relationships/slide" Target="slide71.xml"/><Relationship Id="rId14" Type="http://schemas.openxmlformats.org/officeDocument/2006/relationships/slide" Target="slide8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2408" y="4501203"/>
            <a:ext cx="6362639" cy="584775"/>
          </a:xfrm>
          <a:prstGeom prst="rect">
            <a:avLst/>
          </a:prstGeom>
        </p:spPr>
        <p:txBody>
          <a:bodyPr wrap="none">
            <a:spAutoFit/>
          </a:bodyPr>
          <a:lstStyle/>
          <a:p>
            <a:pPr algn="just"/>
            <a:r>
              <a:rPr lang="zh-CN" altLang="zh-CN" sz="3200" b="1" dirty="0">
                <a:solidFill>
                  <a:schemeClr val="bg1"/>
                </a:solidFill>
                <a:latin typeface="Times New Roman" pitchFamily="18" charset="0"/>
                <a:ea typeface="微软雅黑"/>
                <a:cs typeface="Times New Roman" pitchFamily="18" charset="0"/>
              </a:rPr>
              <a:t>第</a:t>
            </a:r>
            <a:r>
              <a:rPr lang="en-US" altLang="zh-CN" sz="3200" b="1" dirty="0">
                <a:solidFill>
                  <a:schemeClr val="bg1"/>
                </a:solidFill>
                <a:latin typeface="Times New Roman" pitchFamily="18" charset="0"/>
                <a:ea typeface="微软雅黑"/>
                <a:cs typeface="Times New Roman" pitchFamily="18" charset="0"/>
              </a:rPr>
              <a:t>14</a:t>
            </a:r>
            <a:r>
              <a:rPr lang="zh-CN" altLang="zh-CN" sz="3200" b="1" dirty="0">
                <a:solidFill>
                  <a:schemeClr val="bg1"/>
                </a:solidFill>
                <a:latin typeface="Times New Roman" pitchFamily="18" charset="0"/>
                <a:ea typeface="微软雅黑"/>
                <a:cs typeface="Times New Roman" pitchFamily="18" charset="0"/>
              </a:rPr>
              <a:t>讲　碳、硅及无机非金属材料</a:t>
            </a:r>
            <a:endParaRPr lang="zh-CN" altLang="en-US" sz="3200" b="1" dirty="0">
              <a:solidFill>
                <a:schemeClr val="bg1"/>
              </a:solidFill>
              <a:latin typeface="Times New Roman" pitchFamily="18" charset="0"/>
              <a:ea typeface="微软雅黑"/>
              <a:cs typeface="Times New Roman" pitchFamily="18" charset="0"/>
            </a:endParaRPr>
          </a:p>
        </p:txBody>
      </p:sp>
      <p:grpSp>
        <p:nvGrpSpPr>
          <p:cNvPr id="7" name="组合 6"/>
          <p:cNvGrpSpPr/>
          <p:nvPr/>
        </p:nvGrpSpPr>
        <p:grpSpPr>
          <a:xfrm>
            <a:off x="-25474" y="4082529"/>
            <a:ext cx="936104" cy="1507504"/>
            <a:chOff x="1636272" y="4786031"/>
            <a:chExt cx="839787" cy="1212851"/>
          </a:xfrm>
        </p:grpSpPr>
        <p:sp>
          <p:nvSpPr>
            <p:cNvPr id="8" name="矩形 7"/>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8"/>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405095905"/>
              </p:ext>
            </p:extLst>
          </p:nvPr>
        </p:nvGraphicFramePr>
        <p:xfrm>
          <a:off x="842813" y="130126"/>
          <a:ext cx="9649073" cy="6400800"/>
        </p:xfrm>
        <a:graphic>
          <a:graphicData uri="http://schemas.openxmlformats.org/drawingml/2006/table">
            <a:tbl>
              <a:tblPr/>
              <a:tblGrid>
                <a:gridCol w="1151481"/>
                <a:gridCol w="949636"/>
                <a:gridCol w="3341088"/>
                <a:gridCol w="4206868"/>
              </a:tblGrid>
              <a:tr h="450050">
                <a:tc rowSpan="3">
                  <a:txBody>
                    <a:bodyPr/>
                    <a:lstStyle/>
                    <a:p>
                      <a:pPr algn="ctr">
                        <a:lnSpc>
                          <a:spcPct val="150000"/>
                        </a:lnSpc>
                        <a:spcAft>
                          <a:spcPts val="0"/>
                        </a:spcAft>
                      </a:pPr>
                      <a:r>
                        <a:rPr lang="zh-CN" sz="2800" kern="100" dirty="0">
                          <a:effectLst/>
                          <a:latin typeface="Times New Roman"/>
                          <a:ea typeface="华文细黑"/>
                          <a:cs typeface="Times New Roman"/>
                        </a:rPr>
                        <a:t>化</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学</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性</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质</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与水</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不反应</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a:t>
                      </a:r>
                      <a:r>
                        <a:rPr lang="en-US" sz="2800" kern="100" dirty="0" smtClean="0">
                          <a:effectLst/>
                          <a:latin typeface="Times New Roman"/>
                          <a:ea typeface="华文细黑"/>
                          <a:cs typeface="Courier New"/>
                        </a:rPr>
                        <a:t>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O</a:t>
                      </a:r>
                      <a:r>
                        <a:rPr lang="en-US" sz="2800" kern="100" dirty="0" smtClean="0">
                          <a:effectLst/>
                          <a:latin typeface="ZBFH"/>
                          <a:ea typeface="华文细黑"/>
                          <a:cs typeface="Courier New"/>
                        </a:rPr>
                        <a:t>       </a:t>
                      </a:r>
                      <a:r>
                        <a:rPr lang="en-US" sz="2800" kern="100" dirty="0" smtClean="0">
                          <a:effectLst/>
                          <a:latin typeface="Times New Roman"/>
                          <a:ea typeface="华文细黑"/>
                          <a:cs typeface="Courier New"/>
                        </a:rPr>
                        <a:t>H</a:t>
                      </a:r>
                      <a:r>
                        <a:rPr lang="en-US" sz="2800" kern="100" baseline="-25000" dirty="0" smtClean="0">
                          <a:effectLst/>
                          <a:latin typeface="Times New Roman"/>
                          <a:ea typeface="华文细黑"/>
                          <a:cs typeface="Courier New"/>
                        </a:rPr>
                        <a:t>2</a:t>
                      </a:r>
                      <a:r>
                        <a:rPr lang="en-US" sz="2800" kern="100" dirty="0" smtClean="0">
                          <a:effectLst/>
                          <a:latin typeface="Times New Roman"/>
                          <a:ea typeface="华文细黑"/>
                          <a:cs typeface="Courier New"/>
                        </a:rPr>
                        <a:t>CO</a:t>
                      </a:r>
                      <a:r>
                        <a:rPr lang="en-US" sz="2800" kern="100" baseline="-25000" dirty="0" smtClean="0">
                          <a:effectLst/>
                          <a:latin typeface="Times New Roman"/>
                          <a:ea typeface="华文细黑"/>
                          <a:cs typeface="Courier New"/>
                        </a:rPr>
                        <a:t>3</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5125">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与酸</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反应</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只与氢氟酸反应：</a:t>
                      </a:r>
                      <a:endParaRPr lang="zh-CN" sz="2800" kern="100" dirty="0">
                        <a:effectLst/>
                        <a:latin typeface="宋体"/>
                        <a:cs typeface="Courier New"/>
                      </a:endParaRPr>
                    </a:p>
                    <a:p>
                      <a:pPr algn="l">
                        <a:lnSpc>
                          <a:spcPct val="150000"/>
                        </a:lnSpc>
                        <a:spcAft>
                          <a:spcPts val="0"/>
                        </a:spcAft>
                      </a:pPr>
                      <a:endParaRPr lang="en-US" sz="2800" u="sng" kern="100" dirty="0" smtClean="0">
                        <a:effectLst/>
                        <a:latin typeface="Times New Roman"/>
                        <a:ea typeface="华文细黑"/>
                        <a:cs typeface="Courier New"/>
                      </a:endParaRPr>
                    </a:p>
                    <a:p>
                      <a:pPr algn="l">
                        <a:lnSpc>
                          <a:spcPct val="150000"/>
                        </a:lnSpc>
                        <a:spcAft>
                          <a:spcPts val="0"/>
                        </a:spcAft>
                      </a:pPr>
                      <a:endParaRPr lang="zh-CN" sz="2800" u="sng"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不反应</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5225">
                <a:tc vMerge="1">
                  <a:txBody>
                    <a:bodyPr/>
                    <a:lstStyle/>
                    <a:p>
                      <a:endParaRPr lang="zh-CN" altLang="en-US"/>
                    </a:p>
                  </a:txBody>
                  <a:tcPr/>
                </a:tc>
                <a:tc>
                  <a:txBody>
                    <a:bodyPr/>
                    <a:lstStyle/>
                    <a:p>
                      <a:pPr algn="ctr">
                        <a:lnSpc>
                          <a:spcPct val="150000"/>
                        </a:lnSpc>
                        <a:spcAft>
                          <a:spcPts val="0"/>
                        </a:spcAft>
                      </a:pPr>
                      <a:r>
                        <a:rPr lang="zh-CN" sz="2800" kern="100" dirty="0">
                          <a:effectLst/>
                          <a:latin typeface="Times New Roman"/>
                          <a:ea typeface="华文细黑"/>
                          <a:cs typeface="Times New Roman"/>
                        </a:rPr>
                        <a:t>与碱</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反应</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u="sng" kern="100" dirty="0" smtClean="0">
                          <a:effectLst/>
                          <a:latin typeface="Times New Roman"/>
                          <a:ea typeface="华文细黑"/>
                          <a:cs typeface="Courier New"/>
                        </a:rPr>
                        <a:t>                                    </a:t>
                      </a:r>
                    </a:p>
                    <a:p>
                      <a:pPr algn="l">
                        <a:lnSpc>
                          <a:spcPct val="150000"/>
                        </a:lnSpc>
                        <a:spcAft>
                          <a:spcPts val="0"/>
                        </a:spcAft>
                      </a:pPr>
                      <a:r>
                        <a:rPr lang="en-US" sz="2800" u="sng" kern="100" dirty="0" smtClean="0">
                          <a:effectLst/>
                          <a:latin typeface="Times New Roman"/>
                          <a:ea typeface="华文细黑"/>
                          <a:cs typeface="Courier New"/>
                        </a:rPr>
                        <a:t>                           </a:t>
                      </a:r>
                      <a:r>
                        <a:rPr lang="en-US" sz="2800" kern="100" dirty="0" smtClean="0">
                          <a:effectLst/>
                          <a:latin typeface="Times New Roman"/>
                          <a:ea typeface="华文细黑"/>
                          <a:cs typeface="Courier New"/>
                        </a:rPr>
                        <a:t>(</a:t>
                      </a:r>
                      <a:r>
                        <a:rPr lang="zh-CN" sz="2800" kern="100" dirty="0">
                          <a:effectLst/>
                          <a:latin typeface="Times New Roman"/>
                          <a:ea typeface="华文细黑"/>
                          <a:cs typeface="Times New Roman"/>
                        </a:rPr>
                        <a:t>盛碱液的试剂瓶</a:t>
                      </a:r>
                      <a:r>
                        <a:rPr lang="zh-CN" sz="2800" kern="100" dirty="0" smtClean="0">
                          <a:effectLst/>
                          <a:latin typeface="Times New Roman"/>
                          <a:ea typeface="华文细黑"/>
                          <a:cs typeface="Times New Roman"/>
                        </a:rPr>
                        <a:t>用</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塞</a:t>
                      </a:r>
                      <a:r>
                        <a:rPr lang="en-US" sz="2800" kern="100" dirty="0">
                          <a:effectLst/>
                          <a:latin typeface="Times New Roman"/>
                          <a:ea typeface="华文细黑"/>
                          <a:cs typeface="Courier New"/>
                        </a:rPr>
                        <a:t>)</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少量</a:t>
                      </a:r>
                      <a:r>
                        <a:rPr lang="zh-CN" sz="2800" kern="100" dirty="0" smtClean="0">
                          <a:effectLst/>
                          <a:latin typeface="Times New Roman"/>
                          <a:ea typeface="华文细黑"/>
                          <a:cs typeface="Times New Roman"/>
                        </a:rPr>
                        <a:t>：</a:t>
                      </a:r>
                      <a:r>
                        <a:rPr lang="en-US" sz="2800" u="sng" kern="100" dirty="0" smtClean="0">
                          <a:effectLst/>
                          <a:latin typeface="Times New Roman"/>
                          <a:ea typeface="华文细黑"/>
                          <a:cs typeface="Courier New"/>
                        </a:rPr>
                        <a:t>                           </a:t>
                      </a:r>
                    </a:p>
                    <a:p>
                      <a:pPr algn="l">
                        <a:lnSpc>
                          <a:spcPct val="150000"/>
                        </a:lnSpc>
                        <a:spcAft>
                          <a:spcPts val="0"/>
                        </a:spcAft>
                      </a:pP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a:t>
                      </a:r>
                      <a:endParaRPr lang="zh-CN" sz="2800" kern="100" dirty="0">
                        <a:effectLst/>
                        <a:latin typeface="宋体"/>
                        <a:cs typeface="Courier New"/>
                      </a:endParaRPr>
                    </a:p>
                    <a:p>
                      <a:pPr algn="l">
                        <a:lnSpc>
                          <a:spcPct val="150000"/>
                        </a:lnSpc>
                        <a:spcAft>
                          <a:spcPts val="0"/>
                        </a:spcAft>
                      </a:pP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过量</a:t>
                      </a:r>
                      <a:r>
                        <a:rPr lang="zh-CN" sz="2800" kern="100" dirty="0" smtClean="0">
                          <a:effectLst/>
                          <a:latin typeface="Times New Roman"/>
                          <a:ea typeface="华文细黑"/>
                          <a:cs typeface="Times New Roman"/>
                        </a:rPr>
                        <a:t>：</a:t>
                      </a:r>
                      <a:endParaRPr lang="en-US" altLang="zh-CN" sz="2800" kern="100" dirty="0" smtClean="0">
                        <a:effectLst/>
                        <a:latin typeface="Times New Roman"/>
                        <a:ea typeface="华文细黑"/>
                        <a:cs typeface="Times New Roman"/>
                      </a:endParaRPr>
                    </a:p>
                    <a:p>
                      <a:pPr algn="l">
                        <a:lnSpc>
                          <a:spcPct val="150000"/>
                        </a:lnSpc>
                        <a:spcAft>
                          <a:spcPts val="0"/>
                        </a:spcAft>
                      </a:pPr>
                      <a:endParaRPr lang="en-US" altLang="zh-CN" sz="2800" kern="100" dirty="0" smtClean="0">
                        <a:effectLst/>
                        <a:latin typeface="Times New Roman"/>
                        <a:ea typeface="华文细黑"/>
                        <a:cs typeface="Times New Roman"/>
                      </a:endParaRPr>
                    </a:p>
                    <a:p>
                      <a:pPr algn="l">
                        <a:lnSpc>
                          <a:spcPct val="150000"/>
                        </a:lnSpc>
                        <a:spcAft>
                          <a:spcPts val="0"/>
                        </a:spcAft>
                      </a:pP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01408758"/>
              </p:ext>
            </p:extLst>
          </p:nvPr>
        </p:nvGraphicFramePr>
        <p:xfrm>
          <a:off x="8429054" y="515566"/>
          <a:ext cx="806450" cy="774700"/>
        </p:xfrm>
        <a:graphic>
          <a:graphicData uri="http://schemas.openxmlformats.org/presentationml/2006/ole">
            <mc:AlternateContent xmlns:mc="http://schemas.openxmlformats.org/markup-compatibility/2006">
              <mc:Choice xmlns:v="urn:schemas-microsoft-com:vml" Requires="v">
                <p:oleObj spid="_x0000_s6196" name="文档" r:id="rId4" imgW="807180" imgH="774028" progId="Word.Document.12">
                  <p:embed/>
                </p:oleObj>
              </mc:Choice>
              <mc:Fallback>
                <p:oleObj name="文档" r:id="rId4" imgW="807180" imgH="774028" progId="Word.Document.12">
                  <p:embed/>
                  <p:pic>
                    <p:nvPicPr>
                      <p:cNvPr id="0" name=""/>
                      <p:cNvPicPr/>
                      <p:nvPr/>
                    </p:nvPicPr>
                    <p:blipFill>
                      <a:blip r:embed="rId5"/>
                      <a:stretch>
                        <a:fillRect/>
                      </a:stretch>
                    </p:blipFill>
                    <p:spPr>
                      <a:xfrm>
                        <a:off x="8429054" y="515566"/>
                        <a:ext cx="806450" cy="774700"/>
                      </a:xfrm>
                      <a:prstGeom prst="rect">
                        <a:avLst/>
                      </a:prstGeom>
                    </p:spPr>
                  </p:pic>
                </p:oleObj>
              </mc:Fallback>
            </mc:AlternateContent>
          </a:graphicData>
        </a:graphic>
      </p:graphicFrame>
      <p:sp>
        <p:nvSpPr>
          <p:cNvPr id="10" name="矩形 9"/>
          <p:cNvSpPr/>
          <p:nvPr/>
        </p:nvSpPr>
        <p:spPr>
          <a:xfrm>
            <a:off x="2971213" y="1926690"/>
            <a:ext cx="3232036" cy="1298817"/>
          </a:xfrm>
          <a:prstGeom prst="rect">
            <a:avLst/>
          </a:prstGeom>
        </p:spPr>
        <p:txBody>
          <a:bodyPr wrap="square">
            <a:spAutoFit/>
          </a:bodyPr>
          <a:lstStyle/>
          <a:p>
            <a:pPr>
              <a:lnSpc>
                <a:spcPct val="140000"/>
              </a:lnSpc>
            </a:pPr>
            <a:r>
              <a:rPr lang="en-US" altLang="zh-CN" sz="2800" kern="100" dirty="0">
                <a:solidFill>
                  <a:srgbClr val="0000FF"/>
                </a:solidFill>
                <a:latin typeface="Times New Roman"/>
                <a:ea typeface="华文细黑"/>
              </a:rPr>
              <a:t>SiO</a:t>
            </a:r>
            <a:r>
              <a:rPr lang="en-US" altLang="zh-CN" sz="2800" kern="100" baseline="-25000" dirty="0">
                <a:solidFill>
                  <a:srgbClr val="0000FF"/>
                </a:solidFill>
                <a:latin typeface="Times New Roman"/>
                <a:ea typeface="华文细黑"/>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4HF</a:t>
            </a:r>
            <a:r>
              <a:rPr lang="en-US" altLang="zh-CN" sz="2800" kern="100" spc="-80" dirty="0" smtClean="0">
                <a:solidFill>
                  <a:srgbClr val="0000FF"/>
                </a:solidFill>
                <a:latin typeface="Times New Roman"/>
                <a:ea typeface="华文细黑"/>
              </a:rPr>
              <a:t>==</a:t>
            </a:r>
            <a:r>
              <a:rPr lang="en-US" altLang="zh-CN" sz="2800" kern="100" dirty="0" smtClean="0">
                <a:solidFill>
                  <a:srgbClr val="0000FF"/>
                </a:solidFill>
                <a:latin typeface="Times New Roman"/>
                <a:ea typeface="华文细黑"/>
              </a:rPr>
              <a:t>=</a:t>
            </a:r>
          </a:p>
          <a:p>
            <a:pPr>
              <a:lnSpc>
                <a:spcPct val="140000"/>
              </a:lnSpc>
            </a:pPr>
            <a:r>
              <a:rPr lang="en-US" altLang="zh-CN" sz="2800" kern="100" dirty="0" smtClean="0">
                <a:solidFill>
                  <a:srgbClr val="0000FF"/>
                </a:solidFill>
                <a:latin typeface="Times New Roman"/>
                <a:ea typeface="华文细黑"/>
              </a:rPr>
              <a:t>SiF</a:t>
            </a:r>
            <a:r>
              <a:rPr lang="en-US" altLang="zh-CN" sz="2800" kern="100" baseline="-25000" dirty="0" smtClean="0">
                <a:solidFill>
                  <a:srgbClr val="0000FF"/>
                </a:solidFill>
                <a:latin typeface="Times New Roman"/>
                <a:ea typeface="华文细黑"/>
              </a:rPr>
              <a:t>4</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cxnSp>
        <p:nvCxnSpPr>
          <p:cNvPr id="13" name="直接连接符 12"/>
          <p:cNvCxnSpPr/>
          <p:nvPr/>
        </p:nvCxnSpPr>
        <p:spPr>
          <a:xfrm>
            <a:off x="3022013" y="2578398"/>
            <a:ext cx="3128185"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015754" y="3141762"/>
            <a:ext cx="2350252" cy="0"/>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2990355" y="3444249"/>
            <a:ext cx="3469084" cy="1384995"/>
          </a:xfrm>
          <a:prstGeom prst="rect">
            <a:avLst/>
          </a:prstGeom>
        </p:spPr>
        <p:txBody>
          <a:bodyPr wrap="square">
            <a:spAutoFit/>
          </a:bodyPr>
          <a:lstStyle/>
          <a:p>
            <a:pPr>
              <a:lnSpc>
                <a:spcPct val="150000"/>
              </a:lnSpc>
            </a:pP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2NaOH</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a:p>
            <a:pPr>
              <a:lnSpc>
                <a:spcPct val="150000"/>
              </a:lnSpc>
            </a:pPr>
            <a:r>
              <a:rPr lang="en-US" altLang="zh-CN" sz="2800" kern="100" dirty="0" smtClean="0">
                <a:solidFill>
                  <a:srgbClr val="0000FF"/>
                </a:solidFill>
                <a:latin typeface="Times New Roman"/>
                <a:ea typeface="华文细黑"/>
                <a:cs typeface="Courier New"/>
              </a:rPr>
              <a:t>Na</a:t>
            </a:r>
            <a:r>
              <a:rPr lang="en-US" altLang="zh-CN" sz="2800" kern="100" baseline="-25000" dirty="0" smtClean="0">
                <a:solidFill>
                  <a:srgbClr val="0000FF"/>
                </a:solidFill>
                <a:latin typeface="Times New Roman"/>
                <a:ea typeface="华文细黑"/>
                <a:cs typeface="Courier New"/>
              </a:rPr>
              <a:t>2</a:t>
            </a:r>
            <a:r>
              <a:rPr lang="en-US" altLang="zh-CN" sz="2800" kern="100" dirty="0" smtClean="0">
                <a:solidFill>
                  <a:srgbClr val="0000FF"/>
                </a:solidFill>
                <a:latin typeface="Times New Roman"/>
                <a:ea typeface="华文细黑"/>
                <a:cs typeface="Courier New"/>
              </a:rPr>
              <a:t>SiO</a:t>
            </a:r>
            <a:r>
              <a:rPr lang="en-US" altLang="zh-CN" sz="2800" kern="100" baseline="-25000" dirty="0" smtClean="0">
                <a:solidFill>
                  <a:srgbClr val="0000FF"/>
                </a:solidFill>
                <a:latin typeface="Times New Roman"/>
                <a:ea typeface="华文细黑"/>
                <a:cs typeface="Courier New"/>
              </a:rPr>
              <a:t>3</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cxnSp>
        <p:nvCxnSpPr>
          <p:cNvPr id="17" name="直接连接符 16"/>
          <p:cNvCxnSpPr/>
          <p:nvPr/>
        </p:nvCxnSpPr>
        <p:spPr>
          <a:xfrm>
            <a:off x="3028454" y="4115966"/>
            <a:ext cx="3128185"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5103986" y="5433318"/>
            <a:ext cx="1081012" cy="0"/>
          </a:xfrm>
          <a:prstGeom prst="line">
            <a:avLst/>
          </a:prstGeom>
        </p:spPr>
        <p:style>
          <a:lnRef idx="1">
            <a:schemeClr val="dk1"/>
          </a:lnRef>
          <a:fillRef idx="0">
            <a:schemeClr val="dk1"/>
          </a:fillRef>
          <a:effectRef idx="0">
            <a:schemeClr val="dk1"/>
          </a:effectRef>
          <a:fontRef idx="minor">
            <a:schemeClr val="tx1"/>
          </a:fontRef>
        </p:style>
      </p:cxnSp>
      <p:sp>
        <p:nvSpPr>
          <p:cNvPr id="19" name="矩形 18"/>
          <p:cNvSpPr/>
          <p:nvPr/>
        </p:nvSpPr>
        <p:spPr>
          <a:xfrm>
            <a:off x="5218486" y="494596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橡胶</a:t>
            </a:r>
            <a:endParaRPr lang="zh-CN" altLang="en-US" sz="2800" kern="100" dirty="0">
              <a:solidFill>
                <a:srgbClr val="0000FF"/>
              </a:solidFill>
              <a:latin typeface="Times New Roman"/>
              <a:ea typeface="华文细黑"/>
              <a:cs typeface="Times New Roman"/>
            </a:endParaRPr>
          </a:p>
        </p:txBody>
      </p:sp>
      <p:cxnSp>
        <p:nvCxnSpPr>
          <p:cNvPr id="21" name="直接连接符 20"/>
          <p:cNvCxnSpPr/>
          <p:nvPr/>
        </p:nvCxnSpPr>
        <p:spPr>
          <a:xfrm>
            <a:off x="7841086" y="3912642"/>
            <a:ext cx="2544985" cy="0"/>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7704782" y="3239170"/>
            <a:ext cx="3469084" cy="656846"/>
          </a:xfrm>
          <a:prstGeom prst="rect">
            <a:avLst/>
          </a:prstGeom>
        </p:spPr>
        <p:txBody>
          <a:bodyPr wrap="square">
            <a:spAutoFit/>
          </a:bodyPr>
          <a:lstStyle/>
          <a:p>
            <a:pPr>
              <a:lnSpc>
                <a:spcPct val="150000"/>
              </a:lnSpc>
            </a:pP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2NaOH</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endParaRPr lang="zh-CN" altLang="zh-CN" sz="1050" kern="100" dirty="0">
              <a:solidFill>
                <a:srgbClr val="0000FF"/>
              </a:solidFill>
              <a:latin typeface="宋体"/>
              <a:cs typeface="Courier New"/>
            </a:endParaRPr>
          </a:p>
        </p:txBody>
      </p:sp>
      <p:sp>
        <p:nvSpPr>
          <p:cNvPr id="24" name="矩形 23"/>
          <p:cNvSpPr/>
          <p:nvPr/>
        </p:nvSpPr>
        <p:spPr>
          <a:xfrm>
            <a:off x="6340822" y="4031258"/>
            <a:ext cx="2340705" cy="523220"/>
          </a:xfrm>
          <a:prstGeom prst="rect">
            <a:avLst/>
          </a:prstGeom>
        </p:spPr>
        <p:txBody>
          <a:bodyPr wrap="none">
            <a:spAutoFit/>
          </a:bodyPr>
          <a:lstStyle/>
          <a:p>
            <a:pPr lvl="0"/>
            <a:r>
              <a:rPr lang="en-US" altLang="zh-CN" sz="2800" kern="100" dirty="0">
                <a:solidFill>
                  <a:srgbClr val="0000FF"/>
                </a:solidFill>
                <a:latin typeface="Times New Roman"/>
                <a:ea typeface="华文细黑"/>
              </a:rPr>
              <a:t>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CO</a:t>
            </a:r>
            <a:r>
              <a:rPr lang="en-US" altLang="zh-CN" sz="2800" kern="100" baseline="-25000" dirty="0">
                <a:solidFill>
                  <a:srgbClr val="0000FF"/>
                </a:solidFill>
                <a:latin typeface="Times New Roman"/>
                <a:ea typeface="华文细黑"/>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dirty="0">
              <a:solidFill>
                <a:srgbClr val="0000FF"/>
              </a:solidFill>
            </a:endParaRPr>
          </a:p>
        </p:txBody>
      </p:sp>
      <p:sp>
        <p:nvSpPr>
          <p:cNvPr id="26" name="矩形 25"/>
          <p:cNvSpPr/>
          <p:nvPr/>
        </p:nvSpPr>
        <p:spPr>
          <a:xfrm>
            <a:off x="7836720" y="4620022"/>
            <a:ext cx="2685672"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NaOH</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p:txBody>
      </p:sp>
      <p:sp>
        <p:nvSpPr>
          <p:cNvPr id="28" name="矩形 27"/>
          <p:cNvSpPr/>
          <p:nvPr/>
        </p:nvSpPr>
        <p:spPr>
          <a:xfrm>
            <a:off x="6335961" y="5461576"/>
            <a:ext cx="1481496" cy="523220"/>
          </a:xfrm>
          <a:prstGeom prst="rect">
            <a:avLst/>
          </a:prstGeom>
        </p:spPr>
        <p:txBody>
          <a:bodyPr wrap="none">
            <a:spAutoFit/>
          </a:bodyPr>
          <a:lstStyle/>
          <a:p>
            <a:pPr lvl="0"/>
            <a:r>
              <a:rPr lang="en-US" altLang="zh-CN" sz="2800" kern="100" dirty="0">
                <a:solidFill>
                  <a:srgbClr val="0000FF"/>
                </a:solidFill>
                <a:latin typeface="Times New Roman"/>
                <a:ea typeface="华文细黑"/>
                <a:cs typeface="Courier New"/>
              </a:rPr>
              <a:t>NaHCO</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cxnSp>
        <p:nvCxnSpPr>
          <p:cNvPr id="29" name="直接连接符 28"/>
          <p:cNvCxnSpPr/>
          <p:nvPr/>
        </p:nvCxnSpPr>
        <p:spPr>
          <a:xfrm>
            <a:off x="7899598" y="5170686"/>
            <a:ext cx="2484401"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6358958" y="5984796"/>
            <a:ext cx="1459322"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2094384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linds(horizontal)">
                                      <p:cBhvr>
                                        <p:cTn id="15" dur="500"/>
                                        <p:tgtEl>
                                          <p:spTgt spid="1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linds(horizontal)">
                                      <p:cBhvr>
                                        <p:cTn id="21" dur="500"/>
                                        <p:tgtEl>
                                          <p:spTgt spid="2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blinds(horizontal)">
                                      <p:cBhvr>
                                        <p:cTn id="24" dur="500"/>
                                        <p:tgtEl>
                                          <p:spTgt spid="2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blinds(horizontal)">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26"/>
                                        </p:tgtEl>
                                      </p:cBhvr>
                                    </p:animEffect>
                                    <p:set>
                                      <p:cBhvr>
                                        <p:cTn id="47" dur="1" fill="hold">
                                          <p:stCondLst>
                                            <p:cond delay="499"/>
                                          </p:stCondLst>
                                        </p:cTn>
                                        <p:tgtEl>
                                          <p:spTgt spid="26"/>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8"/>
                                        </p:tgtEl>
                                      </p:cBhvr>
                                    </p:animEffect>
                                    <p:set>
                                      <p:cBhvr>
                                        <p:cTn id="50"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10" grpId="0"/>
      <p:bldP spid="10" grpId="1"/>
      <p:bldP spid="16" grpId="0"/>
      <p:bldP spid="16" grpId="1"/>
      <p:bldP spid="19" grpId="0"/>
      <p:bldP spid="19" grpId="1"/>
      <p:bldP spid="22" grpId="0"/>
      <p:bldP spid="22" grpId="1"/>
      <p:bldP spid="24" grpId="0"/>
      <p:bldP spid="24" grpId="1"/>
      <p:bldP spid="26" grpId="0"/>
      <p:bldP spid="26" grpId="1"/>
      <p:bldP spid="28" grpId="0"/>
      <p:bldP spid="2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192667407"/>
              </p:ext>
            </p:extLst>
          </p:nvPr>
        </p:nvGraphicFramePr>
        <p:xfrm>
          <a:off x="766614" y="309809"/>
          <a:ext cx="10729192" cy="6000750"/>
        </p:xfrm>
        <a:graphic>
          <a:graphicData uri="http://schemas.openxmlformats.org/drawingml/2006/table">
            <a:tbl>
              <a:tblPr/>
              <a:tblGrid>
                <a:gridCol w="594036"/>
                <a:gridCol w="1381760"/>
                <a:gridCol w="3341088"/>
                <a:gridCol w="5412308"/>
              </a:tblGrid>
              <a:tr h="1575175">
                <a:tc rowSpan="2">
                  <a:txBody>
                    <a:bodyPr/>
                    <a:lstStyle/>
                    <a:p>
                      <a:pPr algn="ctr">
                        <a:lnSpc>
                          <a:spcPct val="150000"/>
                        </a:lnSpc>
                        <a:spcAft>
                          <a:spcPts val="0"/>
                        </a:spcAft>
                      </a:pPr>
                      <a:r>
                        <a:rPr lang="zh-CN" sz="2800" kern="100" dirty="0">
                          <a:effectLst/>
                          <a:latin typeface="Times New Roman"/>
                          <a:ea typeface="华文细黑"/>
                          <a:cs typeface="Times New Roman"/>
                        </a:rPr>
                        <a:t>化</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学</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性</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质</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与盐</a:t>
                      </a:r>
                      <a:endParaRPr lang="zh-CN" sz="105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反应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r>
                        <a:rPr lang="en-US" sz="2800" u="sng" kern="100" dirty="0" smtClean="0">
                          <a:effectLst/>
                          <a:latin typeface="Times New Roman"/>
                          <a:ea typeface="华文细黑"/>
                          <a:cs typeface="Courier New"/>
                        </a:rPr>
                        <a:t>                        </a:t>
                      </a:r>
                    </a:p>
                    <a:p>
                      <a:pPr algn="l">
                        <a:lnSpc>
                          <a:spcPct val="150000"/>
                        </a:lnSpc>
                        <a:spcAft>
                          <a:spcPts val="0"/>
                        </a:spcAft>
                      </a:pPr>
                      <a:r>
                        <a:rPr lang="en-US" altLang="zh-CN" sz="2800" u="sng" kern="100" dirty="0" smtClean="0">
                          <a:effectLst/>
                          <a:latin typeface="Times New Roman"/>
                          <a:ea typeface="华文细黑"/>
                          <a:cs typeface="Courier New"/>
                        </a:rPr>
                        <a:t>                                                      </a:t>
                      </a:r>
                    </a:p>
                    <a:p>
                      <a:pPr algn="l">
                        <a:lnSpc>
                          <a:spcPct val="150000"/>
                        </a:lnSpc>
                        <a:spcAft>
                          <a:spcPts val="0"/>
                        </a:spcAft>
                      </a:pPr>
                      <a:r>
                        <a:rPr lang="zh-CN" sz="2800" kern="100" dirty="0" smtClean="0">
                          <a:effectLst/>
                          <a:latin typeface="Times New Roman"/>
                          <a:ea typeface="华文细黑"/>
                          <a:cs typeface="Times New Roman"/>
                        </a:rPr>
                        <a:t>或</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2CO</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足量</a:t>
                      </a:r>
                      <a:r>
                        <a:rPr lang="en-US" sz="2800" kern="100" dirty="0" smtClean="0">
                          <a:effectLst/>
                          <a:latin typeface="Times New Roman"/>
                          <a:ea typeface="华文细黑"/>
                          <a:cs typeface="Courier New"/>
                        </a:rPr>
                        <a:t>)</a:t>
                      </a:r>
                    </a:p>
                    <a:p>
                      <a:pPr algn="l">
                        <a:lnSpc>
                          <a:spcPct val="150000"/>
                        </a:lnSpc>
                        <a:spcAft>
                          <a:spcPts val="0"/>
                        </a:spcAft>
                      </a:pPr>
                      <a:r>
                        <a:rPr lang="en-US" sz="2800" kern="100" spc="-80" dirty="0" smtClean="0">
                          <a:effectLst/>
                          <a:latin typeface="Times New Roman"/>
                          <a:ea typeface="华文细黑"/>
                          <a:cs typeface="Courier New"/>
                        </a:rPr>
                        <a:t>==</a:t>
                      </a:r>
                      <a:r>
                        <a:rPr lang="en-US" sz="2800" kern="100" dirty="0" smtClean="0">
                          <a:effectLst/>
                          <a:latin typeface="Times New Roman"/>
                          <a:ea typeface="华文细黑"/>
                          <a:cs typeface="Courier New"/>
                        </a:rPr>
                        <a:t>=</a:t>
                      </a: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SiO</a:t>
                      </a:r>
                      <a:r>
                        <a:rPr lang="en-US" sz="2800" kern="100" baseline="-25000" dirty="0">
                          <a:effectLst/>
                          <a:latin typeface="Times New Roman"/>
                          <a:ea typeface="华文细黑"/>
                          <a:cs typeface="Courier New"/>
                        </a:rPr>
                        <a:t>3</a:t>
                      </a:r>
                      <a:r>
                        <a:rPr lang="en-US" sz="2800" kern="100" dirty="0">
                          <a:effectLst/>
                          <a:latin typeface="宋体"/>
                          <a:ea typeface="华文细黑"/>
                          <a:cs typeface="Times New Roman"/>
                        </a:rPr>
                        <a:t>↓</a:t>
                      </a:r>
                      <a:r>
                        <a:rPr lang="zh-CN" sz="2800" kern="100" dirty="0">
                          <a:effectLst/>
                          <a:latin typeface="Times New Roman"/>
                          <a:ea typeface="华文细黑"/>
                          <a:cs typeface="Times New Roman"/>
                        </a:rPr>
                        <a:t>＋</a:t>
                      </a:r>
                      <a:r>
                        <a:rPr lang="en-US" sz="2800" kern="100" dirty="0">
                          <a:effectLst/>
                          <a:latin typeface="Times New Roman"/>
                          <a:ea typeface="华文细黑"/>
                          <a:cs typeface="Courier New"/>
                        </a:rPr>
                        <a:t>2NaHCO</a:t>
                      </a:r>
                      <a:r>
                        <a:rPr lang="en-US" sz="2800" kern="100" baseline="-25000" dirty="0">
                          <a:effectLst/>
                          <a:latin typeface="Times New Roman"/>
                          <a:ea typeface="华文细黑"/>
                          <a:cs typeface="Courier New"/>
                        </a:rPr>
                        <a:t>3</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25225">
                <a:tc vMerge="1">
                  <a:txBody>
                    <a:bodyPr/>
                    <a:lstStyle/>
                    <a:p>
                      <a:endParaRPr lang="zh-CN" altLang="en-US"/>
                    </a:p>
                  </a:txBody>
                  <a:tcPr/>
                </a:tc>
                <a:tc>
                  <a:txBody>
                    <a:bodyPr/>
                    <a:lstStyle/>
                    <a:p>
                      <a:pPr algn="ctr">
                        <a:lnSpc>
                          <a:spcPct val="150000"/>
                        </a:lnSpc>
                        <a:spcAft>
                          <a:spcPts val="0"/>
                        </a:spcAft>
                      </a:pPr>
                      <a:r>
                        <a:rPr lang="zh-CN" sz="2800" kern="100">
                          <a:effectLst/>
                          <a:latin typeface="Times New Roman"/>
                          <a:ea typeface="华文细黑"/>
                          <a:cs typeface="Times New Roman"/>
                        </a:rPr>
                        <a:t>与碱</a:t>
                      </a:r>
                      <a:endParaRPr lang="zh-CN" sz="105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性氧化</a:t>
                      </a:r>
                      <a:endParaRPr lang="zh-CN" sz="105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物反应</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CaO</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如与</a:t>
                      </a:r>
                      <a:r>
                        <a:rPr lang="en-US" sz="2800" kern="100" dirty="0">
                          <a:effectLst/>
                          <a:latin typeface="Times New Roman"/>
                          <a:ea typeface="华文细黑"/>
                          <a:cs typeface="Courier New"/>
                        </a:rPr>
                        <a:t>Na</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r>
                        <a:rPr lang="zh-CN" sz="2800" kern="100" dirty="0">
                          <a:effectLst/>
                          <a:latin typeface="Times New Roman"/>
                          <a:ea typeface="华文细黑"/>
                          <a:cs typeface="Times New Roman"/>
                        </a:rPr>
                        <a:t>反应</a:t>
                      </a:r>
                      <a:r>
                        <a:rPr lang="zh-CN" sz="2800" kern="100" dirty="0" smtClean="0">
                          <a:effectLst/>
                          <a:latin typeface="Times New Roman"/>
                          <a:ea typeface="华文细黑"/>
                          <a:cs typeface="Times New Roman"/>
                        </a:rPr>
                        <a:t>：</a:t>
                      </a:r>
                      <a:endParaRPr lang="en-US" sz="2800" kern="100" dirty="0" smtClean="0">
                        <a:effectLst/>
                        <a:latin typeface="Times New Roman"/>
                        <a:ea typeface="华文细黑"/>
                        <a:cs typeface="Courier New"/>
                      </a:endParaRPr>
                    </a:p>
                    <a:p>
                      <a:pPr algn="l">
                        <a:lnSpc>
                          <a:spcPct val="150000"/>
                        </a:lnSpc>
                        <a:spcAft>
                          <a:spcPts val="0"/>
                        </a:spcAft>
                      </a:pPr>
                      <a:endParaRPr lang="en-US" altLang="zh-CN" sz="2800" kern="100" dirty="0" smtClean="0">
                        <a:effectLst/>
                        <a:latin typeface="Times New Roman"/>
                        <a:ea typeface="华文细黑"/>
                        <a:cs typeface="Courier New"/>
                      </a:endParaRPr>
                    </a:p>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7707">
                <a:tc gridSpan="2">
                  <a:txBody>
                    <a:bodyPr/>
                    <a:lstStyle/>
                    <a:p>
                      <a:pPr algn="ctr">
                        <a:lnSpc>
                          <a:spcPct val="150000"/>
                        </a:lnSpc>
                        <a:spcAft>
                          <a:spcPts val="0"/>
                        </a:spcAft>
                      </a:pPr>
                      <a:r>
                        <a:rPr lang="zh-CN" sz="2800" kern="100" dirty="0">
                          <a:effectLst/>
                          <a:latin typeface="Times New Roman"/>
                          <a:ea typeface="华文细黑"/>
                          <a:cs typeface="Times New Roman"/>
                        </a:rPr>
                        <a:t>用途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l">
                        <a:lnSpc>
                          <a:spcPct val="150000"/>
                        </a:lnSpc>
                        <a:spcAft>
                          <a:spcPts val="0"/>
                        </a:spcAft>
                      </a:pP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kumimoji="0" lang="zh-CN" altLang="en-US" sz="2800" b="0" i="0" u="none" strike="noStrike" kern="100" cap="none" spc="-100" normalizeH="0" baseline="0" noProof="0" dirty="0" smtClean="0">
                          <a:ln>
                            <a:noFill/>
                          </a:ln>
                          <a:solidFill>
                            <a:prstClr val="black"/>
                          </a:solidFill>
                          <a:effectLst/>
                          <a:uLnTx/>
                          <a:uFillTx/>
                          <a:latin typeface="Times New Roman"/>
                          <a:ea typeface="华文细黑"/>
                          <a:cs typeface="Times New Roman"/>
                        </a:rPr>
                        <a:t>光导纤维、光学仪器、电子部件</a:t>
                      </a:r>
                      <a:endParaRPr lang="zh-CN" sz="1050" kern="100" spc="-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kumimoji="0" lang="zh-CN" altLang="en-US" sz="2800" b="0" i="0" u="none" strike="noStrike" kern="100" cap="none" spc="0" normalizeH="0" baseline="0" noProof="0" dirty="0" smtClean="0">
                          <a:ln>
                            <a:noFill/>
                          </a:ln>
                          <a:solidFill>
                            <a:prstClr val="black"/>
                          </a:solidFill>
                          <a:effectLst/>
                          <a:uLnTx/>
                          <a:uFillTx/>
                          <a:latin typeface="Times New Roman"/>
                          <a:ea typeface="华文细黑"/>
                          <a:cs typeface="Times New Roman"/>
                        </a:rPr>
                        <a:t>制饮料、制碳酸盐</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960649120"/>
              </p:ext>
            </p:extLst>
          </p:nvPr>
        </p:nvGraphicFramePr>
        <p:xfrm>
          <a:off x="2857500" y="1236514"/>
          <a:ext cx="3441700" cy="1498600"/>
        </p:xfrm>
        <a:graphic>
          <a:graphicData uri="http://schemas.openxmlformats.org/presentationml/2006/ole">
            <mc:AlternateContent xmlns:mc="http://schemas.openxmlformats.org/markup-compatibility/2006">
              <mc:Choice xmlns:v="urn:schemas-microsoft-com:vml" Requires="v">
                <p:oleObj spid="_x0000_s7267" name="文档" r:id="rId4" imgW="3449057" imgH="1498734" progId="Word.Document.12">
                  <p:embed/>
                </p:oleObj>
              </mc:Choice>
              <mc:Fallback>
                <p:oleObj name="文档" r:id="rId4" imgW="3449057" imgH="1498734" progId="Word.Document.12">
                  <p:embed/>
                  <p:pic>
                    <p:nvPicPr>
                      <p:cNvPr id="0" name=""/>
                      <p:cNvPicPr/>
                      <p:nvPr/>
                    </p:nvPicPr>
                    <p:blipFill>
                      <a:blip r:embed="rId5"/>
                      <a:stretch>
                        <a:fillRect/>
                      </a:stretch>
                    </p:blipFill>
                    <p:spPr>
                      <a:xfrm>
                        <a:off x="2857500" y="1236514"/>
                        <a:ext cx="3441700" cy="1498600"/>
                      </a:xfrm>
                      <a:prstGeom prst="rect">
                        <a:avLst/>
                      </a:prstGeom>
                    </p:spPr>
                  </p:pic>
                </p:oleObj>
              </mc:Fallback>
            </mc:AlternateContent>
          </a:graphicData>
        </a:graphic>
      </p:graphicFrame>
      <p:sp>
        <p:nvSpPr>
          <p:cNvPr id="4" name="矩形 3"/>
          <p:cNvSpPr/>
          <p:nvPr/>
        </p:nvSpPr>
        <p:spPr>
          <a:xfrm>
            <a:off x="6048599" y="261442"/>
            <a:ext cx="5735239" cy="1384995"/>
          </a:xfrm>
          <a:prstGeom prst="rect">
            <a:avLst/>
          </a:prstGeom>
        </p:spPr>
        <p:txBody>
          <a:bodyPr wrap="square">
            <a:spAutoFit/>
          </a:bodyPr>
          <a:lstStyle/>
          <a:p>
            <a:pPr>
              <a:lnSpc>
                <a:spcPct val="150000"/>
              </a:lnSpc>
            </a:pPr>
            <a:r>
              <a:rPr lang="en-US" altLang="zh-CN" sz="2800" kern="100" dirty="0" smtClean="0">
                <a:solidFill>
                  <a:srgbClr val="0000FF"/>
                </a:solidFill>
                <a:latin typeface="Times New Roman"/>
                <a:ea typeface="华文细黑"/>
                <a:cs typeface="Courier New"/>
              </a:rPr>
              <a:t>                                Na</a:t>
            </a:r>
            <a:r>
              <a:rPr lang="en-US" altLang="zh-CN" sz="2800" kern="100" baseline="-25000" dirty="0" smtClean="0">
                <a:solidFill>
                  <a:srgbClr val="0000FF"/>
                </a:solidFill>
                <a:latin typeface="Times New Roman"/>
                <a:ea typeface="华文细黑"/>
                <a:cs typeface="Courier New"/>
              </a:rPr>
              <a:t>2</a:t>
            </a:r>
            <a:r>
              <a:rPr lang="en-US" altLang="zh-CN" sz="2800" kern="100" dirty="0" smtClean="0">
                <a:solidFill>
                  <a:srgbClr val="0000FF"/>
                </a:solidFill>
                <a:latin typeface="Times New Roman"/>
                <a:ea typeface="华文细黑"/>
                <a:cs typeface="Courier New"/>
              </a:rPr>
              <a:t>SiO</a:t>
            </a:r>
            <a:r>
              <a:rPr lang="en-US" altLang="zh-CN" sz="2800" kern="100" baseline="-25000" dirty="0" smtClean="0">
                <a:solidFill>
                  <a:srgbClr val="0000FF"/>
                </a:solidFill>
                <a:latin typeface="Times New Roman"/>
                <a:ea typeface="华文细黑"/>
                <a:cs typeface="Courier New"/>
              </a:rPr>
              <a:t>3</a:t>
            </a:r>
            <a:r>
              <a:rPr lang="zh-CN" altLang="en-US"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cs typeface="Courier New"/>
              </a:rPr>
              <a:t>H</a:t>
            </a:r>
            <a:r>
              <a:rPr lang="en-US" altLang="zh-CN" sz="2800" kern="100" baseline="-25000" dirty="0" smtClean="0">
                <a:solidFill>
                  <a:srgbClr val="0000FF"/>
                </a:solidFill>
                <a:latin typeface="Times New Roman"/>
                <a:ea typeface="华文细黑"/>
                <a:cs typeface="Courier New"/>
              </a:rPr>
              <a:t>2</a:t>
            </a:r>
            <a:r>
              <a:rPr lang="en-US" altLang="zh-CN" sz="2800" kern="100" dirty="0" smtClean="0">
                <a:solidFill>
                  <a:srgbClr val="0000FF"/>
                </a:solidFill>
                <a:latin typeface="Times New Roman"/>
                <a:ea typeface="华文细黑"/>
                <a:cs typeface="Courier New"/>
              </a:rPr>
              <a:t>O</a:t>
            </a:r>
            <a:r>
              <a:rPr lang="zh-CN" altLang="en-US" sz="2800" kern="100" dirty="0" smtClean="0">
                <a:solidFill>
                  <a:srgbClr val="0000FF"/>
                </a:solidFill>
                <a:latin typeface="Times New Roman"/>
                <a:ea typeface="华文细黑"/>
                <a:cs typeface="Times New Roman"/>
              </a:rPr>
              <a:t>＋</a:t>
            </a:r>
            <a:endParaRPr lang="en-US" altLang="zh-CN" sz="2800" kern="100" dirty="0" smtClean="0">
              <a:solidFill>
                <a:srgbClr val="0000FF"/>
              </a:solidFill>
              <a:latin typeface="Times New Roman"/>
              <a:ea typeface="华文细黑"/>
              <a:cs typeface="Times New Roman"/>
            </a:endParaRPr>
          </a:p>
          <a:p>
            <a:pPr>
              <a:lnSpc>
                <a:spcPct val="150000"/>
              </a:lnSpc>
            </a:pPr>
            <a:r>
              <a:rPr lang="en-US" altLang="zh-CN" sz="2800" kern="100" dirty="0" smtClean="0">
                <a:solidFill>
                  <a:srgbClr val="0000FF"/>
                </a:solidFill>
                <a:latin typeface="Times New Roman"/>
                <a:ea typeface="华文细黑"/>
                <a:cs typeface="Courier New"/>
              </a:rPr>
              <a:t>CO</a:t>
            </a:r>
            <a:r>
              <a:rPr lang="en-US" altLang="zh-CN" sz="2800" kern="100" baseline="-25000" dirty="0" smtClean="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a:t>
            </a:r>
            <a:r>
              <a:rPr lang="zh-CN" altLang="en-US" sz="2800" kern="100" dirty="0">
                <a:solidFill>
                  <a:srgbClr val="0000FF"/>
                </a:solidFill>
                <a:latin typeface="Times New Roman"/>
                <a:ea typeface="华文细黑"/>
                <a:cs typeface="Times New Roman"/>
              </a:rPr>
              <a:t>不足</a:t>
            </a:r>
            <a:r>
              <a:rPr lang="en-US" altLang="zh-CN" sz="2800" kern="100" dirty="0">
                <a:solidFill>
                  <a:srgbClr val="0000FF"/>
                </a:solidFill>
                <a:latin typeface="Times New Roman"/>
                <a:ea typeface="华文细黑"/>
                <a:cs typeface="Courier New"/>
              </a:rPr>
              <a:t>)</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宋体"/>
                <a:ea typeface="华文细黑"/>
                <a:cs typeface="Times New Roman"/>
              </a:rPr>
              <a:t>↓</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3</a:t>
            </a:r>
            <a:endParaRPr lang="zh-CN" altLang="en-US" sz="2800" kern="100" dirty="0">
              <a:solidFill>
                <a:srgbClr val="0000FF"/>
              </a:solidFill>
              <a:latin typeface="Times New Roman"/>
              <a:ea typeface="华文细黑"/>
              <a:cs typeface="Times New Roman"/>
            </a:endParaRPr>
          </a:p>
        </p:txBody>
      </p:sp>
      <p:cxnSp>
        <p:nvCxnSpPr>
          <p:cNvPr id="6" name="直接连接符 5"/>
          <p:cNvCxnSpPr/>
          <p:nvPr/>
        </p:nvCxnSpPr>
        <p:spPr>
          <a:xfrm>
            <a:off x="8916218" y="938430"/>
            <a:ext cx="2520280" cy="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6126587" y="1590019"/>
            <a:ext cx="5191642"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833638" y="1909118"/>
            <a:ext cx="3168352"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2873270" y="2641898"/>
            <a:ext cx="2501856" cy="0"/>
          </a:xfrm>
          <a:prstGeom prst="line">
            <a:avLst/>
          </a:prstGeom>
        </p:spPr>
        <p:style>
          <a:lnRef idx="1">
            <a:schemeClr val="dk1"/>
          </a:lnRef>
          <a:fillRef idx="0">
            <a:schemeClr val="dk1"/>
          </a:fillRef>
          <a:effectRef idx="0">
            <a:schemeClr val="dk1"/>
          </a:effectRef>
          <a:fontRef idx="minor">
            <a:schemeClr val="tx1"/>
          </a:fontRef>
        </p:style>
      </p:cxnSp>
      <p:sp>
        <p:nvSpPr>
          <p:cNvPr id="12" name="矩形 11"/>
          <p:cNvSpPr/>
          <p:nvPr/>
        </p:nvSpPr>
        <p:spPr>
          <a:xfrm>
            <a:off x="8580124" y="3167162"/>
            <a:ext cx="2546210"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zh-CN" altLang="en-US"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en-US" altLang="zh-CN" sz="2800" kern="100" spc="-80" dirty="0" smtClean="0">
                <a:solidFill>
                  <a:srgbClr val="0000FF"/>
                </a:solidFill>
                <a:latin typeface="Times New Roman"/>
                <a:ea typeface="华文细黑"/>
                <a:cs typeface="Courier New"/>
              </a:rPr>
              <a:t>==</a:t>
            </a:r>
            <a:r>
              <a:rPr lang="en-US" altLang="zh-CN" sz="2800" kern="100" dirty="0" smtClean="0">
                <a:solidFill>
                  <a:srgbClr val="0000FF"/>
                </a:solidFill>
                <a:latin typeface="Times New Roman"/>
                <a:ea typeface="华文细黑"/>
                <a:cs typeface="Courier New"/>
              </a:rPr>
              <a:t>=</a:t>
            </a:r>
          </a:p>
        </p:txBody>
      </p:sp>
      <p:cxnSp>
        <p:nvCxnSpPr>
          <p:cNvPr id="13" name="直接连接符 12"/>
          <p:cNvCxnSpPr/>
          <p:nvPr/>
        </p:nvCxnSpPr>
        <p:spPr>
          <a:xfrm>
            <a:off x="8580124" y="3690382"/>
            <a:ext cx="2856374" cy="0"/>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6167214" y="3940086"/>
            <a:ext cx="1342034" cy="523220"/>
          </a:xfrm>
          <a:prstGeom prst="rect">
            <a:avLst/>
          </a:prstGeom>
        </p:spPr>
        <p:txBody>
          <a:bodyPr wrap="none">
            <a:spAutoFit/>
          </a:bodyPr>
          <a:lstStyle/>
          <a:p>
            <a:pPr lvl="0"/>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cxnSp>
        <p:nvCxnSpPr>
          <p:cNvPr id="17" name="直接连接符 16"/>
          <p:cNvCxnSpPr/>
          <p:nvPr/>
        </p:nvCxnSpPr>
        <p:spPr>
          <a:xfrm>
            <a:off x="6158057" y="4450606"/>
            <a:ext cx="1503867"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8" name="对象 17"/>
          <p:cNvGraphicFramePr>
            <a:graphicFrameLocks noChangeAspect="1"/>
          </p:cNvGraphicFramePr>
          <p:nvPr>
            <p:extLst>
              <p:ext uri="{D42A27DB-BD31-4B8C-83A1-F6EECF244321}">
                <p14:modId xmlns:p14="http://schemas.microsoft.com/office/powerpoint/2010/main" val="1125747953"/>
              </p:ext>
            </p:extLst>
          </p:nvPr>
        </p:nvGraphicFramePr>
        <p:xfrm>
          <a:off x="2822922" y="3493294"/>
          <a:ext cx="3390900" cy="1473200"/>
        </p:xfrm>
        <a:graphic>
          <a:graphicData uri="http://schemas.openxmlformats.org/presentationml/2006/ole">
            <mc:AlternateContent xmlns:mc="http://schemas.openxmlformats.org/markup-compatibility/2006">
              <mc:Choice xmlns:v="urn:schemas-microsoft-com:vml" Requires="v">
                <p:oleObj spid="_x0000_s7268" name="文档" r:id="rId7" imgW="3449057" imgH="1498734" progId="Word.Document.12">
                  <p:embed/>
                </p:oleObj>
              </mc:Choice>
              <mc:Fallback>
                <p:oleObj name="文档" r:id="rId7" imgW="3449057" imgH="1498734" progId="Word.Document.12">
                  <p:embed/>
                  <p:pic>
                    <p:nvPicPr>
                      <p:cNvPr id="0" name=""/>
                      <p:cNvPicPr/>
                      <p:nvPr/>
                    </p:nvPicPr>
                    <p:blipFill>
                      <a:blip r:embed="rId8"/>
                      <a:stretch>
                        <a:fillRect/>
                      </a:stretch>
                    </p:blipFill>
                    <p:spPr>
                      <a:xfrm>
                        <a:off x="2822922" y="3493294"/>
                        <a:ext cx="3390900" cy="1473200"/>
                      </a:xfrm>
                      <a:prstGeom prst="rect">
                        <a:avLst/>
                      </a:prstGeom>
                    </p:spPr>
                  </p:pic>
                </p:oleObj>
              </mc:Fallback>
            </mc:AlternateContent>
          </a:graphicData>
        </a:graphic>
      </p:graphicFrame>
      <p:cxnSp>
        <p:nvCxnSpPr>
          <p:cNvPr id="19" name="直接连接符 18"/>
          <p:cNvCxnSpPr/>
          <p:nvPr/>
        </p:nvCxnSpPr>
        <p:spPr>
          <a:xfrm>
            <a:off x="2816440" y="4188242"/>
            <a:ext cx="3160150" cy="0"/>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2795538" y="4810646"/>
            <a:ext cx="1328660" cy="0"/>
          </a:xfrm>
          <a:prstGeom prst="line">
            <a:avLst/>
          </a:prstGeom>
        </p:spPr>
        <p:style>
          <a:lnRef idx="1">
            <a:schemeClr val="dk1"/>
          </a:lnRef>
          <a:fillRef idx="0">
            <a:schemeClr val="dk1"/>
          </a:fillRef>
          <a:effectRef idx="0">
            <a:schemeClr val="dk1"/>
          </a:effectRef>
          <a:fontRef idx="minor">
            <a:schemeClr val="tx1"/>
          </a:fontRef>
        </p:style>
      </p:cxn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0555116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
                                        </p:tgtEl>
                                      </p:cBhvr>
                                    </p:animEffect>
                                    <p:set>
                                      <p:cBhvr>
                                        <p:cTn id="26" dur="1" fill="hold">
                                          <p:stCondLst>
                                            <p:cond delay="499"/>
                                          </p:stCondLst>
                                        </p:cTn>
                                        <p:tgtEl>
                                          <p:spTgt spid="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4" grpId="0"/>
      <p:bldP spid="4" grpId="1"/>
      <p:bldP spid="12" grpId="0"/>
      <p:bldP spid="12" grpId="1"/>
      <p:bldP spid="16" grpId="0"/>
      <p:bldP spid="1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bwMode="auto">
          <a:xfrm>
            <a:off x="406574" y="837506"/>
            <a:ext cx="2213745" cy="615696"/>
          </a:xfrm>
          <a:prstGeom prst="rect">
            <a:avLst/>
          </a:prstGeom>
          <a:noFill/>
        </p:spPr>
        <p:txBody>
          <a:bodyPr lIns="121898" tIns="60948" rIns="121898" bIns="60948">
            <a:spAutoFit/>
          </a:bodyPr>
          <a:lstStyle>
            <a:lvl1pPr>
              <a:defRPr>
                <a:solidFill>
                  <a:schemeClr val="tx1"/>
                </a:solidFill>
                <a:latin typeface="Arial" charset="0"/>
                <a:ea typeface="微软雅黑"/>
                <a:cs typeface="微软雅黑"/>
              </a:defRPr>
            </a:lvl1pPr>
            <a:lvl2pPr marL="742950" indent="-285750">
              <a:defRPr>
                <a:solidFill>
                  <a:schemeClr val="tx1"/>
                </a:solidFill>
                <a:latin typeface="Arial" charset="0"/>
                <a:ea typeface="微软雅黑"/>
                <a:cs typeface="微软雅黑"/>
              </a:defRPr>
            </a:lvl2pPr>
            <a:lvl3pPr marL="1143000" indent="-228600">
              <a:defRPr>
                <a:solidFill>
                  <a:schemeClr val="tx1"/>
                </a:solidFill>
                <a:latin typeface="Arial" charset="0"/>
                <a:ea typeface="微软雅黑"/>
                <a:cs typeface="微软雅黑"/>
              </a:defRPr>
            </a:lvl3pPr>
            <a:lvl4pPr marL="1600200" indent="-228600">
              <a:defRPr>
                <a:solidFill>
                  <a:schemeClr val="tx1"/>
                </a:solidFill>
                <a:latin typeface="Arial" charset="0"/>
                <a:ea typeface="微软雅黑"/>
                <a:cs typeface="微软雅黑"/>
              </a:defRPr>
            </a:lvl4pPr>
            <a:lvl5pPr marL="2057400" indent="-228600">
              <a:defRPr>
                <a:solidFill>
                  <a:schemeClr val="tx1"/>
                </a:solidFill>
                <a:latin typeface="Arial" charset="0"/>
                <a:ea typeface="微软雅黑"/>
                <a:cs typeface="微软雅黑"/>
              </a:defRPr>
            </a:lvl5pPr>
            <a:lvl6pPr marL="2514600" indent="-228600" fontAlgn="base">
              <a:spcBef>
                <a:spcPct val="0"/>
              </a:spcBef>
              <a:spcAft>
                <a:spcPct val="0"/>
              </a:spcAft>
              <a:defRPr>
                <a:solidFill>
                  <a:schemeClr val="tx1"/>
                </a:solidFill>
                <a:latin typeface="Arial" charset="0"/>
                <a:ea typeface="微软雅黑"/>
                <a:cs typeface="微软雅黑"/>
              </a:defRPr>
            </a:lvl6pPr>
            <a:lvl7pPr marL="2971800" indent="-228600" fontAlgn="base">
              <a:spcBef>
                <a:spcPct val="0"/>
              </a:spcBef>
              <a:spcAft>
                <a:spcPct val="0"/>
              </a:spcAft>
              <a:defRPr>
                <a:solidFill>
                  <a:schemeClr val="tx1"/>
                </a:solidFill>
                <a:latin typeface="Arial" charset="0"/>
                <a:ea typeface="微软雅黑"/>
                <a:cs typeface="微软雅黑"/>
              </a:defRPr>
            </a:lvl7pPr>
            <a:lvl8pPr marL="3429000" indent="-228600" fontAlgn="base">
              <a:spcBef>
                <a:spcPct val="0"/>
              </a:spcBef>
              <a:spcAft>
                <a:spcPct val="0"/>
              </a:spcAft>
              <a:defRPr>
                <a:solidFill>
                  <a:schemeClr val="tx1"/>
                </a:solidFill>
                <a:latin typeface="Arial" charset="0"/>
                <a:ea typeface="微软雅黑"/>
                <a:cs typeface="微软雅黑"/>
              </a:defRPr>
            </a:lvl8pPr>
            <a:lvl9pPr marL="3886200" indent="-228600" fontAlgn="base">
              <a:spcBef>
                <a:spcPct val="0"/>
              </a:spcBef>
              <a:spcAft>
                <a:spcPct val="0"/>
              </a:spcAft>
              <a:defRPr>
                <a:solidFill>
                  <a:schemeClr val="tx1"/>
                </a:solidFill>
                <a:latin typeface="Arial" charset="0"/>
                <a:ea typeface="微软雅黑"/>
                <a:cs typeface="微软雅黑"/>
              </a:defRPr>
            </a:lvl9pPr>
          </a:lstStyle>
          <a:p>
            <a:pPr lvl="0"/>
            <a:r>
              <a:rPr lang="zh-CN" altLang="en-US" sz="3200" b="1" dirty="0">
                <a:solidFill>
                  <a:schemeClr val="accent6">
                    <a:lumMod val="75000"/>
                  </a:schemeClr>
                </a:solidFill>
                <a:latin typeface="+mj-ea"/>
                <a:ea typeface="+mj-ea"/>
                <a:cs typeface="+mn-cs"/>
              </a:rPr>
              <a:t>深度思考</a:t>
            </a:r>
          </a:p>
        </p:txBody>
      </p:sp>
      <p:sp>
        <p:nvSpPr>
          <p:cNvPr id="9" name="矩形 8"/>
          <p:cNvSpPr/>
          <p:nvPr/>
        </p:nvSpPr>
        <p:spPr>
          <a:xfrm>
            <a:off x="294408" y="1627349"/>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从元素周期表的位置看，碳和硅均为</a:t>
            </a:r>
            <a:r>
              <a:rPr lang="en-US" altLang="zh-CN" sz="2800" kern="100" dirty="0">
                <a:latin typeface="宋体"/>
                <a:ea typeface="华文细黑"/>
                <a:cs typeface="Times New Roman"/>
              </a:rPr>
              <a:t>Ⅳ</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族元素，自然界中有碳的多种单质存在，自然界中有硅的单质吗？为什么</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rgbClr val="0000FF"/>
                </a:solidFill>
                <a:latin typeface="Times New Roman"/>
                <a:cs typeface="Times New Roman"/>
              </a:rPr>
              <a:t>　</a:t>
            </a:r>
            <a:r>
              <a:rPr lang="zh-CN" altLang="zh-CN" sz="2800" kern="100" dirty="0">
                <a:solidFill>
                  <a:srgbClr val="E36C0A"/>
                </a:solidFill>
                <a:latin typeface="Times New Roman"/>
                <a:ea typeface="华文细黑"/>
                <a:cs typeface="Times New Roman"/>
              </a:rPr>
              <a:t>没有，因为硅有很强的亲氧性，在地壳形成时硅与氧易结合，难分离，因而硅在自然界中主要以氧化物和硅酸盐的形式存在</a:t>
            </a:r>
            <a:r>
              <a:rPr lang="zh-CN" altLang="zh-CN" sz="2800" kern="100" dirty="0" smtClean="0">
                <a:solidFill>
                  <a:srgbClr val="E36C0A"/>
                </a:solidFill>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35175167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xEl>
                                              <p:pRg st="1" end="1"/>
                                            </p:txEl>
                                          </p:spTgt>
                                        </p:tgtEl>
                                      </p:cBhvr>
                                    </p:animEffect>
                                    <p:set>
                                      <p:cBhvr>
                                        <p:cTn id="12" dur="1" fill="hold">
                                          <p:stCondLst>
                                            <p:cond delay="499"/>
                                          </p:stCondLst>
                                        </p:cTn>
                                        <p:tgtEl>
                                          <p:spTgt spid="9">
                                            <p:txEl>
                                              <p:pRg st="1" end="1"/>
                                            </p:txEl>
                                          </p:spTgt>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678" y="1292176"/>
            <a:ext cx="11388152" cy="1338099"/>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从元素周期表的位置看，硅的还原性比碳强，但碳能与</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反应制取</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，试从化学平衡的角度认识该反应发生的原因</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14836427"/>
              </p:ext>
            </p:extLst>
          </p:nvPr>
        </p:nvGraphicFramePr>
        <p:xfrm>
          <a:off x="410270" y="2846462"/>
          <a:ext cx="11150600" cy="2095500"/>
        </p:xfrm>
        <a:graphic>
          <a:graphicData uri="http://schemas.openxmlformats.org/presentationml/2006/ole">
            <mc:AlternateContent xmlns:mc="http://schemas.openxmlformats.org/markup-compatibility/2006">
              <mc:Choice xmlns:v="urn:schemas-microsoft-com:vml" Requires="v">
                <p:oleObj spid="_x0000_s9263" name="文档" r:id="rId4" imgW="11146197" imgH="2101809" progId="Word.Document.12">
                  <p:embed/>
                </p:oleObj>
              </mc:Choice>
              <mc:Fallback>
                <p:oleObj name="文档" r:id="rId4" imgW="11146197" imgH="2101809" progId="Word.Document.12">
                  <p:embed/>
                  <p:pic>
                    <p:nvPicPr>
                      <p:cNvPr id="0" name=""/>
                      <p:cNvPicPr/>
                      <p:nvPr/>
                    </p:nvPicPr>
                    <p:blipFill>
                      <a:blip r:embed="rId5"/>
                      <a:stretch>
                        <a:fillRect/>
                      </a:stretch>
                    </p:blipFill>
                    <p:spPr>
                      <a:xfrm>
                        <a:off x="410270" y="2846462"/>
                        <a:ext cx="11150600" cy="2095500"/>
                      </a:xfrm>
                      <a:prstGeom prst="rect">
                        <a:avLst/>
                      </a:prstGeom>
                    </p:spPr>
                  </p:pic>
                </p:oleObj>
              </mc:Fallback>
            </mc:AlternateContent>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350039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23678" y="693490"/>
            <a:ext cx="11604176" cy="4259603"/>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写出除去下列气体中混有的杂质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括号内为杂质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可采取的方法：</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(1)CO(CO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(3)CO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(4)CO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(5)CO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3" name="矩形 2"/>
          <p:cNvSpPr/>
          <p:nvPr/>
        </p:nvSpPr>
        <p:spPr>
          <a:xfrm>
            <a:off x="2526170" y="1519486"/>
            <a:ext cx="4721164" cy="492443"/>
          </a:xfrm>
          <a:prstGeom prst="rect">
            <a:avLst/>
          </a:prstGeom>
        </p:spPr>
        <p:txBody>
          <a:bodyPr wrap="none">
            <a:spAutoFit/>
          </a:bodyPr>
          <a:lstStyle/>
          <a:p>
            <a:r>
              <a:rPr lang="zh-CN" altLang="zh-CN" sz="2600" kern="100" dirty="0">
                <a:solidFill>
                  <a:srgbClr val="E36C0A"/>
                </a:solidFill>
                <a:latin typeface="Times New Roman"/>
                <a:ea typeface="华文细黑"/>
                <a:cs typeface="Times New Roman"/>
              </a:rPr>
              <a:t>通过盛有浓</a:t>
            </a:r>
            <a:r>
              <a:rPr lang="en-US" altLang="zh-CN" sz="2600" kern="100" dirty="0">
                <a:solidFill>
                  <a:srgbClr val="E36C0A"/>
                </a:solidFill>
                <a:latin typeface="Times New Roman"/>
                <a:ea typeface="华文细黑"/>
              </a:rPr>
              <a:t>NaOH</a:t>
            </a:r>
            <a:r>
              <a:rPr lang="zh-CN" altLang="zh-CN" sz="2600" kern="100" dirty="0">
                <a:solidFill>
                  <a:srgbClr val="E36C0A"/>
                </a:solidFill>
                <a:latin typeface="Times New Roman"/>
                <a:ea typeface="华文细黑"/>
                <a:cs typeface="Times New Roman"/>
              </a:rPr>
              <a:t>溶液的洗气瓶</a:t>
            </a:r>
            <a:endParaRPr lang="zh-CN" altLang="en-US" sz="2600" dirty="0"/>
          </a:p>
        </p:txBody>
      </p:sp>
      <p:sp>
        <p:nvSpPr>
          <p:cNvPr id="5" name="矩形 4"/>
          <p:cNvSpPr/>
          <p:nvPr/>
        </p:nvSpPr>
        <p:spPr>
          <a:xfrm>
            <a:off x="2554114" y="2192958"/>
            <a:ext cx="517160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通过盛放灼热</a:t>
            </a:r>
            <a:r>
              <a:rPr lang="en-US" altLang="zh-CN" sz="2800" kern="100" dirty="0">
                <a:solidFill>
                  <a:srgbClr val="E36C0A"/>
                </a:solidFill>
                <a:latin typeface="Times New Roman"/>
                <a:ea typeface="华文细黑"/>
              </a:rPr>
              <a:t>CuO</a:t>
            </a:r>
            <a:r>
              <a:rPr lang="zh-CN" altLang="zh-CN" sz="2800" kern="100" dirty="0">
                <a:solidFill>
                  <a:srgbClr val="E36C0A"/>
                </a:solidFill>
                <a:latin typeface="Times New Roman"/>
                <a:ea typeface="华文细黑"/>
                <a:cs typeface="Times New Roman"/>
              </a:rPr>
              <a:t>的硬质玻璃管</a:t>
            </a:r>
            <a:endParaRPr lang="zh-CN" altLang="en-US" sz="2800" dirty="0"/>
          </a:p>
        </p:txBody>
      </p:sp>
      <p:sp>
        <p:nvSpPr>
          <p:cNvPr id="6" name="矩形 5"/>
          <p:cNvSpPr/>
          <p:nvPr/>
        </p:nvSpPr>
        <p:spPr>
          <a:xfrm>
            <a:off x="2448198" y="2853730"/>
            <a:ext cx="5211683"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通过盛放灼热铜网的硬质玻璃管</a:t>
            </a:r>
            <a:endParaRPr lang="zh-CN" altLang="en-US" sz="2800" kern="100" dirty="0">
              <a:solidFill>
                <a:srgbClr val="E36C0A"/>
              </a:solidFill>
              <a:latin typeface="Times New Roman"/>
              <a:ea typeface="华文细黑"/>
              <a:cs typeface="Times New Roman"/>
            </a:endParaRPr>
          </a:p>
        </p:txBody>
      </p:sp>
      <p:sp>
        <p:nvSpPr>
          <p:cNvPr id="7" name="矩形 6"/>
          <p:cNvSpPr/>
          <p:nvPr/>
        </p:nvSpPr>
        <p:spPr>
          <a:xfrm>
            <a:off x="2569269" y="3530407"/>
            <a:ext cx="8901137" cy="523220"/>
          </a:xfrm>
          <a:prstGeom prst="rect">
            <a:avLst/>
          </a:prstGeom>
        </p:spPr>
        <p:txBody>
          <a:bodyPr wrap="square">
            <a:spAutoFit/>
          </a:bodyPr>
          <a:lstStyle/>
          <a:p>
            <a:r>
              <a:rPr lang="zh-CN" altLang="zh-CN" sz="2800" kern="100" dirty="0">
                <a:solidFill>
                  <a:srgbClr val="E36C0A"/>
                </a:solidFill>
                <a:latin typeface="Times New Roman"/>
                <a:ea typeface="华文细黑"/>
                <a:cs typeface="Times New Roman"/>
              </a:rPr>
              <a:t>通过盛有饱和</a:t>
            </a:r>
            <a:r>
              <a:rPr lang="en-US" altLang="zh-CN" sz="2800" kern="100" dirty="0">
                <a:solidFill>
                  <a:srgbClr val="E36C0A"/>
                </a:solidFill>
                <a:latin typeface="Times New Roman"/>
                <a:ea typeface="华文细黑"/>
                <a:cs typeface="Times New Roman"/>
              </a:rPr>
              <a:t>NaHCO</a:t>
            </a:r>
            <a:r>
              <a:rPr lang="en-US" altLang="zh-CN" sz="2800" kern="100" baseline="-25000" dirty="0">
                <a:solidFill>
                  <a:srgbClr val="E36C0A"/>
                </a:solidFill>
                <a:latin typeface="Times New Roman"/>
                <a:ea typeface="华文细黑"/>
                <a:cs typeface="Times New Roman"/>
              </a:rPr>
              <a:t>3</a:t>
            </a:r>
            <a:r>
              <a:rPr lang="zh-CN" altLang="zh-CN" sz="2800" kern="100" dirty="0">
                <a:solidFill>
                  <a:srgbClr val="E36C0A"/>
                </a:solidFill>
                <a:latin typeface="Times New Roman"/>
                <a:ea typeface="华文细黑"/>
                <a:cs typeface="Times New Roman"/>
              </a:rPr>
              <a:t>溶液或酸性</a:t>
            </a:r>
            <a:r>
              <a:rPr lang="en-US" altLang="zh-CN" sz="2800" kern="100" dirty="0">
                <a:solidFill>
                  <a:srgbClr val="E36C0A"/>
                </a:solidFill>
                <a:latin typeface="Times New Roman"/>
                <a:ea typeface="华文细黑"/>
                <a:cs typeface="Times New Roman"/>
              </a:rPr>
              <a:t>KMnO</a:t>
            </a:r>
            <a:r>
              <a:rPr lang="en-US" altLang="zh-CN" sz="2800" kern="100" baseline="-25000" dirty="0">
                <a:solidFill>
                  <a:srgbClr val="E36C0A"/>
                </a:solidFill>
                <a:latin typeface="Times New Roman"/>
                <a:ea typeface="华文细黑"/>
                <a:cs typeface="Times New Roman"/>
              </a:rPr>
              <a:t>4</a:t>
            </a:r>
            <a:r>
              <a:rPr lang="zh-CN" altLang="zh-CN" sz="2800" kern="100" dirty="0">
                <a:solidFill>
                  <a:srgbClr val="E36C0A"/>
                </a:solidFill>
                <a:latin typeface="Times New Roman"/>
                <a:ea typeface="华文细黑"/>
                <a:cs typeface="Times New Roman"/>
              </a:rPr>
              <a:t>溶液的洗气瓶</a:t>
            </a:r>
            <a:endParaRPr lang="zh-CN" altLang="en-US" sz="2800" kern="100" dirty="0">
              <a:solidFill>
                <a:srgbClr val="E36C0A"/>
              </a:solidFill>
              <a:latin typeface="Times New Roman"/>
              <a:ea typeface="华文细黑"/>
              <a:cs typeface="Times New Roman"/>
            </a:endParaRPr>
          </a:p>
        </p:txBody>
      </p:sp>
      <p:sp>
        <p:nvSpPr>
          <p:cNvPr id="8" name="矩形 7"/>
          <p:cNvSpPr/>
          <p:nvPr/>
        </p:nvSpPr>
        <p:spPr>
          <a:xfrm>
            <a:off x="2621792" y="4234582"/>
            <a:ext cx="5849678"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通过盛有饱和</a:t>
            </a:r>
            <a:r>
              <a:rPr lang="en-US" altLang="zh-CN" sz="2800" kern="100" dirty="0">
                <a:solidFill>
                  <a:srgbClr val="E36C0A"/>
                </a:solidFill>
                <a:latin typeface="Times New Roman"/>
                <a:ea typeface="华文细黑"/>
                <a:cs typeface="Times New Roman"/>
              </a:rPr>
              <a:t>NaHCO</a:t>
            </a:r>
            <a:r>
              <a:rPr lang="en-US" altLang="zh-CN" sz="2800" kern="100" baseline="-25000" dirty="0">
                <a:solidFill>
                  <a:srgbClr val="E36C0A"/>
                </a:solidFill>
                <a:latin typeface="Times New Roman"/>
                <a:ea typeface="华文细黑"/>
                <a:cs typeface="Times New Roman"/>
              </a:rPr>
              <a:t>3</a:t>
            </a:r>
            <a:r>
              <a:rPr lang="zh-CN" altLang="zh-CN" sz="2800" kern="100" dirty="0">
                <a:solidFill>
                  <a:srgbClr val="E36C0A"/>
                </a:solidFill>
                <a:latin typeface="Times New Roman"/>
                <a:ea typeface="华文细黑"/>
                <a:cs typeface="Times New Roman"/>
              </a:rPr>
              <a:t>溶液的洗气瓶</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515664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5" grpId="0"/>
      <p:bldP spid="5" grpId="1"/>
      <p:bldP spid="6" grpId="0"/>
      <p:bldP spid="6" grpId="1"/>
      <p:bldP spid="7" grpId="0"/>
      <p:bldP spid="7" grpId="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77562"/>
            <a:ext cx="11705454" cy="2864414"/>
          </a:xfrm>
          <a:prstGeom prst="rect">
            <a:avLst/>
          </a:prstGeom>
        </p:spPr>
        <p:txBody>
          <a:bodyPr wrap="square" lIns="121898" tIns="60948" rIns="121898" bIns="60948">
            <a:spAutoFit/>
          </a:bodyPr>
          <a:lstStyle/>
          <a:p>
            <a:pPr algn="just">
              <a:lnSpc>
                <a:spcPct val="135000"/>
              </a:lnSpc>
              <a:spcAft>
                <a:spcPts val="0"/>
              </a:spcAft>
            </a:pPr>
            <a:r>
              <a:rPr lang="en-US" altLang="zh-CN" sz="2700" kern="100" dirty="0">
                <a:latin typeface="Times New Roman"/>
                <a:ea typeface="华文细黑"/>
                <a:cs typeface="Courier New"/>
              </a:rPr>
              <a:t>4.</a:t>
            </a:r>
            <a:r>
              <a:rPr lang="zh-CN" altLang="zh-CN" sz="2700" kern="100" dirty="0">
                <a:latin typeface="Times New Roman"/>
                <a:ea typeface="华文细黑"/>
                <a:cs typeface="Times New Roman"/>
              </a:rPr>
              <a:t>如何用所提供的试剂和方法除去各粉末状混合物中的杂质</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括号内为杂质</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。将所选答案的编号填入下表内相应的空格内</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如果不需要外加试剂，则对应答案栏可空着</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可供选择的试剂：</a:t>
            </a: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盐酸　</a:t>
            </a: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氢氧化钠溶液　</a:t>
            </a: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氧</a:t>
            </a:r>
            <a:r>
              <a:rPr lang="zh-CN" altLang="zh-CN" sz="2700" kern="100" dirty="0" smtClean="0">
                <a:latin typeface="Times New Roman"/>
                <a:ea typeface="华文细黑"/>
                <a:cs typeface="Times New Roman"/>
              </a:rPr>
              <a:t>气</a:t>
            </a:r>
            <a:r>
              <a:rPr lang="en-US" altLang="zh-CN" sz="2700" kern="100" dirty="0" smtClean="0">
                <a:latin typeface="Times New Roman"/>
                <a:ea typeface="华文细黑"/>
                <a:cs typeface="Times New Roman"/>
              </a:rPr>
              <a:t>    </a:t>
            </a:r>
            <a:r>
              <a:rPr lang="en-US" altLang="zh-CN" sz="2700" kern="100" dirty="0" smtClean="0">
                <a:latin typeface="Times New Roman"/>
                <a:ea typeface="华文细黑"/>
                <a:cs typeface="Courier New"/>
              </a:rPr>
              <a:t>D</a:t>
            </a:r>
            <a:r>
              <a:rPr lang="en-US" altLang="zh-CN" sz="2700" kern="100" dirty="0">
                <a:latin typeface="Times New Roman"/>
                <a:ea typeface="华文细黑"/>
                <a:cs typeface="Courier New"/>
              </a:rPr>
              <a:t>.</a:t>
            </a:r>
            <a:r>
              <a:rPr lang="zh-CN" altLang="zh-CN" sz="2700" kern="100" dirty="0">
                <a:latin typeface="Times New Roman"/>
                <a:ea typeface="华文细黑"/>
                <a:cs typeface="Times New Roman"/>
              </a:rPr>
              <a:t>水　</a:t>
            </a:r>
            <a:r>
              <a:rPr lang="en-US" altLang="zh-CN" sz="2700" kern="100" dirty="0">
                <a:latin typeface="Times New Roman"/>
                <a:ea typeface="华文细黑"/>
                <a:cs typeface="Courier New"/>
              </a:rPr>
              <a:t>E.</a:t>
            </a:r>
            <a:r>
              <a:rPr lang="zh-CN" altLang="zh-CN" sz="2700" kern="100" dirty="0">
                <a:latin typeface="Times New Roman"/>
                <a:ea typeface="华文细黑"/>
                <a:cs typeface="Times New Roman"/>
              </a:rPr>
              <a:t>二氧化碳</a:t>
            </a:r>
            <a:endParaRPr lang="zh-CN" altLang="zh-CN" sz="2700" kern="100" dirty="0">
              <a:latin typeface="宋体"/>
              <a:cs typeface="Courier New"/>
            </a:endParaRPr>
          </a:p>
          <a:p>
            <a:pPr algn="just">
              <a:lnSpc>
                <a:spcPct val="135000"/>
              </a:lnSpc>
              <a:spcAft>
                <a:spcPts val="0"/>
              </a:spcAft>
            </a:pPr>
            <a:r>
              <a:rPr lang="zh-CN" altLang="zh-CN" sz="2700" kern="100" dirty="0">
                <a:latin typeface="Times New Roman"/>
                <a:ea typeface="华文细黑"/>
                <a:cs typeface="Times New Roman"/>
              </a:rPr>
              <a:t>可选用的操作：</a:t>
            </a:r>
            <a:r>
              <a:rPr lang="en-US" altLang="zh-CN" sz="2700" kern="100" dirty="0">
                <a:latin typeface="宋体"/>
                <a:ea typeface="华文细黑"/>
                <a:cs typeface="Times New Roman"/>
              </a:rPr>
              <a:t>①</a:t>
            </a:r>
            <a:r>
              <a:rPr lang="zh-CN" altLang="zh-CN" sz="2700" kern="100" dirty="0">
                <a:latin typeface="Times New Roman"/>
                <a:ea typeface="华文细黑"/>
                <a:cs typeface="Times New Roman"/>
              </a:rPr>
              <a:t>水洗　</a:t>
            </a:r>
            <a:r>
              <a:rPr lang="en-US" altLang="zh-CN" sz="2700" kern="100" dirty="0">
                <a:latin typeface="宋体"/>
                <a:ea typeface="华文细黑"/>
                <a:cs typeface="Times New Roman"/>
              </a:rPr>
              <a:t>②</a:t>
            </a:r>
            <a:r>
              <a:rPr lang="zh-CN" altLang="zh-CN" sz="2700" kern="100" dirty="0">
                <a:latin typeface="Times New Roman"/>
                <a:ea typeface="华文细黑"/>
                <a:cs typeface="Times New Roman"/>
              </a:rPr>
              <a:t>加热　</a:t>
            </a:r>
            <a:r>
              <a:rPr lang="en-US" altLang="zh-CN" sz="2700" kern="100" dirty="0">
                <a:latin typeface="宋体"/>
                <a:ea typeface="华文细黑"/>
                <a:cs typeface="Times New Roman"/>
              </a:rPr>
              <a:t>③</a:t>
            </a:r>
            <a:r>
              <a:rPr lang="zh-CN" altLang="zh-CN" sz="2700" kern="100" dirty="0">
                <a:latin typeface="Times New Roman"/>
                <a:ea typeface="华文细黑"/>
                <a:cs typeface="Times New Roman"/>
              </a:rPr>
              <a:t>高温灼烧　</a:t>
            </a:r>
            <a:r>
              <a:rPr lang="en-US" altLang="zh-CN" sz="2700" kern="100" dirty="0">
                <a:latin typeface="宋体"/>
                <a:ea typeface="华文细黑"/>
                <a:cs typeface="Times New Roman"/>
              </a:rPr>
              <a:t>④</a:t>
            </a:r>
            <a:r>
              <a:rPr lang="zh-CN" altLang="zh-CN" sz="2700" kern="100" dirty="0">
                <a:latin typeface="Times New Roman"/>
                <a:ea typeface="华文细黑"/>
                <a:cs typeface="Times New Roman"/>
              </a:rPr>
              <a:t>过</a:t>
            </a:r>
            <a:r>
              <a:rPr lang="zh-CN" altLang="zh-CN" sz="2700" kern="100" dirty="0" smtClean="0">
                <a:latin typeface="Times New Roman"/>
                <a:ea typeface="华文细黑"/>
                <a:cs typeface="Times New Roman"/>
              </a:rPr>
              <a:t>滤</a:t>
            </a:r>
            <a:r>
              <a:rPr lang="en-US" altLang="zh-CN" sz="2700" kern="100" dirty="0" smtClean="0">
                <a:latin typeface="Times New Roman"/>
                <a:ea typeface="华文细黑"/>
                <a:cs typeface="Times New Roman"/>
              </a:rPr>
              <a:t>    </a:t>
            </a:r>
            <a:r>
              <a:rPr lang="en-US" altLang="zh-CN" sz="2700" kern="100" dirty="0" smtClean="0">
                <a:latin typeface="宋体"/>
                <a:ea typeface="华文细黑"/>
                <a:cs typeface="Times New Roman"/>
              </a:rPr>
              <a:t>⑤</a:t>
            </a:r>
            <a:r>
              <a:rPr lang="zh-CN" altLang="zh-CN" sz="2700" kern="100" dirty="0">
                <a:latin typeface="Times New Roman"/>
                <a:ea typeface="华文细黑"/>
                <a:cs typeface="Times New Roman"/>
              </a:rPr>
              <a:t>结晶</a:t>
            </a:r>
            <a:endParaRPr lang="zh-CN" altLang="zh-CN" sz="270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1477896828"/>
              </p:ext>
            </p:extLst>
          </p:nvPr>
        </p:nvGraphicFramePr>
        <p:xfrm>
          <a:off x="635299" y="2807122"/>
          <a:ext cx="10801199" cy="3703320"/>
        </p:xfrm>
        <a:graphic>
          <a:graphicData uri="http://schemas.openxmlformats.org/drawingml/2006/table">
            <a:tbl>
              <a:tblPr/>
              <a:tblGrid>
                <a:gridCol w="1769773"/>
                <a:gridCol w="3474218"/>
                <a:gridCol w="2778604"/>
                <a:gridCol w="2778604"/>
              </a:tblGrid>
              <a:tr h="590465">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700" kern="100" dirty="0">
                          <a:effectLst/>
                          <a:latin typeface="Times New Roman"/>
                          <a:ea typeface="华文细黑"/>
                          <a:cs typeface="Times New Roman"/>
                        </a:rPr>
                        <a:t>粉末状混合物</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a:effectLst/>
                          <a:latin typeface="Times New Roman"/>
                          <a:ea typeface="华文细黑"/>
                          <a:cs typeface="Times New Roman"/>
                        </a:rPr>
                        <a:t>选择的试剂</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700" kern="100">
                          <a:effectLst/>
                          <a:latin typeface="Times New Roman"/>
                          <a:ea typeface="华文细黑"/>
                          <a:cs typeface="Times New Roman"/>
                        </a:rPr>
                        <a:t>选用的操作</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643">
                <a:tc>
                  <a:txBody>
                    <a:bodyPr/>
                    <a:lstStyle/>
                    <a:p>
                      <a:pPr algn="ctr">
                        <a:lnSpc>
                          <a:spcPct val="150000"/>
                        </a:lnSpc>
                        <a:spcAft>
                          <a:spcPts val="0"/>
                        </a:spcAft>
                      </a:pPr>
                      <a:r>
                        <a:rPr lang="en-US" sz="2700" kern="100">
                          <a:effectLst/>
                          <a:latin typeface="Times New Roman"/>
                          <a:ea typeface="华文细黑"/>
                          <a:cs typeface="Courier New"/>
                        </a:rPr>
                        <a:t>(1)</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CaCO</a:t>
                      </a:r>
                      <a:r>
                        <a:rPr lang="en-US" sz="2700" kern="100" baseline="-25000">
                          <a:effectLst/>
                          <a:latin typeface="Times New Roman"/>
                          <a:ea typeface="华文细黑"/>
                          <a:cs typeface="Courier New"/>
                        </a:rPr>
                        <a:t>3</a:t>
                      </a: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643">
                <a:tc>
                  <a:txBody>
                    <a:bodyPr/>
                    <a:lstStyle/>
                    <a:p>
                      <a:pPr algn="ctr">
                        <a:lnSpc>
                          <a:spcPct val="150000"/>
                        </a:lnSpc>
                        <a:spcAft>
                          <a:spcPts val="0"/>
                        </a:spcAft>
                      </a:pPr>
                      <a:r>
                        <a:rPr lang="en-US" sz="2700" kern="100">
                          <a:effectLst/>
                          <a:latin typeface="Times New Roman"/>
                          <a:ea typeface="华文细黑"/>
                          <a:cs typeface="Courier New"/>
                        </a:rPr>
                        <a:t>(2)</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NaCl(SiO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3643">
                <a:tc>
                  <a:txBody>
                    <a:bodyPr/>
                    <a:lstStyle/>
                    <a:p>
                      <a:pPr algn="ctr">
                        <a:lnSpc>
                          <a:spcPct val="150000"/>
                        </a:lnSpc>
                        <a:spcAft>
                          <a:spcPts val="0"/>
                        </a:spcAft>
                      </a:pPr>
                      <a:r>
                        <a:rPr lang="en-US" sz="2700" kern="100">
                          <a:effectLst/>
                          <a:latin typeface="Times New Roman"/>
                          <a:ea typeface="华文细黑"/>
                          <a:cs typeface="Courier New"/>
                        </a:rPr>
                        <a:t>(3)</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(Fe</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O</a:t>
                      </a:r>
                      <a:r>
                        <a:rPr lang="en-US" sz="2700" kern="100" baseline="-25000">
                          <a:effectLst/>
                          <a:latin typeface="Times New Roman"/>
                          <a:ea typeface="华文细黑"/>
                          <a:cs typeface="Courier New"/>
                        </a:rPr>
                        <a:t>3</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465">
                <a:tc>
                  <a:txBody>
                    <a:bodyPr/>
                    <a:lstStyle/>
                    <a:p>
                      <a:pPr algn="ctr">
                        <a:lnSpc>
                          <a:spcPct val="150000"/>
                        </a:lnSpc>
                        <a:spcAft>
                          <a:spcPts val="0"/>
                        </a:spcAft>
                      </a:pPr>
                      <a:r>
                        <a:rPr lang="en-US" sz="2700" kern="100">
                          <a:effectLst/>
                          <a:latin typeface="Times New Roman"/>
                          <a:ea typeface="华文细黑"/>
                          <a:cs typeface="Courier New"/>
                        </a:rPr>
                        <a:t>(4)</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(CaCO</a:t>
                      </a:r>
                      <a:r>
                        <a:rPr lang="en-US" sz="2700" kern="100" baseline="-25000">
                          <a:effectLst/>
                          <a:latin typeface="Times New Roman"/>
                          <a:ea typeface="华文细黑"/>
                          <a:cs typeface="Courier New"/>
                        </a:rPr>
                        <a:t>3</a:t>
                      </a:r>
                      <a:r>
                        <a:rPr lang="en-US" sz="2700" kern="100">
                          <a:effectLst/>
                          <a:latin typeface="Times New Roman"/>
                          <a:ea typeface="华文细黑"/>
                          <a:cs typeface="Courier New"/>
                        </a:rPr>
                        <a:t>)</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 </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0465">
                <a:tc>
                  <a:txBody>
                    <a:bodyPr/>
                    <a:lstStyle/>
                    <a:p>
                      <a:pPr algn="ctr">
                        <a:lnSpc>
                          <a:spcPct val="150000"/>
                        </a:lnSpc>
                        <a:spcAft>
                          <a:spcPts val="0"/>
                        </a:spcAft>
                      </a:pPr>
                      <a:r>
                        <a:rPr lang="en-US" sz="2700" kern="100">
                          <a:effectLst/>
                          <a:latin typeface="Times New Roman"/>
                          <a:ea typeface="华文细黑"/>
                          <a:cs typeface="Courier New"/>
                        </a:rPr>
                        <a:t>(5)</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a:effectLst/>
                          <a:latin typeface="Times New Roman"/>
                          <a:ea typeface="华文细黑"/>
                          <a:cs typeface="Courier New"/>
                        </a:rPr>
                        <a:t>SiO</a:t>
                      </a:r>
                      <a:r>
                        <a:rPr lang="en-US" sz="2700" kern="100" baseline="-25000">
                          <a:effectLst/>
                          <a:latin typeface="Times New Roman"/>
                          <a:ea typeface="华文细黑"/>
                          <a:cs typeface="Courier New"/>
                        </a:rPr>
                        <a:t>2</a:t>
                      </a:r>
                      <a:r>
                        <a:rPr lang="en-US" sz="2700" kern="100">
                          <a:effectLst/>
                          <a:latin typeface="Times New Roman"/>
                          <a:ea typeface="华文细黑"/>
                          <a:cs typeface="Courier New"/>
                        </a:rPr>
                        <a:t>(NH</a:t>
                      </a:r>
                      <a:r>
                        <a:rPr lang="en-US" sz="2700" kern="100" baseline="-25000">
                          <a:effectLst/>
                          <a:latin typeface="Times New Roman"/>
                          <a:ea typeface="华文细黑"/>
                          <a:cs typeface="Courier New"/>
                        </a:rPr>
                        <a:t>4</a:t>
                      </a:r>
                      <a:r>
                        <a:rPr lang="en-US" sz="2700" kern="100">
                          <a:effectLst/>
                          <a:latin typeface="Times New Roman"/>
                          <a:ea typeface="华文细黑"/>
                          <a:cs typeface="Courier New"/>
                        </a:rPr>
                        <a:t>Cl)</a:t>
                      </a:r>
                      <a:endParaRPr lang="zh-CN" sz="2700" kern="10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700" kern="100" dirty="0">
                          <a:effectLst/>
                          <a:latin typeface="Times New Roman"/>
                          <a:ea typeface="华文细黑"/>
                          <a:cs typeface="Courier New"/>
                        </a:rPr>
                        <a:t> </a:t>
                      </a:r>
                      <a:endParaRPr lang="zh-CN" sz="2700" kern="100" dirty="0">
                        <a:effectLst/>
                        <a:latin typeface="宋体"/>
                        <a:cs typeface="Courier New"/>
                      </a:endParaRPr>
                    </a:p>
                  </a:txBody>
                  <a:tcPr marL="32340" marR="3234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3442989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11"/>
          <p:cNvSpPr/>
          <p:nvPr/>
        </p:nvSpPr>
        <p:spPr>
          <a:xfrm>
            <a:off x="294408" y="189434"/>
            <a:ext cx="11388152"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kern="100" dirty="0">
                <a:solidFill>
                  <a:srgbClr val="0000FF"/>
                </a:solidFill>
                <a:latin typeface="Times New Roman"/>
                <a:cs typeface="Times New Roman"/>
              </a:rPr>
              <a:t>　</a:t>
            </a:r>
            <a:r>
              <a:rPr lang="zh-CN" altLang="zh-CN" sz="2800" kern="100" dirty="0">
                <a:latin typeface="Times New Roman"/>
                <a:ea typeface="华文细黑"/>
                <a:cs typeface="Times New Roman"/>
              </a:rPr>
              <a:t>可根据二氧化硅是不溶于水的酸性氧化物，可与强碱反应，不与酸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氢氟酸除外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反应；受热不分解等性质选择。而三氧化二铁、碳酸钙与盐酸反应；硅酸、氯化铵能受热分解。通过一定操作，除去杂质。除杂过程中所发生反应的化学方程式如下</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6HCl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(4)CaCO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087482379"/>
              </p:ext>
            </p:extLst>
          </p:nvPr>
        </p:nvGraphicFramePr>
        <p:xfrm>
          <a:off x="473744" y="4775533"/>
          <a:ext cx="5392738" cy="990600"/>
        </p:xfrm>
        <a:graphic>
          <a:graphicData uri="http://schemas.openxmlformats.org/presentationml/2006/ole">
            <mc:AlternateContent xmlns:mc="http://schemas.openxmlformats.org/markup-compatibility/2006">
              <mc:Choice xmlns:v="urn:schemas-microsoft-com:vml" Requires="v">
                <p:oleObj spid="_x0000_s10288" name="文档" r:id="rId4" imgW="5392122" imgH="990036" progId="Word.Document.12">
                  <p:embed/>
                </p:oleObj>
              </mc:Choice>
              <mc:Fallback>
                <p:oleObj name="文档" r:id="rId4" imgW="5392122" imgH="990036" progId="Word.Document.12">
                  <p:embed/>
                  <p:pic>
                    <p:nvPicPr>
                      <p:cNvPr id="0" name=""/>
                      <p:cNvPicPr/>
                      <p:nvPr/>
                    </p:nvPicPr>
                    <p:blipFill>
                      <a:blip r:embed="rId5"/>
                      <a:stretch>
                        <a:fillRect/>
                      </a:stretch>
                    </p:blipFill>
                    <p:spPr>
                      <a:xfrm>
                        <a:off x="473744" y="4775533"/>
                        <a:ext cx="5392738" cy="990600"/>
                      </a:xfrm>
                      <a:prstGeom prst="rect">
                        <a:avLst/>
                      </a:prstGeom>
                    </p:spPr>
                  </p:pic>
                </p:oleObj>
              </mc:Fallback>
            </mc:AlternateContent>
          </a:graphicData>
        </a:graphic>
      </p:graphicFrame>
      <p:sp>
        <p:nvSpPr>
          <p:cNvPr id="4" name="矩形 3"/>
          <p:cNvSpPr/>
          <p:nvPr/>
        </p:nvSpPr>
        <p:spPr>
          <a:xfrm>
            <a:off x="294408" y="5586915"/>
            <a:ext cx="11388152" cy="76941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rgbClr val="0000FF"/>
                </a:solidFill>
                <a:latin typeface="Times New Roman"/>
                <a:cs typeface="Times New Roman"/>
              </a:rPr>
              <a:t>　</a:t>
            </a:r>
            <a:r>
              <a:rPr lang="en-US" altLang="zh-CN" sz="2800" kern="100" dirty="0">
                <a:solidFill>
                  <a:srgbClr val="E36C0A"/>
                </a:solidFill>
                <a:latin typeface="Times New Roman"/>
                <a:ea typeface="华文细黑"/>
                <a:cs typeface="Courier New"/>
              </a:rPr>
              <a:t>(1)B</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宋体"/>
                <a:ea typeface="华文细黑"/>
                <a:cs typeface="Times New Roman"/>
              </a:rPr>
              <a:t>④</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(2)D</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宋体"/>
                <a:ea typeface="华文细黑"/>
                <a:cs typeface="Times New Roman"/>
              </a:rPr>
              <a:t>④⑤</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(3)A</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宋体"/>
                <a:ea typeface="华文细黑"/>
                <a:cs typeface="Times New Roman"/>
              </a:rPr>
              <a:t>④</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(4)A</a:t>
            </a:r>
            <a:r>
              <a:rPr lang="zh-CN" altLang="zh-CN" sz="2800" kern="100" dirty="0">
                <a:solidFill>
                  <a:srgbClr val="E36C0A"/>
                </a:solidFill>
                <a:latin typeface="Times New Roman"/>
                <a:ea typeface="华文细黑"/>
                <a:cs typeface="Times New Roman"/>
              </a:rPr>
              <a:t>　</a:t>
            </a:r>
            <a:r>
              <a:rPr lang="en-US" altLang="zh-CN" sz="2800" kern="100" dirty="0" smtClean="0">
                <a:solidFill>
                  <a:srgbClr val="E36C0A"/>
                </a:solidFill>
                <a:latin typeface="宋体"/>
                <a:ea typeface="华文细黑"/>
                <a:cs typeface="Times New Roman"/>
              </a:rPr>
              <a:t>④	</a:t>
            </a:r>
            <a:r>
              <a:rPr lang="en-US" altLang="zh-CN" sz="2800" kern="100" dirty="0" smtClean="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5)</a:t>
            </a:r>
            <a:r>
              <a:rPr lang="en-US" altLang="zh-CN" sz="2800" kern="100" dirty="0" smtClean="0">
                <a:solidFill>
                  <a:srgbClr val="E36C0A"/>
                </a:solidFill>
                <a:latin typeface="宋体"/>
                <a:ea typeface="华文细黑"/>
                <a:cs typeface="Times New Roman"/>
              </a:rPr>
              <a:t>②</a:t>
            </a:r>
            <a:endParaRPr lang="zh-CN" altLang="zh-CN" sz="1050" kern="100" dirty="0">
              <a:latin typeface="宋体"/>
              <a:cs typeface="Courier New"/>
            </a:endParaRPr>
          </a:p>
        </p:txBody>
      </p:sp>
    </p:spTree>
    <p:extLst>
      <p:ext uri="{BB962C8B-B14F-4D97-AF65-F5344CB8AC3E}">
        <p14:creationId xmlns:p14="http://schemas.microsoft.com/office/powerpoint/2010/main" val="429250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750"/>
                                        <p:tgtEl>
                                          <p:spTgt spid="1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blinds(horizontal)">
                                      <p:cBhvr>
                                        <p:cTn id="11" dur="750"/>
                                        <p:tgtEl>
                                          <p:spTgt spid="12">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blinds(horizontal)">
                                      <p:cBhvr>
                                        <p:cTn id="15" dur="750"/>
                                        <p:tgtEl>
                                          <p:spTgt spid="12">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blinds(horizontal)">
                                      <p:cBhvr>
                                        <p:cTn id="19" dur="750"/>
                                        <p:tgtEl>
                                          <p:spTgt spid="12">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3678" y="570682"/>
            <a:ext cx="11388152" cy="6083692"/>
          </a:xfrm>
          <a:prstGeom prst="rect">
            <a:avLst/>
          </a:prstGeom>
        </p:spPr>
        <p:txBody>
          <a:bodyPr wrap="square" lIns="121898" tIns="60948" rIns="121898" bIns="60948">
            <a:spAutoFit/>
          </a:bodyPr>
          <a:lstStyle/>
          <a:p>
            <a:pPr algn="just">
              <a:lnSpc>
                <a:spcPct val="140000"/>
              </a:lnSpc>
              <a:spcAft>
                <a:spcPts val="0"/>
              </a:spcAft>
            </a:pPr>
            <a:r>
              <a:rPr lang="zh-CN" altLang="zh-CN" sz="2800" b="1" dirty="0">
                <a:solidFill>
                  <a:srgbClr val="0000FF"/>
                </a:solidFill>
                <a:latin typeface="黑体" pitchFamily="2" charset="-122"/>
                <a:ea typeface="黑体" pitchFamily="2" charset="-122"/>
              </a:rPr>
              <a:t>题组一　对比掌握碳、硅单质、氧化物的性质和用途</a:t>
            </a:r>
          </a:p>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下列对于碳和硅的叙述中，正确的是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其氧化物都能与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其单质在加热时都能跟</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其氧化物都能溶于水生成相应的酸</a:t>
            </a:r>
            <a:endParaRPr lang="zh-CN" altLang="zh-CN" sz="2800" kern="100" dirty="0">
              <a:latin typeface="宋体"/>
              <a:cs typeface="Courier New"/>
            </a:endParaRPr>
          </a:p>
          <a:p>
            <a:pPr algn="just">
              <a:lnSpc>
                <a:spcPct val="14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碳和硅两种元素共有两种单</a:t>
            </a:r>
            <a:r>
              <a:rPr lang="zh-CN" altLang="zh-CN" sz="2800" kern="100" dirty="0" smtClean="0">
                <a:latin typeface="Times New Roman"/>
                <a:ea typeface="华文细黑"/>
                <a:cs typeface="Times New Roman"/>
              </a:rPr>
              <a:t>质</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b="1" kern="100" dirty="0">
                <a:solidFill>
                  <a:srgbClr val="0000FF"/>
                </a:solidFill>
                <a:latin typeface="Times New Roman"/>
                <a:cs typeface="Times New Roman"/>
              </a:rPr>
              <a:t>解析</a:t>
            </a:r>
            <a:r>
              <a:rPr lang="zh-CN" altLang="zh-CN" sz="2800" kern="100" dirty="0">
                <a:solidFill>
                  <a:srgbClr val="0000FF"/>
                </a:solidFill>
                <a:latin typeface="Times New Roman"/>
                <a:cs typeface="Times New Roman"/>
              </a:rPr>
              <a:t>　</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不溶于水不能生成相应的酸，也不能与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不溶于水，也不能生成相应的酸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40000"/>
              </a:lnSpc>
              <a:spcAft>
                <a:spcPts val="0"/>
              </a:spcAft>
            </a:pPr>
            <a:r>
              <a:rPr lang="zh-CN" altLang="zh-CN" sz="2800" kern="100" dirty="0" smtClean="0">
                <a:latin typeface="Times New Roman"/>
                <a:ea typeface="华文细黑"/>
                <a:cs typeface="Times New Roman"/>
              </a:rPr>
              <a:t>碳</a:t>
            </a:r>
            <a:r>
              <a:rPr lang="zh-CN" altLang="zh-CN" sz="2800" kern="100" dirty="0">
                <a:latin typeface="Times New Roman"/>
                <a:ea typeface="华文细黑"/>
                <a:cs typeface="Times New Roman"/>
              </a:rPr>
              <a:t>有金刚石、石墨、</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60</a:t>
            </a:r>
            <a:r>
              <a:rPr lang="zh-CN" altLang="zh-CN" sz="2800" kern="100" dirty="0">
                <a:latin typeface="Times New Roman"/>
                <a:ea typeface="华文细黑"/>
                <a:cs typeface="Times New Roman"/>
              </a:rPr>
              <a:t>等同素异形体，硅有晶体硅和无定形硅等，所以两种元素共有多种单质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6679804" y="1294954"/>
            <a:ext cx="423514" cy="523220"/>
          </a:xfrm>
          <a:prstGeom prst="rect">
            <a:avLst/>
          </a:prstGeom>
        </p:spPr>
        <p:txBody>
          <a:bodyPr wrap="none">
            <a:spAutoFit/>
          </a:bodyPr>
          <a:lstStyle/>
          <a:p>
            <a:r>
              <a:rPr lang="en-US" altLang="zh-CN" sz="2800" kern="100" dirty="0">
                <a:solidFill>
                  <a:srgbClr val="E36C0A"/>
                </a:solidFill>
                <a:latin typeface="Times New Roman"/>
                <a:ea typeface="华文细黑"/>
              </a:rPr>
              <a:t>B</a:t>
            </a:r>
            <a:endParaRPr lang="zh-CN" altLang="en-US" sz="2800" dirty="0"/>
          </a:p>
        </p:txBody>
      </p:sp>
      <p:sp>
        <p:nvSpPr>
          <p:cNvPr id="6"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圆角矩形 1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blinds(horizontal)">
                                      <p:cBhvr>
                                        <p:cTn id="12" dur="500"/>
                                        <p:tgtEl>
                                          <p:spTgt spid="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blinds(horizontal)">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7">
                                            <p:txEl>
                                              <p:pRg st="6" end="6"/>
                                            </p:txEl>
                                          </p:spTgt>
                                        </p:tgtEl>
                                      </p:cBhvr>
                                    </p:animEffect>
                                    <p:set>
                                      <p:cBhvr>
                                        <p:cTn id="27" dur="1" fill="hold">
                                          <p:stCondLst>
                                            <p:cond delay="499"/>
                                          </p:stCondLst>
                                        </p:cTn>
                                        <p:tgtEl>
                                          <p:spTgt spid="7">
                                            <p:txEl>
                                              <p:pRg st="6" end="6"/>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
                                            <p:txEl>
                                              <p:pRg st="7" end="7"/>
                                            </p:txEl>
                                          </p:spTgt>
                                        </p:tgtEl>
                                      </p:cBhvr>
                                    </p:animEffect>
                                    <p:set>
                                      <p:cBhvr>
                                        <p:cTn id="30" dur="1" fill="hold">
                                          <p:stCondLst>
                                            <p:cond delay="499"/>
                                          </p:stCondLst>
                                        </p:cTn>
                                        <p:tgtEl>
                                          <p:spTgt spid="7">
                                            <p:txEl>
                                              <p:pRg st="7" end="7"/>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
                                            <p:txEl>
                                              <p:pRg st="8" end="8"/>
                                            </p:txEl>
                                          </p:spTgt>
                                        </p:tgtEl>
                                      </p:cBhvr>
                                    </p:animEffect>
                                    <p:set>
                                      <p:cBhvr>
                                        <p:cTn id="33" dur="1" fill="hold">
                                          <p:stCondLst>
                                            <p:cond delay="499"/>
                                          </p:stCondLst>
                                        </p:cTn>
                                        <p:tgtEl>
                                          <p:spTgt spid="7">
                                            <p:txEl>
                                              <p:pRg st="8" end="8"/>
                                            </p:txEl>
                                          </p:spTgt>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3" grpId="0"/>
      <p:bldP spid="3"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1167" y="693490"/>
            <a:ext cx="10834506" cy="327292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利用高纯硅可以制成光电池，将光能直接转化为电能</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均易与血红蛋白结合而中毒</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可用于制造光导纤维和半导体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反应可直接制备</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endParaRPr lang="zh-CN" altLang="zh-CN" sz="2800" kern="100" dirty="0">
              <a:effectLst/>
              <a:latin typeface="宋体"/>
              <a:cs typeface="Courier New"/>
            </a:endParaRPr>
          </a:p>
        </p:txBody>
      </p:sp>
      <p:sp>
        <p:nvSpPr>
          <p:cNvPr id="3" name="矩形 2"/>
          <p:cNvSpPr/>
          <p:nvPr/>
        </p:nvSpPr>
        <p:spPr>
          <a:xfrm>
            <a:off x="4151386" y="836161"/>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A</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7"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0286" y="439366"/>
            <a:ext cx="11388152" cy="5211915"/>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二氧化硅广泛存在于自然界中，在日常生活、生产、科研及新型材料等方面有着重要的用途。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是对</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所表现的化学性质或作用进行判断，其中正确的是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            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4HF</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=SiF</a:t>
            </a:r>
            <a:r>
              <a:rPr lang="en-US" altLang="zh-CN" sz="2800" kern="100" baseline="-25000" dirty="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3C            SiC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4472738"/>
              </p:ext>
            </p:extLst>
          </p:nvPr>
        </p:nvGraphicFramePr>
        <p:xfrm>
          <a:off x="2367360" y="2913038"/>
          <a:ext cx="1238250" cy="863600"/>
        </p:xfrm>
        <a:graphic>
          <a:graphicData uri="http://schemas.openxmlformats.org/presentationml/2006/ole">
            <mc:AlternateContent xmlns:mc="http://schemas.openxmlformats.org/markup-compatibility/2006">
              <mc:Choice xmlns:v="urn:schemas-microsoft-com:vml" Requires="v">
                <p:oleObj spid="_x0000_s12417" name="文档" r:id="rId4" imgW="1238852" imgH="863311" progId="Word.Document.12">
                  <p:embed/>
                </p:oleObj>
              </mc:Choice>
              <mc:Fallback>
                <p:oleObj name="文档" r:id="rId4" imgW="1238852" imgH="863311" progId="Word.Document.12">
                  <p:embed/>
                  <p:pic>
                    <p:nvPicPr>
                      <p:cNvPr id="0" name=""/>
                      <p:cNvPicPr/>
                      <p:nvPr/>
                    </p:nvPicPr>
                    <p:blipFill>
                      <a:blip r:embed="rId5"/>
                      <a:stretch>
                        <a:fillRect/>
                      </a:stretch>
                    </p:blipFill>
                    <p:spPr>
                      <a:xfrm>
                        <a:off x="2367360" y="2913038"/>
                        <a:ext cx="1238250" cy="8636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06206450"/>
              </p:ext>
            </p:extLst>
          </p:nvPr>
        </p:nvGraphicFramePr>
        <p:xfrm>
          <a:off x="3060626" y="4234582"/>
          <a:ext cx="1238250" cy="863600"/>
        </p:xfrm>
        <a:graphic>
          <a:graphicData uri="http://schemas.openxmlformats.org/presentationml/2006/ole">
            <mc:AlternateContent xmlns:mc="http://schemas.openxmlformats.org/markup-compatibility/2006">
              <mc:Choice xmlns:v="urn:schemas-microsoft-com:vml" Requires="v">
                <p:oleObj spid="_x0000_s12418" name="文档" r:id="rId7" imgW="1238852" imgH="863311" progId="Word.Document.12">
                  <p:embed/>
                </p:oleObj>
              </mc:Choice>
              <mc:Fallback>
                <p:oleObj name="文档" r:id="rId7" imgW="1238852" imgH="863311" progId="Word.Document.12">
                  <p:embed/>
                  <p:pic>
                    <p:nvPicPr>
                      <p:cNvPr id="0" name=""/>
                      <p:cNvPicPr/>
                      <p:nvPr/>
                    </p:nvPicPr>
                    <p:blipFill>
                      <a:blip r:embed="rId8"/>
                      <a:stretch>
                        <a:fillRect/>
                      </a:stretch>
                    </p:blipFill>
                    <p:spPr>
                      <a:xfrm>
                        <a:off x="3060626" y="4234582"/>
                        <a:ext cx="1238250" cy="8636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47753895"/>
              </p:ext>
            </p:extLst>
          </p:nvPr>
        </p:nvGraphicFramePr>
        <p:xfrm>
          <a:off x="2341960" y="4870450"/>
          <a:ext cx="1238250" cy="863600"/>
        </p:xfrm>
        <a:graphic>
          <a:graphicData uri="http://schemas.openxmlformats.org/presentationml/2006/ole">
            <mc:AlternateContent xmlns:mc="http://schemas.openxmlformats.org/markup-compatibility/2006">
              <mc:Choice xmlns:v="urn:schemas-microsoft-com:vml" Requires="v">
                <p:oleObj spid="_x0000_s12419" name="文档" r:id="rId10" imgW="1238852" imgH="863311" progId="Word.Document.12">
                  <p:embed/>
                </p:oleObj>
              </mc:Choice>
              <mc:Fallback>
                <p:oleObj name="文档" r:id="rId10" imgW="1238852" imgH="863311" progId="Word.Document.12">
                  <p:embed/>
                  <p:pic>
                    <p:nvPicPr>
                      <p:cNvPr id="0" name=""/>
                      <p:cNvPicPr/>
                      <p:nvPr/>
                    </p:nvPicPr>
                    <p:blipFill>
                      <a:blip r:embed="rId8"/>
                      <a:stretch>
                        <a:fillRect/>
                      </a:stretch>
                    </p:blipFill>
                    <p:spPr>
                      <a:xfrm>
                        <a:off x="2341960" y="4870450"/>
                        <a:ext cx="1238250" cy="863600"/>
                      </a:xfrm>
                      <a:prstGeom prst="rect">
                        <a:avLst/>
                      </a:prstGeom>
                    </p:spPr>
                  </p:pic>
                </p:oleObj>
              </mc:Fallback>
            </mc:AlternateContent>
          </a:graphicData>
        </a:graphic>
      </p:graphicFrame>
      <p:sp>
        <p:nvSpPr>
          <p:cNvPr id="7" name="Rectangle 21">
            <a:hlinkClick r:id="rId11"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12"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13"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14"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15"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0"/>
          <p:cNvSpPr txBox="1">
            <a:spLocks noChangeArrowheads="1"/>
          </p:cNvSpPr>
          <p:nvPr/>
        </p:nvSpPr>
        <p:spPr bwMode="auto">
          <a:xfrm>
            <a:off x="1270670" y="1850913"/>
            <a:ext cx="9310759" cy="2851975"/>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algn="just">
              <a:lnSpc>
                <a:spcPts val="5500"/>
              </a:lnSpc>
              <a:tabLst>
                <a:tab pos="1890395" algn="l"/>
              </a:tabLst>
            </a:pPr>
            <a:r>
              <a:rPr lang="en-US" altLang="zh-CN" sz="2800" b="0" kern="100" dirty="0">
                <a:latin typeface="Times New Roman"/>
                <a:ea typeface="华文细黑"/>
                <a:cs typeface="Courier New"/>
              </a:rPr>
              <a:t>1.</a:t>
            </a:r>
            <a:r>
              <a:rPr lang="zh-CN" altLang="en-US" sz="2800" b="0" kern="100" dirty="0">
                <a:latin typeface="Times New Roman"/>
                <a:ea typeface="华文细黑"/>
                <a:cs typeface="Courier New"/>
              </a:rPr>
              <a:t>了解</a:t>
            </a:r>
            <a:r>
              <a:rPr lang="en-US" altLang="zh-CN" sz="2800" b="0" kern="100" dirty="0">
                <a:latin typeface="Times New Roman"/>
                <a:ea typeface="华文细黑"/>
                <a:cs typeface="Courier New"/>
              </a:rPr>
              <a:t>C</a:t>
            </a:r>
            <a:r>
              <a:rPr lang="zh-CN" altLang="en-US" sz="2800" b="0" kern="100" dirty="0">
                <a:latin typeface="Times New Roman"/>
                <a:ea typeface="华文细黑"/>
                <a:cs typeface="Courier New"/>
              </a:rPr>
              <a:t>、</a:t>
            </a:r>
            <a:r>
              <a:rPr lang="en-US" altLang="zh-CN" sz="2800" b="0" kern="100" dirty="0">
                <a:latin typeface="Times New Roman"/>
                <a:ea typeface="华文细黑"/>
                <a:cs typeface="Courier New"/>
              </a:rPr>
              <a:t>Si</a:t>
            </a:r>
            <a:r>
              <a:rPr lang="zh-CN" altLang="en-US" sz="2800" b="0" kern="100" dirty="0">
                <a:latin typeface="Times New Roman"/>
                <a:ea typeface="华文细黑"/>
                <a:cs typeface="Courier New"/>
              </a:rPr>
              <a:t>元素单质及其重要化合物的主要性质及应用。</a:t>
            </a:r>
            <a:endParaRPr lang="en-US" altLang="zh-CN" sz="2800" b="0" kern="100" dirty="0">
              <a:latin typeface="Times New Roman"/>
              <a:ea typeface="华文细黑"/>
              <a:cs typeface="Courier New"/>
            </a:endParaRPr>
          </a:p>
          <a:p>
            <a:pPr algn="just">
              <a:lnSpc>
                <a:spcPts val="5500"/>
              </a:lnSpc>
              <a:tabLst>
                <a:tab pos="1890395" algn="l"/>
              </a:tabLst>
            </a:pPr>
            <a:r>
              <a:rPr lang="en-US" altLang="zh-CN" sz="2800" b="0" kern="100" dirty="0">
                <a:latin typeface="Times New Roman"/>
                <a:ea typeface="华文细黑"/>
                <a:cs typeface="Courier New"/>
              </a:rPr>
              <a:t>2.</a:t>
            </a:r>
            <a:r>
              <a:rPr lang="zh-CN" altLang="en-US" sz="2800" b="0" kern="100" dirty="0">
                <a:latin typeface="Times New Roman"/>
                <a:ea typeface="华文细黑"/>
                <a:cs typeface="Courier New"/>
              </a:rPr>
              <a:t>了解</a:t>
            </a:r>
            <a:r>
              <a:rPr lang="en-US" altLang="zh-CN" sz="2800" b="0" kern="100" dirty="0">
                <a:latin typeface="Times New Roman"/>
                <a:ea typeface="华文细黑"/>
                <a:cs typeface="Courier New"/>
              </a:rPr>
              <a:t>C</a:t>
            </a:r>
            <a:r>
              <a:rPr lang="zh-CN" altLang="en-US" sz="2800" b="0" kern="100" dirty="0">
                <a:latin typeface="Times New Roman"/>
                <a:ea typeface="华文细黑"/>
                <a:cs typeface="Courier New"/>
              </a:rPr>
              <a:t>、</a:t>
            </a:r>
            <a:r>
              <a:rPr lang="en-US" altLang="zh-CN" sz="2800" b="0" kern="100" dirty="0">
                <a:latin typeface="Times New Roman"/>
                <a:ea typeface="华文细黑"/>
                <a:cs typeface="Courier New"/>
              </a:rPr>
              <a:t>Si</a:t>
            </a:r>
            <a:r>
              <a:rPr lang="zh-CN" altLang="en-US" sz="2800" b="0" kern="100" dirty="0">
                <a:latin typeface="Times New Roman"/>
                <a:ea typeface="华文细黑"/>
                <a:cs typeface="Courier New"/>
              </a:rPr>
              <a:t>元素单质及其重要化合物对环境质量的影响。</a:t>
            </a:r>
            <a:endParaRPr lang="en-US" altLang="zh-CN" sz="2800" b="0" kern="100" dirty="0">
              <a:latin typeface="Times New Roman"/>
              <a:ea typeface="华文细黑"/>
              <a:cs typeface="Courier New"/>
            </a:endParaRPr>
          </a:p>
          <a:p>
            <a:pPr algn="just">
              <a:lnSpc>
                <a:spcPts val="5500"/>
              </a:lnSpc>
              <a:tabLst>
                <a:tab pos="1890395" algn="l"/>
              </a:tabLst>
            </a:pPr>
            <a:r>
              <a:rPr lang="en-US" altLang="zh-CN" sz="2800" b="0" kern="100" dirty="0">
                <a:latin typeface="Times New Roman"/>
                <a:ea typeface="华文细黑"/>
                <a:cs typeface="Courier New"/>
              </a:rPr>
              <a:t>3.</a:t>
            </a:r>
            <a:r>
              <a:rPr lang="zh-CN" altLang="en-US" sz="2800" b="0" kern="100" dirty="0">
                <a:latin typeface="Times New Roman"/>
                <a:ea typeface="华文细黑"/>
                <a:cs typeface="Courier New"/>
              </a:rPr>
              <a:t>以新材料、新技术为背景考查</a:t>
            </a:r>
            <a:r>
              <a:rPr lang="en-US" altLang="zh-CN" sz="2800" b="0" kern="100" dirty="0">
                <a:latin typeface="Times New Roman"/>
                <a:ea typeface="华文细黑"/>
                <a:cs typeface="Courier New"/>
              </a:rPr>
              <a:t>C</a:t>
            </a:r>
            <a:r>
              <a:rPr lang="zh-CN" altLang="en-US" sz="2800" b="0" kern="100" dirty="0">
                <a:latin typeface="Times New Roman"/>
                <a:ea typeface="华文细黑"/>
                <a:cs typeface="Courier New"/>
              </a:rPr>
              <a:t>、</a:t>
            </a:r>
            <a:r>
              <a:rPr lang="en-US" altLang="zh-CN" sz="2800" b="0" kern="100" dirty="0">
                <a:latin typeface="Times New Roman"/>
                <a:ea typeface="华文细黑"/>
                <a:cs typeface="Courier New"/>
              </a:rPr>
              <a:t>Si</a:t>
            </a:r>
            <a:r>
              <a:rPr lang="zh-CN" altLang="en-US" sz="2800" b="0" kern="100" dirty="0">
                <a:latin typeface="Times New Roman"/>
                <a:ea typeface="华文细黑"/>
                <a:cs typeface="Courier New"/>
              </a:rPr>
              <a:t>元素及其重要化合物的性质及应用。</a:t>
            </a:r>
          </a:p>
        </p:txBody>
      </p:sp>
      <p:sp>
        <p:nvSpPr>
          <p:cNvPr id="5" name="矩形 4">
            <a:hlinkClick r:id="rId3" action="ppaction://hlinksldjump"/>
          </p:cNvPr>
          <p:cNvSpPr/>
          <p:nvPr/>
        </p:nvSpPr>
        <p:spPr>
          <a:xfrm>
            <a:off x="-25474"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6" name="矩形 5">
            <a:hlinkClick r:id="rId4" action="ppaction://hlinksldjump"/>
          </p:cNvPr>
          <p:cNvSpPr/>
          <p:nvPr/>
        </p:nvSpPr>
        <p:spPr>
          <a:xfrm>
            <a:off x="1774726" y="6382122"/>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9" name="矩形 8">
            <a:hlinkClick r:id="rId5" action="ppaction://hlinksldjump"/>
          </p:cNvPr>
          <p:cNvSpPr/>
          <p:nvPr/>
        </p:nvSpPr>
        <p:spPr>
          <a:xfrm>
            <a:off x="3574926" y="636905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10" name="矩形 9">
            <a:hlinkClick r:id="rId6" action="ppaction://hlinksldjump"/>
          </p:cNvPr>
          <p:cNvSpPr/>
          <p:nvPr/>
        </p:nvSpPr>
        <p:spPr>
          <a:xfrm>
            <a:off x="7006607" y="6369059"/>
            <a:ext cx="1680887"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Tree>
    <p:extLst>
      <p:ext uri="{BB962C8B-B14F-4D97-AF65-F5344CB8AC3E}">
        <p14:creationId xmlns:p14="http://schemas.microsoft.com/office/powerpoint/2010/main" val="3000878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140" y="621482"/>
            <a:ext cx="11053228"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作为玻璃的成分被消耗，用于刻蚀玻璃</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表现出氧化性</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表现了酸性氧化物的通性</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符合用难挥发性的酸酐制取易挥发性的酸酐的道理</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未参加氧化还原反应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A.ace  </a:t>
            </a:r>
            <a:r>
              <a:rPr lang="en-US" altLang="zh-CN" sz="2800" kern="100" dirty="0" smtClean="0">
                <a:latin typeface="Times New Roman"/>
                <a:ea typeface="华文细黑"/>
                <a:cs typeface="Courier New"/>
              </a:rPr>
              <a:t>             B.bde                </a:t>
            </a:r>
            <a:r>
              <a:rPr lang="en-US" altLang="zh-CN" sz="2800" kern="100" dirty="0" err="1" smtClean="0">
                <a:latin typeface="Times New Roman"/>
                <a:ea typeface="华文细黑"/>
                <a:cs typeface="Courier New"/>
              </a:rPr>
              <a:t>C.cde</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D.ab</a:t>
            </a:r>
            <a:endParaRPr lang="en-US" altLang="zh-CN" sz="2800" kern="100" dirty="0" smtClean="0">
              <a:latin typeface="Times New Roman"/>
              <a:ea typeface="华文细黑"/>
              <a:cs typeface="Courier New"/>
            </a:endParaRPr>
          </a:p>
        </p:txBody>
      </p:sp>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88762" y="370051"/>
            <a:ext cx="11163760" cy="5940063"/>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kern="100" dirty="0">
                <a:solidFill>
                  <a:srgbClr val="0000FF"/>
                </a:solidFill>
                <a:latin typeface="Times New Roman"/>
                <a:cs typeface="Times New Roman"/>
              </a:rPr>
              <a:t>　</a:t>
            </a:r>
            <a:r>
              <a:rPr lang="zh-CN" altLang="zh-CN" sz="2800" kern="100" dirty="0">
                <a:latin typeface="Times New Roman"/>
                <a:ea typeface="华文细黑"/>
                <a:cs typeface="Times New Roman"/>
              </a:rPr>
              <a:t>通常用氢氟酸来刻蚀玻璃，与之对应的反应是</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，因此</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判断错误；</a:t>
            </a:r>
            <a:endParaRPr lang="en-US" altLang="zh-CN" sz="2800" kern="100" dirty="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是一个置换反应，其中二氧化硅被还原，表现出氧化性，</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判断正确；</a:t>
            </a:r>
            <a:endParaRPr lang="en-US" altLang="zh-CN" sz="2800" kern="100" dirty="0">
              <a:latin typeface="Times New Roman"/>
              <a:ea typeface="华文细黑"/>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反应</a:t>
            </a:r>
            <a:r>
              <a:rPr lang="en-US" altLang="zh-CN" sz="2800" kern="100" dirty="0">
                <a:solidFill>
                  <a:prstClr val="black"/>
                </a:solidFill>
                <a:latin typeface="宋体"/>
                <a:ea typeface="华文细黑"/>
                <a:cs typeface="Times New Roman"/>
              </a:rPr>
              <a:t>④</a:t>
            </a:r>
            <a:r>
              <a:rPr lang="zh-CN" altLang="zh-CN" sz="2800" kern="100" dirty="0">
                <a:solidFill>
                  <a:prstClr val="black"/>
                </a:solidFill>
                <a:latin typeface="Times New Roman"/>
                <a:ea typeface="华文细黑"/>
                <a:cs typeface="Times New Roman"/>
              </a:rPr>
              <a:t>是一个复分解反应，用难挥发的二氧化硅制取易挥发的二氧化碳，</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判断正确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lvl="0" algn="just">
              <a:lnSpc>
                <a:spcPct val="150000"/>
              </a:lnSpc>
            </a:pPr>
            <a:r>
              <a:rPr lang="zh-CN" altLang="zh-CN" sz="2800" kern="100" dirty="0" smtClean="0">
                <a:solidFill>
                  <a:prstClr val="black"/>
                </a:solidFill>
                <a:latin typeface="Times New Roman"/>
                <a:ea typeface="华文细黑"/>
                <a:cs typeface="Times New Roman"/>
              </a:rPr>
              <a:t>反</a:t>
            </a:r>
            <a:r>
              <a:rPr lang="zh-CN" altLang="zh-CN" sz="2800" kern="100" dirty="0">
                <a:solidFill>
                  <a:prstClr val="black"/>
                </a:solidFill>
                <a:latin typeface="Times New Roman"/>
                <a:ea typeface="华文细黑"/>
                <a:cs typeface="Times New Roman"/>
              </a:rPr>
              <a:t>应</a:t>
            </a:r>
            <a:r>
              <a:rPr lang="en-US" altLang="zh-CN" sz="2800" kern="100" dirty="0">
                <a:solidFill>
                  <a:prstClr val="black"/>
                </a:solidFill>
                <a:latin typeface="宋体"/>
                <a:ea typeface="华文细黑"/>
                <a:cs typeface="Times New Roman"/>
              </a:rPr>
              <a:t>⑤</a:t>
            </a:r>
            <a:r>
              <a:rPr lang="zh-CN" altLang="zh-CN" sz="2800" kern="100" dirty="0">
                <a:solidFill>
                  <a:prstClr val="black"/>
                </a:solidFill>
                <a:latin typeface="Times New Roman"/>
                <a:ea typeface="华文细黑"/>
                <a:cs typeface="Times New Roman"/>
              </a:rPr>
              <a:t>中碳的化合价由</a:t>
            </a:r>
            <a:r>
              <a:rPr lang="en-US" altLang="zh-CN" sz="2800" kern="100" dirty="0">
                <a:solidFill>
                  <a:prstClr val="black"/>
                </a:solidFill>
                <a:latin typeface="Times New Roman"/>
                <a:ea typeface="华文细黑"/>
                <a:cs typeface="Courier New"/>
              </a:rPr>
              <a:t>0</a:t>
            </a:r>
            <a:r>
              <a:rPr lang="zh-CN" altLang="zh-CN" sz="2800" kern="100" dirty="0">
                <a:solidFill>
                  <a:prstClr val="black"/>
                </a:solidFill>
                <a:latin typeface="Times New Roman"/>
                <a:ea typeface="华文细黑"/>
                <a:cs typeface="Times New Roman"/>
              </a:rPr>
              <a:t>价变为－</a:t>
            </a:r>
            <a:r>
              <a:rPr lang="en-US" altLang="zh-CN" sz="2800" kern="100" dirty="0">
                <a:solidFill>
                  <a:prstClr val="black"/>
                </a:solidFill>
                <a:latin typeface="Times New Roman"/>
                <a:ea typeface="华文细黑"/>
                <a:cs typeface="Courier New"/>
              </a:rPr>
              <a:t>4</a:t>
            </a:r>
            <a:r>
              <a:rPr lang="zh-CN" altLang="zh-CN" sz="2800" kern="100" dirty="0">
                <a:solidFill>
                  <a:prstClr val="black"/>
                </a:solidFill>
                <a:latin typeface="Times New Roman"/>
                <a:ea typeface="华文细黑"/>
                <a:cs typeface="Times New Roman"/>
              </a:rPr>
              <a:t>和＋</a:t>
            </a:r>
            <a:r>
              <a:rPr lang="en-US" altLang="zh-CN" sz="2800" kern="1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，硅的化合价和氧的化合价都没有改变，因此二氧化硅没有参加氧化还原反应，</a:t>
            </a:r>
            <a:r>
              <a:rPr lang="en-US" altLang="zh-CN" sz="2800" kern="100" dirty="0">
                <a:solidFill>
                  <a:prstClr val="black"/>
                </a:solidFill>
                <a:latin typeface="Times New Roman"/>
                <a:ea typeface="华文细黑"/>
                <a:cs typeface="Courier New"/>
              </a:rPr>
              <a:t>e</a:t>
            </a:r>
            <a:r>
              <a:rPr lang="zh-CN" altLang="zh-CN" sz="2800" kern="100" dirty="0">
                <a:solidFill>
                  <a:prstClr val="black"/>
                </a:solidFill>
                <a:latin typeface="Times New Roman"/>
                <a:ea typeface="华文细黑"/>
                <a:cs typeface="Times New Roman"/>
              </a:rPr>
              <a:t>判断也正确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rgbClr val="0000FF"/>
                </a:solidFill>
                <a:latin typeface="Times New Roman"/>
                <a:cs typeface="Times New Roman"/>
              </a:rPr>
              <a:t>　</a:t>
            </a:r>
            <a:r>
              <a:rPr lang="en-US" altLang="zh-CN" sz="2800" kern="100" dirty="0" smtClean="0">
                <a:solidFill>
                  <a:srgbClr val="E36C0A"/>
                </a:solidFill>
                <a:latin typeface="Times New Roman"/>
                <a:ea typeface="华文细黑"/>
                <a:cs typeface="Courier New"/>
              </a:rPr>
              <a:t>B</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2966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8531" y="-21217"/>
            <a:ext cx="11458743" cy="1743274"/>
          </a:xfrm>
          <a:prstGeom prst="rect">
            <a:avLst/>
          </a:prstGeom>
        </p:spPr>
        <p:txBody>
          <a:bodyPr wrap="square" lIns="121898" tIns="60948" rIns="121898" bIns="60948">
            <a:spAutoFit/>
          </a:bodyPr>
          <a:lstStyle/>
          <a:p>
            <a:pPr algn="just">
              <a:lnSpc>
                <a:spcPct val="130000"/>
              </a:lnSpc>
              <a:tabLst>
                <a:tab pos="1890395" algn="l"/>
              </a:tabLst>
            </a:pPr>
            <a:r>
              <a:rPr lang="zh-CN" altLang="zh-CN" sz="2800" b="1" kern="100" dirty="0">
                <a:solidFill>
                  <a:srgbClr val="0000FF"/>
                </a:solidFill>
                <a:latin typeface="Times New Roman"/>
                <a:cs typeface="Times New Roman"/>
              </a:rPr>
              <a:t>题组二　</a:t>
            </a:r>
            <a:r>
              <a:rPr lang="en-US" altLang="zh-CN" sz="2800" b="1" kern="100" dirty="0">
                <a:solidFill>
                  <a:srgbClr val="0000FF"/>
                </a:solidFill>
                <a:latin typeface="Times New Roman"/>
                <a:cs typeface="Times New Roman"/>
              </a:rPr>
              <a:t>CO</a:t>
            </a:r>
            <a:r>
              <a:rPr lang="en-US" altLang="zh-CN" sz="2800" b="1" kern="100" baseline="-25000" dirty="0">
                <a:solidFill>
                  <a:srgbClr val="0000FF"/>
                </a:solidFill>
                <a:latin typeface="Times New Roman"/>
                <a:cs typeface="Times New Roman"/>
              </a:rPr>
              <a:t>2</a:t>
            </a:r>
            <a:r>
              <a:rPr lang="zh-CN" altLang="zh-CN" sz="2800" b="1" kern="100" dirty="0">
                <a:solidFill>
                  <a:srgbClr val="0000FF"/>
                </a:solidFill>
                <a:latin typeface="Times New Roman"/>
                <a:cs typeface="Times New Roman"/>
              </a:rPr>
              <a:t>与盐或碱溶液反应的规律</a:t>
            </a:r>
          </a:p>
          <a:p>
            <a:pPr algn="just">
              <a:lnSpc>
                <a:spcPct val="13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用四种溶液进行实验，下表中</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操作及现象</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溶液</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对应关系错误的是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graphicFrame>
        <p:nvGraphicFramePr>
          <p:cNvPr id="7" name="表格 6"/>
          <p:cNvGraphicFramePr>
            <a:graphicFrameLocks noGrp="1"/>
          </p:cNvGraphicFramePr>
          <p:nvPr>
            <p:extLst>
              <p:ext uri="{D42A27DB-BD31-4B8C-83A1-F6EECF244321}">
                <p14:modId xmlns:p14="http://schemas.microsoft.com/office/powerpoint/2010/main" val="3818156191"/>
              </p:ext>
            </p:extLst>
          </p:nvPr>
        </p:nvGraphicFramePr>
        <p:xfrm>
          <a:off x="516682" y="1743265"/>
          <a:ext cx="11089232" cy="4802980"/>
        </p:xfrm>
        <a:graphic>
          <a:graphicData uri="http://schemas.openxmlformats.org/drawingml/2006/table">
            <a:tbl>
              <a:tblPr/>
              <a:tblGrid>
                <a:gridCol w="1102839"/>
                <a:gridCol w="7281998"/>
                <a:gridCol w="2704395"/>
              </a:tblGrid>
              <a:tr h="507325">
                <a:tc>
                  <a:txBody>
                    <a:bodyPr/>
                    <a:lstStyle/>
                    <a:p>
                      <a:pPr algn="ctr">
                        <a:lnSpc>
                          <a:spcPct val="13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a:effectLst/>
                          <a:latin typeface="Times New Roman"/>
                          <a:ea typeface="华文细黑"/>
                          <a:cs typeface="Times New Roman"/>
                        </a:rPr>
                        <a:t>操作及现象</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a:effectLst/>
                          <a:latin typeface="Times New Roman"/>
                          <a:ea typeface="华文细黑"/>
                          <a:cs typeface="Times New Roman"/>
                        </a:rPr>
                        <a:t>溶液</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88">
                <a:tc>
                  <a:txBody>
                    <a:bodyPr/>
                    <a:lstStyle/>
                    <a:p>
                      <a:pPr algn="ctr">
                        <a:lnSpc>
                          <a:spcPct val="13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a:effectLst/>
                          <a:latin typeface="Times New Roman"/>
                          <a:ea typeface="华文细黑"/>
                          <a:cs typeface="Times New Roman"/>
                        </a:rPr>
                        <a:t>饱和</a:t>
                      </a: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溶液</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88">
                <a:tc>
                  <a:txBody>
                    <a:bodyPr/>
                    <a:lstStyle/>
                    <a:p>
                      <a:pPr algn="ctr">
                        <a:lnSpc>
                          <a:spcPct val="13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，溶液变浑浊，继续通</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至过量，浑浊消失</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Na</a:t>
                      </a:r>
                      <a:r>
                        <a:rPr lang="en-US" sz="2800" kern="100" baseline="-25000">
                          <a:effectLst/>
                          <a:latin typeface="Times New Roman"/>
                          <a:ea typeface="华文细黑"/>
                          <a:cs typeface="Courier New"/>
                        </a:rPr>
                        <a:t>2</a:t>
                      </a:r>
                      <a:r>
                        <a:rPr lang="en-US" sz="2800" kern="100">
                          <a:effectLst/>
                          <a:latin typeface="Times New Roman"/>
                          <a:ea typeface="华文细黑"/>
                          <a:cs typeface="Courier New"/>
                        </a:rPr>
                        <a:t>SiO</a:t>
                      </a:r>
                      <a:r>
                        <a:rPr lang="en-US" sz="2800" kern="100" baseline="-25000">
                          <a:effectLst/>
                          <a:latin typeface="Times New Roman"/>
                          <a:ea typeface="华文细黑"/>
                          <a:cs typeface="Courier New"/>
                        </a:rPr>
                        <a:t>3</a:t>
                      </a:r>
                      <a:r>
                        <a:rPr lang="zh-CN" sz="2800" kern="100">
                          <a:effectLst/>
                          <a:latin typeface="Times New Roman"/>
                          <a:ea typeface="华文细黑"/>
                          <a:cs typeface="Times New Roman"/>
                        </a:rPr>
                        <a:t>溶液</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0988">
                <a:tc>
                  <a:txBody>
                    <a:bodyPr/>
                    <a:lstStyle/>
                    <a:p>
                      <a:pPr algn="ctr">
                        <a:lnSpc>
                          <a:spcPct val="13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，溶液变浑浊，再加入品红溶液，红色褪去</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en-US" sz="2800" kern="100">
                          <a:effectLst/>
                          <a:latin typeface="Times New Roman"/>
                          <a:ea typeface="华文细黑"/>
                          <a:cs typeface="Courier New"/>
                        </a:rPr>
                        <a:t>Ca(ClO)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溶液</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8312">
                <a:tc>
                  <a:txBody>
                    <a:bodyPr/>
                    <a:lstStyle/>
                    <a:p>
                      <a:pPr algn="ctr">
                        <a:lnSpc>
                          <a:spcPct val="13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30000"/>
                        </a:lnSpc>
                        <a:spcAft>
                          <a:spcPts val="0"/>
                        </a:spcAft>
                      </a:pPr>
                      <a:r>
                        <a:rPr lang="zh-CN" sz="2800" kern="100" dirty="0">
                          <a:effectLst/>
                          <a:latin typeface="Times New Roman"/>
                          <a:ea typeface="华文细黑"/>
                          <a:cs typeface="Times New Roman"/>
                        </a:rPr>
                        <a:t>通入</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，溶液变浑浊，继续通</a:t>
                      </a:r>
                      <a:r>
                        <a:rPr lang="en-US" sz="2800" kern="100" dirty="0">
                          <a:effectLst/>
                          <a:latin typeface="Times New Roman"/>
                          <a:ea typeface="华文细黑"/>
                          <a:cs typeface="Courier New"/>
                        </a:rPr>
                        <a:t>CO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至过量，浑浊消失，再加入足量</a:t>
                      </a:r>
                      <a:r>
                        <a:rPr lang="en-US" sz="2800" kern="100" dirty="0">
                          <a:effectLst/>
                          <a:latin typeface="Times New Roman"/>
                          <a:ea typeface="华文细黑"/>
                          <a:cs typeface="Courier New"/>
                        </a:rPr>
                        <a:t>NaOH</a:t>
                      </a:r>
                      <a:r>
                        <a:rPr lang="zh-CN" sz="2800" kern="100" dirty="0">
                          <a:effectLst/>
                          <a:latin typeface="Times New Roman"/>
                          <a:ea typeface="华文细黑"/>
                          <a:cs typeface="Times New Roman"/>
                        </a:rPr>
                        <a:t>溶液，又变浑浊</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30000"/>
                        </a:lnSpc>
                        <a:spcAft>
                          <a:spcPts val="0"/>
                        </a:spcAft>
                      </a:pPr>
                      <a:r>
                        <a:rPr lang="zh-CN" sz="2800" kern="100" dirty="0">
                          <a:effectLst/>
                          <a:latin typeface="Times New Roman"/>
                          <a:ea typeface="华文细黑"/>
                          <a:cs typeface="Times New Roman"/>
                        </a:rPr>
                        <a:t>澄清石灰水</a:t>
                      </a:r>
                      <a:endParaRPr lang="zh-CN" sz="2800" kern="100" dirty="0">
                        <a:effectLst/>
                        <a:latin typeface="宋体"/>
                        <a:cs typeface="Courier New"/>
                      </a:endParaRPr>
                    </a:p>
                  </a:txBody>
                  <a:tcPr marL="30318" marR="3031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23678" y="309593"/>
            <a:ext cx="11388152" cy="65045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kern="100" dirty="0">
                <a:solidFill>
                  <a:srgbClr val="0000FF"/>
                </a:solidFill>
                <a:latin typeface="Times New Roman"/>
                <a:cs typeface="Times New Roman"/>
              </a:rPr>
              <a:t>　</a:t>
            </a: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的溶解度大于</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，因而会析出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晶体，</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不反应，浑浊不会消失</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Ca(ClO)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2HClO</a:t>
            </a:r>
            <a:r>
              <a:rPr lang="zh-CN" altLang="zh-CN" sz="2800" kern="100" dirty="0">
                <a:latin typeface="Times New Roman"/>
                <a:ea typeface="华文细黑"/>
                <a:cs typeface="Times New Roman"/>
              </a:rPr>
              <a:t>，溶液变浑浊后加入品红溶液，被</a:t>
            </a:r>
            <a:r>
              <a:rPr lang="en-US" altLang="zh-CN" sz="2800" kern="100" dirty="0">
                <a:latin typeface="Times New Roman"/>
                <a:ea typeface="华文细黑"/>
                <a:cs typeface="Courier New"/>
              </a:rPr>
              <a:t>HClO</a:t>
            </a:r>
            <a:r>
              <a:rPr lang="zh-CN" altLang="zh-CN" sz="2800" kern="100" dirty="0">
                <a:latin typeface="Times New Roman"/>
                <a:ea typeface="华文细黑"/>
                <a:cs typeface="Times New Roman"/>
              </a:rPr>
              <a:t>氧化褪色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项，首先</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，继续通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，生成可溶于水的</a:t>
            </a:r>
            <a:r>
              <a:rPr lang="en-US" altLang="zh-CN" sz="2800" kern="100" dirty="0">
                <a:latin typeface="Times New Roman"/>
                <a:ea typeface="华文细黑"/>
                <a:cs typeface="Courier New"/>
              </a:rPr>
              <a:t>Ca(HCO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，再加入足量的</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p>
          <a:p>
            <a:pPr algn="just">
              <a:lnSpc>
                <a:spcPct val="150000"/>
              </a:lnSpc>
              <a:spcAft>
                <a:spcPts val="0"/>
              </a:spcAft>
            </a:pPr>
            <a:r>
              <a:rPr lang="en-US" altLang="zh-CN" sz="2800" kern="100" dirty="0" smtClean="0">
                <a:latin typeface="Times New Roman"/>
                <a:ea typeface="华文细黑"/>
                <a:cs typeface="Courier New"/>
              </a:rPr>
              <a:t>CaCO</a:t>
            </a:r>
            <a:r>
              <a:rPr lang="en-US" altLang="zh-CN" sz="2800" kern="100" baseline="-25000" dirty="0" smtClean="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，溶液又变浑浊</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kern="100" dirty="0">
                <a:solidFill>
                  <a:srgbClr val="0000FF"/>
                </a:solidFill>
                <a:latin typeface="Times New Roman"/>
                <a:cs typeface="Times New Roman"/>
              </a:rPr>
              <a:t>　</a:t>
            </a:r>
            <a:r>
              <a:rPr lang="en-US" altLang="zh-CN" sz="2800" kern="100" dirty="0" smtClean="0">
                <a:solidFill>
                  <a:srgbClr val="E36C0A"/>
                </a:solidFill>
                <a:latin typeface="Times New Roman"/>
                <a:ea typeface="华文细黑"/>
                <a:cs typeface="Courier New"/>
              </a:rPr>
              <a:t>B</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40368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76356" y="837506"/>
            <a:ext cx="11205850"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5.</a:t>
            </a:r>
            <a:r>
              <a:rPr lang="zh-CN" altLang="zh-CN" sz="2800" kern="100" dirty="0" smtClean="0">
                <a:latin typeface="Times New Roman"/>
                <a:ea typeface="华文细黑"/>
                <a:cs typeface="Times New Roman"/>
              </a:rPr>
              <a:t>标</a:t>
            </a:r>
            <a:r>
              <a:rPr lang="zh-CN" altLang="zh-CN" sz="2800" kern="100" dirty="0">
                <a:latin typeface="Times New Roman"/>
                <a:ea typeface="华文细黑"/>
                <a:cs typeface="Times New Roman"/>
              </a:rPr>
              <a:t>准状况下，将</a:t>
            </a:r>
            <a:r>
              <a:rPr lang="en-US" altLang="zh-CN" sz="2800" kern="100" dirty="0">
                <a:latin typeface="Times New Roman"/>
                <a:ea typeface="华文细黑"/>
                <a:cs typeface="Courier New"/>
              </a:rPr>
              <a:t>3.36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a:t>
            </a:r>
            <a:r>
              <a:rPr lang="en-US" altLang="zh-CN" sz="2800" kern="100" dirty="0">
                <a:latin typeface="Times New Roman"/>
                <a:ea typeface="华文细黑"/>
                <a:cs typeface="Courier New"/>
              </a:rPr>
              <a:t>200 mL 1.00 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NaOH</a:t>
            </a:r>
            <a:r>
              <a:rPr lang="zh-CN" altLang="zh-CN" sz="2800" kern="100" dirty="0">
                <a:latin typeface="Times New Roman"/>
                <a:ea typeface="华文细黑"/>
                <a:cs typeface="Times New Roman"/>
              </a:rPr>
              <a:t>溶液中，充分反应后溶液中</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(CO   )</a:t>
            </a:r>
            <a:r>
              <a:rPr lang="zh-CN" altLang="zh-CN" sz="2800" kern="100" dirty="0">
                <a:latin typeface="Times New Roman"/>
                <a:ea typeface="华文细黑"/>
                <a:cs typeface="Times New Roman"/>
              </a:rPr>
              <a:t>与</a:t>
            </a:r>
            <a:r>
              <a:rPr lang="en-US" altLang="zh-CN" sz="2800" i="1" kern="100" dirty="0" smtClean="0">
                <a:latin typeface="Times New Roman"/>
                <a:ea typeface="华文细黑"/>
                <a:cs typeface="Courier New"/>
              </a:rPr>
              <a:t>c</a:t>
            </a:r>
            <a:r>
              <a:rPr lang="en-US" altLang="zh-CN" sz="2800" kern="100" dirty="0" smtClean="0">
                <a:latin typeface="Times New Roman"/>
                <a:ea typeface="华文细黑"/>
                <a:cs typeface="Courier New"/>
              </a:rPr>
              <a:t>(HCO  )</a:t>
            </a:r>
            <a:r>
              <a:rPr lang="zh-CN" altLang="zh-CN" sz="2800" kern="100" dirty="0">
                <a:latin typeface="Times New Roman"/>
                <a:ea typeface="华文细黑"/>
                <a:cs typeface="Times New Roman"/>
              </a:rPr>
              <a:t>的比值为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不考虑</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HCO   </a:t>
            </a:r>
          </a:p>
          <a:p>
            <a:pPr algn="just">
              <a:lnSpc>
                <a:spcPct val="150000"/>
              </a:lnSpc>
              <a:spcAft>
                <a:spcPts val="0"/>
              </a:spcAft>
            </a:pP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水解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  </a:t>
            </a:r>
            <a:r>
              <a:rPr lang="en-US" altLang="zh-CN" sz="2800" kern="100" dirty="0" smtClean="0">
                <a:latin typeface="Times New Roman"/>
                <a:ea typeface="华文细黑"/>
                <a:cs typeface="Courier New"/>
              </a:rPr>
              <a:t>               C.2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3</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576294138"/>
              </p:ext>
            </p:extLst>
          </p:nvPr>
        </p:nvGraphicFramePr>
        <p:xfrm>
          <a:off x="4915892" y="1619139"/>
          <a:ext cx="590550" cy="800100"/>
        </p:xfrm>
        <a:graphic>
          <a:graphicData uri="http://schemas.openxmlformats.org/presentationml/2006/ole">
            <mc:AlternateContent xmlns:mc="http://schemas.openxmlformats.org/markup-compatibility/2006">
              <mc:Choice xmlns:v="urn:schemas-microsoft-com:vml" Requires="v">
                <p:oleObj spid="_x0000_s15602" name="文档" r:id="rId4" imgW="591164" imgH="799589" progId="Word.Document.12">
                  <p:embed/>
                </p:oleObj>
              </mc:Choice>
              <mc:Fallback>
                <p:oleObj name="文档" r:id="rId4" imgW="591164" imgH="799589" progId="Word.Document.12">
                  <p:embed/>
                  <p:pic>
                    <p:nvPicPr>
                      <p:cNvPr id="0" name=""/>
                      <p:cNvPicPr/>
                      <p:nvPr/>
                    </p:nvPicPr>
                    <p:blipFill>
                      <a:blip r:embed="rId5"/>
                      <a:stretch>
                        <a:fillRect/>
                      </a:stretch>
                    </p:blipFill>
                    <p:spPr>
                      <a:xfrm>
                        <a:off x="4915892" y="1619139"/>
                        <a:ext cx="590550" cy="8001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4067611706"/>
              </p:ext>
            </p:extLst>
          </p:nvPr>
        </p:nvGraphicFramePr>
        <p:xfrm>
          <a:off x="6694884" y="1598427"/>
          <a:ext cx="590550" cy="800100"/>
        </p:xfrm>
        <a:graphic>
          <a:graphicData uri="http://schemas.openxmlformats.org/presentationml/2006/ole">
            <mc:AlternateContent xmlns:mc="http://schemas.openxmlformats.org/markup-compatibility/2006">
              <mc:Choice xmlns:v="urn:schemas-microsoft-com:vml" Requires="v">
                <p:oleObj spid="_x0000_s15603" name="文档" r:id="rId7" imgW="591164" imgH="800309" progId="Word.Document.12">
                  <p:embed/>
                </p:oleObj>
              </mc:Choice>
              <mc:Fallback>
                <p:oleObj name="文档" r:id="rId7" imgW="591164" imgH="800309" progId="Word.Document.12">
                  <p:embed/>
                  <p:pic>
                    <p:nvPicPr>
                      <p:cNvPr id="0" name=""/>
                      <p:cNvPicPr/>
                      <p:nvPr/>
                    </p:nvPicPr>
                    <p:blipFill>
                      <a:blip r:embed="rId8"/>
                      <a:stretch>
                        <a:fillRect/>
                      </a:stretch>
                    </p:blipFill>
                    <p:spPr>
                      <a:xfrm>
                        <a:off x="6694884" y="1598427"/>
                        <a:ext cx="590550" cy="8001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163305681"/>
              </p:ext>
            </p:extLst>
          </p:nvPr>
        </p:nvGraphicFramePr>
        <p:xfrm>
          <a:off x="10172476" y="1603115"/>
          <a:ext cx="590550" cy="800100"/>
        </p:xfrm>
        <a:graphic>
          <a:graphicData uri="http://schemas.openxmlformats.org/presentationml/2006/ole">
            <mc:AlternateContent xmlns:mc="http://schemas.openxmlformats.org/markup-compatibility/2006">
              <mc:Choice xmlns:v="urn:schemas-microsoft-com:vml" Requires="v">
                <p:oleObj spid="_x0000_s15604" name="文档" r:id="rId10" imgW="591164" imgH="800309" progId="Word.Document.12">
                  <p:embed/>
                </p:oleObj>
              </mc:Choice>
              <mc:Fallback>
                <p:oleObj name="文档" r:id="rId10" imgW="591164" imgH="800309" progId="Word.Document.12">
                  <p:embed/>
                  <p:pic>
                    <p:nvPicPr>
                      <p:cNvPr id="0" name=""/>
                      <p:cNvPicPr/>
                      <p:nvPr/>
                    </p:nvPicPr>
                    <p:blipFill>
                      <a:blip r:embed="rId11"/>
                      <a:stretch>
                        <a:fillRect/>
                      </a:stretch>
                    </p:blipFill>
                    <p:spPr>
                      <a:xfrm>
                        <a:off x="10172476" y="1603115"/>
                        <a:ext cx="590550" cy="8001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50330202"/>
              </p:ext>
            </p:extLst>
          </p:nvPr>
        </p:nvGraphicFramePr>
        <p:xfrm>
          <a:off x="11553328" y="1582986"/>
          <a:ext cx="590550" cy="800100"/>
        </p:xfrm>
        <a:graphic>
          <a:graphicData uri="http://schemas.openxmlformats.org/presentationml/2006/ole">
            <mc:AlternateContent xmlns:mc="http://schemas.openxmlformats.org/markup-compatibility/2006">
              <mc:Choice xmlns:v="urn:schemas-microsoft-com:vml" Requires="v">
                <p:oleObj spid="_x0000_s15605" name="文档" r:id="rId13" imgW="591164" imgH="800309" progId="Word.Document.12">
                  <p:embed/>
                </p:oleObj>
              </mc:Choice>
              <mc:Fallback>
                <p:oleObj name="文档" r:id="rId13" imgW="591164" imgH="800309" progId="Word.Document.12">
                  <p:embed/>
                  <p:pic>
                    <p:nvPicPr>
                      <p:cNvPr id="0" name=""/>
                      <p:cNvPicPr/>
                      <p:nvPr/>
                    </p:nvPicPr>
                    <p:blipFill>
                      <a:blip r:embed="rId14"/>
                      <a:stretch>
                        <a:fillRect/>
                      </a:stretch>
                    </p:blipFill>
                    <p:spPr>
                      <a:xfrm>
                        <a:off x="11553328" y="1582986"/>
                        <a:ext cx="590550" cy="800100"/>
                      </a:xfrm>
                      <a:prstGeom prst="rect">
                        <a:avLst/>
                      </a:prstGeom>
                    </p:spPr>
                  </p:pic>
                </p:oleObj>
              </mc:Fallback>
            </mc:AlternateContent>
          </a:graphicData>
        </a:graphic>
      </p:graphicFrame>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9" name="Rectangle 21">
            <a:hlinkClick r:id="rId16"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7"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8"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9"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20"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23678" y="2925738"/>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反应产物为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，设其物质的量分别为</a:t>
            </a:r>
            <a:r>
              <a:rPr lang="en-US" altLang="zh-CN" sz="2800" i="1"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y</a:t>
            </a:r>
            <a:r>
              <a:rPr lang="zh-CN" altLang="zh-CN" sz="2800" kern="100" dirty="0">
                <a:latin typeface="Times New Roman"/>
                <a:ea typeface="华文细黑"/>
                <a:cs typeface="Times New Roman"/>
              </a:rPr>
              <a:t>，则</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674125230"/>
              </p:ext>
            </p:extLst>
          </p:nvPr>
        </p:nvGraphicFramePr>
        <p:xfrm>
          <a:off x="520552" y="3718694"/>
          <a:ext cx="7778750" cy="1511300"/>
        </p:xfrm>
        <a:graphic>
          <a:graphicData uri="http://schemas.openxmlformats.org/presentationml/2006/ole">
            <mc:AlternateContent xmlns:mc="http://schemas.openxmlformats.org/markup-compatibility/2006">
              <mc:Choice xmlns:v="urn:schemas-microsoft-com:vml" Requires="v">
                <p:oleObj spid="_x0000_s17522" name="文档" r:id="rId4" imgW="7779519" imgH="1510880" progId="Word.Document.12">
                  <p:embed/>
                </p:oleObj>
              </mc:Choice>
              <mc:Fallback>
                <p:oleObj name="文档" r:id="rId4" imgW="7779519" imgH="1510880" progId="Word.Document.12">
                  <p:embed/>
                  <p:pic>
                    <p:nvPicPr>
                      <p:cNvPr id="0" name=""/>
                      <p:cNvPicPr/>
                      <p:nvPr/>
                    </p:nvPicPr>
                    <p:blipFill>
                      <a:blip r:embed="rId5"/>
                      <a:stretch>
                        <a:fillRect/>
                      </a:stretch>
                    </p:blipFill>
                    <p:spPr>
                      <a:xfrm>
                        <a:off x="520552" y="3718694"/>
                        <a:ext cx="7778750" cy="151130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15778192"/>
              </p:ext>
            </p:extLst>
          </p:nvPr>
        </p:nvGraphicFramePr>
        <p:xfrm>
          <a:off x="529060" y="4980062"/>
          <a:ext cx="7778750" cy="1511300"/>
        </p:xfrm>
        <a:graphic>
          <a:graphicData uri="http://schemas.openxmlformats.org/presentationml/2006/ole">
            <mc:AlternateContent xmlns:mc="http://schemas.openxmlformats.org/markup-compatibility/2006">
              <mc:Choice xmlns:v="urn:schemas-microsoft-com:vml" Requires="v">
                <p:oleObj spid="_x0000_s17523" name="文档" r:id="rId7" imgW="7779519" imgH="1511240" progId="Word.Document.12">
                  <p:embed/>
                </p:oleObj>
              </mc:Choice>
              <mc:Fallback>
                <p:oleObj name="文档" r:id="rId7" imgW="7779519" imgH="1511240" progId="Word.Document.12">
                  <p:embed/>
                  <p:pic>
                    <p:nvPicPr>
                      <p:cNvPr id="0" name=""/>
                      <p:cNvPicPr/>
                      <p:nvPr/>
                    </p:nvPicPr>
                    <p:blipFill>
                      <a:blip r:embed="rId8"/>
                      <a:stretch>
                        <a:fillRect/>
                      </a:stretch>
                    </p:blipFill>
                    <p:spPr>
                      <a:xfrm>
                        <a:off x="529060" y="4980062"/>
                        <a:ext cx="7778750" cy="1511300"/>
                      </a:xfrm>
                      <a:prstGeom prst="rect">
                        <a:avLst/>
                      </a:prstGeom>
                    </p:spPr>
                  </p:pic>
                </p:oleObj>
              </mc:Fallback>
            </mc:AlternateContent>
          </a:graphicData>
        </a:graphic>
      </p:graphicFrame>
      <p:sp>
        <p:nvSpPr>
          <p:cNvPr id="5" name="矩形 4"/>
          <p:cNvSpPr/>
          <p:nvPr/>
        </p:nvSpPr>
        <p:spPr>
          <a:xfrm>
            <a:off x="444074" y="6229332"/>
            <a:ext cx="1503938" cy="656846"/>
          </a:xfrm>
          <a:prstGeom prst="rect">
            <a:avLst/>
          </a:prstGeom>
        </p:spPr>
        <p:txBody>
          <a:bodyPr wrap="none">
            <a:spAutoFit/>
          </a:bodyPr>
          <a:lstStyle/>
          <a:p>
            <a:pPr algn="just">
              <a:lnSpc>
                <a:spcPct val="150000"/>
              </a:lnSpc>
              <a:spcAft>
                <a:spcPts val="0"/>
              </a:spcAft>
            </a:pPr>
            <a:r>
              <a:rPr lang="zh-CN" altLang="zh-CN" sz="2800" b="1" kern="100">
                <a:solidFill>
                  <a:srgbClr val="0000FF"/>
                </a:solidFill>
                <a:latin typeface="Times New Roman"/>
                <a:cs typeface="Times New Roman"/>
              </a:rPr>
              <a:t>答案</a:t>
            </a:r>
            <a:r>
              <a:rPr lang="zh-CN" altLang="zh-CN" sz="2800" kern="100">
                <a:solidFill>
                  <a:srgbClr val="0000FF"/>
                </a:solidFill>
                <a:latin typeface="Times New Roman"/>
                <a:cs typeface="Times New Roman"/>
              </a:rPr>
              <a:t>　</a:t>
            </a:r>
            <a:r>
              <a:rPr lang="en-US" altLang="zh-CN" sz="2800" kern="100" dirty="0">
                <a:solidFill>
                  <a:srgbClr val="E36C0A"/>
                </a:solidFill>
                <a:latin typeface="Times New Roman"/>
                <a:ea typeface="华文细黑"/>
                <a:cs typeface="Courier New"/>
              </a:rPr>
              <a:t>B</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49889622"/>
              </p:ext>
            </p:extLst>
          </p:nvPr>
        </p:nvGraphicFramePr>
        <p:xfrm>
          <a:off x="469453" y="446414"/>
          <a:ext cx="8791575" cy="1258888"/>
        </p:xfrm>
        <a:graphic>
          <a:graphicData uri="http://schemas.openxmlformats.org/presentationml/2006/ole">
            <mc:AlternateContent xmlns:mc="http://schemas.openxmlformats.org/markup-compatibility/2006">
              <mc:Choice xmlns:v="urn:schemas-microsoft-com:vml" Requires="v">
                <p:oleObj spid="_x0000_s17524" name="文档" r:id="rId10" imgW="8791448" imgH="1258922" progId="Word.Document.12">
                  <p:embed/>
                </p:oleObj>
              </mc:Choice>
              <mc:Fallback>
                <p:oleObj name="文档" r:id="rId10" imgW="8791448" imgH="1258922" progId="Word.Document.12">
                  <p:embed/>
                  <p:pic>
                    <p:nvPicPr>
                      <p:cNvPr id="0" name=""/>
                      <p:cNvPicPr/>
                      <p:nvPr/>
                    </p:nvPicPr>
                    <p:blipFill>
                      <a:blip r:embed="rId11"/>
                      <a:stretch>
                        <a:fillRect/>
                      </a:stretch>
                    </p:blipFill>
                    <p:spPr>
                      <a:xfrm>
                        <a:off x="469453" y="446414"/>
                        <a:ext cx="8791575" cy="1258888"/>
                      </a:xfrm>
                      <a:prstGeom prst="rect">
                        <a:avLst/>
                      </a:prstGeom>
                    </p:spPr>
                  </p:pic>
                </p:oleObj>
              </mc:Fallback>
            </mc:AlternateContent>
          </a:graphicData>
        </a:graphic>
      </p:graphicFrame>
      <p:sp>
        <p:nvSpPr>
          <p:cNvPr id="8" name="矩形 7"/>
          <p:cNvSpPr/>
          <p:nvPr/>
        </p:nvSpPr>
        <p:spPr>
          <a:xfrm>
            <a:off x="419274" y="1307162"/>
            <a:ext cx="8735838" cy="738664"/>
          </a:xfrm>
          <a:prstGeom prst="rect">
            <a:avLst/>
          </a:prstGeom>
        </p:spPr>
        <p:txBody>
          <a:bodyPr wrap="square">
            <a:spAutoFit/>
          </a:bodyPr>
          <a:lstStyle/>
          <a:p>
            <a:pPr algn="just">
              <a:lnSpc>
                <a:spcPct val="150000"/>
              </a:lnSpc>
              <a:spcAft>
                <a:spcPts val="0"/>
              </a:spcAft>
            </a:pP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NaOH</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0.200 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1.00 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0.200 mol</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2588292754"/>
              </p:ext>
            </p:extLst>
          </p:nvPr>
        </p:nvGraphicFramePr>
        <p:xfrm>
          <a:off x="467544" y="2021270"/>
          <a:ext cx="8791575" cy="1258888"/>
        </p:xfrm>
        <a:graphic>
          <a:graphicData uri="http://schemas.openxmlformats.org/presentationml/2006/ole">
            <mc:AlternateContent xmlns:mc="http://schemas.openxmlformats.org/markup-compatibility/2006">
              <mc:Choice xmlns:v="urn:schemas-microsoft-com:vml" Requires="v">
                <p:oleObj spid="_x0000_s17525" name="文档" r:id="rId13" imgW="8791448" imgH="1260725" progId="Word.Document.12">
                  <p:embed/>
                </p:oleObj>
              </mc:Choice>
              <mc:Fallback>
                <p:oleObj name="文档" r:id="rId13" imgW="8791448" imgH="1260725" progId="Word.Document.12">
                  <p:embed/>
                  <p:pic>
                    <p:nvPicPr>
                      <p:cNvPr id="0" name=""/>
                      <p:cNvPicPr/>
                      <p:nvPr/>
                    </p:nvPicPr>
                    <p:blipFill>
                      <a:blip r:embed="rId14"/>
                      <a:stretch>
                        <a:fillRect/>
                      </a:stretch>
                    </p:blipFill>
                    <p:spPr>
                      <a:xfrm>
                        <a:off x="467544" y="2021270"/>
                        <a:ext cx="8791575" cy="1258888"/>
                      </a:xfrm>
                      <a:prstGeom prst="rect">
                        <a:avLst/>
                      </a:prstGeom>
                    </p:spPr>
                  </p:pic>
                </p:oleObj>
              </mc:Fallback>
            </mc:AlternateContent>
          </a:graphicData>
        </a:graphic>
      </p:graphicFrame>
      <p:sp>
        <p:nvSpPr>
          <p:cNvPr id="10" name="Rectangle 21">
            <a:hlinkClick r:id="rId15" action="ppaction://hlinksldjump"/>
          </p:cNvPr>
          <p:cNvSpPr>
            <a:spLocks noChangeArrowheads="1"/>
          </p:cNvSpPr>
          <p:nvPr/>
        </p:nvSpPr>
        <p:spPr bwMode="auto">
          <a:xfrm>
            <a:off x="9619284"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16" action="ppaction://hlinksldjump"/>
          </p:cNvPr>
          <p:cNvSpPr>
            <a:spLocks noChangeArrowheads="1"/>
          </p:cNvSpPr>
          <p:nvPr/>
        </p:nvSpPr>
        <p:spPr bwMode="auto">
          <a:xfrm>
            <a:off x="10121462"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17" action="ppaction://hlinksldjump"/>
          </p:cNvPr>
          <p:cNvSpPr>
            <a:spLocks noChangeArrowheads="1"/>
          </p:cNvSpPr>
          <p:nvPr/>
        </p:nvSpPr>
        <p:spPr bwMode="auto">
          <a:xfrm>
            <a:off x="10599498"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8" action="ppaction://hlinksldjump"/>
          </p:cNvPr>
          <p:cNvSpPr>
            <a:spLocks noChangeArrowheads="1"/>
          </p:cNvSpPr>
          <p:nvPr/>
        </p:nvSpPr>
        <p:spPr bwMode="auto">
          <a:xfrm>
            <a:off x="1105339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9" action="ppaction://hlinksldjump"/>
          </p:cNvPr>
          <p:cNvSpPr>
            <a:spLocks noChangeArrowheads="1"/>
          </p:cNvSpPr>
          <p:nvPr/>
        </p:nvSpPr>
        <p:spPr bwMode="auto">
          <a:xfrm>
            <a:off x="11531010"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93294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750"/>
                                        <p:tgtEl>
                                          <p:spTgt spid="7"/>
                                        </p:tgtEl>
                                      </p:cBhvr>
                                    </p:animEffect>
                                  </p:childTnLst>
                                </p:cTn>
                              </p:par>
                            </p:childTnLst>
                          </p:cTn>
                        </p:par>
                        <p:par>
                          <p:cTn id="8" fill="hold">
                            <p:stCondLst>
                              <p:cond delay="75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750"/>
                                        <p:tgtEl>
                                          <p:spTgt spid="8"/>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750"/>
                                        <p:tgtEl>
                                          <p:spTgt spid="9"/>
                                        </p:tgtEl>
                                      </p:cBhvr>
                                    </p:animEffect>
                                  </p:childTnLst>
                                </p:cTn>
                              </p:par>
                            </p:childTnLst>
                          </p:cTn>
                        </p:par>
                        <p:par>
                          <p:cTn id="16" fill="hold">
                            <p:stCondLst>
                              <p:cond delay="2250"/>
                            </p:stCondLst>
                            <p:childTnLst>
                              <p:par>
                                <p:cTn id="17" presetID="3"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750"/>
                                        <p:tgtEl>
                                          <p:spTgt spid="6"/>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750"/>
                                        <p:tgtEl>
                                          <p:spTgt spid="4"/>
                                        </p:tgtEl>
                                      </p:cBhvr>
                                    </p:animEffect>
                                  </p:childTnLst>
                                </p:cTn>
                              </p:par>
                            </p:childTnLst>
                          </p:cTn>
                        </p:par>
                        <p:par>
                          <p:cTn id="28" fill="hold">
                            <p:stCondLst>
                              <p:cond delay="4500"/>
                            </p:stCondLst>
                            <p:childTnLst>
                              <p:par>
                                <p:cTn id="29" presetID="3" presetClass="entr" presetSubtype="10"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597" y="1045394"/>
            <a:ext cx="11296938" cy="4616648"/>
          </a:xfrm>
          <a:prstGeom prst="rect">
            <a:avLst/>
          </a:prstGeom>
        </p:spPr>
        <p:txBody>
          <a:bodyPr>
            <a:spAutoFit/>
          </a:bodyPr>
          <a:lstStyle/>
          <a:p>
            <a:pPr>
              <a:lnSpc>
                <a:spcPct val="150000"/>
              </a:lnSpc>
              <a:spcAft>
                <a:spcPts val="0"/>
              </a:spcAft>
            </a:pPr>
            <a:r>
              <a:rPr lang="en-US" altLang="zh-CN" sz="2800" kern="100" dirty="0" smtClean="0">
                <a:latin typeface="Times New Roman"/>
                <a:ea typeface="华文细黑"/>
                <a:cs typeface="Times New Roman"/>
              </a:rPr>
              <a:t>1.</a:t>
            </a:r>
            <a:r>
              <a:rPr lang="zh-CN" altLang="zh-CN" sz="2800" kern="100" dirty="0" smtClean="0">
                <a:latin typeface="Times New Roman"/>
                <a:ea typeface="华文细黑"/>
                <a:cs typeface="Times New Roman"/>
              </a:rPr>
              <a:t>熟记</a:t>
            </a:r>
            <a:r>
              <a:rPr lang="zh-CN" altLang="zh-CN" sz="2800" kern="100" dirty="0">
                <a:latin typeface="Times New Roman"/>
                <a:ea typeface="华文细黑"/>
                <a:cs typeface="Times New Roman"/>
              </a:rPr>
              <a:t>硅及其化合物的特殊性质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硅</a:t>
            </a:r>
            <a:r>
              <a:rPr lang="zh-CN" altLang="zh-CN" sz="2800" kern="100" dirty="0">
                <a:latin typeface="Times New Roman"/>
                <a:ea typeface="华文细黑"/>
                <a:cs typeface="Times New Roman"/>
              </a:rPr>
              <a:t>单质的特殊性</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①Si</a:t>
            </a:r>
            <a:r>
              <a:rPr lang="zh-CN" altLang="zh-CN" sz="2800" kern="100" dirty="0">
                <a:latin typeface="Times New Roman"/>
                <a:ea typeface="华文细黑"/>
                <a:cs typeface="Times New Roman"/>
              </a:rPr>
              <a:t>的还原性大于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，但</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却能在高温下还原出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      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②</a:t>
            </a:r>
            <a:r>
              <a:rPr lang="zh-CN" altLang="zh-CN" sz="2800" kern="100" dirty="0" smtClean="0">
                <a:latin typeface="Times New Roman"/>
                <a:ea typeface="华文细黑"/>
                <a:cs typeface="Times New Roman"/>
              </a:rPr>
              <a:t>非金属</a:t>
            </a:r>
            <a:r>
              <a:rPr lang="zh-CN" altLang="zh-CN" sz="2800" kern="100" dirty="0">
                <a:latin typeface="Times New Roman"/>
                <a:ea typeface="华文细黑"/>
                <a:cs typeface="Times New Roman"/>
              </a:rPr>
              <a:t>单质一般不跟非氧化性酸反应，但</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能与</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4HF</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=SiF</a:t>
            </a:r>
            <a:r>
              <a:rPr lang="en-US" altLang="zh-CN" sz="2800" kern="100" baseline="-25000" dirty="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③</a:t>
            </a:r>
            <a:r>
              <a:rPr lang="zh-CN" altLang="zh-CN" sz="2800" kern="100" dirty="0" smtClean="0">
                <a:latin typeface="Times New Roman"/>
                <a:ea typeface="华文细黑"/>
                <a:cs typeface="Times New Roman"/>
              </a:rPr>
              <a:t>非金属</a:t>
            </a:r>
            <a:r>
              <a:rPr lang="zh-CN" altLang="zh-CN" sz="2800" kern="100" dirty="0">
                <a:latin typeface="Times New Roman"/>
                <a:ea typeface="华文细黑"/>
                <a:cs typeface="Times New Roman"/>
              </a:rPr>
              <a:t>单质大多为非导体，但</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为半导体。</a:t>
            </a:r>
            <a:endParaRPr lang="zh-CN" altLang="zh-CN" sz="1050" kern="100" dirty="0">
              <a:effectLst/>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9758091"/>
              </p:ext>
            </p:extLst>
          </p:nvPr>
        </p:nvGraphicFramePr>
        <p:xfrm>
          <a:off x="9962430" y="2235622"/>
          <a:ext cx="1238250" cy="863600"/>
        </p:xfrm>
        <a:graphic>
          <a:graphicData uri="http://schemas.openxmlformats.org/presentationml/2006/ole">
            <mc:AlternateContent xmlns:mc="http://schemas.openxmlformats.org/markup-compatibility/2006">
              <mc:Choice xmlns:v="urn:schemas-microsoft-com:vml" Requires="v">
                <p:oleObj spid="_x0000_s58382" name="文档" r:id="rId4" imgW="1238852" imgH="863311" progId="Word.Document.12">
                  <p:embed/>
                </p:oleObj>
              </mc:Choice>
              <mc:Fallback>
                <p:oleObj name="文档" r:id="rId4" imgW="1238852" imgH="863311"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62430" y="2235622"/>
                        <a:ext cx="1238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11272" cy="584775"/>
          </a:xfrm>
          <a:prstGeom prst="rect">
            <a:avLst/>
          </a:prstGeom>
        </p:spPr>
        <p:txBody>
          <a:bodyPr wrap="none">
            <a:spAutoFit/>
          </a:bodyPr>
          <a:lstStyle/>
          <a:p>
            <a:pPr marL="0" lvl="0" algn="l" defTabSz="1219140" rtl="0" eaLnBrk="1" latinLnBrk="0" hangingPunct="1">
              <a:defRPr/>
            </a:pPr>
            <a:r>
              <a:rPr lang="zh-CN" altLang="en-US" sz="3200" b="1" dirty="0" smtClean="0">
                <a:solidFill>
                  <a:schemeClr val="bg1"/>
                </a:solidFill>
                <a:latin typeface="+mj-ea"/>
                <a:ea typeface="+mj-ea"/>
              </a:rPr>
              <a:t>归纳</a:t>
            </a:r>
            <a:r>
              <a:rPr lang="zh-CN" altLang="en-US" sz="3200" b="1" dirty="0">
                <a:solidFill>
                  <a:schemeClr val="bg1"/>
                </a:solidFill>
                <a:latin typeface="+mj-ea"/>
                <a:ea typeface="+mj-ea"/>
              </a:rPr>
              <a:t>总结</a:t>
            </a:r>
            <a:r>
              <a:rPr lang="zh-CN" altLang="zh-CN" sz="3200" b="1" kern="1200" dirty="0" smtClean="0">
                <a:solidFill>
                  <a:schemeClr val="bg1"/>
                </a:solidFill>
                <a:latin typeface="+mj-ea"/>
                <a:ea typeface="+mj-ea"/>
                <a:cs typeface="+mn-cs"/>
              </a:rPr>
              <a:t> </a:t>
            </a:r>
            <a:r>
              <a:rPr lang="en-US" altLang="zh-CN" sz="3200" b="1" kern="1200" dirty="0" smtClean="0">
                <a:solidFill>
                  <a:schemeClr val="bg1"/>
                </a:solidFill>
                <a:latin typeface="+mj-ea"/>
                <a:ea typeface="+mj-ea"/>
                <a:cs typeface="+mn-cs"/>
              </a:rPr>
              <a:t> </a:t>
            </a:r>
            <a:r>
              <a:rPr lang="zh-CN" altLang="en-US" sz="3200" b="1" dirty="0" smtClean="0">
                <a:solidFill>
                  <a:schemeClr val="bg1"/>
                </a:solidFill>
                <a:latin typeface="+mj-ea"/>
                <a:ea typeface="+mj-ea"/>
              </a:rPr>
              <a:t>思维建模</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2493801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7597" y="549474"/>
            <a:ext cx="11296938"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含</a:t>
            </a:r>
            <a:r>
              <a:rPr lang="zh-CN" altLang="zh-CN" sz="2800" kern="100" dirty="0">
                <a:latin typeface="Times New Roman"/>
                <a:ea typeface="华文细黑"/>
                <a:cs typeface="Times New Roman"/>
              </a:rPr>
              <a:t>硅化合物的特殊性</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①SiO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的酸酐，但它不溶于水，不能直接与水作用制备</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②</a:t>
            </a:r>
            <a:r>
              <a:rPr lang="zh-CN" altLang="zh-CN" sz="2800" kern="100" dirty="0" smtClean="0">
                <a:latin typeface="Times New Roman"/>
                <a:ea typeface="华文细黑"/>
                <a:cs typeface="Times New Roman"/>
              </a:rPr>
              <a:t>酸性氧化物</a:t>
            </a:r>
            <a:r>
              <a:rPr lang="zh-CN" altLang="zh-CN" sz="2800" kern="100" dirty="0">
                <a:latin typeface="Times New Roman"/>
                <a:ea typeface="华文细黑"/>
                <a:cs typeface="Times New Roman"/>
              </a:rPr>
              <a:t>一般不与酸反应，但</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能跟</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4HF</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p>
          <a:p>
            <a:pPr algn="just">
              <a:lnSpc>
                <a:spcPct val="150000"/>
              </a:lnSpc>
              <a:spcAft>
                <a:spcPts val="0"/>
              </a:spcAft>
            </a:pPr>
            <a:r>
              <a:rPr lang="en-US" altLang="zh-CN" sz="2800" kern="100" dirty="0" smtClean="0">
                <a:latin typeface="Times New Roman"/>
                <a:ea typeface="华文细黑"/>
                <a:cs typeface="Courier New"/>
              </a:rPr>
              <a:t>SiF</a:t>
            </a:r>
            <a:r>
              <a:rPr lang="en-US" altLang="zh-CN" sz="2800" kern="100" baseline="-25000" dirty="0" smtClean="0">
                <a:latin typeface="Times New Roman"/>
                <a:ea typeface="华文细黑"/>
                <a:cs typeface="Courier New"/>
              </a:rPr>
              <a:t>4</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③</a:t>
            </a:r>
            <a:r>
              <a:rPr lang="zh-CN" altLang="zh-CN" sz="2800" kern="100" dirty="0" smtClean="0">
                <a:latin typeface="Times New Roman"/>
                <a:ea typeface="华文细黑"/>
                <a:cs typeface="Times New Roman"/>
              </a:rPr>
              <a:t>无机酸</a:t>
            </a:r>
            <a:r>
              <a:rPr lang="zh-CN" altLang="zh-CN" sz="2800" kern="100" dirty="0">
                <a:latin typeface="Times New Roman"/>
                <a:ea typeface="华文细黑"/>
                <a:cs typeface="Times New Roman"/>
              </a:rPr>
              <a:t>一般易溶于水，但</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难溶于水；</a:t>
            </a:r>
            <a:endParaRPr lang="zh-CN" altLang="zh-CN" sz="105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Times New Roman"/>
              </a:rPr>
              <a:t>④</a:t>
            </a:r>
            <a:r>
              <a:rPr lang="zh-CN" altLang="zh-CN" sz="2800" kern="100" dirty="0" smtClean="0">
                <a:latin typeface="Times New Roman"/>
                <a:ea typeface="华文细黑"/>
                <a:cs typeface="Times New Roman"/>
              </a:rPr>
              <a:t>因</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的酸性大于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，所以在</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溶液中通入少量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能发生下列反应：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，但在高温下</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也能发生。</a:t>
            </a:r>
            <a:endParaRPr lang="zh-CN" altLang="zh-CN" sz="1050" kern="100" dirty="0">
              <a:effectLst/>
              <a:latin typeface="宋体"/>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124328083"/>
              </p:ext>
            </p:extLst>
          </p:nvPr>
        </p:nvGraphicFramePr>
        <p:xfrm>
          <a:off x="2748930" y="4954662"/>
          <a:ext cx="1238250" cy="838200"/>
        </p:xfrm>
        <a:graphic>
          <a:graphicData uri="http://schemas.openxmlformats.org/presentationml/2006/ole">
            <mc:AlternateContent xmlns:mc="http://schemas.openxmlformats.org/markup-compatibility/2006">
              <mc:Choice xmlns:v="urn:schemas-microsoft-com:vml" Requires="v">
                <p:oleObj spid="_x0000_s59406" name="文档" r:id="rId4" imgW="1238852" imgH="838110" progId="Word.Document.12">
                  <p:embed/>
                </p:oleObj>
              </mc:Choice>
              <mc:Fallback>
                <p:oleObj name="文档" r:id="rId4" imgW="1238852" imgH="838110" progId="Word.Document.12">
                  <p:embed/>
                  <p:pic>
                    <p:nvPicPr>
                      <p:cNvPr id="0" name=""/>
                      <p:cNvPicPr/>
                      <p:nvPr/>
                    </p:nvPicPr>
                    <p:blipFill>
                      <a:blip r:embed="rId5"/>
                      <a:stretch>
                        <a:fillRect/>
                      </a:stretch>
                    </p:blipFill>
                    <p:spPr>
                      <a:xfrm>
                        <a:off x="2748930" y="4954662"/>
                        <a:ext cx="1238250" cy="838200"/>
                      </a:xfrm>
                      <a:prstGeom prst="rect">
                        <a:avLst/>
                      </a:prstGeom>
                    </p:spPr>
                  </p:pic>
                </p:oleObj>
              </mc:Fallback>
            </mc:AlternateContent>
          </a:graphicData>
        </a:graphic>
      </p:graphicFrame>
    </p:spTree>
    <p:extLst>
      <p:ext uri="{BB962C8B-B14F-4D97-AF65-F5344CB8AC3E}">
        <p14:creationId xmlns:p14="http://schemas.microsoft.com/office/powerpoint/2010/main" val="3105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4403" y="392758"/>
            <a:ext cx="11458743" cy="5293733"/>
          </a:xfrm>
          <a:prstGeom prst="rect">
            <a:avLst/>
          </a:prstGeom>
        </p:spPr>
        <p:txBody>
          <a:bodyPr wrap="square" lIns="121898" tIns="60948" rIns="121898" bIns="60948">
            <a:spAutoFit/>
          </a:bodyPr>
          <a:lstStyle/>
          <a:p>
            <a:pPr>
              <a:lnSpc>
                <a:spcPct val="150000"/>
              </a:lnSpc>
              <a:spcAft>
                <a:spcPts val="0"/>
              </a:spcAft>
            </a:pP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与碱反应产物的定量判断</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等强碱溶液的反应与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气体的通入量有关，当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通入少量时生成碳酸盐，当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通入过量时生成碳酸氢盐；当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的通入量介于两者之间时，既有正盐又有酸式盐生成，因此推断时一定要注意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与碱之间量的关系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a:latin typeface="Times New Roman"/>
                <a:ea typeface="华文细黑"/>
                <a:cs typeface="Times New Roman"/>
              </a:rPr>
              <a:t>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溶液反应为例：</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NaOH</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endParaRPr lang="zh-CN" altLang="zh-CN" sz="2800" kern="100" dirty="0">
              <a:latin typeface="宋体"/>
              <a:cs typeface="Courier New"/>
            </a:endParaRPr>
          </a:p>
        </p:txBody>
      </p:sp>
    </p:spTree>
    <p:extLst>
      <p:ext uri="{BB962C8B-B14F-4D97-AF65-F5344CB8AC3E}">
        <p14:creationId xmlns:p14="http://schemas.microsoft.com/office/powerpoint/2010/main" val="3711310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43758" y="1197546"/>
            <a:ext cx="11388152" cy="68760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当</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的值不同时产物如下：</a:t>
            </a:r>
            <a:endParaRPr lang="zh-CN" altLang="zh-CN" sz="1050" kern="100" dirty="0">
              <a:effectLst/>
              <a:latin typeface="宋体"/>
              <a:cs typeface="Courier New"/>
            </a:endParaRPr>
          </a:p>
        </p:txBody>
      </p:sp>
      <p:pic>
        <p:nvPicPr>
          <p:cNvPr id="16386" name="Picture 2" descr="7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06" y="2564580"/>
            <a:ext cx="8933188" cy="1873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a:hlinkClick r:id="rId3"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2885972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0">
            <a:hlinkClick r:id="rId3" action="ppaction://hlinksldjump"/>
          </p:cNvPr>
          <p:cNvSpPr txBox="1">
            <a:spLocks noChangeArrowheads="1"/>
          </p:cNvSpPr>
          <p:nvPr/>
        </p:nvSpPr>
        <p:spPr bwMode="auto">
          <a:xfrm>
            <a:off x="504056" y="2565206"/>
            <a:ext cx="11711830" cy="1323415"/>
          </a:xfrm>
          <a:prstGeom prst="rect">
            <a:avLst/>
          </a:prstGeom>
          <a:noFill/>
          <a:ln>
            <a:noFill/>
          </a:ln>
          <a:effectLst/>
          <a:extLst/>
        </p:spPr>
        <p:txBody>
          <a:bodyPr wrap="square" lIns="121898" tIns="60948" rIns="121898" bIns="60948" anchor="ctr">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eaLnBrk="1" hangingPunct="1">
              <a:lnSpc>
                <a:spcPct val="120000"/>
              </a:lnSpc>
              <a:defRPr/>
            </a:pPr>
            <a:r>
              <a:rPr lang="zh-CN" altLang="zh-CN" sz="6500" dirty="0">
                <a:solidFill>
                  <a:schemeClr val="bg1"/>
                </a:solidFill>
                <a:latin typeface="+mj-ea"/>
                <a:ea typeface="+mj-ea"/>
              </a:rPr>
              <a:t>考点</a:t>
            </a:r>
            <a:r>
              <a:rPr lang="zh-CN" altLang="zh-CN" sz="6500" dirty="0" smtClean="0">
                <a:solidFill>
                  <a:schemeClr val="bg1"/>
                </a:solidFill>
                <a:latin typeface="+mj-ea"/>
                <a:ea typeface="+mj-ea"/>
              </a:rPr>
              <a:t>一</a:t>
            </a:r>
            <a:r>
              <a:rPr lang="en-US" altLang="zh-CN" sz="6500" dirty="0" smtClean="0">
                <a:solidFill>
                  <a:schemeClr val="bg1"/>
                </a:solidFill>
                <a:latin typeface="+mj-ea"/>
                <a:ea typeface="+mj-ea"/>
              </a:rPr>
              <a:t>   </a:t>
            </a:r>
            <a:r>
              <a:rPr lang="zh-CN" altLang="zh-CN" sz="6500" dirty="0" smtClean="0">
                <a:solidFill>
                  <a:schemeClr val="bg1"/>
                </a:solidFill>
                <a:latin typeface="+mj-ea"/>
                <a:ea typeface="+mj-ea"/>
              </a:rPr>
              <a:t>碳</a:t>
            </a:r>
            <a:r>
              <a:rPr lang="zh-CN" altLang="zh-CN" sz="6500" dirty="0">
                <a:solidFill>
                  <a:schemeClr val="bg1"/>
                </a:solidFill>
                <a:latin typeface="+mj-ea"/>
                <a:ea typeface="+mj-ea"/>
              </a:rPr>
              <a:t>、硅单质及氧化物</a:t>
            </a:r>
            <a:endParaRPr lang="zh-CN" altLang="en-US" sz="6500" dirty="0">
              <a:solidFill>
                <a:schemeClr val="bg1"/>
              </a:solidFill>
              <a:latin typeface="+mj-ea"/>
              <a:ea typeface="+mj-ea"/>
            </a:endParaRPr>
          </a:p>
        </p:txBody>
      </p:sp>
    </p:spTree>
    <p:extLst>
      <p:ext uri="{BB962C8B-B14F-4D97-AF65-F5344CB8AC3E}">
        <p14:creationId xmlns:p14="http://schemas.microsoft.com/office/powerpoint/2010/main" val="3698978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622598" y="2537822"/>
            <a:ext cx="11161240" cy="1163395"/>
          </a:xfrm>
          <a:prstGeom prst="rect">
            <a:avLst/>
          </a:prstGeom>
        </p:spPr>
        <p:txBody>
          <a:bodyPr wrap="square">
            <a:spAutoFit/>
          </a:bodyPr>
          <a:lstStyle/>
          <a:p>
            <a:pPr>
              <a:lnSpc>
                <a:spcPct val="120000"/>
              </a:lnSpc>
              <a:defRPr/>
            </a:pPr>
            <a:r>
              <a:rPr lang="zh-CN" altLang="zh-CN" sz="5800" b="1" dirty="0">
                <a:solidFill>
                  <a:schemeClr val="bg1"/>
                </a:solidFill>
                <a:latin typeface="+mj-ea"/>
                <a:ea typeface="+mj-ea"/>
              </a:rPr>
              <a:t>考点</a:t>
            </a:r>
            <a:r>
              <a:rPr lang="zh-CN" altLang="zh-CN" sz="5800" b="1" dirty="0" smtClean="0">
                <a:solidFill>
                  <a:schemeClr val="bg1"/>
                </a:solidFill>
                <a:latin typeface="+mj-ea"/>
                <a:ea typeface="+mj-ea"/>
              </a:rPr>
              <a:t>二</a:t>
            </a:r>
            <a:r>
              <a:rPr lang="en-US" altLang="zh-CN" sz="5800" b="1" dirty="0" smtClean="0">
                <a:solidFill>
                  <a:schemeClr val="bg1"/>
                </a:solidFill>
                <a:latin typeface="+mj-ea"/>
                <a:ea typeface="+mj-ea"/>
              </a:rPr>
              <a:t>   </a:t>
            </a:r>
            <a:r>
              <a:rPr lang="zh-CN" altLang="zh-CN" sz="5800" b="1" dirty="0" smtClean="0">
                <a:solidFill>
                  <a:schemeClr val="bg1"/>
                </a:solidFill>
                <a:latin typeface="+mj-ea"/>
                <a:ea typeface="+mj-ea"/>
              </a:rPr>
              <a:t>硅酸盐</a:t>
            </a:r>
            <a:r>
              <a:rPr lang="zh-CN" altLang="zh-CN" sz="5800" b="1" dirty="0">
                <a:solidFill>
                  <a:schemeClr val="bg1"/>
                </a:solidFill>
                <a:latin typeface="+mj-ea"/>
                <a:ea typeface="+mj-ea"/>
              </a:rPr>
              <a:t>及无机非金属材料</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94408" y="765498"/>
            <a:ext cx="11388152" cy="529373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硅酸和硅酸钠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硅酸</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硅酸不溶于水，其酸性比碳酸弱，硅</a:t>
            </a:r>
            <a:r>
              <a:rPr lang="zh-CN" altLang="zh-CN" sz="2800" kern="100" dirty="0" smtClean="0">
                <a:latin typeface="Times New Roman"/>
                <a:ea typeface="华文细黑"/>
                <a:cs typeface="Times New Roman"/>
              </a:rPr>
              <a:t>酸</a:t>
            </a:r>
            <a:r>
              <a:rPr lang="en-US" altLang="zh-CN" sz="2800" u="sng"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能</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不能</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使紫色石蕊溶液变红色。</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硅酸不稳定，受热易分解</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硅酸能与碱溶液反应，如与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溶液反应的化学方程式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硅酸在水中易聚合形成胶体。硅胶吸附水分能力强，常用作干燥剂。</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54612397"/>
              </p:ext>
            </p:extLst>
          </p:nvPr>
        </p:nvGraphicFramePr>
        <p:xfrm>
          <a:off x="6237808" y="3155632"/>
          <a:ext cx="1225550" cy="792162"/>
        </p:xfrm>
        <a:graphic>
          <a:graphicData uri="http://schemas.openxmlformats.org/presentationml/2006/ole">
            <mc:AlternateContent xmlns:mc="http://schemas.openxmlformats.org/markup-compatibility/2006">
              <mc:Choice xmlns:v="urn:schemas-microsoft-com:vml" Requires="v">
                <p:oleObj spid="_x0000_s55312" name="文档" r:id="rId4" imgW="1226251" imgH="792388" progId="Word.Document.12">
                  <p:embed/>
                </p:oleObj>
              </mc:Choice>
              <mc:Fallback>
                <p:oleObj name="文档" r:id="rId4" imgW="1226251" imgH="792388" progId="Word.Document.12">
                  <p:embed/>
                  <p:pic>
                    <p:nvPicPr>
                      <p:cNvPr id="0" name=""/>
                      <p:cNvPicPr/>
                      <p:nvPr/>
                    </p:nvPicPr>
                    <p:blipFill>
                      <a:blip r:embed="rId5"/>
                      <a:stretch>
                        <a:fillRect/>
                      </a:stretch>
                    </p:blipFill>
                    <p:spPr>
                      <a:xfrm>
                        <a:off x="6237808" y="3155632"/>
                        <a:ext cx="1225550" cy="792162"/>
                      </a:xfrm>
                      <a:prstGeom prst="rect">
                        <a:avLst/>
                      </a:prstGeom>
                    </p:spPr>
                  </p:pic>
                </p:oleObj>
              </mc:Fallback>
            </mc:AlternateContent>
          </a:graphicData>
        </a:graphic>
      </p:graphicFrame>
      <p:sp>
        <p:nvSpPr>
          <p:cNvPr id="3" name="矩形 2"/>
          <p:cNvSpPr/>
          <p:nvPr/>
        </p:nvSpPr>
        <p:spPr>
          <a:xfrm>
            <a:off x="6462643" y="216022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不能</a:t>
            </a:r>
            <a:endParaRPr lang="zh-CN" altLang="en-US" sz="2800" dirty="0">
              <a:solidFill>
                <a:srgbClr val="0000FF"/>
              </a:solidFill>
              <a:latin typeface="+mj-ea"/>
              <a:ea typeface="+mj-ea"/>
            </a:endParaRPr>
          </a:p>
        </p:txBody>
      </p:sp>
      <p:sp>
        <p:nvSpPr>
          <p:cNvPr id="5" name="矩形 4"/>
          <p:cNvSpPr/>
          <p:nvPr/>
        </p:nvSpPr>
        <p:spPr>
          <a:xfrm>
            <a:off x="5070039" y="3371656"/>
            <a:ext cx="3990195"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                  </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7" name="矩形 6"/>
          <p:cNvSpPr/>
          <p:nvPr/>
        </p:nvSpPr>
        <p:spPr>
          <a:xfrm>
            <a:off x="9872339" y="4045128"/>
            <a:ext cx="1603324"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smtClean="0">
                <a:solidFill>
                  <a:srgbClr val="0000FF"/>
                </a:solidFill>
                <a:latin typeface="Times New Roman"/>
                <a:ea typeface="华文细黑"/>
                <a:cs typeface="Times New Roman"/>
              </a:rPr>
              <a:t>＋</a:t>
            </a:r>
            <a:endParaRPr lang="zh-CN" altLang="en-US" dirty="0">
              <a:solidFill>
                <a:srgbClr val="0000FF"/>
              </a:solidFill>
            </a:endParaRPr>
          </a:p>
        </p:txBody>
      </p:sp>
      <p:sp>
        <p:nvSpPr>
          <p:cNvPr id="9" name="矩形 8"/>
          <p:cNvSpPr/>
          <p:nvPr/>
        </p:nvSpPr>
        <p:spPr>
          <a:xfrm>
            <a:off x="443189" y="4680500"/>
            <a:ext cx="4283865" cy="523220"/>
          </a:xfrm>
          <a:prstGeom prst="rect">
            <a:avLst/>
          </a:prstGeom>
        </p:spPr>
        <p:txBody>
          <a:bodyPr wrap="none">
            <a:spAutoFit/>
          </a:bodyPr>
          <a:lstStyle/>
          <a:p>
            <a:pPr lvl="0"/>
            <a:r>
              <a:rPr lang="en-US" altLang="zh-CN" sz="2800" kern="100" dirty="0">
                <a:solidFill>
                  <a:srgbClr val="0000FF"/>
                </a:solidFill>
                <a:latin typeface="Times New Roman"/>
                <a:ea typeface="华文细黑"/>
                <a:cs typeface="Courier New"/>
              </a:rPr>
              <a:t>2NaOH</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81668442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
                                        </p:tgtEl>
                                      </p:cBhvr>
                                    </p:animEffect>
                                    <p:set>
                                      <p:cBhvr>
                                        <p:cTn id="28" dur="1" fill="hold">
                                          <p:stCondLst>
                                            <p:cond delay="499"/>
                                          </p:stCondLst>
                                        </p:cTn>
                                        <p:tgtEl>
                                          <p:spTgt spid="2"/>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
                                        </p:tgtEl>
                                      </p:cBhvr>
                                    </p:animEffect>
                                    <p:set>
                                      <p:cBhvr>
                                        <p:cTn id="34" dur="1" fill="hold">
                                          <p:stCondLst>
                                            <p:cond delay="499"/>
                                          </p:stCondLst>
                                        </p:cTn>
                                        <p:tgtEl>
                                          <p:spTgt spid="5"/>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3" grpId="0"/>
      <p:bldP spid="3" grpId="1"/>
      <p:bldP spid="5" grpId="0"/>
      <p:bldP spid="5" grpId="1"/>
      <p:bldP spid="7" grpId="0"/>
      <p:bldP spid="7" grpId="1"/>
      <p:bldP spid="9" grpId="0"/>
      <p:bldP spid="9"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693490"/>
            <a:ext cx="11275398" cy="464740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硅酸钠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白色、可溶于水的粉末状固体，其水溶液俗</a:t>
            </a:r>
            <a:r>
              <a:rPr lang="zh-CN" altLang="zh-CN" sz="2800" kern="100" dirty="0" smtClean="0">
                <a:latin typeface="Times New Roman"/>
                <a:ea typeface="华文细黑"/>
                <a:cs typeface="Times New Roman"/>
              </a:rPr>
              <a:t>称</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有黏性，水溶液显碱性。</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它能与酸性比硅酸强的酸反应，分别写出以下化学方程式：</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与盐酸反应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水溶液反应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用途：黏合剂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矿物胶</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，耐火阻燃材料。</a:t>
            </a:r>
            <a:endParaRPr lang="zh-CN" altLang="zh-CN" sz="1050" kern="100" dirty="0">
              <a:effectLst/>
              <a:latin typeface="宋体"/>
              <a:cs typeface="Courier New"/>
            </a:endParaRPr>
          </a:p>
        </p:txBody>
      </p:sp>
      <p:sp>
        <p:nvSpPr>
          <p:cNvPr id="2" name="矩形 1"/>
          <p:cNvSpPr/>
          <p:nvPr/>
        </p:nvSpPr>
        <p:spPr>
          <a:xfrm>
            <a:off x="8047930" y="1441215"/>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水玻璃</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2840094" y="3296531"/>
            <a:ext cx="583877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2HCl</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6" name="矩形 5"/>
          <p:cNvSpPr/>
          <p:nvPr/>
        </p:nvSpPr>
        <p:spPr>
          <a:xfrm>
            <a:off x="3566520" y="3961495"/>
            <a:ext cx="6899966"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O</a:t>
            </a:r>
            <a:r>
              <a:rPr lang="en-US" altLang="zh-CN" sz="2800" kern="100" spc="-80" dirty="0">
                <a:solidFill>
                  <a:srgbClr val="0000FF"/>
                </a:solidFill>
                <a:latin typeface="Times New Roman"/>
                <a:ea typeface="华文细黑"/>
                <a:cs typeface="Courier New"/>
              </a:rPr>
              <a:t>==</a:t>
            </a:r>
            <a:r>
              <a:rPr lang="en-US" altLang="zh-CN" sz="2800" kern="100" dirty="0">
                <a:solidFill>
                  <a:srgbClr val="0000FF"/>
                </a:solidFill>
                <a:latin typeface="Times New Roman"/>
                <a:ea typeface="华文细黑"/>
                <a:cs typeface="Courier New"/>
              </a:rPr>
              <a:t>=H</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en-US" altLang="zh-CN" sz="2800" kern="100" dirty="0">
                <a:solidFill>
                  <a:srgbClr val="0000FF"/>
                </a:solidFill>
                <a:latin typeface="宋体"/>
                <a:ea typeface="华文细黑"/>
                <a:cs typeface="Times New Roman"/>
              </a:rPr>
              <a:t>↓</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圆角矩形 7"/>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
                                        </p:tgtEl>
                                      </p:cBhvr>
                                    </p:animEffect>
                                    <p:set>
                                      <p:cBhvr>
                                        <p:cTn id="23" dur="1" fill="hold">
                                          <p:stCondLst>
                                            <p:cond delay="499"/>
                                          </p:stCondLst>
                                        </p:cTn>
                                        <p:tgtEl>
                                          <p:spTgt spid="4"/>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2" grpId="0"/>
      <p:bldP spid="2" grpId="1"/>
      <p:bldP spid="4" grpId="0"/>
      <p:bldP spid="4" grpId="1"/>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20243" y="-47798"/>
            <a:ext cx="11275398" cy="1742504"/>
          </a:xfrm>
          <a:prstGeom prst="rect">
            <a:avLst/>
          </a:prstGeom>
        </p:spPr>
        <p:txBody>
          <a:bodyPr wrap="square" lIns="121898" tIns="60948" rIns="121898" bIns="60948">
            <a:spAutoFit/>
          </a:bodyPr>
          <a:lstStyle/>
          <a:p>
            <a:pPr algn="just">
              <a:lnSpc>
                <a:spcPct val="13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无机非金属材料</a:t>
            </a:r>
            <a:endParaRPr lang="zh-CN" altLang="zh-CN" sz="105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传统无机非金属材料，如水泥、玻璃、陶瓷等硅酸盐材料。</a:t>
            </a:r>
            <a:endParaRPr lang="zh-CN" altLang="zh-CN" sz="1050" kern="100" dirty="0">
              <a:latin typeface="宋体"/>
              <a:cs typeface="Courier New"/>
            </a:endParaRPr>
          </a:p>
          <a:p>
            <a:pPr algn="just">
              <a:lnSpc>
                <a:spcPct val="13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常见硅酸盐材料比较</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05883062"/>
              </p:ext>
            </p:extLst>
          </p:nvPr>
        </p:nvGraphicFramePr>
        <p:xfrm>
          <a:off x="779314" y="1760910"/>
          <a:ext cx="10432904" cy="2054324"/>
        </p:xfrm>
        <a:graphic>
          <a:graphicData uri="http://schemas.openxmlformats.org/drawingml/2006/table">
            <a:tbl>
              <a:tblPr/>
              <a:tblGrid>
                <a:gridCol w="2194921"/>
                <a:gridCol w="2940768"/>
                <a:gridCol w="3475218"/>
                <a:gridCol w="1821997"/>
              </a:tblGrid>
              <a:tr h="615081">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baseline="0">
                          <a:effectLst/>
                          <a:latin typeface="Times New Roman"/>
                          <a:ea typeface="华文细黑"/>
                          <a:cs typeface="Times New Roman"/>
                        </a:rPr>
                        <a:t>水泥</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玻璃</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陶瓷</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164">
                <a:tc>
                  <a:txBody>
                    <a:bodyPr/>
                    <a:lstStyle/>
                    <a:p>
                      <a:pPr algn="ctr">
                        <a:lnSpc>
                          <a:spcPct val="150000"/>
                        </a:lnSpc>
                        <a:spcAft>
                          <a:spcPts val="0"/>
                        </a:spcAft>
                      </a:pPr>
                      <a:r>
                        <a:rPr lang="zh-CN" sz="2800" kern="100" baseline="0">
                          <a:effectLst/>
                          <a:latin typeface="Times New Roman"/>
                          <a:ea typeface="华文细黑"/>
                          <a:cs typeface="Times New Roman"/>
                        </a:rPr>
                        <a:t>生产原料</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石灰石、黏土</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纯碱、石灰石、石英</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黏土</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20080">
                <a:tc>
                  <a:txBody>
                    <a:bodyPr/>
                    <a:lstStyle/>
                    <a:p>
                      <a:pPr algn="ctr">
                        <a:lnSpc>
                          <a:spcPct val="150000"/>
                        </a:lnSpc>
                        <a:spcAft>
                          <a:spcPts val="0"/>
                        </a:spcAft>
                      </a:pPr>
                      <a:r>
                        <a:rPr lang="zh-CN" sz="2800" kern="100" baseline="0">
                          <a:effectLst/>
                          <a:latin typeface="Times New Roman"/>
                          <a:ea typeface="华文细黑"/>
                          <a:cs typeface="Times New Roman"/>
                        </a:rPr>
                        <a:t>主要设备</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水泥回转窑</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玻璃窑</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陶瓷窑</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478368" y="3983178"/>
            <a:ext cx="11521493" cy="1384995"/>
          </a:xfrm>
          <a:prstGeom prst="rect">
            <a:avLst/>
          </a:prstGeom>
        </p:spPr>
        <p:txBody>
          <a:bodyPr wrap="square">
            <a:spAutoFit/>
          </a:bodyPr>
          <a:lstStyle/>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玻璃生产中的两个重要反应：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611158452"/>
              </p:ext>
            </p:extLst>
          </p:nvPr>
        </p:nvGraphicFramePr>
        <p:xfrm>
          <a:off x="7764090" y="3908450"/>
          <a:ext cx="1252538" cy="825500"/>
        </p:xfrm>
        <a:graphic>
          <a:graphicData uri="http://schemas.openxmlformats.org/presentationml/2006/ole">
            <mc:AlternateContent xmlns:mc="http://schemas.openxmlformats.org/markup-compatibility/2006">
              <mc:Choice xmlns:v="urn:schemas-microsoft-com:vml" Requires="v">
                <p:oleObj spid="_x0000_s19524" name="文档" r:id="rId4" imgW="1251813" imgH="825510" progId="Word.Document.12">
                  <p:embed/>
                </p:oleObj>
              </mc:Choice>
              <mc:Fallback>
                <p:oleObj name="文档" r:id="rId4" imgW="1251813" imgH="825510" progId="Word.Document.12">
                  <p:embed/>
                  <p:pic>
                    <p:nvPicPr>
                      <p:cNvPr id="0" name=""/>
                      <p:cNvPicPr/>
                      <p:nvPr/>
                    </p:nvPicPr>
                    <p:blipFill>
                      <a:blip r:embed="rId5"/>
                      <a:stretch>
                        <a:fillRect/>
                      </a:stretch>
                    </p:blipFill>
                    <p:spPr>
                      <a:xfrm>
                        <a:off x="7764090" y="3908450"/>
                        <a:ext cx="1252538" cy="825500"/>
                      </a:xfrm>
                      <a:prstGeom prst="rect">
                        <a:avLst/>
                      </a:prstGeom>
                    </p:spPr>
                  </p:pic>
                </p:oleObj>
              </mc:Fallback>
            </mc:AlternateContent>
          </a:graphicData>
        </a:graphic>
      </p:graphicFrame>
      <p:sp>
        <p:nvSpPr>
          <p:cNvPr id="8" name="矩形 7"/>
          <p:cNvSpPr/>
          <p:nvPr/>
        </p:nvSpPr>
        <p:spPr>
          <a:xfrm>
            <a:off x="8899969" y="4047778"/>
            <a:ext cx="2739853"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Na</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Times New Roman"/>
                <a:ea typeface="华文细黑"/>
                <a:cs typeface="Courier New"/>
              </a:rPr>
              <a:t>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619848277"/>
              </p:ext>
            </p:extLst>
          </p:nvPr>
        </p:nvGraphicFramePr>
        <p:xfrm>
          <a:off x="2638822" y="4517263"/>
          <a:ext cx="1252538" cy="825500"/>
        </p:xfrm>
        <a:graphic>
          <a:graphicData uri="http://schemas.openxmlformats.org/presentationml/2006/ole">
            <mc:AlternateContent xmlns:mc="http://schemas.openxmlformats.org/markup-compatibility/2006">
              <mc:Choice xmlns:v="urn:schemas-microsoft-com:vml" Requires="v">
                <p:oleObj spid="_x0000_s19525" name="文档" r:id="rId7" imgW="1251813" imgH="825510" progId="Word.Document.12">
                  <p:embed/>
                </p:oleObj>
              </mc:Choice>
              <mc:Fallback>
                <p:oleObj name="文档" r:id="rId7" imgW="1251813" imgH="825510" progId="Word.Document.12">
                  <p:embed/>
                  <p:pic>
                    <p:nvPicPr>
                      <p:cNvPr id="0" name=""/>
                      <p:cNvPicPr/>
                      <p:nvPr/>
                    </p:nvPicPr>
                    <p:blipFill>
                      <a:blip r:embed="rId5"/>
                      <a:stretch>
                        <a:fillRect/>
                      </a:stretch>
                    </p:blipFill>
                    <p:spPr>
                      <a:xfrm>
                        <a:off x="2638822" y="4517263"/>
                        <a:ext cx="1252538" cy="825500"/>
                      </a:xfrm>
                      <a:prstGeom prst="rect">
                        <a:avLst/>
                      </a:prstGeom>
                    </p:spPr>
                  </p:pic>
                </p:oleObj>
              </mc:Fallback>
            </mc:AlternateContent>
          </a:graphicData>
        </a:graphic>
      </p:graphicFrame>
      <p:sp>
        <p:nvSpPr>
          <p:cNvPr id="12" name="矩形 11"/>
          <p:cNvSpPr/>
          <p:nvPr/>
        </p:nvSpPr>
        <p:spPr>
          <a:xfrm>
            <a:off x="3686760" y="4670450"/>
            <a:ext cx="259878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CaSiO</a:t>
            </a:r>
            <a:r>
              <a:rPr lang="en-US" altLang="zh-CN" sz="2800" kern="100" baseline="-25000" dirty="0">
                <a:solidFill>
                  <a:srgbClr val="0000FF"/>
                </a:solidFill>
                <a:latin typeface="Times New Roman"/>
                <a:ea typeface="华文细黑"/>
                <a:cs typeface="Courier New"/>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CO</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sp>
        <p:nvSpPr>
          <p:cNvPr id="9" name="矩形 8"/>
          <p:cNvSpPr/>
          <p:nvPr/>
        </p:nvSpPr>
        <p:spPr>
          <a:xfrm>
            <a:off x="478582" y="5264433"/>
            <a:ext cx="11521493" cy="1151597"/>
          </a:xfrm>
          <a:prstGeom prst="rect">
            <a:avLst/>
          </a:prstGeom>
        </p:spPr>
        <p:txBody>
          <a:bodyPr wrap="square">
            <a:spAutoFit/>
          </a:bodyPr>
          <a:lstStyle/>
          <a:p>
            <a:pPr algn="just">
              <a:lnSpc>
                <a:spcPct val="130000"/>
              </a:lnSpc>
              <a:spcAft>
                <a:spcPts val="0"/>
              </a:spcAft>
            </a:pPr>
            <a:r>
              <a:rPr lang="en-US" altLang="zh-CN" sz="2800" kern="100" dirty="0">
                <a:latin typeface="Times New Roman"/>
                <a:ea typeface="华文细黑" pitchFamily="2" charset="-122"/>
                <a:cs typeface="Courier New"/>
              </a:rPr>
              <a:t>(2)</a:t>
            </a:r>
            <a:r>
              <a:rPr lang="zh-CN" altLang="zh-CN" sz="2800" kern="100" dirty="0">
                <a:latin typeface="Times New Roman"/>
                <a:ea typeface="华文细黑" pitchFamily="2" charset="-122"/>
                <a:cs typeface="Times New Roman"/>
              </a:rPr>
              <a:t>新型无机非金属材料，如高温结构陶瓷、光导纤维、生物陶瓷、压电陶瓷等</a:t>
            </a:r>
            <a:r>
              <a:rPr lang="zh-CN" altLang="zh-CN" sz="2800" kern="100" dirty="0" smtClean="0">
                <a:latin typeface="Times New Roman"/>
                <a:ea typeface="华文细黑" pitchFamily="2" charset="-122"/>
                <a:cs typeface="Times New Roman"/>
              </a:rPr>
              <a:t>。</a:t>
            </a:r>
            <a:endParaRPr lang="zh-CN" altLang="zh-CN" sz="2800" kern="100" dirty="0">
              <a:latin typeface="宋体"/>
              <a:ea typeface="华文细黑" pitchFamily="2" charset="-122"/>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8" grpId="0"/>
      <p:bldP spid="8" grpId="1"/>
      <p:bldP spid="12" grpId="0"/>
      <p:bldP spid="1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369" y="914395"/>
            <a:ext cx="11232086" cy="4675639"/>
          </a:xfrm>
          <a:prstGeom prst="rect">
            <a:avLst/>
          </a:prstGeom>
        </p:spPr>
        <p:txBody>
          <a:bodyPr>
            <a:spAutoFit/>
          </a:bodyPr>
          <a:lstStyle/>
          <a:p>
            <a:pPr lvl="0" algn="just">
              <a:lnSpc>
                <a:spcPts val="5500"/>
              </a:lnSpc>
              <a:tabLst>
                <a:tab pos="1890395" algn="l"/>
              </a:tabLst>
            </a:pPr>
            <a:r>
              <a:rPr lang="zh-CN" altLang="zh-CN" sz="2800" b="1" kern="100" dirty="0">
                <a:solidFill>
                  <a:srgbClr val="0000FF"/>
                </a:solidFill>
                <a:latin typeface="Times New Roman"/>
                <a:cs typeface="Times New Roman"/>
              </a:rPr>
              <a:t>题组一　无机非金属材料成分的辨别</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下列关于硅单质及其化合物的说法正确的是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水玻璃是一种矿物胶，既不易燃烧也不易腐蚀</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水泥、玻璃、沙子都是硅酸盐制品</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高纯度的硅单质广泛用于制作光导纤维</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陶瓷是人类应用很早的硅酸盐材料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②③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C</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①④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en-US" altLang="zh-CN" sz="2800" kern="100" dirty="0" smtClean="0">
                <a:latin typeface="宋体"/>
                <a:ea typeface="华文细黑"/>
                <a:cs typeface="Times New Roman"/>
              </a:rPr>
              <a:t>③④</a:t>
            </a:r>
            <a:endParaRPr lang="zh-CN" altLang="zh-CN" sz="1050" kern="100" dirty="0">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圆角矩形 4">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6"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914048" y="1637493"/>
            <a:ext cx="10148872" cy="3376477"/>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00FF"/>
                </a:solidFill>
                <a:latin typeface="Times New Roman"/>
                <a:ea typeface="微软雅黑"/>
                <a:cs typeface="Times New Roman"/>
              </a:rPr>
              <a:t>　</a:t>
            </a:r>
            <a:r>
              <a:rPr lang="zh-CN" altLang="zh-CN" sz="2800" kern="100" dirty="0">
                <a:latin typeface="Times New Roman"/>
                <a:ea typeface="华文细黑"/>
                <a:cs typeface="Times New Roman"/>
              </a:rPr>
              <a:t>水玻璃是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的水溶液，可用作防火剂和防腐剂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①</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沙</a:t>
            </a:r>
            <a:r>
              <a:rPr lang="zh-CN" altLang="zh-CN" sz="2800" kern="100" dirty="0">
                <a:latin typeface="Times New Roman"/>
                <a:ea typeface="华文细黑"/>
                <a:cs typeface="Times New Roman"/>
              </a:rPr>
              <a:t>子不是硅酸盐制品，</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光</a:t>
            </a:r>
            <a:r>
              <a:rPr lang="zh-CN" altLang="zh-CN" sz="2800" kern="100" dirty="0">
                <a:latin typeface="Times New Roman"/>
                <a:ea typeface="华文细黑"/>
                <a:cs typeface="Times New Roman"/>
              </a:rPr>
              <a:t>导纤维的主要成分是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00FF"/>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C</a:t>
            </a:r>
            <a:endParaRPr lang="zh-CN" altLang="zh-CN" sz="2800" kern="100" dirty="0">
              <a:latin typeface="宋体"/>
              <a:cs typeface="Courier New"/>
            </a:endParaRPr>
          </a:p>
        </p:txBody>
      </p:sp>
      <p:sp>
        <p:nvSpPr>
          <p:cNvPr id="3"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750"/>
                                        <p:tgtEl>
                                          <p:spTgt spid="4">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blinds(horizontal)">
                                      <p:cBhvr>
                                        <p:cTn id="18" dur="750"/>
                                        <p:tgtEl>
                                          <p:spTgt spid="4">
                                            <p:txEl>
                                              <p:pRg st="3" end="3"/>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837619"/>
            <a:ext cx="11449272" cy="5760527"/>
          </a:xfrm>
          <a:prstGeom prst="rect">
            <a:avLst/>
          </a:prstGeom>
        </p:spPr>
        <p:txBody>
          <a:bodyPr wrap="square" lIns="121898" tIns="60948" rIns="121898" bIns="60948">
            <a:spAutoFit/>
          </a:bodyPr>
          <a:lstStyle/>
          <a:p>
            <a:pPr algn="just">
              <a:lnSpc>
                <a:spcPct val="12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硅是构成无机非金属材料的一种主要元素，下列有关硅的化合物的叙述错误的是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氮化硅陶瓷是一种新型无机非金属材料，其化学式为</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碳化硅</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的硬度大，熔点高，可用于制作高温结构陶瓷和轴承</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光导纤维是一种新型无机非金属材料，其主要成分为</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二氧化硅为立体网状结构，其晶体中硅原子和硅氧单键个数之比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2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smtClean="0">
                <a:latin typeface="Times New Roman"/>
                <a:ea typeface="华文细黑"/>
                <a:cs typeface="Courier New"/>
              </a:rPr>
              <a:t>2</a:t>
            </a:r>
          </a:p>
          <a:p>
            <a:pPr algn="just">
              <a:lnSpc>
                <a:spcPct val="12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项，在氮化硅中</a:t>
            </a:r>
            <a:r>
              <a:rPr lang="en-US" altLang="zh-CN" sz="2800" kern="100" dirty="0">
                <a:latin typeface="Times New Roman"/>
                <a:ea typeface="华文细黑"/>
                <a:cs typeface="Courier New"/>
              </a:rPr>
              <a:t>N</a:t>
            </a:r>
            <a:r>
              <a:rPr lang="zh-CN" altLang="zh-CN" sz="2800" kern="100" dirty="0">
                <a:latin typeface="Times New Roman"/>
                <a:ea typeface="华文细黑"/>
                <a:cs typeface="Times New Roman"/>
              </a:rPr>
              <a:t>元素为－</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价，</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元素为＋</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价，则化学式为</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N</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2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项，在</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晶体中，一个硅原子与周围</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个氧原子形成</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个硅氧单键，错误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28714" y="1466414"/>
            <a:ext cx="444352" cy="523220"/>
          </a:xfrm>
          <a:prstGeom prst="rect">
            <a:avLst/>
          </a:prstGeom>
        </p:spPr>
        <p:txBody>
          <a:bodyPr wrap="none">
            <a:spAutoFit/>
          </a:bodyPr>
          <a:lstStyle/>
          <a:p>
            <a:r>
              <a:rPr lang="en-US" altLang="zh-CN" sz="2800" kern="100" dirty="0">
                <a:solidFill>
                  <a:srgbClr val="E36C0A"/>
                </a:solidFill>
                <a:latin typeface="Times New Roman"/>
                <a:ea typeface="华文细黑"/>
              </a:rPr>
              <a:t>D</a:t>
            </a:r>
            <a:endParaRPr lang="zh-CN" altLang="en-US" sz="2800" dirty="0"/>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7"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blinds(horizontal)">
                                      <p:cBhvr>
                                        <p:cTn id="7" dur="500"/>
                                        <p:tgtEl>
                                          <p:spTgt spid="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7" end="7"/>
                                            </p:txEl>
                                          </p:spTgt>
                                        </p:tgtEl>
                                        <p:attrNameLst>
                                          <p:attrName>style.visibility</p:attrName>
                                        </p:attrNameLst>
                                      </p:cBhvr>
                                      <p:to>
                                        <p:strVal val="visible"/>
                                      </p:to>
                                    </p:set>
                                    <p:animEffect transition="in" filter="blinds(horizontal)">
                                      <p:cBhvr>
                                        <p:cTn id="12" dur="500"/>
                                        <p:tgtEl>
                                          <p:spTgt spid="4">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xEl>
                                              <p:pRg st="6" end="6"/>
                                            </p:txEl>
                                          </p:spTgt>
                                        </p:tgtEl>
                                      </p:cBhvr>
                                    </p:animEffect>
                                    <p:set>
                                      <p:cBhvr>
                                        <p:cTn id="22" dur="1" fill="hold">
                                          <p:stCondLst>
                                            <p:cond delay="499"/>
                                          </p:stCondLst>
                                        </p:cTn>
                                        <p:tgtEl>
                                          <p:spTgt spid="4">
                                            <p:txEl>
                                              <p:pRg st="6" end="6"/>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xEl>
                                              <p:pRg st="7" end="7"/>
                                            </p:txEl>
                                          </p:spTgt>
                                        </p:tgtEl>
                                      </p:cBhvr>
                                    </p:animEffect>
                                    <p:set>
                                      <p:cBhvr>
                                        <p:cTn id="25" dur="1" fill="hold">
                                          <p:stCondLst>
                                            <p:cond delay="499"/>
                                          </p:stCondLst>
                                        </p:cTn>
                                        <p:tgtEl>
                                          <p:spTgt spid="4">
                                            <p:txEl>
                                              <p:pRg st="7" end="7"/>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6"/>
                  </p:tgtEl>
                </p:cond>
              </p:nextCondLst>
            </p:seq>
          </p:childTnLst>
        </p:cTn>
      </p:par>
    </p:tnLst>
    <p:bldLst>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1462" y="450127"/>
            <a:ext cx="11163760" cy="5211915"/>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复杂硅酸盐的成分及性质</a:t>
            </a: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青石棉是一种致癌物质，是《鹿特丹公约》中受限制的</a:t>
            </a:r>
            <a:r>
              <a:rPr lang="en-US" altLang="zh-CN" sz="2800" kern="100" dirty="0">
                <a:latin typeface="Times New Roman"/>
                <a:ea typeface="华文细黑"/>
                <a:cs typeface="Courier New"/>
              </a:rPr>
              <a:t>46</a:t>
            </a:r>
            <a:r>
              <a:rPr lang="zh-CN" altLang="zh-CN" sz="2800" kern="100" dirty="0">
                <a:latin typeface="Times New Roman"/>
                <a:ea typeface="华文细黑"/>
                <a:cs typeface="Times New Roman"/>
              </a:rPr>
              <a:t>种化学品之一，其化学式为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5</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8</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22</a:t>
            </a:r>
            <a:r>
              <a:rPr lang="en-US" altLang="zh-CN" sz="2800" kern="100" dirty="0">
                <a:latin typeface="Times New Roman"/>
                <a:ea typeface="华文细黑"/>
                <a:cs typeface="Courier New"/>
              </a:rPr>
              <a:t>(OH)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。青石棉用稀硝酸溶液处理时，还原产物只有</a:t>
            </a:r>
            <a:r>
              <a:rPr lang="en-US" altLang="zh-CN" sz="2800" kern="100" dirty="0">
                <a:latin typeface="Times New Roman"/>
                <a:ea typeface="华文细黑"/>
                <a:cs typeface="Courier New"/>
              </a:rPr>
              <a:t>NO</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青石棉是一种硅酸盐材料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青石棉中含有一定量的石英晶体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青石棉的化学组成可表示为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O·3FeO·Fe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·8SiO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D.1 mol</a:t>
            </a:r>
            <a:r>
              <a:rPr lang="zh-CN" altLang="zh-CN" sz="2800" kern="100" dirty="0">
                <a:latin typeface="Times New Roman"/>
                <a:ea typeface="华文细黑"/>
                <a:cs typeface="Times New Roman"/>
              </a:rPr>
              <a:t>青石棉能使</a:t>
            </a:r>
            <a:r>
              <a:rPr lang="en-US" altLang="zh-CN" sz="2800" kern="100" dirty="0">
                <a:latin typeface="Times New Roman"/>
                <a:ea typeface="华文细黑"/>
                <a:cs typeface="Courier New"/>
              </a:rPr>
              <a:t>1 mol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被还原</a:t>
            </a:r>
            <a:endParaRPr lang="zh-CN" altLang="zh-CN" sz="1050" kern="100" dirty="0">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98747" y="1053530"/>
            <a:ext cx="10943790" cy="400107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硅酸盐指的是硅、氧与其他化学元素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主要是铝、铁、钙、镁、钾、钠等</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结合而成的化合物的总称，故青石棉是一种硅酸盐产品</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青</a:t>
            </a:r>
            <a:r>
              <a:rPr lang="zh-CN" altLang="zh-CN" sz="2800" kern="100" dirty="0">
                <a:latin typeface="Times New Roman"/>
                <a:ea typeface="华文细黑"/>
                <a:cs typeface="Times New Roman"/>
              </a:rPr>
              <a:t>石棉是一种纯净物，不可能含有一定量的石英晶体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1 </a:t>
            </a:r>
            <a:r>
              <a:rPr lang="en-US" altLang="zh-CN" sz="2800" kern="100" dirty="0">
                <a:latin typeface="Times New Roman"/>
                <a:ea typeface="华文细黑"/>
                <a:cs typeface="Courier New"/>
              </a:rPr>
              <a:t>mol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O·3FeO·Fe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·8SiO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跟硝酸反应时，失去</a:t>
            </a:r>
            <a:r>
              <a:rPr lang="en-US" altLang="zh-CN" sz="2800" kern="100" dirty="0">
                <a:latin typeface="Times New Roman"/>
                <a:ea typeface="华文细黑"/>
                <a:cs typeface="Courier New"/>
              </a:rPr>
              <a:t>3 mol</a:t>
            </a:r>
            <a:r>
              <a:rPr lang="zh-CN" altLang="zh-CN" sz="2800" kern="100" dirty="0">
                <a:latin typeface="Times New Roman"/>
                <a:ea typeface="华文细黑"/>
                <a:cs typeface="Times New Roman"/>
              </a:rPr>
              <a:t>电子，故能使</a:t>
            </a:r>
            <a:r>
              <a:rPr lang="en-US" altLang="zh-CN" sz="2800" kern="100" dirty="0">
                <a:latin typeface="Times New Roman"/>
                <a:ea typeface="华文细黑"/>
                <a:cs typeface="Courier New"/>
              </a:rPr>
              <a:t>1 mol HNO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被还原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rPr>
              <a:t>B</a:t>
            </a:r>
            <a:endParaRPr lang="zh-CN" altLang="zh-CN" sz="2800" kern="100" dirty="0">
              <a:effectLst/>
              <a:latin typeface="宋体"/>
              <a:cs typeface="Courier New"/>
            </a:endParaRPr>
          </a:p>
        </p:txBody>
      </p:sp>
    </p:spTree>
    <p:extLst>
      <p:ext uri="{BB962C8B-B14F-4D97-AF65-F5344CB8AC3E}">
        <p14:creationId xmlns:p14="http://schemas.microsoft.com/office/powerpoint/2010/main" val="149238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6062" y="909514"/>
            <a:ext cx="11163760" cy="391925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4.(2013·</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25)</a:t>
            </a:r>
            <a:r>
              <a:rPr lang="zh-CN" altLang="zh-CN" sz="2800" kern="100" dirty="0">
                <a:latin typeface="Times New Roman"/>
                <a:ea typeface="华文细黑"/>
                <a:cs typeface="Times New Roman"/>
              </a:rPr>
              <a:t>硅与铝同周期。</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是硅酸盐玻璃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CaSi</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的主要成分，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CaSi</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14</a:t>
            </a:r>
            <a:r>
              <a:rPr lang="zh-CN" altLang="zh-CN" sz="2800" kern="100" dirty="0">
                <a:latin typeface="Times New Roman"/>
                <a:ea typeface="华文细黑"/>
                <a:cs typeface="Times New Roman"/>
              </a:rPr>
              <a:t>也可写成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O·CaO·6SiO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。盛放</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溶液的试剂瓶若用玻璃瓶塞容易形成粘性的硅酸盐而无法打开，发生反应的化学方程式为</a:t>
            </a:r>
            <a:r>
              <a:rPr lang="en-US" altLang="zh-CN" sz="2800" kern="100" dirty="0" smtClean="0">
                <a:latin typeface="Times New Roman"/>
                <a:ea typeface="华文细黑"/>
                <a:cs typeface="Courier New"/>
              </a:rPr>
              <a:t>______________________________</a:t>
            </a:r>
            <a:r>
              <a:rPr lang="zh-CN" altLang="zh-CN" sz="2800" kern="100" dirty="0" smtClean="0">
                <a:latin typeface="Times New Roman"/>
                <a:ea typeface="华文细黑"/>
                <a:cs typeface="Times New Roman"/>
              </a:rPr>
              <a:t>。长石</a:t>
            </a:r>
            <a:r>
              <a:rPr lang="zh-CN" altLang="zh-CN" sz="2800" kern="100" dirty="0">
                <a:latin typeface="Times New Roman"/>
                <a:ea typeface="华文细黑"/>
                <a:cs typeface="Times New Roman"/>
              </a:rPr>
              <a:t>是铝硅酸盐，不同类长石其氧原子的物质的量分数相同。由钠长石化学式</a:t>
            </a:r>
            <a:r>
              <a:rPr lang="en-US" altLang="zh-CN" sz="2800" kern="100" dirty="0">
                <a:latin typeface="Times New Roman"/>
                <a:ea typeface="华文细黑"/>
                <a:cs typeface="Courier New"/>
              </a:rPr>
              <a:t>NaAlSi</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8</a:t>
            </a:r>
            <a:r>
              <a:rPr lang="zh-CN" altLang="zh-CN" sz="2800" kern="100" dirty="0">
                <a:latin typeface="Times New Roman"/>
                <a:ea typeface="华文细黑"/>
                <a:cs typeface="Times New Roman"/>
              </a:rPr>
              <a:t>可推知钙长石的化学式为</a:t>
            </a:r>
            <a:r>
              <a:rPr lang="en-US" altLang="zh-CN" sz="2800" kern="100" dirty="0" smtClean="0">
                <a:latin typeface="Times New Roman"/>
                <a:ea typeface="华文细黑"/>
                <a:cs typeface="Courier New"/>
              </a:rPr>
              <a:t>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解析答案</a:t>
            </a:r>
            <a:endParaRPr lang="zh-CN" altLang="en-US" sz="1400" dirty="0">
              <a:solidFill>
                <a:srgbClr val="C00000"/>
              </a:solidFill>
              <a:latin typeface="黑体" pitchFamily="49" charset="-122"/>
              <a:ea typeface="黑体" pitchFamily="49" charset="-122"/>
            </a:endParaRPr>
          </a:p>
        </p:txBody>
      </p:sp>
      <p:sp>
        <p:nvSpPr>
          <p:cNvPr id="5" name="矩形 4"/>
          <p:cNvSpPr/>
          <p:nvPr/>
        </p:nvSpPr>
        <p:spPr>
          <a:xfrm>
            <a:off x="521274" y="4772546"/>
            <a:ext cx="11120877" cy="1307346"/>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solidFill>
                  <a:prstClr val="black"/>
                </a:solidFill>
                <a:latin typeface="Times New Roman"/>
                <a:ea typeface="华文细黑"/>
                <a:cs typeface="Times New Roman"/>
              </a:rPr>
              <a:t>根据不同类长石其氧原子的物质的量分数相同，结合化合价代数和是</a:t>
            </a:r>
            <a:r>
              <a:rPr lang="en-US" altLang="zh-CN" sz="2800" kern="100" dirty="0">
                <a:solidFill>
                  <a:prstClr val="black"/>
                </a:solidFill>
                <a:latin typeface="Times New Roman"/>
                <a:ea typeface="华文细黑"/>
                <a:cs typeface="Courier New"/>
              </a:rPr>
              <a:t>0</a:t>
            </a:r>
            <a:r>
              <a:rPr lang="zh-CN" altLang="zh-CN" sz="2800" kern="100" dirty="0">
                <a:solidFill>
                  <a:prstClr val="black"/>
                </a:solidFill>
                <a:latin typeface="Times New Roman"/>
                <a:ea typeface="华文细黑"/>
                <a:cs typeface="Times New Roman"/>
              </a:rPr>
              <a:t>可写出钙长石的化学式。</a:t>
            </a:r>
            <a:endParaRPr lang="en-US" altLang="zh-CN" sz="2800" kern="100" dirty="0">
              <a:solidFill>
                <a:prstClr val="black"/>
              </a:solidFill>
              <a:latin typeface="Times New Roman"/>
              <a:ea typeface="华文细黑"/>
              <a:cs typeface="Times New Roman"/>
            </a:endParaRPr>
          </a:p>
        </p:txBody>
      </p:sp>
      <p:sp>
        <p:nvSpPr>
          <p:cNvPr id="9" name="矩形 8"/>
          <p:cNvSpPr/>
          <p:nvPr/>
        </p:nvSpPr>
        <p:spPr>
          <a:xfrm>
            <a:off x="2410098" y="2781722"/>
            <a:ext cx="5224507" cy="738664"/>
          </a:xfrm>
          <a:prstGeom prst="rect">
            <a:avLst/>
          </a:prstGeom>
        </p:spPr>
        <p:txBody>
          <a:bodyPr wrap="none">
            <a:spAutoFit/>
          </a:bodyPr>
          <a:lstStyle/>
          <a:p>
            <a:pPr lvl="0" algn="just">
              <a:lnSpc>
                <a:spcPct val="150000"/>
              </a:lnSpc>
            </a:pP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2NaOH</a:t>
            </a:r>
            <a:r>
              <a:rPr lang="en-US" altLang="zh-CN" sz="2800" kern="100" spc="-600" dirty="0">
                <a:solidFill>
                  <a:srgbClr val="E36C0A"/>
                </a:solidFill>
                <a:latin typeface="宋体"/>
                <a:ea typeface="华文细黑"/>
                <a:cs typeface="Times New Roman"/>
              </a:rPr>
              <a:t>―→ </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endParaRPr lang="zh-CN" altLang="zh-CN" sz="2800" kern="100" dirty="0">
              <a:solidFill>
                <a:prstClr val="black"/>
              </a:solidFill>
              <a:latin typeface="宋体"/>
              <a:cs typeface="Courier New"/>
            </a:endParaRPr>
          </a:p>
        </p:txBody>
      </p:sp>
      <p:sp>
        <p:nvSpPr>
          <p:cNvPr id="11" name="矩形 10"/>
          <p:cNvSpPr/>
          <p:nvPr/>
        </p:nvSpPr>
        <p:spPr>
          <a:xfrm>
            <a:off x="4242307" y="4052466"/>
            <a:ext cx="1861407" cy="738664"/>
          </a:xfrm>
          <a:prstGeom prst="rect">
            <a:avLst/>
          </a:prstGeom>
        </p:spPr>
        <p:txBody>
          <a:bodyPr wrap="none">
            <a:spAutoFit/>
          </a:bodyPr>
          <a:lstStyle/>
          <a:p>
            <a:pPr lvl="0" algn="just">
              <a:lnSpc>
                <a:spcPct val="150000"/>
              </a:lnSpc>
            </a:pPr>
            <a:r>
              <a:rPr lang="en-US" altLang="zh-CN" sz="2800" kern="100" dirty="0">
                <a:solidFill>
                  <a:srgbClr val="E36C0A"/>
                </a:solidFill>
                <a:latin typeface="Times New Roman"/>
                <a:ea typeface="华文细黑"/>
                <a:cs typeface="Courier New"/>
              </a:rPr>
              <a:t>CaAl</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baseline="-25000" dirty="0">
                <a:solidFill>
                  <a:srgbClr val="E36C0A"/>
                </a:solidFill>
                <a:latin typeface="Times New Roman"/>
                <a:ea typeface="华文细黑"/>
                <a:cs typeface="Courier New"/>
              </a:rPr>
              <a:t>8</a:t>
            </a:r>
            <a:endParaRPr lang="zh-CN" altLang="zh-CN" sz="2800" kern="100" dirty="0">
              <a:solidFill>
                <a:prstClr val="black"/>
              </a:solidFill>
              <a:latin typeface="宋体"/>
              <a:cs typeface="Courier New"/>
            </a:endParaRPr>
          </a:p>
        </p:txBody>
      </p:sp>
      <p:sp>
        <p:nvSpPr>
          <p:cNvPr id="10"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283845488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4"/>
                  </p:tgtEl>
                </p:cond>
              </p:nextCondLst>
            </p:seq>
          </p:childTnLst>
        </p:cTn>
      </p:par>
    </p:tnLst>
    <p:bldLst>
      <p:bldP spid="5" grpId="0"/>
      <p:bldP spid="5" grpId="1"/>
      <p:bldP spid="9" grpId="0"/>
      <p:bldP spid="9" grpId="1"/>
      <p:bldP spid="11" grpId="0"/>
      <p:bldP spid="1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67694" y="1341562"/>
            <a:ext cx="11388152" cy="2880764"/>
          </a:xfrm>
          <a:prstGeom prst="rect">
            <a:avLst/>
          </a:prstGeom>
        </p:spPr>
        <p:txBody>
          <a:bodyPr wrap="square" lIns="121898" tIns="60948" rIns="121898" bIns="60948">
            <a:spAutoFit/>
          </a:bodyPr>
          <a:lstStyle/>
          <a:p>
            <a:pPr algn="just">
              <a:lnSpc>
                <a:spcPct val="160000"/>
              </a:lnSpc>
              <a:spcAft>
                <a:spcPts val="0"/>
              </a:spcAft>
            </a:pPr>
            <a:r>
              <a:rPr lang="en-US" altLang="zh-CN" sz="2800" kern="100" dirty="0">
                <a:latin typeface="Times New Roman"/>
                <a:ea typeface="华文细黑"/>
                <a:cs typeface="Courier New"/>
              </a:rPr>
              <a:t>1.C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单质的存在形态、物理性质及用途</a:t>
            </a:r>
            <a:endParaRPr lang="zh-CN" altLang="zh-CN" sz="1050" kern="100" dirty="0">
              <a:latin typeface="宋体"/>
              <a:cs typeface="Courier New"/>
            </a:endParaRPr>
          </a:p>
          <a:p>
            <a:pPr algn="just">
              <a:lnSpc>
                <a:spcPct val="16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自然界中的碳元素既有游离态，又有化合态，而硅元素因有亲氧性，所以仅</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态</a:t>
            </a:r>
            <a:r>
              <a:rPr lang="zh-CN" altLang="zh-CN" sz="2800" kern="100" dirty="0">
                <a:latin typeface="Times New Roman"/>
                <a:ea typeface="华文细黑"/>
                <a:cs typeface="Times New Roman"/>
              </a:rPr>
              <a:t>。碳单质主要有金刚石、石墨、</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60</a:t>
            </a:r>
            <a:r>
              <a:rPr lang="zh-CN" altLang="zh-CN" sz="2800" kern="100" dirty="0">
                <a:latin typeface="Times New Roman"/>
                <a:ea typeface="华文细黑"/>
                <a:cs typeface="Times New Roman"/>
              </a:rPr>
              <a:t>等同素异形体，硅单质主要</a:t>
            </a:r>
            <a:r>
              <a:rPr lang="zh-CN" altLang="zh-CN" sz="2800" kern="100" dirty="0" smtClean="0">
                <a:latin typeface="Times New Roman"/>
                <a:ea typeface="华文细黑"/>
                <a:cs typeface="Times New Roman"/>
              </a:rPr>
              <a:t>有</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两</a:t>
            </a:r>
            <a:r>
              <a:rPr lang="zh-CN" altLang="zh-CN" sz="2800" kern="100" dirty="0">
                <a:latin typeface="Times New Roman"/>
                <a:ea typeface="华文细黑"/>
                <a:cs typeface="Times New Roman"/>
              </a:rPr>
              <a:t>大类。</a:t>
            </a:r>
            <a:endParaRPr lang="zh-CN" altLang="zh-CN" sz="1050" kern="100" dirty="0">
              <a:effectLst/>
              <a:latin typeface="宋体"/>
              <a:cs typeface="Courier New"/>
            </a:endParaRPr>
          </a:p>
        </p:txBody>
      </p:sp>
      <p:sp>
        <p:nvSpPr>
          <p:cNvPr id="2" name="矩形 1"/>
          <p:cNvSpPr/>
          <p:nvPr/>
        </p:nvSpPr>
        <p:spPr>
          <a:xfrm>
            <a:off x="2096051" y="2838879"/>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化合</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2338442" y="3527504"/>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晶体硅</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4035507" y="3527504"/>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无定形硅</a:t>
            </a:r>
            <a:endParaRPr lang="zh-CN" altLang="en-US" sz="2800" kern="100" dirty="0">
              <a:solidFill>
                <a:srgbClr val="0000FF"/>
              </a:solidFill>
              <a:latin typeface="Times New Roman"/>
              <a:ea typeface="华文细黑"/>
              <a:cs typeface="Times New Roman"/>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圆角矩形 9"/>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2" grpId="0"/>
      <p:bldP spid="2" grpId="1"/>
      <p:bldP spid="4" grpId="0"/>
      <p:bldP spid="4" grpId="1"/>
      <p:bldP spid="5" grpId="0"/>
      <p:bldP spid="5"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8747" y="-26590"/>
            <a:ext cx="10943790"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题组三　化工生产中的硅及化合物的转化</a:t>
            </a: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如图是利用二氧化硅制备硅及其化合物的流程，下列说法正确的是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pic>
        <p:nvPicPr>
          <p:cNvPr id="20482" name="Picture 2" descr="7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2918" y="1413570"/>
            <a:ext cx="5961909" cy="319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矩形 10"/>
          <p:cNvSpPr/>
          <p:nvPr/>
        </p:nvSpPr>
        <p:spPr>
          <a:xfrm>
            <a:off x="433462" y="4290551"/>
            <a:ext cx="10835436" cy="2307595"/>
          </a:xfrm>
          <a:prstGeom prst="rect">
            <a:avLst/>
          </a:prstGeom>
        </p:spPr>
        <p:txBody>
          <a:bodyPr wrap="square" lIns="121898" tIns="60948" rIns="121898" bIns="60948">
            <a:spAutoFit/>
          </a:bodyPr>
          <a:lstStyle/>
          <a:p>
            <a:pPr algn="just">
              <a:lnSpc>
                <a:spcPct val="130000"/>
              </a:lnSpc>
              <a:spcAft>
                <a:spcPts val="0"/>
              </a:spcAft>
            </a:pPr>
            <a:r>
              <a:rPr lang="en-US" altLang="zh-CN" sz="2800" kern="100" dirty="0">
                <a:latin typeface="Times New Roman"/>
                <a:ea typeface="华文细黑"/>
                <a:cs typeface="Courier New"/>
              </a:rPr>
              <a:t>A.SiO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属于两性氧化物</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盛放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溶液的试剂瓶能用玻璃塞</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硅胶吸水后可重复再生</a:t>
            </a:r>
            <a:endParaRPr lang="zh-CN" altLang="zh-CN" sz="2800" kern="100" dirty="0">
              <a:latin typeface="宋体"/>
              <a:cs typeface="Courier New"/>
            </a:endParaRPr>
          </a:p>
          <a:p>
            <a:pPr algn="just">
              <a:lnSpc>
                <a:spcPct val="13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图中所示转化反应都是氧化还原</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a:hlinkClick r:id="rId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119154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681906" y="1297448"/>
            <a:ext cx="10835436" cy="270841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是酸性氧化物，它能与氢氟酸反应是其特殊性质，</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在</a:t>
            </a:r>
            <a:r>
              <a:rPr lang="zh-CN" altLang="zh-CN" sz="2800" kern="100" dirty="0">
                <a:latin typeface="Times New Roman"/>
                <a:ea typeface="华文细黑"/>
                <a:cs typeface="Times New Roman"/>
              </a:rPr>
              <a:t>图示转化关系中只有第一行的变化是氧化还原反应，其余均为非氧化还原反应。</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C</a:t>
            </a:r>
            <a:endParaRPr lang="zh-CN" altLang="zh-CN" sz="2800" kern="100" dirty="0">
              <a:latin typeface="宋体"/>
              <a:cs typeface="Courier New"/>
            </a:endParaRPr>
          </a:p>
        </p:txBody>
      </p:sp>
      <p:sp>
        <p:nvSpPr>
          <p:cNvPr id="5"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750"/>
                                        <p:tgtEl>
                                          <p:spTgt spid="8">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blinds(horizontal)">
                                      <p:cBhvr>
                                        <p:cTn id="14" dur="75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88762" y="577023"/>
            <a:ext cx="11163760"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氮化硅可用作高温陶瓷复合材料，在航空航天、汽车发动机、机械等领域有着广泛的应用。由石英砂合成氮化硅粉末的路线如下图所示：</a:t>
            </a:r>
            <a:endParaRPr lang="zh-CN" altLang="zh-CN" sz="1050" kern="100" dirty="0">
              <a:effectLst/>
              <a:latin typeface="宋体"/>
              <a:cs typeface="Courier New"/>
            </a:endParaRPr>
          </a:p>
        </p:txBody>
      </p:sp>
      <p:pic>
        <p:nvPicPr>
          <p:cNvPr id="21506" name="Picture 2" descr="HX176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177" y="2089191"/>
            <a:ext cx="7732461" cy="203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8762" y="4177768"/>
            <a:ext cx="11163760" cy="2708410"/>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中各元素的化合价与</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相同。请回答下列问题：</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石英砂不能与碱性物质共同存放，以</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为例，用化学反应方程式表示其原因：</a:t>
            </a:r>
            <a:r>
              <a:rPr lang="en-US" altLang="zh-CN" sz="2800" kern="100" dirty="0" smtClean="0">
                <a:latin typeface="Times New Roman"/>
                <a:ea typeface="华文细黑"/>
                <a:cs typeface="Courier New"/>
              </a:rPr>
              <a:t>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5"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39316" y="836849"/>
            <a:ext cx="10943790" cy="5761297"/>
          </a:xfrm>
          <a:prstGeom prst="rect">
            <a:avLst/>
          </a:prstGeom>
        </p:spPr>
        <p:txBody>
          <a:bodyPr wrap="square" lIns="121898" tIns="60948" rIns="121898" bIns="60948">
            <a:spAutoFit/>
          </a:bodyPr>
          <a:lstStyle/>
          <a:p>
            <a:pPr algn="just">
              <a:lnSpc>
                <a:spcPct val="12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的变化中，属于氧化还原反应的是</a:t>
            </a:r>
            <a:r>
              <a:rPr lang="en-US" altLang="zh-CN" sz="2800" kern="100" dirty="0" smtClean="0">
                <a:latin typeface="Times New Roman"/>
                <a:ea typeface="华文细黑"/>
                <a:cs typeface="Courier New"/>
              </a:rPr>
              <a:t>_________________</a:t>
            </a:r>
          </a:p>
          <a:p>
            <a:pPr algn="just">
              <a:lnSpc>
                <a:spcPct val="12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20000"/>
              </a:lnSpc>
              <a:spcAft>
                <a:spcPts val="0"/>
              </a:spcAft>
            </a:pPr>
            <a:r>
              <a:rPr lang="en-US" altLang="zh-CN" sz="2800" kern="100" dirty="0">
                <a:latin typeface="Times New Roman"/>
                <a:ea typeface="华文细黑"/>
                <a:cs typeface="Courier New"/>
              </a:rPr>
              <a:t>(3)SiCl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在潮湿的空气中剧烈水解，产生白雾，军事工业中用于制造烟雾剂。</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水解的化学反应方程式为</a:t>
            </a:r>
            <a:r>
              <a:rPr lang="en-US" altLang="zh-CN" sz="2800" kern="100" dirty="0" smtClean="0">
                <a:latin typeface="Times New Roman"/>
                <a:ea typeface="华文细黑"/>
                <a:cs typeface="Courier New"/>
              </a:rPr>
              <a:t>_________________________</a:t>
            </a:r>
          </a:p>
          <a:p>
            <a:pPr algn="just">
              <a:lnSpc>
                <a:spcPct val="12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在反应</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3 mol Si(NH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在高温下加热可得</a:t>
            </a:r>
            <a:r>
              <a:rPr lang="en-US" altLang="zh-CN" sz="2800" kern="100" dirty="0">
                <a:latin typeface="Times New Roman"/>
                <a:ea typeface="华文细黑"/>
                <a:cs typeface="Courier New"/>
              </a:rPr>
              <a:t>1 mol </a:t>
            </a:r>
            <a:r>
              <a:rPr lang="zh-CN" altLang="zh-CN" sz="2800" kern="100" dirty="0">
                <a:latin typeface="Times New Roman"/>
                <a:ea typeface="华文细黑"/>
                <a:cs typeface="Times New Roman"/>
              </a:rPr>
              <a:t>氮化硅粉末和</a:t>
            </a:r>
            <a:r>
              <a:rPr lang="en-US" altLang="zh-CN" sz="2800" kern="100" dirty="0">
                <a:latin typeface="Times New Roman"/>
                <a:ea typeface="华文细黑"/>
                <a:cs typeface="Courier New"/>
              </a:rPr>
              <a:t>8 mol A</a:t>
            </a:r>
            <a:r>
              <a:rPr lang="zh-CN" altLang="zh-CN" sz="2800" kern="100" dirty="0">
                <a:latin typeface="Times New Roman"/>
                <a:ea typeface="华文细黑"/>
                <a:cs typeface="Times New Roman"/>
              </a:rPr>
              <a:t>气体，则氮化硅的化学式为</a:t>
            </a:r>
            <a:r>
              <a:rPr lang="en-US" altLang="zh-CN" sz="2800" kern="100" dirty="0">
                <a:latin typeface="Times New Roman"/>
                <a:ea typeface="华文细黑"/>
                <a:cs typeface="Courier New"/>
              </a:rPr>
              <a:t>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2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在高温下将</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两种气体的气氛中，也能反应生成氮化硅，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两种气体在一定条件下化合生成</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20000"/>
              </a:lnSpc>
              <a:spcAft>
                <a:spcPts val="0"/>
              </a:spcAft>
            </a:pP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两种气体反应的化学方程式</a:t>
            </a:r>
            <a:r>
              <a:rPr lang="en-US" altLang="zh-CN" sz="2800" kern="100" dirty="0" smtClean="0">
                <a:latin typeface="Times New Roman"/>
                <a:ea typeface="华文细黑"/>
                <a:cs typeface="Courier New"/>
              </a:rPr>
              <a:t>_____________________</a:t>
            </a:r>
          </a:p>
          <a:p>
            <a:pPr algn="just">
              <a:lnSpc>
                <a:spcPct val="120000"/>
              </a:lnSpc>
              <a:spcAft>
                <a:spcPts val="0"/>
              </a:spcAft>
            </a:pPr>
            <a:r>
              <a:rPr lang="en-US" altLang="zh-CN" sz="2800" kern="100" dirty="0" smtClean="0">
                <a:latin typeface="Times New Roman"/>
                <a:ea typeface="华文细黑"/>
                <a:cs typeface="Courier New"/>
              </a:rPr>
              <a:t>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圆角矩形 3">
            <a:hlinkClick r:id="rId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5" name="Rectangle 21">
            <a:hlinkClick r:id="rId3"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4"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5"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6"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7"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98747" y="870624"/>
            <a:ext cx="10943790" cy="4647402"/>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石英砂不能与碱性物质共同存放的实质是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与碱性物质可以发生反应。反应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是石英砂与焦炭发生氧化还原反应</a:t>
            </a:r>
            <a:r>
              <a:rPr lang="zh-CN" altLang="zh-CN" sz="2800" kern="100" dirty="0" smtClean="0">
                <a:latin typeface="Times New Roman"/>
                <a:ea typeface="华文细黑"/>
                <a:cs typeface="Times New Roman"/>
              </a:rPr>
              <a:t>，反应</a:t>
            </a:r>
            <a:r>
              <a:rPr lang="en-US" altLang="zh-CN" sz="2800" kern="100" dirty="0" smtClean="0">
                <a:latin typeface="宋体"/>
                <a:ea typeface="华文细黑"/>
                <a:cs typeface="Times New Roman"/>
              </a:rPr>
              <a:t>②</a:t>
            </a:r>
            <a:r>
              <a:rPr lang="zh-CN" altLang="zh-CN" sz="2800" kern="100" dirty="0" smtClean="0">
                <a:latin typeface="Times New Roman"/>
                <a:ea typeface="华文细黑"/>
                <a:cs typeface="Times New Roman"/>
              </a:rPr>
              <a:t>是硅单质与</a:t>
            </a:r>
            <a:r>
              <a:rPr lang="en-US" altLang="zh-CN" sz="2800" kern="100" dirty="0" smtClean="0">
                <a:latin typeface="Times New Roman"/>
                <a:ea typeface="华文细黑"/>
                <a:cs typeface="Courier New"/>
              </a:rPr>
              <a:t>Cl</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反应，也是氧化还原反应。</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水解可以看作</a:t>
            </a:r>
            <a:r>
              <a:rPr lang="en-US" altLang="zh-CN" sz="2800" kern="100" dirty="0" smtClean="0">
                <a:latin typeface="Times New Roman"/>
                <a:ea typeface="华文细黑"/>
                <a:cs typeface="Courier New"/>
              </a:rPr>
              <a:t>Si</a:t>
            </a:r>
            <a:r>
              <a:rPr lang="zh-CN" altLang="zh-CN" sz="2800" kern="100" dirty="0" smtClean="0">
                <a:latin typeface="Times New Roman"/>
                <a:ea typeface="华文细黑"/>
                <a:cs typeface="Times New Roman"/>
              </a:rPr>
              <a:t>结合四个</a:t>
            </a:r>
            <a:r>
              <a:rPr lang="en-US" altLang="zh-CN" sz="2800" kern="100" dirty="0" smtClean="0">
                <a:latin typeface="Times New Roman"/>
                <a:ea typeface="华文细黑"/>
                <a:cs typeface="Courier New"/>
              </a:rPr>
              <a:t>OH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不稳定失水生成</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Cl</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结合</a:t>
            </a:r>
            <a:r>
              <a:rPr lang="en-US" altLang="zh-CN" sz="2800" kern="100" dirty="0" smtClean="0">
                <a:latin typeface="Times New Roman"/>
                <a:ea typeface="华文细黑"/>
                <a:cs typeface="Courier New"/>
              </a:rPr>
              <a:t>H</a:t>
            </a:r>
            <a:r>
              <a:rPr lang="zh-CN" altLang="zh-CN" sz="2800" kern="100" baseline="30000" dirty="0" smtClean="0">
                <a:latin typeface="Times New Roman"/>
                <a:ea typeface="华文细黑"/>
                <a:cs typeface="Times New Roman"/>
              </a:rPr>
              <a:t>＋</a:t>
            </a:r>
            <a:r>
              <a:rPr lang="zh-CN" altLang="zh-CN" sz="2800" kern="100" dirty="0" smtClean="0">
                <a:latin typeface="Times New Roman"/>
                <a:ea typeface="华文细黑"/>
                <a:cs typeface="Times New Roman"/>
              </a:rPr>
              <a:t>生成</a:t>
            </a:r>
            <a:r>
              <a:rPr lang="en-US" altLang="zh-CN" sz="2800" kern="100" dirty="0" smtClean="0">
                <a:latin typeface="Times New Roman"/>
                <a:ea typeface="华文细黑"/>
                <a:cs typeface="Courier New"/>
              </a:rPr>
              <a:t>HCl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氮化硅的化学式可通过题目信息运用质量守恒求得。</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结合题给信息，</a:t>
            </a: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反应可得到</a:t>
            </a:r>
            <a:r>
              <a:rPr lang="en-US" altLang="zh-CN" sz="2800" kern="100" dirty="0" smtClean="0">
                <a:latin typeface="Times New Roman"/>
                <a:ea typeface="华文细黑"/>
                <a:cs typeface="Courier New"/>
              </a:rPr>
              <a:t>Si</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和</a:t>
            </a:r>
            <a:r>
              <a:rPr lang="en-US" altLang="zh-CN" sz="2800" kern="100" dirty="0" smtClean="0">
                <a:latin typeface="Times New Roman"/>
                <a:ea typeface="华文细黑"/>
                <a:cs typeface="Courier New"/>
              </a:rPr>
              <a:t>HCl</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Rectangle 21">
            <a:hlinkClick r:id="rId2"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598747" y="1413570"/>
            <a:ext cx="10943790" cy="3354740"/>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(1)SiO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2NaOH</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=Na</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3</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H</a:t>
            </a:r>
            <a:r>
              <a:rPr lang="en-US" altLang="zh-CN" sz="2800" kern="100" baseline="-25000" dirty="0" smtClean="0">
                <a:solidFill>
                  <a:srgbClr val="E36C0A"/>
                </a:solidFill>
                <a:latin typeface="Times New Roman"/>
                <a:ea typeface="华文细黑"/>
                <a:cs typeface="Courier New"/>
              </a:rPr>
              <a:t>2</a:t>
            </a:r>
            <a:r>
              <a:rPr lang="en-US" altLang="zh-CN" sz="2800" kern="100" dirty="0" smtClean="0">
                <a:solidFill>
                  <a:srgbClr val="E36C0A"/>
                </a:solidFill>
                <a:latin typeface="Times New Roman"/>
                <a:ea typeface="华文细黑"/>
                <a:cs typeface="Courier New"/>
              </a:rPr>
              <a:t>O</a:t>
            </a:r>
          </a:p>
          <a:p>
            <a:pPr algn="just">
              <a:lnSpc>
                <a:spcPct val="150000"/>
              </a:lnSpc>
              <a:spcAft>
                <a:spcPts val="0"/>
              </a:spcAft>
            </a:pPr>
            <a:r>
              <a:rPr lang="en-US" altLang="zh-CN" sz="2800" kern="100" dirty="0" smtClean="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a:t>
            </a:r>
            <a:r>
              <a:rPr lang="en-US" altLang="zh-CN" sz="2800" kern="100" dirty="0">
                <a:solidFill>
                  <a:srgbClr val="E36C0A"/>
                </a:solidFill>
                <a:latin typeface="宋体"/>
                <a:ea typeface="华文细黑"/>
                <a:cs typeface="Times New Roman"/>
              </a:rPr>
              <a:t>①②</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(3)SiCl</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3H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O</a:t>
            </a:r>
            <a:r>
              <a:rPr lang="en-US" altLang="zh-CN" sz="2800" kern="100" spc="-80" dirty="0">
                <a:solidFill>
                  <a:srgbClr val="E36C0A"/>
                </a:solidFill>
                <a:latin typeface="Times New Roman"/>
                <a:ea typeface="华文细黑"/>
                <a:cs typeface="Courier New"/>
              </a:rPr>
              <a:t>==</a:t>
            </a:r>
            <a:r>
              <a:rPr lang="en-US" altLang="zh-CN" sz="2800" kern="100" dirty="0">
                <a:solidFill>
                  <a:srgbClr val="E36C0A"/>
                </a:solidFill>
                <a:latin typeface="Times New Roman"/>
                <a:ea typeface="华文细黑"/>
                <a:cs typeface="Courier New"/>
              </a:rPr>
              <a:t>=4HCl</a:t>
            </a:r>
            <a:r>
              <a:rPr lang="en-US" altLang="zh-CN" sz="2800" kern="100" dirty="0">
                <a:solidFill>
                  <a:srgbClr val="E36C0A"/>
                </a:solidFill>
                <a:latin typeface="宋体"/>
                <a:ea typeface="华文细黑"/>
                <a:cs typeface="Times New Roman"/>
              </a:rPr>
              <a:t>↑</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SiO</a:t>
            </a:r>
            <a:r>
              <a:rPr lang="en-US" altLang="zh-CN" sz="2800" kern="100" baseline="-25000" dirty="0">
                <a:solidFill>
                  <a:srgbClr val="E36C0A"/>
                </a:solidFill>
                <a:latin typeface="Times New Roman"/>
                <a:ea typeface="华文细黑"/>
                <a:cs typeface="Courier New"/>
              </a:rPr>
              <a:t>3</a:t>
            </a:r>
            <a:r>
              <a:rPr lang="en-US" altLang="zh-CN" sz="2800" kern="100" dirty="0">
                <a:solidFill>
                  <a:srgbClr val="E36C0A"/>
                </a:solidFill>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a:t>
            </a:r>
            <a:r>
              <a:rPr lang="en-US" altLang="zh-CN" sz="2800" kern="100" dirty="0" smtClean="0">
                <a:solidFill>
                  <a:srgbClr val="E36C0A"/>
                </a:solidFill>
                <a:latin typeface="Times New Roman"/>
                <a:ea typeface="华文细黑"/>
                <a:cs typeface="Courier New"/>
              </a:rPr>
              <a:t>4)Si</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Courier New"/>
              </a:rPr>
              <a:t>N</a:t>
            </a:r>
            <a:r>
              <a:rPr lang="en-US" altLang="zh-CN" sz="2800" kern="100" baseline="-25000" dirty="0" smtClean="0">
                <a:solidFill>
                  <a:srgbClr val="E36C0A"/>
                </a:solidFill>
                <a:latin typeface="Times New Roman"/>
                <a:ea typeface="华文细黑"/>
                <a:cs typeface="Courier New"/>
              </a:rPr>
              <a:t>4</a:t>
            </a:r>
          </a:p>
          <a:p>
            <a:pPr algn="just">
              <a:lnSpc>
                <a:spcPct val="150000"/>
              </a:lnSpc>
              <a:spcAft>
                <a:spcPts val="0"/>
              </a:spcAft>
            </a:pPr>
            <a:r>
              <a:rPr lang="en-US" altLang="zh-CN" sz="2800" kern="100" dirty="0" smtClean="0">
                <a:solidFill>
                  <a:srgbClr val="E36C0A"/>
                </a:solidFill>
                <a:latin typeface="Times New Roman"/>
                <a:ea typeface="华文细黑"/>
                <a:cs typeface="Courier New"/>
              </a:rPr>
              <a:t>(5)3SiCl</a:t>
            </a:r>
            <a:r>
              <a:rPr lang="en-US" altLang="zh-CN" sz="2800" kern="100" baseline="-25000" dirty="0" smtClean="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2N</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a:t>
            </a:r>
            <a:r>
              <a:rPr lang="en-US" altLang="zh-CN" sz="2800" kern="100" dirty="0" smtClean="0">
                <a:solidFill>
                  <a:srgbClr val="E36C0A"/>
                </a:solidFill>
                <a:latin typeface="Times New Roman"/>
                <a:ea typeface="华文细黑"/>
                <a:cs typeface="Courier New"/>
              </a:rPr>
              <a:t>6H</a:t>
            </a:r>
            <a:r>
              <a:rPr lang="en-US" altLang="zh-CN" sz="2800" kern="100" baseline="-25000" dirty="0" smtClean="0">
                <a:solidFill>
                  <a:srgbClr val="E36C0A"/>
                </a:solidFill>
                <a:latin typeface="Times New Roman"/>
                <a:ea typeface="华文细黑"/>
                <a:cs typeface="Courier New"/>
              </a:rPr>
              <a:t>2                  </a:t>
            </a:r>
            <a:r>
              <a:rPr lang="en-US" altLang="zh-CN" sz="2800" kern="100" dirty="0" smtClean="0">
                <a:solidFill>
                  <a:srgbClr val="E36C0A"/>
                </a:solidFill>
                <a:latin typeface="Times New Roman"/>
                <a:ea typeface="华文细黑"/>
                <a:cs typeface="Courier New"/>
              </a:rPr>
              <a:t>Si</a:t>
            </a:r>
            <a:r>
              <a:rPr lang="en-US" altLang="zh-CN" sz="2800" kern="100" baseline="-25000" dirty="0" smtClean="0">
                <a:solidFill>
                  <a:srgbClr val="E36C0A"/>
                </a:solidFill>
                <a:latin typeface="Times New Roman"/>
                <a:ea typeface="华文细黑"/>
                <a:cs typeface="Courier New"/>
              </a:rPr>
              <a:t>3</a:t>
            </a:r>
            <a:r>
              <a:rPr lang="en-US" altLang="zh-CN" sz="2800" kern="100" dirty="0" smtClean="0">
                <a:solidFill>
                  <a:srgbClr val="E36C0A"/>
                </a:solidFill>
                <a:latin typeface="Times New Roman"/>
                <a:ea typeface="华文细黑"/>
                <a:cs typeface="Courier New"/>
              </a:rPr>
              <a:t>N</a:t>
            </a:r>
            <a:r>
              <a:rPr lang="en-US" altLang="zh-CN" sz="2800" kern="100" baseline="-25000" dirty="0" smtClean="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12HCl</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605032773"/>
              </p:ext>
            </p:extLst>
          </p:nvPr>
        </p:nvGraphicFramePr>
        <p:xfrm>
          <a:off x="3934966" y="3902473"/>
          <a:ext cx="1187450" cy="825500"/>
        </p:xfrm>
        <a:graphic>
          <a:graphicData uri="http://schemas.openxmlformats.org/presentationml/2006/ole">
            <mc:AlternateContent xmlns:mc="http://schemas.openxmlformats.org/markup-compatibility/2006">
              <mc:Choice xmlns:v="urn:schemas-microsoft-com:vml" Requires="v">
                <p:oleObj spid="_x0000_s22563" name="文档" r:id="rId4" imgW="1188089" imgH="825150" progId="Word.Document.12">
                  <p:embed/>
                </p:oleObj>
              </mc:Choice>
              <mc:Fallback>
                <p:oleObj name="文档" r:id="rId4" imgW="1188089" imgH="825150" progId="Word.Document.12">
                  <p:embed/>
                  <p:pic>
                    <p:nvPicPr>
                      <p:cNvPr id="0" name=""/>
                      <p:cNvPicPr/>
                      <p:nvPr/>
                    </p:nvPicPr>
                    <p:blipFill>
                      <a:blip r:embed="rId5"/>
                      <a:stretch>
                        <a:fillRect/>
                      </a:stretch>
                    </p:blipFill>
                    <p:spPr>
                      <a:xfrm>
                        <a:off x="3934966" y="3902473"/>
                        <a:ext cx="1187450" cy="825500"/>
                      </a:xfrm>
                      <a:prstGeom prst="rect">
                        <a:avLst/>
                      </a:prstGeom>
                    </p:spPr>
                  </p:pic>
                </p:oleObj>
              </mc:Fallback>
            </mc:AlternateContent>
          </a:graphicData>
        </a:graphic>
      </p:graphicFrame>
      <p:sp>
        <p:nvSpPr>
          <p:cNvPr id="4" name="Rectangle 21">
            <a:hlinkClick r:id="rId6" action="ppaction://hlinksldjump"/>
          </p:cNvPr>
          <p:cNvSpPr>
            <a:spLocks noChangeArrowheads="1"/>
          </p:cNvSpPr>
          <p:nvPr/>
        </p:nvSpPr>
        <p:spPr bwMode="auto">
          <a:xfrm>
            <a:off x="8975526" y="10890"/>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7" action="ppaction://hlinksldjump"/>
          </p:cNvPr>
          <p:cNvSpPr>
            <a:spLocks noChangeArrowheads="1"/>
          </p:cNvSpPr>
          <p:nvPr/>
        </p:nvSpPr>
        <p:spPr bwMode="auto">
          <a:xfrm>
            <a:off x="9477704" y="10890"/>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8" action="ppaction://hlinksldjump"/>
          </p:cNvPr>
          <p:cNvSpPr>
            <a:spLocks noChangeArrowheads="1"/>
          </p:cNvSpPr>
          <p:nvPr/>
        </p:nvSpPr>
        <p:spPr bwMode="auto">
          <a:xfrm>
            <a:off x="9955740" y="10890"/>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9" action="ppaction://hlinksldjump"/>
          </p:cNvPr>
          <p:cNvSpPr>
            <a:spLocks noChangeArrowheads="1"/>
          </p:cNvSpPr>
          <p:nvPr/>
        </p:nvSpPr>
        <p:spPr bwMode="auto">
          <a:xfrm>
            <a:off x="10409634"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10" action="ppaction://hlinksldjump"/>
          </p:cNvPr>
          <p:cNvSpPr>
            <a:spLocks noChangeArrowheads="1"/>
          </p:cNvSpPr>
          <p:nvPr/>
        </p:nvSpPr>
        <p:spPr bwMode="auto">
          <a:xfrm>
            <a:off x="10887252"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Rectangle 21">
            <a:hlinkClick r:id="rId11" action="ppaction://hlinksldjump"/>
          </p:cNvPr>
          <p:cNvSpPr>
            <a:spLocks noChangeArrowheads="1"/>
          </p:cNvSpPr>
          <p:nvPr/>
        </p:nvSpPr>
        <p:spPr bwMode="auto">
          <a:xfrm>
            <a:off x="11356745" y="10890"/>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Tree>
    <p:extLst>
      <p:ext uri="{BB962C8B-B14F-4D97-AF65-F5344CB8AC3E}">
        <p14:creationId xmlns:p14="http://schemas.microsoft.com/office/powerpoint/2010/main" val="14559765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750"/>
                                        <p:tgtEl>
                                          <p:spTgt spid="8">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066" y="735955"/>
            <a:ext cx="11296938" cy="5827493"/>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不要混淆二氧化硅和硅的用途</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用于制作光导纤维的是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，用于制作半导体材料、计算机芯片及光伏电池的是晶体硅。</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熟悉几种常见饰品的主要成分</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水晶、石英、玛瑙的主要成分是</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；珍珠的主要成分是</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；钻石是金刚石；宝石的主要成分是</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硅酸盐改写成氧化物形式的方法</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氧化物的书写顺序：活泼金属氧化物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较活泼金属氧化物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二氧化硅</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水，不同氧化物间以</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隔开。</a:t>
            </a:r>
            <a:endParaRPr lang="zh-CN" altLang="zh-CN" sz="1050" kern="100" dirty="0">
              <a:effectLst/>
              <a:latin typeface="宋体"/>
              <a:cs typeface="Courier New"/>
            </a:endParaRPr>
          </a:p>
        </p:txBody>
      </p:sp>
    </p:spTree>
    <p:extLst>
      <p:ext uri="{BB962C8B-B14F-4D97-AF65-F5344CB8AC3E}">
        <p14:creationId xmlns:p14="http://schemas.microsoft.com/office/powerpoint/2010/main" val="6791956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78715" y="968822"/>
            <a:ext cx="11162534" cy="133393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各元素的化合价保持不变，且满足化合价代数和为零，各元素原子个数比符合原来的组成。</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331108442"/>
              </p:ext>
            </p:extLst>
          </p:nvPr>
        </p:nvGraphicFramePr>
        <p:xfrm>
          <a:off x="609600" y="2578085"/>
          <a:ext cx="10947400" cy="2146300"/>
        </p:xfrm>
        <a:graphic>
          <a:graphicData uri="http://schemas.openxmlformats.org/presentationml/2006/ole">
            <mc:AlternateContent xmlns:mc="http://schemas.openxmlformats.org/markup-compatibility/2006">
              <mc:Choice xmlns:v="urn:schemas-microsoft-com:vml" Requires="v">
                <p:oleObj spid="_x0000_s23587" name="文档" r:id="rId4" imgW="10949368" imgH="2149037" progId="Word.Document.12">
                  <p:embed/>
                </p:oleObj>
              </mc:Choice>
              <mc:Fallback>
                <p:oleObj name="文档" r:id="rId4" imgW="10949368" imgH="2149037" progId="Word.Document.12">
                  <p:embed/>
                  <p:pic>
                    <p:nvPicPr>
                      <p:cNvPr id="0" name=""/>
                      <p:cNvPicPr/>
                      <p:nvPr/>
                    </p:nvPicPr>
                    <p:blipFill>
                      <a:blip r:embed="rId5"/>
                      <a:stretch>
                        <a:fillRect/>
                      </a:stretch>
                    </p:blipFill>
                    <p:spPr>
                      <a:xfrm>
                        <a:off x="609600" y="2578085"/>
                        <a:ext cx="10947400" cy="2146300"/>
                      </a:xfrm>
                      <a:prstGeom prst="rect">
                        <a:avLst/>
                      </a:prstGeom>
                    </p:spPr>
                  </p:pic>
                </p:oleObj>
              </mc:Fallback>
            </mc:AlternateContent>
          </a:graphicData>
        </a:graphic>
      </p:graphicFrame>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a:hlinkClick r:id="rId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
          <p:cNvSpPr txBox="1"/>
          <p:nvPr/>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7506" y="973386"/>
            <a:ext cx="10793813"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高考选项正误判断，正确的划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，错误的划</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(1)Si</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都用于制造光导纤维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10D)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硅胶可用作食品干燥剂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7A)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既能与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溶液反应又能与浓盐酸反应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9</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10" name="矩形 9"/>
          <p:cNvSpPr/>
          <p:nvPr/>
        </p:nvSpPr>
        <p:spPr>
          <a:xfrm>
            <a:off x="5970815" y="173840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dirty="0"/>
          </a:p>
        </p:txBody>
      </p:sp>
      <p:sp>
        <p:nvSpPr>
          <p:cNvPr id="14" name="矩形 13"/>
          <p:cNvSpPr/>
          <p:nvPr/>
        </p:nvSpPr>
        <p:spPr>
          <a:xfrm>
            <a:off x="4950003" y="301792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15" name="矩形 14"/>
          <p:cNvSpPr/>
          <p:nvPr/>
        </p:nvSpPr>
        <p:spPr>
          <a:xfrm>
            <a:off x="8158038" y="4296781"/>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17" name="Rectangle 21">
            <a:hlinkClick r:id="rId2"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8" name="Rectangle 21">
            <a:hlinkClick r:id="rId3"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1558675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0" grpId="0"/>
      <p:bldP spid="10" grpId="1"/>
      <p:bldP spid="14" grpId="0"/>
      <p:bldP spid="14" grpId="1"/>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26590"/>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rPr>
              <a:t>(2)</a:t>
            </a:r>
            <a:r>
              <a:rPr lang="zh-CN" altLang="zh-CN" sz="2800" kern="100" dirty="0">
                <a:latin typeface="Times New Roman"/>
                <a:ea typeface="华文细黑"/>
                <a:cs typeface="Times New Roman"/>
              </a:rPr>
              <a:t>单质的结构、物理性质与用途比较</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1582011535"/>
              </p:ext>
            </p:extLst>
          </p:nvPr>
        </p:nvGraphicFramePr>
        <p:xfrm>
          <a:off x="478582" y="837507"/>
          <a:ext cx="11017224" cy="4896543"/>
        </p:xfrm>
        <a:graphic>
          <a:graphicData uri="http://schemas.openxmlformats.org/drawingml/2006/table">
            <a:tbl>
              <a:tblPr/>
              <a:tblGrid>
                <a:gridCol w="1189475"/>
                <a:gridCol w="5225822"/>
                <a:gridCol w="4601927"/>
              </a:tblGrid>
              <a:tr h="288032">
                <a:tc>
                  <a:txBody>
                    <a:bodyPr/>
                    <a:lstStyle/>
                    <a:p>
                      <a:pPr algn="ctr">
                        <a:lnSpc>
                          <a:spcPct val="150000"/>
                        </a:lnSpc>
                        <a:spcAft>
                          <a:spcPts val="0"/>
                        </a:spcAft>
                      </a:pPr>
                      <a:r>
                        <a:rPr lang="en-US" sz="2800" kern="100" baseline="0" dirty="0">
                          <a:effectLst/>
                          <a:latin typeface="Times New Roman"/>
                          <a:ea typeface="华文细黑"/>
                          <a:cs typeface="Courier New"/>
                        </a:rPr>
                        <a:t> </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baseline="0">
                          <a:effectLst/>
                          <a:latin typeface="Times New Roman"/>
                          <a:ea typeface="华文细黑"/>
                          <a:cs typeface="Times New Roman"/>
                        </a:rPr>
                        <a:t>碳</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6143">
                <a:tc>
                  <a:txBody>
                    <a:bodyPr/>
                    <a:lstStyle/>
                    <a:p>
                      <a:pPr algn="ctr">
                        <a:lnSpc>
                          <a:spcPct val="150000"/>
                        </a:lnSpc>
                        <a:spcAft>
                          <a:spcPts val="0"/>
                        </a:spcAft>
                      </a:pPr>
                      <a:r>
                        <a:rPr lang="zh-CN" sz="2800" kern="100" baseline="0">
                          <a:effectLst/>
                          <a:latin typeface="Times New Roman"/>
                          <a:ea typeface="华文细黑"/>
                          <a:cs typeface="Times New Roman"/>
                        </a:rPr>
                        <a:t>结构</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金刚石</a:t>
                      </a:r>
                      <a:r>
                        <a:rPr lang="zh-CN" sz="2800" kern="100" baseline="0" dirty="0" smtClean="0">
                          <a:effectLst/>
                          <a:latin typeface="Times New Roman"/>
                          <a:ea typeface="华文细黑"/>
                          <a:cs typeface="Times New Roman"/>
                        </a:rPr>
                        <a:t>：</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结</a:t>
                      </a:r>
                      <a:r>
                        <a:rPr lang="zh-CN" sz="2800" kern="100" baseline="0" dirty="0">
                          <a:effectLst/>
                          <a:latin typeface="Times New Roman"/>
                          <a:ea typeface="华文细黑"/>
                          <a:cs typeface="Times New Roman"/>
                        </a:rPr>
                        <a:t>构</a:t>
                      </a:r>
                      <a:endParaRPr lang="zh-CN" sz="2800" kern="100" baseline="0" dirty="0">
                        <a:effectLst/>
                        <a:latin typeface="宋体"/>
                        <a:cs typeface="Courier New"/>
                      </a:endParaRPr>
                    </a:p>
                    <a:p>
                      <a:pPr algn="l">
                        <a:lnSpc>
                          <a:spcPct val="150000"/>
                        </a:lnSpc>
                        <a:spcAft>
                          <a:spcPts val="0"/>
                        </a:spcAft>
                      </a:pPr>
                      <a:r>
                        <a:rPr lang="zh-CN" sz="2800" kern="100" baseline="0" dirty="0">
                          <a:effectLst/>
                          <a:latin typeface="Times New Roman"/>
                          <a:ea typeface="华文细黑"/>
                          <a:cs typeface="Times New Roman"/>
                        </a:rPr>
                        <a:t>石墨：层状结构</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晶体硅：与金刚石类似</a:t>
                      </a:r>
                      <a:r>
                        <a:rPr lang="zh-CN" sz="2800" kern="100" baseline="0" dirty="0" smtClean="0">
                          <a:effectLst/>
                          <a:latin typeface="Times New Roman"/>
                          <a:ea typeface="华文细黑"/>
                          <a:cs typeface="Times New Roman"/>
                        </a:rPr>
                        <a:t>的</a:t>
                      </a:r>
                      <a:r>
                        <a:rPr lang="en-US" altLang="zh-CN" sz="2800" u="sng" kern="100" baseline="0" dirty="0" smtClean="0">
                          <a:effectLst/>
                          <a:latin typeface="Times New Roman"/>
                          <a:ea typeface="华文细黑"/>
                          <a:cs typeface="Times New Roman"/>
                        </a:rPr>
                        <a:t>       </a:t>
                      </a:r>
                    </a:p>
                    <a:p>
                      <a:pPr algn="l">
                        <a:lnSpc>
                          <a:spcPct val="150000"/>
                        </a:lnSpc>
                        <a:spcAft>
                          <a:spcPts val="0"/>
                        </a:spcAft>
                      </a:pP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结</a:t>
                      </a:r>
                      <a:r>
                        <a:rPr lang="zh-CN" sz="2800" kern="100" baseline="0" dirty="0">
                          <a:effectLst/>
                          <a:latin typeface="Times New Roman"/>
                          <a:ea typeface="华文细黑"/>
                          <a:cs typeface="Times New Roman"/>
                        </a:rPr>
                        <a:t>构</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a:lnSpc>
                          <a:spcPct val="150000"/>
                        </a:lnSpc>
                        <a:spcAft>
                          <a:spcPts val="0"/>
                        </a:spcAft>
                      </a:pPr>
                      <a:r>
                        <a:rPr lang="zh-CN" sz="2800" kern="100" baseline="0">
                          <a:effectLst/>
                          <a:latin typeface="Times New Roman"/>
                          <a:ea typeface="华文细黑"/>
                          <a:cs typeface="Times New Roman"/>
                        </a:rPr>
                        <a:t>物理</a:t>
                      </a:r>
                      <a:endParaRPr lang="zh-CN" sz="2800" kern="100" baseline="0">
                        <a:effectLst/>
                        <a:latin typeface="宋体"/>
                        <a:cs typeface="Courier New"/>
                      </a:endParaRPr>
                    </a:p>
                    <a:p>
                      <a:pPr algn="ctr">
                        <a:lnSpc>
                          <a:spcPct val="150000"/>
                        </a:lnSpc>
                        <a:spcAft>
                          <a:spcPts val="0"/>
                        </a:spcAft>
                      </a:pPr>
                      <a:r>
                        <a:rPr lang="zh-CN" sz="2800" kern="100" baseline="0">
                          <a:effectLst/>
                          <a:latin typeface="Times New Roman"/>
                          <a:ea typeface="华文细黑"/>
                          <a:cs typeface="Times New Roman"/>
                        </a:rPr>
                        <a:t>性质</a:t>
                      </a:r>
                      <a:endParaRPr lang="zh-CN" sz="2800" kern="100" baseline="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金刚石熔点高、硬度大</a:t>
                      </a:r>
                      <a:endParaRPr lang="zh-CN" sz="2800" kern="100" baseline="0" dirty="0">
                        <a:effectLst/>
                        <a:latin typeface="宋体"/>
                        <a:cs typeface="Courier New"/>
                      </a:endParaRPr>
                    </a:p>
                    <a:p>
                      <a:pPr algn="l">
                        <a:lnSpc>
                          <a:spcPct val="150000"/>
                        </a:lnSpc>
                        <a:spcAft>
                          <a:spcPts val="0"/>
                        </a:spcAft>
                      </a:pPr>
                      <a:r>
                        <a:rPr lang="zh-CN" sz="2800" kern="100" baseline="0" dirty="0">
                          <a:effectLst/>
                          <a:latin typeface="Times New Roman"/>
                          <a:ea typeface="华文细黑"/>
                          <a:cs typeface="Times New Roman"/>
                        </a:rPr>
                        <a:t>石墨熔点高、</a:t>
                      </a:r>
                      <a:r>
                        <a:rPr lang="zh-CN" sz="2800" kern="100" baseline="0" dirty="0" smtClean="0">
                          <a:effectLst/>
                          <a:latin typeface="Times New Roman"/>
                          <a:ea typeface="华文细黑"/>
                          <a:cs typeface="Times New Roman"/>
                        </a:rPr>
                        <a:t>质</a:t>
                      </a:r>
                      <a:r>
                        <a:rPr lang="en-US" altLang="zh-CN" sz="2800" u="sng" kern="100" baseline="0" dirty="0" smtClean="0">
                          <a:effectLst/>
                          <a:latin typeface="Times New Roman"/>
                          <a:ea typeface="华文细黑"/>
                          <a:cs typeface="Times New Roman"/>
                        </a:rPr>
                        <a:t>       </a:t>
                      </a:r>
                      <a:r>
                        <a:rPr lang="zh-CN" sz="2800" kern="100" baseline="0" dirty="0" smtClean="0">
                          <a:effectLst/>
                          <a:latin typeface="Times New Roman"/>
                          <a:ea typeface="华文细黑"/>
                          <a:cs typeface="Times New Roman"/>
                        </a:rPr>
                        <a:t>，</a:t>
                      </a:r>
                      <a:r>
                        <a:rPr lang="zh-CN" sz="2800" kern="100" baseline="0" dirty="0">
                          <a:effectLst/>
                          <a:latin typeface="Times New Roman"/>
                          <a:ea typeface="华文细黑"/>
                          <a:cs typeface="Times New Roman"/>
                        </a:rPr>
                        <a:t>有滑腻感</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baseline="0" dirty="0">
                          <a:effectLst/>
                          <a:latin typeface="Times New Roman"/>
                          <a:ea typeface="华文细黑"/>
                          <a:cs typeface="Times New Roman"/>
                        </a:rPr>
                        <a:t>晶体硅为灰黑色固体，有金属光泽、硬度大、熔</a:t>
                      </a:r>
                      <a:r>
                        <a:rPr lang="zh-CN" sz="2800" kern="100" baseline="0" dirty="0" smtClean="0">
                          <a:effectLst/>
                          <a:latin typeface="Times New Roman"/>
                          <a:ea typeface="华文细黑"/>
                          <a:cs typeface="Times New Roman"/>
                        </a:rPr>
                        <a:t>点</a:t>
                      </a:r>
                      <a:endParaRPr lang="zh-CN" sz="2800" kern="100" baseline="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60">
                <a:tc>
                  <a:txBody>
                    <a:bodyPr/>
                    <a:lstStyle/>
                    <a:p>
                      <a:pPr algn="ctr">
                        <a:lnSpc>
                          <a:spcPct val="150000"/>
                        </a:lnSpc>
                        <a:spcAft>
                          <a:spcPts val="0"/>
                        </a:spcAft>
                      </a:pPr>
                      <a:r>
                        <a:rPr lang="zh-CN" sz="2800" kern="100" dirty="0">
                          <a:effectLst/>
                          <a:latin typeface="Times New Roman"/>
                          <a:ea typeface="华文细黑"/>
                          <a:cs typeface="Times New Roman"/>
                        </a:rPr>
                        <a:t>用途</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金刚石用作切割刀具</a:t>
                      </a:r>
                      <a:r>
                        <a:rPr lang="zh-CN" sz="2800" kern="100" dirty="0" smtClean="0">
                          <a:effectLst/>
                          <a:latin typeface="Times New Roman"/>
                          <a:ea typeface="华文细黑"/>
                          <a:cs typeface="Times New Roman"/>
                        </a:rPr>
                        <a:t>，</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用</a:t>
                      </a:r>
                      <a:r>
                        <a:rPr lang="zh-CN" sz="2800" kern="100" dirty="0">
                          <a:effectLst/>
                          <a:latin typeface="Times New Roman"/>
                          <a:ea typeface="华文细黑"/>
                          <a:cs typeface="Times New Roman"/>
                        </a:rPr>
                        <a:t>作电极、铅笔芯</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晶体硅用</a:t>
                      </a:r>
                      <a:r>
                        <a:rPr lang="zh-CN" sz="2800" kern="100" dirty="0" smtClean="0">
                          <a:effectLst/>
                          <a:latin typeface="Times New Roman"/>
                          <a:ea typeface="华文细黑"/>
                          <a:cs typeface="Times New Roman"/>
                        </a:rPr>
                        <a:t>作</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材</a:t>
                      </a:r>
                      <a:r>
                        <a:rPr lang="zh-CN" sz="2800" kern="100" dirty="0">
                          <a:effectLst/>
                          <a:latin typeface="Times New Roman"/>
                          <a:ea typeface="华文细黑"/>
                          <a:cs typeface="Times New Roman"/>
                        </a:rPr>
                        <a:t>料、硅芯片和硅太阳能电池</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矩形 4"/>
          <p:cNvSpPr/>
          <p:nvPr/>
        </p:nvSpPr>
        <p:spPr>
          <a:xfrm>
            <a:off x="3149639" y="1570516"/>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空间网状</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6965501" y="2215522"/>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空间网状</a:t>
            </a:r>
            <a:endParaRPr lang="zh-CN" altLang="en-US" sz="2800" kern="100" dirty="0">
              <a:solidFill>
                <a:srgbClr val="0000FF"/>
              </a:solidFill>
              <a:latin typeface="Times New Roman"/>
              <a:ea typeface="华文细黑"/>
              <a:cs typeface="Times New Roman"/>
            </a:endParaRPr>
          </a:p>
        </p:txBody>
      </p:sp>
      <p:sp>
        <p:nvSpPr>
          <p:cNvPr id="7" name="矩形 6"/>
          <p:cNvSpPr/>
          <p:nvPr/>
        </p:nvSpPr>
        <p:spPr>
          <a:xfrm>
            <a:off x="4268478" y="3617020"/>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软</a:t>
            </a:r>
            <a:endParaRPr lang="zh-CN" altLang="en-US" sz="2800" kern="100" dirty="0">
              <a:solidFill>
                <a:srgbClr val="0000FF"/>
              </a:solidFill>
              <a:latin typeface="Times New Roman"/>
              <a:ea typeface="华文细黑"/>
              <a:cs typeface="Times New Roman"/>
            </a:endParaRPr>
          </a:p>
        </p:txBody>
      </p:sp>
      <p:cxnSp>
        <p:nvCxnSpPr>
          <p:cNvPr id="9" name="直接连接符 8"/>
          <p:cNvCxnSpPr/>
          <p:nvPr/>
        </p:nvCxnSpPr>
        <p:spPr>
          <a:xfrm>
            <a:off x="10559702" y="4140572"/>
            <a:ext cx="648072" cy="0"/>
          </a:xfrm>
          <a:prstGeom prst="line">
            <a:avLst/>
          </a:prstGeom>
        </p:spPr>
        <p:style>
          <a:lnRef idx="1">
            <a:schemeClr val="dk1"/>
          </a:lnRef>
          <a:fillRef idx="0">
            <a:schemeClr val="dk1"/>
          </a:fillRef>
          <a:effectRef idx="0">
            <a:schemeClr val="dk1"/>
          </a:effectRef>
          <a:fontRef idx="minor">
            <a:schemeClr val="tx1"/>
          </a:fontRef>
        </p:style>
      </p:cxnSp>
      <p:sp>
        <p:nvSpPr>
          <p:cNvPr id="10" name="矩形 9"/>
          <p:cNvSpPr/>
          <p:nvPr/>
        </p:nvSpPr>
        <p:spPr>
          <a:xfrm>
            <a:off x="10572295" y="3645818"/>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高</a:t>
            </a:r>
            <a:endParaRPr lang="zh-CN" altLang="en-US" sz="2800" kern="100" dirty="0">
              <a:solidFill>
                <a:srgbClr val="0000FF"/>
              </a:solidFill>
              <a:latin typeface="Times New Roman"/>
              <a:ea typeface="华文细黑"/>
              <a:cs typeface="Times New Roman"/>
            </a:endParaRPr>
          </a:p>
        </p:txBody>
      </p:sp>
      <p:sp>
        <p:nvSpPr>
          <p:cNvPr id="11" name="矩形 10"/>
          <p:cNvSpPr/>
          <p:nvPr/>
        </p:nvSpPr>
        <p:spPr>
          <a:xfrm>
            <a:off x="5336411" y="443790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石墨</a:t>
            </a:r>
            <a:endParaRPr lang="zh-CN" altLang="en-US" sz="2800" kern="100" dirty="0">
              <a:solidFill>
                <a:srgbClr val="0000FF"/>
              </a:solidFill>
              <a:latin typeface="Times New Roman"/>
              <a:ea typeface="华文细黑"/>
              <a:cs typeface="Times New Roman"/>
            </a:endParaRPr>
          </a:p>
        </p:txBody>
      </p:sp>
      <p:sp>
        <p:nvSpPr>
          <p:cNvPr id="13" name="矩形 12"/>
          <p:cNvSpPr/>
          <p:nvPr/>
        </p:nvSpPr>
        <p:spPr>
          <a:xfrm>
            <a:off x="8802482" y="4425206"/>
            <a:ext cx="1261884"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半导体</a:t>
            </a:r>
            <a:endParaRPr lang="zh-CN" altLang="en-US" sz="2800" kern="100" dirty="0">
              <a:solidFill>
                <a:srgbClr val="0000FF"/>
              </a:solidFill>
              <a:latin typeface="Times New Roman"/>
              <a:ea typeface="华文细黑"/>
              <a:cs typeface="Times New Roman"/>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5" grpId="0"/>
      <p:bldP spid="5" grpId="1"/>
      <p:bldP spid="6" grpId="0"/>
      <p:bldP spid="6" grpId="1"/>
      <p:bldP spid="7" grpId="0"/>
      <p:bldP spid="7" grpId="1"/>
      <p:bldP spid="10" grpId="0"/>
      <p:bldP spid="10" grpId="1"/>
      <p:bldP spid="11" grpId="0"/>
      <p:bldP spid="11" grpId="1"/>
      <p:bldP spid="13" grpId="0"/>
      <p:bldP spid="13"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693490"/>
            <a:ext cx="11120877"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既能和</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溶液反应又能和氢氟酸反应，所以是两性氧化物</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合成纤维和光导纤维都是新型无机非金属材料</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新课标全国卷，</a:t>
            </a:r>
            <a:r>
              <a:rPr lang="en-US" altLang="zh-CN" sz="2800" kern="100" dirty="0">
                <a:latin typeface="Times New Roman"/>
                <a:ea typeface="华文细黑"/>
                <a:cs typeface="Courier New"/>
              </a:rPr>
              <a:t>8D)</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688403893"/>
              </p:ext>
            </p:extLst>
          </p:nvPr>
        </p:nvGraphicFramePr>
        <p:xfrm>
          <a:off x="615950" y="4160019"/>
          <a:ext cx="10985500" cy="2006600"/>
        </p:xfrm>
        <a:graphic>
          <a:graphicData uri="http://schemas.openxmlformats.org/presentationml/2006/ole">
            <mc:AlternateContent xmlns:mc="http://schemas.openxmlformats.org/markup-compatibility/2006">
              <mc:Choice xmlns:v="urn:schemas-microsoft-com:vml" Requires="v">
                <p:oleObj spid="_x0000_s24607" name="文档" r:id="rId4" imgW="10987511" imgH="2012762" progId="Word.Document.12">
                  <p:embed/>
                </p:oleObj>
              </mc:Choice>
              <mc:Fallback>
                <p:oleObj name="文档" r:id="rId4" imgW="10987511" imgH="2012762" progId="Word.Document.12">
                  <p:embed/>
                  <p:pic>
                    <p:nvPicPr>
                      <p:cNvPr id="0" name=""/>
                      <p:cNvPicPr/>
                      <p:nvPr/>
                    </p:nvPicPr>
                    <p:blipFill>
                      <a:blip r:embed="rId5"/>
                      <a:stretch>
                        <a:fillRect/>
                      </a:stretch>
                    </p:blipFill>
                    <p:spPr>
                      <a:xfrm>
                        <a:off x="615950" y="4160019"/>
                        <a:ext cx="10985500" cy="2006600"/>
                      </a:xfrm>
                      <a:prstGeom prst="rect">
                        <a:avLst/>
                      </a:prstGeom>
                    </p:spPr>
                  </p:pic>
                </p:oleObj>
              </mc:Fallback>
            </mc:AlternateContent>
          </a:graphicData>
        </a:graphic>
      </p:graphicFrame>
      <p:sp>
        <p:nvSpPr>
          <p:cNvPr id="4" name="矩形 3"/>
          <p:cNvSpPr/>
          <p:nvPr/>
        </p:nvSpPr>
        <p:spPr>
          <a:xfrm>
            <a:off x="838622" y="145167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5" name="矩形 4"/>
          <p:cNvSpPr/>
          <p:nvPr/>
        </p:nvSpPr>
        <p:spPr>
          <a:xfrm>
            <a:off x="8352854" y="273715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6" name="矩形 5"/>
          <p:cNvSpPr/>
          <p:nvPr/>
        </p:nvSpPr>
        <p:spPr>
          <a:xfrm>
            <a:off x="9310166" y="4293890"/>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zh-CN" sz="2800" kern="100" dirty="0">
              <a:solidFill>
                <a:srgbClr val="E36C0A"/>
              </a:solidFill>
              <a:latin typeface="宋体"/>
              <a:ea typeface="华文细黑"/>
              <a:cs typeface="Times New Roman"/>
            </a:endParaRPr>
          </a:p>
        </p:txBody>
      </p:sp>
      <p:sp>
        <p:nvSpPr>
          <p:cNvPr id="13" name="Rectangle 21">
            <a:hlinkClick r:id="rId6"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7"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8"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8" name="Rectangle 21">
            <a:hlinkClick r:id="rId9"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751634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4" grpId="0"/>
      <p:bldP spid="4" grpId="1"/>
      <p:bldP spid="5" grpId="0"/>
      <p:bldP spid="5" grpId="1"/>
      <p:bldP spid="6" grpId="0"/>
      <p:bldP spid="6"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3974" y="812106"/>
            <a:ext cx="1112087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可与</a:t>
            </a:r>
            <a:r>
              <a:rPr lang="en-US" altLang="zh-CN" sz="2800" kern="100" dirty="0">
                <a:latin typeface="Times New Roman"/>
                <a:ea typeface="华文细黑"/>
                <a:cs typeface="Courier New"/>
              </a:rPr>
              <a:t>HF</a:t>
            </a:r>
            <a:r>
              <a:rPr lang="zh-CN" altLang="zh-CN" sz="2800" kern="100" dirty="0">
                <a:latin typeface="Times New Roman"/>
                <a:ea typeface="华文细黑"/>
                <a:cs typeface="Times New Roman"/>
              </a:rPr>
              <a:t>反应，因而氢氟酸不能保存在玻璃瓶中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10D)</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高温下用焦炭还原</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制取粗硅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11C)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硅酸钠溶液应保存在带玻璃塞的试剂瓶中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海南，</a:t>
            </a:r>
            <a:r>
              <a:rPr lang="en-US" altLang="zh-CN" sz="2800" kern="100" dirty="0">
                <a:latin typeface="Times New Roman"/>
                <a:ea typeface="华文细黑"/>
                <a:cs typeface="Courier New"/>
              </a:rPr>
              <a:t>4B)</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水玻璃可用于生产黏合剂和防火剂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r">
              <a:lnSpc>
                <a:spcPct val="150000"/>
              </a:lnSpc>
              <a:spcAft>
                <a:spcPts val="0"/>
              </a:spcAft>
            </a:pPr>
            <a:r>
              <a:rPr lang="en-US" altLang="zh-CN" sz="2800" kern="100" dirty="0">
                <a:latin typeface="Times New Roman"/>
                <a:ea typeface="华文细黑"/>
                <a:cs typeface="Courier New"/>
              </a:rPr>
              <a:t>(2010·</a:t>
            </a:r>
            <a:r>
              <a:rPr lang="zh-CN" altLang="zh-CN" sz="2800" kern="100" dirty="0">
                <a:latin typeface="Times New Roman"/>
                <a:ea typeface="华文细黑"/>
                <a:cs typeface="Times New Roman"/>
              </a:rPr>
              <a:t>江苏，</a:t>
            </a:r>
            <a:r>
              <a:rPr lang="en-US" altLang="zh-CN" sz="2800" kern="100" dirty="0">
                <a:latin typeface="Times New Roman"/>
                <a:ea typeface="华文细黑"/>
                <a:cs typeface="Courier New"/>
              </a:rPr>
              <a:t>4B)</a:t>
            </a:r>
            <a:endParaRPr lang="zh-CN" altLang="zh-CN" sz="1050" kern="100" dirty="0">
              <a:effectLst/>
              <a:latin typeface="宋体"/>
              <a:cs typeface="Courier New"/>
            </a:endParaRPr>
          </a:p>
        </p:txBody>
      </p:sp>
      <p:sp>
        <p:nvSpPr>
          <p:cNvPr id="4" name="矩形 3"/>
          <p:cNvSpPr/>
          <p:nvPr/>
        </p:nvSpPr>
        <p:spPr>
          <a:xfrm>
            <a:off x="9099766" y="940008"/>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5" name="矩形 4"/>
          <p:cNvSpPr/>
          <p:nvPr/>
        </p:nvSpPr>
        <p:spPr>
          <a:xfrm>
            <a:off x="6152931" y="223615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6" name="矩形 5"/>
          <p:cNvSpPr/>
          <p:nvPr/>
        </p:nvSpPr>
        <p:spPr>
          <a:xfrm>
            <a:off x="7653982" y="3506896"/>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en-US" sz="2800" kern="100" dirty="0">
              <a:solidFill>
                <a:srgbClr val="E36C0A"/>
              </a:solidFill>
              <a:latin typeface="宋体"/>
              <a:ea typeface="华文细黑"/>
              <a:cs typeface="Times New Roman"/>
            </a:endParaRPr>
          </a:p>
        </p:txBody>
      </p:sp>
      <p:sp>
        <p:nvSpPr>
          <p:cNvPr id="7" name="矩形 6"/>
          <p:cNvSpPr/>
          <p:nvPr/>
        </p:nvSpPr>
        <p:spPr>
          <a:xfrm>
            <a:off x="6724803" y="4769132"/>
            <a:ext cx="543739" cy="523220"/>
          </a:xfrm>
          <a:prstGeom prst="rect">
            <a:avLst/>
          </a:prstGeom>
        </p:spPr>
        <p:txBody>
          <a:bodyPr wrap="none">
            <a:spAutoFit/>
          </a:bodyPr>
          <a:lstStyle/>
          <a:p>
            <a:r>
              <a:rPr lang="en-US" altLang="zh-CN" sz="2800" kern="100" dirty="0">
                <a:solidFill>
                  <a:srgbClr val="E36C0A"/>
                </a:solidFill>
                <a:latin typeface="宋体"/>
                <a:ea typeface="华文细黑"/>
                <a:cs typeface="Times New Roman"/>
              </a:rPr>
              <a:t>√</a:t>
            </a:r>
            <a:endParaRPr lang="zh-CN" altLang="zh-CN" sz="2800" kern="100" dirty="0">
              <a:solidFill>
                <a:srgbClr val="E36C0A"/>
              </a:solidFill>
              <a:latin typeface="宋体"/>
              <a:ea typeface="华文细黑"/>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圆角矩形 1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16" name="Rectangle 21">
            <a:hlinkClick r:id="rId2"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3"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4"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Rectangle 21">
            <a:hlinkClick r:id="rId5"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806586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4" grpId="0"/>
      <p:bldP spid="4" grpId="1"/>
      <p:bldP spid="5" grpId="0"/>
      <p:bldP spid="5" grpId="1"/>
      <p:bldP spid="6" grpId="0"/>
      <p:bldP spid="6" grpId="1"/>
      <p:bldP spid="7" grpId="0"/>
      <p:bldP spid="7"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1869" y="485974"/>
            <a:ext cx="11185087" cy="1596847"/>
          </a:xfrm>
          <a:prstGeom prst="rect">
            <a:avLst/>
          </a:prstGeom>
        </p:spPr>
        <p:txBody>
          <a:bodyPr>
            <a:spAutoFit/>
          </a:bodyPr>
          <a:lstStyle/>
          <a:p>
            <a:pPr algn="just">
              <a:lnSpc>
                <a:spcPct val="130000"/>
              </a:lnSpc>
              <a:spcAft>
                <a:spcPts val="0"/>
              </a:spcAft>
            </a:pPr>
            <a:r>
              <a:rPr lang="en-US" altLang="zh-CN" sz="2600" kern="100" dirty="0">
                <a:latin typeface="Times New Roman"/>
                <a:ea typeface="华文细黑"/>
                <a:cs typeface="Courier New"/>
              </a:rPr>
              <a:t>2.(2011·</a:t>
            </a:r>
            <a:r>
              <a:rPr lang="zh-CN" altLang="zh-CN" sz="2600" kern="100" dirty="0">
                <a:latin typeface="Times New Roman"/>
                <a:ea typeface="华文细黑"/>
                <a:cs typeface="Times New Roman"/>
              </a:rPr>
              <a:t>海南，</a:t>
            </a: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改编</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碳捕捉技术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是指通过一定的方法将工业生产中产生的</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分离出来并利用。如可利用</a:t>
            </a:r>
            <a:r>
              <a:rPr lang="en-US" altLang="zh-CN" sz="2600" kern="100" dirty="0">
                <a:latin typeface="Times New Roman"/>
                <a:ea typeface="华文细黑"/>
                <a:cs typeface="Courier New"/>
              </a:rPr>
              <a:t>NaOH</a:t>
            </a:r>
            <a:r>
              <a:rPr lang="zh-CN" altLang="zh-CN" sz="2600" kern="100" dirty="0">
                <a:latin typeface="Times New Roman"/>
                <a:ea typeface="华文细黑"/>
                <a:cs typeface="Times New Roman"/>
              </a:rPr>
              <a:t>溶液来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捕捉</a:t>
            </a:r>
            <a:r>
              <a:rPr lang="en-US" altLang="zh-CN" sz="2600" kern="100" dirty="0">
                <a:latin typeface="宋体"/>
                <a:ea typeface="华文细黑"/>
                <a:cs typeface="Times New Roman"/>
              </a:rPr>
              <a:t>”</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，其基本过程如下图所示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部分条件及物质未标出</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endParaRPr lang="zh-CN" altLang="zh-CN" sz="2600" kern="100" dirty="0">
              <a:effectLst/>
              <a:latin typeface="宋体"/>
              <a:cs typeface="Courier New"/>
            </a:endParaRPr>
          </a:p>
        </p:txBody>
      </p:sp>
      <p:pic>
        <p:nvPicPr>
          <p:cNvPr id="25602" name="Picture 2" descr="HX1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02351" y="2072548"/>
            <a:ext cx="7200193" cy="155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1">
            <a:hlinkClick r:id="rId3"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4"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6" name="Rectangle 21">
            <a:hlinkClick r:id="rId5"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7" name="矩形 16"/>
          <p:cNvSpPr/>
          <p:nvPr/>
        </p:nvSpPr>
        <p:spPr>
          <a:xfrm>
            <a:off x="550591" y="3582318"/>
            <a:ext cx="10277594" cy="3157275"/>
          </a:xfrm>
          <a:prstGeom prst="rect">
            <a:avLst/>
          </a:prstGeom>
        </p:spPr>
        <p:txBody>
          <a:bodyPr wrap="square">
            <a:spAutoFit/>
          </a:bodyPr>
          <a:lstStyle/>
          <a:p>
            <a:pPr algn="just">
              <a:lnSpc>
                <a:spcPct val="125000"/>
              </a:lnSpc>
              <a:spcAft>
                <a:spcPts val="0"/>
              </a:spcAft>
            </a:pPr>
            <a:r>
              <a:rPr lang="zh-CN" altLang="zh-CN" sz="2600" kern="100" dirty="0">
                <a:latin typeface="Times New Roman"/>
                <a:ea typeface="华文细黑"/>
                <a:cs typeface="Times New Roman"/>
              </a:rPr>
              <a:t>下列有关该方法的叙述中正确的是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能耗大是该方法的一大缺点</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整个过程中，只有一种物质可以循环利用</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反应分离</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环节中，分离物质的基本操作是蒸发结晶、过滤</a:t>
            </a:r>
            <a:endParaRPr lang="zh-CN" altLang="zh-CN" sz="2600" kern="100" dirty="0">
              <a:latin typeface="宋体"/>
              <a:cs typeface="Courier New"/>
            </a:endParaRPr>
          </a:p>
          <a:p>
            <a:pPr algn="just">
              <a:lnSpc>
                <a:spcPct val="125000"/>
              </a:lnSpc>
              <a:spcAft>
                <a:spcPts val="0"/>
              </a:spcAft>
            </a:pP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该方法可减少碳排放，捕捉到的</a:t>
            </a:r>
            <a:r>
              <a:rPr lang="en-US" altLang="zh-CN" sz="2600" kern="100" dirty="0">
                <a:latin typeface="Times New Roman"/>
                <a:ea typeface="华文细黑"/>
                <a:cs typeface="Courier New"/>
              </a:rPr>
              <a:t>CO</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还可用来制备甲醇等产品</a:t>
            </a:r>
            <a:endParaRPr lang="zh-CN" altLang="zh-CN" sz="2600" kern="100" dirty="0">
              <a:latin typeface="宋体"/>
              <a:cs typeface="Courier New"/>
            </a:endParaRPr>
          </a:p>
          <a:p>
            <a:pPr algn="just">
              <a:lnSpc>
                <a:spcPct val="125000"/>
              </a:lnSpc>
              <a:spcAft>
                <a:spcPts val="0"/>
              </a:spcAft>
            </a:pPr>
            <a:r>
              <a:rPr lang="en-US" altLang="zh-CN" sz="2600" kern="100" dirty="0">
                <a:latin typeface="Times New Roman"/>
                <a:ea typeface="华文细黑"/>
                <a:cs typeface="Courier New"/>
              </a:rPr>
              <a:t>A.</a:t>
            </a:r>
            <a:r>
              <a:rPr lang="en-US" altLang="zh-CN" sz="2600" kern="100" dirty="0">
                <a:latin typeface="宋体"/>
                <a:ea typeface="华文细黑"/>
                <a:cs typeface="Times New Roman"/>
              </a:rPr>
              <a:t>①②</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B</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②③</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C</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③④</a:t>
            </a:r>
            <a:r>
              <a:rPr lang="en-US" altLang="zh-CN" sz="2600" kern="100" dirty="0">
                <a:latin typeface="Times New Roman"/>
                <a:ea typeface="华文细黑"/>
                <a:cs typeface="Courier New"/>
              </a:rPr>
              <a:t>  </a:t>
            </a:r>
            <a:r>
              <a:rPr lang="en-US" altLang="zh-CN" sz="2600" kern="100" dirty="0" smtClean="0">
                <a:latin typeface="Times New Roman"/>
                <a:ea typeface="华文细黑"/>
                <a:cs typeface="Courier New"/>
              </a:rPr>
              <a:t>		D</a:t>
            </a:r>
            <a:r>
              <a:rPr lang="en-US" altLang="zh-CN" sz="2600" kern="100" dirty="0">
                <a:latin typeface="Times New Roman"/>
                <a:ea typeface="华文细黑"/>
                <a:cs typeface="Courier New"/>
              </a:rPr>
              <a:t>.</a:t>
            </a:r>
            <a:r>
              <a:rPr lang="en-US" altLang="zh-CN" sz="2600" kern="100" dirty="0">
                <a:latin typeface="宋体"/>
                <a:ea typeface="华文细黑"/>
                <a:cs typeface="Times New Roman"/>
              </a:rPr>
              <a:t>①④</a:t>
            </a:r>
            <a:endParaRPr lang="zh-CN" altLang="zh-CN" sz="2600" kern="100" dirty="0">
              <a:effectLst/>
              <a:latin typeface="宋体"/>
              <a:cs typeface="Courier New"/>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6"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7"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99790" y="829370"/>
            <a:ext cx="11185087"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，该方法中高温反应炉分离出</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，需要消耗较多能量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，整个过程中</a:t>
            </a:r>
            <a:r>
              <a:rPr lang="en-US" altLang="zh-CN" sz="2800" kern="100" dirty="0">
                <a:latin typeface="Times New Roman"/>
                <a:ea typeface="华文细黑"/>
              </a:rPr>
              <a:t>NaOH</a:t>
            </a:r>
            <a:r>
              <a:rPr lang="zh-CN" altLang="zh-CN" sz="2800" kern="100" dirty="0">
                <a:latin typeface="Times New Roman"/>
                <a:ea typeface="华文细黑"/>
                <a:cs typeface="Times New Roman"/>
              </a:rPr>
              <a:t>和</a:t>
            </a:r>
            <a:r>
              <a:rPr lang="en-US" altLang="zh-CN" sz="2800" kern="100" dirty="0">
                <a:latin typeface="Times New Roman"/>
                <a:ea typeface="华文细黑"/>
              </a:rPr>
              <a:t>CaO</a:t>
            </a:r>
            <a:r>
              <a:rPr lang="zh-CN" altLang="zh-CN" sz="2800" kern="100" dirty="0">
                <a:latin typeface="Times New Roman"/>
                <a:ea typeface="华文细黑"/>
                <a:cs typeface="Times New Roman"/>
              </a:rPr>
              <a:t>均可循环利用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③</a:t>
            </a:r>
            <a:r>
              <a:rPr lang="zh-CN" altLang="zh-CN" sz="2800" kern="100" dirty="0">
                <a:latin typeface="Times New Roman"/>
                <a:ea typeface="华文细黑"/>
                <a:cs typeface="Times New Roman"/>
              </a:rPr>
              <a:t>，从捕捉室中得到的溶液中含有大量的</a:t>
            </a:r>
            <a:r>
              <a:rPr lang="en-US" altLang="zh-CN" sz="2800" kern="100" dirty="0">
                <a:latin typeface="Times New Roman"/>
                <a:ea typeface="华文细黑"/>
              </a:rPr>
              <a:t>NaHCO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，加入</a:t>
            </a:r>
            <a:r>
              <a:rPr lang="en-US" altLang="zh-CN" sz="2800" kern="100" dirty="0">
                <a:latin typeface="Times New Roman"/>
                <a:ea typeface="华文细黑"/>
              </a:rPr>
              <a:t>CaO</a:t>
            </a:r>
            <a:r>
              <a:rPr lang="zh-CN" altLang="zh-CN" sz="2800" kern="100" dirty="0">
                <a:latin typeface="Times New Roman"/>
                <a:ea typeface="华文细黑"/>
                <a:cs typeface="Times New Roman"/>
              </a:rPr>
              <a:t>后生成</a:t>
            </a:r>
            <a:r>
              <a:rPr lang="en-US" altLang="zh-CN" sz="2800" kern="100" dirty="0">
                <a:latin typeface="Times New Roman"/>
                <a:ea typeface="华文细黑"/>
              </a:rPr>
              <a:t>CaCO</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和</a:t>
            </a:r>
            <a:r>
              <a:rPr lang="en-US" altLang="zh-CN" sz="2800" kern="100" dirty="0">
                <a:latin typeface="Times New Roman"/>
                <a:ea typeface="华文细黑"/>
              </a:rPr>
              <a:t>NaOH</a:t>
            </a:r>
            <a:r>
              <a:rPr lang="zh-CN" altLang="zh-CN" sz="2800" kern="100" dirty="0">
                <a:latin typeface="Times New Roman"/>
                <a:ea typeface="华文细黑"/>
                <a:cs typeface="Times New Roman"/>
              </a:rPr>
              <a:t>，通过过滤的方法即可分离</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，捕捉到的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可与</a:t>
            </a:r>
            <a:r>
              <a:rPr lang="en-US" altLang="zh-CN" sz="2800" kern="100" dirty="0">
                <a:latin typeface="Times New Roman"/>
                <a:ea typeface="华文细黑"/>
              </a:rPr>
              <a:t>H</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反应制备甲醇：</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a:t>
            </a:r>
            <a:r>
              <a:rPr lang="en-US" altLang="zh-CN" sz="2800" kern="100" dirty="0">
                <a:latin typeface="Times New Roman"/>
                <a:ea typeface="华文细黑"/>
              </a:rPr>
              <a:t>3H</a:t>
            </a:r>
            <a:r>
              <a:rPr lang="en-US" altLang="zh-CN" sz="2800" kern="100" baseline="-25000" dirty="0">
                <a:latin typeface="Times New Roman"/>
                <a:ea typeface="华文细黑"/>
              </a:rPr>
              <a:t>2</a:t>
            </a:r>
            <a:r>
              <a:rPr lang="en-US" altLang="zh-CN" sz="2800" kern="100" dirty="0">
                <a:latin typeface="Times New Roman"/>
                <a:ea typeface="华文细黑"/>
              </a:rPr>
              <a:t> </a:t>
            </a:r>
            <a:r>
              <a:rPr lang="en-US" altLang="zh-CN" sz="2800" kern="100" dirty="0" smtClean="0">
                <a:latin typeface="Times New Roman"/>
                <a:ea typeface="华文细黑"/>
              </a:rPr>
              <a:t>                   CH</a:t>
            </a:r>
            <a:r>
              <a:rPr lang="en-US" altLang="zh-CN" sz="2800" kern="100" baseline="-25000" dirty="0" smtClean="0">
                <a:latin typeface="Times New Roman"/>
                <a:ea typeface="华文细黑"/>
              </a:rPr>
              <a:t>3</a:t>
            </a:r>
            <a:r>
              <a:rPr lang="en-US" altLang="zh-CN" sz="2800" kern="100" dirty="0" smtClean="0">
                <a:latin typeface="Times New Roman"/>
                <a:ea typeface="华文细黑"/>
              </a:rPr>
              <a:t>OH</a:t>
            </a:r>
          </a:p>
          <a:p>
            <a:pPr algn="just">
              <a:lnSpc>
                <a:spcPct val="150000"/>
              </a:lnSpc>
              <a:spcAft>
                <a:spcPts val="0"/>
              </a:spcAft>
            </a:pPr>
            <a:r>
              <a:rPr lang="zh-CN" altLang="zh-CN" sz="2800" kern="100" dirty="0" smtClean="0">
                <a:latin typeface="Times New Roman"/>
                <a:ea typeface="华文细黑"/>
                <a:cs typeface="Times New Roman"/>
              </a:rPr>
              <a:t>＋</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D</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309199719"/>
              </p:ext>
            </p:extLst>
          </p:nvPr>
        </p:nvGraphicFramePr>
        <p:xfrm>
          <a:off x="8435753" y="3387750"/>
          <a:ext cx="1835150" cy="800100"/>
        </p:xfrm>
        <a:graphic>
          <a:graphicData uri="http://schemas.openxmlformats.org/presentationml/2006/ole">
            <mc:AlternateContent xmlns:mc="http://schemas.openxmlformats.org/markup-compatibility/2006">
              <mc:Choice xmlns:v="urn:schemas-microsoft-com:vml" Requires="v">
                <p:oleObj spid="_x0000_s26654" name="文档" r:id="rId4" imgW="1835777" imgH="799589" progId="Word.Document.12">
                  <p:embed/>
                </p:oleObj>
              </mc:Choice>
              <mc:Fallback>
                <p:oleObj name="文档" r:id="rId4" imgW="1835777" imgH="799589" progId="Word.Document.12">
                  <p:embed/>
                  <p:pic>
                    <p:nvPicPr>
                      <p:cNvPr id="0" name=""/>
                      <p:cNvPicPr/>
                      <p:nvPr/>
                    </p:nvPicPr>
                    <p:blipFill>
                      <a:blip r:embed="rId5"/>
                      <a:stretch>
                        <a:fillRect/>
                      </a:stretch>
                    </p:blipFill>
                    <p:spPr>
                      <a:xfrm>
                        <a:off x="8435753" y="3387750"/>
                        <a:ext cx="1835150" cy="800100"/>
                      </a:xfrm>
                      <a:prstGeom prst="rect">
                        <a:avLst/>
                      </a:prstGeom>
                    </p:spPr>
                  </p:pic>
                </p:oleObj>
              </mc:Fallback>
            </mc:AlternateContent>
          </a:graphicData>
        </a:graphic>
      </p:graphicFrame>
      <p:sp>
        <p:nvSpPr>
          <p:cNvPr id="10" name="Rectangle 21">
            <a:hlinkClick r:id="rId6"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5" name="Rectangle 21">
            <a:hlinkClick r:id="rId7"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8"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9"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09518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750"/>
                                        <p:tgtEl>
                                          <p:spTgt spid="2"/>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88762" y="621482"/>
            <a:ext cx="11163760"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en-US" altLang="zh-CN" sz="2800" kern="100" dirty="0">
                <a:latin typeface="IPAPANNEW"/>
                <a:ea typeface="华文细黑"/>
                <a:cs typeface="Times New Roman"/>
              </a:rPr>
              <a:t>[2014·</a:t>
            </a:r>
            <a:r>
              <a:rPr lang="zh-CN" altLang="zh-CN" sz="2800" kern="100" dirty="0">
                <a:latin typeface="IPAPANNEW"/>
                <a:ea typeface="华文细黑"/>
                <a:cs typeface="Times New Roman"/>
              </a:rPr>
              <a:t>天津理综，</a:t>
            </a:r>
            <a:r>
              <a:rPr lang="en-US" altLang="zh-CN" sz="2800" kern="100" dirty="0">
                <a:latin typeface="IPAPANNEW"/>
                <a:ea typeface="华文细黑"/>
                <a:cs typeface="Times New Roman"/>
              </a:rPr>
              <a:t>7(4)]</a:t>
            </a:r>
            <a:r>
              <a:rPr lang="zh-CN" altLang="zh-CN" sz="2800" kern="100" dirty="0">
                <a:latin typeface="Times New Roman"/>
                <a:ea typeface="华文细黑"/>
                <a:cs typeface="Times New Roman"/>
              </a:rPr>
              <a:t>晶体硅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熔点</a:t>
            </a:r>
            <a:r>
              <a:rPr lang="en-US" altLang="zh-CN" sz="2800" kern="100" dirty="0">
                <a:latin typeface="Times New Roman"/>
                <a:ea typeface="华文细黑"/>
                <a:cs typeface="Courier New"/>
              </a:rPr>
              <a:t>1 410 </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是良好的半导体材料。由粗硅制纯硅过程如下：</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17330215"/>
              </p:ext>
            </p:extLst>
          </p:nvPr>
        </p:nvGraphicFramePr>
        <p:xfrm>
          <a:off x="1918742" y="1921818"/>
          <a:ext cx="8415338" cy="1295400"/>
        </p:xfrm>
        <a:graphic>
          <a:graphicData uri="http://schemas.openxmlformats.org/presentationml/2006/ole">
            <mc:AlternateContent xmlns:mc="http://schemas.openxmlformats.org/markup-compatibility/2006">
              <mc:Choice xmlns:v="urn:schemas-microsoft-com:vml" Requires="v">
                <p:oleObj spid="_x0000_s27703" name="文档" r:id="rId4" imgW="8414582" imgH="1294886" progId="Word.Document.12">
                  <p:embed/>
                </p:oleObj>
              </mc:Choice>
              <mc:Fallback>
                <p:oleObj name="文档" r:id="rId4" imgW="8414582" imgH="1294886" progId="Word.Document.12">
                  <p:embed/>
                  <p:pic>
                    <p:nvPicPr>
                      <p:cNvPr id="0" name=""/>
                      <p:cNvPicPr/>
                      <p:nvPr/>
                    </p:nvPicPr>
                    <p:blipFill>
                      <a:blip r:embed="rId5"/>
                      <a:stretch>
                        <a:fillRect/>
                      </a:stretch>
                    </p:blipFill>
                    <p:spPr>
                      <a:xfrm>
                        <a:off x="1918742" y="1921818"/>
                        <a:ext cx="8415338" cy="1295400"/>
                      </a:xfrm>
                      <a:prstGeom prst="rect">
                        <a:avLst/>
                      </a:prstGeom>
                    </p:spPr>
                  </p:pic>
                </p:oleObj>
              </mc:Fallback>
            </mc:AlternateContent>
          </a:graphicData>
        </a:graphic>
      </p:graphicFrame>
      <p:sp>
        <p:nvSpPr>
          <p:cNvPr id="11" name="矩形 10"/>
          <p:cNvSpPr/>
          <p:nvPr/>
        </p:nvSpPr>
        <p:spPr>
          <a:xfrm>
            <a:off x="486181" y="4203788"/>
            <a:ext cx="11163760" cy="198026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写出</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的电子式：</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；在上述由</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制纯硅的反应中，测得每生成</a:t>
            </a:r>
            <a:r>
              <a:rPr lang="en-US" altLang="zh-CN" sz="2800" kern="100" dirty="0">
                <a:latin typeface="Times New Roman"/>
                <a:ea typeface="华文细黑"/>
                <a:cs typeface="Courier New"/>
              </a:rPr>
              <a:t>1.12 kg</a:t>
            </a:r>
            <a:r>
              <a:rPr lang="zh-CN" altLang="zh-CN" sz="2800" kern="100" dirty="0">
                <a:latin typeface="Times New Roman"/>
                <a:ea typeface="华文细黑"/>
                <a:cs typeface="Times New Roman"/>
              </a:rPr>
              <a:t>纯硅需吸收</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kJ</a:t>
            </a:r>
            <a:r>
              <a:rPr lang="zh-CN" altLang="zh-CN" sz="2800" kern="100" dirty="0">
                <a:latin typeface="Times New Roman"/>
                <a:ea typeface="华文细黑"/>
                <a:cs typeface="Times New Roman"/>
              </a:rPr>
              <a:t>热量，写出该反应的热化学方程式：</a:t>
            </a: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pic>
        <p:nvPicPr>
          <p:cNvPr id="27650" name="图片 1"/>
          <p:cNvPicPr>
            <a:picLocks noChangeAspect="1" noChangeArrowheads="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50485" y="3050475"/>
            <a:ext cx="2135057" cy="170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对象 2"/>
          <p:cNvGraphicFramePr>
            <a:graphicFrameLocks noChangeAspect="1"/>
          </p:cNvGraphicFramePr>
          <p:nvPr>
            <p:extLst>
              <p:ext uri="{D42A27DB-BD31-4B8C-83A1-F6EECF244321}">
                <p14:modId xmlns:p14="http://schemas.microsoft.com/office/powerpoint/2010/main" val="1556765422"/>
              </p:ext>
            </p:extLst>
          </p:nvPr>
        </p:nvGraphicFramePr>
        <p:xfrm>
          <a:off x="690512" y="5412730"/>
          <a:ext cx="6688138" cy="1104900"/>
        </p:xfrm>
        <a:graphic>
          <a:graphicData uri="http://schemas.openxmlformats.org/presentationml/2006/ole">
            <mc:AlternateContent xmlns:mc="http://schemas.openxmlformats.org/markup-compatibility/2006">
              <mc:Choice xmlns:v="urn:schemas-microsoft-com:vml" Requires="v">
                <p:oleObj spid="_x0000_s27704" name="文档" r:id="rId8" imgW="6687600" imgH="1104451" progId="Word.Document.12">
                  <p:embed/>
                </p:oleObj>
              </mc:Choice>
              <mc:Fallback>
                <p:oleObj name="文档" r:id="rId8" imgW="6687600" imgH="1104451" progId="Word.Document.12">
                  <p:embed/>
                  <p:pic>
                    <p:nvPicPr>
                      <p:cNvPr id="0" name=""/>
                      <p:cNvPicPr/>
                      <p:nvPr/>
                    </p:nvPicPr>
                    <p:blipFill>
                      <a:blip r:embed="rId9"/>
                      <a:stretch>
                        <a:fillRect/>
                      </a:stretch>
                    </p:blipFill>
                    <p:spPr>
                      <a:xfrm>
                        <a:off x="690512" y="5412730"/>
                        <a:ext cx="6688138" cy="1104900"/>
                      </a:xfrm>
                      <a:prstGeom prst="rect">
                        <a:avLst/>
                      </a:prstGeom>
                    </p:spPr>
                  </p:pic>
                </p:oleObj>
              </mc:Fallback>
            </mc:AlternateContent>
          </a:graphicData>
        </a:graphic>
      </p:graphicFrame>
      <p:sp>
        <p:nvSpPr>
          <p:cNvPr id="5" name="矩形 4"/>
          <p:cNvSpPr/>
          <p:nvPr/>
        </p:nvSpPr>
        <p:spPr>
          <a:xfrm>
            <a:off x="7050637" y="5596890"/>
            <a:ext cx="3826689" cy="523220"/>
          </a:xfrm>
          <a:prstGeom prst="rect">
            <a:avLst/>
          </a:prstGeom>
        </p:spPr>
        <p:txBody>
          <a:bodyPr wrap="none">
            <a:spAutoFit/>
          </a:bodyPr>
          <a:lstStyle/>
          <a:p>
            <a:r>
              <a:rPr lang="en-US" altLang="zh-CN" sz="2800" kern="100">
                <a:solidFill>
                  <a:srgbClr val="E36C0A"/>
                </a:solidFill>
                <a:latin typeface="Times New Roman"/>
                <a:ea typeface="华文细黑"/>
              </a:rPr>
              <a:t>Δ</a:t>
            </a:r>
            <a:r>
              <a:rPr lang="en-US" altLang="zh-CN" sz="2800" i="1" kern="100">
                <a:solidFill>
                  <a:srgbClr val="E36C0A"/>
                </a:solidFill>
                <a:latin typeface="Times New Roman"/>
                <a:ea typeface="华文细黑"/>
              </a:rPr>
              <a:t>H</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rPr>
              <a:t>0.025</a:t>
            </a:r>
            <a:r>
              <a:rPr lang="en-US" altLang="zh-CN" sz="2800" i="1" kern="100" dirty="0">
                <a:solidFill>
                  <a:srgbClr val="E36C0A"/>
                </a:solidFill>
                <a:latin typeface="Times New Roman"/>
                <a:ea typeface="华文细黑"/>
              </a:rPr>
              <a:t>a</a:t>
            </a:r>
            <a:r>
              <a:rPr lang="en-US" altLang="zh-CN" sz="2800" kern="100" dirty="0">
                <a:solidFill>
                  <a:srgbClr val="E36C0A"/>
                </a:solidFill>
                <a:latin typeface="Times New Roman"/>
                <a:ea typeface="华文细黑"/>
              </a:rPr>
              <a:t> kJ·mol</a:t>
            </a:r>
            <a:r>
              <a:rPr lang="zh-CN" altLang="zh-CN" sz="2800" kern="100" baseline="30000" dirty="0">
                <a:solidFill>
                  <a:srgbClr val="E36C0A"/>
                </a:solidFill>
                <a:latin typeface="Times New Roman"/>
                <a:ea typeface="华文细黑"/>
                <a:cs typeface="Times New Roman"/>
              </a:rPr>
              <a:t>－</a:t>
            </a:r>
            <a:r>
              <a:rPr lang="en-US" altLang="zh-CN" sz="2800" kern="100" baseline="30000" dirty="0">
                <a:solidFill>
                  <a:srgbClr val="E36C0A"/>
                </a:solidFill>
                <a:latin typeface="Times New Roman"/>
                <a:ea typeface="华文细黑"/>
              </a:rPr>
              <a:t>1</a:t>
            </a:r>
            <a:endParaRPr lang="zh-CN" altLang="en-US" sz="2800" dirty="0"/>
          </a:p>
        </p:txBody>
      </p:sp>
      <p:sp>
        <p:nvSpPr>
          <p:cNvPr id="15" name="Rectangle 21">
            <a:hlinkClick r:id="rId10"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11"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12"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4" name="Rectangle 21">
            <a:hlinkClick r:id="rId13"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linds(horizontal)">
                                      <p:cBhvr>
                                        <p:cTn id="7" dur="500"/>
                                        <p:tgtEl>
                                          <p:spTgt spid="27650"/>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7650"/>
                                        </p:tgtEl>
                                      </p:cBhvr>
                                    </p:animEffect>
                                    <p:set>
                                      <p:cBhvr>
                                        <p:cTn id="18" dur="1" fill="hold">
                                          <p:stCondLst>
                                            <p:cond delay="499"/>
                                          </p:stCondLst>
                                        </p:cTn>
                                        <p:tgtEl>
                                          <p:spTgt spid="2765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5" grpId="0"/>
      <p:bldP spid="5"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29012" y="760736"/>
            <a:ext cx="11074344"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en-US" altLang="zh-CN" sz="2800" kern="100" dirty="0">
                <a:latin typeface="IPAPANNEW"/>
                <a:ea typeface="华文细黑"/>
                <a:cs typeface="Times New Roman"/>
              </a:rPr>
              <a:t>[2012·</a:t>
            </a:r>
            <a:r>
              <a:rPr lang="zh-CN" altLang="zh-CN" sz="2800" kern="100" dirty="0">
                <a:latin typeface="IPAPANNEW"/>
                <a:ea typeface="华文细黑"/>
                <a:cs typeface="Times New Roman"/>
              </a:rPr>
              <a:t>重庆理综，</a:t>
            </a:r>
            <a:r>
              <a:rPr lang="en-US" altLang="zh-CN" sz="2800" kern="100" dirty="0">
                <a:latin typeface="IPAPANNEW"/>
                <a:ea typeface="华文细黑"/>
                <a:cs typeface="Times New Roman"/>
              </a:rPr>
              <a:t>26(1)(2)(3)]</a:t>
            </a:r>
            <a:r>
              <a:rPr lang="zh-CN" altLang="zh-CN" sz="2800" kern="100" dirty="0">
                <a:latin typeface="Times New Roman"/>
                <a:ea typeface="华文细黑"/>
                <a:cs typeface="Times New Roman"/>
              </a:rPr>
              <a:t>金刚石、</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具有优良的耐磨、耐腐蚀特性，应用广泛。</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碳与短周期元素</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的单质化合仅能生成两种常见气态化合物，其中一种化合物</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为非极性分子，碳元素在周期表中的位置是</a:t>
            </a:r>
            <a:r>
              <a:rPr lang="en-US" altLang="zh-CN" sz="2800" kern="100" dirty="0" smtClean="0">
                <a:latin typeface="Times New Roman"/>
                <a:ea typeface="华文细黑"/>
                <a:cs typeface="Courier New"/>
              </a:rPr>
              <a:t>___________</a:t>
            </a:r>
          </a:p>
          <a:p>
            <a:pPr algn="just">
              <a:lnSpc>
                <a:spcPct val="150000"/>
              </a:lnSpc>
              <a:spcAft>
                <a:spcPts val="0"/>
              </a:spcAft>
            </a:pP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是</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en-US" altLang="zh-CN" sz="2800" kern="100" dirty="0">
                <a:latin typeface="Times New Roman"/>
                <a:ea typeface="华文细黑"/>
                <a:cs typeface="Courier New"/>
              </a:rPr>
              <a:t>R</a:t>
            </a:r>
            <a:r>
              <a:rPr lang="zh-CN" altLang="zh-CN" sz="2800" kern="100" dirty="0">
                <a:latin typeface="Times New Roman"/>
                <a:ea typeface="华文细黑"/>
                <a:cs typeface="Times New Roman"/>
              </a:rPr>
              <a:t>的电子式为</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Q</a:t>
            </a:r>
            <a:r>
              <a:rPr lang="zh-CN" altLang="zh-CN" sz="2800" kern="100" dirty="0">
                <a:latin typeface="Times New Roman"/>
                <a:ea typeface="华文细黑"/>
                <a:cs typeface="Times New Roman"/>
              </a:rPr>
              <a:t>形成两种气态化合物，说明是</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是非极性分子，碳元素位于第二周期第</a:t>
            </a:r>
            <a:r>
              <a:rPr lang="en-US" altLang="zh-CN" sz="2800" kern="100" dirty="0">
                <a:latin typeface="宋体"/>
                <a:ea typeface="华文细黑"/>
                <a:cs typeface="Times New Roman"/>
              </a:rPr>
              <a:t>Ⅳ</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族，根据</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的结构式</a:t>
            </a:r>
            <a:r>
              <a:rPr lang="en-US" altLang="zh-CN" sz="2800" kern="100" dirty="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C</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写出其电子式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6" name="矩形 5"/>
          <p:cNvSpPr/>
          <p:nvPr/>
        </p:nvSpPr>
        <p:spPr>
          <a:xfrm>
            <a:off x="9400987" y="2776960"/>
            <a:ext cx="1980029"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第二周</a:t>
            </a:r>
            <a:r>
              <a:rPr lang="zh-CN" altLang="zh-CN" sz="2800" kern="100">
                <a:solidFill>
                  <a:srgbClr val="E36C0A"/>
                </a:solidFill>
                <a:latin typeface="Times New Roman"/>
                <a:ea typeface="华文细黑"/>
                <a:cs typeface="Times New Roman"/>
              </a:rPr>
              <a:t>期</a:t>
            </a:r>
            <a:r>
              <a:rPr lang="zh-CN" altLang="zh-CN" sz="2800" kern="100" smtClean="0">
                <a:solidFill>
                  <a:srgbClr val="E36C0A"/>
                </a:solidFill>
                <a:latin typeface="Times New Roman"/>
                <a:ea typeface="华文细黑"/>
                <a:cs typeface="Times New Roman"/>
              </a:rPr>
              <a:t>第</a:t>
            </a:r>
            <a:endParaRPr lang="zh-CN" altLang="en-US" sz="2800" dirty="0"/>
          </a:p>
        </p:txBody>
      </p:sp>
      <p:sp>
        <p:nvSpPr>
          <p:cNvPr id="8" name="矩形 7"/>
          <p:cNvSpPr/>
          <p:nvPr/>
        </p:nvSpPr>
        <p:spPr>
          <a:xfrm>
            <a:off x="599528" y="3425032"/>
            <a:ext cx="1162498" cy="523220"/>
          </a:xfrm>
          <a:prstGeom prst="rect">
            <a:avLst/>
          </a:prstGeom>
        </p:spPr>
        <p:txBody>
          <a:bodyPr wrap="none">
            <a:spAutoFit/>
          </a:bodyPr>
          <a:lstStyle/>
          <a:p>
            <a:pPr lvl="0"/>
            <a:r>
              <a:rPr lang="en-US" altLang="zh-CN" sz="2800" kern="100" dirty="0">
                <a:solidFill>
                  <a:srgbClr val="E36C0A"/>
                </a:solidFill>
                <a:latin typeface="宋体"/>
                <a:ea typeface="华文细黑"/>
                <a:cs typeface="Times New Roman"/>
              </a:rPr>
              <a:t>Ⅳ</a:t>
            </a:r>
            <a:r>
              <a:rPr lang="en-US" altLang="zh-CN" sz="2800" kern="100" dirty="0">
                <a:solidFill>
                  <a:srgbClr val="E36C0A"/>
                </a:solidFill>
                <a:latin typeface="Times New Roman"/>
                <a:ea typeface="华文细黑"/>
              </a:rPr>
              <a:t>A</a:t>
            </a:r>
            <a:r>
              <a:rPr lang="zh-CN" altLang="zh-CN" sz="2800" kern="100" dirty="0">
                <a:solidFill>
                  <a:srgbClr val="E36C0A"/>
                </a:solidFill>
                <a:latin typeface="Times New Roman"/>
                <a:ea typeface="华文细黑"/>
                <a:cs typeface="Times New Roman"/>
              </a:rPr>
              <a:t>族</a:t>
            </a:r>
            <a:endParaRPr lang="zh-CN" altLang="en-US" sz="2800" dirty="0">
              <a:solidFill>
                <a:prstClr val="black"/>
              </a:solidFill>
            </a:endParaRPr>
          </a:p>
        </p:txBody>
      </p:sp>
      <p:sp>
        <p:nvSpPr>
          <p:cNvPr id="10" name="矩形 9"/>
          <p:cNvSpPr/>
          <p:nvPr/>
        </p:nvSpPr>
        <p:spPr>
          <a:xfrm>
            <a:off x="2629426" y="3386932"/>
            <a:ext cx="1402948"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氧</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a:t>
            </a:r>
            <a:r>
              <a:rPr lang="en-US" altLang="zh-CN" sz="2800" kern="100" dirty="0">
                <a:solidFill>
                  <a:srgbClr val="E36C0A"/>
                </a:solidFill>
                <a:latin typeface="Times New Roman"/>
                <a:ea typeface="华文细黑"/>
              </a:rPr>
              <a:t>O)</a:t>
            </a:r>
            <a:endParaRPr lang="zh-CN" altLang="en-US" sz="2800" dirty="0"/>
          </a:p>
        </p:txBody>
      </p:sp>
      <p:pic>
        <p:nvPicPr>
          <p:cNvPr id="2867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57864" y="3400976"/>
            <a:ext cx="1985614" cy="444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1">
            <a:hlinkClick r:id="rId3"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7" name="Rectangle 21">
            <a:hlinkClick r:id="rId4"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8" name="Rectangle 21">
            <a:hlinkClick r:id="rId5"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6"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28674"/>
                                        </p:tgtEl>
                                        <p:attrNameLst>
                                          <p:attrName>style.visibility</p:attrName>
                                        </p:attrNameLst>
                                      </p:cBhvr>
                                      <p:to>
                                        <p:strVal val="visible"/>
                                      </p:to>
                                    </p:set>
                                    <p:animEffect transition="in" filter="blinds(horizontal)">
                                      <p:cBhvr>
                                        <p:cTn id="21" dur="500"/>
                                        <p:tgtEl>
                                          <p:spTgt spid="2867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
                                            <p:txEl>
                                              <p:pRg st="3" end="3"/>
                                            </p:txEl>
                                          </p:spTgt>
                                        </p:tgtEl>
                                      </p:cBhvr>
                                    </p:animEffect>
                                    <p:set>
                                      <p:cBhvr>
                                        <p:cTn id="26" dur="1" fill="hold">
                                          <p:stCondLst>
                                            <p:cond delay="499"/>
                                          </p:stCondLst>
                                        </p:cTn>
                                        <p:tgtEl>
                                          <p:spTgt spid="3">
                                            <p:txEl>
                                              <p:pRg st="3" end="3"/>
                                            </p:txEl>
                                          </p:spTgt>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8674"/>
                                        </p:tgtEl>
                                      </p:cBhvr>
                                    </p:animEffect>
                                    <p:set>
                                      <p:cBhvr>
                                        <p:cTn id="38" dur="1" fill="hold">
                                          <p:stCondLst>
                                            <p:cond delay="499"/>
                                          </p:stCondLst>
                                        </p:cTn>
                                        <p:tgtEl>
                                          <p:spTgt spid="2867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6" grpId="0"/>
      <p:bldP spid="6" grpId="1"/>
      <p:bldP spid="8" grpId="0"/>
      <p:bldP spid="8" grpId="1"/>
      <p:bldP spid="10" grpId="0"/>
      <p:bldP spid="10"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182" y="1084907"/>
            <a:ext cx="11275398" cy="400107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一定条件下，</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还原</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可制备金刚石，反应结束冷却至室温后，回收其中的</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的实验操作名称为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除去粗产品中少量钠的试剂为</a:t>
            </a:r>
            <a:r>
              <a:rPr lang="en-US" altLang="zh-CN" sz="2800" kern="100" dirty="0" smtClean="0">
                <a:latin typeface="Times New Roman"/>
                <a:ea typeface="华文细黑"/>
                <a:cs typeface="Courier New"/>
              </a:rPr>
              <a:t>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室温下为液体，固液混合物用过滤方法分离，粗产品金刚石中混有少量的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，可利用</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的化学性质将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与水或乙醇反应，然后过滤除去</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5874724" y="1831177"/>
            <a:ext cx="902811" cy="523220"/>
          </a:xfrm>
          <a:prstGeom prst="rect">
            <a:avLst/>
          </a:prstGeom>
        </p:spPr>
        <p:txBody>
          <a:bodyPr wrap="none">
            <a:spAutoFit/>
          </a:bodyPr>
          <a:lstStyle/>
          <a:p>
            <a:r>
              <a:rPr lang="zh-CN" altLang="zh-CN" sz="2800" kern="100" dirty="0">
                <a:solidFill>
                  <a:srgbClr val="E36C0A"/>
                </a:solidFill>
                <a:latin typeface="宋体"/>
                <a:ea typeface="华文细黑"/>
                <a:cs typeface="Times New Roman"/>
              </a:rPr>
              <a:t>过滤</a:t>
            </a:r>
            <a:endParaRPr lang="zh-CN" altLang="en-US" sz="2800" kern="100" dirty="0">
              <a:solidFill>
                <a:srgbClr val="E36C0A"/>
              </a:solidFill>
              <a:latin typeface="宋体"/>
              <a:ea typeface="华文细黑"/>
              <a:cs typeface="Times New Roman"/>
            </a:endParaRPr>
          </a:p>
        </p:txBody>
      </p:sp>
      <p:sp>
        <p:nvSpPr>
          <p:cNvPr id="11" name="矩形 10"/>
          <p:cNvSpPr/>
          <p:nvPr/>
        </p:nvSpPr>
        <p:spPr>
          <a:xfrm>
            <a:off x="965480" y="2472785"/>
            <a:ext cx="1861407" cy="523220"/>
          </a:xfrm>
          <a:prstGeom prst="rect">
            <a:avLst/>
          </a:prstGeom>
        </p:spPr>
        <p:txBody>
          <a:bodyPr wrap="none">
            <a:spAutoFit/>
          </a:bodyPr>
          <a:lstStyle/>
          <a:p>
            <a:r>
              <a:rPr lang="zh-CN" altLang="zh-CN" sz="2800" kern="100" dirty="0">
                <a:solidFill>
                  <a:srgbClr val="E36C0A"/>
                </a:solidFill>
                <a:latin typeface="Times New Roman"/>
                <a:ea typeface="华文细黑"/>
                <a:cs typeface="Times New Roman"/>
              </a:rPr>
              <a:t>水</a:t>
            </a:r>
            <a:r>
              <a:rPr lang="en-US" altLang="zh-CN" sz="2800" kern="100" dirty="0">
                <a:solidFill>
                  <a:srgbClr val="E36C0A"/>
                </a:solidFill>
                <a:latin typeface="Times New Roman"/>
                <a:ea typeface="华文细黑"/>
              </a:rPr>
              <a:t>(</a:t>
            </a:r>
            <a:r>
              <a:rPr lang="zh-CN" altLang="zh-CN" sz="2800" kern="100" dirty="0">
                <a:solidFill>
                  <a:srgbClr val="E36C0A"/>
                </a:solidFill>
                <a:latin typeface="Times New Roman"/>
                <a:ea typeface="华文细黑"/>
                <a:cs typeface="Times New Roman"/>
              </a:rPr>
              <a:t>或乙醇</a:t>
            </a:r>
            <a:r>
              <a:rPr lang="en-US" altLang="zh-CN" sz="2800" kern="100" dirty="0">
                <a:solidFill>
                  <a:srgbClr val="E36C0A"/>
                </a:solidFill>
                <a:latin typeface="Times New Roman"/>
                <a:ea typeface="华文细黑"/>
              </a:rPr>
              <a:t>)</a:t>
            </a:r>
            <a:endParaRPr lang="zh-CN" altLang="en-US" sz="2800" kern="100" dirty="0">
              <a:solidFill>
                <a:srgbClr val="E36C0A"/>
              </a:solidFill>
              <a:latin typeface="宋体"/>
              <a:ea typeface="华文细黑"/>
              <a:cs typeface="Times New Roman"/>
            </a:endParaRPr>
          </a:p>
        </p:txBody>
      </p:sp>
      <p:sp>
        <p:nvSpPr>
          <p:cNvPr id="15" name="Rectangle 21">
            <a:hlinkClick r:id="rId2"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3" name="Rectangle 21">
            <a:hlinkClick r:id="rId5"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2465661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
                                            <p:txEl>
                                              <p:pRg st="1" end="1"/>
                                            </p:txEl>
                                          </p:spTgt>
                                        </p:tgtEl>
                                      </p:cBhvr>
                                    </p:animEffect>
                                    <p:set>
                                      <p:cBhvr>
                                        <p:cTn id="20" dur="1" fill="hold">
                                          <p:stCondLst>
                                            <p:cond delay="499"/>
                                          </p:stCondLst>
                                        </p:cTn>
                                        <p:tgtEl>
                                          <p:spTgt spid="10">
                                            <p:txEl>
                                              <p:pRg st="1" end="1"/>
                                            </p:txEl>
                                          </p:spTgt>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2" grpId="0"/>
      <p:bldP spid="2" grpId="1"/>
      <p:bldP spid="11" grpId="0"/>
      <p:bldP spid="1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0482" y="1269554"/>
            <a:ext cx="11275398"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碳还原</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制</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，其粗产品中杂质为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。现将</a:t>
            </a:r>
            <a:r>
              <a:rPr lang="en-US" altLang="zh-CN" sz="2800" kern="100" dirty="0">
                <a:latin typeface="Times New Roman"/>
                <a:ea typeface="华文细黑"/>
                <a:cs typeface="Courier New"/>
              </a:rPr>
              <a:t>20.0 g SiC</a:t>
            </a:r>
            <a:r>
              <a:rPr lang="zh-CN" altLang="zh-CN" sz="2800" kern="100" dirty="0">
                <a:latin typeface="Times New Roman"/>
                <a:ea typeface="华文细黑"/>
                <a:cs typeface="Times New Roman"/>
              </a:rPr>
              <a:t>粗产品加入到过量的</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溶液中充分反应，收集到</a:t>
            </a:r>
            <a:r>
              <a:rPr lang="en-US" altLang="zh-CN" sz="2800" kern="100" dirty="0">
                <a:latin typeface="Times New Roman"/>
                <a:ea typeface="华文细黑"/>
                <a:cs typeface="Courier New"/>
              </a:rPr>
              <a:t>0.1 mol</a:t>
            </a:r>
            <a:r>
              <a:rPr lang="zh-CN" altLang="zh-CN" sz="2800" kern="100" dirty="0">
                <a:latin typeface="Times New Roman"/>
                <a:ea typeface="华文细黑"/>
                <a:cs typeface="Times New Roman"/>
              </a:rPr>
              <a:t>氢气，过滤得</a:t>
            </a:r>
            <a:r>
              <a:rPr lang="en-US" altLang="zh-CN" sz="2800" kern="100" dirty="0">
                <a:latin typeface="Times New Roman"/>
                <a:ea typeface="华文细黑"/>
                <a:cs typeface="Courier New"/>
              </a:rPr>
              <a:t>SiC</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11.4 g</a:t>
            </a:r>
            <a:r>
              <a:rPr lang="zh-CN" altLang="zh-CN" sz="2800" kern="100" dirty="0">
                <a:latin typeface="Times New Roman"/>
                <a:ea typeface="华文细黑"/>
                <a:cs typeface="Times New Roman"/>
              </a:rPr>
              <a:t>，滤液稀释到</a:t>
            </a:r>
            <a:r>
              <a:rPr lang="en-US" altLang="zh-CN" sz="2800" kern="100" dirty="0">
                <a:latin typeface="Times New Roman"/>
                <a:ea typeface="华文细黑"/>
                <a:cs typeface="Courier New"/>
              </a:rPr>
              <a:t>1 L</a:t>
            </a:r>
            <a:r>
              <a:rPr lang="zh-CN" altLang="zh-CN" sz="2800" kern="100" dirty="0">
                <a:latin typeface="Times New Roman"/>
                <a:ea typeface="华文细黑"/>
                <a:cs typeface="Times New Roman"/>
              </a:rPr>
              <a:t>，生成氢气的离子方程式为</a:t>
            </a:r>
            <a:r>
              <a:rPr lang="en-US" altLang="zh-CN" sz="2800" kern="100" dirty="0" smtClean="0">
                <a:latin typeface="Times New Roman"/>
                <a:ea typeface="华文细黑"/>
                <a:cs typeface="Courier New"/>
              </a:rPr>
              <a:t>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a:t>
            </a:r>
            <a:r>
              <a:rPr lang="zh-CN" altLang="zh-CN" sz="2800" kern="100" dirty="0" smtClean="0">
                <a:latin typeface="Times New Roman"/>
                <a:ea typeface="华文细黑"/>
                <a:cs typeface="Times New Roman"/>
              </a:rPr>
              <a:t>，硅酸盐</a:t>
            </a:r>
            <a:r>
              <a:rPr lang="zh-CN" altLang="zh-CN" sz="2800" kern="100" dirty="0">
                <a:latin typeface="Times New Roman"/>
                <a:ea typeface="华文细黑"/>
                <a:cs typeface="Times New Roman"/>
              </a:rPr>
              <a:t>的物质的量浓度为</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9" name="Rectangle 21">
            <a:hlinkClick r:id="rId2"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3"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4"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a:hlinkClick r:id="rId5" action="ppaction://hlinksldjump"/>
          </p:cNvPr>
          <p:cNvSpPr/>
          <p:nvPr/>
        </p:nvSpPr>
        <p:spPr>
          <a:xfrm>
            <a:off x="9839622"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17" name="Rectangle 21">
            <a:hlinkClick r:id="rId6"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圆角矩形 10">
            <a:hlinkClick r:id="rId7"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38396359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878612612"/>
              </p:ext>
            </p:extLst>
          </p:nvPr>
        </p:nvGraphicFramePr>
        <p:xfrm>
          <a:off x="609600" y="762000"/>
          <a:ext cx="10982325" cy="4054475"/>
        </p:xfrm>
        <a:graphic>
          <a:graphicData uri="http://schemas.openxmlformats.org/presentationml/2006/ole">
            <mc:AlternateContent xmlns:mc="http://schemas.openxmlformats.org/markup-compatibility/2006">
              <mc:Choice xmlns:v="urn:schemas-microsoft-com:vml" Requires="v">
                <p:oleObj spid="_x0000_s29746" name="文档" r:id="rId4" imgW="10989861" imgH="4069503" progId="Word.Document.12">
                  <p:embed/>
                </p:oleObj>
              </mc:Choice>
              <mc:Fallback>
                <p:oleObj name="文档" r:id="rId4" imgW="10989861" imgH="4069503" progId="Word.Document.12">
                  <p:embed/>
                  <p:pic>
                    <p:nvPicPr>
                      <p:cNvPr id="0" name=""/>
                      <p:cNvPicPr/>
                      <p:nvPr/>
                    </p:nvPicPr>
                    <p:blipFill>
                      <a:blip r:embed="rId5"/>
                      <a:stretch>
                        <a:fillRect/>
                      </a:stretch>
                    </p:blipFill>
                    <p:spPr>
                      <a:xfrm>
                        <a:off x="609600" y="762000"/>
                        <a:ext cx="10982325" cy="4054475"/>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884177813"/>
              </p:ext>
            </p:extLst>
          </p:nvPr>
        </p:nvGraphicFramePr>
        <p:xfrm>
          <a:off x="596900" y="4725938"/>
          <a:ext cx="9067800" cy="1041400"/>
        </p:xfrm>
        <a:graphic>
          <a:graphicData uri="http://schemas.openxmlformats.org/presentationml/2006/ole">
            <mc:AlternateContent xmlns:mc="http://schemas.openxmlformats.org/markup-compatibility/2006">
              <mc:Choice xmlns:v="urn:schemas-microsoft-com:vml" Requires="v">
                <p:oleObj spid="_x0000_s29747" name="文档" r:id="rId7" imgW="9064202" imgH="1042613" progId="Word.Document.12">
                  <p:embed/>
                </p:oleObj>
              </mc:Choice>
              <mc:Fallback>
                <p:oleObj name="文档" r:id="rId7" imgW="9064202" imgH="1042613" progId="Word.Document.12">
                  <p:embed/>
                  <p:pic>
                    <p:nvPicPr>
                      <p:cNvPr id="0" name=""/>
                      <p:cNvPicPr/>
                      <p:nvPr/>
                    </p:nvPicPr>
                    <p:blipFill>
                      <a:blip r:embed="rId8"/>
                      <a:stretch>
                        <a:fillRect/>
                      </a:stretch>
                    </p:blipFill>
                    <p:spPr>
                      <a:xfrm>
                        <a:off x="596900" y="4725938"/>
                        <a:ext cx="9067800" cy="1041400"/>
                      </a:xfrm>
                      <a:prstGeom prst="rect">
                        <a:avLst/>
                      </a:prstGeom>
                    </p:spPr>
                  </p:pic>
                </p:oleObj>
              </mc:Fallback>
            </mc:AlternateContent>
          </a:graphicData>
        </a:graphic>
      </p:graphicFrame>
      <p:sp>
        <p:nvSpPr>
          <p:cNvPr id="17" name="Rectangle 21">
            <a:hlinkClick r:id="rId9" action="ppaction://hlinksldjump"/>
          </p:cNvPr>
          <p:cNvSpPr>
            <a:spLocks noChangeArrowheads="1"/>
          </p:cNvSpPr>
          <p:nvPr/>
        </p:nvSpPr>
        <p:spPr bwMode="auto">
          <a:xfrm>
            <a:off x="10455064" y="45418"/>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10" action="ppaction://hlinksldjump"/>
          </p:cNvPr>
          <p:cNvSpPr>
            <a:spLocks noChangeArrowheads="1"/>
          </p:cNvSpPr>
          <p:nvPr/>
        </p:nvSpPr>
        <p:spPr bwMode="auto">
          <a:xfrm>
            <a:off x="10933100" y="45418"/>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11" action="ppaction://hlinksldjump"/>
          </p:cNvPr>
          <p:cNvSpPr>
            <a:spLocks noChangeArrowheads="1"/>
          </p:cNvSpPr>
          <p:nvPr/>
        </p:nvSpPr>
        <p:spPr bwMode="auto">
          <a:xfrm>
            <a:off x="11386994" y="45418"/>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圆角矩形 22">
            <a:hlinkClick r:id="rId12"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24" name="Rectangle 21">
            <a:hlinkClick r:id="rId13" action="ppaction://hlinksldjump"/>
          </p:cNvPr>
          <p:cNvSpPr>
            <a:spLocks noChangeArrowheads="1"/>
          </p:cNvSpPr>
          <p:nvPr/>
        </p:nvSpPr>
        <p:spPr bwMode="auto">
          <a:xfrm>
            <a:off x="9952886" y="45418"/>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64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1"/>
          <p:cNvSpPr txBox="1"/>
          <p:nvPr/>
        </p:nvSpPr>
        <p:spPr>
          <a:xfrm>
            <a:off x="3907484" y="2610411"/>
            <a:ext cx="428835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练出高分</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261442"/>
            <a:ext cx="11388152" cy="26265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碳、硅单质的化学性质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还原性</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碳、硅的最外层都</a:t>
            </a:r>
            <a:r>
              <a:rPr lang="zh-CN" altLang="zh-CN" sz="2800" kern="100" dirty="0" smtClean="0">
                <a:latin typeface="Times New Roman"/>
                <a:ea typeface="华文细黑"/>
                <a:cs typeface="Times New Roman"/>
              </a:rPr>
              <a:t>是</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个</a:t>
            </a:r>
            <a:r>
              <a:rPr lang="zh-CN" altLang="zh-CN" sz="2800" kern="100" dirty="0">
                <a:latin typeface="Times New Roman"/>
                <a:ea typeface="华文细黑"/>
                <a:cs typeface="Times New Roman"/>
              </a:rPr>
              <a:t>电子，位于元素周期表的</a:t>
            </a:r>
            <a:r>
              <a:rPr lang="zh-CN" altLang="zh-CN" sz="2800" kern="100" dirty="0" smtClean="0">
                <a:latin typeface="Times New Roman"/>
                <a:ea typeface="华文细黑"/>
                <a:cs typeface="Times New Roman"/>
              </a:rPr>
              <a:t>第</a:t>
            </a:r>
            <a:r>
              <a:rPr lang="en-US" altLang="zh-CN" sz="2800" u="sng" kern="100" dirty="0" smtClean="0">
                <a:latin typeface="宋体"/>
                <a:ea typeface="华文细黑"/>
                <a:cs typeface="Times New Roman"/>
              </a:rPr>
              <a:t>      </a:t>
            </a:r>
            <a:r>
              <a:rPr lang="zh-CN" altLang="zh-CN" sz="2800" kern="100" dirty="0" smtClean="0">
                <a:latin typeface="Times New Roman"/>
                <a:ea typeface="华文细黑"/>
                <a:cs typeface="Times New Roman"/>
              </a:rPr>
              <a:t>族</a:t>
            </a:r>
            <a:r>
              <a:rPr lang="zh-CN" altLang="zh-CN" sz="2800" kern="100" dirty="0">
                <a:latin typeface="Times New Roman"/>
                <a:ea typeface="华文细黑"/>
                <a:cs typeface="Times New Roman"/>
              </a:rPr>
              <a:t>，不容易失也不容易得电子，通常化学性质稳定，但在一定条件下也能与许多物质发生化学反应，一般表现为还原性</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2050" name="Picture 2" descr="HX1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669" y="3248305"/>
            <a:ext cx="6561631" cy="3069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06242" y="1059766"/>
            <a:ext cx="364202"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4</a:t>
            </a:r>
            <a:endParaRPr lang="zh-CN" altLang="en-US" sz="2800" kern="100" dirty="0">
              <a:solidFill>
                <a:srgbClr val="0000FF"/>
              </a:solidFill>
              <a:latin typeface="Times New Roman"/>
              <a:ea typeface="华文细黑"/>
              <a:cs typeface="Times New Roman"/>
            </a:endParaRPr>
          </a:p>
        </p:txBody>
      </p:sp>
      <p:sp>
        <p:nvSpPr>
          <p:cNvPr id="3" name="矩形 2"/>
          <p:cNvSpPr/>
          <p:nvPr/>
        </p:nvSpPr>
        <p:spPr>
          <a:xfrm>
            <a:off x="8831510" y="1021666"/>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ⅣA</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2" grpId="0"/>
      <p:bldP spid="2" grpId="1"/>
      <p:bldP spid="3" grpId="0"/>
      <p:bldP spid="3"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315979" y="596082"/>
            <a:ext cx="1145785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下列关于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两种非金属元素的说法中，正确的是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两者结合形成的化合物是共价化合物</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在自然界中都能以游离态存在</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氢化物的热稳定性比较：</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SiH</a:t>
            </a:r>
            <a:r>
              <a:rPr lang="en-US" altLang="zh-CN" sz="2800" kern="100" baseline="-25000" dirty="0">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最高价氧化物都能与水反应生成相应的</a:t>
            </a:r>
            <a:r>
              <a:rPr lang="zh-CN" altLang="zh-CN" sz="2800" kern="100" dirty="0" smtClean="0">
                <a:latin typeface="Times New Roman"/>
                <a:ea typeface="华文细黑"/>
                <a:cs typeface="Times New Roman"/>
              </a:rPr>
              <a:t>酸</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都是非金属元素，结合形成的化合物是共价化合物，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a:t>
            </a:r>
            <a:r>
              <a:rPr lang="zh-CN" altLang="zh-CN" sz="2800" kern="100" dirty="0">
                <a:latin typeface="Times New Roman"/>
                <a:ea typeface="华文细黑"/>
                <a:cs typeface="Times New Roman"/>
              </a:rPr>
              <a:t>元素为亲氧元素，不能以游离态存在，故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非</a:t>
            </a:r>
            <a:r>
              <a:rPr lang="zh-CN" altLang="zh-CN" sz="2800" kern="100" dirty="0">
                <a:latin typeface="Times New Roman"/>
                <a:ea typeface="华文细黑"/>
                <a:cs typeface="Times New Roman"/>
              </a:rPr>
              <a:t>金属性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，故氢化物的热稳定性</a:t>
            </a:r>
            <a:r>
              <a:rPr lang="en-US" altLang="zh-CN" sz="2800" kern="100" dirty="0">
                <a:latin typeface="Times New Roman"/>
                <a:ea typeface="华文细黑"/>
                <a:cs typeface="Courier New"/>
              </a:rPr>
              <a:t>SiH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既不溶于水，也不和水反应，故</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8969374" y="726435"/>
            <a:ext cx="444352" cy="523220"/>
          </a:xfrm>
          <a:prstGeom prst="rect">
            <a:avLst/>
          </a:prstGeom>
        </p:spPr>
        <p:txBody>
          <a:bodyPr wrap="none">
            <a:spAutoFit/>
          </a:bodyPr>
          <a:lstStyle/>
          <a:p>
            <a:r>
              <a:rPr lang="en-US" altLang="zh-CN" sz="2800" kern="100">
                <a:solidFill>
                  <a:srgbClr val="E36C0A"/>
                </a:solidFill>
                <a:latin typeface="Times New Roman"/>
                <a:ea typeface="华文细黑"/>
              </a:rPr>
              <a:t>A</a:t>
            </a:r>
            <a:endParaRPr lang="zh-CN" altLang="en-US" sz="2800" dirty="0"/>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圆角矩形 21"/>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Tree>
    <p:extLst>
      <p:ext uri="{BB962C8B-B14F-4D97-AF65-F5344CB8AC3E}">
        <p14:creationId xmlns:p14="http://schemas.microsoft.com/office/powerpoint/2010/main" val="23126617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animEffect transition="in" filter="blinds(horizontal)">
                                      <p:cBhvr>
                                        <p:cTn id="7" dur="500"/>
                                        <p:tgtEl>
                                          <p:spTgt spid="2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6" end="6"/>
                                            </p:txEl>
                                          </p:spTgt>
                                        </p:tgtEl>
                                        <p:attrNameLst>
                                          <p:attrName>style.visibility</p:attrName>
                                        </p:attrNameLst>
                                      </p:cBhvr>
                                      <p:to>
                                        <p:strVal val="visible"/>
                                      </p:to>
                                    </p:set>
                                    <p:animEffect transition="in" filter="blinds(horizontal)">
                                      <p:cBhvr>
                                        <p:cTn id="12" dur="500"/>
                                        <p:tgtEl>
                                          <p:spTgt spid="2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7" end="7"/>
                                            </p:txEl>
                                          </p:spTgt>
                                        </p:tgtEl>
                                        <p:attrNameLst>
                                          <p:attrName>style.visibility</p:attrName>
                                        </p:attrNameLst>
                                      </p:cBhvr>
                                      <p:to>
                                        <p:strVal val="visible"/>
                                      </p:to>
                                    </p:set>
                                    <p:animEffect transition="in" filter="blinds(horizontal)">
                                      <p:cBhvr>
                                        <p:cTn id="17" dur="500"/>
                                        <p:tgtEl>
                                          <p:spTgt spid="2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8" end="8"/>
                                            </p:txEl>
                                          </p:spTgt>
                                        </p:tgtEl>
                                        <p:attrNameLst>
                                          <p:attrName>style.visibility</p:attrName>
                                        </p:attrNameLst>
                                      </p:cBhvr>
                                      <p:to>
                                        <p:strVal val="visible"/>
                                      </p:to>
                                    </p:set>
                                    <p:animEffect transition="in" filter="blinds(horizontal)">
                                      <p:cBhvr>
                                        <p:cTn id="22" dur="500"/>
                                        <p:tgtEl>
                                          <p:spTgt spid="2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0">
                                            <p:txEl>
                                              <p:pRg st="5" end="5"/>
                                            </p:txEl>
                                          </p:spTgt>
                                        </p:tgtEl>
                                      </p:cBhvr>
                                    </p:animEffect>
                                    <p:set>
                                      <p:cBhvr>
                                        <p:cTn id="32" dur="1" fill="hold">
                                          <p:stCondLst>
                                            <p:cond delay="499"/>
                                          </p:stCondLst>
                                        </p:cTn>
                                        <p:tgtEl>
                                          <p:spTgt spid="20">
                                            <p:txEl>
                                              <p:pRg st="5" end="5"/>
                                            </p:txEl>
                                          </p:spTgt>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
                                            <p:txEl>
                                              <p:pRg st="6" end="6"/>
                                            </p:txEl>
                                          </p:spTgt>
                                        </p:tgtEl>
                                      </p:cBhvr>
                                    </p:animEffect>
                                    <p:set>
                                      <p:cBhvr>
                                        <p:cTn id="35" dur="1" fill="hold">
                                          <p:stCondLst>
                                            <p:cond delay="499"/>
                                          </p:stCondLst>
                                        </p:cTn>
                                        <p:tgtEl>
                                          <p:spTgt spid="20">
                                            <p:txEl>
                                              <p:pRg st="6" end="6"/>
                                            </p:txEl>
                                          </p:spTgt>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0">
                                            <p:txEl>
                                              <p:pRg st="7" end="7"/>
                                            </p:txEl>
                                          </p:spTgt>
                                        </p:tgtEl>
                                      </p:cBhvr>
                                    </p:animEffect>
                                    <p:set>
                                      <p:cBhvr>
                                        <p:cTn id="38" dur="1" fill="hold">
                                          <p:stCondLst>
                                            <p:cond delay="499"/>
                                          </p:stCondLst>
                                        </p:cTn>
                                        <p:tgtEl>
                                          <p:spTgt spid="20">
                                            <p:txEl>
                                              <p:pRg st="7" end="7"/>
                                            </p:txEl>
                                          </p:spTgt>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20">
                                            <p:txEl>
                                              <p:pRg st="8" end="8"/>
                                            </p:txEl>
                                          </p:spTgt>
                                        </p:tgtEl>
                                      </p:cBhvr>
                                    </p:animEffect>
                                    <p:set>
                                      <p:cBhvr>
                                        <p:cTn id="41" dur="1" fill="hold">
                                          <p:stCondLst>
                                            <p:cond delay="499"/>
                                          </p:stCondLst>
                                        </p:cTn>
                                        <p:tgtEl>
                                          <p:spTgt spid="20">
                                            <p:txEl>
                                              <p:pRg st="8" end="8"/>
                                            </p:txEl>
                                          </p:spTgt>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3"/>
                                        </p:tgtEl>
                                      </p:cBhvr>
                                    </p:animEffect>
                                    <p:set>
                                      <p:cBhvr>
                                        <p:cTn id="44" dur="1" fill="hold">
                                          <p:stCondLst>
                                            <p:cond delay="499"/>
                                          </p:stCondLst>
                                        </p:cTn>
                                        <p:tgtEl>
                                          <p:spTgt spid="3"/>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3" grpId="0"/>
      <p:bldP spid="3"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0589" y="837506"/>
            <a:ext cx="11066267" cy="4616648"/>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是酸性氧化物，但不与水反应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泡花碱属于盐类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明矾和漂白粉均可用于自来水的杀菌、消毒</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玻璃和陶瓷都属于传统硅酸盐材</a:t>
            </a:r>
            <a:r>
              <a:rPr lang="zh-CN" altLang="zh-CN" sz="2800" kern="100" dirty="0" smtClean="0">
                <a:latin typeface="Times New Roman"/>
                <a:ea typeface="华文细黑"/>
                <a:cs typeface="Times New Roman"/>
              </a:rPr>
              <a:t>料</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俗称泡花碱，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明</a:t>
            </a:r>
            <a:r>
              <a:rPr lang="zh-CN" altLang="zh-CN" sz="2800" kern="100" dirty="0">
                <a:latin typeface="Times New Roman"/>
                <a:ea typeface="华文细黑"/>
                <a:cs typeface="Times New Roman"/>
              </a:rPr>
              <a:t>矾只能净水不能消毒，</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项错</a:t>
            </a:r>
            <a:r>
              <a:rPr lang="zh-CN" altLang="zh-CN" sz="2800" kern="100" dirty="0" smtClean="0">
                <a:latin typeface="Times New Roman"/>
                <a:ea typeface="华文细黑"/>
                <a:cs typeface="Times New Roman"/>
              </a:rPr>
              <a:t>误。</a:t>
            </a:r>
            <a:endParaRPr lang="zh-CN" altLang="zh-CN" sz="2800" kern="100" dirty="0">
              <a:latin typeface="宋体"/>
              <a:cs typeface="Courier New"/>
            </a:endParaRPr>
          </a:p>
        </p:txBody>
      </p:sp>
      <p:sp>
        <p:nvSpPr>
          <p:cNvPr id="51"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5101358" y="970494"/>
            <a:ext cx="423514" cy="523220"/>
          </a:xfrm>
          <a:prstGeom prst="rect">
            <a:avLst/>
          </a:prstGeom>
        </p:spPr>
        <p:txBody>
          <a:bodyPr wrap="none">
            <a:spAutoFit/>
          </a:bodyPr>
          <a:lstStyle/>
          <a:p>
            <a:r>
              <a:rPr lang="en-US" altLang="zh-CN" sz="2800" kern="100" dirty="0">
                <a:solidFill>
                  <a:srgbClr val="E36C0A"/>
                </a:solidFill>
                <a:latin typeface="Times New Roman"/>
                <a:ea typeface="华文细黑"/>
              </a:rPr>
              <a:t>C</a:t>
            </a:r>
            <a:endParaRPr lang="zh-CN" altLang="en-US" sz="2800"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735" y="693490"/>
            <a:ext cx="1118508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有些科学家提出硅是</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21</a:t>
            </a:r>
            <a:r>
              <a:rPr lang="zh-CN" altLang="zh-CN" sz="2800" kern="100" dirty="0">
                <a:latin typeface="Times New Roman"/>
                <a:ea typeface="华文细黑"/>
                <a:cs typeface="Times New Roman"/>
              </a:rPr>
              <a:t>世纪的能源</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，这主要是由于作为半导体材料的硅在太阳能发电过程中具有重要的作用。下列有关硅的说法中，不正确的是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高纯度的硅广泛用于制作计算机芯片</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硅可由二氧化硅还原制得</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低温时，硅与水、空气和酸不反应，但能与氢氟酸反应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自然界中硅的储量丰富，自然界中存在大量的单质</a:t>
            </a:r>
            <a:r>
              <a:rPr lang="zh-CN" altLang="zh-CN" sz="2800" kern="100" dirty="0" smtClean="0">
                <a:latin typeface="Times New Roman"/>
                <a:ea typeface="华文细黑"/>
                <a:cs typeface="Times New Roman"/>
              </a:rPr>
              <a:t>硅</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硅在自然界中全部以化合态形式存在</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2604914" y="2120881"/>
            <a:ext cx="444352" cy="523220"/>
          </a:xfrm>
          <a:prstGeom prst="rect">
            <a:avLst/>
          </a:prstGeom>
        </p:spPr>
        <p:txBody>
          <a:bodyPr wrap="none">
            <a:spAutoFit/>
          </a:bodyPr>
          <a:lstStyle/>
          <a:p>
            <a:r>
              <a:rPr lang="en-US" altLang="zh-CN" sz="2800" kern="100">
                <a:solidFill>
                  <a:srgbClr val="E36C0A"/>
                </a:solidFill>
                <a:latin typeface="Times New Roman"/>
                <a:ea typeface="华文细黑"/>
              </a:rPr>
              <a:t>D</a:t>
            </a:r>
            <a:endParaRPr lang="zh-CN" altLang="en-US" sz="2800"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3">
                                            <p:txEl>
                                              <p:pRg st="5" end="5"/>
                                            </p:txEl>
                                          </p:spTgt>
                                        </p:tgtEl>
                                      </p:cBhvr>
                                    </p:animEffect>
                                    <p:set>
                                      <p:cBhvr>
                                        <p:cTn id="17" dur="1" fill="hold">
                                          <p:stCondLst>
                                            <p:cond delay="499"/>
                                          </p:stCondLst>
                                        </p:cTn>
                                        <p:tgtEl>
                                          <p:spTgt spid="3">
                                            <p:txEl>
                                              <p:pRg st="5" end="5"/>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4" grpId="0"/>
      <p:bldP spid="4"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4043" y="981522"/>
            <a:ext cx="1118508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化学家</a:t>
            </a:r>
            <a:r>
              <a:rPr lang="en-US" altLang="zh-CN" sz="2800" kern="100" dirty="0">
                <a:latin typeface="Times New Roman"/>
                <a:ea typeface="华文细黑"/>
                <a:cs typeface="Courier New"/>
              </a:rPr>
              <a:t>Seidel</a:t>
            </a:r>
            <a:r>
              <a:rPr lang="zh-CN" altLang="zh-CN" sz="2800" kern="100" dirty="0">
                <a:latin typeface="Times New Roman"/>
                <a:ea typeface="华文细黑"/>
                <a:cs typeface="Times New Roman"/>
              </a:rPr>
              <a:t>指出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NaOH</a:t>
            </a:r>
            <a:r>
              <a:rPr lang="zh-CN" altLang="zh-CN" sz="2800" kern="100" dirty="0">
                <a:latin typeface="Times New Roman"/>
                <a:ea typeface="华文细黑"/>
                <a:cs typeface="Times New Roman"/>
              </a:rPr>
              <a:t>溶液的反应，首先是</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反应，生成</a:t>
            </a:r>
            <a:r>
              <a:rPr lang="en-US" altLang="zh-CN" sz="2800" kern="100" dirty="0" smtClean="0">
                <a:latin typeface="Times New Roman"/>
                <a:ea typeface="华文细黑"/>
                <a:cs typeface="Courier New"/>
              </a:rPr>
              <a:t>SiO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然后</a:t>
            </a:r>
            <a:r>
              <a:rPr lang="en-US" altLang="zh-CN" sz="2800" kern="100" dirty="0" smtClean="0">
                <a:latin typeface="Times New Roman"/>
                <a:ea typeface="华文细黑"/>
                <a:cs typeface="Courier New"/>
              </a:rPr>
              <a:t>SiO    </a:t>
            </a:r>
            <a:r>
              <a:rPr lang="zh-CN" altLang="zh-CN" sz="2800" kern="100" dirty="0" smtClean="0">
                <a:latin typeface="Times New Roman"/>
                <a:ea typeface="华文细黑"/>
                <a:cs typeface="Times New Roman"/>
              </a:rPr>
              <a:t>迅</a:t>
            </a:r>
            <a:r>
              <a:rPr lang="zh-CN" altLang="zh-CN" sz="2800" kern="100" dirty="0">
                <a:latin typeface="Times New Roman"/>
                <a:ea typeface="华文细黑"/>
                <a:cs typeface="Times New Roman"/>
              </a:rPr>
              <a:t>速水解生成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原硅酸钠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能迅速水解，溶液呈碱性，故</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为弱电解质</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石英玻璃、普通玻璃、陶瓷及水泥均属于硅酸盐产品</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C.2HCl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，说明</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的非金属性强于</a:t>
            </a:r>
            <a:r>
              <a:rPr lang="en-US" altLang="zh-CN" sz="2800" kern="100" dirty="0">
                <a:latin typeface="Times New Roman"/>
                <a:ea typeface="华文细黑"/>
                <a:cs typeface="Courier New"/>
              </a:rPr>
              <a:t>Si</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半导体工业所说的</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从沙滩到用户</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是指将二氧化硅制成晶体硅</a:t>
            </a:r>
            <a:endParaRPr lang="zh-CN" altLang="zh-CN" sz="1050" kern="100" dirty="0">
              <a:effectLst/>
              <a:latin typeface="宋体"/>
              <a:cs typeface="Courier New"/>
            </a:endParaRPr>
          </a:p>
        </p:txBody>
      </p:sp>
      <p:sp>
        <p:nvSpPr>
          <p:cNvPr id="4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830482857"/>
              </p:ext>
            </p:extLst>
          </p:nvPr>
        </p:nvGraphicFramePr>
        <p:xfrm>
          <a:off x="1212105" y="1748278"/>
          <a:ext cx="577850" cy="635000"/>
        </p:xfrm>
        <a:graphic>
          <a:graphicData uri="http://schemas.openxmlformats.org/presentationml/2006/ole">
            <mc:AlternateContent xmlns:mc="http://schemas.openxmlformats.org/markup-compatibility/2006">
              <mc:Choice xmlns:v="urn:schemas-microsoft-com:vml" Requires="v">
                <p:oleObj spid="_x0000_s37934" name="文档" r:id="rId17" imgW="578563" imgH="634343" progId="Word.Document.12">
                  <p:embed/>
                </p:oleObj>
              </mc:Choice>
              <mc:Fallback>
                <p:oleObj name="文档" r:id="rId17" imgW="578563" imgH="634343" progId="Word.Document.12">
                  <p:embed/>
                  <p:pic>
                    <p:nvPicPr>
                      <p:cNvPr id="0" name=""/>
                      <p:cNvPicPr/>
                      <p:nvPr/>
                    </p:nvPicPr>
                    <p:blipFill>
                      <a:blip r:embed="rId18"/>
                      <a:stretch>
                        <a:fillRect/>
                      </a:stretch>
                    </p:blipFill>
                    <p:spPr>
                      <a:xfrm>
                        <a:off x="1212105" y="1748278"/>
                        <a:ext cx="577850" cy="6350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945599230"/>
              </p:ext>
            </p:extLst>
          </p:nvPr>
        </p:nvGraphicFramePr>
        <p:xfrm>
          <a:off x="3171427" y="1752842"/>
          <a:ext cx="577850" cy="635000"/>
        </p:xfrm>
        <a:graphic>
          <a:graphicData uri="http://schemas.openxmlformats.org/presentationml/2006/ole">
            <mc:AlternateContent xmlns:mc="http://schemas.openxmlformats.org/markup-compatibility/2006">
              <mc:Choice xmlns:v="urn:schemas-microsoft-com:vml" Requires="v">
                <p:oleObj spid="_x0000_s37935" name="文档" r:id="rId20" imgW="578563" imgH="634343" progId="Word.Document.12">
                  <p:embed/>
                </p:oleObj>
              </mc:Choice>
              <mc:Fallback>
                <p:oleObj name="文档" r:id="rId20" imgW="578563" imgH="634343" progId="Word.Document.12">
                  <p:embed/>
                  <p:pic>
                    <p:nvPicPr>
                      <p:cNvPr id="0" name=""/>
                      <p:cNvPicPr/>
                      <p:nvPr/>
                    </p:nvPicPr>
                    <p:blipFill>
                      <a:blip r:embed="rId21"/>
                      <a:stretch>
                        <a:fillRect/>
                      </a:stretch>
                    </p:blipFill>
                    <p:spPr>
                      <a:xfrm>
                        <a:off x="3171427" y="1752842"/>
                        <a:ext cx="577850" cy="6350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22"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23"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795607" y="1473959"/>
            <a:ext cx="10581133" cy="3323987"/>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smtClean="0">
                <a:solidFill>
                  <a:srgbClr val="00B0F0"/>
                </a:solidFill>
                <a:latin typeface="Times New Roman"/>
                <a:ea typeface="微软雅黑"/>
                <a:cs typeface="Times New Roman"/>
              </a:rPr>
              <a:t>　</a:t>
            </a:r>
            <a:r>
              <a:rPr lang="zh-CN" altLang="zh-CN" sz="2800" kern="100" dirty="0" smtClean="0">
                <a:latin typeface="Times New Roman"/>
                <a:ea typeface="华文细黑"/>
                <a:cs typeface="Times New Roman"/>
              </a:rPr>
              <a:t>原硅酸钠是强电解质，</a:t>
            </a:r>
            <a:r>
              <a:rPr lang="en-US" altLang="zh-CN" sz="2800" kern="100" dirty="0" smtClean="0">
                <a:latin typeface="Times New Roman"/>
                <a:ea typeface="华文细黑"/>
                <a:cs typeface="Courier New"/>
              </a:rPr>
              <a:t>A</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石英玻璃的主要成分是</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，不属于硅酸盐产品，</a:t>
            </a:r>
            <a:r>
              <a:rPr lang="en-US" altLang="zh-CN" sz="2800" kern="100" dirty="0" smtClean="0">
                <a:latin typeface="Times New Roman"/>
                <a:ea typeface="华文细黑"/>
                <a:cs typeface="Courier New"/>
              </a:rPr>
              <a:t>B</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盐酸不是</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的最高价氧化物对应的水化物，无法通过盐酸与硅酸钠的反应比较</a:t>
            </a:r>
            <a:r>
              <a:rPr lang="en-US" altLang="zh-CN" sz="2800" kern="100" dirty="0" smtClean="0">
                <a:latin typeface="Times New Roman"/>
                <a:ea typeface="华文细黑"/>
                <a:cs typeface="Courier New"/>
              </a:rPr>
              <a:t>Cl</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Si</a:t>
            </a:r>
            <a:r>
              <a:rPr lang="zh-CN" altLang="zh-CN" sz="2800" kern="100" dirty="0" smtClean="0">
                <a:latin typeface="Times New Roman"/>
                <a:ea typeface="华文细黑"/>
                <a:cs typeface="Times New Roman"/>
              </a:rPr>
              <a:t>的非金属性强弱，</a:t>
            </a:r>
            <a:r>
              <a:rPr lang="en-US" altLang="zh-CN" sz="2800" kern="100" dirty="0" smtClean="0">
                <a:latin typeface="Times New Roman"/>
                <a:ea typeface="华文细黑"/>
                <a:cs typeface="Courier New"/>
              </a:rPr>
              <a:t>C</a:t>
            </a:r>
            <a:r>
              <a:rPr lang="zh-CN" altLang="zh-CN" sz="2800" kern="100" dirty="0" smtClean="0">
                <a:latin typeface="Times New Roman"/>
                <a:ea typeface="华文细黑"/>
                <a:cs typeface="Times New Roman"/>
              </a:rPr>
              <a:t>项错误。</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smtClean="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D</a:t>
            </a:r>
            <a:endParaRPr lang="zh-CN" altLang="zh-CN" sz="2800" kern="100" dirty="0" smtClean="0">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765498"/>
            <a:ext cx="10947562" cy="6568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下列物质性质与用途对应关系正确的是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5" name="表格 4"/>
          <p:cNvGraphicFramePr>
            <a:graphicFrameLocks noGrp="1"/>
          </p:cNvGraphicFramePr>
          <p:nvPr>
            <p:extLst>
              <p:ext uri="{D42A27DB-BD31-4B8C-83A1-F6EECF244321}">
                <p14:modId xmlns:p14="http://schemas.microsoft.com/office/powerpoint/2010/main" val="595608749"/>
              </p:ext>
            </p:extLst>
          </p:nvPr>
        </p:nvGraphicFramePr>
        <p:xfrm>
          <a:off x="766614" y="1629595"/>
          <a:ext cx="10803547" cy="4121706"/>
        </p:xfrm>
        <a:graphic>
          <a:graphicData uri="http://schemas.openxmlformats.org/drawingml/2006/table">
            <a:tbl>
              <a:tblPr/>
              <a:tblGrid>
                <a:gridCol w="1285460"/>
                <a:gridCol w="4924452"/>
                <a:gridCol w="4593635"/>
              </a:tblGrid>
              <a:tr h="631454">
                <a:tc>
                  <a:txBody>
                    <a:bodyPr/>
                    <a:lstStyle/>
                    <a:p>
                      <a:pPr algn="ctr">
                        <a:lnSpc>
                          <a:spcPct val="150000"/>
                        </a:lnSpc>
                        <a:spcAft>
                          <a:spcPts val="0"/>
                        </a:spcAft>
                      </a:pPr>
                      <a:r>
                        <a:rPr lang="zh-CN" sz="2800" kern="100" baseline="0" dirty="0">
                          <a:effectLst/>
                          <a:latin typeface="Times New Roman"/>
                          <a:ea typeface="华文细黑"/>
                          <a:cs typeface="Times New Roman"/>
                        </a:rPr>
                        <a:t>选项</a:t>
                      </a:r>
                      <a:endParaRPr lang="zh-CN" sz="2800" kern="100" baseline="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性质</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用途</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1454">
                <a:tc>
                  <a:txBody>
                    <a:bodyPr/>
                    <a:lstStyle/>
                    <a:p>
                      <a:pPr algn="ctr">
                        <a:lnSpc>
                          <a:spcPct val="150000"/>
                        </a:lnSpc>
                        <a:spcAft>
                          <a:spcPts val="0"/>
                        </a:spcAft>
                      </a:pPr>
                      <a:r>
                        <a:rPr lang="en-US" sz="2800" kern="100" baseline="0">
                          <a:effectLst/>
                          <a:latin typeface="Times New Roman"/>
                          <a:ea typeface="华文细黑"/>
                          <a:cs typeface="Courier New"/>
                        </a:rPr>
                        <a:t>A</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硅酸钠化学性质稳定</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制备木材防火剂</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7182">
                <a:tc>
                  <a:txBody>
                    <a:bodyPr/>
                    <a:lstStyle/>
                    <a:p>
                      <a:pPr algn="ctr">
                        <a:lnSpc>
                          <a:spcPct val="150000"/>
                        </a:lnSpc>
                        <a:spcAft>
                          <a:spcPts val="0"/>
                        </a:spcAft>
                      </a:pPr>
                      <a:r>
                        <a:rPr lang="en-US" sz="2800" kern="100" baseline="0">
                          <a:effectLst/>
                          <a:latin typeface="Times New Roman"/>
                          <a:ea typeface="华文细黑"/>
                          <a:cs typeface="Courier New"/>
                        </a:rPr>
                        <a:t>B</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硅酸溶胶具有吸附水分的能力</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硅作半导体的材料</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7182">
                <a:tc>
                  <a:txBody>
                    <a:bodyPr/>
                    <a:lstStyle/>
                    <a:p>
                      <a:pPr algn="ctr">
                        <a:lnSpc>
                          <a:spcPct val="150000"/>
                        </a:lnSpc>
                        <a:spcAft>
                          <a:spcPts val="0"/>
                        </a:spcAft>
                      </a:pPr>
                      <a:r>
                        <a:rPr lang="en-US" sz="2800" kern="100" baseline="0">
                          <a:effectLst/>
                          <a:latin typeface="Times New Roman"/>
                          <a:ea typeface="华文细黑"/>
                          <a:cs typeface="Courier New"/>
                        </a:rPr>
                        <a:t>C</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二氧化硅硬度大、熔点高</a:t>
                      </a:r>
                      <a:endParaRPr lang="zh-CN" sz="2800" kern="100" baseline="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氢氟酸在玻璃上刻花纹</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7182">
                <a:tc>
                  <a:txBody>
                    <a:bodyPr/>
                    <a:lstStyle/>
                    <a:p>
                      <a:pPr algn="ctr">
                        <a:lnSpc>
                          <a:spcPct val="150000"/>
                        </a:lnSpc>
                        <a:spcAft>
                          <a:spcPts val="0"/>
                        </a:spcAft>
                      </a:pPr>
                      <a:r>
                        <a:rPr lang="en-US" sz="2800" kern="100" baseline="0">
                          <a:effectLst/>
                          <a:latin typeface="Times New Roman"/>
                          <a:ea typeface="华文细黑"/>
                          <a:cs typeface="Courier New"/>
                        </a:rPr>
                        <a:t>D</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焦炭具有可燃性</a:t>
                      </a:r>
                      <a:endParaRPr lang="zh-CN" sz="2800" kern="100" baseline="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焦炭还原二氧化硅冶炼粗硅</a:t>
                      </a:r>
                      <a:endParaRPr lang="zh-CN" sz="2800" kern="100" baseline="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667576" y="1845618"/>
            <a:ext cx="10793813" cy="2677656"/>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硅胶吸附水，与硅作半导体的材料无关，</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二</a:t>
            </a:r>
            <a:r>
              <a:rPr lang="zh-CN" altLang="zh-CN" sz="2800" kern="100" dirty="0">
                <a:latin typeface="Times New Roman"/>
                <a:ea typeface="华文细黑"/>
                <a:cs typeface="Times New Roman"/>
              </a:rPr>
              <a:t>氧化硅硬度大，与氢氟酸和玻璃反应无关，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焦</a:t>
            </a:r>
            <a:r>
              <a:rPr lang="zh-CN" altLang="zh-CN" sz="2800" kern="100" dirty="0">
                <a:latin typeface="Times New Roman"/>
                <a:ea typeface="华文细黑"/>
                <a:cs typeface="Times New Roman"/>
              </a:rPr>
              <a:t>炭具有可燃性，与焦炭还原二氧化硅无关，</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A</a:t>
            </a:r>
            <a:endParaRPr lang="zh-CN" altLang="zh-CN" sz="280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19" y="765498"/>
            <a:ext cx="11185087" cy="526297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高温下，可在试管内完成焦炭和石英砂</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制取硅的反应</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和钠在一定条件下反应可以得到金刚石和碳酸钠，反应中氧化</a:t>
            </a:r>
            <a:r>
              <a:rPr lang="zh-CN" altLang="zh-CN" sz="2800" kern="100" dirty="0" smtClean="0">
                <a:latin typeface="Times New Roman"/>
                <a:ea typeface="华文细黑"/>
                <a:cs typeface="Times New Roman"/>
              </a:rPr>
              <a:t>剂</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还原剂物质的量之比是</a:t>
            </a:r>
            <a:r>
              <a:rPr lang="en-US" altLang="zh-CN" sz="2800" kern="100" dirty="0">
                <a:latin typeface="Times New Roman"/>
                <a:ea typeface="华文细黑"/>
                <a:cs typeface="Courier New"/>
              </a:rPr>
              <a:t>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现代海战通过喷放液体</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极易水解</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和液氨可产生烟幕，其主要</a:t>
            </a:r>
            <a:r>
              <a:rPr lang="zh-CN" altLang="zh-CN" sz="2800" kern="100" dirty="0" smtClean="0">
                <a:latin typeface="Times New Roman"/>
                <a:ea typeface="华文细黑"/>
                <a:cs typeface="Times New Roman"/>
              </a:rPr>
              <a:t>成</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分</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endParaRPr lang="zh-CN" altLang="zh-CN" sz="10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从燃煤烟道灰中</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a:t>
            </a:r>
            <a:r>
              <a:rPr lang="en-US" altLang="zh-CN" sz="2800" kern="100" dirty="0">
                <a:latin typeface="Times New Roman"/>
                <a:ea typeface="华文细黑"/>
                <a:cs typeface="Courier New"/>
              </a:rPr>
              <a:t>GeO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提取半导体材料单质锗</a:t>
            </a:r>
            <a:r>
              <a:rPr lang="en-US" altLang="zh-CN" sz="2800" kern="100" dirty="0">
                <a:latin typeface="Times New Roman"/>
                <a:ea typeface="华文细黑"/>
                <a:cs typeface="Courier New"/>
              </a:rPr>
              <a:t>(Ge)</a:t>
            </a:r>
            <a:r>
              <a:rPr lang="zh-CN" altLang="zh-CN" sz="2800" kern="100" dirty="0">
                <a:latin typeface="Times New Roman"/>
                <a:ea typeface="华文细黑"/>
                <a:cs typeface="Times New Roman"/>
              </a:rPr>
              <a:t>，不涉及氧化</a:t>
            </a:r>
            <a:r>
              <a:rPr lang="zh-CN" altLang="zh-CN" sz="2800" kern="100" dirty="0" smtClean="0">
                <a:latin typeface="Times New Roman"/>
                <a:ea typeface="华文细黑"/>
                <a:cs typeface="Times New Roman"/>
              </a:rPr>
              <a:t>还</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原</a:t>
            </a:r>
            <a:r>
              <a:rPr lang="zh-CN" altLang="zh-CN" sz="2800" kern="100" dirty="0">
                <a:latin typeface="Times New Roman"/>
                <a:ea typeface="华文细黑"/>
                <a:cs typeface="Times New Roman"/>
              </a:rPr>
              <a:t>反应</a:t>
            </a:r>
            <a:endParaRPr lang="zh-CN" altLang="zh-CN" sz="100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577717" y="1316162"/>
            <a:ext cx="10964697" cy="397031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玻璃的主要成分</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在高温下也与</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价到</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价，化合价变化为</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0</a:t>
            </a:r>
            <a:r>
              <a:rPr lang="zh-CN" altLang="zh-CN" sz="2800" kern="100" dirty="0">
                <a:latin typeface="Times New Roman"/>
                <a:ea typeface="华文细黑"/>
                <a:cs typeface="Times New Roman"/>
              </a:rPr>
              <a:t>价到＋</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价，化合价变化为</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，根据化合价升降值相等原则，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SiCl</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水解生成</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和硅酸，</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与氨气反应生成</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化合态到游离态，一定发生氧化还原反应，</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C</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19538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01308" y="930722"/>
            <a:ext cx="11639246"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下列有关硅及硅酸盐材料的说法正确的是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硅酸钠属于盐，不属于碱，所以硅酸钠可以保存在磨口玻璃塞试剂瓶中</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，反应</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SiO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，两反应是相互矛盾的，不可能都能发生</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普通玻璃、石英玻璃、水泥等均属于硅酸盐材料</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祖母绿的主要成分为</a:t>
            </a:r>
            <a:r>
              <a:rPr lang="en-US" altLang="zh-CN" sz="2800" kern="100" dirty="0">
                <a:latin typeface="Times New Roman"/>
                <a:ea typeface="华文细黑"/>
                <a:cs typeface="Courier New"/>
              </a:rPr>
              <a:t>Be</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18</a:t>
            </a:r>
            <a:r>
              <a:rPr lang="zh-CN" altLang="zh-CN" sz="2800" kern="100" dirty="0">
                <a:latin typeface="Times New Roman"/>
                <a:ea typeface="华文细黑"/>
                <a:cs typeface="Times New Roman"/>
              </a:rPr>
              <a:t>，用氧化物形式表示</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3BeO·Al</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·6SiO</a:t>
            </a:r>
            <a:r>
              <a:rPr lang="en-US" altLang="zh-CN" sz="2800" kern="100" baseline="-25000" dirty="0" smtClean="0">
                <a:latin typeface="Times New Roman"/>
                <a:ea typeface="华文细黑"/>
                <a:cs typeface="Courier New"/>
              </a:rPr>
              <a:t>2</a:t>
            </a:r>
            <a:endParaRPr lang="zh-CN" altLang="zh-CN" sz="1050" kern="100" dirty="0">
              <a:effectLst/>
              <a:latin typeface="宋体"/>
              <a:cs typeface="Courier New"/>
            </a:endParaRPr>
          </a:p>
        </p:txBody>
      </p:sp>
      <p:sp>
        <p:nvSpPr>
          <p:cNvPr id="47"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1599144265"/>
              </p:ext>
            </p:extLst>
          </p:nvPr>
        </p:nvGraphicFramePr>
        <p:xfrm>
          <a:off x="1512088" y="2775496"/>
          <a:ext cx="1201738" cy="850900"/>
        </p:xfrm>
        <a:graphic>
          <a:graphicData uri="http://schemas.openxmlformats.org/presentationml/2006/ole">
            <mc:AlternateContent xmlns:mc="http://schemas.openxmlformats.org/markup-compatibility/2006">
              <mc:Choice xmlns:v="urn:schemas-microsoft-com:vml" Requires="v">
                <p:oleObj spid="_x0000_s38936" name="文档" r:id="rId17" imgW="1201050" imgH="850351" progId="Word.Document.12">
                  <p:embed/>
                </p:oleObj>
              </mc:Choice>
              <mc:Fallback>
                <p:oleObj name="文档" r:id="rId17" imgW="1201050" imgH="850351" progId="Word.Document.12">
                  <p:embed/>
                  <p:pic>
                    <p:nvPicPr>
                      <p:cNvPr id="0" name=""/>
                      <p:cNvPicPr/>
                      <p:nvPr/>
                    </p:nvPicPr>
                    <p:blipFill>
                      <a:blip r:embed="rId18"/>
                      <a:stretch>
                        <a:fillRect/>
                      </a:stretch>
                    </p:blipFill>
                    <p:spPr>
                      <a:xfrm>
                        <a:off x="1512088" y="2775496"/>
                        <a:ext cx="1201738" cy="850900"/>
                      </a:xfrm>
                      <a:prstGeom prst="rect">
                        <a:avLst/>
                      </a:prstGeom>
                    </p:spPr>
                  </p:pic>
                </p:oleObj>
              </mc:Fallback>
            </mc:AlternateContent>
          </a:graphicData>
        </a:graphic>
      </p:graphicFrame>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9"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20"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94408" y="-98598"/>
            <a:ext cx="11388152" cy="2464240"/>
          </a:xfrm>
          <a:prstGeom prst="rect">
            <a:avLst/>
          </a:prstGeom>
        </p:spPr>
        <p:txBody>
          <a:bodyPr wrap="square" lIns="121898" tIns="60948" rIns="121898" bIns="60948">
            <a:spAutoFit/>
          </a:bodyPr>
          <a:lstStyle/>
          <a:p>
            <a:pPr algn="just">
              <a:lnSpc>
                <a:spcPct val="14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碳的还原性</a:t>
            </a:r>
            <a:endParaRPr lang="zh-CN" altLang="zh-CN" sz="1050" kern="100" dirty="0">
              <a:latin typeface="宋体"/>
              <a:cs typeface="Courier New"/>
            </a:endParaRPr>
          </a:p>
          <a:p>
            <a:pPr algn="just">
              <a:lnSpc>
                <a:spcPct val="140000"/>
              </a:lnSpc>
              <a:spcAft>
                <a:spcPts val="0"/>
              </a:spcAft>
            </a:pPr>
            <a:r>
              <a:rPr lang="zh-CN" altLang="zh-CN" sz="2800" kern="100" dirty="0">
                <a:latin typeface="Times New Roman"/>
                <a:ea typeface="华文细黑"/>
                <a:cs typeface="Times New Roman"/>
              </a:rPr>
              <a:t>碳有重要的用途，除了在氧气中燃烧利用其热能外，还能用于金属冶炼</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如铜</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、制取粗硅、生产水煤气等，完成上图转化关系中</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的化学方程式。</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233610799"/>
              </p:ext>
            </p:extLst>
          </p:nvPr>
        </p:nvGraphicFramePr>
        <p:xfrm>
          <a:off x="419100" y="2453258"/>
          <a:ext cx="5448300" cy="3314700"/>
        </p:xfrm>
        <a:graphic>
          <a:graphicData uri="http://schemas.openxmlformats.org/presentationml/2006/ole">
            <mc:AlternateContent xmlns:mc="http://schemas.openxmlformats.org/markup-compatibility/2006">
              <mc:Choice xmlns:v="urn:schemas-microsoft-com:vml" Requires="v">
                <p:oleObj spid="_x0000_s3339" name="文档" r:id="rId4" imgW="5455636" imgH="3327393" progId="Word.Document.12">
                  <p:embed/>
                </p:oleObj>
              </mc:Choice>
              <mc:Fallback>
                <p:oleObj name="文档" r:id="rId4" imgW="5455636" imgH="3327393" progId="Word.Document.12">
                  <p:embed/>
                  <p:pic>
                    <p:nvPicPr>
                      <p:cNvPr id="0" name=""/>
                      <p:cNvPicPr/>
                      <p:nvPr/>
                    </p:nvPicPr>
                    <p:blipFill>
                      <a:blip r:embed="rId5"/>
                      <a:stretch>
                        <a:fillRect/>
                      </a:stretch>
                    </p:blipFill>
                    <p:spPr>
                      <a:xfrm>
                        <a:off x="419100" y="2453258"/>
                        <a:ext cx="5448300" cy="3314700"/>
                      </a:xfrm>
                      <a:prstGeom prst="rect">
                        <a:avLst/>
                      </a:prstGeom>
                    </p:spPr>
                  </p:pic>
                </p:oleObj>
              </mc:Fallback>
            </mc:AlternateContent>
          </a:graphicData>
        </a:graphic>
      </p:graphicFrame>
      <p:sp>
        <p:nvSpPr>
          <p:cNvPr id="4" name="矩形 3"/>
          <p:cNvSpPr/>
          <p:nvPr/>
        </p:nvSpPr>
        <p:spPr>
          <a:xfrm>
            <a:off x="294408" y="5229994"/>
            <a:ext cx="11388152" cy="1333931"/>
          </a:xfrm>
          <a:prstGeom prst="rect">
            <a:avLst/>
          </a:prstGeom>
        </p:spPr>
        <p:txBody>
          <a:bodyPr wrap="square" lIns="121898" tIns="60948" rIns="121898" bIns="60948">
            <a:spAutoFit/>
          </a:bodyPr>
          <a:lstStyle/>
          <a:p>
            <a:pPr algn="just">
              <a:lnSpc>
                <a:spcPct val="150000"/>
              </a:lnSpc>
              <a:spcAft>
                <a:spcPts val="0"/>
              </a:spcAft>
            </a:pPr>
            <a:r>
              <a:rPr lang="zh-CN" altLang="zh-CN" sz="2800" kern="100" dirty="0">
                <a:latin typeface="Times New Roman"/>
                <a:ea typeface="华文细黑"/>
                <a:cs typeface="Times New Roman"/>
              </a:rPr>
              <a:t>碳的还原性还表现为可将强氧化性浓硫酸、浓硝酸分别还原</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和</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本身被氧化</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Courier New"/>
              </a:rPr>
              <a:t>         </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9983638" y="5314702"/>
            <a:ext cx="764953"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SO</a:t>
            </a:r>
            <a:r>
              <a:rPr lang="en-US" altLang="zh-CN" sz="2800" kern="100" baseline="-25000" dirty="0">
                <a:solidFill>
                  <a:srgbClr val="0000FF"/>
                </a:solidFill>
                <a:latin typeface="Times New Roman"/>
                <a:ea typeface="华文细黑"/>
                <a:cs typeface="Times New Roman"/>
              </a:rPr>
              <a:t>2</a:t>
            </a:r>
            <a:endParaRPr lang="zh-CN" altLang="en-US" sz="2800" kern="100" baseline="-25000" dirty="0">
              <a:solidFill>
                <a:srgbClr val="0000FF"/>
              </a:solidFill>
              <a:latin typeface="Times New Roman"/>
              <a:ea typeface="华文细黑"/>
              <a:cs typeface="Times New Roman"/>
            </a:endParaRPr>
          </a:p>
        </p:txBody>
      </p:sp>
      <p:sp>
        <p:nvSpPr>
          <p:cNvPr id="5" name="矩形 4"/>
          <p:cNvSpPr/>
          <p:nvPr/>
        </p:nvSpPr>
        <p:spPr>
          <a:xfrm>
            <a:off x="446405" y="5952118"/>
            <a:ext cx="824265"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NO</a:t>
            </a:r>
            <a:r>
              <a:rPr lang="en-US" altLang="zh-CN" sz="2800" kern="100" baseline="-25000" dirty="0">
                <a:solidFill>
                  <a:srgbClr val="0000FF"/>
                </a:solidFill>
                <a:latin typeface="Times New Roman"/>
                <a:ea typeface="华文细黑"/>
                <a:cs typeface="Times New Roman"/>
              </a:rPr>
              <a:t>2</a:t>
            </a:r>
            <a:endParaRPr lang="zh-CN" altLang="en-US" sz="2800" kern="100" baseline="-25000" dirty="0">
              <a:solidFill>
                <a:srgbClr val="0000FF"/>
              </a:solidFill>
              <a:latin typeface="Times New Roman"/>
              <a:ea typeface="华文细黑"/>
              <a:cs typeface="Times New Roman"/>
            </a:endParaRPr>
          </a:p>
        </p:txBody>
      </p:sp>
      <p:sp>
        <p:nvSpPr>
          <p:cNvPr id="7" name="矩形 6"/>
          <p:cNvSpPr/>
          <p:nvPr/>
        </p:nvSpPr>
        <p:spPr>
          <a:xfrm>
            <a:off x="3779609" y="5941566"/>
            <a:ext cx="803425" cy="523220"/>
          </a:xfrm>
          <a:prstGeom prst="rect">
            <a:avLst/>
          </a:prstGeom>
        </p:spPr>
        <p:txBody>
          <a:bodyPr wrap="none">
            <a:spAutoFit/>
          </a:bodyPr>
          <a:lstStyle/>
          <a:p>
            <a:r>
              <a:rPr lang="en-US" altLang="zh-CN" sz="2800" kern="100" dirty="0">
                <a:solidFill>
                  <a:srgbClr val="0000FF"/>
                </a:solidFill>
                <a:latin typeface="Times New Roman"/>
                <a:ea typeface="华文细黑"/>
                <a:cs typeface="Times New Roman"/>
              </a:rPr>
              <a:t>CO</a:t>
            </a:r>
            <a:r>
              <a:rPr lang="en-US" altLang="zh-CN" sz="2800" kern="100" baseline="-25000" dirty="0">
                <a:solidFill>
                  <a:srgbClr val="0000FF"/>
                </a:solidFill>
                <a:latin typeface="Times New Roman"/>
                <a:ea typeface="华文细黑"/>
                <a:cs typeface="Times New Roman"/>
              </a:rPr>
              <a:t>2</a:t>
            </a:r>
            <a:endParaRPr lang="zh-CN" altLang="en-US" sz="2800" kern="100" baseline="-25000" dirty="0">
              <a:solidFill>
                <a:srgbClr val="0000FF"/>
              </a:solidFill>
              <a:latin typeface="Times New Roman"/>
              <a:ea typeface="华文细黑"/>
              <a:cs typeface="Times New Roman"/>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0665288"/>
              </p:ext>
            </p:extLst>
          </p:nvPr>
        </p:nvGraphicFramePr>
        <p:xfrm>
          <a:off x="876300" y="2319471"/>
          <a:ext cx="3060700" cy="914400"/>
        </p:xfrm>
        <a:graphic>
          <a:graphicData uri="http://schemas.openxmlformats.org/presentationml/2006/ole">
            <mc:AlternateContent xmlns:mc="http://schemas.openxmlformats.org/markup-compatibility/2006">
              <mc:Choice xmlns:v="urn:schemas-microsoft-com:vml" Requires="v">
                <p:oleObj spid="_x0000_s3340" name="文档" r:id="rId7" imgW="3067789" imgH="927033" progId="Word.Document.12">
                  <p:embed/>
                </p:oleObj>
              </mc:Choice>
              <mc:Fallback>
                <p:oleObj name="文档" r:id="rId7" imgW="3067789" imgH="927033" progId="Word.Document.12">
                  <p:embed/>
                  <p:pic>
                    <p:nvPicPr>
                      <p:cNvPr id="0" name=""/>
                      <p:cNvPicPr/>
                      <p:nvPr/>
                    </p:nvPicPr>
                    <p:blipFill>
                      <a:blip r:embed="rId8"/>
                      <a:stretch>
                        <a:fillRect/>
                      </a:stretch>
                    </p:blipFill>
                    <p:spPr>
                      <a:xfrm>
                        <a:off x="876300" y="2319471"/>
                        <a:ext cx="3060700" cy="9144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449054343"/>
              </p:ext>
            </p:extLst>
          </p:nvPr>
        </p:nvGraphicFramePr>
        <p:xfrm>
          <a:off x="876300" y="2985046"/>
          <a:ext cx="4749800" cy="939800"/>
        </p:xfrm>
        <a:graphic>
          <a:graphicData uri="http://schemas.openxmlformats.org/presentationml/2006/ole">
            <mc:AlternateContent xmlns:mc="http://schemas.openxmlformats.org/markup-compatibility/2006">
              <mc:Choice xmlns:v="urn:schemas-microsoft-com:vml" Requires="v">
                <p:oleObj spid="_x0000_s3341" name="文档" r:id="rId10" imgW="4750914" imgH="939994" progId="Word.Document.12">
                  <p:embed/>
                </p:oleObj>
              </mc:Choice>
              <mc:Fallback>
                <p:oleObj name="文档" r:id="rId10" imgW="4750914" imgH="939994" progId="Word.Document.12">
                  <p:embed/>
                  <p:pic>
                    <p:nvPicPr>
                      <p:cNvPr id="0" name=""/>
                      <p:cNvPicPr/>
                      <p:nvPr/>
                    </p:nvPicPr>
                    <p:blipFill>
                      <a:blip r:embed="rId11"/>
                      <a:stretch>
                        <a:fillRect/>
                      </a:stretch>
                    </p:blipFill>
                    <p:spPr>
                      <a:xfrm>
                        <a:off x="876300" y="2985046"/>
                        <a:ext cx="4749800" cy="9398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26199897"/>
              </p:ext>
            </p:extLst>
          </p:nvPr>
        </p:nvGraphicFramePr>
        <p:xfrm>
          <a:off x="841350" y="3688730"/>
          <a:ext cx="4749800" cy="939800"/>
        </p:xfrm>
        <a:graphic>
          <a:graphicData uri="http://schemas.openxmlformats.org/presentationml/2006/ole">
            <mc:AlternateContent xmlns:mc="http://schemas.openxmlformats.org/markup-compatibility/2006">
              <mc:Choice xmlns:v="urn:schemas-microsoft-com:vml" Requires="v">
                <p:oleObj spid="_x0000_s3342" name="文档" r:id="rId13" imgW="4750914" imgH="939994" progId="Word.Document.12">
                  <p:embed/>
                </p:oleObj>
              </mc:Choice>
              <mc:Fallback>
                <p:oleObj name="文档" r:id="rId13" imgW="4750914" imgH="939994" progId="Word.Document.12">
                  <p:embed/>
                  <p:pic>
                    <p:nvPicPr>
                      <p:cNvPr id="0" name=""/>
                      <p:cNvPicPr/>
                      <p:nvPr/>
                    </p:nvPicPr>
                    <p:blipFill>
                      <a:blip r:embed="rId14"/>
                      <a:stretch>
                        <a:fillRect/>
                      </a:stretch>
                    </p:blipFill>
                    <p:spPr>
                      <a:xfrm>
                        <a:off x="841350" y="3688730"/>
                        <a:ext cx="4749800" cy="9398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447598883"/>
              </p:ext>
            </p:extLst>
          </p:nvPr>
        </p:nvGraphicFramePr>
        <p:xfrm>
          <a:off x="838622" y="4387602"/>
          <a:ext cx="4749800" cy="939800"/>
        </p:xfrm>
        <a:graphic>
          <a:graphicData uri="http://schemas.openxmlformats.org/presentationml/2006/ole">
            <mc:AlternateContent xmlns:mc="http://schemas.openxmlformats.org/markup-compatibility/2006">
              <mc:Choice xmlns:v="urn:schemas-microsoft-com:vml" Requires="v">
                <p:oleObj spid="_x0000_s3343" name="文档" r:id="rId16" imgW="4750914" imgH="939994" progId="Word.Document.12">
                  <p:embed/>
                </p:oleObj>
              </mc:Choice>
              <mc:Fallback>
                <p:oleObj name="文档" r:id="rId16" imgW="4750914" imgH="939994" progId="Word.Document.12">
                  <p:embed/>
                  <p:pic>
                    <p:nvPicPr>
                      <p:cNvPr id="0" name=""/>
                      <p:cNvPicPr/>
                      <p:nvPr/>
                    </p:nvPicPr>
                    <p:blipFill>
                      <a:blip r:embed="rId17"/>
                      <a:stretch>
                        <a:fillRect/>
                      </a:stretch>
                    </p:blipFill>
                    <p:spPr>
                      <a:xfrm>
                        <a:off x="838622" y="4387602"/>
                        <a:ext cx="4749800" cy="939800"/>
                      </a:xfrm>
                      <a:prstGeom prst="rect">
                        <a:avLst/>
                      </a:prstGeom>
                    </p:spPr>
                  </p:pic>
                </p:oleObj>
              </mc:Fallback>
            </mc:AlternateContent>
          </a:graphicData>
        </a:graphic>
      </p:graphicFrame>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圆角矩形 14"/>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10"/>
                                        </p:tgtEl>
                                      </p:cBhvr>
                                    </p:animEffect>
                                    <p:set>
                                      <p:cBhvr>
                                        <p:cTn id="33" dur="1" fill="hold">
                                          <p:stCondLst>
                                            <p:cond delay="499"/>
                                          </p:stCondLst>
                                        </p:cTn>
                                        <p:tgtEl>
                                          <p:spTgt spid="10"/>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3"/>
                                        </p:tgtEl>
                                      </p:cBhvr>
                                    </p:animEffect>
                                    <p:set>
                                      <p:cBhvr>
                                        <p:cTn id="42" dur="1" fill="hold">
                                          <p:stCondLst>
                                            <p:cond delay="499"/>
                                          </p:stCondLst>
                                        </p:cTn>
                                        <p:tgtEl>
                                          <p:spTgt spid="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15"/>
                  </p:tgtEl>
                </p:cond>
              </p:nextCondLst>
            </p:seq>
          </p:childTnLst>
        </p:cTn>
      </p:par>
    </p:tnLst>
    <p:bldLst>
      <p:bldP spid="3" grpId="0"/>
      <p:bldP spid="3" grpId="1"/>
      <p:bldP spid="5" grpId="0"/>
      <p:bldP spid="5" grpId="1"/>
      <p:bldP spid="7" grpId="0"/>
      <p:bldP spid="7" grpId="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696119" y="981522"/>
            <a:ext cx="10686944" cy="4616648"/>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项，硅酸钠溶液本身是一种粘合剂，易造成磨口玻璃塞与瓶口粘结</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项，两反应条件不同，反应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是在溶液中进行，强酸可以制弱酸，而高温条件下，</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是气体，逸出反应体系，能促使反应发生</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项，石英玻璃的成分为</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是氧化物不是盐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57045" y="1053530"/>
            <a:ext cx="11010769" cy="2677656"/>
          </a:xfrm>
          <a:prstGeom prst="rect">
            <a:avLst/>
          </a:prstGeom>
        </p:spPr>
        <p:txBody>
          <a:bodyPr>
            <a:spAutoFit/>
          </a:bodyPr>
          <a:lstStyle/>
          <a:p>
            <a:pPr algn="just">
              <a:lnSpc>
                <a:spcPct val="150000"/>
              </a:lnSpc>
              <a:spcAft>
                <a:spcPts val="0"/>
              </a:spcAft>
              <a:tabLst>
                <a:tab pos="5130800" algn="l"/>
              </a:tabLs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将足量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气体通入水玻璃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中，然后加热蒸干，再在高温下充分灼烧，最后得到的固体物质是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D.SiO</a:t>
            </a:r>
            <a:r>
              <a:rPr lang="en-US" altLang="zh-CN" sz="2800" kern="100" baseline="-25000" dirty="0" smtClean="0">
                <a:latin typeface="Times New Roman"/>
                <a:ea typeface="华文细黑"/>
                <a:cs typeface="Courier New"/>
              </a:rPr>
              <a:t>2</a:t>
            </a:r>
          </a:p>
        </p:txBody>
      </p:sp>
      <p:sp>
        <p:nvSpPr>
          <p:cNvPr id="5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圆角矩形 19">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1"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4" name="对象 3"/>
          <p:cNvGraphicFramePr>
            <a:graphicFrameLocks noChangeAspect="1"/>
          </p:cNvGraphicFramePr>
          <p:nvPr>
            <p:extLst>
              <p:ext uri="{D42A27DB-BD31-4B8C-83A1-F6EECF244321}">
                <p14:modId xmlns:p14="http://schemas.microsoft.com/office/powerpoint/2010/main" val="2885949801"/>
              </p:ext>
            </p:extLst>
          </p:nvPr>
        </p:nvGraphicFramePr>
        <p:xfrm>
          <a:off x="734590" y="3107854"/>
          <a:ext cx="10617200" cy="1092200"/>
        </p:xfrm>
        <a:graphic>
          <a:graphicData uri="http://schemas.openxmlformats.org/presentationml/2006/ole">
            <mc:AlternateContent xmlns:mc="http://schemas.openxmlformats.org/markup-compatibility/2006">
              <mc:Choice xmlns:v="urn:schemas-microsoft-com:vml" Requires="v">
                <p:oleObj spid="_x0000_s41018" name="文档" r:id="rId17" imgW="10619401" imgH="1093445" progId="Word.Document.12">
                  <p:embed/>
                </p:oleObj>
              </mc:Choice>
              <mc:Fallback>
                <p:oleObj name="文档" r:id="rId17" imgW="10619401" imgH="1093445" progId="Word.Document.12">
                  <p:embed/>
                  <p:pic>
                    <p:nvPicPr>
                      <p:cNvPr id="0" name=""/>
                      <p:cNvPicPr/>
                      <p:nvPr/>
                    </p:nvPicPr>
                    <p:blipFill>
                      <a:blip r:embed="rId18"/>
                      <a:stretch>
                        <a:fillRect/>
                      </a:stretch>
                    </p:blipFill>
                    <p:spPr>
                      <a:xfrm>
                        <a:off x="734590" y="3107854"/>
                        <a:ext cx="10617200" cy="10922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822536351"/>
              </p:ext>
            </p:extLst>
          </p:nvPr>
        </p:nvGraphicFramePr>
        <p:xfrm>
          <a:off x="730100" y="4070350"/>
          <a:ext cx="10617200" cy="1689100"/>
        </p:xfrm>
        <a:graphic>
          <a:graphicData uri="http://schemas.openxmlformats.org/presentationml/2006/ole">
            <mc:AlternateContent xmlns:mc="http://schemas.openxmlformats.org/markup-compatibility/2006">
              <mc:Choice xmlns:v="urn:schemas-microsoft-com:vml" Requires="v">
                <p:oleObj spid="_x0000_s41019" name="文档" r:id="rId20" imgW="10619401" imgH="1702357" progId="Word.Document.12">
                  <p:embed/>
                </p:oleObj>
              </mc:Choice>
              <mc:Fallback>
                <p:oleObj name="文档" r:id="rId20" imgW="10619401" imgH="1702357" progId="Word.Document.12">
                  <p:embed/>
                  <p:pic>
                    <p:nvPicPr>
                      <p:cNvPr id="0" name=""/>
                      <p:cNvPicPr/>
                      <p:nvPr/>
                    </p:nvPicPr>
                    <p:blipFill>
                      <a:blip r:embed="rId21"/>
                      <a:stretch>
                        <a:fillRect/>
                      </a:stretch>
                    </p:blipFill>
                    <p:spPr>
                      <a:xfrm>
                        <a:off x="730100" y="4070350"/>
                        <a:ext cx="10617200" cy="1689100"/>
                      </a:xfrm>
                      <a:prstGeom prst="rect">
                        <a:avLst/>
                      </a:prstGeom>
                    </p:spPr>
                  </p:pic>
                </p:oleObj>
              </mc:Fallback>
            </mc:AlternateContent>
          </a:graphicData>
        </a:graphic>
      </p:graphicFrame>
      <p:sp>
        <p:nvSpPr>
          <p:cNvPr id="6" name="矩形 5"/>
          <p:cNvSpPr/>
          <p:nvPr/>
        </p:nvSpPr>
        <p:spPr>
          <a:xfrm>
            <a:off x="653180" y="5765686"/>
            <a:ext cx="1521570"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rPr>
              <a:t>A</a:t>
            </a:r>
            <a:endParaRPr lang="zh-CN" altLang="en-US" sz="2800" dirty="0"/>
          </a:p>
        </p:txBody>
      </p:sp>
      <p:sp>
        <p:nvSpPr>
          <p:cNvPr id="3" name="矩形 2"/>
          <p:cNvSpPr/>
          <p:nvPr/>
        </p:nvSpPr>
        <p:spPr>
          <a:xfrm>
            <a:off x="589028" y="934914"/>
            <a:ext cx="11010769" cy="1949508"/>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solidFill>
                  <a:prstClr val="black"/>
                </a:solidFill>
                <a:latin typeface="Times New Roman"/>
                <a:ea typeface="华文细黑"/>
                <a:cs typeface="Times New Roman"/>
              </a:rPr>
              <a:t>将足量</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气体通入水玻璃中，发生反应：</a:t>
            </a:r>
            <a:r>
              <a:rPr lang="en-US" altLang="zh-CN" sz="2800" kern="100" dirty="0">
                <a:solidFill>
                  <a:prstClr val="black"/>
                </a:solidFill>
                <a:latin typeface="Times New Roman"/>
                <a:ea typeface="华文细黑"/>
                <a:cs typeface="Courier New"/>
              </a:rPr>
              <a:t>2CO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Na</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en-US" altLang="zh-CN" sz="2800" kern="100" spc="-80" dirty="0">
                <a:solidFill>
                  <a:prstClr val="black"/>
                </a:solidFill>
                <a:latin typeface="Times New Roman"/>
                <a:ea typeface="华文细黑"/>
                <a:cs typeface="Courier New"/>
              </a:rPr>
              <a:t>==</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3</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2NaHCO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zh-CN" altLang="zh-CN" sz="2800" kern="100" dirty="0">
                <a:solidFill>
                  <a:prstClr val="black"/>
                </a:solidFill>
                <a:latin typeface="Times New Roman"/>
                <a:ea typeface="华文细黑"/>
                <a:cs typeface="Times New Roman"/>
              </a:rPr>
              <a:t>加热蒸干，高温灼烧时发生反应：</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3                  </a:t>
            </a:r>
            <a:r>
              <a:rPr lang="en-US" altLang="zh-CN" sz="2800" kern="100" dirty="0">
                <a:solidFill>
                  <a:prstClr val="black"/>
                </a:solidFill>
                <a:latin typeface="Times New Roman"/>
                <a:ea typeface="华文细黑"/>
                <a:cs typeface="Courier New"/>
              </a:rPr>
              <a:t>H</a:t>
            </a:r>
            <a:r>
              <a:rPr lang="en-US" altLang="zh-CN" sz="2800" kern="100" baseline="-25000" dirty="0">
                <a:solidFill>
                  <a:prstClr val="black"/>
                </a:solidFill>
                <a:latin typeface="Times New Roman"/>
                <a:ea typeface="华文细黑"/>
                <a:cs typeface="Courier New"/>
              </a:rPr>
              <a:t>2</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SiO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endParaRPr lang="zh-CN" altLang="zh-CN" sz="1050" kern="100" dirty="0">
              <a:solidFill>
                <a:prstClr val="black"/>
              </a:solidFill>
              <a:latin typeface="宋体"/>
              <a:cs typeface="Courier New"/>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310893682"/>
              </p:ext>
            </p:extLst>
          </p:nvPr>
        </p:nvGraphicFramePr>
        <p:xfrm>
          <a:off x="7089775" y="2146846"/>
          <a:ext cx="1238250" cy="876300"/>
        </p:xfrm>
        <a:graphic>
          <a:graphicData uri="http://schemas.openxmlformats.org/presentationml/2006/ole">
            <mc:AlternateContent xmlns:mc="http://schemas.openxmlformats.org/markup-compatibility/2006">
              <mc:Choice xmlns:v="urn:schemas-microsoft-com:vml" Requires="v">
                <p:oleObj spid="_x0000_s41020" name="文档" r:id="rId23" imgW="1238852" imgH="875911" progId="Word.Document.12">
                  <p:embed/>
                </p:oleObj>
              </mc:Choice>
              <mc:Fallback>
                <p:oleObj name="文档" r:id="rId23" imgW="1238852" imgH="875911" progId="Word.Document.12">
                  <p:embed/>
                  <p:pic>
                    <p:nvPicPr>
                      <p:cNvPr id="0" name="对象 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89775" y="2146846"/>
                        <a:ext cx="123825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21">
            <a:hlinkClick r:id="rId2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1626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750"/>
                                        <p:tgtEl>
                                          <p:spTgt spid="5"/>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750"/>
                                        <p:tgtEl>
                                          <p:spTgt spid="20"/>
                                        </p:tgtEl>
                                      </p:cBhvr>
                                    </p:animEffect>
                                  </p:childTnLst>
                                </p:cTn>
                              </p:par>
                            </p:childTnLst>
                          </p:cTn>
                        </p:par>
                        <p:par>
                          <p:cTn id="23" fill="hold">
                            <p:stCondLst>
                              <p:cond delay="3000"/>
                            </p:stCondLst>
                            <p:childTnLst>
                              <p:par>
                                <p:cTn id="24" presetID="3"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598" y="1328202"/>
            <a:ext cx="10901751"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用足量的</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还原</a:t>
            </a:r>
            <a:r>
              <a:rPr lang="en-US" altLang="zh-CN" sz="2800" kern="100" dirty="0">
                <a:latin typeface="Times New Roman"/>
                <a:ea typeface="华文细黑"/>
                <a:cs typeface="Courier New"/>
              </a:rPr>
              <a:t>13.7 g</a:t>
            </a:r>
            <a:r>
              <a:rPr lang="zh-CN" altLang="zh-CN" sz="2800" kern="100" dirty="0">
                <a:latin typeface="Times New Roman"/>
                <a:ea typeface="华文细黑"/>
                <a:cs typeface="Times New Roman"/>
              </a:rPr>
              <a:t>某铅氧化物，把生成的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全部通入到过量的澄清石灰水中，得到的沉淀干燥后质量为</a:t>
            </a:r>
            <a:r>
              <a:rPr lang="en-US" altLang="zh-CN" sz="2800" kern="100" dirty="0">
                <a:latin typeface="Times New Roman"/>
                <a:ea typeface="华文细黑"/>
                <a:cs typeface="Courier New"/>
              </a:rPr>
              <a:t>8.0 g</a:t>
            </a:r>
            <a:r>
              <a:rPr lang="zh-CN" altLang="zh-CN" sz="2800" kern="100" dirty="0">
                <a:latin typeface="Times New Roman"/>
                <a:ea typeface="华文细黑"/>
                <a:cs typeface="Times New Roman"/>
              </a:rPr>
              <a:t>，则此铅氧化物的化学式是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A.PbO  </a:t>
            </a:r>
            <a:r>
              <a:rPr lang="en-US" altLang="zh-CN" sz="2800" kern="100" dirty="0" smtClean="0">
                <a:latin typeface="Times New Roman"/>
                <a:ea typeface="华文细黑"/>
                <a:cs typeface="Courier New"/>
              </a:rPr>
              <a:t>		B.Pb</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  	C.Pb</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4</a:t>
            </a:r>
            <a:r>
              <a:rPr lang="en-US" altLang="zh-CN" sz="2800" kern="100" dirty="0" smtClean="0">
                <a:latin typeface="Times New Roman"/>
                <a:ea typeface="华文细黑"/>
                <a:cs typeface="Courier New"/>
              </a:rPr>
              <a:t>  	D.PbO</a:t>
            </a:r>
            <a:r>
              <a:rPr lang="en-US" altLang="zh-CN" sz="2800" kern="100" baseline="-25000" dirty="0" smtClean="0">
                <a:latin typeface="Times New Roman"/>
                <a:ea typeface="华文细黑"/>
                <a:cs typeface="Courier New"/>
              </a:rPr>
              <a:t>2</a:t>
            </a:r>
          </a:p>
        </p:txBody>
      </p:sp>
      <p:sp>
        <p:nvSpPr>
          <p:cNvPr id="48"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圆角矩形 18">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491802303"/>
              </p:ext>
            </p:extLst>
          </p:nvPr>
        </p:nvGraphicFramePr>
        <p:xfrm>
          <a:off x="882947" y="4535314"/>
          <a:ext cx="8956675" cy="1335088"/>
        </p:xfrm>
        <a:graphic>
          <a:graphicData uri="http://schemas.openxmlformats.org/presentationml/2006/ole">
            <mc:AlternateContent xmlns:mc="http://schemas.openxmlformats.org/markup-compatibility/2006">
              <mc:Choice xmlns:v="urn:schemas-microsoft-com:vml" Requires="v">
                <p:oleObj spid="_x0000_s44054" name="文档" r:id="rId4" imgW="8956252" imgH="1335352" progId="Word.Document.12">
                  <p:embed/>
                </p:oleObj>
              </mc:Choice>
              <mc:Fallback>
                <p:oleObj name="文档" r:id="rId4" imgW="8956252" imgH="1335352" progId="Word.Document.12">
                  <p:embed/>
                  <p:pic>
                    <p:nvPicPr>
                      <p:cNvPr id="0" name=""/>
                      <p:cNvPicPr/>
                      <p:nvPr/>
                    </p:nvPicPr>
                    <p:blipFill>
                      <a:blip r:embed="rId5"/>
                      <a:stretch>
                        <a:fillRect/>
                      </a:stretch>
                    </p:blipFill>
                    <p:spPr>
                      <a:xfrm>
                        <a:off x="882947" y="4535314"/>
                        <a:ext cx="8956675" cy="1335088"/>
                      </a:xfrm>
                      <a:prstGeom prst="rect">
                        <a:avLst/>
                      </a:prstGeom>
                    </p:spPr>
                  </p:pic>
                </p:oleObj>
              </mc:Fallback>
            </mc:AlternateContent>
          </a:graphicData>
        </a:graphic>
      </p:graphicFrame>
      <p:sp>
        <p:nvSpPr>
          <p:cNvPr id="5" name="矩形 4"/>
          <p:cNvSpPr/>
          <p:nvPr/>
        </p:nvSpPr>
        <p:spPr>
          <a:xfrm>
            <a:off x="765011" y="5615434"/>
            <a:ext cx="1503938" cy="738664"/>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C</a:t>
            </a:r>
            <a:endParaRPr lang="zh-CN" altLang="zh-CN" sz="2800" kern="100" dirty="0">
              <a:effectLst/>
              <a:latin typeface="宋体"/>
              <a:cs typeface="Courier New"/>
            </a:endParaRPr>
          </a:p>
        </p:txBody>
      </p:sp>
      <p:sp>
        <p:nvSpPr>
          <p:cNvPr id="7" name="矩形 6"/>
          <p:cNvSpPr/>
          <p:nvPr/>
        </p:nvSpPr>
        <p:spPr>
          <a:xfrm>
            <a:off x="766614" y="3603126"/>
            <a:ext cx="5732660" cy="738664"/>
          </a:xfrm>
          <a:prstGeom prst="rect">
            <a:avLst/>
          </a:prstGeom>
        </p:spPr>
        <p:txBody>
          <a:bodyPr wrap="none">
            <a:spAutoFit/>
          </a:bodyPr>
          <a:lstStyle/>
          <a:p>
            <a:pPr lvl="0" algn="just">
              <a:lnSpc>
                <a:spcPct val="150000"/>
              </a:lnSpc>
            </a:pPr>
            <a:r>
              <a:rPr lang="zh-CN" altLang="zh-CN" sz="2800" kern="100" dirty="0">
                <a:solidFill>
                  <a:prstClr val="black"/>
                </a:solidFill>
                <a:latin typeface="Times New Roman"/>
                <a:ea typeface="华文细黑"/>
                <a:cs typeface="Times New Roman"/>
              </a:rPr>
              <a:t>所以</a:t>
            </a:r>
            <a:r>
              <a:rPr lang="en-US" altLang="zh-CN" sz="2800" i="1" kern="100" dirty="0">
                <a:solidFill>
                  <a:prstClr val="black"/>
                </a:solidFill>
                <a:latin typeface="Times New Roman"/>
                <a:ea typeface="华文细黑"/>
                <a:cs typeface="Courier New"/>
              </a:rPr>
              <a:t>m</a:t>
            </a:r>
            <a:r>
              <a:rPr lang="en-US" altLang="zh-CN" sz="2800" kern="100" dirty="0">
                <a:solidFill>
                  <a:prstClr val="black"/>
                </a:solidFill>
                <a:latin typeface="Times New Roman"/>
                <a:ea typeface="华文细黑"/>
                <a:cs typeface="Courier New"/>
              </a:rPr>
              <a:t>(Pb)</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13.7 g</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1.28 g</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12.42 g</a:t>
            </a:r>
            <a:endParaRPr lang="zh-CN" altLang="zh-CN" sz="2800" kern="100" dirty="0">
              <a:solidFill>
                <a:prstClr val="black"/>
              </a:solidFill>
              <a:latin typeface="宋体"/>
              <a:cs typeface="Courier New"/>
            </a:endParaRPr>
          </a:p>
        </p:txBody>
      </p:sp>
      <p:sp>
        <p:nvSpPr>
          <p:cNvPr id="21" name="Rectangle 21">
            <a:hlinkClick r:id="rId6"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2" name="Rectangle 21">
            <a:hlinkClick r:id="rId7"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8"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9"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10"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11"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7" name="Rectangle 21">
            <a:hlinkClick r:id="rId12"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8" name="Rectangle 21">
            <a:hlinkClick r:id="rId13"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9" name="Rectangle 21">
            <a:hlinkClick r:id="rId14"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0" name="Rectangle 21">
            <a:hlinkClick r:id="rId15"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1" name="Rectangle 21">
            <a:hlinkClick r:id="rId16"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2" name="Rectangle 21">
            <a:hlinkClick r:id="rId17"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3" name="Rectangle 21">
            <a:hlinkClick r:id="rId18"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766614" y="909514"/>
            <a:ext cx="8920506" cy="2677656"/>
          </a:xfrm>
          <a:prstGeom prst="rect">
            <a:avLst/>
          </a:prstGeom>
        </p:spPr>
        <p:txBody>
          <a:bodyPr>
            <a:spAutoFit/>
          </a:bodyPr>
          <a:lstStyle/>
          <a:p>
            <a:pPr lvl="0" algn="just">
              <a:lnSpc>
                <a:spcPct val="150000"/>
              </a:lnSpc>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solidFill>
                  <a:prstClr val="black"/>
                </a:solidFill>
                <a:latin typeface="Times New Roman"/>
                <a:ea typeface="华文细黑"/>
                <a:cs typeface="Times New Roman"/>
              </a:rPr>
              <a:t>设此铅氧化物的化学式为</a:t>
            </a:r>
            <a:r>
              <a:rPr lang="en-US" altLang="zh-CN" sz="2800" kern="100" dirty="0" err="1">
                <a:solidFill>
                  <a:prstClr val="black"/>
                </a:solidFill>
                <a:latin typeface="Times New Roman"/>
                <a:ea typeface="华文细黑"/>
                <a:cs typeface="Courier New"/>
              </a:rPr>
              <a:t>Pb</a:t>
            </a:r>
            <a:r>
              <a:rPr lang="en-US" altLang="zh-CN" sz="2800" i="1" kern="100" baseline="-25000" dirty="0" err="1">
                <a:solidFill>
                  <a:prstClr val="black"/>
                </a:solidFill>
                <a:latin typeface="Times New Roman"/>
                <a:ea typeface="华文细黑"/>
                <a:cs typeface="Courier New"/>
              </a:rPr>
              <a:t>x</a:t>
            </a:r>
            <a:r>
              <a:rPr lang="en-US" altLang="zh-CN" sz="2800" kern="100" dirty="0" err="1">
                <a:solidFill>
                  <a:prstClr val="black"/>
                </a:solidFill>
                <a:latin typeface="Times New Roman"/>
                <a:ea typeface="华文细黑"/>
                <a:cs typeface="Courier New"/>
              </a:rPr>
              <a:t>O</a:t>
            </a:r>
            <a:r>
              <a:rPr lang="en-US" altLang="zh-CN" sz="2800" i="1" kern="100" baseline="-25000" dirty="0" err="1">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a:p>
            <a:pPr lvl="0" algn="just">
              <a:lnSpc>
                <a:spcPct val="150000"/>
              </a:lnSpc>
            </a:pPr>
            <a:r>
              <a:rPr lang="en-US" altLang="zh-CN" sz="2800" kern="100" dirty="0" err="1">
                <a:solidFill>
                  <a:prstClr val="black"/>
                </a:solidFill>
                <a:latin typeface="Times New Roman"/>
                <a:ea typeface="华文细黑"/>
                <a:cs typeface="Courier New"/>
              </a:rPr>
              <a:t>Pb</a:t>
            </a:r>
            <a:r>
              <a:rPr lang="en-US" altLang="zh-CN" sz="2800" i="1" kern="100" baseline="-25000" dirty="0" err="1">
                <a:solidFill>
                  <a:prstClr val="black"/>
                </a:solidFill>
                <a:latin typeface="Times New Roman"/>
                <a:ea typeface="华文细黑"/>
                <a:cs typeface="Courier New"/>
              </a:rPr>
              <a:t>x</a:t>
            </a:r>
            <a:r>
              <a:rPr lang="en-US" altLang="zh-CN" sz="2800" kern="100" dirty="0" err="1">
                <a:solidFill>
                  <a:prstClr val="black"/>
                </a:solidFill>
                <a:latin typeface="Times New Roman"/>
                <a:ea typeface="华文细黑"/>
                <a:cs typeface="Courier New"/>
              </a:rPr>
              <a:t>O</a:t>
            </a:r>
            <a:r>
              <a:rPr lang="en-US" altLang="zh-CN" sz="2800" i="1" kern="100" baseline="-25000" dirty="0" err="1">
                <a:solidFill>
                  <a:prstClr val="black"/>
                </a:solidFill>
                <a:latin typeface="Times New Roman"/>
                <a:ea typeface="华文细黑"/>
                <a:cs typeface="Courier New"/>
              </a:rPr>
              <a:t>y</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IPAPANNEW"/>
                <a:ea typeface="华文细黑"/>
                <a:cs typeface="Times New Roman"/>
              </a:rPr>
              <a:t>[O]</a:t>
            </a:r>
            <a:r>
              <a:rPr lang="zh-CN" altLang="zh-CN" sz="2800" kern="100" dirty="0">
                <a:solidFill>
                  <a:prstClr val="black"/>
                </a:solidFill>
                <a:latin typeface="Times New Roman"/>
                <a:ea typeface="华文细黑"/>
                <a:cs typeface="Times New Roman"/>
              </a:rPr>
              <a:t>～</a:t>
            </a:r>
            <a:r>
              <a:rPr lang="en-US" altLang="zh-CN" sz="2800" i="1" kern="100" dirty="0" err="1">
                <a:solidFill>
                  <a:prstClr val="black"/>
                </a:solidFill>
                <a:latin typeface="Times New Roman"/>
                <a:ea typeface="华文细黑"/>
                <a:cs typeface="Courier New"/>
              </a:rPr>
              <a:t>y</a:t>
            </a:r>
            <a:r>
              <a:rPr lang="en-US" altLang="zh-CN" sz="2800" kern="100" dirty="0" err="1">
                <a:solidFill>
                  <a:prstClr val="black"/>
                </a:solidFill>
                <a:latin typeface="Times New Roman"/>
                <a:ea typeface="华文细黑"/>
                <a:cs typeface="Courier New"/>
              </a:rPr>
              <a:t>CO</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Times New Roman"/>
                <a:ea typeface="华文细黑"/>
                <a:cs typeface="Courier New"/>
              </a:rPr>
              <a:t>CaCO</a:t>
            </a:r>
            <a:r>
              <a:rPr lang="en-US" altLang="zh-CN" sz="2800" kern="100" baseline="-25000" dirty="0">
                <a:solidFill>
                  <a:prstClr val="black"/>
                </a:solidFill>
                <a:latin typeface="Times New Roman"/>
                <a:ea typeface="华文细黑"/>
                <a:cs typeface="Courier New"/>
              </a:rPr>
              <a:t>3</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             16</a:t>
            </a:r>
            <a:r>
              <a:rPr lang="en-US" altLang="zh-CN" sz="2800" i="1" kern="100" dirty="0">
                <a:solidFill>
                  <a:prstClr val="black"/>
                </a:solidFill>
                <a:latin typeface="Times New Roman"/>
                <a:ea typeface="华文细黑"/>
                <a:cs typeface="Courier New"/>
              </a:rPr>
              <a:t>y</a:t>
            </a:r>
            <a:r>
              <a:rPr lang="en-US" altLang="zh-CN" sz="2800" kern="100" dirty="0">
                <a:solidFill>
                  <a:prstClr val="black"/>
                </a:solidFill>
                <a:latin typeface="Times New Roman"/>
                <a:ea typeface="华文细黑"/>
                <a:cs typeface="Courier New"/>
              </a:rPr>
              <a:t>                              100</a:t>
            </a:r>
            <a:r>
              <a:rPr lang="en-US" altLang="zh-CN" sz="2800" i="1" kern="100" dirty="0">
                <a:solidFill>
                  <a:prstClr val="black"/>
                </a:solidFill>
                <a:latin typeface="Times New Roman"/>
                <a:ea typeface="华文细黑"/>
                <a:cs typeface="Courier New"/>
              </a:rPr>
              <a:t>y</a:t>
            </a:r>
            <a:endParaRPr lang="zh-CN" altLang="zh-CN" sz="2800" kern="100" dirty="0">
              <a:solidFill>
                <a:prstClr val="black"/>
              </a:solidFill>
              <a:latin typeface="宋体"/>
              <a:cs typeface="Courier New"/>
            </a:endParaRPr>
          </a:p>
          <a:p>
            <a:pPr lvl="0" algn="just">
              <a:lnSpc>
                <a:spcPct val="150000"/>
              </a:lnSpc>
            </a:pPr>
            <a:r>
              <a:rPr lang="en-US" altLang="zh-CN" sz="2800" kern="100" dirty="0">
                <a:solidFill>
                  <a:prstClr val="black"/>
                </a:solidFill>
                <a:latin typeface="Times New Roman"/>
                <a:ea typeface="华文细黑"/>
                <a:cs typeface="Courier New"/>
              </a:rPr>
              <a:t>             </a:t>
            </a:r>
            <a:r>
              <a:rPr lang="en-US" altLang="zh-CN" sz="2800" i="1" kern="100" dirty="0">
                <a:solidFill>
                  <a:prstClr val="black"/>
                </a:solidFill>
                <a:latin typeface="Times New Roman"/>
                <a:ea typeface="华文细黑"/>
                <a:cs typeface="Courier New"/>
              </a:rPr>
              <a:t>m</a:t>
            </a:r>
            <a:r>
              <a:rPr lang="en-US" altLang="zh-CN" sz="2800" kern="100" dirty="0">
                <a:solidFill>
                  <a:prstClr val="black"/>
                </a:solidFill>
                <a:latin typeface="Times New Roman"/>
                <a:ea typeface="华文细黑"/>
                <a:cs typeface="Courier New"/>
              </a:rPr>
              <a:t>(O)</a:t>
            </a:r>
            <a:r>
              <a:rPr lang="zh-CN" altLang="zh-CN" sz="2800" kern="100" dirty="0">
                <a:solidFill>
                  <a:prstClr val="black"/>
                </a:solidFill>
                <a:latin typeface="Times New Roman"/>
                <a:ea typeface="华文细黑"/>
                <a:cs typeface="Times New Roman"/>
              </a:rPr>
              <a:t>＝</a:t>
            </a:r>
            <a:r>
              <a:rPr lang="en-US" altLang="zh-CN" sz="2800" kern="100" dirty="0">
                <a:solidFill>
                  <a:prstClr val="black"/>
                </a:solidFill>
                <a:latin typeface="Times New Roman"/>
                <a:ea typeface="华文细黑"/>
                <a:cs typeface="Courier New"/>
              </a:rPr>
              <a:t>1.28 g              8.0 g</a:t>
            </a:r>
            <a:endParaRPr lang="zh-CN" altLang="zh-CN" sz="2800" kern="100" dirty="0">
              <a:solidFill>
                <a:prstClr val="black"/>
              </a:solidFill>
              <a:latin typeface="宋体"/>
              <a:cs typeface="Courier New"/>
            </a:endParaRPr>
          </a:p>
        </p:txBody>
      </p:sp>
      <p:sp>
        <p:nvSpPr>
          <p:cNvPr id="36" name="Rectangle 21">
            <a:hlinkClick r:id="rId1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7491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linds(horizontal)">
                                      <p:cBhvr>
                                        <p:cTn id="14" dur="750"/>
                                        <p:tgtEl>
                                          <p:spTgt spid="4">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750"/>
                                        <p:tgtEl>
                                          <p:spTgt spid="4">
                                            <p:txEl>
                                              <p:pRg st="3" end="3"/>
                                            </p:txEl>
                                          </p:spTgt>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750"/>
                                        <p:tgtEl>
                                          <p:spTgt spid="7"/>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750"/>
                                        <p:tgtEl>
                                          <p:spTgt spid="2"/>
                                        </p:tgtEl>
                                      </p:cBhvr>
                                    </p:animEffect>
                                  </p:childTnLst>
                                </p:cTn>
                              </p:par>
                            </p:childTnLst>
                          </p:cTn>
                        </p:par>
                        <p:par>
                          <p:cTn id="26" fill="hold">
                            <p:stCondLst>
                              <p:cond delay="3000"/>
                            </p:stCondLst>
                            <p:childTnLst>
                              <p:par>
                                <p:cTn id="27" presetID="3" presetClass="entr" presetSubtype="1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linds(horizontal)">
                                      <p:cBhvr>
                                        <p:cTn id="29"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5943" y="621482"/>
            <a:ext cx="11296938"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将足量</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的混合稀溶液中，生成沉淀的物质的量</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n</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和通入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V</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1986" name="Picture 2" descr="74C"/>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435876" y="1963305"/>
            <a:ext cx="4964582" cy="2187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descr="74D"/>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414468" y="4213668"/>
            <a:ext cx="4985443" cy="222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a:hlinkClick r:id="rId17"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22" name="Rectangle 21">
            <a:hlinkClick r:id="rId18"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441561" y="909514"/>
            <a:ext cx="11232086" cy="5262979"/>
          </a:xfrm>
          <a:prstGeom prst="rect">
            <a:avLst/>
          </a:prstGeom>
        </p:spPr>
        <p:txBody>
          <a:bodyPr>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都会反应，但存在着竞争，如果先与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反应，则反应后生成的</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立即会与</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，因此</a:t>
            </a:r>
            <a:r>
              <a:rPr lang="zh-CN" altLang="zh-CN" sz="2800" kern="100" dirty="0">
                <a:latin typeface="Times New Roman"/>
                <a:ea typeface="华文细黑"/>
                <a:cs typeface="Times New Roman"/>
              </a:rPr>
              <a:t>，可以看成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先与</a:t>
            </a:r>
            <a:r>
              <a:rPr lang="en-US" altLang="zh-CN" sz="2800" kern="100" dirty="0">
                <a:latin typeface="Times New Roman"/>
                <a:ea typeface="华文细黑"/>
                <a:cs typeface="Courier New"/>
              </a:rPr>
              <a:t>Ca(OH)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反应，所以通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后立即有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生成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第</a:t>
            </a:r>
            <a:r>
              <a:rPr lang="zh-CN" altLang="zh-CN" sz="2800" kern="100" dirty="0">
                <a:latin typeface="Times New Roman"/>
                <a:ea typeface="华文细黑"/>
                <a:cs typeface="Times New Roman"/>
              </a:rPr>
              <a:t>二步还要判断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是先跟</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反应还是先与生成的</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反应，同样可以采用假设法判断，即如果先与</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，则</a:t>
            </a:r>
            <a:r>
              <a:rPr lang="zh-CN" altLang="zh-CN" sz="2800" kern="100" dirty="0">
                <a:latin typeface="Times New Roman"/>
                <a:ea typeface="华文细黑"/>
                <a:cs typeface="Times New Roman"/>
              </a:rPr>
              <a:t>生成的</a:t>
            </a:r>
            <a:r>
              <a:rPr lang="en-US" altLang="zh-CN" sz="2800" kern="100" dirty="0">
                <a:latin typeface="Times New Roman"/>
                <a:ea typeface="华文细黑"/>
                <a:cs typeface="Courier New"/>
              </a:rPr>
              <a:t>Ca(HCO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又会与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反应，因此是先与</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反应，此过程生成沉淀的物质的量不变，当</a:t>
            </a:r>
            <a:r>
              <a:rPr lang="en-US" altLang="zh-CN" sz="2800" kern="100" dirty="0">
                <a:latin typeface="Times New Roman"/>
                <a:ea typeface="华文细黑"/>
                <a:cs typeface="Courier New"/>
              </a:rPr>
              <a:t>KOH</a:t>
            </a:r>
            <a:r>
              <a:rPr lang="zh-CN" altLang="zh-CN" sz="2800" kern="100" dirty="0">
                <a:latin typeface="Times New Roman"/>
                <a:ea typeface="华文细黑"/>
                <a:cs typeface="Times New Roman"/>
              </a:rPr>
              <a:t>反应完全，再与</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反应，直至沉淀完全溶解，故选</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D</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2598" y="1197546"/>
            <a:ext cx="11010769"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已知二氧化铅在酸性条件下把</a:t>
            </a:r>
            <a:r>
              <a:rPr lang="en-US" altLang="zh-CN" sz="2800" kern="100" dirty="0">
                <a:latin typeface="Times New Roman"/>
                <a:ea typeface="华文细黑"/>
                <a:cs typeface="Courier New"/>
              </a:rPr>
              <a:t>Mn</a:t>
            </a:r>
            <a:r>
              <a:rPr lang="en-US" altLang="zh-CN" sz="2800" kern="100" baseline="30000" dirty="0">
                <a:latin typeface="Times New Roman"/>
                <a:ea typeface="华文细黑"/>
                <a:cs typeface="Courier New"/>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氧化成</a:t>
            </a:r>
            <a:r>
              <a:rPr lang="en-US" altLang="zh-CN" sz="2800" kern="100" dirty="0" smtClean="0">
                <a:latin typeface="Times New Roman"/>
                <a:ea typeface="华文细黑"/>
                <a:cs typeface="Courier New"/>
              </a:rPr>
              <a:t>MnO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试判断二氧化铅与浓盐酸反应的化学方程式正确的是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D.PbO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4HCl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=PbCl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endParaRPr lang="zh-CN" altLang="zh-CN" sz="1050" kern="100" dirty="0">
              <a:effectLst/>
              <a:latin typeface="宋体"/>
              <a:cs typeface="Courier New"/>
            </a:endParaRPr>
          </a:p>
        </p:txBody>
      </p:sp>
      <p:sp>
        <p:nvSpPr>
          <p:cNvPr id="48"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2726860989"/>
              </p:ext>
            </p:extLst>
          </p:nvPr>
        </p:nvGraphicFramePr>
        <p:xfrm>
          <a:off x="8495646" y="1307722"/>
          <a:ext cx="438150" cy="660400"/>
        </p:xfrm>
        <a:graphic>
          <a:graphicData uri="http://schemas.openxmlformats.org/presentationml/2006/ole">
            <mc:AlternateContent xmlns:mc="http://schemas.openxmlformats.org/markup-compatibility/2006">
              <mc:Choice xmlns:v="urn:schemas-microsoft-com:vml" Requires="v">
                <p:oleObj spid="_x0000_s45078" name="文档" r:id="rId17" imgW="438873" imgH="659904" progId="Word.Document.12">
                  <p:embed/>
                </p:oleObj>
              </mc:Choice>
              <mc:Fallback>
                <p:oleObj name="文档" r:id="rId17" imgW="438873" imgH="659904" progId="Word.Document.12">
                  <p:embed/>
                  <p:pic>
                    <p:nvPicPr>
                      <p:cNvPr id="0" name=""/>
                      <p:cNvPicPr/>
                      <p:nvPr/>
                    </p:nvPicPr>
                    <p:blipFill>
                      <a:blip r:embed="rId18"/>
                      <a:stretch>
                        <a:fillRect/>
                      </a:stretch>
                    </p:blipFill>
                    <p:spPr>
                      <a:xfrm>
                        <a:off x="8495646" y="1307722"/>
                        <a:ext cx="438150" cy="660400"/>
                      </a:xfrm>
                      <a:prstGeom prst="rect">
                        <a:avLst/>
                      </a:prstGeom>
                    </p:spPr>
                  </p:pic>
                </p:oleObj>
              </mc:Fallback>
            </mc:AlternateContent>
          </a:graphicData>
        </a:graphic>
      </p:graphicFrame>
      <p:sp>
        <p:nvSpPr>
          <p:cNvPr id="5" name="矩形 4"/>
          <p:cNvSpPr/>
          <p:nvPr/>
        </p:nvSpPr>
        <p:spPr>
          <a:xfrm>
            <a:off x="6687519" y="1991004"/>
            <a:ext cx="423514" cy="523220"/>
          </a:xfrm>
          <a:prstGeom prst="rect">
            <a:avLst/>
          </a:prstGeom>
        </p:spPr>
        <p:txBody>
          <a:bodyPr wrap="none">
            <a:spAutoFit/>
          </a:bodyPr>
          <a:lstStyle/>
          <a:p>
            <a:r>
              <a:rPr lang="en-US" altLang="zh-CN" sz="2800" kern="100">
                <a:solidFill>
                  <a:srgbClr val="E36C0A"/>
                </a:solidFill>
                <a:latin typeface="Times New Roman"/>
                <a:ea typeface="华文细黑"/>
              </a:rPr>
              <a:t>B</a:t>
            </a:r>
            <a:endParaRPr lang="zh-CN" altLang="en-US" sz="2800" dirty="0"/>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圆角矩形 20"/>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
        <p:nvSpPr>
          <p:cNvPr id="22" name="Rectangle 21">
            <a:hlinkClick r:id="rId19"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5" grpId="0"/>
      <p:bldP spid="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5487" y="986309"/>
            <a:ext cx="11457851" cy="130317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甲、乙是两种常见的化合物，</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是三种常见的单质。下表所列各组物质中，物质之间通过一步反应不能实现如图所示转化的是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effectLst/>
              <a:latin typeface="宋体"/>
              <a:cs typeface="Courier New"/>
            </a:endParaRPr>
          </a:p>
        </p:txBody>
      </p:sp>
      <p:sp>
        <p:nvSpPr>
          <p:cNvPr id="51"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3010" name="Picture 2" descr="HX7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673997" y="2621285"/>
            <a:ext cx="4888589" cy="2608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546879766"/>
              </p:ext>
            </p:extLst>
          </p:nvPr>
        </p:nvGraphicFramePr>
        <p:xfrm>
          <a:off x="1494638" y="1053530"/>
          <a:ext cx="9065064" cy="4680525"/>
        </p:xfrm>
        <a:graphic>
          <a:graphicData uri="http://schemas.openxmlformats.org/drawingml/2006/table">
            <a:tbl>
              <a:tblPr/>
              <a:tblGrid>
                <a:gridCol w="1622169"/>
                <a:gridCol w="1367711"/>
                <a:gridCol w="1228555"/>
                <a:gridCol w="1321989"/>
                <a:gridCol w="1739458"/>
                <a:gridCol w="1785182"/>
              </a:tblGrid>
              <a:tr h="936105">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X</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Y</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甲</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乙</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a:effectLst/>
                          <a:latin typeface="Times New Roman"/>
                          <a:ea typeface="华文细黑"/>
                          <a:cs typeface="Courier New"/>
                        </a:rPr>
                        <a:t>A</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H</a:t>
                      </a:r>
                      <a:r>
                        <a:rPr lang="en-US" sz="2800" kern="100" baseline="-25000" dirty="0">
                          <a:effectLst/>
                          <a:latin typeface="Times New Roman"/>
                          <a:ea typeface="华文细黑"/>
                          <a:cs typeface="Courier New"/>
                        </a:rPr>
                        <a:t>2</a:t>
                      </a:r>
                      <a:r>
                        <a:rPr lang="en-US" sz="2800" kern="100" dirty="0">
                          <a:effectLst/>
                          <a:latin typeface="Times New Roman"/>
                          <a:ea typeface="华文细黑"/>
                          <a:cs typeface="Courier New"/>
                        </a:rPr>
                        <a:t>O</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a:effectLst/>
                          <a:latin typeface="Times New Roman"/>
                          <a:ea typeface="华文细黑"/>
                          <a:cs typeface="Courier New"/>
                        </a:rPr>
                        <a:t>B</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Zn</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ZnCl</a:t>
                      </a:r>
                      <a:r>
                        <a:rPr lang="en-US" sz="2800" kern="100" baseline="-25000" dirty="0">
                          <a:effectLst/>
                          <a:latin typeface="Times New Roman"/>
                          <a:ea typeface="华文细黑"/>
                          <a:cs typeface="Courier New"/>
                        </a:rPr>
                        <a:t>2</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dirty="0">
                          <a:effectLst/>
                          <a:latin typeface="Times New Roman"/>
                          <a:ea typeface="华文细黑"/>
                          <a:cs typeface="Courier New"/>
                        </a:rPr>
                        <a:t>C</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Mg</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MgO</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36105">
                <a:tc>
                  <a:txBody>
                    <a:bodyPr/>
                    <a:lstStyle/>
                    <a:p>
                      <a:pPr algn="ctr">
                        <a:lnSpc>
                          <a:spcPct val="150000"/>
                        </a:lnSpc>
                        <a:spcAft>
                          <a:spcPts val="0"/>
                        </a:spcAft>
                      </a:pPr>
                      <a:r>
                        <a:rPr lang="en-US" sz="2800" kern="100">
                          <a:effectLst/>
                          <a:latin typeface="Times New Roman"/>
                          <a:ea typeface="华文细黑"/>
                          <a:cs typeface="Courier New"/>
                        </a:rPr>
                        <a:t>D</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H</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Si</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Cl</a:t>
                      </a:r>
                      <a:r>
                        <a:rPr lang="en-US" sz="2800" kern="100" baseline="-25000">
                          <a:effectLst/>
                          <a:latin typeface="Times New Roman"/>
                          <a:ea typeface="华文细黑"/>
                          <a:cs typeface="Courier New"/>
                        </a:rPr>
                        <a:t>2</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SiCl</a:t>
                      </a:r>
                      <a:r>
                        <a:rPr lang="en-US" sz="2800" kern="100" baseline="-25000" dirty="0">
                          <a:effectLst/>
                          <a:latin typeface="Times New Roman"/>
                          <a:ea typeface="华文细黑"/>
                          <a:cs typeface="Courier New"/>
                        </a:rPr>
                        <a:t>4</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HCl</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5"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46485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70286" y="333450"/>
            <a:ext cx="11388152" cy="270841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硅的化学性质不活泼，在常温下只能与氟气</a:t>
            </a:r>
            <a:r>
              <a:rPr lang="en-US" altLang="zh-CN" sz="2800" kern="100" dirty="0">
                <a:latin typeface="Times New Roman"/>
                <a:ea typeface="华文细黑"/>
                <a:cs typeface="Courier New"/>
              </a:rPr>
              <a:t>(F</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应，不能与氢气、氧气、氯气</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反</a:t>
            </a:r>
            <a:r>
              <a:rPr lang="zh-CN" altLang="zh-CN" sz="2800" kern="100" dirty="0">
                <a:latin typeface="Times New Roman"/>
                <a:ea typeface="华文细黑"/>
                <a:cs typeface="Times New Roman"/>
              </a:rPr>
              <a:t>应，加热时能与氧气、氯气反应。</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完成上图转化关系中</a:t>
            </a:r>
            <a:r>
              <a:rPr lang="en-US" altLang="zh-CN" sz="2800" kern="100" dirty="0">
                <a:latin typeface="宋体"/>
                <a:ea typeface="华文细黑"/>
                <a:cs typeface="Times New Roman"/>
              </a:rPr>
              <a:t>⑥</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的化学方程式。</a:t>
            </a:r>
            <a:endParaRPr lang="zh-CN" altLang="zh-CN" sz="105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170562100"/>
              </p:ext>
            </p:extLst>
          </p:nvPr>
        </p:nvGraphicFramePr>
        <p:xfrm>
          <a:off x="494978" y="3254152"/>
          <a:ext cx="8496300" cy="2057400"/>
        </p:xfrm>
        <a:graphic>
          <a:graphicData uri="http://schemas.openxmlformats.org/presentationml/2006/ole">
            <mc:AlternateContent xmlns:mc="http://schemas.openxmlformats.org/markup-compatibility/2006">
              <mc:Choice xmlns:v="urn:schemas-microsoft-com:vml" Requires="v">
                <p:oleObj spid="_x0000_s4203" name="文档" r:id="rId4" imgW="8503505" imgH="2069946" progId="Word.Document.12">
                  <p:embed/>
                </p:oleObj>
              </mc:Choice>
              <mc:Fallback>
                <p:oleObj name="文档" r:id="rId4" imgW="8503505" imgH="2069946" progId="Word.Document.12">
                  <p:embed/>
                  <p:pic>
                    <p:nvPicPr>
                      <p:cNvPr id="0" name=""/>
                      <p:cNvPicPr/>
                      <p:nvPr/>
                    </p:nvPicPr>
                    <p:blipFill>
                      <a:blip r:embed="rId5"/>
                      <a:stretch>
                        <a:fillRect/>
                      </a:stretch>
                    </p:blipFill>
                    <p:spPr>
                      <a:xfrm>
                        <a:off x="494978" y="3254152"/>
                        <a:ext cx="8496300" cy="2057400"/>
                      </a:xfrm>
                      <a:prstGeom prst="rect">
                        <a:avLst/>
                      </a:prstGeom>
                    </p:spPr>
                  </p:pic>
                </p:oleObj>
              </mc:Fallback>
            </mc:AlternateContent>
          </a:graphicData>
        </a:graphic>
      </p:graphicFrame>
      <p:sp>
        <p:nvSpPr>
          <p:cNvPr id="3" name="矩形 2"/>
          <p:cNvSpPr/>
          <p:nvPr/>
        </p:nvSpPr>
        <p:spPr>
          <a:xfrm>
            <a:off x="8953996" y="408534"/>
            <a:ext cx="196239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氢氟酸</a:t>
            </a:r>
            <a:r>
              <a:rPr lang="en-US" altLang="zh-CN" sz="2800" kern="100" dirty="0">
                <a:solidFill>
                  <a:srgbClr val="0000FF"/>
                </a:solidFill>
                <a:latin typeface="Times New Roman"/>
                <a:ea typeface="华文细黑"/>
                <a:cs typeface="Times New Roman"/>
              </a:rPr>
              <a:t>(HF)</a:t>
            </a:r>
            <a:endParaRPr lang="zh-CN" altLang="en-US" sz="2800" kern="100" dirty="0">
              <a:solidFill>
                <a:srgbClr val="0000FF"/>
              </a:solidFill>
              <a:latin typeface="Times New Roman"/>
              <a:ea typeface="华文细黑"/>
              <a:cs typeface="Times New Roman"/>
            </a:endParaRPr>
          </a:p>
        </p:txBody>
      </p:sp>
      <p:sp>
        <p:nvSpPr>
          <p:cNvPr id="4" name="矩形 3"/>
          <p:cNvSpPr/>
          <p:nvPr/>
        </p:nvSpPr>
        <p:spPr>
          <a:xfrm>
            <a:off x="507852" y="106930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强碱</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6767741" y="1071350"/>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硫酸</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7907169" y="1082006"/>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硝酸</a:t>
            </a:r>
            <a:endParaRPr lang="zh-CN" altLang="en-US" sz="2800" kern="100" dirty="0">
              <a:solidFill>
                <a:srgbClr val="0000FF"/>
              </a:solidFill>
              <a:latin typeface="Times New Roman"/>
              <a:ea typeface="华文细黑"/>
              <a:cs typeface="Times New Roman"/>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40010713"/>
              </p:ext>
            </p:extLst>
          </p:nvPr>
        </p:nvGraphicFramePr>
        <p:xfrm>
          <a:off x="891530" y="2979614"/>
          <a:ext cx="3335338" cy="965200"/>
        </p:xfrm>
        <a:graphic>
          <a:graphicData uri="http://schemas.openxmlformats.org/presentationml/2006/ole">
            <mc:AlternateContent xmlns:mc="http://schemas.openxmlformats.org/markup-compatibility/2006">
              <mc:Choice xmlns:v="urn:schemas-microsoft-com:vml" Requires="v">
                <p:oleObj spid="_x0000_s4204" name="文档" r:id="rId7" imgW="3334569" imgH="965195" progId="Word.Document.12">
                  <p:embed/>
                </p:oleObj>
              </mc:Choice>
              <mc:Fallback>
                <p:oleObj name="文档" r:id="rId7" imgW="3334569" imgH="965195" progId="Word.Document.12">
                  <p:embed/>
                  <p:pic>
                    <p:nvPicPr>
                      <p:cNvPr id="0" name=""/>
                      <p:cNvPicPr/>
                      <p:nvPr/>
                    </p:nvPicPr>
                    <p:blipFill>
                      <a:blip r:embed="rId8"/>
                      <a:stretch>
                        <a:fillRect/>
                      </a:stretch>
                    </p:blipFill>
                    <p:spPr>
                      <a:xfrm>
                        <a:off x="891530" y="2979614"/>
                        <a:ext cx="3335338" cy="965200"/>
                      </a:xfrm>
                      <a:prstGeom prst="rect">
                        <a:avLst/>
                      </a:prstGeom>
                    </p:spPr>
                  </p:pic>
                </p:oleObj>
              </mc:Fallback>
            </mc:AlternateContent>
          </a:graphicData>
        </a:graphic>
      </p:graphicFrame>
      <p:sp>
        <p:nvSpPr>
          <p:cNvPr id="9" name="矩形 8"/>
          <p:cNvSpPr/>
          <p:nvPr/>
        </p:nvSpPr>
        <p:spPr>
          <a:xfrm>
            <a:off x="881067" y="3784402"/>
            <a:ext cx="2549416" cy="523220"/>
          </a:xfrm>
          <a:prstGeom prst="rect">
            <a:avLst/>
          </a:prstGeom>
        </p:spPr>
        <p:txBody>
          <a:bodyPr wrap="none">
            <a:spAutoFit/>
          </a:bodyPr>
          <a:lstStyle/>
          <a:p>
            <a:r>
              <a:rPr lang="en-US" altLang="zh-CN" sz="2800" kern="100" dirty="0">
                <a:solidFill>
                  <a:srgbClr val="0000FF"/>
                </a:solidFill>
                <a:latin typeface="Times New Roman"/>
                <a:ea typeface="华文细黑"/>
              </a:rPr>
              <a:t>Si</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2F</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=SiF</a:t>
            </a:r>
            <a:r>
              <a:rPr lang="en-US" altLang="zh-CN" sz="2800" kern="100" baseline="-25000" dirty="0">
                <a:solidFill>
                  <a:srgbClr val="0000FF"/>
                </a:solidFill>
                <a:latin typeface="Times New Roman"/>
                <a:ea typeface="华文细黑"/>
              </a:rPr>
              <a:t>4</a:t>
            </a:r>
            <a:endParaRPr lang="zh-CN" altLang="en-US" sz="2800" dirty="0">
              <a:solidFill>
                <a:srgbClr val="0000FF"/>
              </a:solidFill>
            </a:endParaRPr>
          </a:p>
        </p:txBody>
      </p:sp>
      <p:sp>
        <p:nvSpPr>
          <p:cNvPr id="11" name="矩形 10"/>
          <p:cNvSpPr/>
          <p:nvPr/>
        </p:nvSpPr>
        <p:spPr>
          <a:xfrm>
            <a:off x="881067" y="4368974"/>
            <a:ext cx="6040756" cy="523220"/>
          </a:xfrm>
          <a:prstGeom prst="rect">
            <a:avLst/>
          </a:prstGeom>
        </p:spPr>
        <p:txBody>
          <a:bodyPr wrap="none">
            <a:spAutoFit/>
          </a:bodyPr>
          <a:lstStyle/>
          <a:p>
            <a:r>
              <a:rPr lang="en-US" altLang="zh-CN" sz="2800" kern="100">
                <a:solidFill>
                  <a:srgbClr val="0000FF"/>
                </a:solidFill>
                <a:latin typeface="Times New Roman"/>
                <a:ea typeface="华文细黑"/>
              </a:rPr>
              <a:t>Si</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2NaOH</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SiO</a:t>
            </a:r>
            <a:r>
              <a:rPr lang="en-US" altLang="zh-CN" sz="2800" kern="100" baseline="-25000" dirty="0">
                <a:solidFill>
                  <a:srgbClr val="0000FF"/>
                </a:solidFill>
                <a:latin typeface="Times New Roman"/>
                <a:ea typeface="华文细黑"/>
              </a:rPr>
              <a:t>3</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2H</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宋体"/>
                <a:ea typeface="华文细黑"/>
                <a:cs typeface="Times New Roman"/>
              </a:rPr>
              <a:t>↑</a:t>
            </a:r>
            <a:endParaRPr lang="zh-CN" altLang="en-US" sz="2800" dirty="0">
              <a:solidFill>
                <a:srgbClr val="0000FF"/>
              </a:solidFill>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7"/>
                                        </p:tgtEl>
                                      </p:cBhvr>
                                    </p:animEffect>
                                    <p:set>
                                      <p:cBhvr>
                                        <p:cTn id="48" dur="1" fill="hold">
                                          <p:stCondLst>
                                            <p:cond delay="499"/>
                                          </p:stCondLst>
                                        </p:cTn>
                                        <p:tgtEl>
                                          <p:spTgt spid="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9"/>
                                        </p:tgtEl>
                                      </p:cBhvr>
                                    </p:animEffect>
                                    <p:set>
                                      <p:cBhvr>
                                        <p:cTn id="51" dur="1" fill="hold">
                                          <p:stCondLst>
                                            <p:cond delay="499"/>
                                          </p:stCondLst>
                                        </p:cTn>
                                        <p:tgtEl>
                                          <p:spTgt spid="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3" grpId="0"/>
      <p:bldP spid="3" grpId="1"/>
      <p:bldP spid="4" grpId="0"/>
      <p:bldP spid="4" grpId="1"/>
      <p:bldP spid="5" grpId="0"/>
      <p:bldP spid="5" grpId="1"/>
      <p:bldP spid="6" grpId="0"/>
      <p:bldP spid="6" grpId="1"/>
      <p:bldP spid="9" grpId="0"/>
      <p:bldP spid="9" grpId="1"/>
      <p:bldP spid="11" grpId="0"/>
      <p:bldP spid="11" grpId="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a:xfrm>
            <a:off x="403848" y="636197"/>
            <a:ext cx="11524006" cy="6249981"/>
          </a:xfrm>
          <a:prstGeom prst="rect">
            <a:avLst/>
          </a:prstGeom>
        </p:spPr>
        <p:txBody>
          <a:bodyPr>
            <a:spAutoFit/>
          </a:bodyPr>
          <a:lstStyle/>
          <a:p>
            <a:pPr algn="just">
              <a:lnSpc>
                <a:spcPct val="145000"/>
              </a:lnSpc>
              <a:spcAft>
                <a:spcPts val="0"/>
              </a:spcAft>
            </a:pPr>
            <a:r>
              <a:rPr lang="zh-CN" altLang="zh-CN" sz="2700" b="1" kern="100" dirty="0">
                <a:solidFill>
                  <a:srgbClr val="0000FF"/>
                </a:solidFill>
                <a:latin typeface="Times New Roman"/>
                <a:cs typeface="Times New Roman"/>
              </a:rPr>
              <a:t>解析</a:t>
            </a:r>
            <a:r>
              <a:rPr lang="zh-CN" altLang="zh-CN" sz="2700" b="1" kern="100" dirty="0">
                <a:solidFill>
                  <a:srgbClr val="00B0F0"/>
                </a:solidFill>
                <a:latin typeface="Times New Roman"/>
                <a:ea typeface="微软雅黑"/>
                <a:cs typeface="Times New Roman"/>
              </a:rPr>
              <a:t>　</a:t>
            </a: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项，</a:t>
            </a:r>
            <a:r>
              <a:rPr lang="en-US" altLang="zh-CN" sz="2700" kern="100" dirty="0">
                <a:latin typeface="Times New Roman"/>
                <a:ea typeface="华文细黑"/>
                <a:cs typeface="Courier New"/>
              </a:rPr>
              <a:t>X</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Z</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O</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，碳与氧气可以发生不完全燃烧生成化合物乙</a:t>
            </a:r>
            <a:r>
              <a:rPr lang="en-US" altLang="zh-CN" sz="2700" kern="100" dirty="0">
                <a:latin typeface="Times New Roman"/>
                <a:ea typeface="华文细黑"/>
                <a:cs typeface="Courier New"/>
              </a:rPr>
              <a:t>CO</a:t>
            </a:r>
            <a:r>
              <a:rPr lang="zh-CN" altLang="zh-CN" sz="2700" kern="100" dirty="0">
                <a:latin typeface="Times New Roman"/>
                <a:ea typeface="华文细黑"/>
                <a:cs typeface="Times New Roman"/>
              </a:rPr>
              <a:t>，碳与水在高温的条件下可以反应生成</a:t>
            </a:r>
            <a:r>
              <a:rPr lang="en-US" altLang="zh-CN" sz="2700" kern="100" dirty="0">
                <a:latin typeface="Times New Roman"/>
                <a:ea typeface="华文细黑"/>
                <a:cs typeface="Courier New"/>
              </a:rPr>
              <a:t>CO</a:t>
            </a:r>
            <a:r>
              <a:rPr lang="zh-CN" altLang="zh-CN" sz="2700" kern="100" dirty="0">
                <a:latin typeface="Times New Roman"/>
                <a:ea typeface="华文细黑"/>
                <a:cs typeface="Times New Roman"/>
              </a:rPr>
              <a:t>和</a:t>
            </a:r>
            <a:r>
              <a:rPr lang="en-US" altLang="zh-CN" sz="2700" kern="100" dirty="0">
                <a:latin typeface="Times New Roman"/>
                <a:ea typeface="华文细黑"/>
                <a:cs typeface="Courier New"/>
              </a:rPr>
              <a:t>H</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，氢气在氧气中燃烧生成水，可以一步实现；</a:t>
            </a:r>
            <a:endParaRPr lang="zh-CN" altLang="zh-CN" sz="2700" kern="100" dirty="0">
              <a:latin typeface="宋体"/>
              <a:cs typeface="Courier New"/>
            </a:endParaRPr>
          </a:p>
          <a:p>
            <a:pPr algn="just">
              <a:lnSpc>
                <a:spcPct val="145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项，</a:t>
            </a:r>
            <a:r>
              <a:rPr lang="en-US" altLang="zh-CN" sz="2700" kern="100" dirty="0">
                <a:latin typeface="Times New Roman"/>
                <a:ea typeface="华文细黑"/>
                <a:cs typeface="Courier New"/>
              </a:rPr>
              <a:t>X</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Zn</a:t>
            </a:r>
            <a:r>
              <a:rPr lang="zh-CN" altLang="zh-CN" sz="2700" kern="100" dirty="0">
                <a:latin typeface="Times New Roman"/>
                <a:ea typeface="华文细黑"/>
                <a:cs typeface="Times New Roman"/>
              </a:rPr>
              <a:t>，</a:t>
            </a:r>
            <a:r>
              <a:rPr lang="en-US" altLang="zh-CN" sz="2700" kern="100" dirty="0">
                <a:latin typeface="Times New Roman"/>
                <a:ea typeface="华文细黑"/>
                <a:cs typeface="Courier New"/>
              </a:rPr>
              <a:t>Z</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Cl</a:t>
            </a:r>
            <a:r>
              <a:rPr lang="en-US" altLang="zh-CN" sz="2700" kern="100" baseline="-25000" dirty="0">
                <a:latin typeface="Times New Roman"/>
                <a:ea typeface="华文细黑"/>
                <a:cs typeface="Courier New"/>
              </a:rPr>
              <a:t>2</a:t>
            </a:r>
            <a:r>
              <a:rPr lang="zh-CN" altLang="zh-CN" sz="2700" kern="100" dirty="0">
                <a:latin typeface="Times New Roman"/>
                <a:ea typeface="华文细黑"/>
                <a:cs typeface="Times New Roman"/>
              </a:rPr>
              <a:t>，锌与氯气可以一步反应生成化合物乙</a:t>
            </a:r>
            <a:r>
              <a:rPr lang="en-US" altLang="zh-CN" sz="2700" kern="100" dirty="0">
                <a:latin typeface="Times New Roman"/>
                <a:ea typeface="华文细黑"/>
                <a:cs typeface="Courier New"/>
              </a:rPr>
              <a:t>ZnCl</a:t>
            </a:r>
            <a:r>
              <a:rPr lang="en-US" altLang="zh-CN" sz="2700" kern="100" baseline="-25000" dirty="0">
                <a:latin typeface="Times New Roman"/>
                <a:ea typeface="华文细黑"/>
                <a:cs typeface="Courier New"/>
              </a:rPr>
              <a:t>2</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algn="just">
              <a:lnSpc>
                <a:spcPct val="145000"/>
              </a:lnSpc>
              <a:spcAft>
                <a:spcPts val="0"/>
              </a:spcAft>
            </a:pPr>
            <a:r>
              <a:rPr lang="en-US" altLang="zh-CN" sz="2700" kern="100" dirty="0" smtClean="0">
                <a:latin typeface="Times New Roman"/>
                <a:ea typeface="华文细黑"/>
                <a:cs typeface="Courier New"/>
              </a:rPr>
              <a:t>Y</a:t>
            </a:r>
            <a:r>
              <a:rPr lang="zh-CN" altLang="zh-CN" sz="2700" kern="100" dirty="0">
                <a:latin typeface="Times New Roman"/>
                <a:ea typeface="华文细黑"/>
                <a:cs typeface="Times New Roman"/>
              </a:rPr>
              <a:t>为</a:t>
            </a:r>
            <a:r>
              <a:rPr lang="en-US" altLang="zh-CN" sz="2700" kern="100" dirty="0">
                <a:latin typeface="Times New Roman"/>
                <a:ea typeface="华文细黑"/>
                <a:cs typeface="Courier New"/>
              </a:rPr>
              <a:t>Fe</a:t>
            </a:r>
            <a:r>
              <a:rPr lang="zh-CN" altLang="zh-CN" sz="2700" kern="100" dirty="0">
                <a:latin typeface="Times New Roman"/>
                <a:ea typeface="华文细黑"/>
                <a:cs typeface="Times New Roman"/>
              </a:rPr>
              <a:t>，铁与氯气可以一步反应生成化合物甲</a:t>
            </a:r>
            <a:r>
              <a:rPr lang="en-US" altLang="zh-CN" sz="2700" kern="100" dirty="0">
                <a:latin typeface="Times New Roman"/>
                <a:ea typeface="华文细黑"/>
                <a:cs typeface="Courier New"/>
              </a:rPr>
              <a:t>FeCl</a:t>
            </a:r>
            <a:r>
              <a:rPr lang="en-US" altLang="zh-CN" sz="2700" kern="100" baseline="-25000" dirty="0">
                <a:latin typeface="Times New Roman"/>
                <a:ea typeface="华文细黑"/>
                <a:cs typeface="Courier New"/>
              </a:rPr>
              <a:t>3</a:t>
            </a:r>
            <a:r>
              <a:rPr lang="zh-CN" altLang="zh-CN" sz="2700" kern="100" dirty="0" smtClean="0">
                <a:latin typeface="Times New Roman"/>
                <a:ea typeface="华文细黑"/>
                <a:cs typeface="Times New Roman"/>
              </a:rPr>
              <a:t>；</a:t>
            </a:r>
            <a:endParaRPr lang="en-US" altLang="zh-CN" sz="2700" kern="100" dirty="0" smtClean="0">
              <a:latin typeface="Times New Roman"/>
              <a:ea typeface="华文细黑"/>
              <a:cs typeface="Times New Roman"/>
            </a:endParaRPr>
          </a:p>
          <a:p>
            <a:pPr lvl="0" algn="just">
              <a:lnSpc>
                <a:spcPct val="145000"/>
              </a:lnSpc>
            </a:pPr>
            <a:r>
              <a:rPr lang="zh-CN" altLang="zh-CN" sz="2700" kern="100" dirty="0">
                <a:solidFill>
                  <a:prstClr val="black"/>
                </a:solidFill>
                <a:latin typeface="Times New Roman"/>
                <a:ea typeface="华文细黑"/>
                <a:cs typeface="Times New Roman"/>
              </a:rPr>
              <a:t>锌与氯化铁不能一步反应生成化合物乙</a:t>
            </a:r>
            <a:r>
              <a:rPr lang="en-US" altLang="zh-CN" sz="2700" kern="100" dirty="0">
                <a:solidFill>
                  <a:prstClr val="black"/>
                </a:solidFill>
                <a:latin typeface="Times New Roman"/>
                <a:ea typeface="华文细黑"/>
                <a:cs typeface="Courier New"/>
              </a:rPr>
              <a:t>(ZnCl</a:t>
            </a:r>
            <a:r>
              <a:rPr lang="en-US" altLang="zh-CN" sz="2700" kern="100" baseline="-25000" dirty="0">
                <a:solidFill>
                  <a:prstClr val="black"/>
                </a:solidFill>
                <a:latin typeface="Times New Roman"/>
                <a:ea typeface="华文细黑"/>
                <a:cs typeface="Courier New"/>
              </a:rPr>
              <a:t>2</a:t>
            </a:r>
            <a:r>
              <a:rPr lang="en-US" altLang="zh-CN" sz="2700" kern="100" dirty="0">
                <a:solidFill>
                  <a:prstClr val="black"/>
                </a:solidFill>
                <a:latin typeface="Times New Roman"/>
                <a:ea typeface="华文细黑"/>
                <a:cs typeface="Courier New"/>
              </a:rPr>
              <a:t>)</a:t>
            </a:r>
            <a:r>
              <a:rPr lang="zh-CN" altLang="zh-CN" sz="2700" kern="100" dirty="0">
                <a:solidFill>
                  <a:prstClr val="black"/>
                </a:solidFill>
                <a:latin typeface="Times New Roman"/>
                <a:ea typeface="华文细黑"/>
                <a:cs typeface="Times New Roman"/>
              </a:rPr>
              <a:t>与单质</a:t>
            </a:r>
            <a:r>
              <a:rPr lang="en-US" altLang="zh-CN" sz="2700" kern="100" dirty="0">
                <a:solidFill>
                  <a:prstClr val="black"/>
                </a:solidFill>
                <a:latin typeface="Times New Roman"/>
                <a:ea typeface="华文细黑"/>
                <a:cs typeface="Courier New"/>
              </a:rPr>
              <a:t>Y(Fe)</a:t>
            </a:r>
            <a:r>
              <a:rPr lang="zh-CN" altLang="zh-CN" sz="2700" kern="100" dirty="0">
                <a:solidFill>
                  <a:prstClr val="black"/>
                </a:solidFill>
                <a:latin typeface="Times New Roman"/>
                <a:ea typeface="华文细黑"/>
                <a:cs typeface="Times New Roman"/>
              </a:rPr>
              <a:t>，二者反应首先生成</a:t>
            </a:r>
            <a:r>
              <a:rPr lang="en-US" altLang="zh-CN" sz="2700" kern="100" dirty="0">
                <a:solidFill>
                  <a:prstClr val="black"/>
                </a:solidFill>
                <a:latin typeface="Times New Roman"/>
                <a:ea typeface="华文细黑"/>
                <a:cs typeface="Courier New"/>
              </a:rPr>
              <a:t>ZnCl</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和</a:t>
            </a:r>
            <a:r>
              <a:rPr lang="en-US" altLang="zh-CN" sz="2700" kern="100" dirty="0">
                <a:solidFill>
                  <a:prstClr val="black"/>
                </a:solidFill>
                <a:latin typeface="Times New Roman"/>
                <a:ea typeface="华文细黑"/>
                <a:cs typeface="Courier New"/>
              </a:rPr>
              <a:t>FeCl</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，然后锌再与</a:t>
            </a:r>
            <a:r>
              <a:rPr lang="en-US" altLang="zh-CN" sz="2700" kern="100" dirty="0">
                <a:solidFill>
                  <a:prstClr val="black"/>
                </a:solidFill>
                <a:latin typeface="Times New Roman"/>
                <a:ea typeface="华文细黑"/>
                <a:cs typeface="Courier New"/>
              </a:rPr>
              <a:t>FeCl</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反应置换出铁，不可以一步实现；</a:t>
            </a:r>
            <a:endParaRPr lang="en-US" altLang="zh-CN" sz="2700" kern="100" dirty="0">
              <a:solidFill>
                <a:prstClr val="black"/>
              </a:solidFill>
              <a:latin typeface="Times New Roman"/>
              <a:ea typeface="华文细黑"/>
              <a:cs typeface="Times New Roman"/>
            </a:endParaRPr>
          </a:p>
          <a:p>
            <a:pPr lvl="0" algn="just">
              <a:lnSpc>
                <a:spcPct val="145000"/>
              </a:lnSpc>
            </a:pPr>
            <a:r>
              <a:rPr lang="en-US" altLang="zh-CN" sz="2700" kern="100" dirty="0">
                <a:solidFill>
                  <a:prstClr val="black"/>
                </a:solidFill>
                <a:latin typeface="Times New Roman"/>
                <a:ea typeface="华文细黑"/>
                <a:cs typeface="Courier New"/>
              </a:rPr>
              <a:t>C</a:t>
            </a:r>
            <a:r>
              <a:rPr lang="zh-CN" altLang="zh-CN" sz="2700" kern="100" dirty="0">
                <a:solidFill>
                  <a:prstClr val="black"/>
                </a:solidFill>
                <a:latin typeface="Times New Roman"/>
                <a:ea typeface="华文细黑"/>
                <a:cs typeface="Times New Roman"/>
              </a:rPr>
              <a:t>项，</a:t>
            </a:r>
            <a:r>
              <a:rPr lang="en-US" altLang="zh-CN" sz="2700" kern="100" dirty="0">
                <a:solidFill>
                  <a:prstClr val="black"/>
                </a:solidFill>
                <a:latin typeface="Times New Roman"/>
                <a:ea typeface="华文细黑"/>
                <a:cs typeface="Courier New"/>
              </a:rPr>
              <a:t>X</a:t>
            </a:r>
            <a:r>
              <a:rPr lang="zh-CN" altLang="zh-CN" sz="2700" kern="100" dirty="0">
                <a:solidFill>
                  <a:prstClr val="black"/>
                </a:solidFill>
                <a:latin typeface="Times New Roman"/>
                <a:ea typeface="华文细黑"/>
                <a:cs typeface="Times New Roman"/>
              </a:rPr>
              <a:t>为</a:t>
            </a:r>
            <a:r>
              <a:rPr lang="en-US" altLang="zh-CN" sz="2700" kern="100" dirty="0">
                <a:solidFill>
                  <a:prstClr val="black"/>
                </a:solidFill>
                <a:latin typeface="Times New Roman"/>
                <a:ea typeface="华文细黑"/>
                <a:cs typeface="Courier New"/>
              </a:rPr>
              <a:t>Mg</a:t>
            </a:r>
            <a:r>
              <a:rPr lang="zh-CN" altLang="zh-CN" sz="2700" kern="100" dirty="0">
                <a:solidFill>
                  <a:prstClr val="black"/>
                </a:solidFill>
                <a:latin typeface="Times New Roman"/>
                <a:ea typeface="华文细黑"/>
                <a:cs typeface="Times New Roman"/>
              </a:rPr>
              <a:t>，</a:t>
            </a:r>
            <a:r>
              <a:rPr lang="en-US" altLang="zh-CN" sz="2700" kern="100" dirty="0">
                <a:solidFill>
                  <a:prstClr val="black"/>
                </a:solidFill>
                <a:latin typeface="Times New Roman"/>
                <a:ea typeface="华文细黑"/>
                <a:cs typeface="Courier New"/>
              </a:rPr>
              <a:t>Z</a:t>
            </a:r>
            <a:r>
              <a:rPr lang="zh-CN" altLang="zh-CN" sz="2700" kern="100" dirty="0">
                <a:solidFill>
                  <a:prstClr val="black"/>
                </a:solidFill>
                <a:latin typeface="Times New Roman"/>
                <a:ea typeface="华文细黑"/>
                <a:cs typeface="Times New Roman"/>
              </a:rPr>
              <a:t>为</a:t>
            </a:r>
            <a:r>
              <a:rPr lang="en-US" altLang="zh-CN" sz="2700" kern="100" dirty="0">
                <a:solidFill>
                  <a:prstClr val="black"/>
                </a:solidFill>
                <a:latin typeface="Times New Roman"/>
                <a:ea typeface="华文细黑"/>
                <a:cs typeface="Courier New"/>
              </a:rPr>
              <a:t>O</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，镁与氧气可以一步反应生成化合物乙</a:t>
            </a:r>
            <a:r>
              <a:rPr lang="en-US" altLang="zh-CN" sz="2700" kern="100" dirty="0" err="1">
                <a:solidFill>
                  <a:prstClr val="black"/>
                </a:solidFill>
                <a:latin typeface="Times New Roman"/>
                <a:ea typeface="华文细黑"/>
                <a:cs typeface="Courier New"/>
              </a:rPr>
              <a:t>MgO</a:t>
            </a:r>
            <a:r>
              <a:rPr lang="zh-CN" altLang="zh-CN" sz="2700" kern="100" dirty="0">
                <a:solidFill>
                  <a:prstClr val="black"/>
                </a:solidFill>
                <a:latin typeface="Times New Roman"/>
                <a:ea typeface="华文细黑"/>
                <a:cs typeface="Times New Roman"/>
              </a:rPr>
              <a:t>；</a:t>
            </a:r>
            <a:r>
              <a:rPr lang="en-US" altLang="zh-CN" sz="2700" kern="100" dirty="0">
                <a:solidFill>
                  <a:prstClr val="black"/>
                </a:solidFill>
                <a:latin typeface="Times New Roman"/>
                <a:ea typeface="华文细黑"/>
                <a:cs typeface="Courier New"/>
              </a:rPr>
              <a:t>Y</a:t>
            </a:r>
            <a:r>
              <a:rPr lang="zh-CN" altLang="zh-CN" sz="2700" kern="100" dirty="0">
                <a:solidFill>
                  <a:prstClr val="black"/>
                </a:solidFill>
                <a:latin typeface="Times New Roman"/>
                <a:ea typeface="华文细黑"/>
                <a:cs typeface="Times New Roman"/>
              </a:rPr>
              <a:t>为</a:t>
            </a:r>
            <a:r>
              <a:rPr lang="en-US" altLang="zh-CN" sz="2700" kern="100" dirty="0">
                <a:solidFill>
                  <a:prstClr val="black"/>
                </a:solidFill>
                <a:latin typeface="Times New Roman"/>
                <a:ea typeface="华文细黑"/>
                <a:cs typeface="Courier New"/>
              </a:rPr>
              <a:t>C</a:t>
            </a:r>
            <a:r>
              <a:rPr lang="zh-CN" altLang="zh-CN" sz="2700" kern="100" dirty="0">
                <a:solidFill>
                  <a:prstClr val="black"/>
                </a:solidFill>
                <a:latin typeface="Times New Roman"/>
                <a:ea typeface="华文细黑"/>
                <a:cs typeface="Times New Roman"/>
              </a:rPr>
              <a:t>，碳与氧气可以一步反应生成化合物甲</a:t>
            </a:r>
            <a:r>
              <a:rPr lang="en-US" altLang="zh-CN" sz="2700" kern="100" dirty="0">
                <a:solidFill>
                  <a:prstClr val="black"/>
                </a:solidFill>
                <a:latin typeface="Times New Roman"/>
                <a:ea typeface="华文细黑"/>
                <a:cs typeface="Courier New"/>
              </a:rPr>
              <a:t>CO</a:t>
            </a:r>
            <a:r>
              <a:rPr lang="en-US" altLang="zh-CN" sz="2700" kern="100" baseline="-25000" dirty="0">
                <a:solidFill>
                  <a:prstClr val="black"/>
                </a:solidFill>
                <a:latin typeface="Times New Roman"/>
                <a:ea typeface="华文细黑"/>
                <a:cs typeface="Courier New"/>
              </a:rPr>
              <a:t>2</a:t>
            </a:r>
            <a:r>
              <a:rPr lang="zh-CN" altLang="zh-CN" sz="2700" kern="100" dirty="0">
                <a:solidFill>
                  <a:prstClr val="black"/>
                </a:solidFill>
                <a:latin typeface="Times New Roman"/>
                <a:ea typeface="华文细黑"/>
                <a:cs typeface="Times New Roman"/>
              </a:rPr>
              <a:t>；镁与二氧化碳可以一步反应生成化合物乙</a:t>
            </a:r>
            <a:r>
              <a:rPr lang="en-US" altLang="zh-CN" sz="2700" kern="100" dirty="0">
                <a:solidFill>
                  <a:prstClr val="black"/>
                </a:solidFill>
                <a:latin typeface="Times New Roman"/>
                <a:ea typeface="华文细黑"/>
                <a:cs typeface="Courier New"/>
              </a:rPr>
              <a:t>(</a:t>
            </a:r>
            <a:r>
              <a:rPr lang="en-US" altLang="zh-CN" sz="2700" kern="100" dirty="0" err="1">
                <a:solidFill>
                  <a:prstClr val="black"/>
                </a:solidFill>
                <a:latin typeface="Times New Roman"/>
                <a:ea typeface="华文细黑"/>
                <a:cs typeface="Courier New"/>
              </a:rPr>
              <a:t>MgO</a:t>
            </a:r>
            <a:r>
              <a:rPr lang="en-US" altLang="zh-CN" sz="2700" kern="100" dirty="0">
                <a:solidFill>
                  <a:prstClr val="black"/>
                </a:solidFill>
                <a:latin typeface="Times New Roman"/>
                <a:ea typeface="华文细黑"/>
                <a:cs typeface="Courier New"/>
              </a:rPr>
              <a:t>)</a:t>
            </a:r>
            <a:r>
              <a:rPr lang="zh-CN" altLang="zh-CN" sz="2700" kern="100" dirty="0">
                <a:solidFill>
                  <a:prstClr val="black"/>
                </a:solidFill>
                <a:latin typeface="Times New Roman"/>
                <a:ea typeface="华文细黑"/>
                <a:cs typeface="Times New Roman"/>
              </a:rPr>
              <a:t>与单质</a:t>
            </a:r>
            <a:r>
              <a:rPr lang="en-US" altLang="zh-CN" sz="2700" kern="100" dirty="0">
                <a:solidFill>
                  <a:prstClr val="black"/>
                </a:solidFill>
                <a:latin typeface="Times New Roman"/>
                <a:ea typeface="华文细黑"/>
                <a:cs typeface="Courier New"/>
              </a:rPr>
              <a:t>Y(C)</a:t>
            </a:r>
            <a:r>
              <a:rPr lang="zh-CN" altLang="zh-CN" sz="2700" kern="100" dirty="0">
                <a:solidFill>
                  <a:prstClr val="black"/>
                </a:solidFill>
                <a:latin typeface="Times New Roman"/>
                <a:ea typeface="华文细黑"/>
                <a:cs typeface="Times New Roman"/>
              </a:rPr>
              <a:t>，可以一步实现</a:t>
            </a:r>
            <a:r>
              <a:rPr lang="zh-CN" altLang="zh-CN" sz="2700" kern="100" dirty="0" smtClean="0">
                <a:solidFill>
                  <a:prstClr val="black"/>
                </a:solidFill>
                <a:latin typeface="Times New Roman"/>
                <a:ea typeface="华文细黑"/>
                <a:cs typeface="Times New Roman"/>
              </a:rPr>
              <a:t>；</a:t>
            </a:r>
            <a:endParaRPr lang="en-US" altLang="zh-CN" sz="2700" kern="100" dirty="0">
              <a:solidFill>
                <a:prstClr val="black"/>
              </a:solidFill>
              <a:latin typeface="Times New Roman"/>
              <a:ea typeface="华文细黑"/>
              <a:cs typeface="Times New Roman"/>
            </a:endParaRPr>
          </a:p>
        </p:txBody>
      </p:sp>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04157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750"/>
                                        <p:tgtEl>
                                          <p:spTgt spid="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750"/>
                                        <p:tgtEl>
                                          <p:spTgt spid="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blinds(horizontal)">
                                      <p:cBhvr>
                                        <p:cTn id="15" dur="750"/>
                                        <p:tgtEl>
                                          <p:spTgt spid="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blinds(horizontal)">
                                      <p:cBhvr>
                                        <p:cTn id="19" dur="750"/>
                                        <p:tgtEl>
                                          <p:spTgt spid="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blinds(horizontal)">
                                      <p:cBhvr>
                                        <p:cTn id="23" dur="75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矩形 9"/>
          <p:cNvSpPr/>
          <p:nvPr/>
        </p:nvSpPr>
        <p:spPr>
          <a:xfrm>
            <a:off x="666344" y="1616234"/>
            <a:ext cx="10856136" cy="2677656"/>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，氢气与氯气可以一步反应生成化合物乙</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Si</a:t>
            </a:r>
            <a:r>
              <a:rPr lang="zh-CN" altLang="zh-CN" sz="2800" kern="100" dirty="0">
                <a:latin typeface="Times New Roman"/>
                <a:ea typeface="华文细黑"/>
                <a:cs typeface="Times New Roman"/>
              </a:rPr>
              <a:t>，硅与氯气可以一步反应生成化合物甲</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；氢气与</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可以一步反应生成化合物乙</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与单质</a:t>
            </a:r>
            <a:r>
              <a:rPr lang="en-US" altLang="zh-CN" sz="2800" kern="100" dirty="0">
                <a:latin typeface="Times New Roman"/>
                <a:ea typeface="华文细黑"/>
                <a:cs typeface="Courier New"/>
              </a:rPr>
              <a:t>Y(Si)</a:t>
            </a:r>
            <a:r>
              <a:rPr lang="zh-CN" altLang="zh-CN" sz="2800" kern="100" dirty="0">
                <a:latin typeface="Times New Roman"/>
                <a:ea typeface="华文细黑"/>
                <a:cs typeface="Times New Roman"/>
              </a:rPr>
              <a:t>，可以一步实现。</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smtClean="0">
                <a:solidFill>
                  <a:srgbClr val="E36C0A"/>
                </a:solidFill>
                <a:latin typeface="Times New Roman"/>
                <a:ea typeface="华文细黑"/>
                <a:cs typeface="Courier New"/>
              </a:rPr>
              <a:t>B</a:t>
            </a:r>
            <a:endParaRPr lang="zh-CN" altLang="zh-CN" sz="2800" kern="100" dirty="0">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6148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750"/>
                                        <p:tgtEl>
                                          <p:spTgt spid="10">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blinds(horizontal)">
                                      <p:cBhvr>
                                        <p:cTn id="11" dur="75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4892" y="621482"/>
            <a:ext cx="11296938" cy="13024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a:t>
            </a:r>
            <a:r>
              <a:rPr lang="zh-CN" altLang="zh-CN" sz="2800" kern="100" dirty="0">
                <a:latin typeface="Times New Roman"/>
                <a:ea typeface="华文细黑"/>
                <a:cs typeface="Times New Roman"/>
              </a:rPr>
              <a:t>晶体硅是信息科学和能源科学中的一种重要材料，可用于制芯片和太阳能电池等。以下是工业上制取纯硅的一种方法。</a:t>
            </a:r>
            <a:endParaRPr lang="zh-CN" altLang="zh-CN" sz="1050" kern="100" dirty="0">
              <a:effectLst/>
              <a:latin typeface="宋体"/>
              <a:cs typeface="Courier New"/>
            </a:endParaRPr>
          </a:p>
        </p:txBody>
      </p:sp>
      <p:sp>
        <p:nvSpPr>
          <p:cNvPr id="62"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7106" name="Picture 2" descr="7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9260" y="2017966"/>
            <a:ext cx="8342410" cy="2554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14892" y="4574889"/>
            <a:ext cx="11296938" cy="1303177"/>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各元素用相应的元素符号表示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在上述生产过程中，属于置换反应的有</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填反应代号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20"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1645" y="1053530"/>
            <a:ext cx="11120877" cy="397031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写出反应</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的化学方程式</a:t>
            </a:r>
            <a:r>
              <a:rPr lang="en-US" altLang="zh-CN" sz="2800" kern="100" dirty="0" smtClean="0">
                <a:latin typeface="Times New Roman"/>
                <a:ea typeface="华文细黑"/>
                <a:cs typeface="Courier New"/>
              </a:rPr>
              <a:t>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化合物</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的用途很广，通常可用作建筑工业和造纸工业的黏合剂，可作肥皂的填充剂，是天然水的软化剂。将石英砂和纯碱按一定比例混合加热至</a:t>
            </a:r>
            <a:r>
              <a:rPr lang="en-US" altLang="zh-CN" sz="2800" kern="100" dirty="0">
                <a:latin typeface="Times New Roman"/>
                <a:ea typeface="华文细黑"/>
                <a:cs typeface="Courier New"/>
              </a:rPr>
              <a:t>1 373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1 623 K</a:t>
            </a:r>
            <a:r>
              <a:rPr lang="zh-CN" altLang="zh-CN" sz="2800" kern="100" dirty="0">
                <a:latin typeface="Times New Roman"/>
                <a:ea typeface="华文细黑"/>
                <a:cs typeface="Times New Roman"/>
              </a:rPr>
              <a:t>反应，生成化合物</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，其化学方程式是</a:t>
            </a:r>
            <a:r>
              <a:rPr lang="en-US" altLang="zh-CN" sz="2800" kern="100" dirty="0" smtClean="0">
                <a:latin typeface="Times New Roman"/>
                <a:ea typeface="华文细黑"/>
                <a:cs typeface="Courier New"/>
              </a:rPr>
              <a:t>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0254" y="1191151"/>
            <a:ext cx="10642228" cy="461664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三种气体在</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节能减排</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中作为减排目标的一种气体是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；分别通入</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溶液中能得到白色沉淀的气体是</a:t>
            </a:r>
            <a:r>
              <a:rPr lang="en-US" altLang="zh-CN" sz="2800" kern="100" dirty="0">
                <a:latin typeface="Times New Roman"/>
                <a:ea typeface="华文细黑"/>
                <a:cs typeface="Courier New"/>
              </a:rPr>
              <a:t>______________(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工业上合成氨的原料</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的制法是先把焦炭与水蒸气反应生成水煤气，再提纯水煤气得到纯净的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，提纯水煤气得到纯净的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的化学方程式为</a:t>
            </a:r>
            <a:r>
              <a:rPr lang="en-US" altLang="zh-CN" sz="2800" kern="100" dirty="0" smtClean="0">
                <a:latin typeface="Times New Roman"/>
                <a:ea typeface="华文细黑"/>
                <a:cs typeface="Courier New"/>
              </a:rPr>
              <a:t>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5" action="ppaction://hlinksldjump"/>
          </p:cNvPr>
          <p:cNvSpPr/>
          <p:nvPr/>
        </p:nvSpPr>
        <p:spPr>
          <a:xfrm>
            <a:off x="1091105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4"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555231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526773683"/>
              </p:ext>
            </p:extLst>
          </p:nvPr>
        </p:nvGraphicFramePr>
        <p:xfrm>
          <a:off x="624606" y="981522"/>
          <a:ext cx="10845800" cy="1905000"/>
        </p:xfrm>
        <a:graphic>
          <a:graphicData uri="http://schemas.openxmlformats.org/presentationml/2006/ole">
            <mc:AlternateContent xmlns:mc="http://schemas.openxmlformats.org/markup-compatibility/2006">
              <mc:Choice xmlns:v="urn:schemas-microsoft-com:vml" Requires="v">
                <p:oleObj spid="_x0000_s52302" name="文档" r:id="rId4" imgW="10847896" imgH="1912538" progId="Word.Document.12">
                  <p:embed/>
                </p:oleObj>
              </mc:Choice>
              <mc:Fallback>
                <p:oleObj name="文档" r:id="rId4" imgW="10847896" imgH="1912538" progId="Word.Document.12">
                  <p:embed/>
                  <p:pic>
                    <p:nvPicPr>
                      <p:cNvPr id="0" name=""/>
                      <p:cNvPicPr/>
                      <p:nvPr/>
                    </p:nvPicPr>
                    <p:blipFill>
                      <a:blip r:embed="rId5"/>
                      <a:stretch>
                        <a:fillRect/>
                      </a:stretch>
                    </p:blipFill>
                    <p:spPr>
                      <a:xfrm>
                        <a:off x="624606" y="981522"/>
                        <a:ext cx="10845800" cy="19050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974381475"/>
              </p:ext>
            </p:extLst>
          </p:nvPr>
        </p:nvGraphicFramePr>
        <p:xfrm>
          <a:off x="624308" y="2599036"/>
          <a:ext cx="10845800" cy="889000"/>
        </p:xfrm>
        <a:graphic>
          <a:graphicData uri="http://schemas.openxmlformats.org/presentationml/2006/ole">
            <mc:AlternateContent xmlns:mc="http://schemas.openxmlformats.org/markup-compatibility/2006">
              <mc:Choice xmlns:v="urn:schemas-microsoft-com:vml" Requires="v">
                <p:oleObj spid="_x0000_s52303" name="文档" r:id="rId7" imgW="10847896" imgH="890114" progId="Word.Document.12">
                  <p:embed/>
                </p:oleObj>
              </mc:Choice>
              <mc:Fallback>
                <p:oleObj name="文档" r:id="rId7" imgW="10847896" imgH="890114" progId="Word.Document.12">
                  <p:embed/>
                  <p:pic>
                    <p:nvPicPr>
                      <p:cNvPr id="0" name=""/>
                      <p:cNvPicPr/>
                      <p:nvPr/>
                    </p:nvPicPr>
                    <p:blipFill>
                      <a:blip r:embed="rId8"/>
                      <a:stretch>
                        <a:fillRect/>
                      </a:stretch>
                    </p:blipFill>
                    <p:spPr>
                      <a:xfrm>
                        <a:off x="624308" y="2599036"/>
                        <a:ext cx="10845800" cy="889000"/>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053997203"/>
              </p:ext>
            </p:extLst>
          </p:nvPr>
        </p:nvGraphicFramePr>
        <p:xfrm>
          <a:off x="624308" y="3606106"/>
          <a:ext cx="10845800" cy="965200"/>
        </p:xfrm>
        <a:graphic>
          <a:graphicData uri="http://schemas.openxmlformats.org/presentationml/2006/ole">
            <mc:AlternateContent xmlns:mc="http://schemas.openxmlformats.org/markup-compatibility/2006">
              <mc:Choice xmlns:v="urn:schemas-microsoft-com:vml" Requires="v">
                <p:oleObj spid="_x0000_s52304" name="文档" r:id="rId10" imgW="10847896" imgH="966183" progId="Word.Document.12">
                  <p:embed/>
                </p:oleObj>
              </mc:Choice>
              <mc:Fallback>
                <p:oleObj name="文档" r:id="rId10" imgW="10847896" imgH="966183" progId="Word.Document.12">
                  <p:embed/>
                  <p:pic>
                    <p:nvPicPr>
                      <p:cNvPr id="0" name=""/>
                      <p:cNvPicPr/>
                      <p:nvPr/>
                    </p:nvPicPr>
                    <p:blipFill>
                      <a:blip r:embed="rId11"/>
                      <a:stretch>
                        <a:fillRect/>
                      </a:stretch>
                    </p:blipFill>
                    <p:spPr>
                      <a:xfrm>
                        <a:off x="624308" y="3606106"/>
                        <a:ext cx="10845800" cy="96520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770252493"/>
              </p:ext>
            </p:extLst>
          </p:nvPr>
        </p:nvGraphicFramePr>
        <p:xfrm>
          <a:off x="624308" y="4543252"/>
          <a:ext cx="10845800" cy="1574800"/>
        </p:xfrm>
        <a:graphic>
          <a:graphicData uri="http://schemas.openxmlformats.org/presentationml/2006/ole">
            <mc:AlternateContent xmlns:mc="http://schemas.openxmlformats.org/markup-compatibility/2006">
              <mc:Choice xmlns:v="urn:schemas-microsoft-com:vml" Requires="v">
                <p:oleObj spid="_x0000_s52305" name="文档" r:id="rId13" imgW="10847896" imgH="1589876" progId="Word.Document.12">
                  <p:embed/>
                </p:oleObj>
              </mc:Choice>
              <mc:Fallback>
                <p:oleObj name="文档" r:id="rId13" imgW="10847896" imgH="1589876" progId="Word.Document.12">
                  <p:embed/>
                  <p:pic>
                    <p:nvPicPr>
                      <p:cNvPr id="0" name=""/>
                      <p:cNvPicPr/>
                      <p:nvPr/>
                    </p:nvPicPr>
                    <p:blipFill>
                      <a:blip r:embed="rId14"/>
                      <a:stretch>
                        <a:fillRect/>
                      </a:stretch>
                    </p:blipFill>
                    <p:spPr>
                      <a:xfrm>
                        <a:off x="624308" y="4543252"/>
                        <a:ext cx="10845800" cy="1574800"/>
                      </a:xfrm>
                      <a:prstGeom prst="rect">
                        <a:avLst/>
                      </a:prstGeom>
                    </p:spPr>
                  </p:pic>
                </p:oleObj>
              </mc:Fallback>
            </mc:AlternateContent>
          </a:graphicData>
        </a:graphic>
      </p:graphicFrame>
      <p:sp>
        <p:nvSpPr>
          <p:cNvPr id="23" name="Rectangle 21">
            <a:hlinkClick r:id="rId15"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16"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17"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8"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9"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20"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21"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22"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23"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24"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25"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26"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27"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Rectangle 21">
            <a:hlinkClick r:id="rId28"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4096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750"/>
                                        <p:tgtEl>
                                          <p:spTgt spid="2"/>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750"/>
                                        <p:tgtEl>
                                          <p:spTgt spid="19"/>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750"/>
                                        <p:tgtEl>
                                          <p:spTgt spid="20"/>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83200" y="680790"/>
            <a:ext cx="11185087"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分别为</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，其中</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是温室气体，是节能减排的目标气体；</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HCl</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W(</a:t>
            </a:r>
            <a:r>
              <a:rPr lang="zh-CN" altLang="zh-CN" sz="2800" kern="100" dirty="0">
                <a:latin typeface="Times New Roman"/>
                <a:ea typeface="华文细黑"/>
                <a:cs typeface="Times New Roman"/>
              </a:rPr>
              <a:t>硅酸钠</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溶液中能够生成白色沉淀</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硅酸</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a:t>
            </a:r>
            <a:r>
              <a:rPr lang="zh-CN" altLang="zh-CN" sz="2800" b="1" kern="100" dirty="0">
                <a:solidFill>
                  <a:srgbClr val="00B0F0"/>
                </a:solidFill>
                <a:latin typeface="Times New Roman"/>
                <a:ea typeface="微软雅黑"/>
                <a:cs typeface="Times New Roman"/>
              </a:rPr>
              <a:t>　</a:t>
            </a:r>
            <a:r>
              <a:rPr lang="en-US" altLang="zh-CN" sz="2800" kern="100" dirty="0">
                <a:solidFill>
                  <a:srgbClr val="E36C0A"/>
                </a:solidFill>
                <a:latin typeface="Times New Roman"/>
                <a:ea typeface="华文细黑"/>
                <a:cs typeface="Courier New"/>
              </a:rPr>
              <a:t>(1)</a:t>
            </a:r>
            <a:r>
              <a:rPr lang="en-US" altLang="zh-CN" sz="2800" kern="100" dirty="0" smtClean="0">
                <a:solidFill>
                  <a:srgbClr val="E36C0A"/>
                </a:solidFill>
                <a:latin typeface="宋体"/>
                <a:ea typeface="华文细黑"/>
                <a:cs typeface="Times New Roman"/>
              </a:rPr>
              <a:t>①②③</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50534985"/>
              </p:ext>
            </p:extLst>
          </p:nvPr>
        </p:nvGraphicFramePr>
        <p:xfrm>
          <a:off x="571500" y="3318768"/>
          <a:ext cx="8178800" cy="1003300"/>
        </p:xfrm>
        <a:graphic>
          <a:graphicData uri="http://schemas.openxmlformats.org/presentationml/2006/ole">
            <mc:AlternateContent xmlns:mc="http://schemas.openxmlformats.org/markup-compatibility/2006">
              <mc:Choice xmlns:v="urn:schemas-microsoft-com:vml" Requires="v">
                <p:oleObj spid="_x0000_s53307" name="文档" r:id="rId4" imgW="8185974" imgH="1002934" progId="Word.Document.12">
                  <p:embed/>
                </p:oleObj>
              </mc:Choice>
              <mc:Fallback>
                <p:oleObj name="文档" r:id="rId4" imgW="8185974" imgH="1002934" progId="Word.Document.12">
                  <p:embed/>
                  <p:pic>
                    <p:nvPicPr>
                      <p:cNvPr id="0" name=""/>
                      <p:cNvPicPr/>
                      <p:nvPr/>
                    </p:nvPicPr>
                    <p:blipFill>
                      <a:blip r:embed="rId5"/>
                      <a:stretch>
                        <a:fillRect/>
                      </a:stretch>
                    </p:blipFill>
                    <p:spPr>
                      <a:xfrm>
                        <a:off x="571500" y="3318768"/>
                        <a:ext cx="8178800" cy="1003300"/>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173793116"/>
              </p:ext>
            </p:extLst>
          </p:nvPr>
        </p:nvGraphicFramePr>
        <p:xfrm>
          <a:off x="571500" y="4106168"/>
          <a:ext cx="8178800" cy="1041400"/>
        </p:xfrm>
        <a:graphic>
          <a:graphicData uri="http://schemas.openxmlformats.org/presentationml/2006/ole">
            <mc:AlternateContent xmlns:mc="http://schemas.openxmlformats.org/markup-compatibility/2006">
              <mc:Choice xmlns:v="urn:schemas-microsoft-com:vml" Requires="v">
                <p:oleObj spid="_x0000_s53308" name="文档" r:id="rId7" imgW="8185974" imgH="1041093" progId="Word.Document.12">
                  <p:embed/>
                </p:oleObj>
              </mc:Choice>
              <mc:Fallback>
                <p:oleObj name="文档" r:id="rId7" imgW="8185974" imgH="1041093" progId="Word.Document.12">
                  <p:embed/>
                  <p:pic>
                    <p:nvPicPr>
                      <p:cNvPr id="0" name=""/>
                      <p:cNvPicPr/>
                      <p:nvPr/>
                    </p:nvPicPr>
                    <p:blipFill>
                      <a:blip r:embed="rId8"/>
                      <a:stretch>
                        <a:fillRect/>
                      </a:stretch>
                    </p:blipFill>
                    <p:spPr>
                      <a:xfrm>
                        <a:off x="571500" y="4106168"/>
                        <a:ext cx="8178800" cy="1041400"/>
                      </a:xfrm>
                      <a:prstGeom prst="rect">
                        <a:avLst/>
                      </a:prstGeom>
                    </p:spPr>
                  </p:pic>
                </p:oleObj>
              </mc:Fallback>
            </mc:AlternateContent>
          </a:graphicData>
        </a:graphic>
      </p:graphicFrame>
      <p:sp>
        <p:nvSpPr>
          <p:cNvPr id="20" name="矩形 19"/>
          <p:cNvSpPr/>
          <p:nvPr/>
        </p:nvSpPr>
        <p:spPr>
          <a:xfrm>
            <a:off x="478582" y="4898620"/>
            <a:ext cx="11185087" cy="656846"/>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(4)CO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CO</a:t>
            </a:r>
            <a:r>
              <a:rPr lang="en-US" altLang="zh-CN" sz="2800" kern="100" baseline="-250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和</a:t>
            </a:r>
            <a:r>
              <a:rPr lang="en-US" altLang="zh-CN" sz="2800" kern="100" dirty="0">
                <a:solidFill>
                  <a:srgbClr val="E36C0A"/>
                </a:solidFill>
                <a:latin typeface="Times New Roman"/>
                <a:ea typeface="华文细黑"/>
                <a:cs typeface="Courier New"/>
              </a:rPr>
              <a:t>HCl</a:t>
            </a:r>
            <a:endParaRPr lang="zh-CN" altLang="zh-CN" sz="1050" kern="100" dirty="0">
              <a:effectLst/>
              <a:latin typeface="宋体"/>
              <a:cs typeface="Courier New"/>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2436374056"/>
              </p:ext>
            </p:extLst>
          </p:nvPr>
        </p:nvGraphicFramePr>
        <p:xfrm>
          <a:off x="575990" y="5666318"/>
          <a:ext cx="11125200" cy="1257300"/>
        </p:xfrm>
        <a:graphic>
          <a:graphicData uri="http://schemas.openxmlformats.org/presentationml/2006/ole">
            <mc:AlternateContent xmlns:mc="http://schemas.openxmlformats.org/markup-compatibility/2006">
              <mc:Choice xmlns:v="urn:schemas-microsoft-com:vml" Requires="v">
                <p:oleObj spid="_x0000_s53309" name="文档" r:id="rId10" imgW="11123888" imgH="1258922" progId="Word.Document.12">
                  <p:embed/>
                </p:oleObj>
              </mc:Choice>
              <mc:Fallback>
                <p:oleObj name="文档" r:id="rId10" imgW="11123888" imgH="1258922" progId="Word.Document.12">
                  <p:embed/>
                  <p:pic>
                    <p:nvPicPr>
                      <p:cNvPr id="0" name=""/>
                      <p:cNvPicPr/>
                      <p:nvPr/>
                    </p:nvPicPr>
                    <p:blipFill>
                      <a:blip r:embed="rId11"/>
                      <a:stretch>
                        <a:fillRect/>
                      </a:stretch>
                    </p:blipFill>
                    <p:spPr>
                      <a:xfrm>
                        <a:off x="575990" y="5666318"/>
                        <a:ext cx="11125200" cy="1257300"/>
                      </a:xfrm>
                      <a:prstGeom prst="rect">
                        <a:avLst/>
                      </a:prstGeom>
                    </p:spPr>
                  </p:pic>
                </p:oleObj>
              </mc:Fallback>
            </mc:AlternateContent>
          </a:graphicData>
        </a:graphic>
      </p:graphicFrame>
      <p:sp>
        <p:nvSpPr>
          <p:cNvPr id="23" name="Rectangle 21">
            <a:hlinkClick r:id="rId1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4" name="Rectangle 21">
            <a:hlinkClick r:id="rId1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5" name="Rectangle 21">
            <a:hlinkClick r:id="rId1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6" name="Rectangle 21">
            <a:hlinkClick r:id="rId1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7" name="Rectangle 21">
            <a:hlinkClick r:id="rId1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8" name="Rectangle 21">
            <a:hlinkClick r:id="rId1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9" name="Rectangle 21">
            <a:hlinkClick r:id="rId1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0" name="Rectangle 21">
            <a:hlinkClick r:id="rId1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1" name="Rectangle 21">
            <a:hlinkClick r:id="rId2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2" name="Rectangle 21">
            <a:hlinkClick r:id="rId2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3" name="Rectangle 21">
            <a:hlinkClick r:id="rId2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4" name="Rectangle 21">
            <a:hlinkClick r:id="rId2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5" name="Rectangle 21">
            <a:hlinkClick r:id="rId2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6" name="Rectangle 21">
            <a:hlinkClick r:id="rId2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0853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750"/>
                                        <p:tgtEl>
                                          <p:spTgt spid="2"/>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linds(horizontal)">
                                      <p:cBhvr>
                                        <p:cTn id="23" dur="750"/>
                                        <p:tgtEl>
                                          <p:spTgt spid="19"/>
                                        </p:tgtEl>
                                      </p:cBhvr>
                                    </p:animEffect>
                                  </p:childTnLst>
                                </p:cTn>
                              </p:par>
                            </p:childTnLst>
                          </p:cTn>
                        </p:par>
                        <p:par>
                          <p:cTn id="24" fill="hold">
                            <p:stCondLst>
                              <p:cond delay="3750"/>
                            </p:stCondLst>
                            <p:childTnLst>
                              <p:par>
                                <p:cTn id="25" presetID="3" presetClass="entr" presetSubtype="1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750"/>
                                        <p:tgtEl>
                                          <p:spTgt spid="20"/>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8248" y="765498"/>
            <a:ext cx="11213582" cy="2677656"/>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单晶硅是信息产业中重要的基础材料。通常用碳在高温下还原二氧化硅制得粗硅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含铁、铝、硼、磷等杂质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，粗硅与氯气反应生成四氯化硅</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反应温度</a:t>
            </a:r>
            <a:r>
              <a:rPr lang="en-US" altLang="zh-CN" sz="2800" kern="100" dirty="0">
                <a:latin typeface="Times New Roman"/>
                <a:ea typeface="华文细黑"/>
                <a:cs typeface="Courier New"/>
              </a:rPr>
              <a:t>450</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500 </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，四氯化硅经提纯后用氢气还原可得高纯硅。以下是实验室制备四氯化硅的装置示意图。</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48130" name="Picture 2" descr="HX1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32855" y="3474552"/>
            <a:ext cx="7983347" cy="2954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6"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81522"/>
            <a:ext cx="11296938" cy="259583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相关信息如下：</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四氯化硅遇水极易水解；</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硼、铝、铁、磷在高温下均能与氯气直接反应生成相应的氯化物；</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有关物质的物理常数见下表：</a:t>
            </a:r>
            <a:endParaRPr lang="zh-CN" altLang="zh-CN" sz="105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2237452383"/>
              </p:ext>
            </p:extLst>
          </p:nvPr>
        </p:nvGraphicFramePr>
        <p:xfrm>
          <a:off x="766612" y="3818636"/>
          <a:ext cx="10441161" cy="1483366"/>
        </p:xfrm>
        <a:graphic>
          <a:graphicData uri="http://schemas.openxmlformats.org/drawingml/2006/table">
            <a:tbl>
              <a:tblPr/>
              <a:tblGrid>
                <a:gridCol w="2580286"/>
                <a:gridCol w="1669900"/>
                <a:gridCol w="1849920"/>
                <a:gridCol w="1500167"/>
                <a:gridCol w="1500167"/>
                <a:gridCol w="1340721"/>
              </a:tblGrid>
              <a:tr h="792089">
                <a:tc>
                  <a:txBody>
                    <a:bodyPr/>
                    <a:lstStyle/>
                    <a:p>
                      <a:pPr algn="ctr">
                        <a:lnSpc>
                          <a:spcPct val="150000"/>
                        </a:lnSpc>
                        <a:spcAft>
                          <a:spcPts val="0"/>
                        </a:spcAft>
                      </a:pPr>
                      <a:r>
                        <a:rPr lang="zh-CN" sz="2800" kern="100">
                          <a:effectLst/>
                          <a:latin typeface="Times New Roman"/>
                          <a:ea typeface="华文细黑"/>
                          <a:cs typeface="Times New Roman"/>
                        </a:rPr>
                        <a:t>物质</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SiCl</a:t>
                      </a:r>
                      <a:r>
                        <a:rPr lang="en-US" sz="2800" kern="100" baseline="-25000">
                          <a:effectLst/>
                          <a:latin typeface="Times New Roman"/>
                          <a:ea typeface="华文细黑"/>
                          <a:cs typeface="Courier New"/>
                        </a:rPr>
                        <a:t>4</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BCl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AlCl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FeCl</a:t>
                      </a:r>
                      <a:r>
                        <a:rPr lang="en-US" sz="2800" kern="100" baseline="-25000">
                          <a:effectLst/>
                          <a:latin typeface="Times New Roman"/>
                          <a:ea typeface="华文细黑"/>
                          <a:cs typeface="Courier New"/>
                        </a:rPr>
                        <a:t>3</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PCl</a:t>
                      </a:r>
                      <a:r>
                        <a:rPr lang="en-US" sz="2800" kern="100" baseline="-25000">
                          <a:effectLst/>
                          <a:latin typeface="Times New Roman"/>
                          <a:ea typeface="华文细黑"/>
                          <a:cs typeface="Courier New"/>
                        </a:rPr>
                        <a:t>5</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1277">
                <a:tc>
                  <a:txBody>
                    <a:bodyPr/>
                    <a:lstStyle/>
                    <a:p>
                      <a:pPr algn="ctr">
                        <a:lnSpc>
                          <a:spcPct val="150000"/>
                        </a:lnSpc>
                        <a:spcAft>
                          <a:spcPts val="0"/>
                        </a:spcAft>
                      </a:pPr>
                      <a:r>
                        <a:rPr lang="zh-CN" sz="2800" kern="100">
                          <a:effectLst/>
                          <a:latin typeface="Times New Roman"/>
                          <a:ea typeface="华文细黑"/>
                          <a:cs typeface="Times New Roman"/>
                        </a:rPr>
                        <a:t>沸点</a:t>
                      </a:r>
                      <a:r>
                        <a:rPr lang="en-US" sz="2800" kern="100">
                          <a:effectLst/>
                          <a:latin typeface="Times New Roman"/>
                          <a:ea typeface="华文细黑"/>
                          <a:cs typeface="Courier New"/>
                        </a:rPr>
                        <a:t>/</a:t>
                      </a:r>
                      <a:r>
                        <a:rPr lang="en-US" sz="2800" kern="100">
                          <a:effectLst/>
                          <a:latin typeface="宋体"/>
                          <a:ea typeface="华文细黑"/>
                          <a:cs typeface="Times New Roman"/>
                        </a:rPr>
                        <a:t>℃</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57.7</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12.8</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315</a:t>
                      </a:r>
                      <a:endParaRPr lang="zh-CN" sz="1050" kern="10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a:t>
                      </a:r>
                      <a:endParaRPr lang="zh-CN" sz="1050" kern="10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059172026"/>
              </p:ext>
            </p:extLst>
          </p:nvPr>
        </p:nvGraphicFramePr>
        <p:xfrm>
          <a:off x="1029246" y="837506"/>
          <a:ext cx="10081120" cy="1584176"/>
        </p:xfrm>
        <a:graphic>
          <a:graphicData uri="http://schemas.openxmlformats.org/drawingml/2006/table">
            <a:tbl>
              <a:tblPr/>
              <a:tblGrid>
                <a:gridCol w="2491311"/>
                <a:gridCol w="1612317"/>
                <a:gridCol w="1786129"/>
                <a:gridCol w="1448437"/>
                <a:gridCol w="1448437"/>
                <a:gridCol w="1294489"/>
              </a:tblGrid>
              <a:tr h="792088">
                <a:tc>
                  <a:txBody>
                    <a:bodyPr/>
                    <a:lstStyle/>
                    <a:p>
                      <a:pPr algn="ctr">
                        <a:lnSpc>
                          <a:spcPct val="150000"/>
                        </a:lnSpc>
                        <a:spcAft>
                          <a:spcPts val="0"/>
                        </a:spcAft>
                      </a:pPr>
                      <a:r>
                        <a:rPr lang="zh-CN" sz="2800" kern="100" baseline="0" dirty="0">
                          <a:effectLst/>
                          <a:latin typeface="Times New Roman"/>
                          <a:ea typeface="华文细黑"/>
                          <a:cs typeface="Times New Roman"/>
                        </a:rPr>
                        <a:t>熔点</a:t>
                      </a:r>
                      <a:r>
                        <a:rPr lang="en-US" sz="2800" kern="100" baseline="0" dirty="0">
                          <a:effectLst/>
                          <a:latin typeface="Times New Roman"/>
                          <a:ea typeface="华文细黑"/>
                          <a:cs typeface="Courier New"/>
                        </a:rPr>
                        <a:t>/</a:t>
                      </a:r>
                      <a:r>
                        <a:rPr lang="en-US" sz="2800" kern="100" baseline="0" dirty="0">
                          <a:effectLst/>
                          <a:latin typeface="宋体"/>
                          <a:ea typeface="华文细黑"/>
                          <a:cs typeface="Times New Roman"/>
                        </a:rPr>
                        <a:t>℃</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r>
                        <a:rPr lang="en-US" sz="2800" kern="100" baseline="0">
                          <a:effectLst/>
                          <a:latin typeface="Times New Roman"/>
                          <a:ea typeface="华文细黑"/>
                          <a:cs typeface="Courier New"/>
                        </a:rPr>
                        <a:t>70.0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r>
                        <a:rPr lang="en-US" sz="2800" kern="100" baseline="0">
                          <a:effectLst/>
                          <a:latin typeface="Times New Roman"/>
                          <a:ea typeface="华文细黑"/>
                          <a:cs typeface="Courier New"/>
                        </a:rPr>
                        <a:t>107.2</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92088">
                <a:tc>
                  <a:txBody>
                    <a:bodyPr/>
                    <a:lstStyle/>
                    <a:p>
                      <a:pPr algn="ctr">
                        <a:lnSpc>
                          <a:spcPct val="150000"/>
                        </a:lnSpc>
                        <a:spcAft>
                          <a:spcPts val="0"/>
                        </a:spcAft>
                      </a:pPr>
                      <a:r>
                        <a:rPr lang="zh-CN" sz="2800" kern="100" baseline="0">
                          <a:effectLst/>
                          <a:latin typeface="Times New Roman"/>
                          <a:ea typeface="华文细黑"/>
                          <a:cs typeface="Times New Roman"/>
                        </a:rPr>
                        <a:t>升华温度</a:t>
                      </a:r>
                      <a:r>
                        <a:rPr lang="en-US" sz="2800" kern="100" baseline="0">
                          <a:effectLst/>
                          <a:latin typeface="Times New Roman"/>
                          <a:ea typeface="华文细黑"/>
                          <a:cs typeface="Courier New"/>
                        </a:rPr>
                        <a:t>/</a:t>
                      </a:r>
                      <a:r>
                        <a:rPr lang="en-US" sz="2800" kern="100" baseline="0">
                          <a:effectLst/>
                          <a:latin typeface="宋体"/>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dirty="0">
                          <a:effectLst/>
                          <a:latin typeface="Times New Roman"/>
                          <a:ea typeface="华文细黑"/>
                          <a:cs typeface="Times New Roman"/>
                        </a:rPr>
                        <a:t>－</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baseline="0">
                          <a:effectLst/>
                          <a:latin typeface="Times New Roman"/>
                          <a:ea typeface="华文细黑"/>
                          <a:cs typeface="Times New Roman"/>
                        </a:rPr>
                        <a:t>－</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180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a:effectLst/>
                          <a:latin typeface="Times New Roman"/>
                          <a:ea typeface="华文细黑"/>
                          <a:cs typeface="Courier New"/>
                        </a:rPr>
                        <a:t>300</a:t>
                      </a:r>
                      <a:endParaRPr lang="zh-CN" sz="2800" kern="100" baseline="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baseline="0" dirty="0">
                          <a:effectLst/>
                          <a:latin typeface="Times New Roman"/>
                          <a:ea typeface="华文细黑"/>
                          <a:cs typeface="Courier New"/>
                        </a:rPr>
                        <a:t>162</a:t>
                      </a:r>
                      <a:endParaRPr lang="zh-CN" sz="2800" kern="100" baseline="0" dirty="0">
                        <a:effectLst/>
                        <a:latin typeface="宋体"/>
                        <a:cs typeface="Courier New"/>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478369" y="2493690"/>
            <a:ext cx="11232086" cy="3970318"/>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请回答下列问题：</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写出装置</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中发生反应的离子方程式：</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管的作用是</a:t>
            </a:r>
            <a:r>
              <a:rPr lang="en-US" altLang="zh-CN" sz="2800" kern="100" dirty="0">
                <a:latin typeface="Times New Roman"/>
                <a:ea typeface="华文细黑"/>
                <a:cs typeface="Courier New"/>
              </a:rPr>
              <a:t>____________</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中的试剂是</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中的</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瓶需要冷却的理由</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0"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4"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5"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6"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7"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8"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9"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30"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1"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2"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3" name="Rectangle 21">
            <a:hlinkClick r:id="rId15"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43026"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二氧化硅和二氧化碳的比较</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3758438979"/>
              </p:ext>
            </p:extLst>
          </p:nvPr>
        </p:nvGraphicFramePr>
        <p:xfrm>
          <a:off x="1185964" y="1053531"/>
          <a:ext cx="9145014" cy="4299667"/>
        </p:xfrm>
        <a:graphic>
          <a:graphicData uri="http://schemas.openxmlformats.org/drawingml/2006/table">
            <a:tbl>
              <a:tblPr/>
              <a:tblGrid>
                <a:gridCol w="1341618"/>
                <a:gridCol w="3482916"/>
                <a:gridCol w="4320480"/>
              </a:tblGrid>
              <a:tr h="511257">
                <a:tc>
                  <a:txBody>
                    <a:bodyPr/>
                    <a:lstStyle/>
                    <a:p>
                      <a:pPr algn="ctr">
                        <a:lnSpc>
                          <a:spcPct val="150000"/>
                        </a:lnSpc>
                        <a:spcAft>
                          <a:spcPts val="0"/>
                        </a:spcAft>
                      </a:pPr>
                      <a:r>
                        <a:rPr lang="zh-CN" sz="2800" kern="100" dirty="0">
                          <a:effectLst/>
                          <a:latin typeface="Times New Roman"/>
                          <a:ea typeface="华文细黑"/>
                          <a:cs typeface="Times New Roman"/>
                        </a:rPr>
                        <a:t>物质</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二氧化硅</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2167">
                <a:tc>
                  <a:txBody>
                    <a:bodyPr/>
                    <a:lstStyle/>
                    <a:p>
                      <a:pPr algn="ctr">
                        <a:lnSpc>
                          <a:spcPct val="150000"/>
                        </a:lnSpc>
                        <a:spcAft>
                          <a:spcPts val="0"/>
                        </a:spcAft>
                      </a:pPr>
                      <a:r>
                        <a:rPr lang="zh-CN" sz="2800" kern="100">
                          <a:effectLst/>
                          <a:latin typeface="Times New Roman"/>
                          <a:ea typeface="华文细黑"/>
                          <a:cs typeface="Times New Roman"/>
                        </a:rPr>
                        <a:t>结构</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结</a:t>
                      </a:r>
                      <a:r>
                        <a:rPr lang="zh-CN" sz="2800" kern="100" dirty="0">
                          <a:effectLst/>
                          <a:latin typeface="Times New Roman"/>
                          <a:ea typeface="华文细黑"/>
                          <a:cs typeface="Times New Roman"/>
                        </a:rPr>
                        <a:t>构，不存在单个分子</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存在单个</a:t>
                      </a:r>
                      <a:endParaRPr lang="zh-CN" sz="2800" kern="100">
                        <a:effectLst/>
                        <a:latin typeface="宋体"/>
                        <a:cs typeface="Courier New"/>
                      </a:endParaRPr>
                    </a:p>
                    <a:p>
                      <a:pPr algn="ctr">
                        <a:lnSpc>
                          <a:spcPct val="150000"/>
                        </a:lnSpc>
                        <a:spcAft>
                          <a:spcPts val="0"/>
                        </a:spcAft>
                      </a:pPr>
                      <a:r>
                        <a:rPr lang="en-US" sz="2800" kern="100">
                          <a:effectLst/>
                          <a:latin typeface="Times New Roman"/>
                          <a:ea typeface="华文细黑"/>
                          <a:cs typeface="Courier New"/>
                        </a:rPr>
                        <a:t>CO</a:t>
                      </a:r>
                      <a:r>
                        <a:rPr lang="en-US" sz="2800" kern="100" baseline="-25000">
                          <a:effectLst/>
                          <a:latin typeface="Times New Roman"/>
                          <a:ea typeface="华文细黑"/>
                          <a:cs typeface="Courier New"/>
                        </a:rPr>
                        <a:t>2</a:t>
                      </a:r>
                      <a:r>
                        <a:rPr lang="zh-CN" sz="2800" kern="100">
                          <a:effectLst/>
                          <a:latin typeface="Times New Roman"/>
                          <a:ea typeface="华文细黑"/>
                          <a:cs typeface="Times New Roman"/>
                        </a:rPr>
                        <a:t>分子</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7420">
                <a:tc>
                  <a:txBody>
                    <a:bodyPr/>
                    <a:lstStyle/>
                    <a:p>
                      <a:pPr algn="ctr">
                        <a:lnSpc>
                          <a:spcPct val="150000"/>
                        </a:lnSpc>
                        <a:spcAft>
                          <a:spcPts val="0"/>
                        </a:spcAft>
                      </a:pPr>
                      <a:r>
                        <a:rPr lang="zh-CN" sz="2800" kern="100">
                          <a:effectLst/>
                          <a:latin typeface="Times New Roman"/>
                          <a:ea typeface="华文细黑"/>
                          <a:cs typeface="Times New Roman"/>
                        </a:rPr>
                        <a:t>主要物</a:t>
                      </a:r>
                      <a:endParaRPr lang="zh-CN" sz="2800" kern="100">
                        <a:effectLst/>
                        <a:latin typeface="宋体"/>
                        <a:cs typeface="Courier New"/>
                      </a:endParaRPr>
                    </a:p>
                    <a:p>
                      <a:pPr algn="ctr">
                        <a:lnSpc>
                          <a:spcPct val="150000"/>
                        </a:lnSpc>
                        <a:spcAft>
                          <a:spcPts val="0"/>
                        </a:spcAft>
                      </a:pPr>
                      <a:r>
                        <a:rPr lang="zh-CN" sz="2800" kern="100">
                          <a:effectLst/>
                          <a:latin typeface="Times New Roman"/>
                          <a:ea typeface="华文细黑"/>
                          <a:cs typeface="Times New Roman"/>
                        </a:rPr>
                        <a:t>理性质</a:t>
                      </a:r>
                      <a:endParaRPr lang="zh-CN" sz="2800" kern="10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硬度大，熔、沸</a:t>
                      </a:r>
                      <a:r>
                        <a:rPr lang="zh-CN" sz="2800" kern="100" dirty="0" smtClean="0">
                          <a:effectLst/>
                          <a:latin typeface="Times New Roman"/>
                          <a:ea typeface="华文细黑"/>
                          <a:cs typeface="Times New Roman"/>
                        </a:rPr>
                        <a:t>点</a:t>
                      </a:r>
                      <a:r>
                        <a:rPr lang="en-US" altLang="zh-CN" sz="2800" u="sng" kern="100" dirty="0" smtClean="0">
                          <a:effectLst/>
                          <a:latin typeface="Times New Roman"/>
                          <a:ea typeface="华文细黑"/>
                          <a:cs typeface="Times New Roman"/>
                        </a:rPr>
                        <a:t>     </a:t>
                      </a:r>
                      <a:r>
                        <a:rPr lang="zh-CN" sz="2800" kern="100" dirty="0" smtClean="0">
                          <a:effectLst/>
                          <a:latin typeface="Times New Roman"/>
                          <a:ea typeface="华文细黑"/>
                          <a:cs typeface="Times New Roman"/>
                        </a:rPr>
                        <a:t>，</a:t>
                      </a:r>
                      <a:r>
                        <a:rPr lang="zh-CN" sz="2800" kern="100" dirty="0">
                          <a:effectLst/>
                          <a:latin typeface="Times New Roman"/>
                          <a:ea typeface="华文细黑"/>
                          <a:cs typeface="Times New Roman"/>
                        </a:rPr>
                        <a:t>常温下为固体，不溶于水</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zh-CN" sz="2800" kern="100" dirty="0">
                          <a:effectLst/>
                          <a:latin typeface="Times New Roman"/>
                          <a:ea typeface="华文细黑"/>
                          <a:cs typeface="Times New Roman"/>
                        </a:rPr>
                        <a:t>熔、沸点低，常温下为气体，微溶于水</a:t>
                      </a:r>
                      <a:endParaRPr lang="zh-CN" sz="2800" kern="100" dirty="0">
                        <a:effectLst/>
                        <a:latin typeface="宋体"/>
                        <a:cs typeface="Courier New"/>
                      </a:endParaRPr>
                    </a:p>
                  </a:txBody>
                  <a:tcPr marL="48509" marR="4850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2554114" y="1930326"/>
            <a:ext cx="1620957"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立体网状</a:t>
            </a:r>
            <a:endParaRPr lang="zh-CN" altLang="en-US" sz="2800" kern="100" dirty="0">
              <a:solidFill>
                <a:srgbClr val="0000FF"/>
              </a:solidFill>
              <a:latin typeface="Times New Roman"/>
              <a:ea typeface="华文细黑"/>
              <a:cs typeface="Times New Roman"/>
            </a:endParaRPr>
          </a:p>
        </p:txBody>
      </p:sp>
      <p:sp>
        <p:nvSpPr>
          <p:cNvPr id="5" name="矩形 4"/>
          <p:cNvSpPr/>
          <p:nvPr/>
        </p:nvSpPr>
        <p:spPr>
          <a:xfrm>
            <a:off x="5373543" y="3442494"/>
            <a:ext cx="543739"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高</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圆角矩形 6"/>
          <p:cNvSpPr/>
          <p:nvPr/>
        </p:nvSpPr>
        <p:spPr>
          <a:xfrm>
            <a:off x="11382521" y="6658148"/>
            <a:ext cx="807892" cy="20084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C00000"/>
                </a:solidFill>
                <a:latin typeface="黑体" pitchFamily="49" charset="-122"/>
                <a:ea typeface="黑体" pitchFamily="49" charset="-122"/>
              </a:rPr>
              <a:t>答案</a:t>
            </a:r>
            <a:endParaRPr lang="zh-CN" altLang="en-US" sz="1400" dirty="0">
              <a:solidFill>
                <a:srgbClr val="C00000"/>
              </a:solidFill>
              <a:latin typeface="黑体" pitchFamily="49" charset="-122"/>
              <a:ea typeface="黑体" pitchFamily="49" charset="-122"/>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5"/>
                                        </p:tgtEl>
                                      </p:cBhvr>
                                    </p:animEffect>
                                    <p:set>
                                      <p:cBhvr>
                                        <p:cTn id="20"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4" grpId="0"/>
      <p:bldP spid="4" grpId="1"/>
      <p:bldP spid="5" grpId="0"/>
      <p:bldP spid="5"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5293" y="1256194"/>
            <a:ext cx="10856136"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装置</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瓶收集到的粗产物可通过精馏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类似多次蒸馏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得到高纯度四氯化硅，精馏后的残留物中，除铁元素外可能还含有的杂质元素是</a:t>
            </a:r>
            <a:r>
              <a:rPr lang="en-US" altLang="zh-CN" sz="2800" kern="100" dirty="0" smtClean="0">
                <a:latin typeface="Times New Roman"/>
                <a:ea typeface="华文细黑"/>
                <a:cs typeface="Courier New"/>
              </a:rPr>
              <a:t>__________________________________________________________________(</a:t>
            </a:r>
            <a:r>
              <a:rPr lang="zh-CN" altLang="zh-CN" sz="2800" kern="100" dirty="0">
                <a:latin typeface="Times New Roman"/>
                <a:ea typeface="华文细黑"/>
                <a:cs typeface="Times New Roman"/>
              </a:rPr>
              <a:t>填写元素符号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19" name="Rectangle 21">
            <a:hlinkClick r:id="rId2"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6"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7"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8"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9"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0"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1"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2"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3"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4"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2" name="矩形 3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3" name="圆角矩形 32">
            <a:hlinkClick r:id="rId15" action="ppaction://hlinksldjump"/>
          </p:cNvPr>
          <p:cNvSpPr/>
          <p:nvPr/>
        </p:nvSpPr>
        <p:spPr>
          <a:xfrm>
            <a:off x="9898930" y="6649571"/>
            <a:ext cx="1288235"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a:solidFill>
                  <a:srgbClr val="C00000"/>
                </a:solidFill>
                <a:latin typeface="黑体" pitchFamily="49" charset="-122"/>
                <a:ea typeface="黑体" pitchFamily="49" charset="-122"/>
              </a:rPr>
              <a:t>解析答案</a:t>
            </a:r>
          </a:p>
        </p:txBody>
      </p:sp>
      <p:sp>
        <p:nvSpPr>
          <p:cNvPr id="34" name="圆角矩形 33">
            <a:hlinkClick r:id="rId16"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5" name="Rectangle 21">
            <a:hlinkClick r:id="rId17"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0464518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474200" y="943422"/>
            <a:ext cx="11296938" cy="2595839"/>
          </a:xfrm>
          <a:prstGeom prst="rect">
            <a:avLst/>
          </a:prstGeom>
        </p:spPr>
        <p:txBody>
          <a:bodyPr>
            <a:spAutoFit/>
          </a:bodyPr>
          <a:lstStyle/>
          <a:p>
            <a:pPr algn="just">
              <a:lnSpc>
                <a:spcPct val="1500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B0F0"/>
                </a:solidFill>
                <a:latin typeface="Times New Roman"/>
                <a:ea typeface="微软雅黑"/>
                <a:cs typeface="Times New Roman"/>
              </a:rPr>
              <a:t>　</a:t>
            </a:r>
            <a:r>
              <a:rPr lang="zh-CN" altLang="zh-CN" sz="2800" kern="100" dirty="0">
                <a:latin typeface="Times New Roman"/>
                <a:ea typeface="华文细黑"/>
                <a:cs typeface="Times New Roman"/>
              </a:rPr>
              <a:t>依题中信息可知</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的发生装置，</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的净化装置，</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中发生反应</a:t>
            </a:r>
            <a:r>
              <a:rPr lang="en-US" altLang="zh-CN" sz="2800" kern="100" dirty="0">
                <a:latin typeface="Times New Roman"/>
                <a:ea typeface="华文细黑"/>
                <a:cs typeface="Courier New"/>
              </a:rPr>
              <a:t>2Cl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SiSiCl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，生成的</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用</a:t>
            </a:r>
            <a:r>
              <a:rPr lang="en-US" altLang="zh-CN" sz="2800" kern="100" dirty="0">
                <a:latin typeface="Times New Roman"/>
                <a:ea typeface="华文细黑"/>
                <a:cs typeface="Courier New"/>
              </a:rPr>
              <a:t>E</a:t>
            </a:r>
            <a:r>
              <a:rPr lang="zh-CN" altLang="zh-CN" sz="2800" kern="100" dirty="0">
                <a:latin typeface="Times New Roman"/>
                <a:ea typeface="华文细黑"/>
                <a:cs typeface="Times New Roman"/>
              </a:rPr>
              <a:t>收集，</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中为饱和食盐水将氯化氢气体除去，</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中应为浓</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除水，由表中数据可知</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沸点较低，用冷却液可得到液态</a:t>
            </a:r>
            <a:r>
              <a:rPr lang="en-US" altLang="zh-CN" sz="2800" kern="100" dirty="0">
                <a:latin typeface="Times New Roman"/>
                <a:ea typeface="华文细黑"/>
                <a:cs typeface="Courier New"/>
              </a:rPr>
              <a:t>SiCl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；由题中信息，即可轻松完成第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问</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19" name="Rectangle 21">
            <a:hlinkClick r:id="rId3" action="ppaction://hlinksldjump"/>
          </p:cNvPr>
          <p:cNvSpPr>
            <a:spLocks noChangeArrowheads="1"/>
          </p:cNvSpPr>
          <p:nvPr/>
        </p:nvSpPr>
        <p:spPr bwMode="auto">
          <a:xfrm>
            <a:off x="5641820"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4" action="ppaction://hlinksldjump"/>
          </p:cNvPr>
          <p:cNvSpPr>
            <a:spLocks noChangeArrowheads="1"/>
          </p:cNvSpPr>
          <p:nvPr/>
        </p:nvSpPr>
        <p:spPr bwMode="auto">
          <a:xfrm>
            <a:off x="6075743"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5" action="ppaction://hlinksldjump"/>
          </p:cNvPr>
          <p:cNvSpPr>
            <a:spLocks noChangeArrowheads="1"/>
          </p:cNvSpPr>
          <p:nvPr/>
        </p:nvSpPr>
        <p:spPr bwMode="auto">
          <a:xfrm>
            <a:off x="6509666"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6" action="ppaction://hlinksldjump"/>
          </p:cNvPr>
          <p:cNvSpPr>
            <a:spLocks noChangeArrowheads="1"/>
          </p:cNvSpPr>
          <p:nvPr/>
        </p:nvSpPr>
        <p:spPr bwMode="auto">
          <a:xfrm>
            <a:off x="6943589"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3" name="Rectangle 21">
            <a:hlinkClick r:id="rId7" action="ppaction://hlinksldjump"/>
          </p:cNvPr>
          <p:cNvSpPr>
            <a:spLocks noChangeArrowheads="1"/>
          </p:cNvSpPr>
          <p:nvPr/>
        </p:nvSpPr>
        <p:spPr bwMode="auto">
          <a:xfrm>
            <a:off x="7377512"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4" name="Rectangle 21">
            <a:hlinkClick r:id="rId8" action="ppaction://hlinksldjump"/>
          </p:cNvPr>
          <p:cNvSpPr>
            <a:spLocks noChangeArrowheads="1"/>
          </p:cNvSpPr>
          <p:nvPr/>
        </p:nvSpPr>
        <p:spPr bwMode="auto">
          <a:xfrm>
            <a:off x="7811435"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5" name="Rectangle 21">
            <a:hlinkClick r:id="rId9" action="ppaction://hlinksldjump"/>
          </p:cNvPr>
          <p:cNvSpPr>
            <a:spLocks noChangeArrowheads="1"/>
          </p:cNvSpPr>
          <p:nvPr/>
        </p:nvSpPr>
        <p:spPr bwMode="auto">
          <a:xfrm>
            <a:off x="8245358"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6" name="Rectangle 21">
            <a:hlinkClick r:id="rId10" action="ppaction://hlinksldjump"/>
          </p:cNvPr>
          <p:cNvSpPr>
            <a:spLocks noChangeArrowheads="1"/>
          </p:cNvSpPr>
          <p:nvPr/>
        </p:nvSpPr>
        <p:spPr bwMode="auto">
          <a:xfrm>
            <a:off x="8679281" y="45418"/>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27" name="Rectangle 21">
            <a:hlinkClick r:id="rId11" action="ppaction://hlinksldjump"/>
          </p:cNvPr>
          <p:cNvSpPr>
            <a:spLocks noChangeArrowheads="1"/>
          </p:cNvSpPr>
          <p:nvPr/>
        </p:nvSpPr>
        <p:spPr bwMode="auto">
          <a:xfrm>
            <a:off x="9191550" y="45418"/>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28" name="Rectangle 21">
            <a:hlinkClick r:id="rId12" action="ppaction://hlinksldjump"/>
          </p:cNvPr>
          <p:cNvSpPr>
            <a:spLocks noChangeArrowheads="1"/>
          </p:cNvSpPr>
          <p:nvPr/>
        </p:nvSpPr>
        <p:spPr bwMode="auto">
          <a:xfrm>
            <a:off x="9816009" y="45418"/>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29" name="Rectangle 21">
            <a:hlinkClick r:id="rId13" action="ppaction://hlinksldjump"/>
          </p:cNvPr>
          <p:cNvSpPr>
            <a:spLocks noChangeArrowheads="1"/>
          </p:cNvSpPr>
          <p:nvPr/>
        </p:nvSpPr>
        <p:spPr bwMode="auto">
          <a:xfrm>
            <a:off x="10409370" y="45418"/>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30" name="Rectangle 21">
            <a:hlinkClick r:id="rId14" action="ppaction://hlinksldjump"/>
          </p:cNvPr>
          <p:cNvSpPr>
            <a:spLocks noChangeArrowheads="1"/>
          </p:cNvSpPr>
          <p:nvPr/>
        </p:nvSpPr>
        <p:spPr bwMode="auto">
          <a:xfrm>
            <a:off x="11042120" y="45418"/>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31" name="Rectangle 21">
            <a:hlinkClick r:id="rId15" action="ppaction://hlinksldjump"/>
          </p:cNvPr>
          <p:cNvSpPr>
            <a:spLocks noChangeArrowheads="1"/>
          </p:cNvSpPr>
          <p:nvPr/>
        </p:nvSpPr>
        <p:spPr bwMode="auto">
          <a:xfrm>
            <a:off x="11616857" y="45418"/>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17" name="对象 16"/>
          <p:cNvGraphicFramePr>
            <a:graphicFrameLocks noChangeAspect="1"/>
          </p:cNvGraphicFramePr>
          <p:nvPr>
            <p:extLst>
              <p:ext uri="{D42A27DB-BD31-4B8C-83A1-F6EECF244321}">
                <p14:modId xmlns:p14="http://schemas.microsoft.com/office/powerpoint/2010/main" val="1805845928"/>
              </p:ext>
            </p:extLst>
          </p:nvPr>
        </p:nvGraphicFramePr>
        <p:xfrm>
          <a:off x="602950" y="3656421"/>
          <a:ext cx="10871200" cy="1193800"/>
        </p:xfrm>
        <a:graphic>
          <a:graphicData uri="http://schemas.openxmlformats.org/presentationml/2006/ole">
            <mc:AlternateContent xmlns:mc="http://schemas.openxmlformats.org/markup-compatibility/2006">
              <mc:Choice xmlns:v="urn:schemas-microsoft-com:vml" Requires="v">
                <p:oleObj spid="_x0000_s60426" name="文档" r:id="rId17" imgW="10873084" imgH="1197274" progId="Word.Document.12">
                  <p:embed/>
                </p:oleObj>
              </mc:Choice>
              <mc:Fallback>
                <p:oleObj name="文档" r:id="rId17" imgW="10873084" imgH="1197274" progId="Word.Document.12">
                  <p:embed/>
                  <p:pic>
                    <p:nvPicPr>
                      <p:cNvPr id="0" name=""/>
                      <p:cNvPicPr/>
                      <p:nvPr/>
                    </p:nvPicPr>
                    <p:blipFill>
                      <a:blip r:embed="rId18"/>
                      <a:stretch>
                        <a:fillRect/>
                      </a:stretch>
                    </p:blipFill>
                    <p:spPr>
                      <a:xfrm>
                        <a:off x="602950" y="3656421"/>
                        <a:ext cx="10871200" cy="1193800"/>
                      </a:xfrm>
                      <a:prstGeom prst="rect">
                        <a:avLst/>
                      </a:prstGeom>
                    </p:spPr>
                  </p:pic>
                </p:oleObj>
              </mc:Fallback>
            </mc:AlternateContent>
          </a:graphicData>
        </a:graphic>
      </p:graphicFrame>
      <p:sp>
        <p:nvSpPr>
          <p:cNvPr id="32" name="矩形 31"/>
          <p:cNvSpPr/>
          <p:nvPr/>
        </p:nvSpPr>
        <p:spPr>
          <a:xfrm>
            <a:off x="537890" y="4490181"/>
            <a:ext cx="11074344" cy="1303177"/>
          </a:xfrm>
          <a:prstGeom prst="rect">
            <a:avLst/>
          </a:prstGeom>
        </p:spPr>
        <p:txBody>
          <a:bodyPr>
            <a:spAutoFit/>
          </a:bodyPr>
          <a:lstStyle/>
          <a:p>
            <a:pPr algn="just">
              <a:lnSpc>
                <a:spcPct val="150000"/>
              </a:lnSpc>
              <a:spcAft>
                <a:spcPts val="0"/>
              </a:spcAft>
            </a:pPr>
            <a:r>
              <a:rPr lang="en-US" altLang="zh-CN" sz="2800" kern="100" dirty="0">
                <a:solidFill>
                  <a:srgbClr val="E36C0A"/>
                </a:solidFill>
                <a:latin typeface="Times New Roman"/>
                <a:ea typeface="华文细黑"/>
                <a:cs typeface="Courier New"/>
              </a:rPr>
              <a:t>(2)</a:t>
            </a:r>
            <a:r>
              <a:rPr lang="zh-CN" altLang="zh-CN" sz="2800" kern="100" dirty="0">
                <a:solidFill>
                  <a:srgbClr val="E36C0A"/>
                </a:solidFill>
                <a:latin typeface="Times New Roman"/>
                <a:ea typeface="华文细黑"/>
                <a:cs typeface="Times New Roman"/>
              </a:rPr>
              <a:t>平衡气压　浓</a:t>
            </a:r>
            <a:r>
              <a:rPr lang="en-US" altLang="zh-CN" sz="2800" kern="100" dirty="0">
                <a:solidFill>
                  <a:srgbClr val="E36C0A"/>
                </a:solidFill>
                <a:latin typeface="Times New Roman"/>
                <a:ea typeface="华文细黑"/>
                <a:cs typeface="Courier New"/>
              </a:rPr>
              <a:t>H</a:t>
            </a:r>
            <a:r>
              <a:rPr lang="en-US" altLang="zh-CN" sz="2800" kern="100" baseline="-25000" dirty="0">
                <a:solidFill>
                  <a:srgbClr val="E36C0A"/>
                </a:solidFill>
                <a:latin typeface="Times New Roman"/>
                <a:ea typeface="华文细黑"/>
                <a:cs typeface="Courier New"/>
              </a:rPr>
              <a:t>2</a:t>
            </a:r>
            <a:r>
              <a:rPr lang="en-US" altLang="zh-CN" sz="2800" kern="100" dirty="0">
                <a:solidFill>
                  <a:srgbClr val="E36C0A"/>
                </a:solidFill>
                <a:latin typeface="Times New Roman"/>
                <a:ea typeface="华文细黑"/>
                <a:cs typeface="Courier New"/>
              </a:rPr>
              <a:t>SO</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　</a:t>
            </a:r>
            <a:r>
              <a:rPr lang="en-US" altLang="zh-CN" sz="2800" kern="100" dirty="0">
                <a:solidFill>
                  <a:srgbClr val="E36C0A"/>
                </a:solidFill>
                <a:latin typeface="Times New Roman"/>
                <a:ea typeface="华文细黑"/>
                <a:cs typeface="Courier New"/>
              </a:rPr>
              <a:t>SiCl</a:t>
            </a:r>
            <a:r>
              <a:rPr lang="en-US" altLang="zh-CN" sz="2800" kern="100" baseline="-25000" dirty="0">
                <a:solidFill>
                  <a:srgbClr val="E36C0A"/>
                </a:solidFill>
                <a:latin typeface="Times New Roman"/>
                <a:ea typeface="华文细黑"/>
                <a:cs typeface="Courier New"/>
              </a:rPr>
              <a:t>4</a:t>
            </a:r>
            <a:r>
              <a:rPr lang="zh-CN" altLang="zh-CN" sz="2800" kern="100" dirty="0">
                <a:solidFill>
                  <a:srgbClr val="E36C0A"/>
                </a:solidFill>
                <a:latin typeface="Times New Roman"/>
                <a:ea typeface="华文细黑"/>
                <a:cs typeface="Times New Roman"/>
              </a:rPr>
              <a:t>沸点较低，用冷却液可得到液态</a:t>
            </a:r>
            <a:r>
              <a:rPr lang="en-US" altLang="zh-CN" sz="2800" kern="100" dirty="0">
                <a:solidFill>
                  <a:srgbClr val="E36C0A"/>
                </a:solidFill>
                <a:latin typeface="Times New Roman"/>
                <a:ea typeface="华文细黑"/>
                <a:cs typeface="Courier New"/>
              </a:rPr>
              <a:t>SiCl</a:t>
            </a:r>
            <a:r>
              <a:rPr lang="en-US" altLang="zh-CN" sz="2800" kern="100" baseline="-25000" dirty="0">
                <a:solidFill>
                  <a:srgbClr val="E36C0A"/>
                </a:solidFill>
                <a:latin typeface="Times New Roman"/>
                <a:ea typeface="华文细黑"/>
                <a:cs typeface="Courier New"/>
              </a:rPr>
              <a:t>4</a:t>
            </a:r>
            <a:endParaRPr lang="zh-CN" altLang="zh-CN" sz="2800" kern="100" dirty="0">
              <a:latin typeface="宋体"/>
              <a:cs typeface="Courier New"/>
            </a:endParaRPr>
          </a:p>
          <a:p>
            <a:pPr algn="just">
              <a:lnSpc>
                <a:spcPct val="150000"/>
              </a:lnSpc>
              <a:spcAft>
                <a:spcPts val="0"/>
              </a:spcAft>
            </a:pPr>
            <a:r>
              <a:rPr lang="en-US" altLang="zh-CN" sz="2800" kern="100" dirty="0">
                <a:solidFill>
                  <a:srgbClr val="E36C0A"/>
                </a:solidFill>
                <a:latin typeface="Times New Roman"/>
                <a:ea typeface="华文细黑"/>
                <a:cs typeface="Courier New"/>
              </a:rPr>
              <a:t>(3)Al</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P</a:t>
            </a:r>
            <a:r>
              <a:rPr lang="zh-CN" altLang="zh-CN" sz="2800" kern="100" dirty="0">
                <a:solidFill>
                  <a:srgbClr val="E36C0A"/>
                </a:solidFill>
                <a:latin typeface="Times New Roman"/>
                <a:ea typeface="华文细黑"/>
                <a:cs typeface="Times New Roman"/>
              </a:rPr>
              <a:t>、</a:t>
            </a:r>
            <a:r>
              <a:rPr lang="en-US" altLang="zh-CN" sz="2800" kern="100" dirty="0">
                <a:solidFill>
                  <a:srgbClr val="E36C0A"/>
                </a:solidFill>
                <a:latin typeface="Times New Roman"/>
                <a:ea typeface="华文细黑"/>
                <a:cs typeface="Courier New"/>
              </a:rPr>
              <a:t>Cl</a:t>
            </a:r>
            <a:endParaRPr lang="zh-CN" altLang="zh-CN" sz="2800" kern="100" dirty="0">
              <a:effectLst/>
              <a:latin typeface="宋体"/>
              <a:cs typeface="Courier New"/>
            </a:endParaRPr>
          </a:p>
        </p:txBody>
      </p:sp>
      <p:sp>
        <p:nvSpPr>
          <p:cNvPr id="33" name="矩形 3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4" name="圆角矩形 33">
            <a:hlinkClick r:id="rId19" action="ppaction://hlinksldjump"/>
          </p:cNvPr>
          <p:cNvSpPr/>
          <p:nvPr/>
        </p:nvSpPr>
        <p:spPr>
          <a:xfrm>
            <a:off x="11376626" y="6653833"/>
            <a:ext cx="807892" cy="215702"/>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400" dirty="0" smtClean="0">
                <a:solidFill>
                  <a:srgbClr val="0000FF"/>
                </a:solidFill>
                <a:latin typeface="黑体" pitchFamily="49" charset="-122"/>
                <a:ea typeface="黑体" pitchFamily="49" charset="-122"/>
              </a:rPr>
              <a:t>返回</a:t>
            </a:r>
            <a:endParaRPr lang="zh-CN" altLang="en-US" sz="1400" dirty="0">
              <a:solidFill>
                <a:srgbClr val="0000FF"/>
              </a:solidFill>
              <a:latin typeface="黑体" pitchFamily="49" charset="-122"/>
              <a:ea typeface="黑体" pitchFamily="49" charset="-122"/>
            </a:endParaRPr>
          </a:p>
        </p:txBody>
      </p:sp>
      <p:sp>
        <p:nvSpPr>
          <p:cNvPr id="36" name="Rectangle 21">
            <a:hlinkClick r:id="rId20" action="ppaction://hlinksldjump"/>
          </p:cNvPr>
          <p:cNvSpPr>
            <a:spLocks noChangeArrowheads="1"/>
          </p:cNvSpPr>
          <p:nvPr/>
        </p:nvSpPr>
        <p:spPr bwMode="auto">
          <a:xfrm>
            <a:off x="5207897" y="45418"/>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82970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750"/>
                                        <p:tgtEl>
                                          <p:spTgt spid="2">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750"/>
                                        <p:tgtEl>
                                          <p:spTgt spid="17"/>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blinds(horizontal)">
                                      <p:cBhvr>
                                        <p:cTn id="15" dur="750"/>
                                        <p:tgtEl>
                                          <p:spTgt spid="32">
                                            <p:txEl>
                                              <p:pRg st="0" end="0"/>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2">
                                            <p:txEl>
                                              <p:pRg st="1" end="1"/>
                                            </p:txEl>
                                          </p:spTgt>
                                        </p:tgtEl>
                                        <p:attrNameLst>
                                          <p:attrName>style.visibility</p:attrName>
                                        </p:attrNameLst>
                                      </p:cBhvr>
                                      <p:to>
                                        <p:strVal val="visible"/>
                                      </p:to>
                                    </p:set>
                                    <p:animEffect transition="in" filter="blinds(horizontal)">
                                      <p:cBhvr>
                                        <p:cTn id="19" dur="750"/>
                                        <p:tgtEl>
                                          <p:spTgt spid="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775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4937</TotalTime>
  <Words>4424</Words>
  <Application>Microsoft Office PowerPoint</Application>
  <PresentationFormat>自定义</PresentationFormat>
  <Paragraphs>1271</Paragraphs>
  <Slides>92</Slides>
  <Notes>3</Notes>
  <HiddenSlides>23</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94"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785</cp:revision>
  <dcterms:created xsi:type="dcterms:W3CDTF">2014-11-27T01:03:08Z</dcterms:created>
  <dcterms:modified xsi:type="dcterms:W3CDTF">2016-02-29T00:23:11Z</dcterms:modified>
</cp:coreProperties>
</file>