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3"/>
  </p:notesMasterIdLst>
  <p:handoutMasterIdLst>
    <p:handoutMasterId r:id="rId174"/>
  </p:handoutMasterIdLst>
  <p:sldIdLst>
    <p:sldId id="1633" r:id="rId2"/>
    <p:sldId id="1520" r:id="rId3"/>
    <p:sldId id="1296" r:id="rId4"/>
    <p:sldId id="1573" r:id="rId5"/>
    <p:sldId id="1574" r:id="rId6"/>
    <p:sldId id="1667" r:id="rId7"/>
    <p:sldId id="1635" r:id="rId8"/>
    <p:sldId id="1668" r:id="rId9"/>
    <p:sldId id="1575" r:id="rId10"/>
    <p:sldId id="1669" r:id="rId11"/>
    <p:sldId id="1670" r:id="rId12"/>
    <p:sldId id="1671" r:id="rId13"/>
    <p:sldId id="1636" r:id="rId14"/>
    <p:sldId id="1637" r:id="rId15"/>
    <p:sldId id="1672" r:id="rId16"/>
    <p:sldId id="1673" r:id="rId17"/>
    <p:sldId id="1576" r:id="rId18"/>
    <p:sldId id="1674" r:id="rId19"/>
    <p:sldId id="1675" r:id="rId20"/>
    <p:sldId id="1677" r:id="rId21"/>
    <p:sldId id="1676" r:id="rId22"/>
    <p:sldId id="1678" r:id="rId23"/>
    <p:sldId id="1679" r:id="rId24"/>
    <p:sldId id="1582" r:id="rId25"/>
    <p:sldId id="1577" r:id="rId26"/>
    <p:sldId id="1680" r:id="rId27"/>
    <p:sldId id="1578" r:id="rId28"/>
    <p:sldId id="1579" r:id="rId29"/>
    <p:sldId id="1681" r:id="rId30"/>
    <p:sldId id="1580" r:id="rId31"/>
    <p:sldId id="1638" r:id="rId32"/>
    <p:sldId id="1682" r:id="rId33"/>
    <p:sldId id="1639" r:id="rId34"/>
    <p:sldId id="1683" r:id="rId35"/>
    <p:sldId id="1640" r:id="rId36"/>
    <p:sldId id="1641" r:id="rId37"/>
    <p:sldId id="1684" r:id="rId38"/>
    <p:sldId id="1781" r:id="rId39"/>
    <p:sldId id="1581" r:id="rId40"/>
    <p:sldId id="1642" r:id="rId41"/>
    <p:sldId id="1583" r:id="rId42"/>
    <p:sldId id="1643" r:id="rId43"/>
    <p:sldId id="1685" r:id="rId44"/>
    <p:sldId id="1686" r:id="rId45"/>
    <p:sldId id="1782" r:id="rId46"/>
    <p:sldId id="1644" r:id="rId47"/>
    <p:sldId id="1645" r:id="rId48"/>
    <p:sldId id="1584" r:id="rId49"/>
    <p:sldId id="1585" r:id="rId50"/>
    <p:sldId id="1646" r:id="rId51"/>
    <p:sldId id="1687" r:id="rId52"/>
    <p:sldId id="1688" r:id="rId53"/>
    <p:sldId id="1689" r:id="rId54"/>
    <p:sldId id="1647" r:id="rId55"/>
    <p:sldId id="1690" r:id="rId56"/>
    <p:sldId id="1586" r:id="rId57"/>
    <p:sldId id="1649" r:id="rId58"/>
    <p:sldId id="1691" r:id="rId59"/>
    <p:sldId id="1692" r:id="rId60"/>
    <p:sldId id="1587" r:id="rId61"/>
    <p:sldId id="1655" r:id="rId62"/>
    <p:sldId id="1656" r:id="rId63"/>
    <p:sldId id="1657" r:id="rId64"/>
    <p:sldId id="1658" r:id="rId65"/>
    <p:sldId id="1659" r:id="rId66"/>
    <p:sldId id="1652" r:id="rId67"/>
    <p:sldId id="1660" r:id="rId68"/>
    <p:sldId id="1661" r:id="rId69"/>
    <p:sldId id="1693" r:id="rId70"/>
    <p:sldId id="1653" r:id="rId71"/>
    <p:sldId id="1662" r:id="rId72"/>
    <p:sldId id="1663" r:id="rId73"/>
    <p:sldId id="1694" r:id="rId74"/>
    <p:sldId id="1695" r:id="rId75"/>
    <p:sldId id="1696" r:id="rId76"/>
    <p:sldId id="1697" r:id="rId77"/>
    <p:sldId id="1701" r:id="rId78"/>
    <p:sldId id="1702" r:id="rId79"/>
    <p:sldId id="1698" r:id="rId80"/>
    <p:sldId id="1699" r:id="rId81"/>
    <p:sldId id="1700" r:id="rId82"/>
    <p:sldId id="1703" r:id="rId83"/>
    <p:sldId id="1704" r:id="rId84"/>
    <p:sldId id="1705" r:id="rId85"/>
    <p:sldId id="1706" r:id="rId86"/>
    <p:sldId id="1708" r:id="rId87"/>
    <p:sldId id="1709" r:id="rId88"/>
    <p:sldId id="1710" r:id="rId89"/>
    <p:sldId id="1711" r:id="rId90"/>
    <p:sldId id="1713" r:id="rId91"/>
    <p:sldId id="1712" r:id="rId92"/>
    <p:sldId id="1664" r:id="rId93"/>
    <p:sldId id="1714" r:id="rId94"/>
    <p:sldId id="1715" r:id="rId95"/>
    <p:sldId id="1717" r:id="rId96"/>
    <p:sldId id="1719" r:id="rId97"/>
    <p:sldId id="1720" r:id="rId98"/>
    <p:sldId id="1723" r:id="rId99"/>
    <p:sldId id="1783" r:id="rId100"/>
    <p:sldId id="1721" r:id="rId101"/>
    <p:sldId id="1724" r:id="rId102"/>
    <p:sldId id="1784" r:id="rId103"/>
    <p:sldId id="1722" r:id="rId104"/>
    <p:sldId id="1718" r:id="rId105"/>
    <p:sldId id="1725" r:id="rId106"/>
    <p:sldId id="1726" r:id="rId107"/>
    <p:sldId id="1735" r:id="rId108"/>
    <p:sldId id="1734" r:id="rId109"/>
    <p:sldId id="1736" r:id="rId110"/>
    <p:sldId id="1737" r:id="rId111"/>
    <p:sldId id="1738" r:id="rId112"/>
    <p:sldId id="1727" r:id="rId113"/>
    <p:sldId id="1728" r:id="rId114"/>
    <p:sldId id="1739" r:id="rId115"/>
    <p:sldId id="1740" r:id="rId116"/>
    <p:sldId id="1741" r:id="rId117"/>
    <p:sldId id="1729" r:id="rId118"/>
    <p:sldId id="1742" r:id="rId119"/>
    <p:sldId id="1730" r:id="rId120"/>
    <p:sldId id="1743" r:id="rId121"/>
    <p:sldId id="1744" r:id="rId122"/>
    <p:sldId id="1745" r:id="rId123"/>
    <p:sldId id="1731" r:id="rId124"/>
    <p:sldId id="1732" r:id="rId125"/>
    <p:sldId id="1733" r:id="rId126"/>
    <p:sldId id="1786" r:id="rId127"/>
    <p:sldId id="1746" r:id="rId128"/>
    <p:sldId id="1747" r:id="rId129"/>
    <p:sldId id="1748" r:id="rId130"/>
    <p:sldId id="1749" r:id="rId131"/>
    <p:sldId id="1750" r:id="rId132"/>
    <p:sldId id="1588" r:id="rId133"/>
    <p:sldId id="1589" r:id="rId134"/>
    <p:sldId id="1751" r:id="rId135"/>
    <p:sldId id="1665" r:id="rId136"/>
    <p:sldId id="1590" r:id="rId137"/>
    <p:sldId id="1591" r:id="rId138"/>
    <p:sldId id="1666" r:id="rId139"/>
    <p:sldId id="1752" r:id="rId140"/>
    <p:sldId id="1753" r:id="rId141"/>
    <p:sldId id="1754" r:id="rId142"/>
    <p:sldId id="1755" r:id="rId143"/>
    <p:sldId id="1756" r:id="rId144"/>
    <p:sldId id="1757" r:id="rId145"/>
    <p:sldId id="1593" r:id="rId146"/>
    <p:sldId id="1758" r:id="rId147"/>
    <p:sldId id="1592" r:id="rId148"/>
    <p:sldId id="1759" r:id="rId149"/>
    <p:sldId id="1760" r:id="rId150"/>
    <p:sldId id="1761" r:id="rId151"/>
    <p:sldId id="1762" r:id="rId152"/>
    <p:sldId id="1763" r:id="rId153"/>
    <p:sldId id="1764" r:id="rId154"/>
    <p:sldId id="1765" r:id="rId155"/>
    <p:sldId id="1766" r:id="rId156"/>
    <p:sldId id="1767" r:id="rId157"/>
    <p:sldId id="1768" r:id="rId158"/>
    <p:sldId id="1770" r:id="rId159"/>
    <p:sldId id="1769" r:id="rId160"/>
    <p:sldId id="1771" r:id="rId161"/>
    <p:sldId id="1772" r:id="rId162"/>
    <p:sldId id="1773" r:id="rId163"/>
    <p:sldId id="1774" r:id="rId164"/>
    <p:sldId id="1775" r:id="rId165"/>
    <p:sldId id="1776" r:id="rId166"/>
    <p:sldId id="1777" r:id="rId167"/>
    <p:sldId id="1778" r:id="rId168"/>
    <p:sldId id="1780" r:id="rId169"/>
    <p:sldId id="1785" r:id="rId170"/>
    <p:sldId id="1779" r:id="rId171"/>
    <p:sldId id="1634" r:id="rId172"/>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970" autoAdjust="0"/>
  </p:normalViewPr>
  <p:slideViewPr>
    <p:cSldViewPr>
      <p:cViewPr varScale="1">
        <p:scale>
          <a:sx n="81" d="100"/>
          <a:sy n="81" d="100"/>
        </p:scale>
        <p:origin x="-710" y="-77"/>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8058"/>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presProps" Target="pres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2017/3/28</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1415369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slide" Target="slide157.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32.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pic.58pic.com/58pic/13/71/49/28558PICCfv_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5" y="0"/>
            <a:ext cx="12215887" cy="688617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28" name="标题 2"/>
          <p:cNvSpPr txBox="1">
            <a:spLocks/>
          </p:cNvSpPr>
          <p:nvPr/>
        </p:nvSpPr>
        <p:spPr>
          <a:xfrm>
            <a:off x="3161733" y="3645818"/>
            <a:ext cx="8928992" cy="1512168"/>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30000"/>
              </a:lnSpc>
            </a:pPr>
            <a:r>
              <a:rPr lang="zh-CN" altLang="en-US" sz="3600" b="1" kern="100" dirty="0">
                <a:solidFill>
                  <a:schemeClr val="tx1">
                    <a:lumMod val="85000"/>
                    <a:lumOff val="15000"/>
                  </a:schemeClr>
                </a:solidFill>
                <a:latin typeface="Times New Roman"/>
                <a:ea typeface="微软雅黑" pitchFamily="34" charset="-122"/>
                <a:cs typeface="Times New Roman"/>
              </a:rPr>
              <a:t>考点三　鉴赏古诗的表达</a:t>
            </a:r>
            <a:r>
              <a:rPr lang="zh-CN" altLang="en-US" sz="3600" b="1" kern="100" dirty="0" smtClean="0">
                <a:solidFill>
                  <a:schemeClr val="tx1">
                    <a:lumMod val="85000"/>
                    <a:lumOff val="15000"/>
                  </a:schemeClr>
                </a:solidFill>
                <a:latin typeface="Times New Roman"/>
                <a:ea typeface="微软雅黑" pitchFamily="34" charset="-122"/>
                <a:cs typeface="Times New Roman"/>
              </a:rPr>
              <a:t>技巧</a:t>
            </a:r>
            <a:endParaRPr lang="en-US" altLang="zh-CN" sz="3600" b="1" kern="100" dirty="0" smtClean="0">
              <a:solidFill>
                <a:schemeClr val="tx1">
                  <a:lumMod val="85000"/>
                  <a:lumOff val="15000"/>
                </a:schemeClr>
              </a:solidFill>
              <a:latin typeface="Times New Roman"/>
              <a:ea typeface="微软雅黑" pitchFamily="34" charset="-122"/>
              <a:cs typeface="Times New Roman"/>
            </a:endParaRPr>
          </a:p>
          <a:p>
            <a:pPr algn="l">
              <a:lnSpc>
                <a:spcPct val="130000"/>
              </a:lnSpc>
            </a:pPr>
            <a:r>
              <a:rPr lang="zh-CN" altLang="en-US" sz="2800" kern="100">
                <a:latin typeface="Times New Roman"/>
                <a:ea typeface="华文细黑"/>
                <a:cs typeface="Courier New"/>
              </a:rPr>
              <a:t> </a:t>
            </a:r>
            <a:r>
              <a:rPr lang="zh-CN" altLang="en-US" sz="2800" kern="100" smtClean="0">
                <a:latin typeface="Times New Roman"/>
                <a:ea typeface="华文细黑"/>
                <a:cs typeface="Courier New"/>
              </a:rPr>
              <a:t>                    </a:t>
            </a:r>
            <a:r>
              <a:rPr lang="en-US" altLang="zh-CN" sz="2800" kern="100" smtClean="0">
                <a:latin typeface="Times New Roman"/>
                <a:ea typeface="华文细黑"/>
                <a:cs typeface="Courier New"/>
              </a:rPr>
              <a:t>——</a:t>
            </a:r>
            <a:r>
              <a:rPr lang="zh-CN" altLang="en-US" sz="2800" kern="100" dirty="0">
                <a:latin typeface="Times New Roman"/>
                <a:ea typeface="华文细黑"/>
                <a:cs typeface="Courier New"/>
              </a:rPr>
              <a:t>分清各种技巧，掌握审答规范</a:t>
            </a:r>
            <a:endParaRPr lang="zh-CN" altLang="zh-CN" sz="2800" kern="100" dirty="0">
              <a:latin typeface="宋体" pitchFamily="2" charset="-122"/>
              <a:ea typeface="宋体" pitchFamily="2" charset="-122"/>
              <a:cs typeface="Courier New"/>
            </a:endParaRPr>
          </a:p>
        </p:txBody>
      </p:sp>
      <p:sp>
        <p:nvSpPr>
          <p:cNvPr id="13"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endParaRPr lang="en-US" altLang="zh-CN" sz="2600" dirty="0" smtClean="0">
              <a:solidFill>
                <a:schemeClr val="tx1">
                  <a:lumMod val="75000"/>
                  <a:lumOff val="25000"/>
                </a:schemeClr>
              </a:solidFill>
              <a:latin typeface="+mn-ea"/>
            </a:endParaRPr>
          </a:p>
          <a:p>
            <a:pPr marL="0" indent="0" algn="ctr">
              <a:lnSpc>
                <a:spcPct val="120000"/>
              </a:lnSpc>
              <a:buNone/>
            </a:pPr>
            <a:r>
              <a:rPr lang="zh-CN" altLang="en-US" sz="2600" dirty="0">
                <a:solidFill>
                  <a:schemeClr val="tx1">
                    <a:lumMod val="75000"/>
                    <a:lumOff val="25000"/>
                  </a:schemeClr>
                </a:solidFill>
                <a:latin typeface="+mn-ea"/>
              </a:rPr>
              <a:t>考点突破</a:t>
            </a:r>
          </a:p>
        </p:txBody>
      </p:sp>
    </p:spTree>
    <p:extLst>
      <p:ext uri="{BB962C8B-B14F-4D97-AF65-F5344CB8AC3E}">
        <p14:creationId xmlns:p14="http://schemas.microsoft.com/office/powerpoint/2010/main" val="9555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333450"/>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分析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诗豪与风雪争先，雪片与风鏖战，诗和雪缴缠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使用的两种修辞手法。</a:t>
            </a:r>
            <a:endParaRPr lang="zh-CN" altLang="zh-CN" sz="1050" kern="100" dirty="0">
              <a:effectLst/>
              <a:latin typeface="宋体"/>
              <a:cs typeface="Courier New"/>
            </a:endParaRPr>
          </a:p>
        </p:txBody>
      </p:sp>
      <p:sp>
        <p:nvSpPr>
          <p:cNvPr id="18" name="TextBox 17"/>
          <p:cNvSpPr txBox="1"/>
          <p:nvPr/>
        </p:nvSpPr>
        <p:spPr>
          <a:xfrm>
            <a:off x="1882923" y="116792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1832916"/>
            <a:ext cx="11273868" cy="393011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1773610"/>
            <a:ext cx="11223676"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比拟、排比。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诗豪与风雪争先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雪片与风鏖战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争先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鏖战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拟人化，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诗和雪缴缠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缴缠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拟物，把抽象的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具象化，生动形象地描写风雪交加的壮美，表现作者迸发的诗情。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诗豪与风雪争先，雪片与风鏖战，诗和雪缴缠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构成排比句，描写了作者的诗情与风雪难分难解的关系，渲染了气氛。</a:t>
            </a:r>
            <a:endParaRPr lang="zh-CN" altLang="zh-CN" sz="1050" kern="100" dirty="0">
              <a:effectLst/>
              <a:latin typeface="宋体"/>
              <a:cs typeface="Courier New"/>
            </a:endParaRPr>
          </a:p>
        </p:txBody>
      </p:sp>
      <p:sp>
        <p:nvSpPr>
          <p:cNvPr id="7" name="TextBox 6">
            <a:hlinkClick r:id="rId2" action="ppaction://hlinksldjump"/>
          </p:cNvPr>
          <p:cNvSpPr txBox="1"/>
          <p:nvPr/>
        </p:nvSpPr>
        <p:spPr>
          <a:xfrm>
            <a:off x="2957625" y="116792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3869833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animBg="1"/>
      <p:bldP spid="9" grpId="1" animBg="1"/>
      <p:bldP spid="10" grpId="0"/>
      <p:bldP spid="10"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7599" y="442059"/>
            <a:ext cx="11335913"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词的下片一转，由思家转入归家。</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见说江头春浪渺，殷勤欲送归船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二句情略一扬起。词人本已沉醉在思家的境界中，几至不能自拔；然而忽然听说江上春潮高涨，似乎听到了要回故乡的讯息，精神为之一振。这与上片起首二句恰好正反相成，遥为激射。上片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故园消息茫然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表示失望，在感情上是一跌；此处则借江头春汛，激起一腔回乡的热望，是一扬。钱塘江上浩渺的春浪，似乎对人有情，主动来献殷勤，要送他回家。江水有情，暗暗反衬出人之无情。词人曾慨叹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一春憔悴有谁怜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，在人世间无人理解他思乡的痛苦，而江水却能给以深切的同情，两相对照，托讽何其深永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288249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5098" y="737187"/>
            <a:ext cx="11563765" cy="4564815"/>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别来此处最萦牵</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一句，缠绵不尽，撩人无限。春浪来了，船儿</a:t>
            </a:r>
            <a:r>
              <a:rPr lang="zh-CN" altLang="zh-CN" sz="2800" kern="100" dirty="0" smtClean="0">
                <a:solidFill>
                  <a:prstClr val="black"/>
                </a:solidFill>
                <a:latin typeface="Times New Roman"/>
                <a:ea typeface="华文细黑"/>
                <a:cs typeface="Times New Roman"/>
              </a:rPr>
              <a:t>靠岸</a:t>
            </a:r>
            <a:r>
              <a:rPr lang="zh-CN" altLang="zh-CN" sz="2800" kern="100" dirty="0" smtClean="0">
                <a:latin typeface="Times New Roman"/>
                <a:ea typeface="华文细黑"/>
                <a:cs typeface="Times New Roman"/>
              </a:rPr>
              <a:t>了，词人即将告别临安，却又舍不得离开。这种感情在特定的时代、特定的条件下产生，极为矛盾、复杂。词人作为宗室之一，处境较好，南下的亲朋好友众多，临别之时他依依不舍，情不自禁地说了一声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别来此处最萦牵</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。词人在这种欲去又流连、不去更思归的矛盾状态中来刻画内心的痛苦，从中我们窥见南宋时代上层贵族中一个现实的人，一颗诚挚而又备受折磨的心。</a:t>
            </a:r>
            <a:endParaRPr lang="zh-CN" altLang="zh-CN" sz="2800" kern="100" dirty="0" smtClean="0">
              <a:latin typeface="宋体"/>
              <a:cs typeface="Courier New"/>
            </a:endParaRPr>
          </a:p>
        </p:txBody>
      </p:sp>
    </p:spTree>
    <p:extLst>
      <p:ext uri="{BB962C8B-B14F-4D97-AF65-F5344CB8AC3E}">
        <p14:creationId xmlns:p14="http://schemas.microsoft.com/office/powerpoint/2010/main" val="140711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5098" y="946532"/>
            <a:ext cx="11563765" cy="3923422"/>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短篷南浦雨，疏柳断桥烟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以景作结，寄情于景。在思乡痛苦的煎熬中，憔悴而惆怅自怜，又加重思乡之情，同时写出了一种飘零之感、羁旅之愁。客居他乡时间长了，客居之地又成了新的牵挂之地。表现了词人欲去又流连、不去更思归的难以割舍的复杂心情。</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全词伤春更是伤己，寄寓了词人的漂泊之感、思乡之愁、自怜</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惆怅</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之意、牵挂之情。</a:t>
            </a:r>
            <a:endParaRPr lang="en-US" altLang="zh-CN" sz="28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06597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2666" y="739941"/>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词尾以景作结，这样写有什么好处？请结合全词内容进行分析。</a:t>
            </a:r>
            <a:endParaRPr lang="zh-CN" altLang="zh-CN" sz="1050" kern="100" dirty="0">
              <a:effectLst/>
              <a:latin typeface="宋体"/>
              <a:cs typeface="Courier New"/>
            </a:endParaRPr>
          </a:p>
        </p:txBody>
      </p:sp>
      <p:sp>
        <p:nvSpPr>
          <p:cNvPr id="7" name="矩形 6"/>
          <p:cNvSpPr/>
          <p:nvPr/>
        </p:nvSpPr>
        <p:spPr>
          <a:xfrm>
            <a:off x="403884" y="1485578"/>
            <a:ext cx="11273868" cy="346234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3884" y="1485048"/>
            <a:ext cx="11223676"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词人设想自己登上归船，蜷缩在低矮的船篷下，聆听敲打着船篷的雨声，从船舱中望去，只见断桥一带的杨柳，迷迷潆潆，似乎笼罩着一层烟雾。词人借想象之景写出心境的凄凉和心中欲去而流连、不去更思归的复杂情绪。词的最后以景作结，寄情于景</a:t>
            </a:r>
            <a:r>
              <a:rPr lang="zh-CN" altLang="zh-CN" sz="2800" kern="100">
                <a:latin typeface="Times New Roman"/>
                <a:ea typeface="华文细黑"/>
                <a:cs typeface="Times New Roman"/>
              </a:rPr>
              <a:t>，</a:t>
            </a:r>
            <a:r>
              <a:rPr lang="zh-CN" altLang="zh-CN" sz="2800" kern="100" smtClean="0">
                <a:latin typeface="Times New Roman"/>
                <a:ea typeface="华文细黑"/>
                <a:cs typeface="Times New Roman"/>
              </a:rPr>
              <a:t>从</a:t>
            </a:r>
            <a:r>
              <a:rPr lang="zh-CN" altLang="en-US" sz="2800" kern="100" smtClean="0">
                <a:latin typeface="Times New Roman"/>
                <a:ea typeface="华文细黑"/>
                <a:cs typeface="Times New Roman"/>
              </a:rPr>
              <a:t>而</a:t>
            </a:r>
            <a:r>
              <a:rPr lang="zh-CN" altLang="zh-CN" sz="2800" kern="100" smtClean="0">
                <a:latin typeface="Times New Roman"/>
                <a:ea typeface="华文细黑"/>
                <a:cs typeface="Times New Roman"/>
              </a:rPr>
              <a:t>渲染</a:t>
            </a:r>
            <a:r>
              <a:rPr lang="zh-CN" altLang="zh-CN" sz="2800" kern="100" dirty="0">
                <a:latin typeface="Times New Roman"/>
                <a:ea typeface="华文细黑"/>
                <a:cs typeface="Times New Roman"/>
              </a:rPr>
              <a:t>情境，使词含蓄隽永，意犹未尽，比直抒别情更富感染力。</a:t>
            </a:r>
            <a:endParaRPr lang="zh-CN" altLang="zh-CN" sz="1050" kern="100" dirty="0">
              <a:effectLst/>
              <a:latin typeface="宋体"/>
              <a:cs typeface="Courier New"/>
            </a:endParaRPr>
          </a:p>
        </p:txBody>
      </p:sp>
      <p:sp>
        <p:nvSpPr>
          <p:cNvPr id="12" name="TextBox 11"/>
          <p:cNvSpPr txBox="1"/>
          <p:nvPr/>
        </p:nvSpPr>
        <p:spPr>
          <a:xfrm>
            <a:off x="10374449" y="91084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995789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animBg="1"/>
      <p:bldP spid="7" grpId="1" animBg="1"/>
      <p:bldP spid="8" grpId="0"/>
      <p:bldP spid="8"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137" y="837506"/>
            <a:ext cx="11563765"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古诗的结构方法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尤其是近体诗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起、承、转、合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。开头起句作用有：总领全文，统摄全篇，引出下文，铺垫，奠定感情基调，点题，点明季节、时间、地点等。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转</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句作用有：照应、引起下文、为下文做铺垫、过渡、层层深入、蓄势等。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句作用有：呼应、总结、卒章显志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、深化主题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、首尾圆合等。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详细内容可参见本章专题一</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在结构技巧方面特别注意结尾的两种方式：卒章显志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和以景结情。</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卒章显志。在结尾运用直抒胸臆的手法，点明志向、情感。这是古诗普遍使用的结尾方式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a:spLocks noChangeAspect="1"/>
          </p:cNvSpPr>
          <p:nvPr/>
        </p:nvSpPr>
        <p:spPr>
          <a:xfrm>
            <a:off x="0" y="325678"/>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87071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137" y="3288"/>
            <a:ext cx="11563765" cy="6978809"/>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宋体"/>
                <a:ea typeface="华文细黑"/>
                <a:cs typeface="Times New Roman"/>
              </a:rPr>
              <a:t>②</a:t>
            </a:r>
            <a:r>
              <a:rPr lang="zh-CN" altLang="zh-CN" sz="2700" kern="100" dirty="0">
                <a:latin typeface="Times New Roman"/>
                <a:ea typeface="华文细黑"/>
                <a:cs typeface="Times New Roman"/>
              </a:rPr>
              <a:t>以景结情。指诗歌在议论或抒情的过程中，戛然而止，转为写景，以景代情作结，结束全诗，使得诗歌</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此时无情胜有情</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，显得意犹未尽，可以使读者从景物描写中驰骋想象，体味诗歌的意境，产生韵味无穷的艺术效果。</a:t>
            </a:r>
            <a:endParaRPr lang="zh-CN" altLang="zh-CN" sz="2700" kern="100" dirty="0">
              <a:latin typeface="宋体"/>
              <a:cs typeface="Courier New"/>
            </a:endParaRPr>
          </a:p>
          <a:p>
            <a:pPr algn="ctr">
              <a:lnSpc>
                <a:spcPct val="150000"/>
              </a:lnSpc>
              <a:spcAft>
                <a:spcPts val="0"/>
              </a:spcAft>
            </a:pPr>
            <a:r>
              <a:rPr lang="zh-CN" altLang="zh-CN" sz="2700" b="1" kern="100" dirty="0">
                <a:latin typeface="Times New Roman"/>
                <a:ea typeface="华文细黑"/>
                <a:cs typeface="Times New Roman"/>
              </a:rPr>
              <a:t>表达技巧</a:t>
            </a:r>
            <a:r>
              <a:rPr lang="zh-CN" altLang="zh-CN" sz="2700" b="1" kern="100" dirty="0">
                <a:latin typeface="隶书"/>
                <a:ea typeface="华文细黑"/>
                <a:cs typeface="宋体"/>
              </a:rPr>
              <a:t>口诀歌</a:t>
            </a:r>
            <a:endParaRPr lang="zh-CN" altLang="zh-CN" sz="2700" b="1" kern="100" dirty="0">
              <a:latin typeface="宋体"/>
              <a:cs typeface="Courier New"/>
            </a:endParaRPr>
          </a:p>
          <a:p>
            <a:pPr algn="ctr">
              <a:lnSpc>
                <a:spcPct val="150000"/>
              </a:lnSpc>
              <a:spcAft>
                <a:spcPts val="0"/>
              </a:spcAft>
            </a:pPr>
            <a:r>
              <a:rPr lang="zh-CN" altLang="zh-CN" sz="2700" kern="100" dirty="0">
                <a:latin typeface="Times New Roman"/>
                <a:ea typeface="华文细黑"/>
                <a:cs typeface="Times New Roman"/>
              </a:rPr>
              <a:t>修辞两表加结构，艺术技巧四类应。</a:t>
            </a:r>
            <a:endParaRPr lang="zh-CN" altLang="zh-CN" sz="2700" kern="100" dirty="0">
              <a:latin typeface="宋体"/>
              <a:cs typeface="Courier New"/>
            </a:endParaRPr>
          </a:p>
          <a:p>
            <a:pPr algn="ctr">
              <a:lnSpc>
                <a:spcPct val="150000"/>
              </a:lnSpc>
              <a:spcAft>
                <a:spcPts val="0"/>
              </a:spcAft>
            </a:pPr>
            <a:r>
              <a:rPr lang="zh-CN" altLang="zh-CN" sz="2700" kern="100" dirty="0">
                <a:latin typeface="Times New Roman"/>
                <a:ea typeface="华文细黑"/>
                <a:cs typeface="Times New Roman"/>
              </a:rPr>
              <a:t>修辞四比夸借代，表达方式描议情。</a:t>
            </a:r>
            <a:endParaRPr lang="zh-CN" altLang="zh-CN" sz="2700" kern="100" dirty="0">
              <a:latin typeface="宋体"/>
              <a:cs typeface="Courier New"/>
            </a:endParaRPr>
          </a:p>
          <a:p>
            <a:pPr algn="ctr">
              <a:lnSpc>
                <a:spcPct val="150000"/>
              </a:lnSpc>
              <a:spcAft>
                <a:spcPts val="0"/>
              </a:spcAft>
            </a:pPr>
            <a:r>
              <a:rPr lang="zh-CN" altLang="zh-CN" sz="2700" kern="100" dirty="0">
                <a:latin typeface="Times New Roman"/>
                <a:ea typeface="华文细黑"/>
                <a:cs typeface="Times New Roman"/>
              </a:rPr>
              <a:t>语行肖心细节人，动静虚实视听景。</a:t>
            </a:r>
            <a:endParaRPr lang="zh-CN" altLang="zh-CN" sz="2700" kern="100" dirty="0">
              <a:latin typeface="宋体"/>
              <a:cs typeface="Courier New"/>
            </a:endParaRPr>
          </a:p>
          <a:p>
            <a:pPr algn="ctr">
              <a:lnSpc>
                <a:spcPct val="150000"/>
              </a:lnSpc>
              <a:spcAft>
                <a:spcPts val="0"/>
              </a:spcAft>
            </a:pPr>
            <a:r>
              <a:rPr lang="zh-CN" altLang="zh-CN" sz="2700" kern="100" dirty="0">
                <a:latin typeface="Times New Roman"/>
                <a:ea typeface="华文细黑"/>
                <a:cs typeface="Times New Roman"/>
              </a:rPr>
              <a:t>表现联想象典衬，借景托物古今讽。</a:t>
            </a:r>
            <a:endParaRPr lang="zh-CN" altLang="zh-CN" sz="2700" kern="100" dirty="0">
              <a:latin typeface="宋体"/>
              <a:cs typeface="Courier New"/>
            </a:endParaRPr>
          </a:p>
          <a:p>
            <a:pPr algn="ctr">
              <a:lnSpc>
                <a:spcPct val="150000"/>
              </a:lnSpc>
              <a:spcAft>
                <a:spcPts val="0"/>
              </a:spcAft>
            </a:pPr>
            <a:r>
              <a:rPr lang="zh-CN" altLang="zh-CN" sz="2700" kern="100" dirty="0">
                <a:latin typeface="Times New Roman"/>
                <a:ea typeface="华文细黑"/>
                <a:cs typeface="Times New Roman"/>
              </a:rPr>
              <a:t>过渡照应景结情，线索卒显结构明</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C00000"/>
                </a:solidFill>
                <a:latin typeface="Times New Roman"/>
                <a:ea typeface="华文细黑"/>
                <a:cs typeface="Times New Roman"/>
              </a:rPr>
              <a:t>注</a:t>
            </a:r>
            <a:r>
              <a:rPr lang="zh-CN" altLang="zh-CN" sz="2700" kern="100" dirty="0">
                <a:latin typeface="Times New Roman"/>
                <a:ea typeface="华文细黑"/>
                <a:cs typeface="Times New Roman"/>
              </a:rPr>
              <a:t>　</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两表</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指表达方式、表现手法，</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四比</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指比喻、比拟、排比、对比，</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象</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指象征</a:t>
            </a:r>
            <a:r>
              <a:rPr lang="zh-CN" altLang="zh-CN" sz="2700" kern="100" dirty="0" smtClean="0">
                <a:latin typeface="Times New Roman"/>
                <a:ea typeface="华文细黑"/>
                <a:cs typeface="Times New Roman"/>
              </a:rPr>
              <a:t>。</a:t>
            </a:r>
            <a:r>
              <a:rPr lang="en-US" altLang="zh-CN" sz="2700" kern="100" dirty="0" smtClean="0">
                <a:latin typeface="Times New Roman"/>
                <a:ea typeface="华文细黑"/>
                <a:cs typeface="Times New Roman"/>
              </a:rPr>
              <a:t> </a:t>
            </a:r>
            <a:endParaRPr lang="zh-CN" altLang="zh-CN" sz="2700" kern="100" dirty="0">
              <a:latin typeface="宋体"/>
              <a:cs typeface="Courier New"/>
            </a:endParaRPr>
          </a:p>
        </p:txBody>
      </p:sp>
    </p:spTree>
    <p:extLst>
      <p:ext uri="{BB962C8B-B14F-4D97-AF65-F5344CB8AC3E}">
        <p14:creationId xmlns:p14="http://schemas.microsoft.com/office/powerpoint/2010/main" val="43914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4313" y="366568"/>
            <a:ext cx="11335913" cy="4949023"/>
          </a:xfrm>
          <a:prstGeom prst="rect">
            <a:avLst/>
          </a:prstGeom>
        </p:spPr>
        <p:txBody>
          <a:bodyPr wrap="square" lIns="121898" tIns="60948" rIns="121898" bIns="60948">
            <a:spAutoFit/>
          </a:bodyPr>
          <a:lstStyle/>
          <a:p>
            <a:pPr algn="just">
              <a:lnSpc>
                <a:spcPct val="160000"/>
              </a:lnSpc>
            </a:pPr>
            <a:r>
              <a:rPr lang="zh-CN" altLang="zh-CN" sz="2800" b="1" kern="100" dirty="0">
                <a:solidFill>
                  <a:srgbClr val="0000FF"/>
                </a:solidFill>
                <a:latin typeface="+mj-ea"/>
                <a:ea typeface="+mj-ea"/>
                <a:cs typeface="Times New Roman"/>
              </a:rPr>
              <a:t>五、区分几种易混的表达技巧</a:t>
            </a:r>
          </a:p>
          <a:p>
            <a:pPr algn="just">
              <a:lnSpc>
                <a:spcPct val="16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借代与借喻</a:t>
            </a:r>
            <a:endParaRPr lang="zh-CN" altLang="zh-CN" sz="1050" b="1" kern="100" dirty="0">
              <a:latin typeface="宋体"/>
              <a:cs typeface="Courier New"/>
            </a:endParaRPr>
          </a:p>
          <a:p>
            <a:pPr algn="just">
              <a:lnSpc>
                <a:spcPct val="160000"/>
              </a:lnSpc>
              <a:spcAft>
                <a:spcPts val="0"/>
              </a:spcAft>
            </a:pPr>
            <a:r>
              <a:rPr lang="zh-CN" altLang="zh-CN" sz="2800" kern="100" dirty="0">
                <a:latin typeface="Times New Roman"/>
                <a:ea typeface="华文细黑"/>
                <a:cs typeface="Times New Roman"/>
              </a:rPr>
              <a:t>试指出下面诗句中画横线词语所用的修辞手法是借代还是借喻，并思考两者的区分方法。</a:t>
            </a:r>
            <a:endParaRPr lang="zh-CN" altLang="zh-CN" sz="105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怒涛卷</a:t>
            </a:r>
            <a:r>
              <a:rPr lang="zh-CN" altLang="zh-CN" sz="2800" u="sng" kern="100" dirty="0">
                <a:latin typeface="Times New Roman"/>
                <a:ea typeface="华文细黑"/>
                <a:cs typeface="Times New Roman"/>
              </a:rPr>
              <a:t>霜雪</a:t>
            </a:r>
            <a:r>
              <a:rPr lang="zh-CN" altLang="zh-CN" sz="2800" kern="100" dirty="0">
                <a:latin typeface="Times New Roman"/>
                <a:ea typeface="华文细黑"/>
                <a:cs typeface="Times New Roman"/>
              </a:rPr>
              <a:t>，天堑无涯。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柳永《望海潮》</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吴宫花草埋幽径，晋代</a:t>
            </a:r>
            <a:r>
              <a:rPr lang="zh-CN" altLang="zh-CN" sz="2800" u="sng" kern="100" dirty="0">
                <a:latin typeface="Times New Roman"/>
                <a:ea typeface="华文细黑"/>
                <a:cs typeface="Times New Roman"/>
              </a:rPr>
              <a:t>衣冠</a:t>
            </a:r>
            <a:r>
              <a:rPr lang="zh-CN" altLang="zh-CN" sz="2800" kern="100" dirty="0">
                <a:latin typeface="Times New Roman"/>
                <a:ea typeface="华文细黑"/>
                <a:cs typeface="Times New Roman"/>
              </a:rPr>
              <a:t>成古丘。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李白《登金陵凤凰台》</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(3)</a:t>
            </a:r>
            <a:r>
              <a:rPr lang="zh-CN" altLang="zh-CN" sz="2800" u="sng" kern="100" dirty="0">
                <a:latin typeface="Times New Roman"/>
                <a:ea typeface="华文细黑"/>
                <a:cs typeface="Times New Roman"/>
              </a:rPr>
              <a:t>烟尘</a:t>
            </a:r>
            <a:r>
              <a:rPr lang="zh-CN" altLang="zh-CN" sz="2800" kern="100" dirty="0">
                <a:latin typeface="Times New Roman"/>
                <a:ea typeface="华文细黑"/>
                <a:cs typeface="Times New Roman"/>
              </a:rPr>
              <a:t>犯雪岭，鼓角动江城。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杜甫《岁暮》</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10599620" y="2998679"/>
            <a:ext cx="1256226"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借喻</a:t>
            </a:r>
            <a:endParaRPr lang="zh-CN" altLang="zh-CN" sz="1050" kern="100" dirty="0">
              <a:solidFill>
                <a:srgbClr val="C00000"/>
              </a:solidFill>
              <a:effectLst/>
              <a:latin typeface="宋体"/>
              <a:cs typeface="Courier New"/>
            </a:endParaRPr>
          </a:p>
        </p:txBody>
      </p:sp>
      <p:sp>
        <p:nvSpPr>
          <p:cNvPr id="8" name="矩形 7"/>
          <p:cNvSpPr/>
          <p:nvPr/>
        </p:nvSpPr>
        <p:spPr>
          <a:xfrm>
            <a:off x="10552461" y="3715089"/>
            <a:ext cx="123452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借代</a:t>
            </a:r>
            <a:endParaRPr lang="zh-CN" altLang="zh-CN" sz="1050" kern="100" dirty="0">
              <a:solidFill>
                <a:srgbClr val="C00000"/>
              </a:solidFill>
              <a:effectLst/>
              <a:latin typeface="宋体"/>
              <a:cs typeface="Courier New"/>
            </a:endParaRPr>
          </a:p>
        </p:txBody>
      </p:sp>
      <p:sp>
        <p:nvSpPr>
          <p:cNvPr id="10" name="矩形 9"/>
          <p:cNvSpPr/>
          <p:nvPr/>
        </p:nvSpPr>
        <p:spPr>
          <a:xfrm>
            <a:off x="10589292" y="4365898"/>
            <a:ext cx="123452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借代</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426419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8" grpId="0"/>
      <p:bldP spid="8" grpId="1"/>
      <p:bldP spid="10" grpId="0"/>
      <p:bldP spid="10"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827648"/>
            <a:ext cx="11563765" cy="3785627"/>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湖光秋月两相和，潭面无风</a:t>
            </a:r>
            <a:r>
              <a:rPr lang="zh-CN" altLang="zh-CN" sz="2800" u="sng" kern="100" dirty="0">
                <a:latin typeface="Times New Roman"/>
                <a:ea typeface="华文细黑"/>
                <a:cs typeface="Times New Roman"/>
              </a:rPr>
              <a:t>镜</a:t>
            </a:r>
            <a:r>
              <a:rPr lang="zh-CN" altLang="zh-CN" sz="2800" kern="100" dirty="0">
                <a:latin typeface="Times New Roman"/>
                <a:ea typeface="华文细黑"/>
                <a:cs typeface="Times New Roman"/>
              </a:rPr>
              <a:t>未磨。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刘禹锡《望洞庭》</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自古妒</a:t>
            </a:r>
            <a:r>
              <a:rPr lang="zh-CN" altLang="zh-CN" sz="2800" u="sng" kern="100" dirty="0">
                <a:latin typeface="Times New Roman"/>
                <a:ea typeface="华文细黑"/>
                <a:cs typeface="Times New Roman"/>
              </a:rPr>
              <a:t>蛾眉</a:t>
            </a:r>
            <a:r>
              <a:rPr lang="zh-CN" altLang="zh-CN" sz="2800" kern="100" dirty="0">
                <a:latin typeface="Times New Roman"/>
                <a:ea typeface="华文细黑"/>
                <a:cs typeface="Times New Roman"/>
              </a:rPr>
              <a:t>，胡沙埋</a:t>
            </a:r>
            <a:r>
              <a:rPr lang="zh-CN" altLang="zh-CN" sz="2800" u="sng" kern="100" dirty="0">
                <a:latin typeface="Times New Roman"/>
                <a:ea typeface="华文细黑"/>
                <a:cs typeface="Times New Roman"/>
              </a:rPr>
              <a:t>皓齿</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李白《于阗采花》</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久在</a:t>
            </a:r>
            <a:r>
              <a:rPr lang="zh-CN" altLang="zh-CN" sz="2800" u="sng" kern="100" dirty="0">
                <a:latin typeface="Times New Roman"/>
                <a:ea typeface="华文细黑"/>
                <a:cs typeface="Times New Roman"/>
              </a:rPr>
              <a:t>樊笼</a:t>
            </a:r>
            <a:r>
              <a:rPr lang="zh-CN" altLang="zh-CN" sz="2800" kern="100" dirty="0">
                <a:latin typeface="Times New Roman"/>
                <a:ea typeface="华文细黑"/>
                <a:cs typeface="Times New Roman"/>
              </a:rPr>
              <a:t>里，复得返自然。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陶渊明《归园田居》</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(7)</a:t>
            </a:r>
            <a:r>
              <a:rPr lang="zh-CN" altLang="zh-CN" sz="2800" u="sng" kern="100" dirty="0">
                <a:latin typeface="Times New Roman"/>
                <a:ea typeface="华文细黑"/>
                <a:cs typeface="Times New Roman"/>
              </a:rPr>
              <a:t>冷晕</a:t>
            </a:r>
            <a:r>
              <a:rPr lang="zh-CN" altLang="zh-CN" sz="2800" kern="100" dirty="0">
                <a:latin typeface="Times New Roman"/>
                <a:ea typeface="华文细黑"/>
                <a:cs typeface="Times New Roman"/>
              </a:rPr>
              <a:t>侵残烛，雨声在深竹。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赵秉文《和韦苏州〈秋斋独宿〉》</a:t>
            </a:r>
            <a:r>
              <a:rPr lang="en-US" altLang="zh-CN" sz="2800" kern="100" dirty="0" smtClean="0">
                <a:latin typeface="Times New Roman"/>
                <a:ea typeface="华文细黑"/>
                <a:cs typeface="Courier New"/>
              </a:rPr>
              <a:t>)</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(8)</a:t>
            </a:r>
            <a:r>
              <a:rPr lang="zh-CN" altLang="zh-CN" sz="2800" u="sng" kern="100" dirty="0">
                <a:latin typeface="Times New Roman"/>
                <a:ea typeface="华文细黑"/>
                <a:cs typeface="Times New Roman"/>
              </a:rPr>
              <a:t>纨绔</a:t>
            </a:r>
            <a:r>
              <a:rPr lang="zh-CN" altLang="zh-CN" sz="2800" kern="100" dirty="0">
                <a:latin typeface="Times New Roman"/>
                <a:ea typeface="华文细黑"/>
                <a:cs typeface="Times New Roman"/>
              </a:rPr>
              <a:t>不饿死，</a:t>
            </a:r>
            <a:r>
              <a:rPr lang="zh-CN" altLang="zh-CN" sz="2800" u="sng" kern="100" dirty="0">
                <a:latin typeface="Times New Roman"/>
                <a:ea typeface="华文细黑"/>
                <a:cs typeface="Times New Roman"/>
              </a:rPr>
              <a:t>儒冠</a:t>
            </a:r>
            <a:r>
              <a:rPr lang="zh-CN" altLang="zh-CN" sz="2800" kern="100" dirty="0">
                <a:latin typeface="Times New Roman"/>
                <a:ea typeface="华文细黑"/>
                <a:cs typeface="Times New Roman"/>
              </a:rPr>
              <a:t>多误身。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杜甫《奉赠韦左丞丈二十二韵》</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_____</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10670425" y="766431"/>
            <a:ext cx="1171704"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借喻</a:t>
            </a:r>
            <a:endParaRPr lang="zh-CN" altLang="zh-CN" sz="1050" kern="100" dirty="0">
              <a:solidFill>
                <a:srgbClr val="C00000"/>
              </a:solidFill>
              <a:effectLst/>
              <a:latin typeface="宋体"/>
              <a:cs typeface="Courier New"/>
            </a:endParaRPr>
          </a:p>
        </p:txBody>
      </p:sp>
      <p:sp>
        <p:nvSpPr>
          <p:cNvPr id="5" name="矩形 4"/>
          <p:cNvSpPr/>
          <p:nvPr/>
        </p:nvSpPr>
        <p:spPr>
          <a:xfrm>
            <a:off x="10689211" y="1501891"/>
            <a:ext cx="1151460"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借代</a:t>
            </a:r>
            <a:endParaRPr lang="zh-CN" altLang="zh-CN" sz="1050" kern="100" dirty="0">
              <a:solidFill>
                <a:srgbClr val="C00000"/>
              </a:solidFill>
              <a:effectLst/>
              <a:latin typeface="宋体"/>
              <a:cs typeface="Courier New"/>
            </a:endParaRPr>
          </a:p>
        </p:txBody>
      </p:sp>
      <p:sp>
        <p:nvSpPr>
          <p:cNvPr id="7" name="矩形 6"/>
          <p:cNvSpPr/>
          <p:nvPr/>
        </p:nvSpPr>
        <p:spPr>
          <a:xfrm>
            <a:off x="10689211" y="2220516"/>
            <a:ext cx="1151460"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借喻</a:t>
            </a:r>
            <a:endParaRPr lang="zh-CN" altLang="zh-CN" sz="1050" kern="100" dirty="0">
              <a:solidFill>
                <a:srgbClr val="C00000"/>
              </a:solidFill>
              <a:effectLst/>
              <a:latin typeface="宋体"/>
              <a:cs typeface="Courier New"/>
            </a:endParaRPr>
          </a:p>
        </p:txBody>
      </p:sp>
      <p:sp>
        <p:nvSpPr>
          <p:cNvPr id="8" name="矩形 7"/>
          <p:cNvSpPr/>
          <p:nvPr/>
        </p:nvSpPr>
        <p:spPr>
          <a:xfrm>
            <a:off x="10698736" y="2978696"/>
            <a:ext cx="1151460"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借代</a:t>
            </a:r>
            <a:endParaRPr lang="zh-CN" altLang="zh-CN" sz="1050" kern="100" dirty="0">
              <a:solidFill>
                <a:srgbClr val="C00000"/>
              </a:solidFill>
              <a:effectLst/>
              <a:latin typeface="宋体"/>
              <a:cs typeface="Courier New"/>
            </a:endParaRPr>
          </a:p>
        </p:txBody>
      </p:sp>
      <p:sp>
        <p:nvSpPr>
          <p:cNvPr id="9" name="矩形 8"/>
          <p:cNvSpPr/>
          <p:nvPr/>
        </p:nvSpPr>
        <p:spPr>
          <a:xfrm>
            <a:off x="10698736" y="3723159"/>
            <a:ext cx="1151460"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借代</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512839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7" grpId="0"/>
      <p:bldP spid="7" grpId="1"/>
      <p:bldP spid="8" grpId="0"/>
      <p:bldP spid="8" grpId="1"/>
      <p:bldP spid="9" grpId="0"/>
      <p:bldP spid="9"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9757" y="1701602"/>
            <a:ext cx="11002525"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借喻的本质是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，往往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。借代的本质是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，即直接把借体作为主体的替代，不存在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的成分。借喻可以转换成明喻，借代则不能。</a:t>
            </a:r>
            <a:endParaRPr lang="zh-CN" altLang="zh-CN" sz="1050" kern="100" dirty="0">
              <a:effectLst/>
              <a:latin typeface="宋体"/>
              <a:cs typeface="Courier New"/>
            </a:endParaRPr>
          </a:p>
        </p:txBody>
      </p:sp>
      <p:sp>
        <p:nvSpPr>
          <p:cNvPr id="4" name="矩形 3"/>
          <p:cNvSpPr>
            <a:spLocks noChangeAspect="1"/>
          </p:cNvSpPr>
          <p:nvPr/>
        </p:nvSpPr>
        <p:spPr>
          <a:xfrm>
            <a:off x="0" y="837506"/>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707984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49114" y="474855"/>
            <a:ext cx="11521134" cy="5038838"/>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grpSp>
        <p:nvGrpSpPr>
          <p:cNvPr id="8" name="组合 7"/>
          <p:cNvGrpSpPr/>
          <p:nvPr/>
        </p:nvGrpSpPr>
        <p:grpSpPr>
          <a:xfrm>
            <a:off x="10631862" y="6064473"/>
            <a:ext cx="1368000" cy="494803"/>
            <a:chOff x="5231262" y="2070895"/>
            <a:chExt cx="1368000" cy="494803"/>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10" name="TextBox 9"/>
            <p:cNvSpPr txBox="1"/>
            <p:nvPr/>
          </p:nvSpPr>
          <p:spPr>
            <a:xfrm>
              <a:off x="5303194" y="2070895"/>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微积累</a:t>
              </a:r>
              <a:endParaRPr lang="zh-CN" altLang="en-US" dirty="0">
                <a:solidFill>
                  <a:schemeClr val="accent5">
                    <a:lumMod val="20000"/>
                    <a:lumOff val="80000"/>
                  </a:schemeClr>
                </a:solidFill>
                <a:latin typeface="+mj-ea"/>
                <a:ea typeface="+mj-ea"/>
              </a:endParaRPr>
            </a:p>
          </p:txBody>
        </p:sp>
      </p:grpSp>
      <p:sp>
        <p:nvSpPr>
          <p:cNvPr id="6" name="矩形 5"/>
          <p:cNvSpPr/>
          <p:nvPr/>
        </p:nvSpPr>
        <p:spPr>
          <a:xfrm>
            <a:off x="766614" y="549474"/>
            <a:ext cx="10573211" cy="4565585"/>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古诗常见的借代物</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杜康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酒　尺素、双鲤</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书信　干戈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战争　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唐　渔樵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隐逸生活　汗青</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史书</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吴钩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宝刀、利剑类　樯橹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船　天狼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入侵的异族　楼兰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边疆之敌　柳营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军营　山村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隐居　钟鼓馔玉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权贵利禄　青衫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下级官吏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鸟、兔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时光</a:t>
            </a:r>
            <a:endParaRPr lang="zh-CN" altLang="zh-CN" sz="1050" kern="100" dirty="0">
              <a:effectLst/>
              <a:latin typeface="宋体"/>
              <a:cs typeface="Courier New"/>
            </a:endParaRPr>
          </a:p>
        </p:txBody>
      </p:sp>
    </p:spTree>
    <p:extLst>
      <p:ext uri="{BB962C8B-B14F-4D97-AF65-F5344CB8AC3E}">
        <p14:creationId xmlns:p14="http://schemas.microsoft.com/office/powerpoint/2010/main" val="4067955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350205" y="137188"/>
            <a:ext cx="11386607" cy="654868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6574" y="45418"/>
            <a:ext cx="11223676"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本题从修辞手法的角度考查鉴赏诗歌的表达技巧。首先，题干中的句子由三个结构相似、内容相关、语气一致的短句构成，使用了排比的修辞手法，写出了风、雪、诗情搅成一片，难分难辨的情景，渲染了一种豪壮的气氛。其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诗豪与风雪争先，雪片与风鏖战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争先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鏖战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等描述人的词来修饰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，使用了拟人的修辞手法；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诗和雪缴缠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缴缠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形容无形的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，使用了拟物的修辞手法，将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具象化，写出了风雪交加的壮美之景，表现了作者迸发的诗情。概括答案时要注意，因为题干明确指出这三句使用了两种修辞手法，所以要把拟人和拟物归结为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这一种修辞手法。</a:t>
            </a:r>
            <a:endParaRPr lang="zh-CN" altLang="zh-CN" sz="1050" kern="100" dirty="0">
              <a:effectLst/>
              <a:latin typeface="宋体"/>
              <a:cs typeface="Courier New"/>
            </a:endParaRPr>
          </a:p>
        </p:txBody>
      </p:sp>
    </p:spTree>
    <p:extLst>
      <p:ext uri="{BB962C8B-B14F-4D97-AF65-F5344CB8AC3E}">
        <p14:creationId xmlns:p14="http://schemas.microsoft.com/office/powerpoint/2010/main" val="369104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827648"/>
            <a:ext cx="11223676" cy="4001071"/>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比喻与象征</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试指出下面诗句所用的手法是比喻还是象征，并思考两者的区分方法。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总为浮云能蔽日，长安不见使人愁</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_____</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遥望洞庭山水色，白银盘里一青螺</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_____</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冰雪林中著此身，不同桃李混芳尘。忽然一夜清香发，散作乾坤万里春</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_____</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10506744" y="1989634"/>
            <a:ext cx="1171704"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比喻</a:t>
            </a:r>
            <a:endParaRPr lang="zh-CN" altLang="zh-CN" sz="1050" kern="100" dirty="0">
              <a:solidFill>
                <a:srgbClr val="C00000"/>
              </a:solidFill>
              <a:effectLst/>
              <a:latin typeface="宋体"/>
              <a:cs typeface="Courier New"/>
            </a:endParaRPr>
          </a:p>
        </p:txBody>
      </p:sp>
      <p:sp>
        <p:nvSpPr>
          <p:cNvPr id="8" name="矩形 7"/>
          <p:cNvSpPr/>
          <p:nvPr/>
        </p:nvSpPr>
        <p:spPr>
          <a:xfrm>
            <a:off x="10535055" y="2637706"/>
            <a:ext cx="1151460"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比喻</a:t>
            </a:r>
            <a:endParaRPr lang="zh-CN" altLang="zh-CN" sz="1050" kern="100" dirty="0">
              <a:solidFill>
                <a:srgbClr val="C00000"/>
              </a:solidFill>
              <a:effectLst/>
              <a:latin typeface="宋体"/>
              <a:cs typeface="Courier New"/>
            </a:endParaRPr>
          </a:p>
        </p:txBody>
      </p:sp>
      <p:sp>
        <p:nvSpPr>
          <p:cNvPr id="9" name="矩形 8"/>
          <p:cNvSpPr/>
          <p:nvPr/>
        </p:nvSpPr>
        <p:spPr>
          <a:xfrm>
            <a:off x="10535055" y="3930180"/>
            <a:ext cx="1151460"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象征</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460075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8" grpId="0"/>
      <p:bldP spid="8" grpId="1"/>
      <p:bldP spid="9" grpId="0"/>
      <p:bldP spid="9"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9757" y="1629594"/>
            <a:ext cx="11002525"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比喻是一种修辞手法，立足于片断词句；而象征是一种表现手法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也叫托物言志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，立足于全文，至少是诗的一个段落。比喻的本体与喻体之间要求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神似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，象征的象征意义与象征本体之间要求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神似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：前者是以物比物，比喻的对象是让人看得见、摸得着的具体对象；后者是以物显义，即不把意思直接说明而让读者去联想、领会，象征意义往往是抽象的，不可捉摸的；前者具有鲜明性，后者具有含蓄性。</a:t>
            </a:r>
            <a:endParaRPr lang="zh-CN" altLang="zh-CN" sz="1050" kern="100" dirty="0">
              <a:effectLst/>
              <a:latin typeface="宋体"/>
              <a:cs typeface="Courier New"/>
            </a:endParaRPr>
          </a:p>
        </p:txBody>
      </p:sp>
      <p:sp>
        <p:nvSpPr>
          <p:cNvPr id="4" name="矩形 3"/>
          <p:cNvSpPr>
            <a:spLocks noChangeAspect="1"/>
          </p:cNvSpPr>
          <p:nvPr/>
        </p:nvSpPr>
        <p:spPr>
          <a:xfrm>
            <a:off x="0" y="837506"/>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708691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0074" y="664409"/>
            <a:ext cx="10785732"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借景抒情与托物言志</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也可称为借物抒情</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试指出下面诗句所用的表现手法是借景抒情还是托物言志，并思考两者的区分方法。</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风急天高猿啸哀，渚清沙白鸟飞回。无边落木萧萧下，不尽长江滚滚来。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杜甫《登高》</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_________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千锤万凿出深山，烈火焚烧若等闲。粉身碎骨浑不怕，要留清白在人间。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于谦《石灰吟》</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_________</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9647426" y="3088804"/>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借景抒情</a:t>
            </a:r>
            <a:endParaRPr lang="zh-CN" altLang="zh-CN" sz="1050" kern="100" dirty="0">
              <a:solidFill>
                <a:srgbClr val="C00000"/>
              </a:solidFill>
              <a:effectLst/>
              <a:latin typeface="宋体"/>
              <a:cs typeface="Courier New"/>
            </a:endParaRPr>
          </a:p>
        </p:txBody>
      </p:sp>
      <p:sp>
        <p:nvSpPr>
          <p:cNvPr id="7" name="矩形 6"/>
          <p:cNvSpPr/>
          <p:nvPr/>
        </p:nvSpPr>
        <p:spPr>
          <a:xfrm>
            <a:off x="9682763" y="4409331"/>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托物言志</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421233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7" grpId="0"/>
      <p:bldP spid="7"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469057" y="2896173"/>
            <a:ext cx="11392800" cy="103767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3" name="文本框 14"/>
          <p:cNvSpPr txBox="1"/>
          <p:nvPr/>
        </p:nvSpPr>
        <p:spPr>
          <a:xfrm>
            <a:off x="463046" y="662121"/>
            <a:ext cx="11392800" cy="103767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75917" y="-26590"/>
            <a:ext cx="11335913" cy="6233990"/>
          </a:xfrm>
          <a:prstGeom prst="rect">
            <a:avLst/>
          </a:prstGeom>
        </p:spPr>
        <p:txBody>
          <a:bodyPr wrap="square" lIns="121898" tIns="60948" rIns="121898" bIns="60948">
            <a:spAutoFit/>
          </a:bodyPr>
          <a:lstStyle/>
          <a:p>
            <a:pPr algn="just">
              <a:lnSpc>
                <a:spcPct val="135000"/>
              </a:lnSpc>
              <a:spcAft>
                <a:spcPts val="0"/>
              </a:spcAft>
            </a:pPr>
            <a:r>
              <a:rPr lang="en-US" altLang="zh-CN" sz="2700" kern="100" dirty="0">
                <a:latin typeface="Times New Roman"/>
                <a:ea typeface="华文细黑"/>
                <a:cs typeface="Courier New"/>
              </a:rPr>
              <a:t>(2)</a:t>
            </a:r>
            <a:r>
              <a:rPr lang="zh-CN" altLang="zh-CN" sz="2700" kern="100" dirty="0">
                <a:latin typeface="Times New Roman"/>
                <a:ea typeface="华文细黑"/>
                <a:cs typeface="Times New Roman"/>
              </a:rPr>
              <a:t>下列诗歌没有用托物言志手法的两项</a:t>
            </a:r>
            <a:r>
              <a:rPr lang="zh-CN" altLang="zh-CN" sz="2700" kern="100" dirty="0" smtClean="0">
                <a:latin typeface="Times New Roman"/>
                <a:ea typeface="华文细黑"/>
                <a:cs typeface="Times New Roman"/>
              </a:rPr>
              <a:t>是</a:t>
            </a:r>
            <a:endParaRPr lang="en-US" altLang="zh-CN" sz="2700" kern="100" dirty="0" smtClean="0">
              <a:latin typeface="Times New Roman"/>
              <a:ea typeface="华文细黑"/>
              <a:cs typeface="Courier New"/>
            </a:endParaRPr>
          </a:p>
          <a:p>
            <a:pPr algn="just">
              <a:lnSpc>
                <a:spcPct val="135000"/>
              </a:lnSpc>
              <a:spcAft>
                <a:spcPts val="0"/>
              </a:spcAft>
            </a:pPr>
            <a:r>
              <a:rPr lang="en-US" altLang="zh-CN" sz="2700" kern="100" dirty="0" smtClean="0">
                <a:latin typeface="Times New Roman"/>
                <a:ea typeface="华文细黑"/>
                <a:cs typeface="Courier New"/>
              </a:rPr>
              <a:t>A</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布谷飞飞劝早耕，舂锄扑扑趁春晴。千层石树通行路，一带山田放水声</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r">
              <a:lnSpc>
                <a:spcPct val="135000"/>
              </a:lnSpc>
              <a:spcAft>
                <a:spcPts val="0"/>
              </a:spcAft>
            </a:pPr>
            <a:r>
              <a:rPr lang="en-US" altLang="zh-CN" sz="2700" kern="100" dirty="0" smtClean="0">
                <a:latin typeface="Times New Roman"/>
                <a:ea typeface="华文细黑"/>
                <a:cs typeface="Courier New"/>
              </a:rPr>
              <a:t>(</a:t>
            </a:r>
            <a:r>
              <a:rPr lang="zh-CN" altLang="zh-CN" sz="2700" kern="100" dirty="0">
                <a:latin typeface="Times New Roman"/>
                <a:ea typeface="华文细黑"/>
                <a:cs typeface="Times New Roman"/>
              </a:rPr>
              <a:t>姚鼐《山行》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咬定青山不放松，立根原在破岩中。千磨万击还坚劲，任尔东西南北风</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r">
              <a:lnSpc>
                <a:spcPct val="135000"/>
              </a:lnSpc>
              <a:spcAft>
                <a:spcPts val="0"/>
              </a:spcAft>
            </a:pPr>
            <a:r>
              <a:rPr lang="en-US" altLang="zh-CN" sz="2700" kern="100" dirty="0" smtClean="0">
                <a:latin typeface="Times New Roman"/>
                <a:ea typeface="华文细黑"/>
                <a:cs typeface="Courier New"/>
              </a:rPr>
              <a:t>(</a:t>
            </a:r>
            <a:r>
              <a:rPr lang="zh-CN" altLang="zh-CN" sz="2700" kern="100" dirty="0">
                <a:latin typeface="Times New Roman"/>
                <a:ea typeface="华文细黑"/>
                <a:cs typeface="Times New Roman"/>
              </a:rPr>
              <a:t>郑燮《竹石》</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燕语如伤旧国春，宫花旋落已成尘。自从一闭风光后，几度飞来不见人</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r">
              <a:lnSpc>
                <a:spcPct val="135000"/>
              </a:lnSpc>
              <a:spcAft>
                <a:spcPts val="0"/>
              </a:spcAft>
            </a:pPr>
            <a:r>
              <a:rPr lang="en-US" altLang="zh-CN" sz="2700" kern="100" dirty="0" smtClean="0">
                <a:latin typeface="Times New Roman"/>
                <a:ea typeface="华文细黑"/>
                <a:cs typeface="Courier New"/>
              </a:rPr>
              <a:t>(</a:t>
            </a:r>
            <a:r>
              <a:rPr lang="zh-CN" altLang="zh-CN" sz="2700" kern="100" dirty="0">
                <a:latin typeface="Times New Roman"/>
                <a:ea typeface="华文细黑"/>
                <a:cs typeface="Times New Roman"/>
              </a:rPr>
              <a:t>李益《隋宫燕》</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耕犁千亩实千箱，力尽筋疲谁复伤？但得众生皆得饱，不辞羸病卧残阳</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r">
              <a:lnSpc>
                <a:spcPct val="135000"/>
              </a:lnSpc>
              <a:spcAft>
                <a:spcPts val="0"/>
              </a:spcAft>
            </a:pPr>
            <a:r>
              <a:rPr lang="en-US" altLang="zh-CN" sz="2700" kern="100" dirty="0" smtClean="0">
                <a:latin typeface="Times New Roman"/>
                <a:ea typeface="华文细黑"/>
                <a:cs typeface="Courier New"/>
              </a:rPr>
              <a:t>(</a:t>
            </a:r>
            <a:r>
              <a:rPr lang="zh-CN" altLang="zh-CN" sz="2700" kern="100" dirty="0">
                <a:latin typeface="Times New Roman"/>
                <a:ea typeface="华文细黑"/>
                <a:cs typeface="Times New Roman"/>
              </a:rPr>
              <a:t>李纲《病牛》</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E.</a:t>
            </a:r>
            <a:r>
              <a:rPr lang="zh-CN" altLang="zh-CN" sz="2700" kern="100" dirty="0">
                <a:latin typeface="Times New Roman"/>
                <a:ea typeface="华文细黑"/>
                <a:cs typeface="Times New Roman"/>
              </a:rPr>
              <a:t>乱条犹未变初黄，倚得东风势便狂。解把飞花蒙日月，不知天地有清霜</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r">
              <a:lnSpc>
                <a:spcPct val="135000"/>
              </a:lnSpc>
              <a:spcAft>
                <a:spcPts val="0"/>
              </a:spcAft>
            </a:pPr>
            <a:r>
              <a:rPr lang="en-US" altLang="zh-CN" sz="2700" kern="100" dirty="0" smtClean="0">
                <a:latin typeface="Times New Roman"/>
                <a:ea typeface="华文细黑"/>
                <a:cs typeface="Courier New"/>
              </a:rPr>
              <a:t>(</a:t>
            </a:r>
            <a:r>
              <a:rPr lang="zh-CN" altLang="zh-CN" sz="2700" kern="100" dirty="0">
                <a:latin typeface="Times New Roman"/>
                <a:ea typeface="华文细黑"/>
                <a:cs typeface="Times New Roman"/>
              </a:rPr>
              <a:t>曾巩《咏柳》</a:t>
            </a:r>
            <a:r>
              <a:rPr lang="en-US" altLang="zh-CN" sz="2700" kern="100" dirty="0" smtClean="0">
                <a:latin typeface="Times New Roman"/>
                <a:ea typeface="华文细黑"/>
                <a:cs typeface="Courier New"/>
              </a:rPr>
              <a:t>)</a:t>
            </a:r>
          </a:p>
        </p:txBody>
      </p:sp>
      <p:sp>
        <p:nvSpPr>
          <p:cNvPr id="4" name="TextBox 3"/>
          <p:cNvSpPr txBox="1"/>
          <p:nvPr/>
        </p:nvSpPr>
        <p:spPr>
          <a:xfrm>
            <a:off x="6842920" y="11742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03884" y="6191438"/>
            <a:ext cx="11273868" cy="62273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7" name="矩形 6"/>
          <p:cNvSpPr/>
          <p:nvPr/>
        </p:nvSpPr>
        <p:spPr>
          <a:xfrm>
            <a:off x="403884" y="6046892"/>
            <a:ext cx="1122367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项为借景抒情，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项为衬托。</a:t>
            </a:r>
            <a:endParaRPr lang="zh-CN" altLang="zh-CN" sz="1050" kern="100" dirty="0">
              <a:effectLst/>
              <a:latin typeface="宋体"/>
              <a:cs typeface="Courier New"/>
            </a:endParaRPr>
          </a:p>
        </p:txBody>
      </p:sp>
      <p:sp>
        <p:nvSpPr>
          <p:cNvPr id="8" name="TextBox 7"/>
          <p:cNvSpPr txBox="1"/>
          <p:nvPr/>
        </p:nvSpPr>
        <p:spPr>
          <a:xfrm>
            <a:off x="7926177" y="11742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1179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25" restart="whenNotActive" fill="hold" evtFilter="cancelBubble" nodeType="interactiveSeq">
                <p:stCondLst>
                  <p:cond evt="onClick" delay="0">
                    <p:tgtEl>
                      <p:spTgt spid="8"/>
                    </p:tgtEl>
                  </p:cond>
                </p:stCondLst>
                <p:endSync evt="end" delay="0">
                  <p:rtn val="all"/>
                </p:endSync>
                <p:childTnLst>
                  <p:par>
                    <p:cTn id="26" fill="hold">
                      <p:stCondLst>
                        <p:cond delay="0"/>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P spid="3" grpId="0" animBg="1"/>
      <p:bldP spid="3" grpId="1" animBg="1"/>
      <p:bldP spid="5" grpId="0" animBg="1"/>
      <p:bldP spid="5" grpId="1" animBg="1"/>
      <p:bldP spid="7" grpId="0"/>
      <p:bldP spid="7"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9757" y="1197546"/>
            <a:ext cx="11002525"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借景抒情与托物言志有相似之处，都是借某种景物来抒情的。但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借景抒情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中所借之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具有临时性，一般是眼前实实在在的景，通常是多种景，需要从多方面来细致描绘出这些景物的自然形态特点；所抒之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多是指热爱、愤怒、赞美、快乐、悲伤等情感；情与景都是临时性的。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托物言志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中所托之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一般具有一种约定俗成的性质，通过特定的容易引起联想的具体形象，表现某种概念、思想、情操、追求等。作者的描写多聚焦在一个主体事物之中，多是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兼备的。</a:t>
            </a:r>
            <a:endParaRPr lang="zh-CN" altLang="zh-CN" sz="1050" kern="100" dirty="0">
              <a:effectLst/>
              <a:latin typeface="宋体"/>
              <a:cs typeface="Courier New"/>
            </a:endParaRPr>
          </a:p>
        </p:txBody>
      </p:sp>
      <p:sp>
        <p:nvSpPr>
          <p:cNvPr id="4" name="矩形 3"/>
          <p:cNvSpPr>
            <a:spLocks noChangeAspect="1"/>
          </p:cNvSpPr>
          <p:nvPr/>
        </p:nvSpPr>
        <p:spPr>
          <a:xfrm>
            <a:off x="0" y="405458"/>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710017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141" y="138388"/>
            <a:ext cx="11449272" cy="6064713"/>
          </a:xfrm>
          <a:prstGeom prst="rect">
            <a:avLst/>
          </a:prstGeom>
        </p:spPr>
        <p:txBody>
          <a:bodyPr wrap="square" lIns="121898" tIns="60948" rIns="121898" bIns="60948">
            <a:spAutoFit/>
          </a:bodyPr>
          <a:lstStyle/>
          <a:p>
            <a:pPr algn="just">
              <a:lnSpc>
                <a:spcPct val="130000"/>
              </a:lnSpc>
              <a:spcAft>
                <a:spcPts val="0"/>
              </a:spcAft>
            </a:pPr>
            <a:r>
              <a:rPr lang="en-US" altLang="zh-CN" sz="2700" b="1" kern="100" dirty="0">
                <a:latin typeface="Times New Roman"/>
                <a:ea typeface="华文细黑"/>
                <a:cs typeface="Courier New"/>
              </a:rPr>
              <a:t>4.</a:t>
            </a:r>
            <a:r>
              <a:rPr lang="zh-CN" altLang="zh-CN" sz="2700" b="1" kern="100" dirty="0">
                <a:latin typeface="Times New Roman"/>
                <a:ea typeface="华文细黑"/>
                <a:cs typeface="Times New Roman"/>
              </a:rPr>
              <a:t>衬托与对比</a:t>
            </a:r>
            <a:endParaRPr lang="zh-CN" altLang="zh-CN" sz="2700" b="1" kern="100" dirty="0">
              <a:latin typeface="宋体"/>
              <a:cs typeface="Courier New"/>
            </a:endParaRPr>
          </a:p>
          <a:p>
            <a:pPr algn="just">
              <a:lnSpc>
                <a:spcPct val="130000"/>
              </a:lnSpc>
              <a:spcAft>
                <a:spcPts val="0"/>
              </a:spcAft>
            </a:pPr>
            <a:r>
              <a:rPr lang="zh-CN" altLang="zh-CN" sz="2700" kern="100" dirty="0">
                <a:latin typeface="Times New Roman"/>
                <a:ea typeface="华文细黑"/>
                <a:cs typeface="Times New Roman"/>
              </a:rPr>
              <a:t>试指出下面诗句或画线诗句所用的手法是衬托还是对比，并思考两者的区分方法。</a:t>
            </a:r>
            <a:endParaRPr lang="zh-CN" altLang="zh-CN" sz="2700" kern="100" dirty="0">
              <a:latin typeface="宋体"/>
              <a:cs typeface="Courier New"/>
            </a:endParaRPr>
          </a:p>
          <a:p>
            <a:pPr algn="just">
              <a:lnSpc>
                <a:spcPct val="13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劳歌一曲解行舟，</a:t>
            </a:r>
            <a:r>
              <a:rPr lang="zh-CN" altLang="zh-CN" sz="2700" u="sng" kern="100" dirty="0">
                <a:latin typeface="Times New Roman"/>
                <a:ea typeface="华文细黑"/>
                <a:cs typeface="Times New Roman"/>
              </a:rPr>
              <a:t>红叶青山急水流</a:t>
            </a:r>
            <a:r>
              <a:rPr lang="zh-CN" altLang="zh-CN" sz="2700" kern="100" dirty="0">
                <a:latin typeface="Times New Roman"/>
                <a:ea typeface="华文细黑"/>
                <a:cs typeface="Times New Roman"/>
              </a:rPr>
              <a:t>。日暮酒醒人已远，满天风雨下西楼。</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许浑《谢亭送别》</a:t>
            </a:r>
            <a:r>
              <a:rPr lang="en-US" altLang="zh-CN" sz="2700" kern="100" dirty="0" smtClean="0">
                <a:latin typeface="Times New Roman"/>
                <a:ea typeface="华文细黑"/>
                <a:cs typeface="Courier New"/>
              </a:rPr>
              <a:t>)                                                                         </a:t>
            </a:r>
            <a:r>
              <a:rPr lang="en-US" altLang="zh-CN" sz="2700" kern="100" dirty="0" smtClean="0">
                <a:latin typeface="Times New Roman"/>
                <a:ea typeface="华文细黑"/>
                <a:cs typeface="Times New Roman"/>
              </a:rPr>
              <a:t>__________</a:t>
            </a:r>
            <a:endParaRPr lang="zh-CN" altLang="zh-CN" sz="2700" kern="100" dirty="0">
              <a:latin typeface="宋体"/>
              <a:cs typeface="Courier New"/>
            </a:endParaRPr>
          </a:p>
          <a:p>
            <a:pPr algn="just">
              <a:lnSpc>
                <a:spcPct val="130000"/>
              </a:lnSpc>
              <a:spcAft>
                <a:spcPts val="0"/>
              </a:spcAft>
            </a:pPr>
            <a:r>
              <a:rPr lang="en-US" altLang="zh-CN" sz="2700" kern="100" dirty="0">
                <a:latin typeface="Times New Roman"/>
                <a:ea typeface="华文细黑"/>
                <a:cs typeface="Courier New"/>
              </a:rPr>
              <a:t>(2)</a:t>
            </a:r>
            <a:r>
              <a:rPr lang="zh-CN" altLang="zh-CN" sz="2700" kern="100" dirty="0">
                <a:latin typeface="Times New Roman"/>
                <a:ea typeface="华文细黑"/>
                <a:cs typeface="Times New Roman"/>
              </a:rPr>
              <a:t>万壑有声含晚籁，数峰无语立斜阳。</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王禹偁《村行》</a:t>
            </a:r>
            <a:r>
              <a:rPr lang="en-US" altLang="zh-CN" sz="2700" kern="100" dirty="0" smtClean="0">
                <a:latin typeface="Times New Roman"/>
                <a:ea typeface="华文细黑"/>
                <a:cs typeface="Courier New"/>
              </a:rPr>
              <a:t>)         </a:t>
            </a:r>
            <a:r>
              <a:rPr lang="en-US" altLang="zh-CN" sz="2700" kern="100" dirty="0" smtClean="0">
                <a:latin typeface="Times New Roman"/>
                <a:ea typeface="华文细黑"/>
                <a:cs typeface="Times New Roman"/>
              </a:rPr>
              <a:t>_____</a:t>
            </a:r>
            <a:endParaRPr lang="zh-CN" altLang="zh-CN" sz="2700" kern="100" dirty="0">
              <a:latin typeface="宋体"/>
              <a:cs typeface="Courier New"/>
            </a:endParaRPr>
          </a:p>
          <a:p>
            <a:pPr algn="just">
              <a:lnSpc>
                <a:spcPct val="130000"/>
              </a:lnSpc>
              <a:spcAft>
                <a:spcPts val="0"/>
              </a:spcAft>
            </a:pPr>
            <a:r>
              <a:rPr lang="en-US" altLang="zh-CN" sz="2700" kern="100" dirty="0">
                <a:latin typeface="Times New Roman"/>
                <a:ea typeface="华文细黑"/>
                <a:cs typeface="Courier New"/>
              </a:rPr>
              <a:t>(3)</a:t>
            </a:r>
            <a:r>
              <a:rPr lang="zh-CN" altLang="zh-CN" sz="2700" kern="100" dirty="0">
                <a:latin typeface="Times New Roman"/>
                <a:ea typeface="华文细黑"/>
                <a:cs typeface="Times New Roman"/>
              </a:rPr>
              <a:t>江碧鸟逾白，山青花欲燃。</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杜甫《绝句》</a:t>
            </a:r>
            <a:r>
              <a:rPr lang="en-US" altLang="zh-CN" sz="2700" kern="100" dirty="0" smtClean="0">
                <a:latin typeface="Times New Roman"/>
                <a:ea typeface="华文细黑"/>
                <a:cs typeface="Courier New"/>
              </a:rPr>
              <a:t>)                            </a:t>
            </a:r>
            <a:r>
              <a:rPr lang="en-US" altLang="zh-CN" sz="2700" kern="100" dirty="0" smtClean="0">
                <a:latin typeface="Times New Roman"/>
                <a:ea typeface="华文细黑"/>
                <a:cs typeface="Times New Roman"/>
              </a:rPr>
              <a:t>__________</a:t>
            </a:r>
            <a:endParaRPr lang="zh-CN" altLang="zh-CN" sz="2700" kern="100" dirty="0">
              <a:latin typeface="宋体"/>
              <a:cs typeface="Courier New"/>
            </a:endParaRPr>
          </a:p>
          <a:p>
            <a:pPr algn="just">
              <a:lnSpc>
                <a:spcPct val="130000"/>
              </a:lnSpc>
              <a:spcAft>
                <a:spcPts val="0"/>
              </a:spcAft>
            </a:pPr>
            <a:r>
              <a:rPr lang="en-US" altLang="zh-CN" sz="2700" kern="100" dirty="0">
                <a:latin typeface="Times New Roman"/>
                <a:ea typeface="华文细黑"/>
                <a:cs typeface="Courier New"/>
              </a:rPr>
              <a:t>(4)</a:t>
            </a:r>
            <a:r>
              <a:rPr lang="zh-CN" altLang="zh-CN" sz="2700" kern="100" dirty="0">
                <a:latin typeface="Times New Roman"/>
                <a:ea typeface="华文细黑"/>
                <a:cs typeface="Times New Roman"/>
              </a:rPr>
              <a:t>月出惊山鸟，时鸣春涧中。</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王维《鸟鸣涧》</a:t>
            </a:r>
            <a:r>
              <a:rPr lang="en-US" altLang="zh-CN" sz="2700" kern="100" dirty="0" smtClean="0">
                <a:latin typeface="Times New Roman"/>
                <a:ea typeface="华文细黑"/>
                <a:cs typeface="Courier New"/>
              </a:rPr>
              <a:t>)                         </a:t>
            </a:r>
            <a:r>
              <a:rPr lang="en-US" altLang="zh-CN" sz="2700" kern="100" dirty="0" smtClean="0">
                <a:latin typeface="Times New Roman"/>
                <a:ea typeface="华文细黑"/>
                <a:cs typeface="Times New Roman"/>
              </a:rPr>
              <a:t>__________</a:t>
            </a:r>
            <a:endParaRPr lang="zh-CN" altLang="zh-CN" sz="2700" kern="100" dirty="0">
              <a:latin typeface="宋体"/>
              <a:cs typeface="Courier New"/>
            </a:endParaRPr>
          </a:p>
          <a:p>
            <a:pPr algn="just">
              <a:lnSpc>
                <a:spcPct val="130000"/>
              </a:lnSpc>
              <a:spcAft>
                <a:spcPts val="0"/>
              </a:spcAft>
            </a:pPr>
            <a:r>
              <a:rPr lang="en-US" altLang="zh-CN" sz="2700" kern="100" dirty="0">
                <a:latin typeface="Times New Roman"/>
                <a:ea typeface="华文细黑"/>
                <a:cs typeface="Courier New"/>
              </a:rPr>
              <a:t>(5)</a:t>
            </a:r>
            <a:r>
              <a:rPr lang="zh-CN" altLang="zh-CN" sz="2700" u="sng" kern="100" dirty="0">
                <a:latin typeface="Times New Roman"/>
                <a:ea typeface="华文细黑"/>
                <a:cs typeface="Times New Roman"/>
              </a:rPr>
              <a:t>万木冻欲折，孤根暖独回</a:t>
            </a:r>
            <a:r>
              <a:rPr lang="zh-CN" altLang="zh-CN" sz="2700" kern="100" dirty="0">
                <a:latin typeface="Times New Roman"/>
                <a:ea typeface="华文细黑"/>
                <a:cs typeface="Times New Roman"/>
              </a:rPr>
              <a:t>。前村深雪里，昨夜一枝开。</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齐己</a:t>
            </a:r>
            <a:r>
              <a:rPr lang="zh-CN" altLang="zh-CN" sz="2700" kern="100" dirty="0" smtClean="0">
                <a:latin typeface="Times New Roman"/>
                <a:ea typeface="华文细黑"/>
                <a:cs typeface="Times New Roman"/>
              </a:rPr>
              <a:t>《早梅》</a:t>
            </a:r>
            <a:r>
              <a:rPr lang="en-US" altLang="zh-CN" sz="2700" kern="100" dirty="0" smtClean="0">
                <a:latin typeface="Times New Roman"/>
                <a:ea typeface="华文细黑"/>
                <a:cs typeface="Courier New"/>
              </a:rPr>
              <a:t>)</a:t>
            </a:r>
          </a:p>
          <a:p>
            <a:pPr algn="ctr">
              <a:lnSpc>
                <a:spcPct val="130000"/>
              </a:lnSpc>
              <a:spcAft>
                <a:spcPts val="0"/>
              </a:spcAft>
            </a:pPr>
            <a:r>
              <a:rPr lang="en-US" altLang="zh-CN" sz="2700" kern="100" dirty="0" smtClean="0">
                <a:latin typeface="Times New Roman"/>
                <a:ea typeface="华文细黑"/>
                <a:cs typeface="Times New Roman"/>
              </a:rPr>
              <a:t>                                                                                                 _____</a:t>
            </a:r>
            <a:endParaRPr lang="zh-CN" altLang="zh-CN" sz="2700" kern="100" dirty="0" smtClean="0">
              <a:latin typeface="宋体"/>
              <a:cs typeface="Courier New"/>
            </a:endParaRPr>
          </a:p>
          <a:p>
            <a:pPr algn="just">
              <a:lnSpc>
                <a:spcPct val="130000"/>
              </a:lnSpc>
              <a:spcAft>
                <a:spcPts val="0"/>
              </a:spcAft>
            </a:pPr>
            <a:r>
              <a:rPr lang="en-US" altLang="zh-CN" sz="2700" kern="100" dirty="0" smtClean="0">
                <a:latin typeface="Times New Roman"/>
                <a:ea typeface="华文细黑"/>
                <a:cs typeface="Courier New"/>
              </a:rPr>
              <a:t>(</a:t>
            </a:r>
            <a:r>
              <a:rPr lang="en-US" altLang="zh-CN" sz="2700" kern="100" dirty="0">
                <a:latin typeface="Times New Roman"/>
                <a:ea typeface="华文细黑"/>
                <a:cs typeface="Courier New"/>
              </a:rPr>
              <a:t>6)</a:t>
            </a:r>
            <a:r>
              <a:rPr lang="zh-CN" altLang="zh-CN" sz="2700" kern="100" dirty="0">
                <a:latin typeface="Times New Roman"/>
                <a:ea typeface="华文细黑"/>
                <a:cs typeface="Times New Roman"/>
              </a:rPr>
              <a:t>梦里不知身是客，一晌贪欢。</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李煜《浪淘沙》</a:t>
            </a:r>
            <a:r>
              <a:rPr lang="en-US" altLang="zh-CN" sz="2700" kern="100" dirty="0" smtClean="0">
                <a:latin typeface="Times New Roman"/>
                <a:ea typeface="华文细黑"/>
                <a:cs typeface="Courier New"/>
              </a:rPr>
              <a:t>)                     </a:t>
            </a:r>
            <a:r>
              <a:rPr lang="en-US" altLang="zh-CN" sz="2700" kern="100" dirty="0" smtClean="0">
                <a:latin typeface="Times New Roman"/>
                <a:ea typeface="华文细黑"/>
                <a:cs typeface="Times New Roman"/>
              </a:rPr>
              <a:t>__________</a:t>
            </a:r>
            <a:endParaRPr lang="zh-CN" altLang="zh-CN" sz="270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9695051" y="2114600"/>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衬托</a:t>
            </a:r>
            <a:r>
              <a:rPr lang="en-US" altLang="zh-CN" sz="2800" kern="100" dirty="0">
                <a:solidFill>
                  <a:srgbClr val="C00000"/>
                </a:solidFill>
                <a:latin typeface="Times New Roman"/>
                <a:ea typeface="华文细黑"/>
                <a:cs typeface="Times New Roman"/>
              </a:rPr>
              <a:t>(</a:t>
            </a:r>
            <a:r>
              <a:rPr lang="zh-CN" altLang="en-US" sz="2800" kern="100" dirty="0">
                <a:solidFill>
                  <a:srgbClr val="C00000"/>
                </a:solidFill>
                <a:latin typeface="Times New Roman"/>
                <a:ea typeface="华文细黑"/>
                <a:cs typeface="Times New Roman"/>
              </a:rPr>
              <a:t>反衬</a:t>
            </a:r>
            <a:r>
              <a:rPr lang="en-US"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7" name="矩形 6"/>
          <p:cNvSpPr/>
          <p:nvPr/>
        </p:nvSpPr>
        <p:spPr>
          <a:xfrm>
            <a:off x="9695051" y="2637706"/>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对比</a:t>
            </a:r>
            <a:endParaRPr lang="zh-CN" altLang="zh-CN" sz="1050" kern="100" dirty="0">
              <a:solidFill>
                <a:srgbClr val="C00000"/>
              </a:solidFill>
              <a:effectLst/>
              <a:latin typeface="宋体"/>
              <a:cs typeface="Courier New"/>
            </a:endParaRPr>
          </a:p>
        </p:txBody>
      </p:sp>
      <p:sp>
        <p:nvSpPr>
          <p:cNvPr id="8" name="矩形 7"/>
          <p:cNvSpPr/>
          <p:nvPr/>
        </p:nvSpPr>
        <p:spPr>
          <a:xfrm>
            <a:off x="9695051" y="3172933"/>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衬托</a:t>
            </a:r>
            <a:r>
              <a:rPr lang="en-US" altLang="zh-CN" sz="2800" kern="100" dirty="0">
                <a:solidFill>
                  <a:srgbClr val="C00000"/>
                </a:solidFill>
                <a:latin typeface="Times New Roman"/>
                <a:ea typeface="华文细黑"/>
                <a:cs typeface="Times New Roman"/>
              </a:rPr>
              <a:t>(</a:t>
            </a:r>
            <a:r>
              <a:rPr lang="zh-CN" altLang="en-US" sz="2800" kern="100" dirty="0">
                <a:solidFill>
                  <a:srgbClr val="C00000"/>
                </a:solidFill>
                <a:latin typeface="Times New Roman"/>
                <a:ea typeface="华文细黑"/>
                <a:cs typeface="Times New Roman"/>
              </a:rPr>
              <a:t>正衬</a:t>
            </a:r>
            <a:r>
              <a:rPr lang="en-US"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9" name="矩形 8"/>
          <p:cNvSpPr/>
          <p:nvPr/>
        </p:nvSpPr>
        <p:spPr>
          <a:xfrm>
            <a:off x="9695051" y="3717826"/>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衬托</a:t>
            </a:r>
            <a:r>
              <a:rPr lang="en-US" altLang="zh-CN" sz="2800" kern="100" dirty="0">
                <a:solidFill>
                  <a:srgbClr val="C00000"/>
                </a:solidFill>
                <a:latin typeface="Times New Roman"/>
                <a:ea typeface="华文细黑"/>
                <a:cs typeface="Times New Roman"/>
              </a:rPr>
              <a:t>(</a:t>
            </a:r>
            <a:r>
              <a:rPr lang="zh-CN" altLang="en-US" sz="2800" kern="100" dirty="0">
                <a:solidFill>
                  <a:srgbClr val="C00000"/>
                </a:solidFill>
                <a:latin typeface="Times New Roman"/>
                <a:ea typeface="华文细黑"/>
                <a:cs typeface="Times New Roman"/>
              </a:rPr>
              <a:t>反衬</a:t>
            </a:r>
            <a:r>
              <a:rPr lang="en-US"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10" name="矩形 9"/>
          <p:cNvSpPr/>
          <p:nvPr/>
        </p:nvSpPr>
        <p:spPr>
          <a:xfrm>
            <a:off x="9695051" y="4744988"/>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smtClean="0">
                <a:solidFill>
                  <a:srgbClr val="C00000"/>
                </a:solidFill>
                <a:latin typeface="Times New Roman"/>
                <a:ea typeface="华文细黑"/>
                <a:cs typeface="Times New Roman"/>
              </a:rPr>
              <a:t>对比</a:t>
            </a:r>
            <a:endParaRPr lang="zh-CN" altLang="en-US" sz="2800" kern="100" dirty="0">
              <a:solidFill>
                <a:srgbClr val="C00000"/>
              </a:solidFill>
              <a:latin typeface="Times New Roman"/>
              <a:ea typeface="华文细黑"/>
              <a:cs typeface="Times New Roman"/>
            </a:endParaRPr>
          </a:p>
        </p:txBody>
      </p:sp>
      <p:sp>
        <p:nvSpPr>
          <p:cNvPr id="11" name="矩形 10"/>
          <p:cNvSpPr/>
          <p:nvPr/>
        </p:nvSpPr>
        <p:spPr>
          <a:xfrm>
            <a:off x="9695051" y="5302002"/>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衬托</a:t>
            </a:r>
            <a:r>
              <a:rPr lang="en-US" altLang="zh-CN" sz="2800" kern="100" dirty="0">
                <a:solidFill>
                  <a:srgbClr val="C00000"/>
                </a:solidFill>
                <a:latin typeface="Times New Roman"/>
                <a:ea typeface="华文细黑"/>
                <a:cs typeface="Times New Roman"/>
              </a:rPr>
              <a:t>(</a:t>
            </a:r>
            <a:r>
              <a:rPr lang="zh-CN" altLang="en-US" sz="2800" kern="100" dirty="0">
                <a:solidFill>
                  <a:srgbClr val="C00000"/>
                </a:solidFill>
                <a:latin typeface="Times New Roman"/>
                <a:ea typeface="华文细黑"/>
                <a:cs typeface="Times New Roman"/>
              </a:rPr>
              <a:t>反衬</a:t>
            </a:r>
            <a:r>
              <a:rPr lang="en-US"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502576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7" grpId="0"/>
      <p:bldP spid="7" grpId="1"/>
      <p:bldP spid="8" grpId="0"/>
      <p:bldP spid="8" grpId="1"/>
      <p:bldP spid="9" grpId="0"/>
      <p:bldP spid="9" grpId="1"/>
      <p:bldP spid="10" grpId="0"/>
      <p:bldP spid="10" grpId="1"/>
      <p:bldP spid="11" grpId="0"/>
      <p:bldP spid="11"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9757" y="1383518"/>
            <a:ext cx="11002525"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衬托是利用事物间相近或对立的元素，用一些事物作为陪衬来突出所要表现的事物。对比是把两个对立的事物或一个事物的两个对立面进行对照，突出事物的特点。二者的区别主要是：</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衬托有主有次，对比不分主次；</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对比主体双双出现，衬托主体未必出现。</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衬托分正衬和反衬。对比与反衬有时不易区分，高考评分时往往都算正确。</a:t>
            </a:r>
            <a:endParaRPr lang="zh-CN" altLang="zh-CN" sz="1050" kern="100" dirty="0">
              <a:effectLst/>
              <a:latin typeface="宋体"/>
              <a:cs typeface="Courier New"/>
            </a:endParaRPr>
          </a:p>
        </p:txBody>
      </p:sp>
      <p:sp>
        <p:nvSpPr>
          <p:cNvPr id="4" name="矩形 3"/>
          <p:cNvSpPr>
            <a:spLocks noChangeAspect="1"/>
          </p:cNvSpPr>
          <p:nvPr/>
        </p:nvSpPr>
        <p:spPr>
          <a:xfrm>
            <a:off x="0" y="591430"/>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88858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26590"/>
            <a:ext cx="10893589"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借古讽今</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喻今</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与用典抒情</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念奴娇</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登多景楼</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陈　亮</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危楼还望，叹此意、今古几人曾会？鬼设神施，浑认作、天限南疆北界。一水横陈，连岗三面，做出争雄势。六朝何事，只成门户私计？</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因笑王谢诸人，登高怀远，也学英雄涕。凭却长江，管不到、河洛腥膻无际。</a:t>
            </a:r>
            <a:r>
              <a:rPr lang="zh-CN" altLang="zh-CN" sz="2800" u="sng" kern="100" dirty="0">
                <a:latin typeface="Times New Roman"/>
                <a:ea typeface="华文细黑"/>
                <a:cs typeface="Times New Roman"/>
              </a:rPr>
              <a:t>正好长驱，不须反顾，寻取中流誓</a:t>
            </a:r>
            <a:r>
              <a:rPr lang="en-US" altLang="zh-CN" sz="2800" u="sng" kern="100" baseline="30000" dirty="0">
                <a:latin typeface="宋体"/>
                <a:ea typeface="华文细黑"/>
                <a:cs typeface="Times New Roman"/>
              </a:rPr>
              <a:t>②</a:t>
            </a:r>
            <a:r>
              <a:rPr lang="zh-CN" altLang="zh-CN" sz="2800" u="sng" kern="100" dirty="0">
                <a:latin typeface="Times New Roman"/>
                <a:ea typeface="华文细黑"/>
                <a:cs typeface="Times New Roman"/>
              </a:rPr>
              <a:t>。小儿破贼</a:t>
            </a:r>
            <a:r>
              <a:rPr lang="en-US" altLang="zh-CN" sz="2800" u="sng" kern="100" baseline="30000" dirty="0">
                <a:latin typeface="宋体"/>
                <a:ea typeface="华文细黑"/>
                <a:cs typeface="Times New Roman"/>
              </a:rPr>
              <a:t>③</a:t>
            </a:r>
            <a:r>
              <a:rPr lang="zh-CN" altLang="zh-CN" sz="2800" u="sng" kern="100" dirty="0">
                <a:latin typeface="Times New Roman"/>
                <a:ea typeface="华文细黑"/>
                <a:cs typeface="Times New Roman"/>
              </a:rPr>
              <a:t>，势成宁问强对</a:t>
            </a:r>
            <a:r>
              <a:rPr lang="zh-CN" altLang="zh-CN" sz="2800" u="sng" kern="100" dirty="0" smtClean="0">
                <a:latin typeface="Times New Roman"/>
                <a:ea typeface="华文细黑"/>
                <a:cs typeface="Times New Roman"/>
              </a:rPr>
              <a:t>！</a:t>
            </a:r>
            <a:endParaRPr lang="en-US" altLang="zh-CN" sz="2800" u="sng" kern="100" dirty="0" smtClean="0">
              <a:latin typeface="Times New Roman"/>
              <a:ea typeface="华文细黑"/>
              <a:cs typeface="Times New Roman"/>
            </a:endParaRPr>
          </a:p>
        </p:txBody>
      </p:sp>
    </p:spTree>
    <p:extLst>
      <p:ext uri="{BB962C8B-B14F-4D97-AF65-F5344CB8AC3E}">
        <p14:creationId xmlns:p14="http://schemas.microsoft.com/office/powerpoint/2010/main" val="2152371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734676"/>
            <a:ext cx="11112550" cy="391925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这首词写于宋孝宗淳熙十五年</a:t>
            </a:r>
            <a:r>
              <a:rPr lang="en-US" altLang="zh-CN" sz="2800" kern="100" dirty="0">
                <a:latin typeface="Times New Roman"/>
                <a:ea typeface="华文细黑"/>
                <a:cs typeface="Courier New"/>
              </a:rPr>
              <a:t>(1188)</a:t>
            </a:r>
            <a:r>
              <a:rPr lang="zh-CN" altLang="zh-CN" sz="2800" kern="100" dirty="0">
                <a:latin typeface="Times New Roman"/>
                <a:ea typeface="华文细黑"/>
                <a:cs typeface="Times New Roman"/>
              </a:rPr>
              <a:t>春，隆兴和议后，南宋统治者欲以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长江为界的南北定势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为借口，放弃北伐，苟安江左。陈亮坚决反对。</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中流誓：这里引用的是祖逖统兵北伐，渡江击楫而誓的故事。</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小儿破贼：淝水之战时，谢安之侄谢玄等击败苻坚大军，捷报送达，谢安方与客下围棋，看书毕，默然无语，依旧对局。客问淮上利害，答曰：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小儿辈大破贼。</a:t>
            </a:r>
            <a:r>
              <a:rPr lang="en-US" altLang="zh-CN" sz="2800" kern="100" dirty="0" smtClean="0">
                <a:latin typeface="宋体"/>
                <a:ea typeface="华文细黑"/>
                <a:cs typeface="Times New Roman"/>
              </a:rPr>
              <a:t>”</a:t>
            </a:r>
            <a:r>
              <a:rPr lang="en-US" altLang="zh-CN" sz="2800" u="sng"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269210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5098" y="452637"/>
            <a:ext cx="11563765"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　</a:t>
            </a:r>
            <a:r>
              <a:rPr lang="zh-CN" altLang="zh-CN" sz="2800" kern="100" dirty="0">
                <a:latin typeface="Times New Roman"/>
                <a:ea typeface="华文细黑"/>
                <a:cs typeface="Times New Roman"/>
              </a:rPr>
              <a:t>开头两句，凌空而起。撇开登临感怀之作先写望中景物的俗套，大笔挥洒，直抒胸臆，借景抒情：登楼极目四望，不觉百感交集，可叹自己的这番心意，古往今来，又有几人能够理解呢？因为所感不止一端，先将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虚提，总摄下文。</a:t>
            </a:r>
            <a:endParaRPr lang="zh-CN" altLang="zh-CN" sz="10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接下来两句，从江山形势的奇险引出对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天限南疆北界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主张的抨击。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鬼设神施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，是形容镇江一带的山川形势极其险要；当时南宋统治者不思进取，苟且偷安，将长江作为拒守金人南犯的天险。作者所抨击的，正是这种藉天险以求苟安的主张。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浑认作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三字，亦讽亦慨，笔端带有强烈的感情</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979232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381776"/>
            <a:ext cx="11223676"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古诗常用的修辞手法，除《考试说明》规定的比喻，比拟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拟人、拟物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借代，夸张，对偶，排比，反复，设问，反问外，另有对比、顶真、互文、双关等。对于修辞手法的鉴赏，就是要明确辨识和判断修辞手法是什么，掌握和了解各种修辞手法的特点，分析和评价它们对于塑造形象、表达情感和体现主旨的作用。</a:t>
            </a:r>
            <a:endParaRPr lang="zh-CN" altLang="zh-CN" sz="1050" kern="100" dirty="0">
              <a:effectLst/>
              <a:latin typeface="宋体"/>
              <a:cs typeface="Courier New"/>
            </a:endParaRPr>
          </a:p>
        </p:txBody>
      </p:sp>
      <p:sp>
        <p:nvSpPr>
          <p:cNvPr id="4" name="矩形 3"/>
          <p:cNvSpPr>
            <a:spLocks noChangeAspect="1"/>
          </p:cNvSpPr>
          <p:nvPr/>
        </p:nvSpPr>
        <p:spPr>
          <a:xfrm>
            <a:off x="0" y="647116"/>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74980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024" y="166347"/>
            <a:ext cx="11335913"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一水横陈，连岗三面，做出争雄势。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语，表达了作者目击山川形势时兴会淋漓的感受。在作者看来，山川形势足以北向争雄，问题在于统治者缺乏争雄的远大抱负与勇气。因此，下面紧接着就借批判六朝统治者，来揭示现实中当权者苟安论调的思想实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六朝何事，只成门户私计？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前一句是愤慨的斥责与质问，后一句则是对统治者划江自守的苟安政策的揭露批判</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原来这一切只不过是为少数私家大族的狭隘利益做的打算！</a:t>
            </a:r>
            <a:endParaRPr lang="zh-CN" altLang="zh-CN" sz="10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二字，承上片结尾对六朝统治者的批判，顺势而下，使上、下片浑然一体。前三句用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新亭对泣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的故事，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王谢诸人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概括东晋世家大族的上层人物，说他们</a:t>
            </a:r>
            <a:r>
              <a:rPr lang="zh-CN" altLang="zh-CN" sz="2800" kern="100" spc="100" dirty="0">
                <a:latin typeface="Times New Roman"/>
                <a:ea typeface="华文细黑"/>
                <a:cs typeface="Times New Roman"/>
              </a:rPr>
              <a:t>空洒英雄之泪，却无克复神州的实际行动</a:t>
            </a:r>
            <a:r>
              <a:rPr lang="zh-CN" altLang="zh-CN" sz="2800" kern="100" spc="100" dirty="0" smtClean="0">
                <a:latin typeface="Times New Roman"/>
                <a:ea typeface="华文细黑"/>
                <a:cs typeface="Times New Roman"/>
              </a:rPr>
              <a:t>，</a:t>
            </a:r>
            <a:endParaRPr lang="zh-CN" altLang="zh-CN" sz="1000" kern="100" spc="100" dirty="0">
              <a:latin typeface="宋体"/>
              <a:cs typeface="Courier New"/>
            </a:endParaRPr>
          </a:p>
        </p:txBody>
      </p:sp>
    </p:spTree>
    <p:extLst>
      <p:ext uri="{BB962C8B-B14F-4D97-AF65-F5344CB8AC3E}">
        <p14:creationId xmlns:p14="http://schemas.microsoft.com/office/powerpoint/2010/main" val="260127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452637"/>
            <a:ext cx="11223676"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借以讽刺南宋上层统治集团中有些人空有慷慨激昂的言辞，而无北伐的行动。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也学英雄涕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，讽刺尖刻辛辣，鞭辟入里。</a:t>
            </a:r>
            <a:endParaRPr lang="zh-CN" altLang="zh-CN" sz="10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凭却长江，管不到、河洛腥膻无际。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这是对统治者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只成门户私计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的进一步批判。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管不到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三字，可谓诛心之笔。到这里，由江山形势引出的对当权者的揭露批判已达极致。下面转而承上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争雄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，进一步正面发挥登临意。</a:t>
            </a:r>
            <a:endParaRPr lang="zh-CN" altLang="zh-CN" sz="10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正好长驱，不须反顾，寻取中流誓。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中流誓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，是祖逖统兵北伐，渡江击楫而誓的故事。这几句词情由前面的郁愤转向豪放，意气风发，辞采飞扬，充分显示出作者豪迈爽朗的胸襟气度</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1183263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733704"/>
            <a:ext cx="11112550"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小儿破贼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见《世说新语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雅量》。淝水之战，谢安之侄谢玄等击败苻坚大军，捷报送达，谢安方与客下围棋，看书毕，默然无语，依旧对局。客问淮上利害，答曰：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小儿辈大破贼。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强对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，强大的对手，即强敌。到这里，一开头提出的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今古几人曾会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已经尽情发挥，全词也就在破竹之势中收笔。</a:t>
            </a:r>
            <a:endParaRPr lang="zh-CN" altLang="zh-CN" sz="1000" kern="100" dirty="0">
              <a:latin typeface="宋体"/>
              <a:cs typeface="Courier New"/>
            </a:endParaRPr>
          </a:p>
        </p:txBody>
      </p:sp>
    </p:spTree>
    <p:extLst>
      <p:ext uri="{BB962C8B-B14F-4D97-AF65-F5344CB8AC3E}">
        <p14:creationId xmlns:p14="http://schemas.microsoft.com/office/powerpoint/2010/main" val="1205998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2666" y="405458"/>
            <a:ext cx="11223676"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请简要分析这首词是怎样运用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借古喻今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的表现手法的。</a:t>
            </a:r>
            <a:endParaRPr lang="zh-CN" altLang="zh-CN" sz="1050" kern="100" dirty="0">
              <a:effectLst/>
              <a:latin typeface="宋体"/>
              <a:cs typeface="Courier New"/>
            </a:endParaRPr>
          </a:p>
        </p:txBody>
      </p:sp>
      <p:sp>
        <p:nvSpPr>
          <p:cNvPr id="7" name="矩形 6"/>
          <p:cNvSpPr/>
          <p:nvPr/>
        </p:nvSpPr>
        <p:spPr>
          <a:xfrm>
            <a:off x="403884" y="1197546"/>
            <a:ext cx="11273868" cy="214984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3884" y="1150565"/>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词的上片借批判东晋统治者偏安江左，来谴责南宋统治者不图恢复中原，同时又借六朝往事委婉批判南宋统治者不思收复失地完全是只求苟安的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门户私计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，戳穿了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南疆北界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的欺骗性。</a:t>
            </a:r>
            <a:endParaRPr lang="zh-CN" altLang="zh-CN" sz="1050" kern="100" dirty="0">
              <a:effectLst/>
              <a:latin typeface="宋体"/>
              <a:cs typeface="Courier New"/>
            </a:endParaRPr>
          </a:p>
        </p:txBody>
      </p:sp>
      <p:sp>
        <p:nvSpPr>
          <p:cNvPr id="12" name="TextBox 11"/>
          <p:cNvSpPr txBox="1"/>
          <p:nvPr/>
        </p:nvSpPr>
        <p:spPr>
          <a:xfrm>
            <a:off x="10127654" y="57636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78169" y="3326272"/>
            <a:ext cx="11223676"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词中画线句运用了两个典故，有何作用？</a:t>
            </a:r>
            <a:endParaRPr lang="zh-CN" altLang="zh-CN" sz="1050" kern="100" dirty="0">
              <a:effectLst/>
              <a:latin typeface="宋体"/>
              <a:cs typeface="Courier New"/>
            </a:endParaRPr>
          </a:p>
        </p:txBody>
      </p:sp>
      <p:sp>
        <p:nvSpPr>
          <p:cNvPr id="10" name="矩形 9"/>
          <p:cNvSpPr/>
          <p:nvPr/>
        </p:nvSpPr>
        <p:spPr>
          <a:xfrm>
            <a:off x="409387" y="4160273"/>
            <a:ext cx="11273868" cy="214984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9387" y="4071379"/>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词中画线句借祖逖中流击楫、谢玄在淝水之战中以少胜多的两个典故，劝勉南宋当权者，希望他们坚定信念，利用有利形势，长驱千里，扫清河洛，尽收故土，表达了作者必胜的乐观信念。</a:t>
            </a:r>
            <a:endParaRPr lang="zh-CN" altLang="zh-CN" sz="1050" kern="100" dirty="0">
              <a:effectLst/>
              <a:latin typeface="宋体"/>
              <a:cs typeface="Courier New"/>
            </a:endParaRPr>
          </a:p>
        </p:txBody>
      </p:sp>
      <p:sp>
        <p:nvSpPr>
          <p:cNvPr id="13" name="TextBox 12"/>
          <p:cNvSpPr txBox="1"/>
          <p:nvPr/>
        </p:nvSpPr>
        <p:spPr>
          <a:xfrm>
            <a:off x="7247334" y="34971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965552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9" restart="whenNotActive" fill="hold" evtFilter="cancelBubble" nodeType="interactiveSeq">
                <p:stCondLst>
                  <p:cond evt="onClick" delay="0">
                    <p:tgtEl>
                      <p:spTgt spid="13"/>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7" grpId="0" animBg="1"/>
      <p:bldP spid="7" grpId="1" animBg="1"/>
      <p:bldP spid="8" grpId="0"/>
      <p:bldP spid="8" grpId="1"/>
      <p:bldP spid="10" grpId="0" animBg="1"/>
      <p:bldP spid="10" grpId="1" animBg="1"/>
      <p:bldP spid="11" grpId="0"/>
      <p:bldP spid="11"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9757" y="1529544"/>
            <a:ext cx="11002525" cy="3268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借古讽今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喻今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指作者借助历史人物或事物影射、讽刺现实，抒发自己的思想情感。用典抒情主要指作者在诗句中引用古人古事或化用前人诗文词句来抒情。前者主要是指咏史诗的整体表现手法；后者主要是指具体诗句的表现手法，多是局部文字的，不一定是咏史诗才有的。</a:t>
            </a:r>
            <a:endParaRPr lang="zh-CN" altLang="zh-CN" sz="1050" kern="100" dirty="0">
              <a:effectLst/>
              <a:latin typeface="宋体"/>
              <a:cs typeface="Courier New"/>
            </a:endParaRPr>
          </a:p>
        </p:txBody>
      </p:sp>
      <p:sp>
        <p:nvSpPr>
          <p:cNvPr id="4" name="矩形 3"/>
          <p:cNvSpPr>
            <a:spLocks noChangeAspect="1"/>
          </p:cNvSpPr>
          <p:nvPr/>
        </p:nvSpPr>
        <p:spPr>
          <a:xfrm>
            <a:off x="0" y="685718"/>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827989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8389" y="508843"/>
            <a:ext cx="11563765" cy="4001071"/>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6.</a:t>
            </a:r>
            <a:r>
              <a:rPr lang="zh-CN" altLang="zh-CN" sz="2800" b="1" kern="100" dirty="0">
                <a:latin typeface="Times New Roman"/>
                <a:ea typeface="华文细黑"/>
                <a:cs typeface="Times New Roman"/>
              </a:rPr>
              <a:t>渲染、烘托与衬托</a:t>
            </a:r>
            <a:endParaRPr lang="zh-CN" altLang="zh-CN" sz="280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试指出下列诗歌所用的最主要的表现手法。</a:t>
            </a:r>
            <a:endParaRPr lang="zh-CN" altLang="zh-CN" sz="2800" kern="100" dirty="0">
              <a:latin typeface="宋体"/>
              <a:cs typeface="Courier New"/>
            </a:endParaRPr>
          </a:p>
          <a:p>
            <a:pPr algn="ctr">
              <a:lnSpc>
                <a:spcPct val="150000"/>
              </a:lnSpc>
              <a:spcAft>
                <a:spcPts val="0"/>
              </a:spcAft>
            </a:pPr>
            <a:r>
              <a:rPr lang="zh-CN" altLang="zh-CN" sz="2800" b="1" kern="100" dirty="0" smtClean="0">
                <a:latin typeface="隶书"/>
                <a:ea typeface="华文细黑"/>
                <a:cs typeface="宋体"/>
              </a:rPr>
              <a:t>暮春</a:t>
            </a:r>
            <a:r>
              <a:rPr lang="zh-CN" altLang="zh-CN" sz="2800" b="1" kern="100" dirty="0">
                <a:latin typeface="隶书"/>
                <a:ea typeface="华文细黑"/>
                <a:cs typeface="宋体"/>
              </a:rPr>
              <a:t>归故山草堂</a:t>
            </a:r>
            <a:endParaRPr lang="zh-CN" altLang="zh-CN" sz="280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钱　起</a:t>
            </a:r>
            <a:endParaRPr lang="zh-CN" altLang="zh-CN" sz="280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谷口春残黄鸟稀，辛夷花尽杏花飞。</a:t>
            </a:r>
            <a:endParaRPr lang="zh-CN" altLang="zh-CN" sz="280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可怜幽竹山窗下，不改清阴待我归</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398389" y="1757808"/>
            <a:ext cx="66270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prstClr val="black"/>
                </a:solidFill>
                <a:latin typeface="Times New Roman"/>
                <a:ea typeface="华文细黑"/>
                <a:cs typeface="Courier New"/>
              </a:rPr>
              <a:t>(1)</a:t>
            </a:r>
            <a:endParaRPr lang="zh-CN" altLang="zh-CN" sz="1000" kern="100" dirty="0">
              <a:latin typeface="宋体"/>
              <a:cs typeface="Courier New"/>
            </a:endParaRPr>
          </a:p>
        </p:txBody>
      </p:sp>
      <p:sp>
        <p:nvSpPr>
          <p:cNvPr id="5" name="矩形 4"/>
          <p:cNvSpPr/>
          <p:nvPr/>
        </p:nvSpPr>
        <p:spPr>
          <a:xfrm>
            <a:off x="398389" y="5210830"/>
            <a:ext cx="11051729" cy="523220"/>
          </a:xfrm>
          <a:prstGeom prst="rect">
            <a:avLst/>
          </a:prstGeom>
          <a:solidFill>
            <a:schemeClr val="accent1">
              <a:lumMod val="20000"/>
              <a:lumOff val="80000"/>
            </a:schemeClr>
          </a:solidFill>
        </p:spPr>
        <p:txBody>
          <a:bodyPr wrap="square">
            <a:spAutoFit/>
          </a:bodyPr>
          <a:lstStyle/>
          <a:p>
            <a:pPr lvl="0" algn="just"/>
            <a:r>
              <a:rPr lang="zh-CN" altLang="zh-CN" sz="2800" kern="100" dirty="0" smtClean="0">
                <a:solidFill>
                  <a:prstClr val="black"/>
                </a:solidFill>
                <a:latin typeface="Times New Roman"/>
                <a:ea typeface="华文细黑"/>
                <a:cs typeface="Times New Roman"/>
              </a:rPr>
              <a:t>衬托</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反衬</a:t>
            </a:r>
            <a:r>
              <a:rPr lang="en-US" altLang="zh-CN" sz="2800" kern="100" dirty="0" smtClean="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p:txBody>
      </p:sp>
      <p:sp>
        <p:nvSpPr>
          <p:cNvPr id="8" name="TextBox 7"/>
          <p:cNvSpPr txBox="1"/>
          <p:nvPr/>
        </p:nvSpPr>
        <p:spPr>
          <a:xfrm>
            <a:off x="398389" y="45523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367078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animBg="1"/>
      <p:bldP spid="5"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3784" y="956693"/>
            <a:ext cx="11223676" cy="2062079"/>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smtClean="0">
                <a:latin typeface="Times New Roman"/>
                <a:ea typeface="华文细黑"/>
                <a:cs typeface="Times New Roman"/>
              </a:rPr>
              <a:t>陌</a:t>
            </a:r>
            <a:r>
              <a:rPr lang="zh-CN" altLang="zh-CN" sz="2800" b="1" kern="100" dirty="0">
                <a:latin typeface="Times New Roman"/>
                <a:ea typeface="华文细黑"/>
                <a:cs typeface="Times New Roman"/>
              </a:rPr>
              <a:t>上桑</a:t>
            </a:r>
            <a:r>
              <a:rPr lang="en-US" altLang="zh-CN" sz="2800" b="1" kern="100" dirty="0">
                <a:latin typeface="Times New Roman"/>
                <a:ea typeface="华文细黑"/>
                <a:cs typeface="Courier New"/>
              </a:rPr>
              <a:t>(</a:t>
            </a:r>
            <a:r>
              <a:rPr lang="zh-CN" altLang="zh-CN" sz="2800" b="1" kern="100" dirty="0">
                <a:latin typeface="隶书"/>
                <a:ea typeface="华文细黑"/>
                <a:cs typeface="宋体"/>
              </a:rPr>
              <a:t>节选</a:t>
            </a:r>
            <a:r>
              <a:rPr lang="en-US" altLang="zh-CN" sz="2800" b="1" kern="100" dirty="0">
                <a:latin typeface="Times New Roman"/>
                <a:ea typeface="华文细黑"/>
                <a:cs typeface="Courier New"/>
              </a:rPr>
              <a:t>)</a:t>
            </a:r>
            <a:endParaRPr lang="zh-CN" altLang="zh-CN" sz="1000" b="1" kern="100" dirty="0">
              <a:latin typeface="宋体"/>
              <a:cs typeface="Courier New"/>
            </a:endParaRPr>
          </a:p>
          <a:p>
            <a:pPr indent="631825" algn="just">
              <a:lnSpc>
                <a:spcPct val="150000"/>
              </a:lnSpc>
              <a:spcAft>
                <a:spcPts val="0"/>
              </a:spcAft>
            </a:pPr>
            <a:r>
              <a:rPr lang="zh-CN" altLang="zh-CN" sz="2800" kern="100" dirty="0">
                <a:latin typeface="Times New Roman"/>
                <a:ea typeface="华文细黑"/>
                <a:cs typeface="Times New Roman"/>
              </a:rPr>
              <a:t>行者见罗敷，下担捋髭须。少年见罗敷，脱帽著</a:t>
            </a:r>
            <a:r>
              <a:rPr lang="zh-CN" altLang="zh-CN" sz="2800" kern="100" dirty="0">
                <a:latin typeface="宋体"/>
                <a:ea typeface="华文细黑"/>
                <a:cs typeface="宋体"/>
              </a:rPr>
              <a:t>帩</a:t>
            </a:r>
            <a:r>
              <a:rPr lang="zh-CN" altLang="zh-CN" sz="2800" kern="100" dirty="0">
                <a:latin typeface="楷体_GB2312"/>
                <a:ea typeface="华文细黑"/>
                <a:cs typeface="楷体_GB2312"/>
              </a:rPr>
              <a:t>头</a:t>
            </a:r>
            <a:r>
              <a:rPr lang="zh-CN" altLang="zh-CN" sz="2800" kern="100" dirty="0">
                <a:latin typeface="Times New Roman"/>
                <a:ea typeface="华文细黑"/>
                <a:cs typeface="Times New Roman"/>
              </a:rPr>
              <a:t>。耕者忘其犁，锄者忘其锄。来归相怨怒，但坐观罗敷</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
        <p:nvSpPr>
          <p:cNvPr id="4" name="矩形 3"/>
          <p:cNvSpPr/>
          <p:nvPr/>
        </p:nvSpPr>
        <p:spPr>
          <a:xfrm>
            <a:off x="483784" y="856360"/>
            <a:ext cx="66270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prstClr val="black"/>
                </a:solidFill>
                <a:latin typeface="Times New Roman"/>
                <a:ea typeface="华文细黑"/>
                <a:cs typeface="Courier New"/>
              </a:rPr>
              <a:t>(2)</a:t>
            </a:r>
            <a:endParaRPr lang="zh-CN" altLang="zh-CN" sz="1000" kern="100" dirty="0">
              <a:latin typeface="宋体"/>
              <a:cs typeface="Courier New"/>
            </a:endParaRPr>
          </a:p>
        </p:txBody>
      </p:sp>
      <p:sp>
        <p:nvSpPr>
          <p:cNvPr id="9" name="矩形 8"/>
          <p:cNvSpPr/>
          <p:nvPr/>
        </p:nvSpPr>
        <p:spPr>
          <a:xfrm>
            <a:off x="483784" y="3796879"/>
            <a:ext cx="11051729" cy="523220"/>
          </a:xfrm>
          <a:prstGeom prst="rect">
            <a:avLst/>
          </a:prstGeom>
          <a:solidFill>
            <a:schemeClr val="accent1">
              <a:lumMod val="20000"/>
              <a:lumOff val="80000"/>
            </a:schemeClr>
          </a:solidFill>
        </p:spPr>
        <p:txBody>
          <a:bodyPr wrap="square">
            <a:spAutoFit/>
          </a:bodyPr>
          <a:lstStyle/>
          <a:p>
            <a:pPr algn="just"/>
            <a:r>
              <a:rPr lang="zh-CN" altLang="zh-CN" sz="2800" kern="100" dirty="0" smtClean="0">
                <a:solidFill>
                  <a:prstClr val="black"/>
                </a:solidFill>
                <a:latin typeface="Times New Roman"/>
                <a:ea typeface="华文细黑"/>
                <a:cs typeface="Times New Roman"/>
              </a:rPr>
              <a:t>烘托</a:t>
            </a:r>
            <a:r>
              <a:rPr lang="en-US" altLang="zh-CN" sz="2800" kern="1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侧面描写</a:t>
            </a:r>
            <a:r>
              <a:rPr lang="en-US"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Times New Roman"/>
              <a:ea typeface="华文细黑"/>
              <a:cs typeface="Times New Roman"/>
            </a:endParaRPr>
          </a:p>
        </p:txBody>
      </p:sp>
      <p:sp>
        <p:nvSpPr>
          <p:cNvPr id="10" name="TextBox 9"/>
          <p:cNvSpPr txBox="1"/>
          <p:nvPr/>
        </p:nvSpPr>
        <p:spPr>
          <a:xfrm>
            <a:off x="483784" y="313835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12609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animBg="1"/>
      <p:bldP spid="9" grpId="1"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8931" y="405458"/>
            <a:ext cx="11112550" cy="4001071"/>
          </a:xfrm>
          <a:prstGeom prst="rect">
            <a:avLst/>
          </a:prstGeom>
        </p:spPr>
        <p:txBody>
          <a:bodyPr wrap="square" lIns="121898" tIns="60948" rIns="121898" bIns="60948">
            <a:spAutoFit/>
          </a:bodyPr>
          <a:lstStyle/>
          <a:p>
            <a:pPr algn="ctr">
              <a:lnSpc>
                <a:spcPct val="150000"/>
              </a:lnSpc>
              <a:spcAft>
                <a:spcPts val="0"/>
              </a:spcAft>
            </a:pPr>
            <a:r>
              <a:rPr lang="zh-CN" altLang="zh-CN" sz="2800" b="1" kern="100" smtClean="0">
                <a:latin typeface="隶书"/>
                <a:ea typeface="华文细黑"/>
                <a:cs typeface="宋体"/>
              </a:rPr>
              <a:t>次韵</a:t>
            </a:r>
            <a:r>
              <a:rPr lang="zh-CN" altLang="zh-CN" sz="2800" b="1" kern="100" dirty="0">
                <a:latin typeface="隶书"/>
                <a:ea typeface="华文细黑"/>
                <a:cs typeface="宋体"/>
              </a:rPr>
              <a:t>雪后书事二首</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其一</a:t>
            </a:r>
            <a:r>
              <a:rPr lang="en-US" altLang="zh-CN" sz="2800" b="1" kern="100" dirty="0">
                <a:latin typeface="Times New Roman"/>
                <a:ea typeface="华文细黑"/>
                <a:cs typeface="Courier New"/>
              </a:rPr>
              <a:t>)</a:t>
            </a:r>
            <a:endParaRPr lang="zh-CN" altLang="zh-CN" sz="100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朱　熹</a:t>
            </a:r>
            <a:endParaRPr lang="zh-CN" altLang="zh-CN" sz="100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惆怅江头几树梅，杖藜行绕去还来。</a:t>
            </a:r>
            <a:endParaRPr lang="zh-CN" altLang="zh-CN" sz="100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前时雪压无寻处，昨夜月明依旧开。</a:t>
            </a:r>
            <a:endParaRPr lang="zh-CN" altLang="zh-CN" sz="100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折寄遥怜人似玉，相思应恨劫成灰。</a:t>
            </a:r>
            <a:endParaRPr lang="zh-CN" altLang="zh-CN" sz="100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沉吟日落寒鸦起，却望柴荆独自回。</a:t>
            </a:r>
            <a:endParaRPr lang="zh-CN" altLang="zh-CN" sz="1000" kern="100" dirty="0">
              <a:latin typeface="宋体"/>
              <a:cs typeface="Courier New"/>
            </a:endParaRPr>
          </a:p>
        </p:txBody>
      </p:sp>
      <p:sp>
        <p:nvSpPr>
          <p:cNvPr id="7" name="矩形 6"/>
          <p:cNvSpPr/>
          <p:nvPr/>
        </p:nvSpPr>
        <p:spPr>
          <a:xfrm>
            <a:off x="538931" y="530310"/>
            <a:ext cx="604653" cy="523220"/>
          </a:xfrm>
          <a:prstGeom prst="rect">
            <a:avLst/>
          </a:prstGeom>
        </p:spPr>
        <p:txBody>
          <a:bodyPr wrap="none">
            <a:spAutoFit/>
          </a:bodyPr>
          <a:lstStyle/>
          <a:p>
            <a:r>
              <a:rPr lang="en-US" altLang="zh-CN" sz="2800" kern="100" smtClean="0">
                <a:solidFill>
                  <a:prstClr val="black"/>
                </a:solidFill>
                <a:latin typeface="Times New Roman"/>
                <a:ea typeface="华文细黑"/>
                <a:cs typeface="Courier New"/>
              </a:rPr>
              <a:t>(3)</a:t>
            </a:r>
            <a:endParaRPr lang="zh-CN" altLang="en-US" dirty="0"/>
          </a:p>
        </p:txBody>
      </p:sp>
      <p:sp>
        <p:nvSpPr>
          <p:cNvPr id="8" name="矩形 7"/>
          <p:cNvSpPr/>
          <p:nvPr/>
        </p:nvSpPr>
        <p:spPr>
          <a:xfrm>
            <a:off x="538931" y="5240447"/>
            <a:ext cx="11051729" cy="523220"/>
          </a:xfrm>
          <a:prstGeom prst="rect">
            <a:avLst/>
          </a:prstGeom>
          <a:solidFill>
            <a:schemeClr val="accent1">
              <a:lumMod val="20000"/>
              <a:lumOff val="80000"/>
            </a:schemeClr>
          </a:solidFill>
        </p:spPr>
        <p:txBody>
          <a:bodyPr wrap="square">
            <a:spAutoFit/>
          </a:bodyPr>
          <a:lstStyle/>
          <a:p>
            <a:pPr lvl="0" algn="just"/>
            <a:r>
              <a:rPr lang="zh-CN" altLang="zh-CN" sz="2800" kern="100" dirty="0">
                <a:solidFill>
                  <a:prstClr val="black"/>
                </a:solidFill>
                <a:latin typeface="Times New Roman"/>
                <a:ea typeface="华文细黑"/>
                <a:cs typeface="Times New Roman"/>
              </a:rPr>
              <a:t>渲染和烘托</a:t>
            </a:r>
          </a:p>
        </p:txBody>
      </p:sp>
      <p:sp>
        <p:nvSpPr>
          <p:cNvPr id="9" name="TextBox 8"/>
          <p:cNvSpPr txBox="1"/>
          <p:nvPr/>
        </p:nvSpPr>
        <p:spPr>
          <a:xfrm>
            <a:off x="538931" y="458192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805777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animBg="1"/>
      <p:bldP spid="8" grpId="1"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9757" y="1241243"/>
            <a:ext cx="11002525"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认真理解渲染、烘托与衬托的概念内涵。</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渲染：本是一种国画技法，一般是在需要强调的地方浓墨重彩，使画面形象的某一方面更为突出。用于艺术创作，指从正面着意描写。如汉乐府民歌《江南》：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江南可采莲，莲叶何田田，鱼戏莲叶间。鱼戏莲叶东，鱼戏莲叶西，鱼戏莲叶南，鱼戏莲叶北。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鱼戏莲叶东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四句的渲染描写，使得全诗生动活泼，音调优美，把水上采莲的画面和人们采莲时欢愉的情绪活灵活现地展现在读者面前</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a:spLocks noChangeAspect="1"/>
          </p:cNvSpPr>
          <p:nvPr/>
        </p:nvSpPr>
        <p:spPr>
          <a:xfrm>
            <a:off x="0" y="477466"/>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83315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9757" y="656341"/>
            <a:ext cx="11002525"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烘托：本是一种国画技法，用水墨或色彩在物象的轮廓外面渲染衬托，使物象明显突出。用于艺术创作，指从侧面着意描写，作为陪衬。如李白的《赠汪伦》：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李白乘舟将欲行，忽闻岸上踏歌声。桃花潭水深千尺，不及汪伦送我情。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三、四句形象鲜明地烘托出了汪伦对诗人真挚纯洁的深厚情谊。</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衬托：见前面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三、重点掌握七种常考的表现手法</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1796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26368"/>
            <a:ext cx="11449272" cy="6828847"/>
          </a:xfrm>
          <a:prstGeom prst="rect">
            <a:avLst/>
          </a:prstGeom>
        </p:spPr>
        <p:txBody>
          <a:bodyPr wrap="square" lIns="121898" tIns="60948" rIns="121898" bIns="60948">
            <a:spAutoFit/>
          </a:bodyPr>
          <a:lstStyle/>
          <a:p>
            <a:pPr algn="just">
              <a:lnSpc>
                <a:spcPct val="135000"/>
              </a:lnSpc>
              <a:spcAft>
                <a:spcPts val="0"/>
              </a:spcAft>
            </a:pPr>
            <a:r>
              <a:rPr lang="zh-CN" altLang="zh-CN" sz="2700" b="1" kern="100" dirty="0">
                <a:solidFill>
                  <a:srgbClr val="0000FF"/>
                </a:solidFill>
                <a:latin typeface="+mj-ea"/>
                <a:ea typeface="+mj-ea"/>
                <a:cs typeface="Times New Roman"/>
              </a:rPr>
              <a:t>二、重点掌握两种表达方式：描写、抒情</a:t>
            </a:r>
          </a:p>
          <a:p>
            <a:pPr algn="just">
              <a:lnSpc>
                <a:spcPct val="135000"/>
              </a:lnSpc>
              <a:spcAft>
                <a:spcPts val="0"/>
              </a:spcAft>
            </a:pPr>
            <a:r>
              <a:rPr lang="zh-CN" altLang="zh-CN" sz="2700" kern="100" dirty="0">
                <a:latin typeface="Times New Roman"/>
                <a:ea typeface="华文细黑"/>
                <a:cs typeface="Times New Roman"/>
              </a:rPr>
              <a:t>表达方式主要指记叙、描写、议论、抒情，其中最主要的是描写和抒情。这两种表达方式与表现手法有交叉、重合之处。</a:t>
            </a:r>
            <a:endParaRPr lang="zh-CN" altLang="zh-CN" sz="2700" kern="100" dirty="0">
              <a:latin typeface="宋体"/>
              <a:cs typeface="Courier New"/>
            </a:endParaRPr>
          </a:p>
          <a:p>
            <a:pPr algn="just">
              <a:lnSpc>
                <a:spcPct val="135000"/>
              </a:lnSpc>
              <a:spcAft>
                <a:spcPts val="0"/>
              </a:spcAft>
            </a:pPr>
            <a:r>
              <a:rPr lang="en-US" altLang="zh-CN" sz="2700" b="1" kern="100" dirty="0">
                <a:solidFill>
                  <a:srgbClr val="0000FF"/>
                </a:solidFill>
                <a:latin typeface="Times New Roman"/>
                <a:ea typeface="华文细黑"/>
                <a:cs typeface="Courier New"/>
              </a:rPr>
              <a:t>(</a:t>
            </a:r>
            <a:r>
              <a:rPr lang="zh-CN" altLang="zh-CN" sz="2700" b="1" kern="100" dirty="0">
                <a:solidFill>
                  <a:srgbClr val="0000FF"/>
                </a:solidFill>
                <a:latin typeface="Times New Roman"/>
                <a:ea typeface="华文细黑"/>
                <a:cs typeface="Times New Roman"/>
              </a:rPr>
              <a:t>一</a:t>
            </a:r>
            <a:r>
              <a:rPr lang="en-US" altLang="zh-CN" sz="2700" b="1" kern="100" dirty="0">
                <a:solidFill>
                  <a:srgbClr val="0000FF"/>
                </a:solidFill>
                <a:latin typeface="Times New Roman"/>
                <a:ea typeface="华文细黑"/>
                <a:cs typeface="Courier New"/>
              </a:rPr>
              <a:t>)</a:t>
            </a:r>
            <a:r>
              <a:rPr lang="zh-CN" altLang="zh-CN" sz="2700" b="1" kern="100" dirty="0">
                <a:solidFill>
                  <a:srgbClr val="0000FF"/>
                </a:solidFill>
                <a:latin typeface="Times New Roman"/>
                <a:ea typeface="华文细黑"/>
                <a:cs typeface="Times New Roman"/>
              </a:rPr>
              <a:t>描写</a:t>
            </a:r>
            <a:endParaRPr lang="zh-CN" altLang="zh-CN" sz="2700" b="1" kern="100" dirty="0">
              <a:solidFill>
                <a:srgbClr val="0000FF"/>
              </a:solidFill>
              <a:latin typeface="宋体"/>
              <a:cs typeface="Courier New"/>
            </a:endParaRPr>
          </a:p>
          <a:p>
            <a:pPr algn="just">
              <a:lnSpc>
                <a:spcPct val="135000"/>
              </a:lnSpc>
              <a:spcAft>
                <a:spcPts val="0"/>
              </a:spcAft>
            </a:pPr>
            <a:r>
              <a:rPr lang="en-US" altLang="zh-CN" sz="2700" b="1" kern="100" dirty="0">
                <a:latin typeface="Times New Roman"/>
                <a:ea typeface="华文细黑"/>
                <a:cs typeface="Courier New"/>
              </a:rPr>
              <a:t>1.</a:t>
            </a:r>
            <a:r>
              <a:rPr lang="zh-CN" altLang="zh-CN" sz="2700" b="1" kern="100" dirty="0">
                <a:latin typeface="Times New Roman"/>
                <a:ea typeface="华文细黑"/>
                <a:cs typeface="Times New Roman"/>
              </a:rPr>
              <a:t>描写技巧概述</a:t>
            </a:r>
            <a:endParaRPr lang="zh-CN" altLang="zh-CN" sz="2700" b="1"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描写从对象上看主要有景物描写和人物描写，考查的重点是景物描写。景物描写要求选取典型景物，讲究描写角度，这些角度有：</a:t>
            </a:r>
            <a:r>
              <a:rPr lang="en-US" altLang="zh-CN" sz="2700" kern="100" dirty="0">
                <a:latin typeface="宋体"/>
                <a:ea typeface="华文细黑"/>
                <a:cs typeface="Times New Roman"/>
              </a:rPr>
              <a:t>①</a:t>
            </a:r>
            <a:r>
              <a:rPr lang="zh-CN" altLang="zh-CN" sz="2700" kern="100" dirty="0">
                <a:latin typeface="Times New Roman"/>
                <a:ea typeface="华文细黑"/>
                <a:cs typeface="Times New Roman"/>
              </a:rPr>
              <a:t>时间角度，如晨昏、冬夏、古今等；</a:t>
            </a:r>
            <a:r>
              <a:rPr lang="en-US" altLang="zh-CN" sz="2700" kern="100" dirty="0">
                <a:latin typeface="宋体"/>
                <a:ea typeface="华文细黑"/>
                <a:cs typeface="Times New Roman"/>
              </a:rPr>
              <a:t>②</a:t>
            </a:r>
            <a:r>
              <a:rPr lang="zh-CN" altLang="zh-CN" sz="2700" kern="100" dirty="0">
                <a:latin typeface="Times New Roman"/>
                <a:ea typeface="华文细黑"/>
                <a:cs typeface="Times New Roman"/>
              </a:rPr>
              <a:t>空间角度，如正与侧</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直接描写与侧面描写</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、远与近、内与外、高与低等；</a:t>
            </a:r>
            <a:r>
              <a:rPr lang="en-US" altLang="zh-CN" sz="2700" kern="100" dirty="0">
                <a:latin typeface="宋体"/>
                <a:ea typeface="华文细黑"/>
                <a:cs typeface="Times New Roman"/>
              </a:rPr>
              <a:t>③</a:t>
            </a:r>
            <a:r>
              <a:rPr lang="zh-CN" altLang="zh-CN" sz="2700" kern="100" dirty="0">
                <a:latin typeface="Times New Roman"/>
                <a:ea typeface="华文细黑"/>
                <a:cs typeface="Times New Roman"/>
              </a:rPr>
              <a:t>感觉角度，如视觉与听觉结合</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视听结合</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味觉与触觉等。讲究手法，这些手法有：正侧结合、动静结合、虚实结合、声色结合、明暗结合、点面结合、白描工笔、细节描写、对比衬托等。人物描写主要有肖像、语言、动作、心理、细节描写及环境描写和侧面描写等。</a:t>
            </a:r>
            <a:endParaRPr lang="zh-CN" altLang="zh-CN" sz="2700" kern="100" dirty="0">
              <a:effectLst/>
              <a:latin typeface="宋体"/>
              <a:cs typeface="Courier New"/>
            </a:endParaRPr>
          </a:p>
        </p:txBody>
      </p:sp>
    </p:spTree>
    <p:extLst>
      <p:ext uri="{BB962C8B-B14F-4D97-AF65-F5344CB8AC3E}">
        <p14:creationId xmlns:p14="http://schemas.microsoft.com/office/powerpoint/2010/main" val="1824401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3131" y="-51212"/>
            <a:ext cx="11563765" cy="6918536"/>
          </a:xfrm>
          <a:prstGeom prst="rect">
            <a:avLst/>
          </a:prstGeom>
        </p:spPr>
        <p:txBody>
          <a:bodyPr wrap="square" lIns="121898" tIns="60948" rIns="121898" bIns="60948">
            <a:spAutoFit/>
          </a:bodyPr>
          <a:lstStyle/>
          <a:p>
            <a:pPr lvl="0" algn="just">
              <a:lnSpc>
                <a:spcPct val="145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仔细辨析实战中的区别。</a:t>
            </a:r>
            <a:endParaRPr lang="zh-CN" altLang="zh-CN" sz="1050" kern="100" dirty="0">
              <a:solidFill>
                <a:prstClr val="black"/>
              </a:solidFill>
              <a:latin typeface="宋体"/>
              <a:cs typeface="Courier New"/>
            </a:endParaRPr>
          </a:p>
          <a:p>
            <a:pPr lvl="0" algn="just">
              <a:lnSpc>
                <a:spcPct val="145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烘托与衬托</a:t>
            </a:r>
            <a:endParaRPr lang="zh-CN" altLang="zh-CN" sz="1050" kern="100" dirty="0">
              <a:solidFill>
                <a:prstClr val="black"/>
              </a:solidFill>
              <a:latin typeface="宋体"/>
              <a:cs typeface="Courier New"/>
            </a:endParaRPr>
          </a:p>
          <a:p>
            <a:pPr algn="just">
              <a:lnSpc>
                <a:spcPct val="145000"/>
              </a:lnSpc>
              <a:spcAft>
                <a:spcPts val="0"/>
              </a:spcAft>
            </a:pPr>
            <a:r>
              <a:rPr lang="zh-CN" altLang="zh-CN" sz="2800" kern="100" dirty="0" smtClean="0">
                <a:latin typeface="Times New Roman"/>
                <a:ea typeface="华文细黑"/>
                <a:cs typeface="Times New Roman"/>
              </a:rPr>
              <a:t>烘托，又叫侧面描写，是用一个</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或多个</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事物暗示另一个事物，只写一个</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或多个</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事物，但目的是写另一个事物。如白居易的《琵琶行》</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东船西舫悄无言，唯见江心秋月白</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，写听众的反应，写周围景色，目的是写琵琶女高超的演奏技艺。衬托是两种事物都要写，一个为主，一个为次，</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次</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对</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主</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起陪衬作用。做题时可这样区别：</a:t>
            </a:r>
            <a:endParaRPr lang="zh-CN" altLang="zh-CN" sz="1050" kern="100" dirty="0" smtClean="0">
              <a:latin typeface="宋体"/>
              <a:cs typeface="Courier New"/>
            </a:endParaRPr>
          </a:p>
          <a:p>
            <a:pPr algn="just">
              <a:lnSpc>
                <a:spcPct val="145000"/>
              </a:lnSpc>
              <a:spcAft>
                <a:spcPts val="0"/>
              </a:spcAft>
            </a:pPr>
            <a:r>
              <a:rPr lang="zh-CN" altLang="zh-CN" sz="2800" kern="100" dirty="0" smtClean="0">
                <a:latin typeface="Times New Roman"/>
                <a:ea typeface="华文细黑"/>
                <a:cs typeface="Times New Roman"/>
              </a:rPr>
              <a:t>看</a:t>
            </a:r>
            <a:r>
              <a:rPr lang="zh-CN" altLang="zh-CN" sz="2800" kern="100" dirty="0">
                <a:latin typeface="Times New Roman"/>
                <a:ea typeface="华文细黑"/>
                <a:cs typeface="Times New Roman"/>
              </a:rPr>
              <a:t>是否出现：烘托是只写一个事物，另一个事物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要暗写的事物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不出现；衬托是两个事物都要写，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事物可以出现，也可以不出现。</a:t>
            </a:r>
            <a:endParaRPr lang="zh-CN" altLang="zh-CN" sz="1050" kern="100" dirty="0">
              <a:latin typeface="宋体"/>
              <a:cs typeface="Courier New"/>
            </a:endParaRPr>
          </a:p>
          <a:p>
            <a:pPr algn="just">
              <a:lnSpc>
                <a:spcPct val="145000"/>
              </a:lnSpc>
              <a:spcAft>
                <a:spcPts val="0"/>
              </a:spcAft>
            </a:pPr>
            <a:r>
              <a:rPr lang="zh-CN" altLang="zh-CN" sz="2800" kern="100" dirty="0">
                <a:latin typeface="Times New Roman"/>
                <a:ea typeface="华文细黑"/>
                <a:cs typeface="Times New Roman"/>
              </a:rPr>
              <a:t>看描写事物的数量：烘托可以是以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，俗称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众星捧月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；衬托是以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，且是连续写的，俗称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烘云托月</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68578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4744" y="981522"/>
            <a:ext cx="11112550"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烘托与渲染</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烘托是侧面描写，作为陪衬，使要突出的事物更加鲜明。而渲染则一般用景物、环境来烘托情感，对景物环境多作正面描写。如贺铸的《青玉案》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若问闲情都几许？一川烟草，满城风絮，梅子黄时雨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，这里的手法很多，其中一个就是渲染的手法，用满地的青草、满城的柳絮、满天的梅雨来渲染这闲愁之浓、之深。</a:t>
            </a:r>
            <a:endParaRPr lang="zh-CN" altLang="zh-CN" sz="1050" kern="100" dirty="0">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051877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75719" y="2781722"/>
            <a:ext cx="7111242"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表达技巧题的审答规范</a:t>
            </a:r>
          </a:p>
        </p:txBody>
      </p:sp>
    </p:spTree>
    <p:extLst>
      <p:ext uri="{BB962C8B-B14F-4D97-AF65-F5344CB8AC3E}">
        <p14:creationId xmlns:p14="http://schemas.microsoft.com/office/powerpoint/2010/main" val="310864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66347"/>
            <a:ext cx="11223676"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一、审题规范</a:t>
            </a:r>
          </a:p>
          <a:p>
            <a:pPr algn="just">
              <a:lnSpc>
                <a:spcPct val="150000"/>
              </a:lnSpc>
              <a:spcAft>
                <a:spcPts val="0"/>
              </a:spcAft>
            </a:pPr>
            <a:r>
              <a:rPr lang="zh-CN" altLang="zh-CN" sz="2800" kern="100" dirty="0">
                <a:latin typeface="Times New Roman"/>
                <a:ea typeface="华文细黑"/>
                <a:cs typeface="Times New Roman"/>
              </a:rPr>
              <a:t>表达技巧题题干用语一般包括题型、范围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区间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、角度、数量、步骤等方面的要求。审题，就是要审清这些要求。在审清这些要求前，首先要辨析表达技巧这个概念。</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表达技巧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是个宽泛概念，与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表达特色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艺术手法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写作特色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艺术表达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等都属同义语。从实际命题和使用这一概念看，各省市还是有不同理解的。一部分题目是具体地要求考生回答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表达技巧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中的一种，如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运用了什么修辞手法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抒情有什么特点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描写上有什么特色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。一部分题目只是笼统地要求考生回答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艺术手</a:t>
            </a:r>
            <a:r>
              <a:rPr lang="zh-CN" altLang="zh-CN" sz="2800" kern="100" spc="70" dirty="0">
                <a:latin typeface="Times New Roman"/>
                <a:ea typeface="华文细黑"/>
                <a:cs typeface="Times New Roman"/>
              </a:rPr>
              <a:t>法</a:t>
            </a:r>
            <a:r>
              <a:rPr lang="en-US" altLang="zh-CN" sz="2800" kern="100" spc="70" dirty="0">
                <a:latin typeface="宋体"/>
                <a:ea typeface="华文细黑"/>
                <a:cs typeface="Times New Roman"/>
              </a:rPr>
              <a:t>”</a:t>
            </a:r>
            <a:r>
              <a:rPr lang="zh-CN" altLang="zh-CN" sz="2800" kern="100" spc="70" dirty="0">
                <a:latin typeface="Times New Roman"/>
                <a:ea typeface="华文细黑"/>
                <a:cs typeface="Times New Roman"/>
              </a:rPr>
              <a:t>，如</a:t>
            </a:r>
            <a:r>
              <a:rPr lang="en-US" altLang="zh-CN" sz="2800" kern="100" spc="70" dirty="0">
                <a:latin typeface="宋体"/>
                <a:ea typeface="华文细黑"/>
                <a:cs typeface="Times New Roman"/>
              </a:rPr>
              <a:t>“</a:t>
            </a:r>
            <a:r>
              <a:rPr lang="zh-CN" altLang="zh-CN" sz="2800" kern="100" spc="70" dirty="0">
                <a:latin typeface="Times New Roman"/>
                <a:ea typeface="华文细黑"/>
                <a:cs typeface="Times New Roman"/>
              </a:rPr>
              <a:t>运用了什么艺术手法</a:t>
            </a:r>
            <a:r>
              <a:rPr lang="en-US" altLang="zh-CN" sz="2800" kern="100" spc="70" dirty="0">
                <a:latin typeface="宋体"/>
                <a:ea typeface="华文细黑"/>
                <a:cs typeface="Times New Roman"/>
              </a:rPr>
              <a:t>”“</a:t>
            </a:r>
            <a:r>
              <a:rPr lang="zh-CN" altLang="zh-CN" sz="2800" kern="100" spc="70" dirty="0">
                <a:latin typeface="Times New Roman"/>
                <a:ea typeface="华文细黑"/>
                <a:cs typeface="Times New Roman"/>
              </a:rPr>
              <a:t>表达技巧是怎样的</a:t>
            </a:r>
            <a:r>
              <a:rPr lang="en-US" altLang="zh-CN" sz="2800" kern="100" spc="70" dirty="0">
                <a:latin typeface="宋体"/>
                <a:ea typeface="华文细黑"/>
                <a:cs typeface="Times New Roman"/>
              </a:rPr>
              <a:t>”“</a:t>
            </a:r>
            <a:r>
              <a:rPr lang="zh-CN" altLang="zh-CN" sz="2800" kern="100" spc="70" dirty="0">
                <a:latin typeface="Times New Roman"/>
                <a:ea typeface="华文细黑"/>
                <a:cs typeface="Times New Roman"/>
              </a:rPr>
              <a:t>有什么</a:t>
            </a:r>
            <a:r>
              <a:rPr lang="zh-CN" altLang="zh-CN" sz="2800" kern="100" spc="70" dirty="0" smtClean="0">
                <a:latin typeface="Times New Roman"/>
                <a:ea typeface="华文细黑"/>
                <a:cs typeface="Times New Roman"/>
              </a:rPr>
              <a:t>独</a:t>
            </a:r>
            <a:endParaRPr lang="zh-CN" altLang="zh-CN" sz="1050" kern="100" spc="70" dirty="0">
              <a:effectLst/>
              <a:latin typeface="宋体"/>
              <a:cs typeface="Courier New"/>
            </a:endParaRPr>
          </a:p>
        </p:txBody>
      </p:sp>
    </p:spTree>
    <p:extLst>
      <p:ext uri="{BB962C8B-B14F-4D97-AF65-F5344CB8AC3E}">
        <p14:creationId xmlns:p14="http://schemas.microsoft.com/office/powerpoint/2010/main" val="261057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2763" y="314596"/>
            <a:ext cx="11335913" cy="6155507"/>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特的手法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。考生答题主要纠结在这一点上。这时不妨在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表达方式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结构方法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上全面排查，选取最突出、最明显的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答题，以免偏题或答非所问；或者按修辞、表现手法、表达方式、结构技巧的顺序考虑作答。如果方向明确，则应结合某个方面的具体技巧，准确判定。</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也是个较模糊的概念。一般命题上将这个概念等同于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表达技巧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，这样一来，连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也算在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中了。</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再者，在各种表达技巧中确实有交叉、重叠的部分。如一部分描写方法就与表现手法相重叠；如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，有人看作是修辞手法，有人认为是表现手法。这些都可看作例外情况，学习时可特殊对待</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93209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5027" y="693490"/>
            <a:ext cx="11223676" cy="5250644"/>
          </a:xfrm>
          <a:prstGeom prst="rect">
            <a:avLst/>
          </a:prstGeom>
        </p:spPr>
        <p:txBody>
          <a:bodyPr wrap="square" lIns="121898" tIns="60948" rIns="121898" bIns="60948">
            <a:spAutoFit/>
          </a:bodyPr>
          <a:lstStyle/>
          <a:p>
            <a:pPr lvl="0" algn="just">
              <a:lnSpc>
                <a:spcPct val="140000"/>
              </a:lnSpc>
            </a:pPr>
            <a:r>
              <a:rPr lang="zh-CN" altLang="zh-CN" sz="2800" kern="100" dirty="0">
                <a:solidFill>
                  <a:prstClr val="black"/>
                </a:solidFill>
                <a:latin typeface="Times New Roman"/>
                <a:ea typeface="华文细黑"/>
                <a:cs typeface="Times New Roman"/>
              </a:rPr>
              <a:t>其次，要审清下列要求：</a:t>
            </a:r>
            <a:endParaRPr lang="zh-CN" altLang="zh-CN" sz="1050" kern="100" dirty="0">
              <a:solidFill>
                <a:prstClr val="black"/>
              </a:solidFill>
              <a:latin typeface="宋体"/>
              <a:cs typeface="Courier New"/>
            </a:endParaRPr>
          </a:p>
          <a:p>
            <a:pPr algn="just">
              <a:lnSpc>
                <a:spcPct val="150000"/>
              </a:lnSpc>
              <a:spcAft>
                <a:spcPts val="0"/>
              </a:spcAft>
            </a:pPr>
            <a:r>
              <a:rPr lang="en-US" altLang="zh-CN" sz="2800" b="1" kern="100" dirty="0" smtClean="0">
                <a:latin typeface="Times New Roman"/>
                <a:ea typeface="华文细黑"/>
                <a:cs typeface="Courier New"/>
              </a:rPr>
              <a:t>1.</a:t>
            </a:r>
            <a:r>
              <a:rPr lang="zh-CN" altLang="zh-CN" sz="2800" b="1" kern="100" dirty="0" smtClean="0">
                <a:latin typeface="Times New Roman"/>
                <a:ea typeface="华文细黑"/>
                <a:cs typeface="Times New Roman"/>
              </a:rPr>
              <a:t>审题型</a:t>
            </a:r>
            <a:endParaRPr lang="zh-CN" altLang="zh-CN" sz="1050" b="1"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从</a:t>
            </a:r>
            <a:r>
              <a:rPr lang="zh-CN" altLang="zh-CN" sz="2800" kern="100" dirty="0">
                <a:latin typeface="Times New Roman"/>
                <a:ea typeface="华文细黑"/>
                <a:cs typeface="Times New Roman"/>
              </a:rPr>
              <a:t>题干提问的形式来看，题目类型主要有两种：明考型和暗考型。所谓明考型，就是直接要求答出表达技巧，题干中明确含有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表达技巧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抒情手法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等信息。所谓暗考型，就是题干中不直接含有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表达技巧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等提示，而是以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如何写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怎样写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如何表现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等用语来提问。对于暗考型，答题时必须有表达技巧在其中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7490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6515" y="735446"/>
            <a:ext cx="11002525" cy="391848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审范围</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区间</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指鉴赏范围的大小。依照范围大小，可分为局部型和全诗型。局部型是指对诗歌的某句某联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等表达技巧的判断，全诗型是指对全诗的表达技巧的判断。分清范围对做题大有帮助。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整体看手法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，意谓鉴赏全诗的表达技巧首先、优先从表现手法角度切入；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局部看修辞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，意谓鉴赏局部的表达技巧首先、优先从修辞手法角度切入。</a:t>
            </a:r>
            <a:endParaRPr lang="zh-CN" altLang="zh-CN" sz="1050" kern="100" dirty="0">
              <a:latin typeface="宋体"/>
              <a:cs typeface="Courier New"/>
            </a:endParaRPr>
          </a:p>
        </p:txBody>
      </p:sp>
    </p:spTree>
    <p:extLst>
      <p:ext uri="{BB962C8B-B14F-4D97-AF65-F5344CB8AC3E}">
        <p14:creationId xmlns:p14="http://schemas.microsoft.com/office/powerpoint/2010/main" val="2566043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7272" y="584333"/>
            <a:ext cx="11112550"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审角度</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此类题的提问角度主要有两种：一种是大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角度，即题干直接提问表达技巧是什么；一种是小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角度，即具体到描写手法、抒情手法、修辞手法、表现手法、表达方式、行文结构等方面的某一个角度。分清提问的大小角度是答题的关键。大角度，要从几个角度入手，优先考虑某个角度。小角度，角度很明确，不能乱答：问修辞手法，就不能答表现手法；问表现手法，就不能答修辞手法，等等。不能混淆概念，答错角度。</a:t>
            </a:r>
            <a:endParaRPr lang="zh-CN" altLang="zh-CN" sz="1050" kern="100" dirty="0">
              <a:effectLst/>
              <a:latin typeface="宋体"/>
              <a:cs typeface="Courier New"/>
            </a:endParaRPr>
          </a:p>
        </p:txBody>
      </p:sp>
    </p:spTree>
    <p:extLst>
      <p:ext uri="{BB962C8B-B14F-4D97-AF65-F5344CB8AC3E}">
        <p14:creationId xmlns:p14="http://schemas.microsoft.com/office/powerpoint/2010/main" val="885722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621482"/>
            <a:ext cx="11223676" cy="5211146"/>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审数量</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在答题时，要注意根据题干提示的相关信息，审清楚答题的数量，即要分清楚题干中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多</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的区别。题干中说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哪种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，则只能答一种；题干中说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哪些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，则要多角度切入，不能少答；题干中说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突出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，则一般只答出一种，至多两种。因此，要求答一个的，绝不能答多个；要求答多个的，绝不能少答；要求答主要的、突出的，绝不能答次要的、不突出的。这样，才能确保答题的规范和准确。</a:t>
            </a:r>
            <a:endParaRPr lang="zh-CN" altLang="zh-CN" sz="1050" kern="100" dirty="0">
              <a:effectLst/>
              <a:latin typeface="宋体"/>
              <a:cs typeface="Courier New"/>
            </a:endParaRPr>
          </a:p>
        </p:txBody>
      </p:sp>
    </p:spTree>
    <p:extLst>
      <p:ext uri="{BB962C8B-B14F-4D97-AF65-F5344CB8AC3E}">
        <p14:creationId xmlns:p14="http://schemas.microsoft.com/office/powerpoint/2010/main" val="175033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45418"/>
            <a:ext cx="11335913" cy="6629908"/>
          </a:xfrm>
          <a:prstGeom prst="rect">
            <a:avLst/>
          </a:prstGeom>
        </p:spPr>
        <p:txBody>
          <a:bodyPr wrap="square" lIns="121898" tIns="60948" rIns="121898" bIns="60948">
            <a:spAutoFit/>
          </a:bodyPr>
          <a:lstStyle/>
          <a:p>
            <a:pPr algn="just">
              <a:lnSpc>
                <a:spcPct val="145000"/>
              </a:lnSpc>
              <a:spcAft>
                <a:spcPts val="0"/>
              </a:spcAft>
            </a:pPr>
            <a:r>
              <a:rPr lang="en-US" altLang="zh-CN" sz="2700" b="1" kern="100" dirty="0">
                <a:latin typeface="Times New Roman"/>
                <a:ea typeface="华文细黑"/>
                <a:cs typeface="Courier New"/>
              </a:rPr>
              <a:t>5.</a:t>
            </a:r>
            <a:r>
              <a:rPr lang="zh-CN" altLang="zh-CN" sz="2700" b="1" kern="100" dirty="0">
                <a:latin typeface="Times New Roman"/>
                <a:ea typeface="华文细黑"/>
                <a:cs typeface="Times New Roman"/>
              </a:rPr>
              <a:t>审步骤</a:t>
            </a:r>
            <a:endParaRPr lang="zh-CN" altLang="zh-CN" sz="2700" b="1" kern="100" dirty="0">
              <a:latin typeface="宋体"/>
              <a:cs typeface="Courier New"/>
            </a:endParaRPr>
          </a:p>
          <a:p>
            <a:pPr algn="just">
              <a:lnSpc>
                <a:spcPct val="145000"/>
              </a:lnSpc>
              <a:spcAft>
                <a:spcPts val="0"/>
              </a:spcAft>
            </a:pPr>
            <a:r>
              <a:rPr lang="zh-CN" altLang="zh-CN" sz="2700" kern="100" dirty="0">
                <a:latin typeface="Times New Roman"/>
                <a:ea typeface="华文细黑"/>
                <a:cs typeface="Times New Roman"/>
              </a:rPr>
              <a:t>从答题步骤来看，表达技巧题可以分为两种：简单型和完整型。所谓简单型，就是只答出所运用的表达技巧的名称即可，不需要作分析说明。所谓完整型，就是答题时要包含完整的步骤，即实行</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三步走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：指出表达技巧</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是什么</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分析表达技巧</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为什么</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点明表达效果</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怎么样</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答题时要根据题目设问数量和分值分配来确定是简单型还是完整型。一般来说，题目由两个或两个以上的小问题构成且各自之间不相关联，或者说题目只有一问且赋分在一分或两分以内，则可以确定为简单型，答题时只需答出相关术语即可；如果题目只设置了一个问题且赋分较高</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一般达到三四分或以上</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，则可以确定为完整型，答题时就要考虑步骤的完整性、要点的齐全性，力求做到立足文本，点面结合，答题规范。</a:t>
            </a:r>
            <a:endParaRPr lang="zh-CN" altLang="zh-CN" sz="2700" kern="100" dirty="0">
              <a:effectLst/>
              <a:latin typeface="宋体"/>
              <a:cs typeface="Courier New"/>
            </a:endParaRPr>
          </a:p>
        </p:txBody>
      </p:sp>
    </p:spTree>
    <p:extLst>
      <p:ext uri="{BB962C8B-B14F-4D97-AF65-F5344CB8AC3E}">
        <p14:creationId xmlns:p14="http://schemas.microsoft.com/office/powerpoint/2010/main" val="3415062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189434"/>
            <a:ext cx="11223676"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C00000"/>
                </a:solidFill>
                <a:latin typeface="Times New Roman"/>
                <a:ea typeface="微软雅黑"/>
                <a:cs typeface="Times New Roman"/>
              </a:rPr>
              <a:t>边练边悟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判断下列诗句运用了哪些描写技巧。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两个黄鹂鸣翠柳，一行白鹭上青天</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远上寒山石径斜，白云生处有人家。停车坐爱枫林晚，霜叶红于二月花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明月松间照，清泉石上流</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今宵酒醒何处？杨柳岸，晓风残月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东船西舫悄无言，唯见江心秋月白</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月出惊山鸟，时鸣春涧中</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8287639" y="1413570"/>
            <a:ext cx="3712223" cy="795099"/>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视听结合、绘声绘色</a:t>
            </a:r>
            <a:endParaRPr lang="zh-CN" altLang="zh-CN" sz="1050" kern="100" dirty="0">
              <a:solidFill>
                <a:srgbClr val="C00000"/>
              </a:solidFill>
              <a:effectLst/>
              <a:latin typeface="宋体"/>
              <a:cs typeface="Courier New"/>
            </a:endParaRPr>
          </a:p>
        </p:txBody>
      </p:sp>
      <p:sp>
        <p:nvSpPr>
          <p:cNvPr id="5" name="矩形 4"/>
          <p:cNvSpPr/>
          <p:nvPr/>
        </p:nvSpPr>
        <p:spPr>
          <a:xfrm>
            <a:off x="8287639" y="2699201"/>
            <a:ext cx="3648092" cy="874609"/>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远近结合、高低结合</a:t>
            </a:r>
            <a:endParaRPr lang="zh-CN" altLang="zh-CN" sz="1050" kern="100" dirty="0">
              <a:solidFill>
                <a:srgbClr val="C00000"/>
              </a:solidFill>
              <a:effectLst/>
              <a:latin typeface="宋体"/>
              <a:cs typeface="Courier New"/>
            </a:endParaRPr>
          </a:p>
        </p:txBody>
      </p:sp>
      <p:sp>
        <p:nvSpPr>
          <p:cNvPr id="7" name="矩形 6"/>
          <p:cNvSpPr/>
          <p:nvPr/>
        </p:nvSpPr>
        <p:spPr>
          <a:xfrm>
            <a:off x="8287639" y="3355049"/>
            <a:ext cx="364809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动静结合、以动衬静</a:t>
            </a:r>
            <a:endParaRPr lang="zh-CN" altLang="zh-CN" sz="1050" kern="100" dirty="0">
              <a:solidFill>
                <a:srgbClr val="C00000"/>
              </a:solidFill>
              <a:effectLst/>
              <a:latin typeface="宋体"/>
              <a:cs typeface="Courier New"/>
            </a:endParaRPr>
          </a:p>
        </p:txBody>
      </p:sp>
      <p:sp>
        <p:nvSpPr>
          <p:cNvPr id="8" name="矩形 7"/>
          <p:cNvSpPr/>
          <p:nvPr/>
        </p:nvSpPr>
        <p:spPr>
          <a:xfrm>
            <a:off x="8287639" y="3974546"/>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虚实结合</a:t>
            </a:r>
            <a:endParaRPr lang="zh-CN" altLang="zh-CN" sz="1050" kern="100" dirty="0">
              <a:solidFill>
                <a:srgbClr val="C00000"/>
              </a:solidFill>
              <a:effectLst/>
              <a:latin typeface="宋体"/>
              <a:cs typeface="Courier New"/>
            </a:endParaRPr>
          </a:p>
        </p:txBody>
      </p:sp>
      <p:sp>
        <p:nvSpPr>
          <p:cNvPr id="9" name="矩形 8"/>
          <p:cNvSpPr/>
          <p:nvPr/>
        </p:nvSpPr>
        <p:spPr>
          <a:xfrm>
            <a:off x="8287639" y="4629547"/>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侧面描写</a:t>
            </a:r>
            <a:endParaRPr lang="zh-CN" altLang="zh-CN" sz="1050" kern="100" dirty="0">
              <a:solidFill>
                <a:srgbClr val="C00000"/>
              </a:solidFill>
              <a:effectLst/>
              <a:latin typeface="宋体"/>
              <a:cs typeface="Courier New"/>
            </a:endParaRPr>
          </a:p>
        </p:txBody>
      </p:sp>
      <p:sp>
        <p:nvSpPr>
          <p:cNvPr id="10" name="矩形 9"/>
          <p:cNvSpPr/>
          <p:nvPr/>
        </p:nvSpPr>
        <p:spPr>
          <a:xfrm>
            <a:off x="8268589" y="5261165"/>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反衬</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289643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7" grpId="0"/>
      <p:bldP spid="7" grpId="1"/>
      <p:bldP spid="8" grpId="0"/>
      <p:bldP spid="8" grpId="1"/>
      <p:bldP spid="9" grpId="0"/>
      <p:bldP spid="9" grpId="1"/>
      <p:bldP spid="10" grpId="0"/>
      <p:bldP spid="10" grpId="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296301"/>
            <a:ext cx="11335913"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C00000"/>
                </a:solidFill>
                <a:latin typeface="+mj-ea"/>
                <a:ea typeface="+mj-ea"/>
                <a:cs typeface="Times New Roman"/>
              </a:rPr>
              <a:t>审题示例</a:t>
            </a:r>
            <a:endParaRPr lang="zh-CN" altLang="zh-CN" sz="1000" b="1" kern="100" dirty="0">
              <a:solidFill>
                <a:srgbClr val="C00000"/>
              </a:solidFill>
              <a:latin typeface="+mj-ea"/>
              <a:ea typeface="+mj-ea"/>
              <a:cs typeface="Courier New"/>
            </a:endParaRPr>
          </a:p>
          <a:p>
            <a:pPr algn="just">
              <a:lnSpc>
                <a:spcPct val="150000"/>
              </a:lnSpc>
              <a:spcAft>
                <a:spcPts val="0"/>
              </a:spcAft>
            </a:pPr>
            <a:r>
              <a:rPr lang="zh-CN" altLang="zh-CN" sz="2800" b="1" kern="100" dirty="0">
                <a:latin typeface="Times New Roman"/>
                <a:ea typeface="华文细黑"/>
                <a:cs typeface="Times New Roman"/>
              </a:rPr>
              <a:t>例</a:t>
            </a:r>
            <a:r>
              <a:rPr lang="zh-CN" altLang="zh-CN" sz="2800" kern="100" dirty="0">
                <a:latin typeface="Times New Roman"/>
                <a:ea typeface="华文细黑"/>
                <a:cs typeface="Times New Roman"/>
              </a:rPr>
              <a:t>　这首咏梅诗中，作者是用什么手法来表现梅花的？请简要分析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审题</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题型</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范围</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a:t>
            </a:r>
            <a:endParaRPr lang="zh-CN" altLang="zh-CN" sz="10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角度</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数量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a:t>
            </a:r>
            <a:endParaRPr lang="zh-CN" altLang="zh-CN" sz="10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步骤</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0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2957669" y="2114600"/>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明考型</a:t>
            </a:r>
            <a:endParaRPr lang="zh-CN" altLang="zh-CN" sz="1050" kern="100" dirty="0">
              <a:solidFill>
                <a:srgbClr val="C00000"/>
              </a:solidFill>
              <a:effectLst/>
              <a:latin typeface="宋体"/>
              <a:cs typeface="Courier New"/>
            </a:endParaRPr>
          </a:p>
        </p:txBody>
      </p:sp>
      <p:sp>
        <p:nvSpPr>
          <p:cNvPr id="5" name="矩形 4"/>
          <p:cNvSpPr/>
          <p:nvPr/>
        </p:nvSpPr>
        <p:spPr>
          <a:xfrm>
            <a:off x="1990750" y="2778985"/>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整体</a:t>
            </a:r>
            <a:endParaRPr lang="zh-CN" altLang="zh-CN" sz="1050" kern="100" dirty="0">
              <a:solidFill>
                <a:srgbClr val="C00000"/>
              </a:solidFill>
              <a:effectLst/>
              <a:latin typeface="宋体"/>
              <a:cs typeface="Courier New"/>
            </a:endParaRPr>
          </a:p>
        </p:txBody>
      </p:sp>
      <p:sp>
        <p:nvSpPr>
          <p:cNvPr id="8" name="矩形 7"/>
          <p:cNvSpPr/>
          <p:nvPr/>
        </p:nvSpPr>
        <p:spPr>
          <a:xfrm>
            <a:off x="1899692" y="3420269"/>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大角度</a:t>
            </a:r>
            <a:endParaRPr lang="zh-CN" altLang="zh-CN" sz="1050" kern="100" dirty="0">
              <a:solidFill>
                <a:srgbClr val="C00000"/>
              </a:solidFill>
              <a:effectLst/>
              <a:latin typeface="宋体"/>
              <a:cs typeface="Courier New"/>
            </a:endParaRPr>
          </a:p>
        </p:txBody>
      </p:sp>
      <p:sp>
        <p:nvSpPr>
          <p:cNvPr id="9" name="矩形 8"/>
          <p:cNvSpPr/>
          <p:nvPr/>
        </p:nvSpPr>
        <p:spPr>
          <a:xfrm>
            <a:off x="1928267" y="4068341"/>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多</a:t>
            </a:r>
          </a:p>
        </p:txBody>
      </p:sp>
      <p:sp>
        <p:nvSpPr>
          <p:cNvPr id="10" name="矩形 9"/>
          <p:cNvSpPr/>
          <p:nvPr/>
        </p:nvSpPr>
        <p:spPr>
          <a:xfrm>
            <a:off x="1911846" y="4653930"/>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完整型</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371831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8" grpId="0"/>
      <p:bldP spid="8" grpId="1"/>
      <p:bldP spid="9" grpId="0"/>
      <p:bldP spid="9" grpId="1"/>
      <p:bldP spid="10" grpId="0"/>
      <p:bldP spid="10"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296301"/>
            <a:ext cx="11335913"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C00000"/>
                </a:solidFill>
                <a:latin typeface="+mj-ea"/>
                <a:ea typeface="+mj-ea"/>
                <a:cs typeface="Times New Roman"/>
              </a:rPr>
              <a:t>审题练习</a:t>
            </a:r>
            <a:endParaRPr lang="zh-CN" altLang="zh-CN" sz="1050" b="1" kern="100" dirty="0">
              <a:solidFill>
                <a:srgbClr val="C00000"/>
              </a:solidFill>
              <a:latin typeface="+mj-ea"/>
              <a:ea typeface="+mj-ea"/>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古人认为这首诗的颔联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乃晚唐巧句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，请指出这一联巧在哪里，并简要赏析。</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审题</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题型</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范围</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角度</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数量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步骤</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2957669" y="2114600"/>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暗考型</a:t>
            </a:r>
            <a:endParaRPr lang="zh-CN" altLang="zh-CN" sz="1050" kern="100" dirty="0">
              <a:solidFill>
                <a:srgbClr val="C00000"/>
              </a:solidFill>
              <a:effectLst/>
              <a:latin typeface="宋体"/>
              <a:cs typeface="Courier New"/>
            </a:endParaRPr>
          </a:p>
        </p:txBody>
      </p:sp>
      <p:sp>
        <p:nvSpPr>
          <p:cNvPr id="5" name="矩形 4"/>
          <p:cNvSpPr/>
          <p:nvPr/>
        </p:nvSpPr>
        <p:spPr>
          <a:xfrm>
            <a:off x="1846734" y="2740885"/>
            <a:ext cx="2736304"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局部型</a:t>
            </a:r>
            <a:r>
              <a:rPr lang="en-US" altLang="zh-CN" sz="2800" kern="100" dirty="0">
                <a:solidFill>
                  <a:srgbClr val="C00000"/>
                </a:solidFill>
                <a:latin typeface="Times New Roman"/>
                <a:ea typeface="华文细黑"/>
                <a:cs typeface="Times New Roman"/>
              </a:rPr>
              <a:t>(</a:t>
            </a:r>
            <a:r>
              <a:rPr lang="zh-CN" altLang="en-US" sz="2800" kern="100" dirty="0">
                <a:solidFill>
                  <a:srgbClr val="C00000"/>
                </a:solidFill>
                <a:latin typeface="Times New Roman"/>
                <a:ea typeface="华文细黑"/>
                <a:cs typeface="Times New Roman"/>
              </a:rPr>
              <a:t>一联</a:t>
            </a:r>
            <a:r>
              <a:rPr lang="en-US"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8" name="矩形 7"/>
          <p:cNvSpPr/>
          <p:nvPr/>
        </p:nvSpPr>
        <p:spPr>
          <a:xfrm>
            <a:off x="1899692" y="3420269"/>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smtClean="0">
                <a:solidFill>
                  <a:srgbClr val="C00000"/>
                </a:solidFill>
                <a:latin typeface="Times New Roman"/>
                <a:ea typeface="华文细黑"/>
                <a:cs typeface="Times New Roman"/>
              </a:rPr>
              <a:t>大角度</a:t>
            </a:r>
            <a:endParaRPr lang="zh-CN" altLang="zh-CN" sz="1050" kern="100" dirty="0">
              <a:solidFill>
                <a:srgbClr val="C00000"/>
              </a:solidFill>
              <a:effectLst/>
              <a:latin typeface="宋体"/>
              <a:cs typeface="Courier New"/>
            </a:endParaRPr>
          </a:p>
        </p:txBody>
      </p:sp>
      <p:sp>
        <p:nvSpPr>
          <p:cNvPr id="9" name="矩形 8"/>
          <p:cNvSpPr/>
          <p:nvPr/>
        </p:nvSpPr>
        <p:spPr>
          <a:xfrm>
            <a:off x="1928267" y="4068341"/>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多</a:t>
            </a:r>
          </a:p>
        </p:txBody>
      </p:sp>
      <p:sp>
        <p:nvSpPr>
          <p:cNvPr id="10" name="矩形 9"/>
          <p:cNvSpPr/>
          <p:nvPr/>
        </p:nvSpPr>
        <p:spPr>
          <a:xfrm>
            <a:off x="1911846" y="4653930"/>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完整型</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1951189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8" grpId="0"/>
      <p:bldP spid="8" grpId="1"/>
      <p:bldP spid="9" grpId="0"/>
      <p:bldP spid="9" grpId="1"/>
      <p:bldP spid="10" grpId="0"/>
      <p:bldP spid="10"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593171"/>
            <a:ext cx="11335913"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末尾两句表现了词中人物什么样的情绪？是如何表现的？请简要阐述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审题</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题型</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范围</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角度</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数量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步骤</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2967194" y="1797993"/>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暗考型</a:t>
            </a:r>
            <a:endParaRPr lang="zh-CN" altLang="zh-CN" sz="1050" kern="100" dirty="0">
              <a:solidFill>
                <a:srgbClr val="C00000"/>
              </a:solidFill>
              <a:effectLst/>
              <a:latin typeface="宋体"/>
              <a:cs typeface="Courier New"/>
            </a:endParaRPr>
          </a:p>
        </p:txBody>
      </p:sp>
      <p:sp>
        <p:nvSpPr>
          <p:cNvPr id="5" name="矩形 4"/>
          <p:cNvSpPr/>
          <p:nvPr/>
        </p:nvSpPr>
        <p:spPr>
          <a:xfrm>
            <a:off x="1918742" y="2421682"/>
            <a:ext cx="2736304" cy="71991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smtClean="0">
                <a:solidFill>
                  <a:srgbClr val="C00000"/>
                </a:solidFill>
                <a:latin typeface="Times New Roman"/>
                <a:ea typeface="华文细黑"/>
                <a:cs typeface="Times New Roman"/>
              </a:rPr>
              <a:t>局部</a:t>
            </a:r>
            <a:endParaRPr lang="zh-CN" altLang="zh-CN" sz="1050" kern="100" dirty="0">
              <a:solidFill>
                <a:srgbClr val="C00000"/>
              </a:solidFill>
              <a:effectLst/>
              <a:latin typeface="宋体"/>
              <a:cs typeface="Courier New"/>
            </a:endParaRPr>
          </a:p>
        </p:txBody>
      </p:sp>
      <p:sp>
        <p:nvSpPr>
          <p:cNvPr id="8" name="矩形 7"/>
          <p:cNvSpPr/>
          <p:nvPr/>
        </p:nvSpPr>
        <p:spPr>
          <a:xfrm>
            <a:off x="1899692" y="3067017"/>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smtClean="0">
                <a:solidFill>
                  <a:srgbClr val="C00000"/>
                </a:solidFill>
                <a:latin typeface="Times New Roman"/>
                <a:ea typeface="华文细黑"/>
                <a:cs typeface="Times New Roman"/>
              </a:rPr>
              <a:t>大角度</a:t>
            </a:r>
            <a:endParaRPr lang="zh-CN" altLang="zh-CN" sz="1050" kern="100" dirty="0">
              <a:solidFill>
                <a:srgbClr val="C00000"/>
              </a:solidFill>
              <a:effectLst/>
              <a:latin typeface="宋体"/>
              <a:cs typeface="Courier New"/>
            </a:endParaRPr>
          </a:p>
        </p:txBody>
      </p:sp>
      <p:sp>
        <p:nvSpPr>
          <p:cNvPr id="9" name="矩形 8"/>
          <p:cNvSpPr/>
          <p:nvPr/>
        </p:nvSpPr>
        <p:spPr>
          <a:xfrm>
            <a:off x="1928267" y="3717826"/>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多</a:t>
            </a:r>
          </a:p>
        </p:txBody>
      </p:sp>
      <p:sp>
        <p:nvSpPr>
          <p:cNvPr id="10" name="矩形 9"/>
          <p:cNvSpPr/>
          <p:nvPr/>
        </p:nvSpPr>
        <p:spPr>
          <a:xfrm>
            <a:off x="1911846" y="4341515"/>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完整型</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4137622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8" grpId="0"/>
      <p:bldP spid="8" grpId="1"/>
      <p:bldP spid="9" grpId="0"/>
      <p:bldP spid="9" grpId="1"/>
      <p:bldP spid="10" grpId="0"/>
      <p:bldP spid="10"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45418"/>
            <a:ext cx="11335913"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二、答题规范</a:t>
            </a:r>
          </a:p>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准确判断表达技巧应坚持的两个原则</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试从不同角度回答下列诗句所用的表达技巧。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飞流直下三千尺，疑是银河落九天。</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所用的表现手法</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Times New Roman"/>
              </a:rPr>
              <a:t>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修辞手法</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若问闲情都几许？一川烟草，满城风絮，梅子黄时雨。</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这几句运用了哪种修辞手法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这几句运用了哪些修辞手法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这几句运用了哪种表现手法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这几句从意象的角度看使用了哪种方法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3379403" y="2494623"/>
            <a:ext cx="1491667"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想象</a:t>
            </a:r>
            <a:endParaRPr lang="zh-CN" altLang="zh-CN" sz="1050" kern="100" dirty="0">
              <a:solidFill>
                <a:srgbClr val="C00000"/>
              </a:solidFill>
              <a:effectLst/>
              <a:latin typeface="宋体"/>
              <a:cs typeface="Courier New"/>
            </a:endParaRPr>
          </a:p>
        </p:txBody>
      </p:sp>
      <p:sp>
        <p:nvSpPr>
          <p:cNvPr id="5" name="矩形 4"/>
          <p:cNvSpPr/>
          <p:nvPr/>
        </p:nvSpPr>
        <p:spPr>
          <a:xfrm>
            <a:off x="6384012" y="2503379"/>
            <a:ext cx="1054963" cy="71991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夸张</a:t>
            </a:r>
            <a:endParaRPr lang="zh-CN" altLang="zh-CN" sz="1050" kern="100" dirty="0">
              <a:solidFill>
                <a:srgbClr val="C00000"/>
              </a:solidFill>
              <a:effectLst/>
              <a:latin typeface="宋体"/>
              <a:cs typeface="Courier New"/>
            </a:endParaRPr>
          </a:p>
        </p:txBody>
      </p:sp>
      <p:sp>
        <p:nvSpPr>
          <p:cNvPr id="8" name="矩形 7"/>
          <p:cNvSpPr/>
          <p:nvPr/>
        </p:nvSpPr>
        <p:spPr>
          <a:xfrm>
            <a:off x="5447134" y="3787097"/>
            <a:ext cx="2360845"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设问或比喻</a:t>
            </a:r>
            <a:endParaRPr lang="zh-CN" altLang="zh-CN" sz="1050" kern="100" dirty="0">
              <a:solidFill>
                <a:srgbClr val="C00000"/>
              </a:solidFill>
              <a:effectLst/>
              <a:latin typeface="宋体"/>
              <a:cs typeface="Courier New"/>
            </a:endParaRPr>
          </a:p>
        </p:txBody>
      </p:sp>
      <p:sp>
        <p:nvSpPr>
          <p:cNvPr id="9" name="矩形 8"/>
          <p:cNvSpPr/>
          <p:nvPr/>
        </p:nvSpPr>
        <p:spPr>
          <a:xfrm>
            <a:off x="5447134" y="4365898"/>
            <a:ext cx="4255901" cy="737062"/>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设问、比喻、排比、夸张</a:t>
            </a:r>
          </a:p>
        </p:txBody>
      </p:sp>
      <p:sp>
        <p:nvSpPr>
          <p:cNvPr id="10" name="矩形 9"/>
          <p:cNvSpPr/>
          <p:nvPr/>
        </p:nvSpPr>
        <p:spPr>
          <a:xfrm>
            <a:off x="5470831" y="5013970"/>
            <a:ext cx="2856623" cy="6571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渲染或化虚为实</a:t>
            </a:r>
            <a:endParaRPr lang="zh-CN" altLang="zh-CN" sz="1050" kern="100" dirty="0">
              <a:solidFill>
                <a:srgbClr val="C00000"/>
              </a:solidFill>
              <a:effectLst/>
              <a:latin typeface="宋体"/>
              <a:cs typeface="Courier New"/>
            </a:endParaRPr>
          </a:p>
        </p:txBody>
      </p:sp>
      <p:sp>
        <p:nvSpPr>
          <p:cNvPr id="11" name="矩形 10"/>
          <p:cNvSpPr/>
          <p:nvPr/>
        </p:nvSpPr>
        <p:spPr>
          <a:xfrm>
            <a:off x="7156276" y="5682025"/>
            <a:ext cx="1773738"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意象叠加</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361794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8" grpId="0"/>
      <p:bldP spid="8" grpId="1"/>
      <p:bldP spid="9" grpId="0"/>
      <p:bldP spid="9" grpId="1"/>
      <p:bldP spid="10" grpId="0"/>
      <p:bldP spid="10" grpId="1"/>
      <p:bldP spid="11" grpId="0"/>
      <p:bldP spid="11" grpId="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524645"/>
            <a:ext cx="11335913" cy="58574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浮天水送无穷树，带雨云埋一半山。</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运用了哪种表现手法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运用了哪种修辞手法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运用了哪些修辞手法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遥想公瑾当年，小乔初嫁了，雄姿英发。</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运用了哪种表现手法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运用了哪些表现手法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忆君遥在潇湘月，愁听清猿梦里长。</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运用了哪些表现手法</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a:t>
            </a:r>
            <a:endParaRPr lang="zh-CN" altLang="zh-CN" sz="105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4295006" y="1053530"/>
            <a:ext cx="3517274" cy="737062"/>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借景抒情或融情于景</a:t>
            </a:r>
          </a:p>
        </p:txBody>
      </p:sp>
      <p:sp>
        <p:nvSpPr>
          <p:cNvPr id="5" name="矩形 4"/>
          <p:cNvSpPr/>
          <p:nvPr/>
        </p:nvSpPr>
        <p:spPr>
          <a:xfrm>
            <a:off x="4367014" y="1701602"/>
            <a:ext cx="1054963" cy="71991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对偶</a:t>
            </a:r>
            <a:endParaRPr lang="zh-CN" altLang="zh-CN" sz="1050" kern="100" dirty="0">
              <a:solidFill>
                <a:srgbClr val="C00000"/>
              </a:solidFill>
              <a:effectLst/>
              <a:latin typeface="宋体"/>
              <a:cs typeface="Courier New"/>
            </a:endParaRPr>
          </a:p>
        </p:txBody>
      </p:sp>
      <p:sp>
        <p:nvSpPr>
          <p:cNvPr id="8" name="矩形 7"/>
          <p:cNvSpPr/>
          <p:nvPr/>
        </p:nvSpPr>
        <p:spPr>
          <a:xfrm>
            <a:off x="4395589" y="2334816"/>
            <a:ext cx="2360845"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对偶、拟人</a:t>
            </a:r>
            <a:endParaRPr lang="zh-CN" altLang="zh-CN" sz="1050" kern="100" dirty="0">
              <a:solidFill>
                <a:srgbClr val="C00000"/>
              </a:solidFill>
              <a:effectLst/>
              <a:latin typeface="宋体"/>
              <a:cs typeface="Courier New"/>
            </a:endParaRPr>
          </a:p>
        </p:txBody>
      </p:sp>
      <p:sp>
        <p:nvSpPr>
          <p:cNvPr id="9" name="矩形 8"/>
          <p:cNvSpPr/>
          <p:nvPr/>
        </p:nvSpPr>
        <p:spPr>
          <a:xfrm>
            <a:off x="4391397" y="3645818"/>
            <a:ext cx="1491667" cy="737062"/>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想象</a:t>
            </a:r>
          </a:p>
        </p:txBody>
      </p:sp>
      <p:sp>
        <p:nvSpPr>
          <p:cNvPr id="10" name="矩形 9"/>
          <p:cNvSpPr/>
          <p:nvPr/>
        </p:nvSpPr>
        <p:spPr>
          <a:xfrm>
            <a:off x="4410447" y="4284365"/>
            <a:ext cx="2856623"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想象、衬托</a:t>
            </a:r>
            <a:endParaRPr lang="zh-CN" altLang="zh-CN" sz="1050" kern="100" dirty="0">
              <a:solidFill>
                <a:srgbClr val="C00000"/>
              </a:solidFill>
              <a:effectLst/>
              <a:latin typeface="宋体"/>
              <a:cs typeface="Courier New"/>
            </a:endParaRPr>
          </a:p>
        </p:txBody>
      </p:sp>
      <p:sp>
        <p:nvSpPr>
          <p:cNvPr id="11" name="矩形 10"/>
          <p:cNvSpPr/>
          <p:nvPr/>
        </p:nvSpPr>
        <p:spPr>
          <a:xfrm>
            <a:off x="3924842" y="5518026"/>
            <a:ext cx="3802165" cy="735332"/>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想象或虚写、对写法</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82053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8" grpId="0"/>
      <p:bldP spid="8" grpId="1"/>
      <p:bldP spid="9" grpId="0"/>
      <p:bldP spid="9" grpId="1"/>
      <p:bldP spid="10" grpId="0"/>
      <p:bldP spid="10" grpId="1"/>
      <p:bldP spid="11" grpId="0"/>
      <p:bldP spid="11" grpId="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1597800"/>
            <a:ext cx="11112550"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立足整体</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立足整体，即把所给的判断材料当作一个整体来看，而不是只看其中的一个片段。如判断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城中桃李愁风雨，春在溪头荠菜花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所用的表达技巧，就不能单看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城中桃李愁风雨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这半句而认为是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拟人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，而应把两句联成一个整体看，从而明确为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对比</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a:spLocks noChangeAspect="1"/>
          </p:cNvSpPr>
          <p:nvPr/>
        </p:nvSpPr>
        <p:spPr>
          <a:xfrm>
            <a:off x="0" y="765498"/>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87267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1246" y="621482"/>
            <a:ext cx="11335913"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把握关系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关系即诗词中材料和材料之间的相互组合关系。因为诗词讲究简洁、凝练，又受诗句长短限制，所以材料之间的关系更多地体现为诗句之间的组合关系。这种关系就是写作技巧，即表现手法。这样看来，几乎所有的表现手法都表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：借景抒情是情与景的关系，托物言志是物与志的关系，动静结合是动与静的关系，对比是甲与乙的关系，衬托是主与次的关系，虚实结合是虚与实的关系。因此，善于抓住这些关系，技巧就容易判定了。</a:t>
            </a:r>
            <a:endParaRPr lang="zh-CN" altLang="zh-CN" sz="1050" kern="100" dirty="0">
              <a:latin typeface="宋体"/>
              <a:cs typeface="Courier New"/>
            </a:endParaRPr>
          </a:p>
        </p:txBody>
      </p:sp>
    </p:spTree>
    <p:extLst>
      <p:ext uri="{BB962C8B-B14F-4D97-AF65-F5344CB8AC3E}">
        <p14:creationId xmlns:p14="http://schemas.microsoft.com/office/powerpoint/2010/main" val="3296677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333450"/>
            <a:ext cx="11223676" cy="2062079"/>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答题具体注意事项</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2.(2016·</a:t>
            </a:r>
            <a:r>
              <a:rPr lang="zh-CN" altLang="zh-CN" sz="2800" kern="100" dirty="0">
                <a:latin typeface="Times New Roman"/>
                <a:ea typeface="华文细黑"/>
                <a:cs typeface="Times New Roman"/>
              </a:rPr>
              <a:t>天津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《登裴秀才迪小台》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原诗见本专题考点二</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请结合诗句说明颔联采用了哪些表现手法。</a:t>
            </a:r>
            <a:endParaRPr lang="zh-CN" altLang="zh-CN" sz="1050" kern="100" dirty="0">
              <a:effectLst/>
              <a:latin typeface="宋体"/>
              <a:cs typeface="Courier New"/>
            </a:endParaRPr>
          </a:p>
        </p:txBody>
      </p:sp>
      <p:sp>
        <p:nvSpPr>
          <p:cNvPr id="7" name="矩形 6"/>
          <p:cNvSpPr/>
          <p:nvPr/>
        </p:nvSpPr>
        <p:spPr>
          <a:xfrm>
            <a:off x="406574" y="2484420"/>
            <a:ext cx="11273868" cy="12960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2349674"/>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动静结合。落日与鸟，是动态描写；秋日原野，是静态描写</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寓情于景。通过描写秋原的空阔，表现出诗人闲适的心境。</a:t>
            </a:r>
            <a:endParaRPr lang="zh-CN" altLang="zh-CN" sz="1050" kern="100" dirty="0">
              <a:solidFill>
                <a:srgbClr val="C00000"/>
              </a:solidFill>
              <a:effectLst/>
              <a:latin typeface="宋体"/>
              <a:cs typeface="Courier New"/>
            </a:endParaRPr>
          </a:p>
        </p:txBody>
      </p:sp>
      <p:sp>
        <p:nvSpPr>
          <p:cNvPr id="9" name="TextBox 8"/>
          <p:cNvSpPr txBox="1"/>
          <p:nvPr/>
        </p:nvSpPr>
        <p:spPr>
          <a:xfrm>
            <a:off x="7190252" y="17736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TextBox 9"/>
          <p:cNvSpPr txBox="1"/>
          <p:nvPr/>
        </p:nvSpPr>
        <p:spPr>
          <a:xfrm>
            <a:off x="8286217" y="177361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11" name="矩形 10"/>
          <p:cNvSpPr/>
          <p:nvPr/>
        </p:nvSpPr>
        <p:spPr>
          <a:xfrm>
            <a:off x="406574" y="3941228"/>
            <a:ext cx="11273868" cy="262973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2" name="矩形 11"/>
          <p:cNvSpPr/>
          <p:nvPr/>
        </p:nvSpPr>
        <p:spPr>
          <a:xfrm>
            <a:off x="406574" y="3817152"/>
            <a:ext cx="11223676"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本题考查鉴赏诗歌的表达技巧。颔联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落日鸟边下，秋原人外闲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为景物描写，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分别形容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，为动态描写；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秋原人闲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意指秋野空阔，是静景，动静结合。诗人景中寓情，以这种闲适的景物，来表现自己闲适的心境。</a:t>
            </a:r>
            <a:endParaRPr lang="zh-CN" altLang="zh-CN" sz="1050" kern="100" dirty="0">
              <a:effectLst/>
              <a:latin typeface="宋体"/>
              <a:cs typeface="Courier New"/>
            </a:endParaRPr>
          </a:p>
        </p:txBody>
      </p:sp>
    </p:spTree>
    <p:extLst>
      <p:ext uri="{BB962C8B-B14F-4D97-AF65-F5344CB8AC3E}">
        <p14:creationId xmlns:p14="http://schemas.microsoft.com/office/powerpoint/2010/main" val="3462794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9" restart="whenNotActive" fill="hold" evtFilter="cancelBubble" nodeType="interactiveSeq">
                <p:stCondLst>
                  <p:cond evt="onClick" delay="0">
                    <p:tgtEl>
                      <p:spTgt spid="10"/>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7" grpId="0" animBg="1"/>
      <p:bldP spid="7" grpId="1" animBg="1"/>
      <p:bldP spid="8" grpId="0"/>
      <p:bldP spid="8" grpId="1"/>
      <p:bldP spid="11" grpId="0" animBg="1"/>
      <p:bldP spid="11" grpId="1" animBg="1"/>
      <p:bldP spid="12" grpId="0"/>
      <p:bldP spid="12" grpId="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1246" y="333450"/>
            <a:ext cx="1133591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乌夜啼</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李　白</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黄云城边乌欲栖，归飞哑哑枝上啼。</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机</a:t>
            </a:r>
            <a:r>
              <a:rPr lang="zh-CN" altLang="zh-CN" sz="2800" kern="100" dirty="0">
                <a:latin typeface="Times New Roman"/>
                <a:ea typeface="华文细黑"/>
                <a:cs typeface="Times New Roman"/>
              </a:rPr>
              <a:t>中织锦秦川女</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r>
              <a:rPr lang="zh-CN" altLang="zh-CN" sz="2800" kern="100" dirty="0">
                <a:latin typeface="Times New Roman"/>
                <a:ea typeface="华文细黑"/>
                <a:cs typeface="Times New Roman"/>
              </a:rPr>
              <a:t>，碧纱如烟隔窗语。</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停梭怅然忆远人，独宿孤房泪如雨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秦川女：唐代李善注引《纤锦回文诗序》曰：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窦滔，符国秦川人。被徙沙漠，其妻苏氏。滔临去别苏，誓不更娶，苏氏织锦，作回文诗以赠之。</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2382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1246" y="403959"/>
            <a:ext cx="11335913"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《乌夜啼》为乐府旧题，内容多写男女离别相思之苦，李白这首的主题也与前代所作相类，但言简意深，别出新意，遂为名篇。</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黄云城边乌欲栖，归飞哑哑枝上啼</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，起首两句描绘出一幅秋林晚鸦图，夕曛暗淡，返照城</a:t>
            </a:r>
            <a:r>
              <a:rPr lang="en-US" altLang="zh-CN" sz="2800" kern="100" dirty="0" smtClean="0">
                <a:latin typeface="Times New Roman"/>
                <a:ea typeface="华文细黑"/>
                <a:cs typeface="Times New Roman"/>
              </a:rPr>
              <a:t>    </a:t>
            </a:r>
            <a:r>
              <a:rPr lang="zh-CN" altLang="zh-CN" sz="2800" kern="100" dirty="0">
                <a:latin typeface="Times New Roman"/>
                <a:ea typeface="华文细黑"/>
                <a:cs typeface="Times New Roman"/>
              </a:rPr>
              <a:t>，成群的乌鸦从天际飞回，盘旋着，哑哑地啼叫。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乌欲栖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是将栖未栖，叫声最喧嚣、最烦乱之时，无所忧愁的人听了，也会感物应心，不免惆怅，更何况是心绪愁烦的离人思妇呢？在这黄昏时候，乌鸦尚知要回巢，而远在天涯的征夫，到什么时候才能归来啊？起首两句，描绘了环境，渲染了气氛，在有声有色的自然景物中蕴含着的愁绪牵引了读者</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latin typeface="宋体"/>
              <a:cs typeface="Courier New"/>
            </a:endParaRPr>
          </a:p>
        </p:txBody>
      </p:sp>
      <p:pic>
        <p:nvPicPr>
          <p:cNvPr id="1028" name="Picture 4" descr="\\马玉娜\d\2016PPT原文件\大一轮\语文  全国（改考纲）\门S.t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35500" y="2612462"/>
            <a:ext cx="289122" cy="330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584333"/>
            <a:ext cx="1144927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阅读下面这首唐诗，然后回答问题。</a:t>
            </a:r>
            <a:endParaRPr lang="zh-CN" altLang="zh-CN" sz="100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秋日题窦员外崇德里新居</a:t>
            </a:r>
            <a:endParaRPr lang="zh-CN" altLang="zh-CN" sz="100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刘禹锡</a:t>
            </a:r>
            <a:endParaRPr lang="zh-CN" altLang="zh-CN" sz="100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长爱街西风景闲，到君居处暂开颜。</a:t>
            </a:r>
            <a:endParaRPr lang="zh-CN" altLang="zh-CN" sz="100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清光门外一渠水，秋色墙头数点山。</a:t>
            </a:r>
            <a:endParaRPr lang="zh-CN" altLang="zh-CN" sz="100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疏种碧松通月朗，多栽红药待春还。</a:t>
            </a:r>
            <a:endParaRPr lang="zh-CN" altLang="zh-CN" sz="100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莫</a:t>
            </a:r>
            <a:r>
              <a:rPr lang="zh-CN" altLang="zh-CN" sz="2800" kern="100" dirty="0">
                <a:latin typeface="Times New Roman"/>
                <a:ea typeface="华文细黑"/>
                <a:cs typeface="Times New Roman"/>
              </a:rPr>
              <a:t>言堆案</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r>
              <a:rPr lang="zh-CN" altLang="zh-CN" sz="2800" kern="100" dirty="0">
                <a:latin typeface="Times New Roman"/>
                <a:ea typeface="华文细黑"/>
                <a:cs typeface="Times New Roman"/>
              </a:rPr>
              <a:t>无余地，认得诗人在此间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堆案：堆积案头，谓文书甚多</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01440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1246" y="117426"/>
            <a:ext cx="11335913" cy="650380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机中织锦秦川女，碧纱如烟隔窗语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织锦的秦川女，固可指前秦时窦滔妻苏蕙，更可看作唐时关中一带征夫远戍的思妇。诗人对秦川女的容貌服饰，不作任何具体的描写，只让你站在她的闺房之外，在暮色迷茫中，透过烟雾般的碧纱窗，依稀看到她伶俜的身影，听到她低微的语音。这样的艺术处理，确是匠心独运。因为在本诗中要让读者具体感受的，并不是这女子的外貌，而是她的内心，她的思想感情。</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停梭怅然忆远人，独宿孤房泪如雨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，这个深锁闺中的女子，她的一颗心牢牢地系在远方的丈夫身上，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我心匪石，不可转也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我心匪席，不可卷也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，悲愁郁结，无从排解。追忆昔日的恩爱，感念此时的孤独，种种思绪涌上心来，怎不泪如雨呢？这如雨的泪也沉重地滴到</a:t>
            </a:r>
            <a:r>
              <a:rPr lang="zh-CN" altLang="zh-CN" sz="2800" kern="100" dirty="0" smtClean="0">
                <a:latin typeface="Times New Roman"/>
                <a:ea typeface="华文细黑"/>
                <a:cs typeface="Times New Roman"/>
              </a:rPr>
              <a:t>诗</a:t>
            </a:r>
            <a:endParaRPr lang="zh-CN" altLang="zh-CN" sz="1050" kern="100" dirty="0">
              <a:effectLst/>
              <a:latin typeface="宋体"/>
              <a:cs typeface="Courier New"/>
            </a:endParaRPr>
          </a:p>
        </p:txBody>
      </p:sp>
    </p:spTree>
    <p:extLst>
      <p:ext uri="{BB962C8B-B14F-4D97-AF65-F5344CB8AC3E}">
        <p14:creationId xmlns:p14="http://schemas.microsoft.com/office/powerpoint/2010/main" val="2382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1246" y="380629"/>
            <a:ext cx="11335913"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人的心上，促使你去想一想造成她不幸的原因。到这里，诗人也就达到他预期的艺术效果了。</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五、六两句，有几种异文。如敦煌唐写本作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停梭问人忆故夫，独宿空床泪如雨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，《才调集》卷六注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停梭向人问故夫，知在流沙泪如雨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等，可能都出于李白的原稿，几种异文与通行本相比，有两点不同：一是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隔窗语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不是自言自语，而是与窗外人对话；二是征夫的去向，明确在边地的流沙。仔细吟味，通行本优于各种异文，没有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窗外人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更显秦川女的孤独寂寞；远人去向不具写，更增相忆的悲苦。可见在本诗的修改上，李白是经过推敲的。沈德潜评这首诗说：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蕴含</a:t>
            </a:r>
            <a:r>
              <a:rPr lang="zh-CN" altLang="zh-CN" sz="2800" kern="100" dirty="0" smtClean="0">
                <a:latin typeface="Times New Roman"/>
                <a:ea typeface="华文细黑"/>
                <a:cs typeface="Times New Roman"/>
              </a:rPr>
              <a:t>深</a:t>
            </a:r>
            <a:endParaRPr lang="zh-CN" altLang="zh-CN" sz="1050" kern="100" dirty="0">
              <a:latin typeface="宋体"/>
              <a:cs typeface="Courier New"/>
            </a:endParaRPr>
          </a:p>
        </p:txBody>
      </p:sp>
    </p:spTree>
    <p:extLst>
      <p:ext uri="{BB962C8B-B14F-4D97-AF65-F5344CB8AC3E}">
        <p14:creationId xmlns:p14="http://schemas.microsoft.com/office/powerpoint/2010/main" val="291557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2408" y="591430"/>
            <a:ext cx="10893589"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远，不须语言之烦。</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《唐诗别裁》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说得言简意赅。短短六句诗，起手写情，布景出人，景里含情；中间两句，人物有确定的环境、身份和身世，而且绘影绘声，想见其人；最后点明主题，却又包含着许多意内而言外之音。诗人不仅不替她和盘托出，作长篇的哭诉，而且还为了增强诗的概括力量，放弃了看似具体实是平庸的有局限性的写法，从上述几种异文的对比中，便可明白这点。</a:t>
            </a:r>
            <a:endParaRPr lang="zh-CN" altLang="zh-CN" sz="1050" kern="100" dirty="0">
              <a:latin typeface="宋体"/>
              <a:cs typeface="Courier New"/>
            </a:endParaRPr>
          </a:p>
        </p:txBody>
      </p:sp>
    </p:spTree>
    <p:extLst>
      <p:ext uri="{BB962C8B-B14F-4D97-AF65-F5344CB8AC3E}">
        <p14:creationId xmlns:p14="http://schemas.microsoft.com/office/powerpoint/2010/main" val="1965412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152417"/>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spc="100" dirty="0">
                <a:latin typeface="Times New Roman"/>
                <a:ea typeface="华文细黑"/>
                <a:cs typeface="Times New Roman"/>
              </a:rPr>
              <a:t>这首诗是如何突出表现织锦秦川女的情感的？请就其中两点作简要分析。</a:t>
            </a:r>
            <a:endParaRPr lang="zh-CN" altLang="zh-CN" sz="1050" kern="100" spc="100" dirty="0">
              <a:effectLst/>
              <a:latin typeface="宋体"/>
              <a:cs typeface="Courier New"/>
            </a:endParaRPr>
          </a:p>
        </p:txBody>
      </p:sp>
      <p:sp>
        <p:nvSpPr>
          <p:cNvPr id="7" name="矩形 6"/>
          <p:cNvSpPr/>
          <p:nvPr/>
        </p:nvSpPr>
        <p:spPr>
          <a:xfrm>
            <a:off x="406574" y="1564617"/>
            <a:ext cx="11273868" cy="51213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1448429"/>
            <a:ext cx="1122367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宋体"/>
                <a:ea typeface="华文细黑"/>
                <a:cs typeface="Times New Roman"/>
              </a:rPr>
              <a:t>①</a:t>
            </a:r>
            <a:r>
              <a:rPr lang="zh-CN" altLang="zh-CN" sz="2800" kern="100" spc="100" dirty="0">
                <a:latin typeface="Times New Roman"/>
                <a:ea typeface="华文细黑"/>
                <a:cs typeface="Times New Roman"/>
              </a:rPr>
              <a:t>以归乌夜啼渲染氛围，为下句表现织锦秦川女思亲念远的孤苦做铺垫</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ct val="150000"/>
              </a:lnSpc>
              <a:spcAft>
                <a:spcPts val="0"/>
              </a:spcAft>
            </a:pPr>
            <a:r>
              <a:rPr lang="en-US" altLang="zh-CN" sz="2800" kern="100" spc="100" dirty="0" smtClean="0">
                <a:latin typeface="宋体"/>
                <a:ea typeface="华文细黑"/>
                <a:cs typeface="Times New Roman"/>
              </a:rPr>
              <a:t>②</a:t>
            </a:r>
            <a:r>
              <a:rPr lang="zh-CN" altLang="zh-CN" sz="2800" kern="100" spc="100" dirty="0">
                <a:latin typeface="Times New Roman"/>
                <a:ea typeface="华文细黑"/>
                <a:cs typeface="Times New Roman"/>
              </a:rPr>
              <a:t>化用窦滔妻苏氏织锦赠回文诗的典故，使织锦秦川女思念丈夫的情感内蕴更加丰厚</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ct val="150000"/>
              </a:lnSpc>
              <a:spcAft>
                <a:spcPts val="0"/>
              </a:spcAft>
            </a:pPr>
            <a:r>
              <a:rPr lang="en-US" altLang="zh-CN" sz="2800" kern="100" spc="100" dirty="0" smtClean="0">
                <a:latin typeface="宋体"/>
                <a:ea typeface="华文细黑"/>
                <a:cs typeface="Times New Roman"/>
              </a:rPr>
              <a:t>③</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隔窗语</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停梭怅然</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等细节描写细腻，让人能真切感受到思妇的孤寂哀伤</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ct val="150000"/>
              </a:lnSpc>
              <a:spcAft>
                <a:spcPts val="0"/>
              </a:spcAft>
            </a:pPr>
            <a:r>
              <a:rPr lang="en-US" altLang="zh-CN" sz="2800" kern="100" spc="100" dirty="0" smtClean="0">
                <a:latin typeface="宋体"/>
                <a:ea typeface="华文细黑"/>
                <a:cs typeface="Times New Roman"/>
              </a:rPr>
              <a:t>④</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泪如雨</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运用了比喻</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夸张</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，形象地刻画了一个独自哀伤的思妇形象。</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答出两点即可</a:t>
            </a:r>
            <a:r>
              <a:rPr lang="en-US" altLang="zh-CN" sz="2800" kern="100" spc="100" dirty="0">
                <a:latin typeface="Times New Roman"/>
                <a:ea typeface="华文细黑"/>
                <a:cs typeface="Courier New"/>
              </a:rPr>
              <a:t>)</a:t>
            </a:r>
            <a:endParaRPr lang="zh-CN" altLang="zh-CN" sz="1050" kern="100" spc="100" dirty="0">
              <a:effectLst/>
              <a:latin typeface="宋体"/>
              <a:cs typeface="Courier New"/>
            </a:endParaRPr>
          </a:p>
        </p:txBody>
      </p:sp>
      <p:sp>
        <p:nvSpPr>
          <p:cNvPr id="9" name="TextBox 8"/>
          <p:cNvSpPr txBox="1"/>
          <p:nvPr/>
        </p:nvSpPr>
        <p:spPr>
          <a:xfrm>
            <a:off x="1661481" y="96143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049612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P spid="8" grpId="0"/>
      <p:bldP spid="8" grpId="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909514"/>
            <a:ext cx="11112550"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答题步骤中，简单型只要答出表达技巧的名称即可。完整型分三步走，其中第二、三步要注意：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分析表达技巧一般要说出三个要点，如答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借景抒情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，则包括何景、何情、景与情的关系；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则要答出谁与谁对比，在哪方面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上对比等。点明表达效果时应答出两个要点：一是该技巧本身的效果，二是该技巧在文中的效果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重点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表达技巧种类较多时，应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多中取主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多中取特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，就是说在众多表达技巧中优先考虑、首要选取那个最主要、特征最明显的技巧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a:spLocks noChangeAspect="1"/>
          </p:cNvSpPr>
          <p:nvPr/>
        </p:nvSpPr>
        <p:spPr>
          <a:xfrm>
            <a:off x="0" y="333450"/>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29472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189434"/>
            <a:ext cx="11112550" cy="650380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处理好大类与小类的关系。如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情景交融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是个大类，它包括借景抒情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寓情于景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触景生情两种，一般要答准是这两种中的哪一种。比喻包括明喻、暗喻、借喻三种，如能准确答出是哪一小类，当然好。不过，最好不要答得如此细。衬托分为正衬、反衬两种，一般说来，要答出是哪类衬托。当然，如不能确定，亦可只答衬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暗考型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表达技巧题，答题时必须要答出表达技巧，但又不能只答出表达技巧。答题模式与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明考型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有所不同。</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在使用借景抒情或融情于景的表达技巧时，如果其中的情与景的关系形成相反关系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即乐景哀情或哀景乐情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，则这时根据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多中取特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的原则，一般答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以乐景写哀情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9486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314992"/>
            <a:ext cx="11449272"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游　边</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尚　颜</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边阴四顾浓，饥马嗅枯丛。</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万里八九月，一身西北风。</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偷营天正黑，战地雪多红。</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昨夜东归梦，桃花暖色中。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结合全诗，简要赏析尾联。</a:t>
            </a:r>
            <a:endParaRPr lang="zh-CN" altLang="zh-CN" sz="1050" kern="100" dirty="0">
              <a:effectLst/>
              <a:latin typeface="宋体"/>
              <a:cs typeface="Courier New"/>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r="6043" b="8819"/>
          <a:stretch/>
        </p:blipFill>
        <p:spPr>
          <a:xfrm>
            <a:off x="1990749" y="-26590"/>
            <a:ext cx="10199663" cy="1022400"/>
          </a:xfrm>
          <a:prstGeom prst="rect">
            <a:avLst/>
          </a:prstGeom>
        </p:spPr>
      </p:pic>
      <p:sp>
        <p:nvSpPr>
          <p:cNvPr id="12" name="矩形 11"/>
          <p:cNvSpPr/>
          <p:nvPr/>
        </p:nvSpPr>
        <p:spPr>
          <a:xfrm>
            <a:off x="4221002" y="149945"/>
            <a:ext cx="4544835" cy="615553"/>
          </a:xfrm>
          <a:prstGeom prst="rect">
            <a:avLst/>
          </a:prstGeom>
        </p:spPr>
        <p:txBody>
          <a:bodyPr wrap="none">
            <a:spAutoFit/>
          </a:bodyPr>
          <a:lstStyle/>
          <a:p>
            <a:pPr algn="ctr"/>
            <a:r>
              <a:rPr lang="zh-CN" altLang="en-US" sz="3400" b="1" dirty="0">
                <a:solidFill>
                  <a:schemeClr val="bg1"/>
                </a:solidFill>
                <a:latin typeface="微软雅黑" pitchFamily="34" charset="-122"/>
                <a:ea typeface="微软雅黑" pitchFamily="34" charset="-122"/>
              </a:rPr>
              <a:t>　鉴赏之妙，赏句为妙</a:t>
            </a:r>
            <a:endParaRPr lang="zh-CN" altLang="en-US" sz="3400" b="1" dirty="0">
              <a:solidFill>
                <a:schemeClr val="bg1"/>
              </a:solidFill>
              <a:latin typeface="宋体" pitchFamily="2" charset="-122"/>
              <a:ea typeface="宋体" pitchFamily="2" charset="-122"/>
            </a:endParaRPr>
          </a:p>
        </p:txBody>
      </p:sp>
      <p:sp>
        <p:nvSpPr>
          <p:cNvPr id="16" name="矩形 15"/>
          <p:cNvSpPr>
            <a:spLocks noChangeAspect="1"/>
          </p:cNvSpPr>
          <p:nvPr/>
        </p:nvSpPr>
        <p:spPr>
          <a:xfrm>
            <a:off x="-25474" y="-26590"/>
            <a:ext cx="2102634" cy="5118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chemeClr val="bg1"/>
                </a:solidFill>
                <a:latin typeface="+mj-ea"/>
                <a:ea typeface="+mj-ea"/>
                <a:cs typeface="Times New Roman" pitchFamily="18" charset="0"/>
              </a:rPr>
              <a:t>题</a:t>
            </a:r>
            <a:r>
              <a:rPr lang="zh-CN" altLang="en-US" sz="2600" b="1" dirty="0" smtClean="0">
                <a:solidFill>
                  <a:schemeClr val="bg1"/>
                </a:solidFill>
                <a:latin typeface="+mj-ea"/>
                <a:ea typeface="+mj-ea"/>
                <a:cs typeface="Times New Roman" pitchFamily="18" charset="0"/>
              </a:rPr>
              <a:t>点突破</a:t>
            </a:r>
            <a:endParaRPr lang="zh-CN" altLang="en-US" sz="2600" b="1" dirty="0">
              <a:solidFill>
                <a:schemeClr val="bg1"/>
              </a:solidFill>
              <a:latin typeface="+mj-ea"/>
              <a:ea typeface="+mj-ea"/>
              <a:cs typeface="Times New Roman" pitchFamily="18" charset="0"/>
            </a:endParaRPr>
          </a:p>
        </p:txBody>
      </p:sp>
      <p:sp>
        <p:nvSpPr>
          <p:cNvPr id="17" name="矩形 16"/>
          <p:cNvSpPr>
            <a:spLocks noChangeAspect="1"/>
          </p:cNvSpPr>
          <p:nvPr/>
        </p:nvSpPr>
        <p:spPr>
          <a:xfrm>
            <a:off x="-25474" y="483982"/>
            <a:ext cx="2102634" cy="511828"/>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Times New Roman" pitchFamily="18" charset="0"/>
                <a:ea typeface="+mj-ea"/>
                <a:cs typeface="Times New Roman" pitchFamily="18" charset="0"/>
              </a:rPr>
              <a:t>古诗鉴赏</a:t>
            </a:r>
            <a:r>
              <a:rPr lang="en-US" altLang="zh-CN" sz="2000" b="1" dirty="0" smtClean="0">
                <a:solidFill>
                  <a:schemeClr val="tx1"/>
                </a:solidFill>
                <a:latin typeface="Times New Roman" pitchFamily="18" charset="0"/>
                <a:ea typeface="+mj-ea"/>
                <a:cs typeface="Times New Roman" pitchFamily="18" charset="0"/>
              </a:rPr>
              <a:t>3</a:t>
            </a:r>
            <a:endParaRPr lang="zh-CN" altLang="en-US" sz="2000" b="1" dirty="0">
              <a:solidFill>
                <a:schemeClr val="tx1"/>
              </a:solidFill>
              <a:latin typeface="Times New Roman" pitchFamily="18" charset="0"/>
              <a:ea typeface="+mj-ea"/>
              <a:cs typeface="Times New Roman" pitchFamily="18" charset="0"/>
            </a:endParaRPr>
          </a:p>
        </p:txBody>
      </p:sp>
      <p:sp>
        <p:nvSpPr>
          <p:cNvPr id="7" name="TextBox 6">
            <a:hlinkClick r:id="rId3" action="ppaction://hlinksldjump"/>
          </p:cNvPr>
          <p:cNvSpPr txBox="1"/>
          <p:nvPr/>
        </p:nvSpPr>
        <p:spPr>
          <a:xfrm>
            <a:off x="4613809" y="59924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08050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72355" y="1053530"/>
            <a:ext cx="10942306" cy="238916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762156" y="1089493"/>
            <a:ext cx="10512513" cy="19802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尾联虚写梦境，呈现出故乡春暖花开的温馨画面，这与前三联反映的边地生活的艰苦现状形成对比，反衬了边地环境的恶劣、战争的残酷，突出了思乡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厌战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之情。</a:t>
            </a:r>
            <a:endParaRPr lang="zh-CN" altLang="zh-CN" sz="1050" kern="100" dirty="0">
              <a:effectLst/>
              <a:latin typeface="宋体"/>
              <a:cs typeface="Courier New"/>
            </a:endParaRPr>
          </a:p>
        </p:txBody>
      </p:sp>
    </p:spTree>
    <p:extLst>
      <p:ext uri="{BB962C8B-B14F-4D97-AF65-F5344CB8AC3E}">
        <p14:creationId xmlns:p14="http://schemas.microsoft.com/office/powerpoint/2010/main" val="4160845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298043"/>
            <a:ext cx="11112550"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点绛唇</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台上披襟</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周邦彦</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台上披襟，快风一瞬收残雨。柳丝轻举，蛛网黏飞絮。　　极目平芜，应是春归处。愁凝伫，楚歌声苦，村落黄昏鼓。</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全词风格哀怨沉缓，词语婉转凄凉。这首词是周邦彦词风转变的标志，从绮艳变为清丽。词一起即有人物出现，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台上披襟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，当系词人自己。这时是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快风一瞬收残雨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，眼前风光就是如此。风而言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，雨而称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，一眨眼间换了景象，是快镜头。但是这</a:t>
            </a:r>
            <a:r>
              <a:rPr lang="zh-CN" altLang="zh-CN" sz="2800" kern="100" dirty="0" smtClean="0">
                <a:latin typeface="Times New Roman"/>
                <a:ea typeface="华文细黑"/>
                <a:cs typeface="Times New Roman"/>
              </a:rPr>
              <a:t>一</a:t>
            </a:r>
            <a:endParaRPr lang="zh-CN" altLang="zh-CN" sz="1050" kern="100" dirty="0">
              <a:effectLst/>
              <a:latin typeface="宋体"/>
              <a:cs typeface="Courier New"/>
            </a:endParaRPr>
          </a:p>
        </p:txBody>
      </p:sp>
    </p:spTree>
    <p:extLst>
      <p:ext uri="{BB962C8B-B14F-4D97-AF65-F5344CB8AC3E}">
        <p14:creationId xmlns:p14="http://schemas.microsoft.com/office/powerpoint/2010/main" val="4067794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308621"/>
            <a:ext cx="11112550" cy="586241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刹那间过后，触目是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柳丝轻举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，这是一般春景写法，而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蛛网黏飞絮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，则细致入微。春天晴空中常有游丝飘浮，柳絮则似飞舞的雪花，这两件景物都是捉摸不定的，同样飘荡的，而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蛛网黏飞絮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，两个飘荡的东西联系在一起了。非细心人观察不到，非有心人不能知其别有怀抱。周邦彦曾叹息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荆江留滞最久</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《齐天乐》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，这当然是借蛛网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也即游丝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、飞絮来隐喻己身之漂泊不定的。上片是起一句写动作，三句写景，景中皆有情。下片首句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极目平芜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，是承上片首句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台上披襟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而来，是纵目遥望，是真景，然后设想着春之归处</a:t>
            </a:r>
            <a:r>
              <a:rPr lang="zh-CN" altLang="zh-CN" sz="2800" kern="100" dirty="0" smtClean="0">
                <a:latin typeface="Times New Roman"/>
                <a:ea typeface="华文细黑"/>
                <a:cs typeface="Times New Roman"/>
              </a:rPr>
              <a:t>，</a:t>
            </a:r>
            <a:r>
              <a:rPr lang="zh-CN" altLang="zh-CN" sz="2800" kern="100" spc="50" dirty="0" smtClean="0">
                <a:latin typeface="Times New Roman"/>
                <a:ea typeface="华文细黑"/>
                <a:cs typeface="Times New Roman"/>
              </a:rPr>
              <a:t>则是虚象，一实一虚，兴意无穷。但漂泊之人再也忍受不住了，点出</a:t>
            </a:r>
            <a:endParaRPr lang="zh-CN" altLang="zh-CN" sz="2800" kern="100" spc="50" dirty="0">
              <a:latin typeface="Times New Roman"/>
              <a:ea typeface="华文细黑"/>
              <a:cs typeface="Times New Roman"/>
            </a:endParaRPr>
          </a:p>
        </p:txBody>
      </p:sp>
    </p:spTree>
    <p:extLst>
      <p:ext uri="{BB962C8B-B14F-4D97-AF65-F5344CB8AC3E}">
        <p14:creationId xmlns:p14="http://schemas.microsoft.com/office/powerpoint/2010/main" val="34803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379860"/>
            <a:ext cx="11449272" cy="5858246"/>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kern="100" dirty="0" smtClean="0">
                <a:latin typeface="Times New Roman"/>
                <a:ea typeface="华文细黑"/>
                <a:cs typeface="Times New Roman"/>
              </a:rPr>
              <a:t>　这首诗写诗人在秋天到窦员外落成的新居参加宴饮后的感受，作品生动地描绘了新居周围的优美景色，风景中处处蕴含着诗人的喜悦之情。首联一开始就直抒胸臆</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开颜，下文即围绕此展开。渠水环绕的新居，周围群山在秋色的点缀下显得愈发动人；而新居旁边，碧松通月，红药待春，到处是生机勃勃的景象。诗人在写景时，由远及近，由外而内，极富层次；碧松、红药，色彩斑斓。此情此景，让诗人流连忘返。无怪平日文书甚多忙得不可开交的诗人，也偷得半日闲，想要长留此间了。这首诗，短短八句，情景交融，读后如随诗人踪迹，看到一幕幕动人的画卷。</a:t>
            </a:r>
            <a:r>
              <a:rPr lang="en-US" altLang="zh-CN" sz="2800" kern="100" dirty="0" smtClean="0">
                <a:latin typeface="Times New Roman"/>
                <a:ea typeface="华文细黑"/>
                <a:cs typeface="Times New Roman"/>
              </a:rPr>
              <a:t> </a:t>
            </a:r>
            <a:endParaRPr lang="zh-CN" altLang="zh-CN" sz="1000" kern="100" dirty="0">
              <a:effectLst/>
              <a:latin typeface="宋体"/>
              <a:cs typeface="Courier New"/>
            </a:endParaRPr>
          </a:p>
        </p:txBody>
      </p:sp>
    </p:spTree>
    <p:extLst>
      <p:ext uri="{BB962C8B-B14F-4D97-AF65-F5344CB8AC3E}">
        <p14:creationId xmlns:p14="http://schemas.microsoft.com/office/powerpoint/2010/main" val="445840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594912"/>
            <a:ext cx="11112550"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字，而又呆呆地站着、望着，是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愁凝伫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。词意陡转，而笔力千钧。站着、望着还没有完，又加上听着，从愁到苦，是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楚歌声苦，村落黄昏鼓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。听歌本为作乐，而是闻楚声不乐而苦，是反衬写法。犹未完了，再添上一句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村落黄昏鼓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，这句写景物色声，是单纯写景吗？当然不是。村落本是静境，黄昏点明令人愁苦的时光，一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字，又是音响动人，当然更延续了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楚歌声苦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这首词，有时明快，有时凝重，而意绪之翻腾，声情之转折，实具有沉郁顿挫之妙。</a:t>
            </a:r>
            <a:endParaRPr lang="zh-CN" altLang="zh-CN" sz="1050" kern="100" dirty="0">
              <a:latin typeface="宋体"/>
              <a:cs typeface="Courier New"/>
            </a:endParaRPr>
          </a:p>
        </p:txBody>
      </p:sp>
    </p:spTree>
    <p:extLst>
      <p:ext uri="{BB962C8B-B14F-4D97-AF65-F5344CB8AC3E}">
        <p14:creationId xmlns:p14="http://schemas.microsoft.com/office/powerpoint/2010/main" val="2863010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736923"/>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上片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柳丝轻举，蛛网黏飞絮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一句绝佳，请简要赏析。</a:t>
            </a:r>
            <a:endParaRPr lang="zh-CN" altLang="zh-CN" sz="1050" kern="100" dirty="0">
              <a:effectLst/>
              <a:latin typeface="宋体"/>
              <a:cs typeface="Courier New"/>
            </a:endParaRPr>
          </a:p>
        </p:txBody>
      </p:sp>
      <p:sp>
        <p:nvSpPr>
          <p:cNvPr id="7" name="矩形 6"/>
          <p:cNvSpPr/>
          <p:nvPr/>
        </p:nvSpPr>
        <p:spPr>
          <a:xfrm>
            <a:off x="406574" y="1629594"/>
            <a:ext cx="11273868" cy="217197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1666326"/>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两句集中写景。柳丝飞舞飘荡，蛛网黏住了空中飘浮的飞絮。词人借景抒情，以景显情，又以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柳丝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飞絮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自喻，抒发了自己羁滞他乡的愁苦心情。</a:t>
            </a:r>
            <a:endParaRPr lang="zh-CN" altLang="zh-CN" sz="1050" kern="100" dirty="0">
              <a:effectLst/>
              <a:latin typeface="宋体"/>
              <a:cs typeface="Courier New"/>
            </a:endParaRPr>
          </a:p>
        </p:txBody>
      </p:sp>
      <p:sp>
        <p:nvSpPr>
          <p:cNvPr id="9" name="TextBox 8"/>
          <p:cNvSpPr txBox="1"/>
          <p:nvPr/>
        </p:nvSpPr>
        <p:spPr>
          <a:xfrm>
            <a:off x="9438345" y="96143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120143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P spid="8" grpId="0"/>
      <p:bldP spid="8" grpId="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9821" y="667995"/>
            <a:ext cx="11335913" cy="6083692"/>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题型特点</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句子赏析题是一种以句子为赏析对象的题型，题干用语一般为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的妙处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角度赏析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联</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是题干的标志用语，前一种提问方式是综合赏析型，未规定赏析角度，可以自由选择赏析角度；后一种提问方式为定向赏析，规定好了赏析角度，如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请从虚实结合角度赏析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。以前一种方式为主。</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这种题型综合性强、自由度大，它可以从内容、形象、语言、表达技巧、情感等角度赏析，有时可以等同于词语赏析题、分析表达技巧题或句子情感分析题，但毕竟不能完全等同。有时又因赏析角度的不固定性，使答题的自由度较大，同时难度也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a:spLocks noChangeAspect="1"/>
          </p:cNvSpPr>
          <p:nvPr/>
        </p:nvSpPr>
        <p:spPr>
          <a:xfrm>
            <a:off x="0" y="189434"/>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62995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117426"/>
            <a:ext cx="11112550" cy="650380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赏析角度</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对于那些未规定角度的句子赏析来说，赏析的角度主要有：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弄懂所给句子的基本意思，进而把握住其内容、情感的内涵。这是从句子的内容、情感方面出发的，也是赏析句子的前提。对于个别句子，尤其是脍炙人口的句子，其内容有精深之处，情感有共通性，它们本身就是赏析的对象。</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注意从语言特点出发。有的句子倒装，有种错位的美；有的句子对仗，有种整饬的美；有的句子互文，有种开合的美；有的句子长于炼字，有种凝练的美。从这个角度说，立足于语言的赏析就是平日里做的炼字题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2669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117426"/>
            <a:ext cx="11112550" cy="650380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注意从表达技巧出发。有的句子运用修辞手法，有的句子运用表现手法。一般而言，高考选取的句子，都是在表达上有特色的句子。鉴赏时就是要看出其在表达上的特别之处来。从这个角度说，它就是一种表达技巧题中的暗考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注意从句子的位置出发，把它放在全诗整体的框架内，做到句不离篇。句子处在诗中不同的位置，其作用甚至手法都有所不同。高考所选句子的位置一般有三处：首句，有点题、开篇、奠定基调之妙；中间句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主要指绝句的第三句、词的中间句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，有转折文意、承上启下之用；尾句，或卒章显志，或另辟新境，尤其是以景结情句，有含蓄隽永之妙。总之，要关注句子位置，联系全篇赏析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22362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300887"/>
            <a:ext cx="11112550"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答题步骤</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解释该句的含意，写出表达的情感。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指出它在炼字、词法、句法、章法，尤其是表达技巧方面的特点。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根据该句在全诗中的位置，分析其对全诗所起的结构作用。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点出其对表达主旨和情感所起的作用。</a:t>
            </a:r>
            <a:endParaRPr lang="zh-CN" altLang="zh-CN" sz="1050" kern="100" dirty="0">
              <a:latin typeface="宋体"/>
              <a:cs typeface="Courier New"/>
            </a:endParaRPr>
          </a:p>
        </p:txBody>
      </p:sp>
    </p:spTree>
    <p:extLst>
      <p:ext uri="{BB962C8B-B14F-4D97-AF65-F5344CB8AC3E}">
        <p14:creationId xmlns:p14="http://schemas.microsoft.com/office/powerpoint/2010/main" val="270070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73993"/>
            <a:ext cx="11112550" cy="6687704"/>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C00000"/>
                </a:solidFill>
                <a:latin typeface="Times New Roman"/>
                <a:ea typeface="微软雅黑"/>
                <a:cs typeface="Times New Roman"/>
              </a:rPr>
              <a:t>边练边悟</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40000"/>
              </a:lnSpc>
              <a:spcAft>
                <a:spcPts val="0"/>
              </a:spcAft>
            </a:pPr>
            <a:r>
              <a:rPr lang="zh-CN" altLang="zh-CN" sz="2800" b="1" kern="100" dirty="0">
                <a:latin typeface="Times New Roman"/>
                <a:ea typeface="华文细黑"/>
                <a:cs typeface="Times New Roman"/>
              </a:rPr>
              <a:t>淮上遇洛阳李主簿</a:t>
            </a:r>
            <a:endParaRPr lang="zh-CN" altLang="zh-CN" sz="1050" b="1"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韦应物</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结茅临古渡，卧见长淮流。</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窗里人将老，门前树已秋。</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寒山独过雁，暮雨远来舟。</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日夕逢归客，那能忘归游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韦应物于公元</a:t>
            </a:r>
            <a:r>
              <a:rPr lang="en-US" altLang="zh-CN" sz="2800" kern="100" dirty="0">
                <a:latin typeface="Times New Roman"/>
                <a:ea typeface="华文细黑"/>
                <a:cs typeface="Courier New"/>
              </a:rPr>
              <a:t>773</a:t>
            </a:r>
            <a:r>
              <a:rPr lang="zh-CN" altLang="zh-CN" sz="2800" kern="100" dirty="0">
                <a:latin typeface="Times New Roman"/>
                <a:ea typeface="华文细黑"/>
                <a:cs typeface="Times New Roman"/>
              </a:rPr>
              <a:t>年秋冬之间，曾南下江淮，准备到广陵谋事。在广陵盘桓了八九个月，一事无成，于公元</a:t>
            </a:r>
            <a:r>
              <a:rPr lang="en-US" altLang="zh-CN" sz="2800" kern="100" dirty="0">
                <a:latin typeface="Times New Roman"/>
                <a:ea typeface="华文细黑"/>
                <a:cs typeface="Courier New"/>
              </a:rPr>
              <a:t>774</a:t>
            </a:r>
            <a:r>
              <a:rPr lang="zh-CN" altLang="zh-CN" sz="2800" kern="100" dirty="0">
                <a:latin typeface="Times New Roman"/>
                <a:ea typeface="华文细黑"/>
                <a:cs typeface="Times New Roman"/>
              </a:rPr>
              <a:t>年秋天北归，偶遇隐居在淮水边的过去在洛阳时的同僚李主簿</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608389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656341"/>
            <a:ext cx="11112550"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首联写李主簿隐居的环境。他结茅隐居于淮水边的古渡口，可以卧看淮水奔流。环境虽然清幽，但从古渡口的废弃不用和淮水的逝去不复返，已暗含下联时不我待、人将衰老的感慨，韦诗运笔的精致细腻，于此可见一斑。</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颔联为传诵千古的警句，人与树相互映衬：树已逢秋，人怎能不老？窗里将老之人，面对着门前已衰之树，联想岁月流逝，壮志蹉跎，人何以堪？这两句不仅颇为传神地描摹了李主簿衰颓的形象与凄凉的心境，而且寄寓着诗人自己怅然若失的情怀，蕴含极其丰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53450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442059"/>
            <a:ext cx="11112550" cy="594006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颈联写李主簿在古渡口的茅屋里见到的景象。粗粗一读，这两句似乎是随手拈来，漫不经心；细细品味，深感是赋比结合，寓意深刻</a:t>
            </a:r>
            <a:r>
              <a:rPr lang="zh-CN" altLang="zh-CN" sz="2800" kern="100" dirty="0" smtClean="0">
                <a:solidFill>
                  <a:prstClr val="black"/>
                </a:solidFill>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寒山</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切深秋季节，</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独过雁</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比况李主薄孤独、索寞的生活境遇；</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暮雨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既照应上联之人老树耿，又关合下联之日夕逢归，</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远来舟</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牵引出下联的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逢归客</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。真可谓细针密线、情景交融。</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尾</a:t>
            </a:r>
            <a:r>
              <a:rPr lang="zh-CN" altLang="zh-CN" sz="2800" kern="100" dirty="0">
                <a:latin typeface="Times New Roman"/>
                <a:ea typeface="华文细黑"/>
                <a:cs typeface="Times New Roman"/>
              </a:rPr>
              <a:t>联仍从李主簿这边落笔，不说诗人遇上李主簿，而说李主簿在傍晚时遇上了一位北归的客人，依然不舍旧情，仍然热情接待。诗至此，便戛然而止，至于主客相会后的情景，便全留在诗外，让读者自己去想象品味</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82353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1378294"/>
            <a:ext cx="11112550" cy="1979492"/>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通观全篇，诗人纯从客位去描绘抒写，诗中所突出的，是居于客位的李主簿的形象与感受，而将诗人主观的感受融化在客体之中。如此写来，别有情韵。</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084645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225898"/>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简要赏析颔联、颈联的写景艺术。</a:t>
            </a:r>
            <a:endParaRPr lang="zh-CN" altLang="zh-CN" sz="1050" kern="100" dirty="0">
              <a:effectLst/>
              <a:latin typeface="宋体"/>
              <a:cs typeface="Courier New"/>
            </a:endParaRPr>
          </a:p>
        </p:txBody>
      </p:sp>
      <p:sp>
        <p:nvSpPr>
          <p:cNvPr id="18" name="TextBox 17"/>
          <p:cNvSpPr txBox="1"/>
          <p:nvPr/>
        </p:nvSpPr>
        <p:spPr>
          <a:xfrm>
            <a:off x="5807174" y="4123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1089994"/>
            <a:ext cx="11273868" cy="144168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1017986"/>
            <a:ext cx="11223676"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选取景物，铺陈描摹</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一渠水、数点山、碧松、红药</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；移步换景，富有层次</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由远及近、由外而内</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；虚实结合，寓情于景</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通月朗、待春还</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7" name="TextBox 6"/>
          <p:cNvSpPr txBox="1"/>
          <p:nvPr/>
        </p:nvSpPr>
        <p:spPr>
          <a:xfrm>
            <a:off x="6881876" y="4123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8" name="矩形 7"/>
          <p:cNvSpPr/>
          <p:nvPr/>
        </p:nvSpPr>
        <p:spPr>
          <a:xfrm>
            <a:off x="437962" y="2674170"/>
            <a:ext cx="11273868" cy="392397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37962" y="2602162"/>
            <a:ext cx="11223676"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本题考查鉴赏诗歌的写景手法。写景艺术，就是写景时运用的艺术手法。颔联写新居周围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渠水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秋色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点山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景，是远景，实写；颈联由在新居内栽种的松树、芍药，联想到了碧松朗月、红药开放之景，是近景，虚写，表现了诗人的高雅情怀。这两联诗人由新居之外，到新居之内采用了移步换景、由远及近、虚实结合等手法铺陈写景，景中含情。</a:t>
            </a:r>
            <a:endParaRPr lang="zh-CN" altLang="zh-CN" sz="1050" kern="100" dirty="0">
              <a:effectLst/>
              <a:latin typeface="宋体"/>
              <a:cs typeface="Courier New"/>
            </a:endParaRPr>
          </a:p>
        </p:txBody>
      </p:sp>
    </p:spTree>
    <p:extLst>
      <p:ext uri="{BB962C8B-B14F-4D97-AF65-F5344CB8AC3E}">
        <p14:creationId xmlns:p14="http://schemas.microsoft.com/office/powerpoint/2010/main" val="4220250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9" restart="whenNotActive" fill="hold" evtFilter="cancelBubble" nodeType="interactiveSeq">
                <p:stCondLst>
                  <p:cond evt="onClick" delay="0">
                    <p:tgtEl>
                      <p:spTgt spid="7"/>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P spid="10" grpId="0"/>
      <p:bldP spid="10" grpId="1"/>
      <p:bldP spid="8" grpId="0" animBg="1"/>
      <p:bldP spid="8" grpId="1" animBg="1"/>
      <p:bldP spid="11" grpId="0"/>
      <p:bldP spid="11" grpId="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736923"/>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这首诗的颔联历来为人称道，请赏析此联的妙处。</a:t>
            </a:r>
            <a:endParaRPr lang="zh-CN" altLang="zh-CN" sz="1050" kern="100" dirty="0">
              <a:effectLst/>
              <a:latin typeface="宋体"/>
              <a:cs typeface="Courier New"/>
            </a:endParaRPr>
          </a:p>
        </p:txBody>
      </p:sp>
      <p:sp>
        <p:nvSpPr>
          <p:cNvPr id="7" name="矩形 6"/>
          <p:cNvSpPr/>
          <p:nvPr/>
        </p:nvSpPr>
        <p:spPr>
          <a:xfrm>
            <a:off x="406574" y="1691028"/>
            <a:ext cx="11273868" cy="289089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1666326"/>
            <a:ext cx="11223676"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颔联的意思是：树已逢秋，人怎能不老？窗里将老之人，面对着门前已衰之树，联想岁月流逝，壮志蹉跎，人何以堪？这两句人与树相互映衬，不仅颇为传神地描摹了李主簿衰颓的形象与凄凉的心境，而且寄寓着诗人自己怅然若失的情怀。</a:t>
            </a:r>
            <a:endParaRPr lang="zh-CN" altLang="zh-CN" sz="1050" kern="100" dirty="0">
              <a:effectLst/>
              <a:latin typeface="宋体"/>
              <a:cs typeface="Courier New"/>
            </a:endParaRPr>
          </a:p>
        </p:txBody>
      </p:sp>
      <p:sp>
        <p:nvSpPr>
          <p:cNvPr id="9" name="TextBox 8"/>
          <p:cNvSpPr txBox="1"/>
          <p:nvPr/>
        </p:nvSpPr>
        <p:spPr>
          <a:xfrm>
            <a:off x="8358225" y="9095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pic>
        <p:nvPicPr>
          <p:cNvPr id="10" name="图片 9">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845749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P spid="8" grpId="0"/>
      <p:bldP spid="8" grpId="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ttp://pic.58pic.com/58pic/13/71/49/28558PICCfv_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5" y="0"/>
            <a:ext cx="12215887" cy="688617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10248" y="3707638"/>
            <a:ext cx="12192000" cy="1375395"/>
            <a:chOff x="-1524000" y="2705990"/>
            <a:chExt cx="12192000" cy="1375395"/>
          </a:xfrm>
        </p:grpSpPr>
        <p:cxnSp>
          <p:nvCxnSpPr>
            <p:cNvPr id="14" name="直接连接符 13"/>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524000" y="2705990"/>
              <a:ext cx="12192000" cy="1375395"/>
              <a:chOff x="-1524000" y="2705990"/>
              <a:chExt cx="12192000" cy="1375395"/>
            </a:xfrm>
          </p:grpSpPr>
          <p:sp>
            <p:nvSpPr>
              <p:cNvPr id="16" name="矩形 15"/>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矩形 28"/>
          <p:cNvSpPr/>
          <p:nvPr/>
        </p:nvSpPr>
        <p:spPr>
          <a:xfrm>
            <a:off x="4005856"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30" name="标题 1"/>
          <p:cNvSpPr txBox="1">
            <a:spLocks/>
          </p:cNvSpPr>
          <p:nvPr/>
        </p:nvSpPr>
        <p:spPr>
          <a:xfrm>
            <a:off x="2825216"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pic>
        <p:nvPicPr>
          <p:cNvPr id="31" name="图片 30"/>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32" name="图片 31"/>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Tree>
    <p:extLst>
      <p:ext uri="{BB962C8B-B14F-4D97-AF65-F5344CB8AC3E}">
        <p14:creationId xmlns:p14="http://schemas.microsoft.com/office/powerpoint/2010/main" val="24108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435">
                                          <p:stCondLst>
                                            <p:cond delay="0"/>
                                          </p:stCondLst>
                                        </p:cTn>
                                        <p:tgtEl>
                                          <p:spTgt spid="30"/>
                                        </p:tgtEl>
                                      </p:cBhvr>
                                    </p:animEffect>
                                    <p:anim calcmode="lin" valueType="num">
                                      <p:cBhvr>
                                        <p:cTn id="8" dur="1367"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0"/>
                                        </p:tgtEl>
                                        <p:attrNameLst>
                                          <p:attrName>ppt_y</p:attrName>
                                        </p:attrNameLst>
                                      </p:cBhvr>
                                      <p:tavLst>
                                        <p:tav tm="0" fmla="#ppt_y-sin(pi*$)/81">
                                          <p:val>
                                            <p:fltVal val="0"/>
                                          </p:val>
                                        </p:tav>
                                        <p:tav tm="100000">
                                          <p:val>
                                            <p:fltVal val="1"/>
                                          </p:val>
                                        </p:tav>
                                      </p:tavLst>
                                    </p:anim>
                                    <p:animScale>
                                      <p:cBhvr>
                                        <p:cTn id="13" dur="20">
                                          <p:stCondLst>
                                            <p:cond delay="487"/>
                                          </p:stCondLst>
                                        </p:cTn>
                                        <p:tgtEl>
                                          <p:spTgt spid="30"/>
                                        </p:tgtEl>
                                      </p:cBhvr>
                                      <p:to x="100000" y="60000"/>
                                    </p:animScale>
                                    <p:animScale>
                                      <p:cBhvr>
                                        <p:cTn id="14" dur="124" decel="50000">
                                          <p:stCondLst>
                                            <p:cond delay="507"/>
                                          </p:stCondLst>
                                        </p:cTn>
                                        <p:tgtEl>
                                          <p:spTgt spid="30"/>
                                        </p:tgtEl>
                                      </p:cBhvr>
                                      <p:to x="100000" y="100000"/>
                                    </p:animScale>
                                    <p:animScale>
                                      <p:cBhvr>
                                        <p:cTn id="15" dur="20">
                                          <p:stCondLst>
                                            <p:cond delay="984"/>
                                          </p:stCondLst>
                                        </p:cTn>
                                        <p:tgtEl>
                                          <p:spTgt spid="30"/>
                                        </p:tgtEl>
                                      </p:cBhvr>
                                      <p:to x="100000" y="80000"/>
                                    </p:animScale>
                                    <p:animScale>
                                      <p:cBhvr>
                                        <p:cTn id="16" dur="124" decel="50000">
                                          <p:stCondLst>
                                            <p:cond delay="1004"/>
                                          </p:stCondLst>
                                        </p:cTn>
                                        <p:tgtEl>
                                          <p:spTgt spid="30"/>
                                        </p:tgtEl>
                                      </p:cBhvr>
                                      <p:to x="100000" y="100000"/>
                                    </p:animScale>
                                    <p:animScale>
                                      <p:cBhvr>
                                        <p:cTn id="17" dur="20">
                                          <p:stCondLst>
                                            <p:cond delay="1231"/>
                                          </p:stCondLst>
                                        </p:cTn>
                                        <p:tgtEl>
                                          <p:spTgt spid="30"/>
                                        </p:tgtEl>
                                      </p:cBhvr>
                                      <p:to x="100000" y="90000"/>
                                    </p:animScale>
                                    <p:animScale>
                                      <p:cBhvr>
                                        <p:cTn id="18" dur="124" decel="50000">
                                          <p:stCondLst>
                                            <p:cond delay="1251"/>
                                          </p:stCondLst>
                                        </p:cTn>
                                        <p:tgtEl>
                                          <p:spTgt spid="30"/>
                                        </p:tgtEl>
                                      </p:cBhvr>
                                      <p:to x="100000" y="100000"/>
                                    </p:animScale>
                                    <p:animScale>
                                      <p:cBhvr>
                                        <p:cTn id="19" dur="20">
                                          <p:stCondLst>
                                            <p:cond delay="1356"/>
                                          </p:stCondLst>
                                        </p:cTn>
                                        <p:tgtEl>
                                          <p:spTgt spid="30"/>
                                        </p:tgtEl>
                                      </p:cBhvr>
                                      <p:to x="100000" y="95000"/>
                                    </p:animScale>
                                    <p:animScale>
                                      <p:cBhvr>
                                        <p:cTn id="20" dur="124" decel="50000">
                                          <p:stCondLst>
                                            <p:cond delay="1376"/>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513930"/>
            <a:ext cx="11223676"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塞上曲二首</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其一</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周　朴</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一阵风来一阵砂，有人行处没人家。</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黄河九曲冰先合，紫塞三春不见花。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诗中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有人行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是指什么人？使用了什么表现手法？</a:t>
            </a:r>
            <a:endParaRPr lang="zh-CN" altLang="zh-CN" sz="1050" kern="100" dirty="0">
              <a:effectLst/>
              <a:latin typeface="宋体"/>
              <a:cs typeface="Courier New"/>
            </a:endParaRPr>
          </a:p>
        </p:txBody>
      </p:sp>
      <p:sp>
        <p:nvSpPr>
          <p:cNvPr id="18" name="TextBox 17"/>
          <p:cNvSpPr txBox="1"/>
          <p:nvPr/>
        </p:nvSpPr>
        <p:spPr>
          <a:xfrm>
            <a:off x="10014409" y="39338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4580394"/>
            <a:ext cx="11273868" cy="144168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4508386"/>
            <a:ext cx="11223676"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指在边关巡逻的士兵。使用了环境烘托和对比的表现手法，用塞外荒凉、寒冷、艰苦、恶劣的自然环境来烘托边关将士的守土爱国精神。</a:t>
            </a:r>
            <a:endParaRPr lang="zh-CN" altLang="zh-CN" sz="1050" kern="100" dirty="0">
              <a:effectLst/>
              <a:latin typeface="宋体"/>
              <a:cs typeface="Courier New"/>
            </a:endParaRPr>
          </a:p>
        </p:txBody>
      </p:sp>
    </p:spTree>
    <p:extLst>
      <p:ext uri="{BB962C8B-B14F-4D97-AF65-F5344CB8AC3E}">
        <p14:creationId xmlns:p14="http://schemas.microsoft.com/office/powerpoint/2010/main" val="2864415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animBg="1"/>
      <p:bldP spid="9" grpId="1" animBg="1"/>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380629"/>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重点描写技巧</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正侧结合</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山园小梅二首</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其一</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林　逋</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众芳摇落独暄妍，占尽风情向小园。</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疏影横斜水清浅，暗香浮动月黄昏。</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霜禽欲下先偷眼，粉蝶如知合断魂。</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幸有微吟可相狎，不须檀板共金樽</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65543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4089" y="621482"/>
            <a:ext cx="11563765" cy="4405997"/>
          </a:xfrm>
          <a:prstGeom prst="rect">
            <a:avLst/>
          </a:prstGeom>
          <a:solidFill>
            <a:schemeClr val="accent1">
              <a:lumMod val="20000"/>
              <a:lumOff val="80000"/>
            </a:schemeClr>
          </a:solidFill>
        </p:spPr>
        <p:txBody>
          <a:bodyPr wrap="square" lIns="121898" tIns="60948" rIns="121898" bIns="60948">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550590" y="807454"/>
            <a:ext cx="11112550"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表达技巧是指作者在塑造形象、创造意境、表达思想感情时所采用的特殊方式。它的含义非常广泛，简单地说包括各种修辞手法、表达方式、表现手法，也包括艺术构思上的巧妙使用。</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鉴赏表达技巧，就是辨识诗歌中使用的修辞手法、表达方式、表现手法、艺术构思，分析这些技巧的运用及其艺术效果，评价其对表现诗人的思想感情所起的作用。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44807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117426"/>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林逋种梅养鹤成癖，终身不娶，世称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梅妻鹤子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，所以他眼中的梅含波带情，笔下的梅更是引人入胜。</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首联以梅不畏严寒、笑立风中起句，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字对出，言天地间只有此花，这是何等的峻洁清高。然而梅品虽高，却不骄傲，只在一方小园而且是山间小园实际是空中楼阁中孤芳自赏，这又是一种何等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丰富的宁静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与充实的美丽。</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颔联是最为世人称道的，它为人们送上了一幅优美的山园小梅图。上句轻笔勾勒出梅之骨，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疏影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状其轻盈，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翩若惊鸿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横斜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传其妩媚，迎风而歌；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水清浅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显其澄澈，灵动温润。下句浓墨描摹出梅之韵，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写其无形而香，随风而至，如同捉迷藏一样富有情趣</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99763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333450"/>
            <a:ext cx="11449272" cy="58574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浮动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言其款款而来，飘然而逝，颇有仙风道骨；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月黄昏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采其美妙背景，从时间上把人们带到一个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月上柳梢头，人约黄昏后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的动人时刻，从空间上把人们引进一个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落霞与孤鹜齐飞，秋水共长天一色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似的迷人意境。首联极目聘怀，颔联凝眉结思。</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上二联实写，下二联虚写。颈联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以物观物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霜禽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指白鹤，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偷眼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写其迫不及待之情，因为梅之色、梅之香这种充满了诱惑的美；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粉蝶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霜禽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构成对比，虽都是会飞的生物，但一大一小，一禽一虫，一合时宜一不合时，画面富于变化，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断魂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略显夸张，用语极重，将梅之色、香、味推崇到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极致的美</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27428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522904"/>
            <a:ext cx="11449272"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尾联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微吟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口中梅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言其淡泊雅致，如此咀嚼，虽不果腹，然可暖心、洁品、动情、铸魂，表达出诗人愿与梅化而为一的生活旨趣和精神追求，至此诗人对梅的观赏进入了冯友兰所说的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天地境界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，人们看到的则是和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霜禽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粉蝶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一样迫不及待和如痴如醉的诗人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一个梅化的诗人。苏轼曾在《书林逋诗后》说：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先生可是绝伦人，神清骨冷无尘俗。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《四库全书总目》说：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其诗澄澹高逸，如其为人。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可知其言不谬，该诗之神韵正是诗人幽独清高、自甘淡泊的人格写照。</a:t>
            </a:r>
            <a:endParaRPr lang="zh-CN" altLang="zh-CN" sz="1050" kern="100" dirty="0">
              <a:latin typeface="宋体"/>
              <a:cs typeface="Courier New"/>
            </a:endParaRPr>
          </a:p>
        </p:txBody>
      </p:sp>
    </p:spTree>
    <p:extLst>
      <p:ext uri="{BB962C8B-B14F-4D97-AF65-F5344CB8AC3E}">
        <p14:creationId xmlns:p14="http://schemas.microsoft.com/office/powerpoint/2010/main" val="1876475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146499"/>
            <a:ext cx="11223676"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分析本诗写梅花主要运用的描写手法。</a:t>
            </a:r>
            <a:endParaRPr lang="zh-CN" altLang="zh-CN" sz="1050" kern="100" dirty="0">
              <a:effectLst/>
              <a:latin typeface="宋体"/>
              <a:cs typeface="Courier New"/>
            </a:endParaRPr>
          </a:p>
        </p:txBody>
      </p:sp>
      <p:sp>
        <p:nvSpPr>
          <p:cNvPr id="10" name="矩形 9"/>
          <p:cNvSpPr/>
          <p:nvPr/>
        </p:nvSpPr>
        <p:spPr>
          <a:xfrm>
            <a:off x="406574" y="973044"/>
            <a:ext cx="11273868" cy="569711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6574" y="822060"/>
            <a:ext cx="11223676" cy="5870750"/>
          </a:xfrm>
          <a:prstGeom prst="rect">
            <a:avLst/>
          </a:prstGeom>
        </p:spPr>
        <p:txBody>
          <a:bodyPr wrap="square" lIns="121898" tIns="60948" rIns="121898" bIns="60948">
            <a:spAutoFit/>
          </a:bodyPr>
          <a:lstStyle/>
          <a:p>
            <a:pPr algn="just">
              <a:lnSpc>
                <a:spcPct val="140000"/>
              </a:lnSpc>
              <a:spcAft>
                <a:spcPts val="0"/>
              </a:spcAft>
            </a:pPr>
            <a:r>
              <a:rPr lang="zh-CN" altLang="zh-CN" sz="2700" kern="100" dirty="0">
                <a:latin typeface="Times New Roman"/>
                <a:ea typeface="华文细黑"/>
                <a:cs typeface="Times New Roman"/>
              </a:rPr>
              <a:t>这首诗运用了正面描写与侧面烘托相结合的手法。</a:t>
            </a:r>
            <a:r>
              <a:rPr lang="en-US" altLang="zh-CN" sz="2700" kern="100" dirty="0">
                <a:latin typeface="宋体"/>
                <a:ea typeface="华文细黑"/>
                <a:cs typeface="Times New Roman"/>
              </a:rPr>
              <a:t>①</a:t>
            </a:r>
            <a:r>
              <a:rPr lang="zh-CN" altLang="zh-CN" sz="2700" kern="100" dirty="0">
                <a:latin typeface="Times New Roman"/>
                <a:ea typeface="华文细黑"/>
                <a:cs typeface="Times New Roman"/>
              </a:rPr>
              <a:t>首联与颔联是正面描写。首联直写梅花在</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众芳摇落</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时节仍能在园中独自傲然盛放，展现妍丽；颔联中</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疏影横斜</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暗香浮动</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从正面分别描写出梅花横斜交错、摇曳动人的姿态、神韵及其独有的清淡怡人的幽香</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smtClean="0">
                <a:latin typeface="宋体"/>
                <a:ea typeface="华文细黑"/>
                <a:cs typeface="Times New Roman"/>
              </a:rPr>
              <a:t>②</a:t>
            </a:r>
            <a:r>
              <a:rPr lang="zh-CN" altLang="zh-CN" sz="2700" kern="100" dirty="0">
                <a:latin typeface="Times New Roman"/>
                <a:ea typeface="华文细黑"/>
                <a:cs typeface="Times New Roman"/>
              </a:rPr>
              <a:t>颈联与尾联是侧面烘托。颈联写</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霜禽</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与</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粉蝶</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受梅花的吸引，侧面烘托梅花的美好形象；尾联从诗人抒情的角度，烘托梅花品格：说只有诗人的低吟品赏才可以与梅花的品格相般配，是容不得世俗的</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檀板与金樽</a:t>
            </a:r>
            <a:r>
              <a:rPr lang="en-US" altLang="zh-CN" sz="2700" kern="100" dirty="0">
                <a:latin typeface="宋体"/>
                <a:ea typeface="华文细黑"/>
                <a:cs typeface="Times New Roman"/>
              </a:rPr>
              <a:t>”</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歌舞饮宴</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染杂其间的</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smtClean="0">
                <a:latin typeface="宋体"/>
                <a:ea typeface="华文细黑"/>
                <a:cs typeface="Times New Roman"/>
              </a:rPr>
              <a:t>③</a:t>
            </a:r>
            <a:r>
              <a:rPr lang="zh-CN" altLang="zh-CN" sz="2700" kern="100" dirty="0">
                <a:latin typeface="Times New Roman"/>
                <a:ea typeface="华文细黑"/>
                <a:cs typeface="Times New Roman"/>
              </a:rPr>
              <a:t>全诗正侧结合，使梅花的美好形象更加丰满，突出了梅花高雅、高洁的品格；充分地抒发了诗人对梅花的喜爱之情。</a:t>
            </a:r>
            <a:endParaRPr lang="zh-CN" altLang="zh-CN" sz="2700" kern="100" dirty="0">
              <a:effectLst/>
              <a:latin typeface="宋体"/>
              <a:cs typeface="Courier New"/>
            </a:endParaRPr>
          </a:p>
        </p:txBody>
      </p:sp>
      <p:sp>
        <p:nvSpPr>
          <p:cNvPr id="12" name="TextBox 11"/>
          <p:cNvSpPr txBox="1"/>
          <p:nvPr/>
        </p:nvSpPr>
        <p:spPr>
          <a:xfrm>
            <a:off x="6527254" y="30737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05837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0" grpId="0" animBg="1"/>
      <p:bldP spid="10" grpId="1" animBg="1"/>
      <p:bldP spid="11" grpId="0"/>
      <p:bldP spid="1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3198" y="1455526"/>
            <a:ext cx="10893589"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正面描写与侧面描写多用于人物的刻画，正面描写指通过对人物的肖像、语言、动作、神态、心理等方面的描写直接表现人物；侧面描写又叫间接描写，通过对周围人物或环境的描绘来表现所要描写的对象。例如形容女子容貌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明眸皓齿、貌若天仙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即为正面描写，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沉鱼落雁、闭月羞花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则为侧面描写。侧面描写有时比正面描写更能使对象鲜明、突出，给读者留下更多的想象余地。</a:t>
            </a:r>
            <a:endParaRPr lang="zh-CN" altLang="zh-CN" sz="1050" kern="100" dirty="0">
              <a:effectLst/>
              <a:latin typeface="宋体"/>
              <a:cs typeface="Courier New"/>
            </a:endParaRPr>
          </a:p>
        </p:txBody>
      </p:sp>
      <p:sp>
        <p:nvSpPr>
          <p:cNvPr id="4" name="矩形 3"/>
          <p:cNvSpPr>
            <a:spLocks noChangeAspect="1"/>
          </p:cNvSpPr>
          <p:nvPr/>
        </p:nvSpPr>
        <p:spPr>
          <a:xfrm>
            <a:off x="0" y="641761"/>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705459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458095" y="2772295"/>
            <a:ext cx="9048146" cy="52200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488154" y="662668"/>
            <a:ext cx="11223676" cy="39192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动静结合</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下列唐人诗句中，没有运用动静相衬手法的一项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桥响犬遥吠，庭空人散眠。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许浑《夜归丁卯桥村舍》</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炉火照天地，红星乱紫烟。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李白《秋浦歌》</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寒树鸟初动，霜桥人未行。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刘禹锡《途中早发》</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鹤鸣楚山静，露白秋江晓。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柳宗元《与崔策登西山》</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5" name="TextBox 4"/>
          <p:cNvSpPr txBox="1"/>
          <p:nvPr/>
        </p:nvSpPr>
        <p:spPr>
          <a:xfrm>
            <a:off x="8900381" y="150358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463339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4" grpId="0" animBg="1"/>
      <p:bldP spid="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155768"/>
            <a:ext cx="11223676"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漫成一首</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杜　甫</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江月去人只数尺，风灯照夜欲三更。</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沙头宿鹭联拳静，船尾跳鱼拨剌鸣。</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这首诗写夜泊之景。诗人写月夜，不从空中之月写起，而写水中月影</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江月</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，一开始就抓住江上夜景的特色。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去人只数尺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是说月影靠船很近，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江清月近人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，它同时写出江水之清明。江中月影近人，画出了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江天一色无纤尘，皎皎空中孤月轮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的江间月夜美景，境界是宁静而</a:t>
            </a:r>
            <a:r>
              <a:rPr lang="zh-CN" altLang="zh-CN" sz="2800" kern="100" spc="100" dirty="0">
                <a:latin typeface="Times New Roman"/>
                <a:ea typeface="华文细黑"/>
                <a:cs typeface="Times New Roman"/>
              </a:rPr>
              <a:t>安谧的。第二句写舟中樯杆上挂着照夜的灯，在</a:t>
            </a:r>
            <a:r>
              <a:rPr lang="zh-CN" altLang="zh-CN" sz="2800" kern="100" spc="100" dirty="0" smtClean="0">
                <a:latin typeface="Times New Roman"/>
                <a:ea typeface="华文细黑"/>
                <a:cs typeface="Times New Roman"/>
              </a:rPr>
              <a:t>月</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210744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5289" y="442059"/>
            <a:ext cx="11002525"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下灯光显得冲淡而柔和。桅灯当有纸罩避风，故曰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。其时江上并没有风，否则江水不会那样宁静，月影也不会那样清晰可近了。一、二句似乎都是写景，但读者能够真切感到一个未眠人的存在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第一句已点出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，这就是诗人自己。从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舟外写到舟内，由远及近。然后再写到江岸，又由近移远。由于月照沙岸如雪，沙头景物隐约可辨，夜宿的白鹭蜷曲着身子，三五成群团聚在沙滩上，它们睡得那样安恬，与环境极为和谐；同时又表现出宁静的景物中有生命的呼吸。这和平境界的可爱，唯有饱经丧乱的不眠人才能充分体会</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75217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8730" y="405458"/>
            <a:ext cx="11002525"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诗句中洋溢着诗人对和平生活的向往和对于自然界小生命的热爱，这与诗人忧国忧民的精神是一脉相通的。诗人对着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沙头宿鹭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，不禁衷心赞美夜的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美。由于他与自然万类息息相通，这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深林人不知，明月来相照</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王维《竹里馆》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的寂静幽独该有多么不同。忽然船尾传来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拨剌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的声响，使凝神谛视着的诗人猛地惊醒，他转向船尾，只见波光粼粼的水面上跃起一条大鱼，在夜空中划了一条若隐若现的弧线后，又潜入水中。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诗歌前三句着力刻画一个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字，末句却写动、写声，似乎破了静谧之境，然而给读者的实际感受恰好相反，以动破静，愈见其静；</a:t>
            </a:r>
            <a:r>
              <a:rPr lang="zh-CN" altLang="zh-CN" sz="2800" kern="100" dirty="0" smtClean="0">
                <a:latin typeface="Times New Roman"/>
                <a:ea typeface="华文细黑"/>
                <a:cs typeface="Times New Roman"/>
              </a:rPr>
              <a:t>以</a:t>
            </a:r>
            <a:endParaRPr lang="zh-CN" altLang="zh-CN" sz="1050" kern="100" dirty="0">
              <a:latin typeface="宋体"/>
              <a:cs typeface="Courier New"/>
            </a:endParaRPr>
          </a:p>
        </p:txBody>
      </p:sp>
    </p:spTree>
    <p:extLst>
      <p:ext uri="{BB962C8B-B14F-4D97-AF65-F5344CB8AC3E}">
        <p14:creationId xmlns:p14="http://schemas.microsoft.com/office/powerpoint/2010/main" val="31673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126951"/>
            <a:ext cx="11335913" cy="653765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声破静，愈见其静。这是陪衬的手法，适当把对立因素渗入统一的基调，可以强化总的基调。这是诗、画、音乐都常采用的手法。诗歌后两句分写鸟、鱼，一静一动，相反相成，抓住了江上月夜最有特点同时又最富于诗意的情景，写得逼真、亲切而又传神，可见诗人体物之工。</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此诗乍看上去，四句分写月、灯、鸟、鱼，各成一景，不相联属，确是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一句一绝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。然而，诗人通过远近推移、动静相成的手法，使舟内舟外、江间陆上、物与物、情与景之间相互关联，浑融一体，读之如身历其境，由境会意。因而绝不是什么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断锦裂缯</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胡应麟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老去诗篇浑漫与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，从诗题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漫成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可知该诗是诗人一时得心应手之作，这种工致而天然的境界不是徒事雕章琢句者所能达到的。</a:t>
            </a:r>
            <a:endParaRPr lang="zh-CN" altLang="zh-CN" sz="1050" kern="100" dirty="0">
              <a:latin typeface="宋体"/>
              <a:cs typeface="Courier New"/>
            </a:endParaRPr>
          </a:p>
        </p:txBody>
      </p:sp>
    </p:spTree>
    <p:extLst>
      <p:ext uri="{BB962C8B-B14F-4D97-AF65-F5344CB8AC3E}">
        <p14:creationId xmlns:p14="http://schemas.microsoft.com/office/powerpoint/2010/main" val="1996741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142878" y="2373676"/>
            <a:ext cx="54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146792" y="1850456"/>
            <a:ext cx="5797540"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Ⅰ  </a:t>
            </a:r>
            <a:r>
              <a:rPr lang="zh-CN" altLang="en-US" sz="2800" b="1" dirty="0" smtClean="0">
                <a:solidFill>
                  <a:srgbClr val="3114AC"/>
                </a:solidFill>
                <a:latin typeface="Times New Roman" pitchFamily="18" charset="0"/>
                <a:ea typeface="微软雅黑" pitchFamily="34" charset="-122"/>
                <a:cs typeface="Times New Roman" pitchFamily="18" charset="0"/>
              </a:rPr>
              <a:t>掌握四类表达技巧的特点和效果</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142878" y="3405753"/>
            <a:ext cx="54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146792" y="2882571"/>
            <a:ext cx="5149468"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掌握表达技巧题的审答规范</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837506"/>
            <a:ext cx="11223676"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诗歌后两句是如何描写景物的？请结合诗句简要赏析。</a:t>
            </a:r>
            <a:endParaRPr lang="zh-CN" altLang="zh-CN" sz="1050" kern="100" dirty="0">
              <a:effectLst/>
              <a:latin typeface="宋体"/>
              <a:cs typeface="Courier New"/>
            </a:endParaRPr>
          </a:p>
        </p:txBody>
      </p:sp>
      <p:sp>
        <p:nvSpPr>
          <p:cNvPr id="10" name="矩形 9"/>
          <p:cNvSpPr/>
          <p:nvPr/>
        </p:nvSpPr>
        <p:spPr>
          <a:xfrm>
            <a:off x="406574" y="1701602"/>
            <a:ext cx="11273868" cy="219648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6574" y="1701602"/>
            <a:ext cx="11112550"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诗人进行了生动的描写：白鹭蜷曲着身子，恬静地夜宿在月照下的沙滩；船尾大鱼跃出水面而发出拨剌的响声。一静一动构成了江上月夜宁静的美景。</a:t>
            </a:r>
            <a:endParaRPr lang="zh-CN" altLang="zh-CN" sz="1050" kern="100" dirty="0">
              <a:effectLst/>
              <a:latin typeface="宋体"/>
              <a:cs typeface="Courier New"/>
            </a:endParaRPr>
          </a:p>
        </p:txBody>
      </p:sp>
      <p:sp>
        <p:nvSpPr>
          <p:cNvPr id="12" name="TextBox 11"/>
          <p:cNvSpPr txBox="1"/>
          <p:nvPr/>
        </p:nvSpPr>
        <p:spPr>
          <a:xfrm>
            <a:off x="8971790" y="9983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639705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0" grpId="0" animBg="1"/>
      <p:bldP spid="10"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884685"/>
            <a:ext cx="11223676"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动静结合，是指在一首诗歌中既有动态描写，又有静态描写。一般有两种表现形式：一是以动写静，二是以静写动。动静结合，往往和衬托相关，动态和静态相互结合，相互映衬。</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以动写静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以动衬静</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，动静结合。如王维《山居秋暝》中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明月松间照，清泉石上流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，皓月当空，青松如盖，是静景描写；山泉清冽，流泻山石之上，是动景描写。山泉因雨后水量充足，流势增大，从石上流过，淙淙有声，以动衬静，反衬出山中的宁静。贾岛《题李凝幽居》中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鸟宿池边树，僧敲月下门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，以响衬静，与王籍《入若耶溪》中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蝉噪林逾静，鸟鸣山更幽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有异曲同工之妙</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a:spLocks noChangeAspect="1"/>
          </p:cNvSpPr>
          <p:nvPr/>
        </p:nvSpPr>
        <p:spPr>
          <a:xfrm>
            <a:off x="0" y="34108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506311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737187"/>
            <a:ext cx="11223676"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以静写动，动静结合。如李白《望庐山瀑布》中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日照香炉生紫烟，遥看瀑布挂前川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，借这形如香炉、经日光照射而云蒸霞蔚、紫烟缭绕的高大山峰，为壮美的瀑布制造阔大而神奇的背景，突出瀑布这一主要景观。瀑布自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奔泻而下，近看自然极有动感，然而诗人却在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遥看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，着一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字，便化动为静了，使得整条瀑流如玉帘垂空，又如白练高悬。第三句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飞流直下三千尺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，由静转动，极写瀑布悬空飞注、势不可当的气势。</a:t>
            </a:r>
            <a:endParaRPr lang="zh-CN" altLang="zh-CN" sz="1050" kern="100" dirty="0">
              <a:latin typeface="宋体"/>
              <a:cs typeface="Courier New"/>
            </a:endParaRPr>
          </a:p>
        </p:txBody>
      </p:sp>
    </p:spTree>
    <p:extLst>
      <p:ext uri="{BB962C8B-B14F-4D97-AF65-F5344CB8AC3E}">
        <p14:creationId xmlns:p14="http://schemas.microsoft.com/office/powerpoint/2010/main" val="186100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308621"/>
            <a:ext cx="11223676" cy="58574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细节描写</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约　客</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赵师秀</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黄梅时节家家雨，青草池塘处处蛙。</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有约不来过夜半，闲敲棋子落灯花。</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与人约会而久候不至，难免焦躁不安，这大概是每个人都有的经验，以此入诗，就难以写得蕴藉有味。然而赵师秀的这首小诗状此种情致，却写得深蕴含蓄，余味无穷</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1404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8730" y="512325"/>
            <a:ext cx="11002525"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黄梅时节家家雨，青草池塘处处蛙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，诗歌前两句写景，描绘出一幅江南夏雨图。梅雨季节，阴雨连绵，池塘水涨，蛙声不断，乡村之景是那么清新恬静、和谐美妙。但是，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一切景语皆情语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，诗人在这里并非为写景而写景，而是于景中寄寓了他独自期客的复杂的思想感情。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家家雨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既描绘出夏季梅雨的无所不在与急骤密集，表现乡村之景的清新静谧，又暗示了客人不能如期赴约的客观原因，流露出诗人对这种阴雨天气的无奈。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处处蛙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既是写池塘中蛙声阵阵，又</a:t>
            </a:r>
            <a:r>
              <a:rPr lang="zh-CN" altLang="zh-CN" sz="2800" kern="100" spc="50" dirty="0">
                <a:latin typeface="Times New Roman"/>
                <a:ea typeface="华文细黑"/>
                <a:cs typeface="Times New Roman"/>
              </a:rPr>
              <a:t>是采用以声衬静的写法，烘托出梅雨时节乡村夜晚的恬静和谐气氛</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Tree>
    <p:extLst>
      <p:ext uri="{BB962C8B-B14F-4D97-AF65-F5344CB8AC3E}">
        <p14:creationId xmlns:p14="http://schemas.microsoft.com/office/powerpoint/2010/main" val="1694874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0377" y="1228923"/>
            <a:ext cx="11563765" cy="4001071"/>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同时还折射出诗人落寞孤寂与烦躁不安的心境。这两句诗分别从视觉和听觉两个方面，形象</a:t>
            </a:r>
            <a:r>
              <a:rPr lang="zh-CN" altLang="zh-CN" sz="2800" kern="100" spc="100" dirty="0">
                <a:solidFill>
                  <a:prstClr val="black"/>
                </a:solidFill>
                <a:latin typeface="Times New Roman"/>
                <a:ea typeface="华文细黑"/>
                <a:cs typeface="Times New Roman"/>
              </a:rPr>
              <a:t>而真切地表现出在夜深人静之时，诗人独自</a:t>
            </a:r>
            <a:r>
              <a:rPr lang="zh-CN" altLang="zh-CN" sz="2800" kern="100" spc="100" dirty="0" smtClean="0">
                <a:solidFill>
                  <a:prstClr val="black"/>
                </a:solidFill>
                <a:latin typeface="Times New Roman"/>
                <a:ea typeface="华文细黑"/>
                <a:cs typeface="Times New Roman"/>
              </a:rPr>
              <a:t>期</a:t>
            </a:r>
            <a:r>
              <a:rPr lang="zh-CN" altLang="zh-CN" sz="2800" kern="100" dirty="0" smtClean="0">
                <a:latin typeface="Times New Roman"/>
                <a:ea typeface="华文细黑"/>
                <a:cs typeface="Times New Roman"/>
              </a:rPr>
              <a:t>客而客人却始终没有出现时的独特心理感受。遍布乡村、连绵不断的骤雨，此起彼伏、不绝于耳的蛙声，本来十分和谐美妙，但令人懊恼的是：这绵绵阴雨，阻挡了友人如约；如鼓的蛙声，扰乱了诗人的心境。此时此刻，诗人多么希望友人风雨无阻、如期而至，和他一起举棋消愁。</a:t>
            </a:r>
            <a:endParaRPr lang="zh-CN" altLang="zh-CN" sz="1050" kern="100" dirty="0">
              <a:latin typeface="宋体"/>
              <a:cs typeface="Courier New"/>
            </a:endParaRPr>
          </a:p>
        </p:txBody>
      </p:sp>
    </p:spTree>
    <p:extLst>
      <p:ext uri="{BB962C8B-B14F-4D97-AF65-F5344CB8AC3E}">
        <p14:creationId xmlns:p14="http://schemas.microsoft.com/office/powerpoint/2010/main" val="218980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333450"/>
            <a:ext cx="11335913" cy="5857477"/>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有约不来过夜半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一句才点明了诗题，也使得上面两句景物、声响的描绘有了着落。与客原先有约，但是过了夜半还不见人来，无疑是因为这绵绵不断的夜雨阻止了友人践约。夜深不寐，足见诗人期待之久，希望之殷，至此，似乎已将期客不至的情形写尽，然而末句一个小小的衬垫，反令诗意大为生色。</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闲敲棋子落灯花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，此句只是写了诗人一个</a:t>
            </a:r>
            <a:r>
              <a:rPr lang="zh-CN" altLang="zh-CN" sz="2800" kern="100" dirty="0" smtClean="0">
                <a:solidFill>
                  <a:prstClr val="black"/>
                </a:solidFill>
                <a:latin typeface="Times New Roman"/>
                <a:ea typeface="华文细黑"/>
                <a:cs typeface="Times New Roman"/>
              </a:rPr>
              <a:t>小小的</a:t>
            </a:r>
            <a:r>
              <a:rPr lang="zh-CN" altLang="zh-CN" sz="2800" kern="100" dirty="0" smtClean="0">
                <a:latin typeface="Times New Roman"/>
                <a:ea typeface="华文细黑"/>
                <a:cs typeface="Times New Roman"/>
              </a:rPr>
              <a:t>动态，然而这个动态，将诗人焦躁而期望的心情刻画得细致入微。因为孤独一人，下不成棋，所以说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闲敲棋子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；棋子本不是敲的，但用来敲打，正体现了诗人孤独中的苦闷；</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字说明了无聊，而在这个</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字的背后，隐含着诗人失望焦躁的情绪。</a:t>
            </a:r>
            <a:endParaRPr lang="zh-CN" altLang="zh-CN" sz="1050" kern="100" dirty="0">
              <a:latin typeface="宋体"/>
              <a:cs typeface="Courier New"/>
            </a:endParaRPr>
          </a:p>
        </p:txBody>
      </p:sp>
    </p:spTree>
    <p:extLst>
      <p:ext uri="{BB962C8B-B14F-4D97-AF65-F5344CB8AC3E}">
        <p14:creationId xmlns:p14="http://schemas.microsoft.com/office/powerpoint/2010/main" val="4077348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925" y="1167494"/>
            <a:ext cx="11335913" cy="391848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人在孤寂焦虑的时候，往往会下意识地做一种单调机械的动作，像是有意要弄出一点声响去打破沉寂，冲淡忧虑，这里的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闲敲棋子</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，正是这样的动作。</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落灯花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固然是敲棋所致，但也委婉地表现了灯芯燃久、期客时间长的情形，诗人怅惘失意的形象也就跃然纸上了。敲棋这一细</a:t>
            </a:r>
            <a:endParaRPr lang="zh-CN" altLang="zh-CN" sz="1050" kern="100" dirty="0">
              <a:solidFill>
                <a:prstClr val="black"/>
              </a:solidFill>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节中，包含了多层意蕴，有语近情遥、含吐不露的韵味。可见艺术创作中捕捉典型细节的重要。</a:t>
            </a:r>
            <a:endParaRPr lang="zh-CN" altLang="zh-CN" sz="1050" kern="100" dirty="0" smtClean="0">
              <a:latin typeface="宋体"/>
              <a:cs typeface="Courier New"/>
            </a:endParaRPr>
          </a:p>
        </p:txBody>
      </p:sp>
    </p:spTree>
    <p:extLst>
      <p:ext uri="{BB962C8B-B14F-4D97-AF65-F5344CB8AC3E}">
        <p14:creationId xmlns:p14="http://schemas.microsoft.com/office/powerpoint/2010/main" val="392395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4043" y="1309768"/>
            <a:ext cx="11223676" cy="327215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这首诗另一个明显的特点是对比手法的运用。前两句写户外的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家家雨</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处处蛙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，直如两部鼓吹，喧聒盈耳。后两句写户内的一灯如豆，枯坐敲棋，寂静无聊，恰与前文构成鲜明对照，通过这种对照，更深地表现了诗人落寞失望的情怀。由此可知，赵师秀等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四灵</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诗人虽以淡泊清新的面目出现，其实颇有精心结撰的功夫。</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206193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581954"/>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闲敲棋子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虽是诗人一个小小的动作，却将诗人的心理刻画得细致入微。请结合全诗作简要赏析。</a:t>
            </a:r>
            <a:endParaRPr lang="zh-CN" altLang="zh-CN" sz="1050" kern="100" dirty="0">
              <a:effectLst/>
              <a:latin typeface="宋体"/>
              <a:cs typeface="Courier New"/>
            </a:endParaRPr>
          </a:p>
        </p:txBody>
      </p:sp>
      <p:sp>
        <p:nvSpPr>
          <p:cNvPr id="7" name="矩形 6"/>
          <p:cNvSpPr/>
          <p:nvPr/>
        </p:nvSpPr>
        <p:spPr>
          <a:xfrm>
            <a:off x="406574" y="2056342"/>
            <a:ext cx="11273868" cy="271116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2007512"/>
            <a:ext cx="11223676"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末句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闲敲棋子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是一个细节描写。诗人与友相约，可是时间已过夜半，客人还未到来，诗人百无聊赖之际，有意无意地拿起棋子在棋盘上敲打，将灯花都震落了。这一细节貌似闲暇，实则反映出诗人内心的焦躁烦闷。</a:t>
            </a:r>
            <a:endParaRPr lang="zh-CN" altLang="zh-CN" sz="1050" kern="100" dirty="0">
              <a:effectLst/>
              <a:latin typeface="宋体"/>
              <a:cs typeface="Courier New"/>
            </a:endParaRPr>
          </a:p>
        </p:txBody>
      </p:sp>
      <p:sp>
        <p:nvSpPr>
          <p:cNvPr id="12" name="TextBox 11"/>
          <p:cNvSpPr txBox="1"/>
          <p:nvPr/>
        </p:nvSpPr>
        <p:spPr>
          <a:xfrm>
            <a:off x="5434472" y="13945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637924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animBg="1"/>
      <p:bldP spid="7" grpId="1" animBg="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25721" y="2853730"/>
            <a:ext cx="8137164"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Ⅰ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四类表达技巧的特点和效果</a:t>
            </a:r>
          </a:p>
        </p:txBody>
      </p:sp>
    </p:spTree>
    <p:extLst>
      <p:ext uri="{BB962C8B-B14F-4D97-AF65-F5344CB8AC3E}">
        <p14:creationId xmlns:p14="http://schemas.microsoft.com/office/powerpoint/2010/main" val="247829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453784"/>
            <a:ext cx="11223676"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细节描写，是指对古诗词中的人物、环境或事件的某一局部、某一特征、某一细微事实所作的具体、深入的描写。古诗词一般篇幅短小，不会有大量篇幅的细节描写，但是，即使是短小的篇章，也不可忽视其中的细节描写。细节描写能起到烘托环境气氛、刻画人物性格和心理、揭示思想情感等作用。</a:t>
            </a:r>
            <a:endParaRPr lang="zh-CN" altLang="zh-CN" sz="1000" kern="100" dirty="0">
              <a:effectLst/>
              <a:latin typeface="宋体"/>
              <a:cs typeface="Courier New"/>
            </a:endParaRPr>
          </a:p>
        </p:txBody>
      </p:sp>
      <p:sp>
        <p:nvSpPr>
          <p:cNvPr id="4" name="矩形 3"/>
          <p:cNvSpPr>
            <a:spLocks noChangeAspect="1"/>
          </p:cNvSpPr>
          <p:nvPr/>
        </p:nvSpPr>
        <p:spPr>
          <a:xfrm>
            <a:off x="0" y="734933"/>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89574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107416"/>
            <a:ext cx="11002525"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抒情</a:t>
            </a:r>
            <a:endParaRPr lang="zh-CN" altLang="zh-CN" sz="1050" b="1" kern="100" dirty="0">
              <a:solidFill>
                <a:srgbClr val="0000FF"/>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40000"/>
              </a:lnSpc>
              <a:spcAft>
                <a:spcPts val="0"/>
              </a:spcAft>
            </a:pPr>
            <a:r>
              <a:rPr lang="zh-CN" altLang="zh-CN" sz="2800" b="1" kern="100" dirty="0">
                <a:latin typeface="Times New Roman"/>
                <a:ea typeface="华文细黑"/>
                <a:cs typeface="Times New Roman"/>
              </a:rPr>
              <a:t>野　望</a:t>
            </a:r>
            <a:endParaRPr lang="zh-CN" altLang="zh-CN" sz="1050" b="1" kern="100" dirty="0">
              <a:latin typeface="宋体"/>
              <a:cs typeface="Courier New"/>
            </a:endParaRPr>
          </a:p>
          <a:p>
            <a:pPr algn="ctr">
              <a:lnSpc>
                <a:spcPct val="140000"/>
              </a:lnSpc>
              <a:spcAft>
                <a:spcPts val="0"/>
              </a:spcAf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唐</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杜甫</a:t>
            </a:r>
            <a:endParaRPr lang="zh-CN" altLang="zh-CN" sz="1050" kern="100" dirty="0">
              <a:latin typeface="宋体"/>
              <a:cs typeface="Courier New"/>
            </a:endParaRPr>
          </a:p>
          <a:p>
            <a:pPr>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西山</a:t>
            </a:r>
            <a:r>
              <a:rPr lang="zh-CN" altLang="zh-CN" sz="2800" kern="100" dirty="0">
                <a:latin typeface="Times New Roman"/>
                <a:ea typeface="华文细黑"/>
                <a:cs typeface="Times New Roman"/>
              </a:rPr>
              <a:t>白雪三城戍</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，南浦清江万里桥</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海内</a:t>
            </a:r>
            <a:r>
              <a:rPr lang="zh-CN" altLang="zh-CN" sz="2800" kern="100" dirty="0">
                <a:latin typeface="Times New Roman"/>
                <a:ea typeface="华文细黑"/>
                <a:cs typeface="Times New Roman"/>
              </a:rPr>
              <a:t>风尘诸弟隔，天涯涕泪一身遥。</a:t>
            </a:r>
            <a:endParaRPr lang="zh-CN" altLang="zh-CN" sz="1050" kern="100" dirty="0">
              <a:latin typeface="宋体"/>
              <a:cs typeface="Courier New"/>
            </a:endParaRPr>
          </a:p>
          <a:p>
            <a:pPr>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惟</a:t>
            </a:r>
            <a:r>
              <a:rPr lang="zh-CN" altLang="zh-CN" sz="2800" kern="100" dirty="0">
                <a:latin typeface="Times New Roman"/>
                <a:ea typeface="华文细黑"/>
                <a:cs typeface="Times New Roman"/>
              </a:rPr>
              <a:t>将迟暮供多病，未有涓埃</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答圣朝。</a:t>
            </a:r>
            <a:endParaRPr lang="zh-CN" altLang="zh-CN" sz="1050" kern="100" dirty="0">
              <a:latin typeface="宋体"/>
              <a:cs typeface="Courier New"/>
            </a:endParaRPr>
          </a:p>
          <a:p>
            <a:pPr>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跨</a:t>
            </a:r>
            <a:r>
              <a:rPr lang="zh-CN" altLang="zh-CN" sz="2800" kern="100" dirty="0">
                <a:latin typeface="Times New Roman"/>
                <a:ea typeface="华文细黑"/>
                <a:cs typeface="Times New Roman"/>
              </a:rPr>
              <a:t>马出郊时极目，不堪人事日萧条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三城戍：西山三城的堡垒，三城，与吐蕃临界，为蜀边要塞。</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南浦句：南浦，泛指送别之地。万里桥，在成都杜甫草堂的东边。</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涓埃：细流与微尘，比喻微小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719172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6260" y="79326"/>
            <a:ext cx="11112550" cy="6686935"/>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b="1" kern="100" dirty="0" smtClean="0">
                <a:latin typeface="Times New Roman"/>
                <a:ea typeface="华文细黑"/>
                <a:cs typeface="Times New Roman"/>
              </a:rPr>
              <a:t>　</a:t>
            </a:r>
            <a:r>
              <a:rPr lang="zh-CN" altLang="zh-CN" sz="2800" kern="100" dirty="0">
                <a:latin typeface="Times New Roman"/>
                <a:ea typeface="华文细黑"/>
                <a:cs typeface="Times New Roman"/>
              </a:rPr>
              <a:t>这首诗作于上元二年</a:t>
            </a:r>
            <a:r>
              <a:rPr lang="en-US" altLang="zh-CN" sz="2800" kern="100" dirty="0">
                <a:latin typeface="Times New Roman"/>
                <a:ea typeface="华文细黑"/>
                <a:cs typeface="Courier New"/>
              </a:rPr>
              <a:t>(761)</a:t>
            </a:r>
            <a:r>
              <a:rPr lang="zh-CN" altLang="zh-CN" sz="2800" kern="100" dirty="0">
                <a:latin typeface="Times New Roman"/>
                <a:ea typeface="华文细黑"/>
                <a:cs typeface="Times New Roman"/>
              </a:rPr>
              <a:t>成都草堂。诗以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野望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为题，是诗人跃马出郊时感伤时局、怀念诸弟的自我写照。</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首联写野望时所见西山和锦江。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西山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在成都西，主峰终年积雪，因此以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白雪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，松、维、保三州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在今四川松潘、理县一带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，此时驻军严防吐蕃入侵，是蜀地要镇。南浦，南郊外水滨。清江，锦江。万里桥，在成都城南。中间两联是野望时触发的有关国家和个人的感怀。三、四句由战乱推出怀念诸弟，自伤流落的情思。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指安史之乱导致的连年战火。杜甫有四弟：颖、观、丰、占。只杜占随他入蜀，其他三弟都散居各地。此时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一身遥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客西蜀，如在天之一涯。诗人怀念家国，不禁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涕泪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横流。真情实感尽皆吐露不由人不感动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69880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4791" y="857035"/>
            <a:ext cx="10893589" cy="4949023"/>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五、六句又由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引出残年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贡微力，无补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圣朝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的内愧。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，付托。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涓埃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，滴水、微尘，指毫末之微。杜甫时年五十，因此说已入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迟暮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之年。他叹息说：我只有将暮年付诸给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之身，但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丝毫贡献，报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答圣朝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，是很感惭愧的。</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杜甫虽流落西蜀，但报效李唐王朝之心，却始终未改，足见他的爱国意识是很强烈的。中间四句，由于连用对偶而将诗人的家国之忧、身世之感，特别是报效李唐王朝之心，艺术地得到有效概括</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76003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765498"/>
            <a:ext cx="11335913" cy="4273966"/>
          </a:xfrm>
          <a:prstGeom prst="rect">
            <a:avLst/>
          </a:prstGeom>
        </p:spPr>
        <p:txBody>
          <a:bodyPr wrap="square" lIns="121898" tIns="60948" rIns="121898" bIns="60948">
            <a:spAutoFit/>
          </a:bodyPr>
          <a:lstStyle/>
          <a:p>
            <a:pPr lvl="0" algn="just">
              <a:lnSpc>
                <a:spcPct val="140000"/>
              </a:lnSpc>
            </a:pPr>
            <a:r>
              <a:rPr lang="zh-CN" altLang="zh-CN" sz="2800" kern="100" dirty="0">
                <a:solidFill>
                  <a:prstClr val="black"/>
                </a:solidFill>
                <a:latin typeface="Times New Roman"/>
                <a:ea typeface="华文细黑"/>
                <a:cs typeface="Times New Roman"/>
              </a:rPr>
              <a:t>尾联点出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野望</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的方式和深沉的忧虑。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人事</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，人世间的事。由于当时西山三城列兵防戍，蜀地百姓赋役负担沉重，杜甫深为民不堪命而对世事产生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转</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萧条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的隐忧。这是结句用意所在</a:t>
            </a:r>
            <a:r>
              <a:rPr lang="zh-CN" altLang="zh-CN" sz="2800" kern="100" dirty="0" smtClean="0">
                <a:solidFill>
                  <a:prstClr val="black"/>
                </a:solidFill>
                <a:latin typeface="Times New Roman"/>
                <a:ea typeface="华文细黑"/>
                <a:cs typeface="Times New Roman"/>
              </a:rPr>
              <a:t>。</a:t>
            </a:r>
            <a:r>
              <a:rPr lang="zh-CN" altLang="zh-CN" sz="2800" kern="100" dirty="0" smtClean="0">
                <a:latin typeface="Times New Roman"/>
                <a:ea typeface="华文细黑"/>
                <a:cs typeface="Times New Roman"/>
              </a:rPr>
              <a:t>诗人从草堂</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跨马</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南</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郊</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，纵目四</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望</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南浦清江万里桥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是近望之景，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西山白雪三城戍</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是远望之景。他由</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三城戍</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引出战乱的感叹，由</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万里桥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兴起出蜀之意。这是中间两联有关家国和个人忧念产生的原因。</a:t>
            </a:r>
            <a:endParaRPr lang="zh-CN" altLang="zh-CN" sz="1050" kern="100" dirty="0" smtClean="0">
              <a:latin typeface="宋体"/>
              <a:cs typeface="Courier New"/>
            </a:endParaRPr>
          </a:p>
        </p:txBody>
      </p:sp>
    </p:spTree>
    <p:extLst>
      <p:ext uri="{BB962C8B-B14F-4D97-AF65-F5344CB8AC3E}">
        <p14:creationId xmlns:p14="http://schemas.microsoft.com/office/powerpoint/2010/main" val="3676003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3629" y="1028036"/>
            <a:ext cx="11335913" cy="4273966"/>
          </a:xfrm>
          <a:prstGeom prst="rect">
            <a:avLst/>
          </a:prstGeom>
        </p:spPr>
        <p:txBody>
          <a:bodyPr wrap="square" lIns="121898" tIns="60948" rIns="121898" bIns="60948">
            <a:spAutoFit/>
          </a:bodyPr>
          <a:lstStyle/>
          <a:p>
            <a:pPr lvl="0" algn="just">
              <a:lnSpc>
                <a:spcPct val="140000"/>
              </a:lnSpc>
            </a:pPr>
            <a:r>
              <a:rPr lang="zh-CN" altLang="zh-CN" sz="2800" kern="100" dirty="0">
                <a:solidFill>
                  <a:prstClr val="black"/>
                </a:solidFill>
                <a:latin typeface="Times New Roman"/>
                <a:ea typeface="华文细黑"/>
                <a:cs typeface="Times New Roman"/>
              </a:rPr>
              <a:t>杜甫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跨马出郊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极目</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四</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望</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，原本为了排遣郁闷。但爱国爱民的感情，却驱迫他由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望</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到的自然景观引出对国家大事、兄弟离别和个人经历的种种反思。一时间，报效国家、怀念骨肉和伤感疾病等思想感情，集结心头。尤其为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迟暮</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多病</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发愁，为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涓埃</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答</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抱愧。</a:t>
            </a:r>
            <a:endParaRPr lang="zh-CN" altLang="zh-CN" sz="1050" kern="100" dirty="0">
              <a:solidFill>
                <a:prstClr val="black"/>
              </a:solidFill>
              <a:latin typeface="宋体"/>
              <a:cs typeface="Courier New"/>
            </a:endParaRPr>
          </a:p>
          <a:p>
            <a:pPr lvl="0" algn="just">
              <a:lnSpc>
                <a:spcPct val="140000"/>
              </a:lnSpc>
            </a:pPr>
            <a:r>
              <a:rPr lang="zh-CN" altLang="zh-CN" sz="2800" kern="100" dirty="0">
                <a:solidFill>
                  <a:prstClr val="black"/>
                </a:solidFill>
                <a:latin typeface="Times New Roman"/>
                <a:ea typeface="华文细黑"/>
                <a:cs typeface="Times New Roman"/>
              </a:rPr>
              <a:t>此诗前三联写野望时思想感情的变化过程，即由向外观察转为向内审视。尾联才指出由外向到内向的原因。在艺术结构上，颇有控纵自如之妙。</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76391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581954"/>
            <a:ext cx="11223676"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全诗是怎样表现诗人的情感的？请结合具体诗句加以赏析。</a:t>
            </a:r>
            <a:endParaRPr lang="zh-CN" altLang="zh-CN" sz="1050" kern="100" dirty="0">
              <a:effectLst/>
              <a:latin typeface="宋体"/>
              <a:cs typeface="Courier New"/>
            </a:endParaRPr>
          </a:p>
        </p:txBody>
      </p:sp>
      <p:sp>
        <p:nvSpPr>
          <p:cNvPr id="7" name="矩形 6"/>
          <p:cNvSpPr/>
          <p:nvPr/>
        </p:nvSpPr>
        <p:spPr>
          <a:xfrm>
            <a:off x="406574" y="1428333"/>
            <a:ext cx="11273868" cy="40896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33562" y="1404211"/>
            <a:ext cx="11112550"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全诗表现了诗人感伤时局，怀念诸弟，孤独隐忧的思想情感。首联写诗人野望所见的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西山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清江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凄清景色，融情于景。中间两联写诗人由所望之景触发的有关国家和个人的感怀。由战乱推出怀念诸弟，自伤流落的情思。暮年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丝毫贡献报答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圣朝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的惭愧。尾联写出诗人深为民不堪命而对世事产生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萧条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的隐忧。</a:t>
            </a:r>
            <a:endParaRPr lang="zh-CN" altLang="zh-CN" sz="1050" kern="100" dirty="0">
              <a:effectLst/>
              <a:latin typeface="宋体"/>
              <a:cs typeface="Courier New"/>
            </a:endParaRPr>
          </a:p>
        </p:txBody>
      </p:sp>
      <p:sp>
        <p:nvSpPr>
          <p:cNvPr id="12" name="TextBox 11"/>
          <p:cNvSpPr txBox="1"/>
          <p:nvPr/>
        </p:nvSpPr>
        <p:spPr>
          <a:xfrm>
            <a:off x="9639511" y="75255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149787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animBg="1"/>
      <p:bldP spid="7" grpId="1" animBg="1"/>
      <p:bldP spid="8" grpId="0"/>
      <p:bldP spid="8"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162" y="1313251"/>
            <a:ext cx="11223676"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诗歌最大的特点是抒情性，抒情是古诗创作中运用最多、最重要的表达方式，它可分为直接抒情和间接抒情两种。间接抒情有借景抒情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情景交融、融情于景、乐景哀情、哀景乐情等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，借物抒情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托物言志、象征、托物寓理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，借人抒情，借事抒情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即事感怀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，借古抒情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借古讽今、怀古伤今、用典抒情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等。另有对比、衬托等手法。其实，间接抒情就是借物、景、人、事、古事等进行的抒情。间接抒情的手法与表现手法有重合之处。</a:t>
            </a:r>
            <a:endParaRPr lang="zh-CN" altLang="zh-CN" sz="1050" kern="100" dirty="0">
              <a:effectLst/>
              <a:latin typeface="宋体"/>
              <a:cs typeface="Courier New"/>
            </a:endParaRPr>
          </a:p>
        </p:txBody>
      </p:sp>
      <p:sp>
        <p:nvSpPr>
          <p:cNvPr id="4" name="矩形 3"/>
          <p:cNvSpPr>
            <a:spLocks noChangeAspect="1"/>
          </p:cNvSpPr>
          <p:nvPr/>
        </p:nvSpPr>
        <p:spPr>
          <a:xfrm>
            <a:off x="0" y="520385"/>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38803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813540"/>
            <a:ext cx="11002525" cy="3552358"/>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mj-ea"/>
                <a:ea typeface="+mj-ea"/>
                <a:cs typeface="Times New Roman"/>
              </a:rPr>
              <a:t>三、重点掌握七种常考的表现手法</a:t>
            </a:r>
          </a:p>
          <a:p>
            <a:pPr algn="just">
              <a:lnSpc>
                <a:spcPts val="5500"/>
              </a:lnSpc>
              <a:spcAft>
                <a:spcPts val="0"/>
              </a:spcAft>
            </a:pPr>
            <a:r>
              <a:rPr lang="zh-CN" altLang="zh-CN" sz="2800" kern="100" dirty="0">
                <a:latin typeface="Times New Roman"/>
                <a:ea typeface="华文细黑"/>
                <a:cs typeface="Times New Roman"/>
              </a:rPr>
              <a:t>表现手法是高考考查的重点。它的含义有广义和狭义之分。广义上的等同于表达技巧。狭义的主要包括：借景抒情、托物言志、虚实结合、动静结合、抑扬结合、以小见大、象征、衬托、对比、联想想象、用典等。下面就重点介绍几种常考的表现手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838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5712" y="127487"/>
            <a:ext cx="11449272" cy="6586394"/>
          </a:xfrm>
          <a:prstGeom prst="rect">
            <a:avLst/>
          </a:prstGeom>
        </p:spPr>
        <p:txBody>
          <a:bodyPr wrap="square" lIns="121898" tIns="60948" rIns="121898" bIns="60948">
            <a:spAutoFit/>
          </a:bodyPr>
          <a:lstStyle/>
          <a:p>
            <a:pPr lvl="0" algn="just">
              <a:lnSpc>
                <a:spcPct val="150000"/>
              </a:lnSpc>
            </a:pPr>
            <a:r>
              <a:rPr lang="en-US" altLang="zh-CN" sz="2800" b="1" kern="100" dirty="0">
                <a:solidFill>
                  <a:prstClr val="black"/>
                </a:solidFill>
                <a:latin typeface="Times New Roman"/>
                <a:ea typeface="华文细黑"/>
                <a:cs typeface="Courier New"/>
              </a:rPr>
              <a:t>1.</a:t>
            </a:r>
            <a:r>
              <a:rPr lang="zh-CN" altLang="zh-CN" sz="2800" b="1" kern="100" dirty="0">
                <a:solidFill>
                  <a:prstClr val="black"/>
                </a:solidFill>
                <a:latin typeface="Times New Roman"/>
                <a:ea typeface="华文细黑"/>
                <a:cs typeface="Times New Roman"/>
              </a:rPr>
              <a:t>借景抒情</a:t>
            </a:r>
            <a:r>
              <a:rPr lang="en-US" altLang="zh-CN" sz="2800" b="1" kern="100" dirty="0">
                <a:solidFill>
                  <a:prstClr val="black"/>
                </a:solidFill>
                <a:latin typeface="Times New Roman"/>
                <a:ea typeface="华文细黑"/>
                <a:cs typeface="Courier New"/>
              </a:rPr>
              <a:t>(</a:t>
            </a:r>
            <a:r>
              <a:rPr lang="zh-CN" altLang="zh-CN" sz="2800" b="1" kern="100" dirty="0">
                <a:solidFill>
                  <a:prstClr val="black"/>
                </a:solidFill>
                <a:latin typeface="Times New Roman"/>
                <a:ea typeface="华文细黑"/>
                <a:cs typeface="Times New Roman"/>
              </a:rPr>
              <a:t>融情于景</a:t>
            </a:r>
            <a:r>
              <a:rPr lang="en-US" altLang="zh-CN" sz="2800" b="1" kern="100" dirty="0">
                <a:solidFill>
                  <a:prstClr val="black"/>
                </a:solidFill>
                <a:latin typeface="Times New Roman"/>
                <a:ea typeface="华文细黑"/>
                <a:cs typeface="Courier New"/>
              </a:rPr>
              <a:t>)</a:t>
            </a:r>
            <a:endParaRPr lang="zh-CN" altLang="zh-CN" sz="1050" b="1"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阅读下面这首唐诗，然后回答问题。</a:t>
            </a:r>
            <a:endParaRPr lang="zh-CN" altLang="zh-CN" sz="1050" kern="100" dirty="0">
              <a:solidFill>
                <a:prstClr val="black"/>
              </a:solidFill>
              <a:latin typeface="宋体"/>
              <a:cs typeface="Courier New"/>
            </a:endParaRPr>
          </a:p>
          <a:p>
            <a:pPr algn="ctr">
              <a:lnSpc>
                <a:spcPct val="150000"/>
              </a:lnSpc>
              <a:spcAft>
                <a:spcPts val="0"/>
              </a:spcAft>
            </a:pPr>
            <a:r>
              <a:rPr lang="zh-CN" altLang="zh-CN" sz="2800" b="1" kern="100" dirty="0" smtClean="0">
                <a:latin typeface="隶书"/>
                <a:ea typeface="华文细黑"/>
                <a:cs typeface="宋体"/>
              </a:rPr>
              <a:t>绵谷</a:t>
            </a:r>
            <a:r>
              <a:rPr lang="en-US" altLang="zh-CN" sz="2800" b="1" kern="100" baseline="30000" dirty="0" smtClean="0">
                <a:latin typeface="宋体"/>
                <a:ea typeface="华文细黑"/>
                <a:cs typeface="Times New Roman"/>
              </a:rPr>
              <a:t>①</a:t>
            </a:r>
            <a:r>
              <a:rPr lang="zh-CN" altLang="zh-CN" sz="2800" b="1" kern="100" dirty="0" smtClean="0">
                <a:latin typeface="Times New Roman"/>
                <a:ea typeface="华文细黑"/>
                <a:cs typeface="Times New Roman"/>
              </a:rPr>
              <a:t>回寄蔡氏昆仲</a:t>
            </a:r>
            <a:r>
              <a:rPr lang="en-US" altLang="zh-CN" sz="2800" b="1" kern="100" baseline="30000" dirty="0" smtClean="0">
                <a:latin typeface="宋体"/>
                <a:ea typeface="华文细黑"/>
                <a:cs typeface="Times New Roman"/>
              </a:rPr>
              <a:t>②</a:t>
            </a:r>
            <a:endParaRPr lang="zh-CN" altLang="zh-CN" sz="1050" b="1" kern="100" dirty="0" smtClean="0">
              <a:latin typeface="宋体"/>
              <a:cs typeface="Courier New"/>
            </a:endParaRPr>
          </a:p>
          <a:p>
            <a:pPr algn="ctr">
              <a:lnSpc>
                <a:spcPct val="150000"/>
              </a:lnSpc>
              <a:spcAft>
                <a:spcPts val="0"/>
              </a:spcAft>
            </a:pPr>
            <a:r>
              <a:rPr lang="zh-CN" altLang="zh-CN" sz="2800" kern="100" dirty="0" smtClean="0">
                <a:latin typeface="Times New Roman"/>
                <a:ea typeface="华文细黑"/>
                <a:cs typeface="Times New Roman"/>
              </a:rPr>
              <a:t>罗</a:t>
            </a:r>
            <a:r>
              <a:rPr lang="zh-CN" altLang="zh-CN" sz="2800" kern="100" dirty="0">
                <a:latin typeface="Times New Roman"/>
                <a:ea typeface="华文细黑"/>
                <a:cs typeface="Times New Roman"/>
              </a:rPr>
              <a:t>　隐</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一年两度锦江游，前值东风后值秋。</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芳草有情皆碍马，好云无处不遮楼。</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山牵别恨和肠断，水带离声入梦流。</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今日因君试回首，淡烟乔木隔绵州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绵谷：地名，今四川广元县。</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蔡氏昆仲：罗隐游锦江时认识的两兄弟</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latin typeface="宋体"/>
              <a:cs typeface="Courier New"/>
            </a:endParaRPr>
          </a:p>
        </p:txBody>
      </p:sp>
    </p:spTree>
    <p:extLst>
      <p:ext uri="{BB962C8B-B14F-4D97-AF65-F5344CB8AC3E}">
        <p14:creationId xmlns:p14="http://schemas.microsoft.com/office/powerpoint/2010/main" val="257741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5524" y="510584"/>
            <a:ext cx="11449272" cy="4259603"/>
          </a:xfrm>
          <a:prstGeom prst="rect">
            <a:avLst/>
          </a:prstGeom>
        </p:spPr>
        <p:txBody>
          <a:bodyPr wrap="square" lIns="121898" tIns="60948" rIns="121898" bIns="60948">
            <a:spAutoFit/>
          </a:bodyPr>
          <a:lstStyle/>
          <a:p>
            <a:pPr algn="just">
              <a:lnSpc>
                <a:spcPct val="160000"/>
              </a:lnSpc>
              <a:spcAft>
                <a:spcPts val="0"/>
              </a:spcAft>
            </a:pPr>
            <a:r>
              <a:rPr lang="zh-CN" altLang="zh-CN" sz="2800" b="1" kern="100" dirty="0">
                <a:solidFill>
                  <a:srgbClr val="0000FF"/>
                </a:solidFill>
                <a:latin typeface="+mj-ea"/>
                <a:ea typeface="+mj-ea"/>
                <a:cs typeface="Times New Roman"/>
              </a:rPr>
              <a:t>一、全面掌握古诗常用的修辞手法</a:t>
            </a:r>
          </a:p>
          <a:p>
            <a:pPr algn="just">
              <a:lnSpc>
                <a:spcPct val="16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请说出下列诗句所用的修辞手法。</a:t>
            </a:r>
            <a:endParaRPr lang="zh-CN" altLang="zh-CN" sz="105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明月不谙离恨苦，斜光到晓穿朱户</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此情无计可消除，才下眉头，却上心头</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终岁不闻丝竹声</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忽如一夜春风来，千树万树梨花开</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9622857" y="1845618"/>
            <a:ext cx="1162394" cy="719147"/>
          </a:xfrm>
          <a:prstGeom prst="rect">
            <a:avLst/>
          </a:prstGeom>
        </p:spPr>
        <p:txBody>
          <a:bodyPr wrap="square" lIns="121898" tIns="60948" rIns="121898" bIns="60948">
            <a:spAutoFit/>
          </a:bodyPr>
          <a:lstStyle/>
          <a:p>
            <a:pPr algn="just">
              <a:lnSpc>
                <a:spcPct val="160000"/>
              </a:lnSpc>
              <a:spcAft>
                <a:spcPts val="0"/>
              </a:spcAft>
            </a:pPr>
            <a:r>
              <a:rPr lang="zh-CN" altLang="zh-CN" sz="2800" kern="100" dirty="0">
                <a:solidFill>
                  <a:srgbClr val="C00000"/>
                </a:solidFill>
                <a:latin typeface="Times New Roman"/>
                <a:ea typeface="华文细黑"/>
                <a:cs typeface="Times New Roman"/>
              </a:rPr>
              <a:t>拟人</a:t>
            </a:r>
            <a:endParaRPr lang="zh-CN" altLang="zh-CN" sz="1050" kern="100" dirty="0">
              <a:solidFill>
                <a:srgbClr val="C00000"/>
              </a:solidFill>
              <a:effectLst/>
              <a:latin typeface="宋体"/>
              <a:cs typeface="Courier New"/>
            </a:endParaRPr>
          </a:p>
        </p:txBody>
      </p:sp>
      <p:sp>
        <p:nvSpPr>
          <p:cNvPr id="5" name="矩形 4"/>
          <p:cNvSpPr/>
          <p:nvPr/>
        </p:nvSpPr>
        <p:spPr>
          <a:xfrm>
            <a:off x="9543334" y="2565698"/>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拟物、夸张</a:t>
            </a:r>
            <a:endParaRPr lang="zh-CN" altLang="zh-CN" sz="1050" kern="100" dirty="0">
              <a:solidFill>
                <a:srgbClr val="C00000"/>
              </a:solidFill>
              <a:effectLst/>
              <a:latin typeface="宋体"/>
              <a:cs typeface="Courier New"/>
            </a:endParaRPr>
          </a:p>
        </p:txBody>
      </p:sp>
      <p:sp>
        <p:nvSpPr>
          <p:cNvPr id="7" name="矩形 6"/>
          <p:cNvSpPr/>
          <p:nvPr/>
        </p:nvSpPr>
        <p:spPr>
          <a:xfrm>
            <a:off x="9557740" y="3204245"/>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借代</a:t>
            </a:r>
            <a:endParaRPr lang="zh-CN" altLang="zh-CN" sz="1050" kern="100" dirty="0">
              <a:solidFill>
                <a:srgbClr val="C00000"/>
              </a:solidFill>
              <a:effectLst/>
              <a:latin typeface="宋体"/>
              <a:cs typeface="Courier New"/>
            </a:endParaRPr>
          </a:p>
        </p:txBody>
      </p:sp>
      <p:sp>
        <p:nvSpPr>
          <p:cNvPr id="8" name="矩形 7"/>
          <p:cNvSpPr/>
          <p:nvPr/>
        </p:nvSpPr>
        <p:spPr>
          <a:xfrm>
            <a:off x="9552569" y="3931113"/>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比喻、夸张</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1192790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7" grpId="0"/>
      <p:bldP spid="7" grpId="1"/>
      <p:bldP spid="8" grpId="0"/>
      <p:bldP spid="8"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0431" y="261442"/>
            <a:ext cx="11223676"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b="1" kern="100" dirty="0" smtClean="0">
                <a:latin typeface="Times New Roman"/>
                <a:ea typeface="华文细黑"/>
                <a:cs typeface="Times New Roman"/>
              </a:rPr>
              <a:t>　</a:t>
            </a:r>
            <a:r>
              <a:rPr lang="zh-CN" altLang="zh-CN" sz="2800" kern="100" dirty="0">
                <a:latin typeface="Times New Roman"/>
                <a:ea typeface="华文细黑"/>
                <a:cs typeface="Times New Roman"/>
              </a:rPr>
              <a:t>这是一首抒写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离愁别恨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的诗。追忆昔游，抒发对友人的怀念之情是这首七律的双重主题。首联以赋体叙事，字里行间流露出喜悦之情。锦江是名胜之地，能去游一次，已是很高兴、很幸福的了，更何况是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一年两度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，又是在极适于游览的季节。两个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字，蕴含际此春秋佳日之意。这两句所携带的感情，直灌全篇。</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颔联具体写锦江游踪，极写所见之美，写景之笔濡染着浓烈的感情色彩。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芳草有情皆碍马，好云无处不遮楼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，深得锦江美景的神韵，是全诗中最富有诗意的句子。这两句分别承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前值东风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后值秋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而来，写出诗人对锦江</a:t>
            </a:r>
            <a:r>
              <a:rPr lang="zh-CN" altLang="zh-CN" sz="2800" kern="100" spc="100" dirty="0">
                <a:latin typeface="Times New Roman"/>
                <a:ea typeface="华文细黑"/>
                <a:cs typeface="Times New Roman"/>
              </a:rPr>
              <a:t>风物人情的留恋。上句写春景，下句写秋景</a:t>
            </a:r>
            <a:r>
              <a:rPr lang="zh-CN" altLang="zh-CN" sz="2800" kern="100" spc="100" dirty="0" smtClean="0">
                <a:latin typeface="Times New Roman"/>
                <a:ea typeface="华文细黑"/>
                <a:cs typeface="Times New Roman"/>
              </a:rPr>
              <a:t>。</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1669667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0431" y="261442"/>
            <a:ext cx="11223676"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明明是诗人多情，沉醉于大自然的迷人景色，却偏将人的感情赋予芳草白云。春游锦江时，锦江畔春草芊眠，诗人为之流连忘返，诗中却说连绵不尽的芳草，好像友人一样，对自己依依有情，似乎有意绊着马蹄，不让离去。秋游锦江时，秋云舒卷，云与楼相映衬而景色更美，故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。诗人为之神摇目夺，却说是那美丽的云彩也很富有感情，为了殷勤地挽留自己，有意把楼台层层遮掩。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碍马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遮楼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，不说有人，而自见人在。用笔简练含蓄，给人以丰富的想象余地。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两字用笔迂回，有从对面将人写出之妙，而且带有几分俏皮的味道。就像把</a:t>
            </a:r>
            <a:r>
              <a:rPr lang="en-US" altLang="zh-CN" sz="2800" kern="100" dirty="0">
                <a:latin typeface="宋体"/>
                <a:ea typeface="华文细黑"/>
                <a:cs typeface="Times New Roman"/>
              </a:rPr>
              <a:t>“</a:t>
            </a:r>
            <a:r>
              <a:rPr lang="zh-CN" altLang="zh-CN" sz="2800" kern="100" spc="100" dirty="0">
                <a:latin typeface="Times New Roman"/>
                <a:ea typeface="华文细黑"/>
                <a:cs typeface="Times New Roman"/>
              </a:rPr>
              <a:t>可爱</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说成</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可憎</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或</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讨厌</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一样，这里</a:t>
            </a:r>
            <a:r>
              <a:rPr lang="zh-CN" altLang="zh-CN" sz="2800" kern="100" spc="100" dirty="0" smtClean="0">
                <a:latin typeface="Times New Roman"/>
                <a:ea typeface="华文细黑"/>
                <a:cs typeface="Times New Roman"/>
              </a:rPr>
              <a:t>用</a:t>
            </a:r>
            <a:endParaRPr lang="zh-CN" altLang="zh-CN" sz="1050" kern="100" spc="100" dirty="0">
              <a:latin typeface="宋体"/>
              <a:cs typeface="Courier New"/>
            </a:endParaRPr>
          </a:p>
        </p:txBody>
      </p:sp>
    </p:spTree>
    <p:extLst>
      <p:ext uri="{BB962C8B-B14F-4D97-AF65-F5344CB8AC3E}">
        <p14:creationId xmlns:p14="http://schemas.microsoft.com/office/powerpoint/2010/main" val="4050103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5994" y="442059"/>
            <a:ext cx="11112550"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描述使人神往不已的开心事，正话反说，显得别有滋味。这两句诗，诗人以情取景，以景写情，物我交融，意态潇洒娴雅，达到了神而化之的地步。</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颈联写告别锦江山水的离愁别恨，极言别去之难。在离人眼里，锦江的山好像因自己的离去而牵绕着别恨，锦江之水也似乎带着离情发出咽泣之声。美丽多情的锦江，的确使人魂牵梦绕，肝肠寸断。中间两联分别通过写锦江的地上芳草、空中好云、山脉、河流的可爱和多情，来表达对蔡氏兄弟的友情，寄托对他们的怀念。诗人只说锦江的草、云、山、水的美好多情，而不直说蔡氏兄弟的多情，含蓄而有韵味</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50103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5994" y="521163"/>
            <a:ext cx="11112550"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尾联又因寄书蔡氏兄弟之便，再次抒发对锦江的留恋之情。诗人把中间两联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芳草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断山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流水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的缠绵情意，都归落到对友人的怀念上去，说：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今天因为怀念你们，回头远望锦江，只见远树朦胧，云遮雾绕。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用乔木高耸、淡烟迷茫的画面寄写自己的情思，结束全篇，情韵悠长，余味无穷。</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这首诗感情真挚，形象新颖，结构严整工巧，堪称一件精雕细琢、玲珑剔透的艺术精品。</a:t>
            </a:r>
            <a:endParaRPr lang="zh-CN" altLang="zh-CN" sz="1050" kern="100" dirty="0">
              <a:latin typeface="宋体"/>
              <a:cs typeface="Courier New"/>
            </a:endParaRPr>
          </a:p>
        </p:txBody>
      </p:sp>
    </p:spTree>
    <p:extLst>
      <p:ext uri="{BB962C8B-B14F-4D97-AF65-F5344CB8AC3E}">
        <p14:creationId xmlns:p14="http://schemas.microsoft.com/office/powerpoint/2010/main" val="3578929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581954"/>
            <a:ext cx="11223676"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诗歌中间两联主要运用了什么表现手法？请简要分析。</a:t>
            </a:r>
            <a:endParaRPr lang="zh-CN" altLang="zh-CN" sz="1050" kern="100" dirty="0">
              <a:effectLst/>
              <a:latin typeface="宋体"/>
              <a:cs typeface="Courier New"/>
            </a:endParaRPr>
          </a:p>
        </p:txBody>
      </p:sp>
      <p:sp>
        <p:nvSpPr>
          <p:cNvPr id="7" name="矩形 6"/>
          <p:cNvSpPr/>
          <p:nvPr/>
        </p:nvSpPr>
        <p:spPr>
          <a:xfrm>
            <a:off x="406574" y="1321790"/>
            <a:ext cx="11273868" cy="344784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1316007"/>
            <a:ext cx="11223676"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以情取景，借景抒情，情景交融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移情手法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拟人手法</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。颔联中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芳草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碍马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遮楼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，诗人将人的感情赋予芳草和好云，说它们像友人一样，为了殷勤地挽留自己而有意绊马蹄、遮楼台，表现了朋友对客人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自己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的热情和殷勤。颈联说山牵着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，水带着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，表现了诗人对朋友的依恋难舍。</a:t>
            </a:r>
            <a:endParaRPr lang="zh-CN" altLang="zh-CN" sz="1050" kern="100" dirty="0">
              <a:effectLst/>
              <a:latin typeface="宋体"/>
              <a:cs typeface="Courier New"/>
            </a:endParaRPr>
          </a:p>
        </p:txBody>
      </p:sp>
      <p:sp>
        <p:nvSpPr>
          <p:cNvPr id="12" name="TextBox 11"/>
          <p:cNvSpPr txBox="1"/>
          <p:nvPr/>
        </p:nvSpPr>
        <p:spPr>
          <a:xfrm>
            <a:off x="8934289" y="7654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516088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animBg="1"/>
      <p:bldP spid="7" grpId="1" animBg="1"/>
      <p:bldP spid="8" grpId="0"/>
      <p:bldP spid="8"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1313251"/>
            <a:ext cx="11002525"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借景抒情是古诗最常用、高考最常考的表现手法。虽然从专业角度看，它与融情于景是有区别的，但在实际考试中这两种手法是等同的。借景抒情，是指借助客观景物的描写来抒发诗人的主观感情，它往往使情感含而不露，蕴藉悠远，深切动人。</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当用乐景写哀情或用哀景写乐情时，一般不叫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借景抒情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乐景写哀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哀景写乐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，或者干脆叫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a:spLocks noChangeAspect="1"/>
          </p:cNvSpPr>
          <p:nvPr/>
        </p:nvSpPr>
        <p:spPr>
          <a:xfrm>
            <a:off x="0" y="520385"/>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710190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2692" y="73993"/>
            <a:ext cx="11223676" cy="6712415"/>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托物言志</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托物言情</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(2010·</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阅读下面这首古诗，然后回答问题。</a:t>
            </a:r>
            <a:endParaRPr lang="zh-CN" altLang="zh-CN" sz="1050" kern="100" dirty="0">
              <a:latin typeface="宋体"/>
              <a:cs typeface="Courier New"/>
            </a:endParaRPr>
          </a:p>
          <a:p>
            <a:pPr algn="ctr">
              <a:lnSpc>
                <a:spcPct val="140000"/>
              </a:lnSpc>
              <a:spcAft>
                <a:spcPts val="0"/>
              </a:spcAft>
            </a:pPr>
            <a:r>
              <a:rPr lang="zh-CN" altLang="zh-CN" sz="2800" b="1" kern="100" dirty="0">
                <a:latin typeface="隶书"/>
                <a:ea typeface="华文细黑"/>
                <a:cs typeface="宋体"/>
              </a:rPr>
              <a:t>咏怀八十二首</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其七十九</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阮　籍</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林中有奇鸟，自言是凤凰。</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清朝饮醴泉，日夕栖山冈。</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高鸣彻九州，延颈望八荒。</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适逢商风</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起，羽翼自摧藏。</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一去昆仑西，何时复回翔。</a:t>
            </a:r>
            <a:endParaRPr lang="zh-CN" altLang="zh-CN" sz="1050" kern="100" dirty="0">
              <a:latin typeface="宋体"/>
              <a:cs typeface="Courier New"/>
            </a:endParaRPr>
          </a:p>
          <a:p>
            <a:pPr algn="ctr">
              <a:lnSpc>
                <a:spcPct val="140000"/>
              </a:lnSpc>
              <a:spcAft>
                <a:spcPts val="0"/>
              </a:spcAft>
            </a:pP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但恨处非位，怆</a:t>
            </a:r>
            <a:r>
              <a:rPr lang="zh-CN" altLang="zh-CN" sz="2800" kern="100" dirty="0">
                <a:latin typeface="宋体"/>
                <a:ea typeface="华文细黑"/>
                <a:cs typeface="宋体"/>
              </a:rPr>
              <a:t>悢</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使心伤</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商风：秋风。</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怆</a:t>
            </a:r>
            <a:r>
              <a:rPr lang="zh-CN" altLang="zh-CN" sz="2800" kern="100" dirty="0">
                <a:latin typeface="宋体"/>
                <a:ea typeface="华文细黑"/>
                <a:cs typeface="宋体"/>
              </a:rPr>
              <a:t>悢</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liàn</a:t>
            </a:r>
            <a:r>
              <a:rPr lang="zh-CN" altLang="zh-CN" sz="2800" kern="100" dirty="0">
                <a:latin typeface="宋体"/>
                <a:ea typeface="华文细黑"/>
                <a:cs typeface="宋体"/>
              </a:rPr>
              <a:t>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：悲伤</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51181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9437" y="261442"/>
            <a:ext cx="11563765" cy="6275861"/>
          </a:xfrm>
          <a:prstGeom prst="rect">
            <a:avLst/>
          </a:prstGeom>
        </p:spPr>
        <p:txBody>
          <a:bodyPr wrap="square" lIns="121898" tIns="60948" rIns="121898" bIns="60948">
            <a:spAutoFit/>
          </a:bodyPr>
          <a:lstStyle/>
          <a:p>
            <a:pPr algn="just">
              <a:lnSpc>
                <a:spcPct val="150000"/>
              </a:lnSpc>
              <a:spcAft>
                <a:spcPts val="0"/>
              </a:spcAft>
            </a:pPr>
            <a:r>
              <a:rPr lang="zh-CN" altLang="zh-CN" sz="2700" b="1" kern="100" dirty="0" smtClean="0">
                <a:solidFill>
                  <a:srgbClr val="0000FF"/>
                </a:solidFill>
                <a:latin typeface="Times New Roman"/>
                <a:ea typeface="华文细黑"/>
                <a:cs typeface="Times New Roman"/>
              </a:rPr>
              <a:t>鉴赏</a:t>
            </a:r>
            <a:r>
              <a:rPr lang="zh-CN" altLang="zh-CN" sz="2700" b="1" kern="100" dirty="0" smtClean="0">
                <a:latin typeface="Times New Roman"/>
                <a:ea typeface="华文细黑"/>
                <a:cs typeface="Times New Roman"/>
              </a:rPr>
              <a:t>　</a:t>
            </a:r>
            <a:r>
              <a:rPr lang="zh-CN" altLang="zh-CN" sz="2700" kern="100" dirty="0">
                <a:latin typeface="Times New Roman"/>
                <a:ea typeface="华文细黑"/>
                <a:cs typeface="Times New Roman"/>
              </a:rPr>
              <a:t>这是一首咏物诗，写了凤凰的悲剧。</a:t>
            </a:r>
            <a:endParaRPr lang="zh-CN" altLang="zh-CN" sz="2700" kern="100" dirty="0">
              <a:latin typeface="宋体"/>
              <a:cs typeface="Courier New"/>
            </a:endParaRPr>
          </a:p>
          <a:p>
            <a:pPr algn="just">
              <a:lnSpc>
                <a:spcPct val="150000"/>
              </a:lnSpc>
              <a:spcAft>
                <a:spcPts val="0"/>
              </a:spcAft>
            </a:pPr>
            <a:r>
              <a:rPr lang="zh-CN" altLang="zh-CN" sz="2700" kern="100" dirty="0">
                <a:latin typeface="Times New Roman"/>
                <a:ea typeface="华文细黑"/>
                <a:cs typeface="Times New Roman"/>
              </a:rPr>
              <a:t>凤凰立身高洁，志向远大，但羽翼为秋风所伤，已无法飞翔。阮籍以</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凤凰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自喻，抒发了自己壮志难酬的悲哀、理想得不到实现的痛苦及报国无门的忧伤。</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但恨处非位，怆</a:t>
            </a:r>
            <a:r>
              <a:rPr lang="zh-CN" altLang="zh-CN" sz="2700" kern="100" dirty="0">
                <a:latin typeface="宋体"/>
                <a:ea typeface="华文细黑"/>
                <a:cs typeface="宋体"/>
              </a:rPr>
              <a:t>悢</a:t>
            </a:r>
            <a:r>
              <a:rPr lang="zh-CN" altLang="zh-CN" sz="2700" kern="100" dirty="0">
                <a:latin typeface="仿宋_GB2312"/>
                <a:ea typeface="华文细黑"/>
                <a:cs typeface="仿宋_GB2312"/>
              </a:rPr>
              <a:t>使心伤</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实际上是诗人的自况，充分反映了他极度苦闷的心情和忧愤深广的情怀，同时也反衬了当时社会的黑暗与腐败。</a:t>
            </a:r>
            <a:endParaRPr lang="zh-CN" altLang="zh-CN" sz="2700" kern="100" dirty="0">
              <a:latin typeface="宋体"/>
              <a:cs typeface="Courier New"/>
            </a:endParaRPr>
          </a:p>
          <a:p>
            <a:pPr algn="just">
              <a:lnSpc>
                <a:spcPct val="150000"/>
              </a:lnSpc>
              <a:spcAft>
                <a:spcPts val="0"/>
              </a:spcAft>
            </a:pP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清朝饮醴泉</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延颈望八荒</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，这四句描写凤凰性情高洁，心系苍生，却独自一个，没有同伴，没有共鸣。这样的处境是和阮籍自身一致的。</a:t>
            </a:r>
            <a:endParaRPr lang="zh-CN" altLang="zh-CN" sz="2700" kern="100" dirty="0">
              <a:latin typeface="宋体"/>
              <a:cs typeface="Courier New"/>
            </a:endParaRPr>
          </a:p>
          <a:p>
            <a:pPr algn="just">
              <a:lnSpc>
                <a:spcPct val="150000"/>
              </a:lnSpc>
              <a:spcAft>
                <a:spcPts val="0"/>
              </a:spcAft>
            </a:pPr>
            <a:r>
              <a:rPr lang="zh-CN" altLang="zh-CN" sz="2700" kern="100" dirty="0">
                <a:latin typeface="Times New Roman"/>
                <a:ea typeface="华文细黑"/>
                <a:cs typeface="Times New Roman"/>
              </a:rPr>
              <a:t>这首诗运用托物言志的手法，借</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凤凰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的意象抒发了诗人对命运的无奈和壮志难酬的苦闷心情。阮籍以隐约曲折的诗风著称，此诗犹以凤凰象征诗人自己，借写凤凰的遭遇抒发自己的哀伤与无奈，具有强烈的生命孤独感。</a:t>
            </a:r>
            <a:endParaRPr lang="zh-CN" altLang="zh-CN" sz="2700" kern="100" dirty="0">
              <a:effectLst/>
              <a:latin typeface="宋体"/>
              <a:cs typeface="Courier New"/>
            </a:endParaRPr>
          </a:p>
        </p:txBody>
      </p:sp>
    </p:spTree>
    <p:extLst>
      <p:ext uri="{BB962C8B-B14F-4D97-AF65-F5344CB8AC3E}">
        <p14:creationId xmlns:p14="http://schemas.microsoft.com/office/powerpoint/2010/main" val="744319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7157" y="581954"/>
            <a:ext cx="10893589"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这首诗整体上运用了什么表现手法，表达了怎样的情感？请作简要分析。</a:t>
            </a:r>
            <a:endParaRPr lang="zh-CN" altLang="zh-CN" sz="1050" kern="100" dirty="0">
              <a:effectLst/>
              <a:latin typeface="宋体"/>
              <a:cs typeface="Courier New"/>
            </a:endParaRPr>
          </a:p>
        </p:txBody>
      </p:sp>
      <p:sp>
        <p:nvSpPr>
          <p:cNvPr id="7" name="矩形 6"/>
          <p:cNvSpPr/>
          <p:nvPr/>
        </p:nvSpPr>
        <p:spPr>
          <a:xfrm>
            <a:off x="462385" y="2037259"/>
            <a:ext cx="11162246" cy="214084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517150" y="2064394"/>
            <a:ext cx="11002525" cy="19802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这首诗运用了托物言志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象征</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的手法；以凤凰自喻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象征诗人自己</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，抒发了诗人孤独无奈的苦闷心情和壮志难酬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报国无门</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的悲伤情怀。</a:t>
            </a:r>
            <a:endParaRPr lang="zh-CN" altLang="zh-CN" sz="1050" kern="100" dirty="0">
              <a:effectLst/>
              <a:latin typeface="宋体"/>
              <a:cs typeface="Courier New"/>
            </a:endParaRPr>
          </a:p>
        </p:txBody>
      </p:sp>
      <p:sp>
        <p:nvSpPr>
          <p:cNvPr id="12" name="TextBox 11"/>
          <p:cNvSpPr txBox="1"/>
          <p:nvPr/>
        </p:nvSpPr>
        <p:spPr>
          <a:xfrm>
            <a:off x="1702718" y="145596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987012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animBg="1"/>
      <p:bldP spid="7" grpId="1" animBg="1"/>
      <p:bldP spid="8" grpId="0"/>
      <p:bldP spid="8"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8986" y="1586675"/>
            <a:ext cx="10785732" cy="192652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诗人在表达自己的情感心志时，不是直接抒情，而是将情志寄托在对某一外物的咏叹描摹之中，从而收到情蕴物中、物涵情志的艺术效果。</a:t>
            </a:r>
            <a:endParaRPr lang="zh-CN" altLang="zh-CN" sz="1050" kern="100" dirty="0">
              <a:effectLst/>
              <a:latin typeface="宋体"/>
              <a:cs typeface="Courier New"/>
            </a:endParaRPr>
          </a:p>
        </p:txBody>
      </p:sp>
      <p:sp>
        <p:nvSpPr>
          <p:cNvPr id="4" name="矩形 3"/>
          <p:cNvSpPr>
            <a:spLocks noChangeAspect="1"/>
          </p:cNvSpPr>
          <p:nvPr/>
        </p:nvSpPr>
        <p:spPr>
          <a:xfrm>
            <a:off x="0" y="765498"/>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707123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694985"/>
            <a:ext cx="11335913" cy="4776668"/>
          </a:xfrm>
          <a:prstGeom prst="rect">
            <a:avLst/>
          </a:prstGeom>
        </p:spPr>
        <p:txBody>
          <a:bodyPr wrap="square" lIns="121898" tIns="60948" rIns="121898" bIns="60948">
            <a:spAutoFit/>
          </a:bodyPr>
          <a:lstStyle/>
          <a:p>
            <a:pPr algn="just">
              <a:lnSpc>
                <a:spcPct val="18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君不见高堂明镜悲白发，朝如青丝暮成雪</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8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座中泣下谁最多？江州司马青衫湿</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just">
              <a:lnSpc>
                <a:spcPct val="18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春蚕到死丝方尽，蜡炬成灰泪始干</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8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主人下马客在船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8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朱门酒肉臭，路有冻死骨</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p>
          <a:p>
            <a:pPr algn="just">
              <a:lnSpc>
                <a:spcPct val="180000"/>
              </a:lnSpc>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白发三千丈，缘愁似个长</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5" name="矩形 4"/>
          <p:cNvSpPr/>
          <p:nvPr/>
        </p:nvSpPr>
        <p:spPr>
          <a:xfrm>
            <a:off x="9543334" y="765498"/>
            <a:ext cx="2304998"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比喻、夸张</a:t>
            </a:r>
            <a:endParaRPr lang="zh-CN" altLang="zh-CN" sz="1050" kern="100" dirty="0">
              <a:solidFill>
                <a:srgbClr val="C00000"/>
              </a:solidFill>
              <a:effectLst/>
              <a:latin typeface="宋体"/>
              <a:cs typeface="Courier New"/>
            </a:endParaRPr>
          </a:p>
        </p:txBody>
      </p:sp>
      <p:sp>
        <p:nvSpPr>
          <p:cNvPr id="7" name="矩形 6"/>
          <p:cNvSpPr/>
          <p:nvPr/>
        </p:nvSpPr>
        <p:spPr>
          <a:xfrm>
            <a:off x="9514759" y="1507224"/>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设问、借代</a:t>
            </a:r>
            <a:endParaRPr lang="zh-CN" altLang="zh-CN" sz="1050" kern="100" dirty="0">
              <a:solidFill>
                <a:srgbClr val="C00000"/>
              </a:solidFill>
              <a:effectLst/>
              <a:latin typeface="宋体"/>
              <a:cs typeface="Courier New"/>
            </a:endParaRPr>
          </a:p>
        </p:txBody>
      </p:sp>
      <p:sp>
        <p:nvSpPr>
          <p:cNvPr id="8" name="矩形 7"/>
          <p:cNvSpPr/>
          <p:nvPr/>
        </p:nvSpPr>
        <p:spPr>
          <a:xfrm>
            <a:off x="9479582" y="2277666"/>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对偶、双关</a:t>
            </a:r>
            <a:endParaRPr lang="zh-CN" altLang="zh-CN" sz="1050" kern="100" dirty="0">
              <a:solidFill>
                <a:srgbClr val="C00000"/>
              </a:solidFill>
              <a:effectLst/>
              <a:latin typeface="宋体"/>
              <a:cs typeface="Courier New"/>
            </a:endParaRPr>
          </a:p>
        </p:txBody>
      </p:sp>
      <p:sp>
        <p:nvSpPr>
          <p:cNvPr id="9" name="矩形 8"/>
          <p:cNvSpPr/>
          <p:nvPr/>
        </p:nvSpPr>
        <p:spPr>
          <a:xfrm>
            <a:off x="9505234" y="3045371"/>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互文</a:t>
            </a:r>
            <a:endParaRPr lang="zh-CN" altLang="zh-CN" sz="1050" kern="100" dirty="0">
              <a:solidFill>
                <a:srgbClr val="C00000"/>
              </a:solidFill>
              <a:effectLst/>
              <a:latin typeface="宋体"/>
              <a:cs typeface="Courier New"/>
            </a:endParaRPr>
          </a:p>
        </p:txBody>
      </p:sp>
      <p:sp>
        <p:nvSpPr>
          <p:cNvPr id="10" name="矩形 9"/>
          <p:cNvSpPr/>
          <p:nvPr/>
        </p:nvSpPr>
        <p:spPr>
          <a:xfrm>
            <a:off x="9551590" y="3789834"/>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对比、借代</a:t>
            </a:r>
            <a:endParaRPr lang="zh-CN" altLang="zh-CN" sz="1050" kern="100" dirty="0">
              <a:solidFill>
                <a:srgbClr val="C00000"/>
              </a:solidFill>
              <a:effectLst/>
              <a:latin typeface="宋体"/>
              <a:cs typeface="Courier New"/>
            </a:endParaRPr>
          </a:p>
        </p:txBody>
      </p:sp>
      <p:sp>
        <p:nvSpPr>
          <p:cNvPr id="11" name="矩形 10"/>
          <p:cNvSpPr/>
          <p:nvPr/>
        </p:nvSpPr>
        <p:spPr>
          <a:xfrm>
            <a:off x="9551590" y="4579185"/>
            <a:ext cx="2265177"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比喻、夸张</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356628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p:bldP spid="5" grpId="1"/>
      <p:bldP spid="7" grpId="0"/>
      <p:bldP spid="7" grpId="1"/>
      <p:bldP spid="8" grpId="0"/>
      <p:bldP spid="8" grpId="1"/>
      <p:bldP spid="9" grpId="0"/>
      <p:bldP spid="9" grpId="1"/>
      <p:bldP spid="10" grpId="0"/>
      <p:bldP spid="10" grpId="1"/>
      <p:bldP spid="11" grpId="0"/>
      <p:bldP spid="11"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744" y="-66241"/>
            <a:ext cx="11223676" cy="1801751"/>
          </a:xfrm>
          <a:prstGeom prst="rect">
            <a:avLst/>
          </a:prstGeom>
        </p:spPr>
        <p:txBody>
          <a:bodyPr wrap="square" lIns="121898" tIns="60948" rIns="121898" bIns="60948">
            <a:spAutoFit/>
          </a:bodyPr>
          <a:lstStyle/>
          <a:p>
            <a:pPr algn="just">
              <a:lnSpc>
                <a:spcPct val="135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虚实结合</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虚实相生</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天津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《鹧鸪天　送廓之秋试》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原词见本专题考点二</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35000"/>
              </a:lnSpc>
              <a:spcAft>
                <a:spcPts val="0"/>
              </a:spcAft>
            </a:pPr>
            <a:r>
              <a:rPr lang="zh-CN" altLang="zh-CN" sz="2800" kern="100" dirty="0">
                <a:latin typeface="Times New Roman"/>
                <a:ea typeface="华文细黑"/>
                <a:cs typeface="Times New Roman"/>
              </a:rPr>
              <a:t>请举一例分析本词虚实相生的艺术手法。</a:t>
            </a:r>
            <a:endParaRPr lang="zh-CN" altLang="zh-CN" sz="1050" kern="100" dirty="0">
              <a:effectLst/>
              <a:latin typeface="宋体"/>
              <a:cs typeface="Courier New"/>
            </a:endParaRPr>
          </a:p>
        </p:txBody>
      </p:sp>
      <p:sp>
        <p:nvSpPr>
          <p:cNvPr id="7" name="矩形 6"/>
          <p:cNvSpPr/>
          <p:nvPr/>
        </p:nvSpPr>
        <p:spPr>
          <a:xfrm>
            <a:off x="437962" y="1808916"/>
            <a:ext cx="11273868" cy="24161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37962" y="1745035"/>
            <a:ext cx="11223676" cy="2449877"/>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solidFill>
                  <a:srgbClr val="C00000"/>
                </a:solidFill>
                <a:latin typeface="Times New Roman"/>
                <a:ea typeface="华文细黑"/>
                <a:cs typeface="Times New Roman"/>
              </a:rPr>
              <a:t>例：</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白苎新袍入嫩凉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是实写，点明时令；</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春蚕食叶响回廊</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是想象他在静静的考场上</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沙沙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地写字，如</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春蚕食叶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，是虚写。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明年此日青云去，却笑人间举子忙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是虚写，想象金榜题名后轻松愉悦的心情。虚实相生，表达对应考者的良好祝愿。</a:t>
            </a:r>
            <a:endParaRPr lang="zh-CN" altLang="zh-CN" sz="1050" kern="100" dirty="0">
              <a:solidFill>
                <a:srgbClr val="C00000"/>
              </a:solidFill>
              <a:effectLst/>
              <a:latin typeface="宋体"/>
              <a:cs typeface="Courier New"/>
            </a:endParaRPr>
          </a:p>
        </p:txBody>
      </p:sp>
      <p:sp>
        <p:nvSpPr>
          <p:cNvPr id="12" name="TextBox 11"/>
          <p:cNvSpPr txBox="1"/>
          <p:nvPr/>
        </p:nvSpPr>
        <p:spPr>
          <a:xfrm>
            <a:off x="6896819" y="120707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57012" y="4329913"/>
            <a:ext cx="11273868" cy="240602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84000" y="4302782"/>
            <a:ext cx="11177638" cy="2383449"/>
          </a:xfrm>
          <a:prstGeom prst="rect">
            <a:avLst/>
          </a:prstGeom>
        </p:spPr>
        <p:txBody>
          <a:bodyPr wrap="square" lIns="121898" tIns="60948" rIns="121898" bIns="60948">
            <a:spAutoFit/>
          </a:bodyPr>
          <a:lstStyle/>
          <a:p>
            <a:pPr algn="just">
              <a:lnSpc>
                <a:spcPct val="135000"/>
              </a:lnSpc>
              <a:spcAft>
                <a:spcPts val="0"/>
              </a:spcAft>
            </a:pPr>
            <a:r>
              <a:rPr lang="zh-CN" altLang="zh-CN" sz="2800" kern="100" spc="-120" dirty="0">
                <a:latin typeface="Times New Roman"/>
                <a:ea typeface="华文细黑"/>
                <a:cs typeface="Times New Roman"/>
              </a:rPr>
              <a:t>词中的</a:t>
            </a:r>
            <a:r>
              <a:rPr lang="en-US" altLang="zh-CN" sz="2800" kern="100" spc="-120" dirty="0">
                <a:latin typeface="宋体"/>
                <a:ea typeface="华文细黑"/>
                <a:cs typeface="Times New Roman"/>
              </a:rPr>
              <a:t>“</a:t>
            </a:r>
            <a:r>
              <a:rPr lang="zh-CN" altLang="zh-CN" sz="2800" kern="100" spc="-120" dirty="0">
                <a:latin typeface="Times New Roman"/>
                <a:ea typeface="华文细黑"/>
                <a:cs typeface="Times New Roman"/>
              </a:rPr>
              <a:t>实</a:t>
            </a:r>
            <a:r>
              <a:rPr lang="en-US" altLang="zh-CN" sz="2800" kern="100" spc="-120" dirty="0">
                <a:latin typeface="宋体"/>
                <a:ea typeface="华文细黑"/>
                <a:cs typeface="Times New Roman"/>
              </a:rPr>
              <a:t>”</a:t>
            </a:r>
            <a:r>
              <a:rPr lang="zh-CN" altLang="zh-CN" sz="2800" kern="100" spc="-120" dirty="0">
                <a:latin typeface="Times New Roman"/>
                <a:ea typeface="华文细黑"/>
                <a:cs typeface="Times New Roman"/>
              </a:rPr>
              <a:t>：客观世界中存在的实象、实事、实境，可以通过各种感官捕捉到的部分。词中的</a:t>
            </a:r>
            <a:r>
              <a:rPr lang="en-US" altLang="zh-CN" sz="2800" kern="100" spc="-120" dirty="0">
                <a:latin typeface="宋体"/>
                <a:ea typeface="华文细黑"/>
                <a:cs typeface="Times New Roman"/>
              </a:rPr>
              <a:t>“</a:t>
            </a:r>
            <a:r>
              <a:rPr lang="zh-CN" altLang="zh-CN" sz="2800" kern="100" spc="-120" dirty="0">
                <a:latin typeface="Times New Roman"/>
                <a:ea typeface="华文细黑"/>
                <a:cs typeface="Times New Roman"/>
              </a:rPr>
              <a:t>虚</a:t>
            </a:r>
            <a:r>
              <a:rPr lang="en-US" altLang="zh-CN" sz="2800" kern="100" spc="-120" dirty="0">
                <a:latin typeface="宋体"/>
                <a:ea typeface="华文细黑"/>
                <a:cs typeface="Times New Roman"/>
              </a:rPr>
              <a:t>”</a:t>
            </a:r>
            <a:r>
              <a:rPr lang="zh-CN" altLang="zh-CN" sz="2800" kern="100" spc="-120" dirty="0">
                <a:latin typeface="Times New Roman"/>
                <a:ea typeface="华文细黑"/>
                <a:cs typeface="Times New Roman"/>
              </a:rPr>
              <a:t>：看不见、摸不着的虚象，是词人主观意识中存在的，是通过词人主观想象得到的。例如词中第一句和第二句是写词人看到的和感受到的，是写实；最后两句是词人想象的，属于写虚。</a:t>
            </a:r>
            <a:endParaRPr lang="zh-CN" altLang="zh-CN" sz="1050" kern="100" spc="-120" dirty="0">
              <a:effectLst/>
              <a:latin typeface="宋体"/>
              <a:cs typeface="Courier New"/>
            </a:endParaRPr>
          </a:p>
        </p:txBody>
      </p:sp>
      <p:sp>
        <p:nvSpPr>
          <p:cNvPr id="13" name="TextBox 12"/>
          <p:cNvSpPr txBox="1"/>
          <p:nvPr/>
        </p:nvSpPr>
        <p:spPr>
          <a:xfrm>
            <a:off x="7998185" y="120707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975353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9" restart="whenNotActive" fill="hold" evtFilter="cancelBubble" nodeType="interactiveSeq">
                <p:stCondLst>
                  <p:cond evt="onClick" delay="0">
                    <p:tgtEl>
                      <p:spTgt spid="13"/>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7" grpId="0" animBg="1"/>
      <p:bldP spid="7" grpId="1" animBg="1"/>
      <p:bldP spid="8" grpId="0"/>
      <p:bldP spid="8" grpId="1"/>
      <p:bldP spid="10" grpId="0" animBg="1"/>
      <p:bldP spid="10" grpId="1" animBg="1"/>
      <p:bldP spid="11" grpId="0"/>
      <p:bldP spid="11"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602" y="1879526"/>
            <a:ext cx="11223676"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虚实结合是对于一个描写对象，可以写其眼前之景、现实之景，也可以写假设之景、想象之景、回忆之景。前者是实写，后者是虚写。虚实结合，可以使虚景与实景得以补充映衬，相得益彰，使形象鲜明，并使诗歌容量增大。</a:t>
            </a:r>
            <a:endParaRPr lang="zh-CN" altLang="zh-CN" sz="1000" kern="100" dirty="0">
              <a:effectLst/>
              <a:latin typeface="宋体"/>
              <a:cs typeface="Courier New"/>
            </a:endParaRPr>
          </a:p>
        </p:txBody>
      </p:sp>
      <p:sp>
        <p:nvSpPr>
          <p:cNvPr id="4" name="矩形 3"/>
          <p:cNvSpPr>
            <a:spLocks noChangeAspect="1"/>
          </p:cNvSpPr>
          <p:nvPr/>
        </p:nvSpPr>
        <p:spPr>
          <a:xfrm>
            <a:off x="0" y="909514"/>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379597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2598" y="45418"/>
            <a:ext cx="11002525"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衬托</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早　行</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陈与义</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露侵驼褐晓寒轻，星斗阑干分外明。</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寂寞小桥和梦过，稻田深处草虫鸣。</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第一句，不说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鸡唱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晨起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整车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动征铎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，而说主人公已在旅途中行进。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得特别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，既不是用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未五更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之类的语言说出，也不是用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流萤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栖禽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渔灯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戍火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残月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之类来烘托，而是通过</a:t>
            </a:r>
            <a:r>
              <a:rPr lang="zh-CN" altLang="zh-CN" sz="2800" kern="100" dirty="0" smtClean="0">
                <a:latin typeface="Times New Roman"/>
                <a:ea typeface="华文细黑"/>
                <a:cs typeface="Times New Roman"/>
              </a:rPr>
              <a:t>诗人</a:t>
            </a:r>
            <a:endParaRPr lang="zh-CN" altLang="zh-CN" sz="1050" kern="100" dirty="0">
              <a:effectLst/>
              <a:latin typeface="宋体"/>
              <a:cs typeface="Courier New"/>
            </a:endParaRPr>
          </a:p>
        </p:txBody>
      </p:sp>
    </p:spTree>
    <p:extLst>
      <p:ext uri="{BB962C8B-B14F-4D97-AF65-F5344CB8AC3E}">
        <p14:creationId xmlns:p14="http://schemas.microsoft.com/office/powerpoint/2010/main" val="652810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5289" y="666920"/>
            <a:ext cx="11002525"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的感觉准确地表现出来。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驼褐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，露水不易湿透；诗人穿上此衣，可见其上路之早。而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露侵驼褐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，以至于感到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晓寒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，其行之久，已不言而喻。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第二句，诗人不写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星斗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星斗阑干分外明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，这是颇有特征性的景象。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阑干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，纵横貌。古人往往用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阑干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形容星斗，如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月没参横，北斗阑干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之类。月明则星稀，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星斗阑干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分外明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，说明这是阴历月终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即所谓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晦日</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的夜晚。此其一。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，那是在下半夜晴朗无风的情况下才有的。晴朗无风而没有月，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星斗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阑干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明</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，写景颇为确切、细致</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2488432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6496" y="117426"/>
            <a:ext cx="11335913"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此其二。更重要的还在于写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是为了写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。黎明之前，由于地面的景物比以前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暗，所以天上的星斗也就被反衬得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第三句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寂寞小桥和梦过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立片言以居要，乃一篇之警策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。以梦与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寂寞小桥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结合，意象丰满，令人玩索不尽。赶路而做梦，一般不可能是徒步。独自骑马，一般也不敢放心地做梦。明乎此，则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寂寞小桥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竟敢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和梦过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，其人在马上，而且有人为他牵马，不言可知。</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第一句不诉诸视觉写早行之景，却诉诸感觉写寒意袭人，这是耐人寻味的。联系第三句，这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也不难寻。过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还在做梦，</a:t>
            </a:r>
            <a:r>
              <a:rPr lang="zh-CN" altLang="zh-CN" sz="2800" kern="100" dirty="0" smtClean="0">
                <a:latin typeface="Times New Roman"/>
                <a:ea typeface="华文细黑"/>
                <a:cs typeface="Times New Roman"/>
              </a:rPr>
              <a:t>说明主人公起得太</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早</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，觉未睡醒，一上马就迷糊过去了。及至感到有点儿</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寒</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，才耸耸肩，醒了过来，原来身上湿漉漉的；一摸，露水已侵透</a:t>
            </a:r>
            <a:endParaRPr lang="zh-CN" altLang="zh-CN" sz="1050" kern="100" dirty="0">
              <a:latin typeface="宋体"/>
              <a:cs typeface="Courier New"/>
            </a:endParaRPr>
          </a:p>
        </p:txBody>
      </p:sp>
    </p:spTree>
    <p:extLst>
      <p:ext uri="{BB962C8B-B14F-4D97-AF65-F5344CB8AC3E}">
        <p14:creationId xmlns:p14="http://schemas.microsoft.com/office/powerpoint/2010/main" val="3551268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637" y="126951"/>
            <a:ext cx="11223676"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驼褐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。睁眼一看，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星斗阑干分外明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，离天亮还早。于是又合上惺忪睡眼，进入梦乡。既进入梦乡，竟知道在过桥，那是因为他骑着马，马蹄踏在桥板上发出的响声惊动了他，意识到在过桥，于是略睁睡眼，看见桥是个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，桥外是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稻田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，又蒙</a:t>
            </a:r>
            <a:r>
              <a:rPr lang="zh-CN" altLang="zh-CN" sz="2800" kern="100" dirty="0">
                <a:latin typeface="宋体"/>
                <a:ea typeface="华文细黑"/>
                <a:cs typeface="宋体"/>
              </a:rPr>
              <a:t>眬</a:t>
            </a:r>
            <a:r>
              <a:rPr lang="zh-CN" altLang="zh-CN" sz="2800" kern="100" dirty="0">
                <a:latin typeface="仿宋_GB2312"/>
                <a:ea typeface="华文细黑"/>
                <a:cs typeface="仿宋_GB2312"/>
              </a:rPr>
              <a:t>着进入半睡眠状态。</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第一句写感觉，第二句写视觉；三、四两句，则视觉、触觉、听觉并写。先听见蹄声响亮，才略开睡眼，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稻田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当然是看见的。而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稻田深处草虫鸣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时听见的。正像从响亮的马蹄声中意识到过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草虫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的鸣声不在桥边而在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稻田深处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zh-CN" altLang="zh-CN" sz="2800" kern="100" spc="100" dirty="0">
                <a:latin typeface="Times New Roman"/>
                <a:ea typeface="华文细黑"/>
                <a:cs typeface="Times New Roman"/>
              </a:rPr>
              <a:t>也是从听觉判断出来的。诗人在这里也用了</a:t>
            </a:r>
            <a:r>
              <a:rPr lang="zh-CN" altLang="zh-CN" sz="2800" kern="100" spc="100" dirty="0" smtClean="0">
                <a:latin typeface="Times New Roman"/>
                <a:ea typeface="华文细黑"/>
                <a:cs typeface="Times New Roman"/>
              </a:rPr>
              <a:t>反衬</a:t>
            </a:r>
            <a:endParaRPr lang="zh-CN" altLang="zh-CN" sz="1050" kern="100" spc="100" dirty="0">
              <a:latin typeface="宋体"/>
              <a:cs typeface="Courier New"/>
            </a:endParaRPr>
          </a:p>
        </p:txBody>
      </p:sp>
    </p:spTree>
    <p:extLst>
      <p:ext uri="{BB962C8B-B14F-4D97-AF65-F5344CB8AC3E}">
        <p14:creationId xmlns:p14="http://schemas.microsoft.com/office/powerpoint/2010/main" val="139635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0057" y="666920"/>
            <a:ext cx="11002525"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寂寞小桥和梦过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，静中有动；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稻田深处草虫鸣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，寂中有声。四野无人，一切都在沉睡，只有孤寂的旅人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过桥，这静中之动更反衬出深夜的沉静，只有梦魂伴随着自己孤零零地过桥，才会感到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寂寞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寂寞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所包含的一层意思，就是因身外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而引起的孤独感。而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，在这里又表现天色尚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寂寞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所包含的又一层意思，就是因四周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而引起的寂寥感。而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，在这里也表现天色尚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，比齐己《江行早发》所写的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鸟乱村林迥，人喧水栅横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得多</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50636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007" y="735446"/>
            <a:ext cx="11002525"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这首诗最突出的艺术特色，就表现在诗人通过触觉、视觉和听觉的交替与综合，描绘了一幅独特的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早行</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甚至可以说是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夜行</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图。读者通过通感与想象，主人公在马上摇晃，时醒时睡，时而睁眼看地，时而仰首看天，以及凉露湿衣、虫声入梦等一系列微妙的神态变化，都宛然在目；天上地下或明或暗、或喧或寂、或动或静的一切景物特征，也一一展现在眼前。</a:t>
            </a:r>
            <a:endParaRPr lang="zh-CN" altLang="zh-CN" sz="1050" kern="100" dirty="0">
              <a:latin typeface="宋体"/>
              <a:cs typeface="Courier New"/>
            </a:endParaRPr>
          </a:p>
        </p:txBody>
      </p:sp>
    </p:spTree>
    <p:extLst>
      <p:ext uri="{BB962C8B-B14F-4D97-AF65-F5344CB8AC3E}">
        <p14:creationId xmlns:p14="http://schemas.microsoft.com/office/powerpoint/2010/main" val="3706141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744" y="1269554"/>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该诗主要运用了什么表现手法？有何效果？</a:t>
            </a:r>
            <a:endParaRPr lang="zh-CN" altLang="zh-CN" sz="1050" kern="100" dirty="0">
              <a:effectLst/>
              <a:latin typeface="宋体"/>
              <a:cs typeface="Courier New"/>
            </a:endParaRPr>
          </a:p>
        </p:txBody>
      </p:sp>
      <p:sp>
        <p:nvSpPr>
          <p:cNvPr id="7" name="矩形 6"/>
          <p:cNvSpPr/>
          <p:nvPr/>
        </p:nvSpPr>
        <p:spPr>
          <a:xfrm>
            <a:off x="437962" y="2104495"/>
            <a:ext cx="11273868" cy="21107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37962" y="2043277"/>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主要运用了反衬手法。天未放亮，星斗纵横，分外明亮，反衬了夜色之暗；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草虫鸣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反衬出环境的寂静。两处反衬都突出了诗人出行之早和心中由漂泊而引起的孤独寂寞之感。</a:t>
            </a:r>
            <a:endParaRPr lang="zh-CN" altLang="zh-CN" sz="1050" kern="100" dirty="0">
              <a:effectLst/>
              <a:latin typeface="宋体"/>
              <a:cs typeface="Courier New"/>
            </a:endParaRPr>
          </a:p>
        </p:txBody>
      </p:sp>
      <p:sp>
        <p:nvSpPr>
          <p:cNvPr id="12" name="TextBox 11"/>
          <p:cNvSpPr txBox="1"/>
          <p:nvPr/>
        </p:nvSpPr>
        <p:spPr>
          <a:xfrm>
            <a:off x="7319342" y="141786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963379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animBg="1"/>
      <p:bldP spid="7" grpId="1" animBg="1"/>
      <p:bldP spid="8" grpId="0"/>
      <p:bldP spid="8"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602" y="1197546"/>
            <a:ext cx="11223676"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衬托又称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映衬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陪衬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。为了表现、突出主要的人或物，诗人常常用另一种或另一些与之相似、相关或相反的次要事物作背景来陪衬，分为正衬、反衬两种。正衬，就是用次要内容从正面衬托主要内容，也叫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烘托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旁衬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，如李白《赠汪伦》中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桃花潭水深千尺，不及汪伦送我情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桃花潭水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形象地烘托出汪伦对诗人的深厚情谊。反衬，就是用次要内容从反面烘托主体。一般包括美丑相衬、乐哀相衬、动静相衬、明暗相衬、有无相衬等。</a:t>
            </a:r>
            <a:endParaRPr lang="zh-CN" altLang="zh-CN" sz="1050" kern="100" dirty="0">
              <a:effectLst/>
              <a:latin typeface="宋体"/>
              <a:cs typeface="Courier New"/>
            </a:endParaRPr>
          </a:p>
        </p:txBody>
      </p:sp>
      <p:sp>
        <p:nvSpPr>
          <p:cNvPr id="4" name="矩形 3"/>
          <p:cNvSpPr>
            <a:spLocks noChangeAspect="1"/>
          </p:cNvSpPr>
          <p:nvPr/>
        </p:nvSpPr>
        <p:spPr>
          <a:xfrm>
            <a:off x="0" y="549474"/>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662620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442059"/>
            <a:ext cx="1122367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阅读下面这首元曲，然后回答问题。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水仙子</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舟中</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孙周卿</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孤舟夜泊洞庭边，灯火青荧对客船，朔风吹老梅花片。推开篷雪满天。诗豪与风雪争先，雪片与风鏖战，诗和雪缴缠。一笑琅然</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b="1" kern="100" dirty="0" smtClean="0">
                <a:latin typeface="Times New Roman"/>
                <a:ea typeface="华文细黑"/>
                <a:cs typeface="Times New Roman"/>
              </a:rPr>
              <a:t>　</a:t>
            </a:r>
            <a:r>
              <a:rPr lang="zh-CN" altLang="zh-CN" sz="2800" kern="100" dirty="0">
                <a:latin typeface="Times New Roman"/>
                <a:ea typeface="华文细黑"/>
                <a:cs typeface="Times New Roman"/>
              </a:rPr>
              <a:t>这首小令前两句交代了孤舟夜泊的背景：时间是入夜，地点是洞庭湖，遥岸青荧的灯火，衬托出了客船的冷寂。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洞庭边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灯火青荧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，形象、色彩都有如绘画，足见作者驾驭语言及构筑意境的纯</a:t>
            </a:r>
            <a:r>
              <a:rPr lang="zh-CN" altLang="zh-CN" sz="2800" kern="100" spc="50" dirty="0">
                <a:latin typeface="Times New Roman"/>
                <a:ea typeface="华文细黑"/>
                <a:cs typeface="Times New Roman"/>
              </a:rPr>
              <a:t>熟能力。孤舟无伴，船外又是昏茫茫的一片，可想而知作者只能</a:t>
            </a:r>
            <a:r>
              <a:rPr lang="zh-CN" altLang="zh-CN" sz="2800" kern="100" spc="50" dirty="0" smtClean="0">
                <a:latin typeface="Times New Roman"/>
                <a:ea typeface="华文细黑"/>
                <a:cs typeface="Times New Roman"/>
              </a:rPr>
              <a:t>蜷缩</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331806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0431" y="189434"/>
            <a:ext cx="11223676"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对比</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四川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九日和韩魏公</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苏　洵</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晚岁登门最不才，萧萧华发映金</a:t>
            </a:r>
            <a:r>
              <a:rPr lang="zh-CN" altLang="zh-CN" sz="2800" kern="100" dirty="0">
                <a:latin typeface="宋体"/>
                <a:ea typeface="华文细黑"/>
                <a:cs typeface="宋体"/>
              </a:rPr>
              <a:t>罍</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不堪丞相延东阁，闲伴诸儒老曲台</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佳节久从愁里过，壮心偶傍醉中来。</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暮归冲雨寒无睡，自把新诗百遍开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九日，农历九月九日，即重阳节；韩魏公，即韩琦，时为丞相。</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金</a:t>
            </a:r>
            <a:r>
              <a:rPr lang="zh-CN" altLang="zh-CN" sz="2800" kern="100" dirty="0">
                <a:latin typeface="宋体"/>
                <a:ea typeface="华文细黑"/>
                <a:cs typeface="宋体"/>
              </a:rPr>
              <a:t>罍</a:t>
            </a:r>
            <a:r>
              <a:rPr lang="zh-CN" altLang="zh-CN" sz="2800" kern="100" dirty="0">
                <a:latin typeface="仿宋_GB2312"/>
                <a:ea typeface="华文细黑"/>
                <a:cs typeface="仿宋_GB2312"/>
              </a:rPr>
              <a:t>，泛指酒盏。</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曲台，指太常寺，掌礼乐郊庙社稷之事</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525921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155768"/>
            <a:ext cx="11112550" cy="6503807"/>
          </a:xfrm>
          <a:prstGeom prst="rect">
            <a:avLst/>
          </a:prstGeom>
        </p:spPr>
        <p:txBody>
          <a:bodyPr wrap="square" lIns="121898" tIns="60948" rIns="121898" bIns="60948">
            <a:spAutoFit/>
          </a:bodyPr>
          <a:lstStyle/>
          <a:p>
            <a:pPr algn="just">
              <a:lnSpc>
                <a:spcPct val="150000"/>
              </a:lnSpc>
              <a:spcAft>
                <a:spcPts val="0"/>
              </a:spcAft>
            </a:pPr>
            <a:r>
              <a:rPr lang="zh-CN" altLang="zh-CN" sz="2800" b="1" kern="100" spc="-100" dirty="0" smtClean="0">
                <a:solidFill>
                  <a:srgbClr val="0000FF"/>
                </a:solidFill>
                <a:latin typeface="Times New Roman"/>
                <a:ea typeface="华文细黑"/>
                <a:cs typeface="Times New Roman"/>
              </a:rPr>
              <a:t>鉴赏</a:t>
            </a:r>
            <a:r>
              <a:rPr lang="zh-CN" altLang="zh-CN" sz="2800" b="1" kern="100" spc="-100" dirty="0" smtClean="0">
                <a:latin typeface="Times New Roman"/>
                <a:ea typeface="华文细黑"/>
                <a:cs typeface="Times New Roman"/>
              </a:rPr>
              <a:t>　</a:t>
            </a:r>
            <a:r>
              <a:rPr lang="zh-CN" altLang="zh-CN" sz="2800" kern="100" dirty="0">
                <a:latin typeface="Times New Roman"/>
                <a:ea typeface="华文细黑"/>
                <a:cs typeface="Times New Roman"/>
              </a:rPr>
              <a:t>乙巳年重阳节，苏洵参加了韩琦家宴，席间韩琦赋诗，当晚苏洵写了这首和诗，半年后苏洵就病逝了。</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时苏洵已四十八岁，年近半百，故首联说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晚岁登门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。诗人自称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，且冠以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字，并以自己的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萧萧华发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同韩琦宴上的闪闪金</a:t>
            </a:r>
            <a:r>
              <a:rPr lang="zh-CN" altLang="zh-CN" sz="2800" kern="100" dirty="0">
                <a:latin typeface="宋体"/>
                <a:ea typeface="华文细黑"/>
                <a:cs typeface="宋体"/>
              </a:rPr>
              <a:t>罍</a:t>
            </a:r>
            <a:r>
              <a:rPr lang="zh-CN" altLang="zh-CN" sz="2800" kern="100" dirty="0">
                <a:latin typeface="仿宋_GB2312"/>
                <a:ea typeface="华文细黑"/>
                <a:cs typeface="仿宋_GB2312"/>
              </a:rPr>
              <a:t>相映衬</a:t>
            </a:r>
            <a:r>
              <a:rPr lang="zh-CN" altLang="zh-CN" sz="2800" kern="100" dirty="0">
                <a:latin typeface="Times New Roman"/>
                <a:ea typeface="华文细黑"/>
                <a:cs typeface="Times New Roman"/>
              </a:rPr>
              <a:t>，表面自谦，实际充满了怀才不遇之感。</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颔联又出句以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最不才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延东阁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金</a:t>
            </a:r>
            <a:r>
              <a:rPr lang="zh-CN" altLang="zh-CN" sz="2800" kern="100" dirty="0">
                <a:latin typeface="宋体"/>
                <a:ea typeface="华文细黑"/>
                <a:cs typeface="宋体"/>
              </a:rPr>
              <a:t>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，表达对韩琦宴请的谢意。诗人自谦中也含着牢骚。汉武帝时公孙弘自举贤良，数年而至宰相，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于是起客馆，开东阁以延贤人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。诗人即以公孙弘喻韩琦好贤而言自己不配这种礼遇。下句回答了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的原因：官卑位低，不堪重用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59128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007" y="405458"/>
            <a:ext cx="11002525"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颈联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形成鲜明的对比；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字至少包括了诗人三十年的不得志；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偶傍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，说明诗人平时已经很少有雄心壮志；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醉中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，说明未醉时已清醒感到壮志难酬。</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尾联，苏洵更感到自己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闲伴诸儒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的穷窘；韩琦志满意得之余的淡淡闲愁，更激起了苏洵壮志难酬的深沉哀怨。这就是他越读韩琦新诗就越发难以入睡的原因。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三字为全诗烘托出一种昏暗、凄冷的气氛，而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寒无睡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百遍开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更活画出这位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萧萧华发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的诗人辗转反侧、夜不能寐的神情。</a:t>
            </a:r>
            <a:endParaRPr lang="zh-CN" altLang="zh-CN" sz="1050" kern="100" dirty="0">
              <a:latin typeface="宋体"/>
              <a:cs typeface="Courier New"/>
            </a:endParaRPr>
          </a:p>
        </p:txBody>
      </p:sp>
    </p:spTree>
    <p:extLst>
      <p:ext uri="{BB962C8B-B14F-4D97-AF65-F5344CB8AC3E}">
        <p14:creationId xmlns:p14="http://schemas.microsoft.com/office/powerpoint/2010/main" val="1167563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744" y="60920"/>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佳节久从愁里过，壮心偶傍醉中来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在对比手法的运用上有何妙处？请简要赏析。</a:t>
            </a:r>
            <a:endParaRPr lang="zh-CN" altLang="zh-CN" sz="1050" kern="100" dirty="0">
              <a:effectLst/>
              <a:latin typeface="宋体"/>
              <a:cs typeface="Courier New"/>
            </a:endParaRPr>
          </a:p>
        </p:txBody>
      </p:sp>
      <p:sp>
        <p:nvSpPr>
          <p:cNvPr id="7" name="矩形 6"/>
          <p:cNvSpPr/>
          <p:nvPr/>
        </p:nvSpPr>
        <p:spPr>
          <a:xfrm>
            <a:off x="437962" y="1403203"/>
            <a:ext cx="11273868" cy="24505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37962" y="1366589"/>
            <a:ext cx="11223676" cy="2449877"/>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solidFill>
                  <a:srgbClr val="C00000"/>
                </a:solidFill>
                <a:latin typeface="Times New Roman"/>
                <a:ea typeface="华文细黑"/>
                <a:cs typeface="Times New Roman"/>
              </a:rPr>
              <a:t>妙在用三层对比强化了诗人忧愁之深和潜藏于胸的壮心未绝。佳节时不喜反忧，壮心在现实中的落空与在醉酒豪言中的显现，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久</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在时间上一长一短：三层对比，层层递进，准确地表现了诗人的内心世界。</a:t>
            </a:r>
            <a:endParaRPr lang="zh-CN" altLang="zh-CN" sz="1050" kern="100" dirty="0">
              <a:solidFill>
                <a:srgbClr val="C00000"/>
              </a:solidFill>
              <a:effectLst/>
              <a:latin typeface="宋体"/>
              <a:cs typeface="Courier New"/>
            </a:endParaRPr>
          </a:p>
        </p:txBody>
      </p:sp>
      <p:sp>
        <p:nvSpPr>
          <p:cNvPr id="12" name="TextBox 11"/>
          <p:cNvSpPr txBox="1"/>
          <p:nvPr/>
        </p:nvSpPr>
        <p:spPr>
          <a:xfrm>
            <a:off x="2597585" y="89539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35149" y="3945657"/>
            <a:ext cx="11273868" cy="284946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35149" y="3792518"/>
            <a:ext cx="11223676" cy="2965146"/>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latin typeface="Times New Roman"/>
                <a:ea typeface="华文细黑"/>
                <a:cs typeface="Times New Roman"/>
              </a:rPr>
              <a:t>分析颈联对比手法的妙处，主要从分析本联内容和运用对比手法的作用两方面答题。内容上，分析运用对比手法的字句，三层对比：喜与忧的对比，壮心在现实中的落空与在醉酒豪言中的显现对比，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在时间上的对比。作用上，运用对比，层层递进，强化了诗人的忧愁之深和潜藏于胸的壮心未绝。</a:t>
            </a:r>
            <a:endParaRPr lang="zh-CN" altLang="zh-CN" sz="1050" kern="100" dirty="0">
              <a:effectLst/>
              <a:latin typeface="宋体"/>
              <a:cs typeface="Courier New"/>
            </a:endParaRPr>
          </a:p>
        </p:txBody>
      </p:sp>
      <p:sp>
        <p:nvSpPr>
          <p:cNvPr id="11" name="TextBox 10"/>
          <p:cNvSpPr txBox="1"/>
          <p:nvPr/>
        </p:nvSpPr>
        <p:spPr>
          <a:xfrm>
            <a:off x="3677705" y="89539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2059028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9" restart="whenNotActive" fill="hold" evtFilter="cancelBubble" nodeType="interactiveSeq">
                <p:stCondLst>
                  <p:cond evt="onClick" delay="0">
                    <p:tgtEl>
                      <p:spTgt spid="11"/>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animBg="1"/>
      <p:bldP spid="7" grpId="1" animBg="1"/>
      <p:bldP spid="8" grpId="0"/>
      <p:bldP spid="8" grpId="1"/>
      <p:bldP spid="9" grpId="0" animBg="1"/>
      <p:bldP spid="9" grpId="1" animBg="1"/>
      <p:bldP spid="10" grpId="0"/>
      <p:bldP spid="10"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4225" y="1594318"/>
            <a:ext cx="10893589"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对比，是为了充分显示事物的矛盾，突出被表现事物的本质特征，加强诗歌的表达效果和感染力，把具有明显差异、矛盾和对立的双方安排在一起，进行对照比较的表现手法。</a:t>
            </a:r>
            <a:endParaRPr lang="zh-CN" altLang="zh-CN" sz="1050" kern="100" dirty="0">
              <a:effectLst/>
              <a:latin typeface="宋体"/>
              <a:cs typeface="Courier New"/>
            </a:endParaRPr>
          </a:p>
        </p:txBody>
      </p:sp>
      <p:sp>
        <p:nvSpPr>
          <p:cNvPr id="4" name="矩形 3"/>
          <p:cNvSpPr>
            <a:spLocks noChangeAspect="1"/>
          </p:cNvSpPr>
          <p:nvPr/>
        </p:nvSpPr>
        <p:spPr>
          <a:xfrm>
            <a:off x="0" y="802230"/>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158263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0431" y="107901"/>
            <a:ext cx="11223676"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6.</a:t>
            </a:r>
            <a:r>
              <a:rPr lang="zh-CN" altLang="zh-CN" sz="2800" b="1" kern="100" dirty="0">
                <a:latin typeface="Times New Roman"/>
                <a:ea typeface="华文细黑"/>
                <a:cs typeface="Times New Roman"/>
              </a:rPr>
              <a:t>联想想象</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福建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阅读下面这首诗歌，然后回答问题。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送何遁山人归蜀</a:t>
            </a:r>
            <a:endParaRPr lang="zh-CN" altLang="zh-CN" sz="1050" b="1" kern="100" dirty="0">
              <a:latin typeface="宋体"/>
              <a:cs typeface="Courier New"/>
            </a:endParaRPr>
          </a:p>
          <a:p>
            <a:pPr algn="ctr">
              <a:lnSpc>
                <a:spcPct val="150000"/>
              </a:lnSpc>
              <a:spcAft>
                <a:spcPts val="0"/>
              </a:spcAf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梅尧臣</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春风入树绿，童稚望柴扉。</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远壑杜鹃</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响，前山蜀客归。</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到家逢社燕，下马浣征衣。</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终日自临水，应知已息机</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选自《宋诗精华录》</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杜鹃：又名子规。</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息机：摆脱琐事杂务，停止世俗活动</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171920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155768"/>
            <a:ext cx="11112550" cy="6503807"/>
          </a:xfrm>
          <a:prstGeom prst="rect">
            <a:avLst/>
          </a:prstGeom>
        </p:spPr>
        <p:txBody>
          <a:bodyPr wrap="square" lIns="121898" tIns="60948" rIns="121898" bIns="60948">
            <a:spAutoFit/>
          </a:bodyPr>
          <a:lstStyle/>
          <a:p>
            <a:pPr algn="just">
              <a:lnSpc>
                <a:spcPct val="150000"/>
              </a:lnSpc>
              <a:spcAft>
                <a:spcPts val="0"/>
              </a:spcAft>
            </a:pPr>
            <a:r>
              <a:rPr lang="zh-CN" altLang="zh-CN" sz="2800" b="1" kern="100" spc="-100" dirty="0" smtClean="0">
                <a:solidFill>
                  <a:srgbClr val="0000FF"/>
                </a:solidFill>
                <a:latin typeface="Times New Roman"/>
                <a:ea typeface="华文细黑"/>
                <a:cs typeface="Times New Roman"/>
              </a:rPr>
              <a:t>鉴赏</a:t>
            </a:r>
            <a:r>
              <a:rPr lang="zh-CN" altLang="zh-CN" sz="2800" b="1" kern="100" spc="-100" dirty="0" smtClean="0">
                <a:latin typeface="Times New Roman"/>
                <a:ea typeface="华文细黑"/>
                <a:cs typeface="Times New Roman"/>
              </a:rPr>
              <a:t>　</a:t>
            </a:r>
            <a:r>
              <a:rPr lang="zh-CN" altLang="zh-CN" sz="2800" kern="100" dirty="0">
                <a:latin typeface="Times New Roman"/>
                <a:ea typeface="华文细黑"/>
                <a:cs typeface="Times New Roman"/>
              </a:rPr>
              <a:t>这是一首送别诗，送别的对象为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何遁山人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山人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一般指隐士或与世无争的高人。根据题目中的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一词可知，何遁山人是要回在蜀地的家。作为送别诗，这首诗最大的特点是想象手法的运用。送别诗用想象的手法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想象所送之人与自己分别之后的情况当属常见，但这首诗却与别诗不同，其不同之处在于全诗四联八句均为想象之语，没有一句实写两人分别时的情形。此诗全用想象，读来却无重复累赘之感，这是因为诗人想象的角度不同。根据诗人想象的角度，这首诗可分为两层：前两联为一层，后两联为一层。</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前两联是从何遁山人远在蜀地的孩子</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童稚</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的角度进行想象。首联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春风入树绿，童稚望柴扉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，写诗人想象何遁山人的孩子站在</a:t>
            </a:r>
            <a:r>
              <a:rPr lang="zh-CN" altLang="zh-CN" sz="2800" kern="100" dirty="0" smtClean="0">
                <a:latin typeface="Times New Roman"/>
                <a:ea typeface="华文细黑"/>
                <a:cs typeface="Times New Roman"/>
              </a:rPr>
              <a:t>自</a:t>
            </a:r>
            <a:endParaRPr lang="zh-CN" altLang="zh-CN" sz="1050" kern="100" dirty="0">
              <a:effectLst/>
              <a:latin typeface="宋体"/>
              <a:cs typeface="Courier New"/>
            </a:endParaRPr>
          </a:p>
        </p:txBody>
      </p:sp>
    </p:spTree>
    <p:extLst>
      <p:ext uri="{BB962C8B-B14F-4D97-AF65-F5344CB8AC3E}">
        <p14:creationId xmlns:p14="http://schemas.microsoft.com/office/powerpoint/2010/main" val="3581551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117426"/>
            <a:ext cx="11112550"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家柴扉外急切地盼望父亲归来。首句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春风入树绿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是写景，描写春风吹过，蜀地的枯树骤然变绿的情形。此句写景，作用有二：一是为全诗奠定明朗、欣悦的感情基调，二是为引出下面一句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童稚望柴扉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童稚望柴扉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是说何遁山人的孩子站在自家柴扉外向父亲归来的方向望去。孩子之所以急切地盼望父亲归来，正是因为春风重归蜀地的景象让他想起在外未归的父亲。</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颔联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远壑杜鹃响，前山蜀客归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紧承首联，想象何遁山人倚门远望的孩子忽然听到远处的山壑中传来杜鹃的叫声，仔细一看，原来是自己的父亲翻过前山回来了。此联，诗人不写孩子望到父亲归来时的反应，只说孩子看到父亲回来了，这就给读者留下极大的想象空间</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9850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117426"/>
            <a:ext cx="11112550"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孩子看到父亲时的欢喜雀跃自不待说，除此之外，他还会做些什么呢？是赶紧回家将喜讯告诉母亲以及其他家人，还是直接兴冲冲地跑过去迎接父亲？这是诗人故意留下的空白，需要读者通过想象去填充。要指出的是，首联和颔联虽然只写了何遁山人的孩子，但透过孩子，我们能想象到一家人对何遁山人归来的急切盼望和看到其归来的极度喜悦。因为颔联已写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蜀客归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，于是，诗歌后两联自然转为从何遁山人的角度展开想象，想象其回家之后的情形。</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颈联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到家逢社燕，下马浣征衣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，想象何遁山人初到家乡的情形。社燕者，春燕也。燕子春社时来，秋社时去，故有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之称。何遁山人刚刚返乡，燕子也刚刚南归，两者相见真如老友相逢，其</a:t>
            </a:r>
            <a:r>
              <a:rPr lang="zh-CN" altLang="zh-CN" sz="2800" kern="100" dirty="0" smtClean="0">
                <a:latin typeface="Times New Roman"/>
                <a:ea typeface="华文细黑"/>
                <a:cs typeface="Times New Roman"/>
              </a:rPr>
              <a:t>场面</a:t>
            </a:r>
            <a:endParaRPr lang="zh-CN" altLang="zh-CN" sz="1050" kern="100" dirty="0">
              <a:latin typeface="宋体"/>
              <a:cs typeface="Courier New"/>
            </a:endParaRPr>
          </a:p>
        </p:txBody>
      </p:sp>
    </p:spTree>
    <p:extLst>
      <p:ext uri="{BB962C8B-B14F-4D97-AF65-F5344CB8AC3E}">
        <p14:creationId xmlns:p14="http://schemas.microsoft.com/office/powerpoint/2010/main" val="1018138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3999" y="250277"/>
            <a:ext cx="11563765" cy="6275861"/>
          </a:xfrm>
          <a:prstGeom prst="rect">
            <a:avLst/>
          </a:prstGeom>
        </p:spPr>
        <p:txBody>
          <a:bodyPr wrap="square" lIns="121898" tIns="60948" rIns="121898" bIns="60948">
            <a:spAutoFit/>
          </a:bodyPr>
          <a:lstStyle/>
          <a:p>
            <a:pPr algn="just">
              <a:lnSpc>
                <a:spcPct val="150000"/>
              </a:lnSpc>
              <a:spcAft>
                <a:spcPts val="0"/>
              </a:spcAft>
            </a:pPr>
            <a:r>
              <a:rPr lang="zh-CN" altLang="zh-CN" sz="2700" kern="100" dirty="0">
                <a:latin typeface="Times New Roman"/>
                <a:ea typeface="华文细黑"/>
                <a:cs typeface="Times New Roman"/>
              </a:rPr>
              <a:t>当何等亲切、喜悦！</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征衣</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，旅人之衣。何遁山人到家，下得马来，立即脱下征衣，洗掉征尘，其对漂泊生活当是何等厌恶，到家之后的心情当是何等轻松、愉快！此联一</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逢</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一</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浣</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，写尽了何遁山人回乡后的喜悦。</a:t>
            </a:r>
            <a:endParaRPr lang="zh-CN" altLang="zh-CN" sz="2700" kern="100" dirty="0">
              <a:latin typeface="宋体"/>
              <a:cs typeface="Courier New"/>
            </a:endParaRPr>
          </a:p>
          <a:p>
            <a:pPr algn="just">
              <a:lnSpc>
                <a:spcPct val="150000"/>
              </a:lnSpc>
              <a:spcAft>
                <a:spcPts val="0"/>
              </a:spcAft>
            </a:pPr>
            <a:r>
              <a:rPr lang="zh-CN" altLang="zh-CN" sz="2700" kern="100" dirty="0">
                <a:latin typeface="Times New Roman"/>
                <a:ea typeface="华文细黑"/>
                <a:cs typeface="Times New Roman"/>
              </a:rPr>
              <a:t>尾联</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终日自临水，应知已息机</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，想象何遁山人的隐居生活：终日在水边钓鱼，完全摆脱了世俗的琐事杂务，恬淡闲适。此联想象何遁山人的隐居生活，一方面表达了对朋友的良好祝愿，另一方面也表现了诗人自己对这种生活的向往。</a:t>
            </a:r>
            <a:endParaRPr lang="zh-CN" altLang="zh-CN" sz="2700" kern="100" dirty="0">
              <a:latin typeface="宋体"/>
              <a:cs typeface="Courier New"/>
            </a:endParaRPr>
          </a:p>
          <a:p>
            <a:pPr algn="just">
              <a:lnSpc>
                <a:spcPct val="150000"/>
              </a:lnSpc>
              <a:spcAft>
                <a:spcPts val="0"/>
              </a:spcAft>
            </a:pPr>
            <a:r>
              <a:rPr lang="zh-CN" altLang="zh-CN" sz="2700" kern="100" dirty="0">
                <a:latin typeface="Times New Roman"/>
                <a:ea typeface="华文细黑"/>
                <a:cs typeface="Times New Roman"/>
              </a:rPr>
              <a:t>除想象手法的运用，作为送别诗，这首诗与其他送别诗还有一个极大的不同：全诗丝毫没有送人时的惆怅感伤，甚至没有对朋友的留恋，有的是对朋友归乡的喜悦，有的是对其以后生活的良好祝愿，有的是对朋友归乡的羡慕。</a:t>
            </a:r>
            <a:endParaRPr lang="zh-CN" altLang="zh-CN" sz="2700" kern="100" dirty="0">
              <a:latin typeface="宋体"/>
              <a:cs typeface="Courier New"/>
            </a:endParaRPr>
          </a:p>
        </p:txBody>
      </p:sp>
    </p:spTree>
    <p:extLst>
      <p:ext uri="{BB962C8B-B14F-4D97-AF65-F5344CB8AC3E}">
        <p14:creationId xmlns:p14="http://schemas.microsoft.com/office/powerpoint/2010/main" val="3469843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8255" y="405458"/>
            <a:ext cx="11112550"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在船舱中。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朔风吹老梅花片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是意味深长的一笔。它补出了严冬的时令，还以其若实若虚的意象启人寻绎。在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夜泊洞庭边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的迷茫夜色中，是不可能望见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梅花片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的，可见全句是作者的一种主观感觉。结合题目的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舟中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二字，则可发现此处的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，实是作者在封闭的船舱中所获得的听觉印象。听觉印象而产生视觉效果，反映了朔风的劲烈。这种强烈的风声使作者生发了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吹老梅花片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的联想，于是才有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推开篷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细看究竟的相应举动，这样看来，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在这里</a:t>
            </a:r>
            <a:r>
              <a:rPr lang="zh-CN" altLang="zh-CN" sz="2800" kern="100" spc="100" dirty="0">
                <a:latin typeface="Times New Roman"/>
                <a:ea typeface="华文细黑"/>
                <a:cs typeface="Times New Roman"/>
              </a:rPr>
              <a:t>还有陡至的意味。推篷是因为朔风的骤起，却得到了</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雪满天</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的全新发现，事出意外，惊喜顿生，难怪要</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诗豪与风雪争先</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了</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228941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2666" y="511977"/>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三、四两联是怎样借助想象之景来抒发情感的？请简要赏析。</a:t>
            </a:r>
            <a:endParaRPr lang="zh-CN" altLang="zh-CN" sz="1050" kern="100" dirty="0">
              <a:effectLst/>
              <a:latin typeface="宋体"/>
              <a:cs typeface="Courier New"/>
            </a:endParaRPr>
          </a:p>
        </p:txBody>
      </p:sp>
      <p:sp>
        <p:nvSpPr>
          <p:cNvPr id="7" name="矩形 6"/>
          <p:cNvSpPr/>
          <p:nvPr/>
        </p:nvSpPr>
        <p:spPr>
          <a:xfrm>
            <a:off x="403884" y="1391449"/>
            <a:ext cx="11273868" cy="195439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3884" y="1257084"/>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颈联想象友人喜逢家乡的燕子，一洗征尘，表现出归家时轻松愉悦的心情。尾联进一步设想友人归家后悠闲自在的生活，寄托了对友人真诚的祝福，也暗含着诗人对超脱世俗的自由生活的向往。</a:t>
            </a:r>
            <a:endParaRPr lang="zh-CN" altLang="zh-CN" sz="1050" kern="100" dirty="0">
              <a:solidFill>
                <a:srgbClr val="C00000"/>
              </a:solidFill>
              <a:effectLst/>
              <a:latin typeface="宋体"/>
              <a:cs typeface="Courier New"/>
            </a:endParaRPr>
          </a:p>
        </p:txBody>
      </p:sp>
      <p:sp>
        <p:nvSpPr>
          <p:cNvPr id="12" name="TextBox 11"/>
          <p:cNvSpPr txBox="1"/>
          <p:nvPr/>
        </p:nvSpPr>
        <p:spPr>
          <a:xfrm>
            <a:off x="9908323" y="6828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1071" y="3525073"/>
            <a:ext cx="11273868" cy="272255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1071" y="3464305"/>
            <a:ext cx="11223676"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赏析诗歌的表达技巧和情感，需要把握诗句基本意思，然后结合诗歌主旨回答。后两联写诗人联想友人回家后碰到燕子，一洗征尘，每天面对山水，已经摆脱琐事杂务。表现了诗人对友人的祝福。诗人希望友人能过这种生活，其实也说明了诗人自己对这种自由生活的向往。</a:t>
            </a:r>
            <a:endParaRPr lang="zh-CN" altLang="zh-CN" sz="1050" kern="100" dirty="0">
              <a:effectLst/>
              <a:latin typeface="宋体"/>
              <a:cs typeface="Courier New"/>
            </a:endParaRPr>
          </a:p>
        </p:txBody>
      </p:sp>
      <p:sp>
        <p:nvSpPr>
          <p:cNvPr id="11" name="TextBox 10"/>
          <p:cNvSpPr txBox="1"/>
          <p:nvPr/>
        </p:nvSpPr>
        <p:spPr>
          <a:xfrm>
            <a:off x="10988443" y="6828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3801491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9" restart="whenNotActive" fill="hold" evtFilter="cancelBubble" nodeType="interactiveSeq">
                <p:stCondLst>
                  <p:cond evt="onClick" delay="0">
                    <p:tgtEl>
                      <p:spTgt spid="11"/>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animBg="1"/>
      <p:bldP spid="7" grpId="1" animBg="1"/>
      <p:bldP spid="8" grpId="0"/>
      <p:bldP spid="8" grpId="1"/>
      <p:bldP spid="9" grpId="0" animBg="1"/>
      <p:bldP spid="9" grpId="1" animBg="1"/>
      <p:bldP spid="10" grpId="0"/>
      <p:bldP spid="10"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4225" y="1594318"/>
            <a:ext cx="10893589"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联想、想象是两种重要的思维方式，也是诗歌创作的重要艺术手法。联想是由甲事物想到乙事物，它属于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记忆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的范畴。如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碧玉妆成一树高，万条垂下绿丝绦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，诗人由柳枝的纷披下垂、婀娜多姿联想到翠绿的丝带。想象是依托已知形象进而创造出新的艺术形象。它比联想更为重要，没有想象，就没有诗歌的魅力，如李白的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飞流直下三千尺，疑是银河落九天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就是一个想落天外的典型例句。</a:t>
            </a:r>
            <a:endParaRPr lang="zh-CN" altLang="zh-CN" sz="1050" kern="100" dirty="0">
              <a:effectLst/>
              <a:latin typeface="宋体"/>
              <a:cs typeface="Courier New"/>
            </a:endParaRPr>
          </a:p>
        </p:txBody>
      </p:sp>
      <p:sp>
        <p:nvSpPr>
          <p:cNvPr id="4" name="矩形 3"/>
          <p:cNvSpPr>
            <a:spLocks noChangeAspect="1"/>
          </p:cNvSpPr>
          <p:nvPr/>
        </p:nvSpPr>
        <p:spPr>
          <a:xfrm>
            <a:off x="0" y="802230"/>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567174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0431" y="107901"/>
            <a:ext cx="11223676"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latin typeface="Times New Roman"/>
                <a:ea typeface="华文细黑"/>
                <a:cs typeface="Courier New"/>
              </a:rPr>
              <a:t>7.</a:t>
            </a:r>
            <a:r>
              <a:rPr lang="zh-CN" altLang="zh-CN" sz="2800" b="1" kern="100" dirty="0" smtClean="0">
                <a:latin typeface="Times New Roman"/>
                <a:ea typeface="华文细黑"/>
                <a:cs typeface="Times New Roman"/>
              </a:rPr>
              <a:t>化用典故</a:t>
            </a:r>
            <a:r>
              <a:rPr lang="en-US" altLang="zh-CN" sz="2800" b="1" kern="100" dirty="0" smtClean="0">
                <a:latin typeface="Times New Roman"/>
                <a:ea typeface="华文细黑"/>
                <a:cs typeface="Courier New"/>
              </a:rPr>
              <a:t>(</a:t>
            </a:r>
            <a:r>
              <a:rPr lang="zh-CN" altLang="zh-CN" sz="2800" b="1" kern="100" dirty="0" smtClean="0">
                <a:latin typeface="Times New Roman"/>
                <a:ea typeface="华文细黑"/>
                <a:cs typeface="Times New Roman"/>
              </a:rPr>
              <a:t>用典</a:t>
            </a:r>
            <a:r>
              <a:rPr lang="en-US" altLang="zh-CN" sz="2800" b="1" kern="100" dirty="0" smtClean="0">
                <a:latin typeface="Times New Roman"/>
                <a:ea typeface="华文细黑"/>
                <a:cs typeface="Courier New"/>
              </a:rPr>
              <a:t>)</a:t>
            </a:r>
            <a:endParaRPr lang="zh-CN" altLang="zh-CN" sz="1050" b="1"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阅读</a:t>
            </a:r>
            <a:r>
              <a:rPr lang="zh-CN" altLang="zh-CN" sz="2800" kern="100" dirty="0">
                <a:latin typeface="Times New Roman"/>
                <a:ea typeface="华文细黑"/>
                <a:cs typeface="Times New Roman"/>
              </a:rPr>
              <a:t>下面这首诗，然后回答问题。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杭州春望</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白居易</a:t>
            </a:r>
            <a:endParaRPr lang="zh-CN" altLang="zh-CN" sz="1050" kern="100" dirty="0">
              <a:latin typeface="宋体"/>
              <a:cs typeface="Courier New"/>
            </a:endParaRPr>
          </a:p>
          <a:p>
            <a:pP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望</a:t>
            </a:r>
            <a:r>
              <a:rPr lang="zh-CN" altLang="zh-CN" sz="2800" kern="100" dirty="0">
                <a:latin typeface="Times New Roman"/>
                <a:ea typeface="华文细黑"/>
                <a:cs typeface="Times New Roman"/>
              </a:rPr>
              <a:t>海楼明照曙霞，护江堤白踏晴沙。</a:t>
            </a:r>
            <a:endParaRPr lang="zh-CN" altLang="zh-CN" sz="1050" kern="100" dirty="0">
              <a:latin typeface="宋体"/>
              <a:cs typeface="Courier New"/>
            </a:endParaRPr>
          </a:p>
          <a:p>
            <a:pP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涛</a:t>
            </a:r>
            <a:r>
              <a:rPr lang="zh-CN" altLang="zh-CN" sz="2800" kern="100" dirty="0">
                <a:latin typeface="Times New Roman"/>
                <a:ea typeface="华文细黑"/>
                <a:cs typeface="Times New Roman"/>
              </a:rPr>
              <a:t>声夜入伍员</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庙，柳色春藏苏小</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家。</a:t>
            </a:r>
            <a:endParaRPr lang="zh-CN" altLang="zh-CN" sz="1050" kern="100" dirty="0">
              <a:latin typeface="宋体"/>
              <a:cs typeface="Courier New"/>
            </a:endParaRPr>
          </a:p>
          <a:p>
            <a:pP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红袖</a:t>
            </a:r>
            <a:r>
              <a:rPr lang="zh-CN" altLang="zh-CN" sz="2800" kern="100" dirty="0">
                <a:latin typeface="Times New Roman"/>
                <a:ea typeface="华文细黑"/>
                <a:cs typeface="Times New Roman"/>
              </a:rPr>
              <a:t>织绫夸柿蒂</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，青旗沽酒趁梨花</a:t>
            </a:r>
            <a:r>
              <a:rPr lang="en-US" altLang="zh-CN" sz="2800" kern="100" baseline="30000" dirty="0">
                <a:latin typeface="宋体"/>
                <a:ea typeface="华文细黑"/>
                <a:cs typeface="Times New Roman"/>
              </a:rPr>
              <a:t>④</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谁</a:t>
            </a:r>
            <a:r>
              <a:rPr lang="zh-CN" altLang="zh-CN" sz="2800" kern="100" dirty="0">
                <a:latin typeface="Times New Roman"/>
                <a:ea typeface="华文细黑"/>
                <a:cs typeface="Times New Roman"/>
              </a:rPr>
              <a:t>开湖寺西南路，草绿裙腰一道斜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伍员：伍子胥，春秋吴国名臣。</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苏小：苏小小，钱塘名伎。</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柿蒂：丝织品上的花纹。</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梨花：梨花春，酒名</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556077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79326"/>
            <a:ext cx="11112550" cy="6686935"/>
          </a:xfrm>
          <a:prstGeom prst="rect">
            <a:avLst/>
          </a:prstGeom>
        </p:spPr>
        <p:txBody>
          <a:bodyPr wrap="square" lIns="121898" tIns="60948" rIns="121898" bIns="60948">
            <a:spAutoFit/>
          </a:bodyPr>
          <a:lstStyle/>
          <a:p>
            <a:pPr algn="just">
              <a:lnSpc>
                <a:spcPct val="140000"/>
              </a:lnSpc>
              <a:spcAft>
                <a:spcPts val="0"/>
              </a:spcAft>
            </a:pPr>
            <a:r>
              <a:rPr lang="zh-CN" altLang="zh-CN" sz="2800" b="1" kern="100" spc="-100" dirty="0" smtClean="0">
                <a:solidFill>
                  <a:srgbClr val="0000FF"/>
                </a:solidFill>
                <a:latin typeface="Times New Roman"/>
                <a:ea typeface="华文细黑"/>
                <a:cs typeface="Times New Roman"/>
              </a:rPr>
              <a:t>鉴赏</a:t>
            </a:r>
            <a:r>
              <a:rPr lang="zh-CN" altLang="zh-CN" sz="2800" b="1" kern="100" spc="-100" dirty="0" smtClean="0">
                <a:latin typeface="Times New Roman"/>
                <a:ea typeface="华文细黑"/>
                <a:cs typeface="Times New Roman"/>
              </a:rPr>
              <a:t>　</a:t>
            </a:r>
            <a:r>
              <a:rPr lang="zh-CN" altLang="zh-CN" sz="2800" kern="100" dirty="0">
                <a:latin typeface="Times New Roman"/>
                <a:ea typeface="华文细黑"/>
                <a:cs typeface="Times New Roman"/>
              </a:rPr>
              <a:t>首联先推出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望海楼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护江堤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，是因为楼高、堤长足可贯领通篇，它们在辉彩早霞、泛光晴沙的映照下，一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，渲衬成一派</a:t>
            </a:r>
            <a:r>
              <a:rPr lang="zh-CN" altLang="zh-CN" sz="2800" kern="100" dirty="0">
                <a:latin typeface="宋体"/>
                <a:ea typeface="华文细黑"/>
                <a:cs typeface="宋体"/>
              </a:rPr>
              <a:t>秾</a:t>
            </a:r>
            <a:r>
              <a:rPr lang="zh-CN" altLang="zh-CN" sz="2800" kern="100" dirty="0">
                <a:latin typeface="仿宋_GB2312"/>
                <a:ea typeface="华文细黑"/>
                <a:cs typeface="仿宋_GB2312"/>
              </a:rPr>
              <a:t>丽畅朗的气氛</a:t>
            </a:r>
            <a:r>
              <a:rPr lang="zh-CN" altLang="zh-CN" sz="2800" kern="100" dirty="0">
                <a:latin typeface="Times New Roman"/>
                <a:ea typeface="华文细黑"/>
                <a:cs typeface="Times New Roman"/>
              </a:rPr>
              <a:t>，渐启以下佳境。在这里，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楼曙色和霞光属客观现象，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堤遨游则是游人的兴趣，一静一动，皆从诗人眼中见出，紧扣题目的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颔联转过一层，始引出显著的季节特征：春潮汹涌，夜涛摩荡，声响直振吴山顶的伍员庙；柳枝掩映，苏小家正当新绿深处，春光似乎就凝汇在她如花的年华和火一般的热情里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这两句声色交织，虚实相衬，分别从视听感知里生发出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夜入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的美妙联想，一并融进涵纳着深沉悠远的历史内容的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伍员庙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苏小家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里，使古老的胜迹超越时空，带上了现实感，并给读者以审美的愉悦</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3256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9280" y="594912"/>
            <a:ext cx="11112550"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颈联从前面连辐直下的四处景点移开目光，注视到民俗人事上来。江南丝织业繁盛，故诗中自注：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杭州出柿蒂，花者尤佳也。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据宋人吴自牧《梦粱录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物产》记载，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柿蒂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是绫的花纹。又当地产美酒，诗中亦自注：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其俗，酿酒趁梨花时熟，号为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梨花春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这里特以二者并举，描写杭州女工织艺的精巧和当时人们争饮佳醪的民俗风情，勾勒出繁荣兴旺的社会景象。而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青旗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柿蒂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梨花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的颜色对照、品物相衬，更像一幅工丽雅致的画图，流溢着浓郁活泼的生活情趣</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68029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7272" y="737187"/>
            <a:ext cx="11112550"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尾联以登高远眺所见的阔大场景收束，暗与首句照应。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湖寺西南路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，指由断桥向西通往湖中到孤山的长堤，两旁杂花草木密布，诗中自注说：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孤山寺路在湖洲中，草绿时，望如裙腰。</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满湖清波如同少女的彩裙飘动，白堤上烟柳葱茏，碧草如茵，就像少女裙上的绿色飘带。上句就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谁开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提唱，故设问答，接着用了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裙腰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这个绝妙的比喻，使人联想到春天的西湖，仿佛是一位风姿绰约的妙龄少女的化身。</a:t>
            </a:r>
            <a:endParaRPr lang="zh-CN" altLang="zh-CN" sz="1050" kern="100" dirty="0">
              <a:latin typeface="宋体"/>
              <a:cs typeface="Courier New"/>
            </a:endParaRPr>
          </a:p>
        </p:txBody>
      </p:sp>
    </p:spTree>
    <p:extLst>
      <p:ext uri="{BB962C8B-B14F-4D97-AF65-F5344CB8AC3E}">
        <p14:creationId xmlns:p14="http://schemas.microsoft.com/office/powerpoint/2010/main" val="443452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2666" y="739941"/>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颔联用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伍员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苏小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的典故起到了怎样的表达效果？</a:t>
            </a:r>
            <a:endParaRPr lang="zh-CN" altLang="zh-CN" sz="1050" kern="100" dirty="0">
              <a:effectLst/>
              <a:latin typeface="宋体"/>
              <a:cs typeface="Courier New"/>
            </a:endParaRPr>
          </a:p>
        </p:txBody>
      </p:sp>
      <p:sp>
        <p:nvSpPr>
          <p:cNvPr id="7" name="矩形 6"/>
          <p:cNvSpPr/>
          <p:nvPr/>
        </p:nvSpPr>
        <p:spPr>
          <a:xfrm>
            <a:off x="403884" y="1619413"/>
            <a:ext cx="11273868" cy="195439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3884" y="1485048"/>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伍员为春秋刚烈之士，用此典与涛声之刚健有力相谐，写出春色的壮丽；苏小小为钱塘名伎，用此典与烟柳之娇媚相谐；诗人以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伍员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苏小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，刚柔相济，更加彰显杭州春色之独有魅力。</a:t>
            </a:r>
            <a:endParaRPr lang="zh-CN" altLang="zh-CN" sz="1050" kern="100" dirty="0">
              <a:effectLst/>
              <a:latin typeface="宋体"/>
              <a:cs typeface="Courier New"/>
            </a:endParaRPr>
          </a:p>
        </p:txBody>
      </p:sp>
      <p:sp>
        <p:nvSpPr>
          <p:cNvPr id="12" name="TextBox 11"/>
          <p:cNvSpPr txBox="1"/>
          <p:nvPr/>
        </p:nvSpPr>
        <p:spPr>
          <a:xfrm>
            <a:off x="9695606" y="91084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500703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animBg="1"/>
      <p:bldP spid="7" grpId="1" animBg="1"/>
      <p:bldP spid="8" grpId="0"/>
      <p:bldP spid="8"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4225" y="1594318"/>
            <a:ext cx="10893589"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用典是中国诗歌创作的传统特色之一，分事典和语典两种。事典是借用历史故事来表达作者的思想感情，包括表明对现实生活中某些问题的立场和态度、个人的意绪和愿望等，属于借古抒怀。语典指引用或化用前人诗文名句，目的是加深诗词中的意境，促使人联想而寻意于言外。</a:t>
            </a:r>
            <a:endParaRPr lang="zh-CN" altLang="zh-CN" sz="1050" kern="100" dirty="0">
              <a:effectLst/>
              <a:latin typeface="宋体"/>
              <a:cs typeface="Courier New"/>
            </a:endParaRPr>
          </a:p>
        </p:txBody>
      </p:sp>
      <p:sp>
        <p:nvSpPr>
          <p:cNvPr id="4" name="矩形 3"/>
          <p:cNvSpPr>
            <a:spLocks noChangeAspect="1"/>
          </p:cNvSpPr>
          <p:nvPr/>
        </p:nvSpPr>
        <p:spPr>
          <a:xfrm>
            <a:off x="0" y="802230"/>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088581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544428"/>
            <a:ext cx="11636345" cy="562167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sp>
        <p:nvSpPr>
          <p:cNvPr id="6" name="矩形 5"/>
          <p:cNvSpPr/>
          <p:nvPr/>
        </p:nvSpPr>
        <p:spPr>
          <a:xfrm>
            <a:off x="527756" y="631990"/>
            <a:ext cx="11223676" cy="529373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古诗词中次常用的表现手法</a:t>
            </a:r>
            <a:endParaRPr lang="zh-CN" altLang="zh-CN" sz="1050" b="1"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借古讽今</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借古喻今、借古伤今</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借古讽今在咏史诗、怀古诗中是最常见的，借对历史上的人、事的评价来讽喻时事，表达情感，向当权者提出忠告等。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例如杜牧的《赤壁》：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折戟沉沙铁未销，自将磨洗认前朝。东风不与周郎便，铜雀春深锁二乔。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面对赤壁之战怀古，实则是预感到唐朝将亡，发出慨叹。诗中含一哲理：兴盛与衰亡，有着历史的必然，但是谁成谁败，何时成何时败，也有偶然性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51510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189433"/>
            <a:ext cx="11636345" cy="640800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sp>
        <p:nvSpPr>
          <p:cNvPr id="6" name="矩形 5"/>
          <p:cNvSpPr/>
          <p:nvPr/>
        </p:nvSpPr>
        <p:spPr>
          <a:xfrm>
            <a:off x="527756" y="333450"/>
            <a:ext cx="11223676"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比兴</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比兴是中国诗歌中一种传统的表现手法，通俗地讲，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就是譬喻，是对人或物加以形象的比喻，使其特征更加鲜明突出。有的诗歌是个别地方采用比，而有的则是整个形象都是比，就像后代的咏物诗。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就是起兴，是借助其他事物作为诗歌发端，以引起所要歌咏的内容。有的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兼有发端与比喻的双重作用，所以后来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二字常连用，专用以指诗有寄托之意。如《孔雀东南飞》开头用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孔雀东南飞，五里一徘徊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起兴，用具体的形象来激发读者的想象，不由得让人从美禽恋偶联想到夫妻分离，这样就给全诗笼罩上一种悲剧</a:t>
            </a:r>
            <a:r>
              <a:rPr lang="zh-CN" altLang="zh-CN" sz="2800" kern="100" dirty="0" smtClean="0">
                <a:latin typeface="Times New Roman"/>
                <a:ea typeface="华文细黑"/>
                <a:cs typeface="Times New Roman"/>
              </a:rPr>
              <a:t>气</a:t>
            </a:r>
            <a:endParaRPr lang="zh-CN" altLang="zh-CN" sz="1050" kern="100" dirty="0">
              <a:latin typeface="宋体"/>
              <a:cs typeface="Courier New"/>
            </a:endParaRPr>
          </a:p>
        </p:txBody>
      </p:sp>
    </p:spTree>
    <p:extLst>
      <p:ext uri="{BB962C8B-B14F-4D97-AF65-F5344CB8AC3E}">
        <p14:creationId xmlns:p14="http://schemas.microsoft.com/office/powerpoint/2010/main" val="3543070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9158" y="594143"/>
            <a:ext cx="11002525"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spc="-50" dirty="0">
                <a:solidFill>
                  <a:prstClr val="black"/>
                </a:solidFill>
                <a:latin typeface="Times New Roman"/>
                <a:ea typeface="华文细黑"/>
                <a:cs typeface="Times New Roman"/>
              </a:rPr>
              <a:t>这一句</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字，不只属于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，也是对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的形容。一是它表现了风雪的劲猛，二是也说明了湖上风雪翻飞之景象，别具一种雄豪的阳刚之美。这首小令多能从无字之处读得隐微之意，再次证明了作者遣字构象的佳妙。</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以下写风、雪与诗情搅成一片，难分难辨，活脱脱一幅江天风雪行吟图。风雪催诗，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一笑琅然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，豪情快意顿时将先前的孤寂悲冷一扫而光。全曲步步设景，层层推进，入情入理而又出新出变，是元散曲羁旅题材中一首开阔雄壮、别开生面的作品。</a:t>
            </a:r>
            <a:r>
              <a:rPr lang="en-US" altLang="zh-CN" sz="2800" kern="100" dirty="0">
                <a:latin typeface="Times New Roman"/>
                <a:ea typeface="华文细黑"/>
                <a:cs typeface="Times New Roman"/>
              </a:rPr>
              <a:t> </a:t>
            </a:r>
            <a:endParaRPr lang="zh-CN" altLang="zh-CN" sz="1050" kern="100" dirty="0">
              <a:latin typeface="宋体"/>
              <a:cs typeface="Courier New"/>
            </a:endParaRPr>
          </a:p>
        </p:txBody>
      </p:sp>
    </p:spTree>
    <p:extLst>
      <p:ext uri="{BB962C8B-B14F-4D97-AF65-F5344CB8AC3E}">
        <p14:creationId xmlns:p14="http://schemas.microsoft.com/office/powerpoint/2010/main" val="1398891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189433"/>
            <a:ext cx="11636345" cy="640800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sp>
        <p:nvSpPr>
          <p:cNvPr id="6" name="矩形 5"/>
          <p:cNvSpPr/>
          <p:nvPr/>
        </p:nvSpPr>
        <p:spPr>
          <a:xfrm>
            <a:off x="527756" y="298043"/>
            <a:ext cx="11223676"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氛，起到统摄全诗、引起下面故事的作用。又如《迢迢牵牛星》，整首诗借牛郎与织女隔河相望而不能团聚的民间故事来比喻一个饱含离愁的少妇的相思之情，含蓄蕴藉而又哀婉动人。</a:t>
            </a:r>
            <a:endParaRPr lang="zh-CN" altLang="zh-CN" sz="1050" kern="100" dirty="0" smtClean="0">
              <a:latin typeface="宋体"/>
              <a:cs typeface="Courier New"/>
            </a:endParaRPr>
          </a:p>
          <a:p>
            <a:pPr algn="just">
              <a:lnSpc>
                <a:spcPct val="150000"/>
              </a:lnSpc>
              <a:spcAft>
                <a:spcPts val="0"/>
              </a:spcAft>
            </a:pPr>
            <a:r>
              <a:rPr lang="en-US" altLang="zh-CN" sz="2800" b="1" kern="100" dirty="0" smtClean="0">
                <a:latin typeface="Times New Roman"/>
                <a:ea typeface="华文细黑"/>
                <a:cs typeface="Courier New"/>
              </a:rPr>
              <a:t>3.</a:t>
            </a:r>
            <a:r>
              <a:rPr lang="zh-CN" altLang="zh-CN" sz="2800" b="1" kern="100" dirty="0" smtClean="0">
                <a:latin typeface="Times New Roman"/>
                <a:ea typeface="华文细黑"/>
                <a:cs typeface="Times New Roman"/>
              </a:rPr>
              <a:t>对写法</a:t>
            </a:r>
            <a:r>
              <a:rPr lang="en-US" altLang="zh-CN" sz="2800" b="1" kern="100" dirty="0" smtClean="0">
                <a:latin typeface="Times New Roman"/>
                <a:ea typeface="华文细黑"/>
                <a:cs typeface="Courier New"/>
              </a:rPr>
              <a:t>(</a:t>
            </a:r>
            <a:r>
              <a:rPr lang="zh-CN" altLang="zh-CN" sz="2800" b="1" kern="100" dirty="0" smtClean="0">
                <a:latin typeface="Times New Roman"/>
                <a:ea typeface="华文细黑"/>
                <a:cs typeface="Times New Roman"/>
              </a:rPr>
              <a:t>对面落笔、一笔两面</a:t>
            </a:r>
            <a:r>
              <a:rPr lang="en-US" altLang="zh-CN" sz="2800" b="1" kern="100" dirty="0" smtClean="0">
                <a:latin typeface="Times New Roman"/>
                <a:ea typeface="华文细黑"/>
                <a:cs typeface="Courier New"/>
              </a:rPr>
              <a:t>)</a:t>
            </a:r>
            <a:endParaRPr lang="zh-CN" altLang="zh-CN" sz="1050" b="1"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对写法是指诗人在写人叙事时不从自己角度着笔，而从对方角度入手，进行悬想揣测，从而曲折达意，收到委婉旁衬的艺术效果。这种艺术技巧常见于表现亲情的作品中。单方面写思乡念亲，只是一层意思。如果转换角度，写出两地的思念，情感的表现将更加细腻动人，耐人</a:t>
            </a:r>
            <a:r>
              <a:rPr lang="zh-CN" altLang="zh-CN" sz="2800" kern="100" spc="70" dirty="0" smtClean="0">
                <a:latin typeface="Times New Roman"/>
                <a:ea typeface="华文细黑"/>
                <a:cs typeface="Times New Roman"/>
              </a:rPr>
              <a:t>寻味。如柳永《八声甘州》的下片：</a:t>
            </a:r>
            <a:r>
              <a:rPr lang="en-US" altLang="zh-CN" sz="2800" kern="100" spc="70" dirty="0" smtClean="0">
                <a:latin typeface="宋体"/>
                <a:ea typeface="华文细黑"/>
                <a:cs typeface="Times New Roman"/>
              </a:rPr>
              <a:t>“</a:t>
            </a:r>
            <a:r>
              <a:rPr lang="zh-CN" altLang="zh-CN" sz="2800" kern="100" spc="70" dirty="0" smtClean="0">
                <a:latin typeface="Times New Roman"/>
                <a:ea typeface="华文细黑"/>
                <a:cs typeface="Times New Roman"/>
              </a:rPr>
              <a:t>不忍登高临远，望故乡渺邈，</a:t>
            </a:r>
            <a:endParaRPr lang="zh-CN" altLang="zh-CN" sz="1050" kern="100" spc="70" dirty="0">
              <a:latin typeface="宋体"/>
              <a:cs typeface="Courier New"/>
            </a:endParaRPr>
          </a:p>
        </p:txBody>
      </p:sp>
    </p:spTree>
    <p:extLst>
      <p:ext uri="{BB962C8B-B14F-4D97-AF65-F5344CB8AC3E}">
        <p14:creationId xmlns:p14="http://schemas.microsoft.com/office/powerpoint/2010/main" val="680146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189433"/>
            <a:ext cx="11636345" cy="640800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grpSp>
        <p:nvGrpSpPr>
          <p:cNvPr id="8" name="组合 7"/>
          <p:cNvGrpSpPr/>
          <p:nvPr/>
        </p:nvGrpSpPr>
        <p:grpSpPr>
          <a:xfrm>
            <a:off x="10631862" y="6033792"/>
            <a:ext cx="1368000" cy="525484"/>
            <a:chOff x="5231262" y="2040214"/>
            <a:chExt cx="1368000" cy="52548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10" name="TextBox 9"/>
            <p:cNvSpPr txBox="1"/>
            <p:nvPr/>
          </p:nvSpPr>
          <p:spPr>
            <a:xfrm>
              <a:off x="5303194" y="20402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微拓展</a:t>
              </a:r>
              <a:endParaRPr lang="zh-CN" altLang="en-US" dirty="0">
                <a:solidFill>
                  <a:schemeClr val="accent5">
                    <a:lumMod val="20000"/>
                    <a:lumOff val="80000"/>
                  </a:schemeClr>
                </a:solidFill>
                <a:latin typeface="+mj-ea"/>
                <a:ea typeface="+mj-ea"/>
              </a:endParaRPr>
            </a:p>
          </p:txBody>
        </p:sp>
      </p:grpSp>
      <p:sp>
        <p:nvSpPr>
          <p:cNvPr id="6" name="矩形 5"/>
          <p:cNvSpPr/>
          <p:nvPr/>
        </p:nvSpPr>
        <p:spPr>
          <a:xfrm>
            <a:off x="527756" y="308621"/>
            <a:ext cx="11223676"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归思难收。叹年来踪迹，何事苦淹留。想佳人、妆楼</a:t>
            </a:r>
            <a:r>
              <a:rPr lang="zh-CN" altLang="zh-CN" sz="2800" kern="100" dirty="0">
                <a:latin typeface="宋体"/>
                <a:ea typeface="华文细黑"/>
                <a:cs typeface="宋体"/>
              </a:rPr>
              <a:t>颙</a:t>
            </a:r>
            <a:r>
              <a:rPr lang="zh-CN" altLang="zh-CN" sz="2800" kern="100" dirty="0">
                <a:latin typeface="楷体_GB2312"/>
                <a:ea typeface="华文细黑"/>
                <a:cs typeface="楷体_GB2312"/>
              </a:rPr>
              <a:t>望</a:t>
            </a:r>
            <a:r>
              <a:rPr lang="zh-CN" altLang="zh-CN" sz="2800" kern="100" dirty="0">
                <a:latin typeface="Times New Roman"/>
                <a:ea typeface="华文细黑"/>
                <a:cs typeface="Times New Roman"/>
              </a:rPr>
              <a:t>，误几回、天际识归舟。争知我、倚阑干处，正恁凝愁。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于思归心切，联想到自己的妻子也一定是同样渴望自己回家，想象着妻子会常常在妆楼上痴痴地凝望远处的归船，多少次误以为丈夫乘船归来了，然而船到近前带来的却是无尽的失望，此时的妻子一定会产生埋怨之情，怨丈夫长久滞留在外不想家。至此，词人由联想又回到现实，道出自己也如此的愁苦。本是自己望乡怀人，却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佳人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切盼自己回去；本是自己倚栏凝愁，却说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佳人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不知自己的愁苦。</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因为对写法主要是悬想，所以也叫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折绕联想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487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007" y="514067"/>
            <a:ext cx="11002525"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pitchFamily="18" charset="0"/>
                <a:ea typeface="+mj-ea"/>
                <a:cs typeface="Times New Roman"/>
              </a:rPr>
              <a:t>四、关注艺术构思</a:t>
            </a:r>
            <a:r>
              <a:rPr lang="en-US" altLang="zh-CN" sz="2800" b="1" kern="100" dirty="0">
                <a:solidFill>
                  <a:srgbClr val="0000FF"/>
                </a:solidFill>
                <a:latin typeface="Times New Roman" pitchFamily="18" charset="0"/>
                <a:ea typeface="+mj-ea"/>
                <a:cs typeface="Courier New"/>
              </a:rPr>
              <a:t>(</a:t>
            </a:r>
            <a:r>
              <a:rPr lang="zh-CN" altLang="zh-CN" sz="2800" b="1" kern="100" dirty="0">
                <a:solidFill>
                  <a:srgbClr val="0000FF"/>
                </a:solidFill>
                <a:latin typeface="Times New Roman" pitchFamily="18" charset="0"/>
                <a:ea typeface="+mj-ea"/>
                <a:cs typeface="Times New Roman"/>
              </a:rPr>
              <a:t>结构技巧</a:t>
            </a:r>
            <a:r>
              <a:rPr lang="en-US" altLang="zh-CN" sz="2800" b="1" kern="100" dirty="0">
                <a:solidFill>
                  <a:srgbClr val="0000FF"/>
                </a:solidFill>
                <a:latin typeface="Times New Roman" pitchFamily="18" charset="0"/>
                <a:ea typeface="+mj-ea"/>
                <a:cs typeface="Courier New"/>
              </a:rPr>
              <a:t>)</a:t>
            </a:r>
            <a:endParaRPr lang="zh-CN" altLang="zh-CN" sz="1050" b="1" kern="100" dirty="0">
              <a:solidFill>
                <a:srgbClr val="0000FF"/>
              </a:solidFill>
              <a:latin typeface="Times New Roman" pitchFamily="18" charset="0"/>
              <a:ea typeface="+mj-ea"/>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蝶恋花</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离情</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李清照</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暖雨晴风初破冻，柳眼梅腮，已觉春心动。酒意诗情谁与共？泪融残粉花钿重。　　乍试夹衫金缕缝，山枕</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r>
              <a:rPr lang="zh-CN" altLang="zh-CN" sz="2800" kern="100" dirty="0">
                <a:latin typeface="Times New Roman"/>
                <a:ea typeface="华文细黑"/>
                <a:cs typeface="Times New Roman"/>
              </a:rPr>
              <a:t>斜欹，枕损钗头凤。独抱浓愁无好梦，夜阑犹剪灯花弄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山枕：枕头。古代枕头多用木、瓷等制作，中凹，两端突起，其形如山，故名</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2880630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166347"/>
            <a:ext cx="11112550" cy="6503807"/>
          </a:xfrm>
          <a:prstGeom prst="rect">
            <a:avLst/>
          </a:prstGeom>
        </p:spPr>
        <p:txBody>
          <a:bodyPr wrap="square" lIns="121898" tIns="60948" rIns="121898" bIns="60948">
            <a:spAutoFit/>
          </a:bodyPr>
          <a:lstStyle/>
          <a:p>
            <a:pPr algn="just">
              <a:lnSpc>
                <a:spcPct val="150000"/>
              </a:lnSpc>
              <a:spcAft>
                <a:spcPts val="0"/>
              </a:spcAft>
            </a:pPr>
            <a:r>
              <a:rPr lang="zh-CN" altLang="zh-CN" sz="2800" b="1" kern="100" spc="-100" dirty="0" smtClean="0">
                <a:solidFill>
                  <a:srgbClr val="0000FF"/>
                </a:solidFill>
                <a:latin typeface="Times New Roman"/>
                <a:ea typeface="华文细黑"/>
                <a:cs typeface="Times New Roman"/>
              </a:rPr>
              <a:t>鉴赏</a:t>
            </a:r>
            <a:r>
              <a:rPr lang="zh-CN" altLang="zh-CN" sz="2800" b="1" kern="100" spc="-100" dirty="0" smtClean="0">
                <a:latin typeface="Times New Roman"/>
                <a:ea typeface="华文细黑"/>
                <a:cs typeface="Times New Roman"/>
              </a:rPr>
              <a:t>　</a:t>
            </a:r>
            <a:r>
              <a:rPr lang="zh-CN" altLang="zh-CN" sz="2800" kern="100" dirty="0">
                <a:latin typeface="Times New Roman"/>
                <a:ea typeface="华文细黑"/>
                <a:cs typeface="Times New Roman"/>
              </a:rPr>
              <a:t>这是一首思妇之词，也是易安词中的另类，有较浓的闺阁之气，为宋闺秀词之冠。</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暖雨晴风初破冻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点出时为景色宜人的初春。紧承破题的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柳眼梅腮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，也可以称得上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易安奇句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，此句意蕴丰富，一语双关，既补充起句的景语，又极为简练地刻画出了一个思妇的形象。正是这个姣好的形象，被离愁折磨得坐卧不安、如痴如迷。</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酒意诗情谁与共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一句推断，所思之人必定是其丈夫了。这首词是说，即使柳萌梅绽，景色诱人，作者也无心观赏，面对大好春光，没有亲人陪伴，只得独自伤心流泪。宜人的美景、华贵的服饰，她全然不顾，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暖雨晴风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的天气里，无情无绪地斜靠枕头上，任凭</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泪</a:t>
            </a:r>
            <a:endParaRPr lang="zh-CN" altLang="zh-CN" sz="1050" kern="100" dirty="0">
              <a:effectLst/>
              <a:latin typeface="宋体"/>
              <a:cs typeface="Courier New"/>
            </a:endParaRPr>
          </a:p>
        </p:txBody>
      </p:sp>
    </p:spTree>
    <p:extLst>
      <p:ext uri="{BB962C8B-B14F-4D97-AF65-F5344CB8AC3E}">
        <p14:creationId xmlns:p14="http://schemas.microsoft.com/office/powerpoint/2010/main" val="2072126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7599" y="64752"/>
            <a:ext cx="11335913" cy="6686935"/>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融残粉花钿重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枕损钗头凤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。这首词的感情真挚而细腻，形象鲜明而生动，真切地表达了闺中少妇的思夫之情。</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结句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独抱浓愁无好梦，夜阑犹剪灯花弄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，被称为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入神之句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词意含蓄传神，思妇形象清晰肖妙，颇有意趣。相传灯花为喜事的预兆。思妇手弄灯花，比她矢口诉说思念亲人的心事，更耐人寻味，更富感染力。盼人不归，主人公自然会感到失望和凄苦，这又可以加深上片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酒意诗情谁与共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的反诘语意，使主题的表达更深沉含蓄。</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这是一首正宗的婉约派词作，特别是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泪融残粉花钿重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乍试夹衫金缕缝，山枕斜欹，枕损钗头凤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等句可以和最典型的婉约词相类。不过，这首词写得蕴藉而不</a:t>
            </a:r>
            <a:r>
              <a:rPr lang="zh-CN" altLang="zh-CN" sz="2800" kern="100" dirty="0">
                <a:latin typeface="宋体"/>
                <a:ea typeface="华文细黑"/>
                <a:cs typeface="宋体"/>
              </a:rPr>
              <a:t>攲</a:t>
            </a:r>
            <a:r>
              <a:rPr lang="zh-CN" altLang="zh-CN" sz="2800" kern="100" dirty="0">
                <a:latin typeface="仿宋_GB2312"/>
                <a:ea typeface="华文细黑"/>
                <a:cs typeface="仿宋_GB2312"/>
              </a:rPr>
              <a:t>靡</a:t>
            </a:r>
            <a:r>
              <a:rPr lang="zh-CN" altLang="zh-CN" sz="2800" kern="100" dirty="0">
                <a:latin typeface="Times New Roman"/>
                <a:ea typeface="华文细黑"/>
                <a:cs typeface="Times New Roman"/>
              </a:rPr>
              <a:t>，妍婉而不任巧，不失易安词的清新浅易之风致。</a:t>
            </a:r>
            <a:endParaRPr lang="zh-CN" altLang="zh-CN" sz="1050" kern="100" dirty="0">
              <a:latin typeface="宋体"/>
              <a:cs typeface="Courier New"/>
            </a:endParaRPr>
          </a:p>
        </p:txBody>
      </p:sp>
    </p:spTree>
    <p:extLst>
      <p:ext uri="{BB962C8B-B14F-4D97-AF65-F5344CB8AC3E}">
        <p14:creationId xmlns:p14="http://schemas.microsoft.com/office/powerpoint/2010/main" val="2405200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2666" y="739941"/>
            <a:ext cx="11223676"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第一句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暖雨晴风初破冻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有何作用？</a:t>
            </a:r>
            <a:endParaRPr lang="zh-CN" altLang="zh-CN" sz="1050" kern="100" dirty="0">
              <a:effectLst/>
              <a:latin typeface="宋体"/>
              <a:cs typeface="Courier New"/>
            </a:endParaRPr>
          </a:p>
        </p:txBody>
      </p:sp>
      <p:sp>
        <p:nvSpPr>
          <p:cNvPr id="7" name="矩形 6"/>
          <p:cNvSpPr/>
          <p:nvPr/>
        </p:nvSpPr>
        <p:spPr>
          <a:xfrm>
            <a:off x="403884" y="1604037"/>
            <a:ext cx="11273868" cy="75350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3884" y="1485048"/>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交代早春季节，烘托和暖温馨的氛围，为下文写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浓愁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作反衬。</a:t>
            </a:r>
            <a:endParaRPr lang="zh-CN" altLang="zh-CN" sz="1050" kern="100" dirty="0">
              <a:effectLst/>
              <a:latin typeface="宋体"/>
              <a:cs typeface="Courier New"/>
            </a:endParaRPr>
          </a:p>
        </p:txBody>
      </p:sp>
      <p:sp>
        <p:nvSpPr>
          <p:cNvPr id="12" name="TextBox 11"/>
          <p:cNvSpPr txBox="1"/>
          <p:nvPr/>
        </p:nvSpPr>
        <p:spPr>
          <a:xfrm>
            <a:off x="6887294" y="91084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78169" y="2396125"/>
            <a:ext cx="11223676"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全词以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字贯穿始终，请说说这首词的构思脉络。</a:t>
            </a:r>
            <a:endParaRPr lang="zh-CN" altLang="zh-CN" sz="1050" kern="100" dirty="0">
              <a:effectLst/>
              <a:latin typeface="宋体"/>
              <a:cs typeface="Courier New"/>
            </a:endParaRPr>
          </a:p>
        </p:txBody>
      </p:sp>
      <p:sp>
        <p:nvSpPr>
          <p:cNvPr id="10" name="矩形 9"/>
          <p:cNvSpPr/>
          <p:nvPr/>
        </p:nvSpPr>
        <p:spPr>
          <a:xfrm>
            <a:off x="409387" y="3275597"/>
            <a:ext cx="11273868" cy="195439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3" name="矩形 12"/>
          <p:cNvSpPr/>
          <p:nvPr/>
        </p:nvSpPr>
        <p:spPr>
          <a:xfrm>
            <a:off x="409387" y="3141232"/>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首先由春景落笔，引出愁情；接着通过几个典型的生活细节，多侧面地刻画了主人公内心的孤寂愁情；最后直抒愁情，并在剪弄灯花的动作中结束全词。</a:t>
            </a:r>
            <a:endParaRPr lang="zh-CN" altLang="zh-CN" sz="1050" kern="100" dirty="0">
              <a:effectLst/>
              <a:latin typeface="宋体"/>
              <a:cs typeface="Courier New"/>
            </a:endParaRPr>
          </a:p>
        </p:txBody>
      </p:sp>
      <p:sp>
        <p:nvSpPr>
          <p:cNvPr id="14" name="TextBox 13"/>
          <p:cNvSpPr txBox="1"/>
          <p:nvPr/>
        </p:nvSpPr>
        <p:spPr>
          <a:xfrm>
            <a:off x="9366337" y="256703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942227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9" restart="whenNotActive" fill="hold" evtFilter="cancelBubble" nodeType="interactiveSeq">
                <p:stCondLst>
                  <p:cond evt="onClick" delay="0">
                    <p:tgtEl>
                      <p:spTgt spid="14"/>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7" grpId="0" animBg="1"/>
      <p:bldP spid="7" grpId="1" animBg="1"/>
      <p:bldP spid="8" grpId="0"/>
      <p:bldP spid="8" grpId="1"/>
      <p:bldP spid="10" grpId="0" animBg="1"/>
      <p:bldP spid="10" grpId="1" animBg="1"/>
      <p:bldP spid="13" grpId="0"/>
      <p:bldP spid="13"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007" y="656341"/>
            <a:ext cx="11002525"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临江仙</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暮春</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赵长卿</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过尽征鸿来尽燕，故园消息茫然。一春憔悴有谁怜？怀家寒食夜，中酒落花天。　　见说江头春浪渺，殷勤欲送归船。别来此处最萦牵。短篷南浦雨，疏柳断桥烟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词人是宋朝宗室，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靖康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之变后，北宋亡于金人，宗室纷纷南迁，最后定居临安一带</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1675702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738928"/>
            <a:ext cx="11112550" cy="5211146"/>
          </a:xfrm>
          <a:prstGeom prst="rect">
            <a:avLst/>
          </a:prstGeom>
        </p:spPr>
        <p:txBody>
          <a:bodyPr wrap="square" lIns="121898" tIns="60948" rIns="121898" bIns="60948">
            <a:spAutoFit/>
          </a:bodyPr>
          <a:lstStyle/>
          <a:p>
            <a:pPr algn="just">
              <a:lnSpc>
                <a:spcPct val="150000"/>
              </a:lnSpc>
              <a:spcAft>
                <a:spcPts val="0"/>
              </a:spcAft>
            </a:pPr>
            <a:r>
              <a:rPr lang="zh-CN" altLang="zh-CN" sz="2800" b="1" kern="100" spc="-100" dirty="0" smtClean="0">
                <a:solidFill>
                  <a:srgbClr val="0000FF"/>
                </a:solidFill>
                <a:latin typeface="Times New Roman"/>
                <a:ea typeface="华文细黑"/>
                <a:cs typeface="Times New Roman"/>
              </a:rPr>
              <a:t>鉴赏</a:t>
            </a:r>
            <a:r>
              <a:rPr lang="zh-CN" altLang="zh-CN" sz="2800" b="1" kern="100" spc="-100" dirty="0" smtClean="0">
                <a:latin typeface="Times New Roman"/>
                <a:ea typeface="华文细黑"/>
                <a:cs typeface="Times New Roman"/>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过尽征鸿来尽燕，故园消息茫然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二句把词人郁结在胸中的思乡之情瞬间倾吐而出。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过尽征鸿来尽燕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用比兴手法，以征鸿比喻飘泊异乡的旅客，以归燕兴起思家的情感。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故园消息茫然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作一顿挫，稍稍收束起句的迅发之势。词人把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望征鸿，看归燕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的过程略去，仅是截取生活中的一个横断面，加以尽情抒写。这里两个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字用得极好，不仅表现了生活中这一特定的横断面，而且把词人在很长一段时期内望眼欲穿的神态概括在内。可以想象其中有过多少希望与失望，有过多少次翘首云天与茫然四顾。词笔至此，可称绝妙</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13656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7599" y="809195"/>
            <a:ext cx="11335913" cy="4564815"/>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一春憔悴有谁怜？</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表达了惆怅自怜的感情。从章法上讲，它起着承上启下的作用。按照常情，鸿雁秋分后由北飞南，春分后由南回北</a:t>
            </a:r>
            <a:r>
              <a:rPr lang="zh-CN" altLang="zh-CN" sz="2800" kern="100" dirty="0" smtClean="0">
                <a:solidFill>
                  <a:prstClr val="black"/>
                </a:solidFill>
                <a:latin typeface="Times New Roman"/>
                <a:ea typeface="华文细黑"/>
                <a:cs typeface="Times New Roman"/>
              </a:rPr>
              <a:t>；</a:t>
            </a:r>
            <a:r>
              <a:rPr lang="zh-CN" altLang="zh-CN" sz="2800" kern="100" dirty="0" smtClean="0">
                <a:latin typeface="Times New Roman"/>
                <a:ea typeface="华文细黑"/>
                <a:cs typeface="Times New Roman"/>
              </a:rPr>
              <a:t>燕子则是春社时来到，秋社时飞去。这里说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一春憔悴有谁怜</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则总括上文，说明从春分到春社，词人都处于思乡痛苦的煎熬之中，人也变得消瘦憔悴。在那样凄苦的境遇中，没有一个理解他的人。一种飘零之感、羁旅之愁几欲渗透纸背。进一步推想，其中不无对南宋的投降派发出委婉的讥讽。寥寥七字，意蕴言中，韵流弦外。</a:t>
            </a:r>
            <a:endParaRPr lang="zh-CN" altLang="zh-CN" sz="1050" kern="100" dirty="0" smtClean="0">
              <a:latin typeface="宋体"/>
              <a:cs typeface="Courier New"/>
            </a:endParaRPr>
          </a:p>
        </p:txBody>
      </p:sp>
    </p:spTree>
    <p:extLst>
      <p:ext uri="{BB962C8B-B14F-4D97-AF65-F5344CB8AC3E}">
        <p14:creationId xmlns:p14="http://schemas.microsoft.com/office/powerpoint/2010/main" val="213710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3717" y="1021736"/>
            <a:ext cx="11223676" cy="327215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怀家寒夜食，中酒落花天。</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愈觉韵味浓醇，思致渺远。</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寒食夜</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系承以上三句而来。词人怀念家乡，从春分、春社，直到寒食，几乎经历了整个春天，故云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；而词中所截取的生活横断面，恰恰是这寒食节的夜晚。这两句一实一虚，前一句叙事，后一句说景，化质实为空灵，造成深邃悠远的意境。</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209198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6102</TotalTime>
  <Words>19046</Words>
  <Application>Microsoft Office PowerPoint</Application>
  <PresentationFormat>自定义</PresentationFormat>
  <Paragraphs>693</Paragraphs>
  <Slides>171</Slides>
  <Notes>0</Notes>
  <HiddenSlides>2</HiddenSlides>
  <MMClips>0</MMClips>
  <ScaleCrop>false</ScaleCrop>
  <HeadingPairs>
    <vt:vector size="4" baseType="variant">
      <vt:variant>
        <vt:lpstr>主题</vt:lpstr>
      </vt:variant>
      <vt:variant>
        <vt:i4>1</vt:i4>
      </vt:variant>
      <vt:variant>
        <vt:lpstr>幻灯片标题</vt:lpstr>
      </vt:variant>
      <vt:variant>
        <vt:i4>171</vt:i4>
      </vt:variant>
    </vt:vector>
  </HeadingPairs>
  <TitlesOfParts>
    <vt:vector size="172"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3656</cp:revision>
  <dcterms:created xsi:type="dcterms:W3CDTF">2014-11-27T01:03:00Z</dcterms:created>
  <dcterms:modified xsi:type="dcterms:W3CDTF">2017-03-28T08:12:41Z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