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1633" r:id="rId2"/>
    <p:sldId id="1520" r:id="rId3"/>
    <p:sldId id="1296" r:id="rId4"/>
    <p:sldId id="1573" r:id="rId5"/>
    <p:sldId id="1574" r:id="rId6"/>
    <p:sldId id="1635" r:id="rId7"/>
    <p:sldId id="1575" r:id="rId8"/>
    <p:sldId id="1636" r:id="rId9"/>
    <p:sldId id="1637" r:id="rId10"/>
    <p:sldId id="1576" r:id="rId11"/>
    <p:sldId id="1582" r:id="rId12"/>
    <p:sldId id="1577" r:id="rId13"/>
    <p:sldId id="1578" r:id="rId14"/>
    <p:sldId id="1579" r:id="rId15"/>
    <p:sldId id="1580" r:id="rId16"/>
    <p:sldId id="1638" r:id="rId17"/>
    <p:sldId id="1639" r:id="rId18"/>
    <p:sldId id="1640" r:id="rId19"/>
    <p:sldId id="1641" r:id="rId20"/>
    <p:sldId id="1581" r:id="rId21"/>
    <p:sldId id="1642" r:id="rId22"/>
    <p:sldId id="1583" r:id="rId23"/>
    <p:sldId id="1643" r:id="rId24"/>
    <p:sldId id="1644" r:id="rId25"/>
    <p:sldId id="1645" r:id="rId26"/>
    <p:sldId id="1584" r:id="rId27"/>
    <p:sldId id="1585" r:id="rId28"/>
    <p:sldId id="1646" r:id="rId29"/>
    <p:sldId id="1647" r:id="rId30"/>
    <p:sldId id="1648" r:id="rId31"/>
    <p:sldId id="1586" r:id="rId32"/>
    <p:sldId id="1649" r:id="rId33"/>
    <p:sldId id="1650" r:id="rId34"/>
    <p:sldId id="1587" r:id="rId35"/>
    <p:sldId id="1655" r:id="rId36"/>
    <p:sldId id="1651" r:id="rId37"/>
    <p:sldId id="1656" r:id="rId38"/>
    <p:sldId id="1657" r:id="rId39"/>
    <p:sldId id="1658" r:id="rId40"/>
    <p:sldId id="1659" r:id="rId41"/>
    <p:sldId id="1652" r:id="rId42"/>
    <p:sldId id="1660" r:id="rId43"/>
    <p:sldId id="1661" r:id="rId44"/>
    <p:sldId id="1653" r:id="rId45"/>
    <p:sldId id="1662" r:id="rId46"/>
    <p:sldId id="1663" r:id="rId47"/>
    <p:sldId id="1664" r:id="rId48"/>
    <p:sldId id="1654" r:id="rId49"/>
    <p:sldId id="1588" r:id="rId50"/>
    <p:sldId id="1589" r:id="rId51"/>
    <p:sldId id="1665" r:id="rId52"/>
    <p:sldId id="1590" r:id="rId53"/>
    <p:sldId id="1591" r:id="rId54"/>
    <p:sldId id="1666" r:id="rId55"/>
    <p:sldId id="1592" r:id="rId56"/>
    <p:sldId id="1593" r:id="rId57"/>
    <p:sldId id="1594" r:id="rId58"/>
    <p:sldId id="1634" r:id="rId59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6970" autoAdjust="0"/>
  </p:normalViewPr>
  <p:slideViewPr>
    <p:cSldViewPr>
      <p:cViewPr varScale="1">
        <p:scale>
          <a:sx n="107" d="100"/>
          <a:sy n="107" d="100"/>
        </p:scale>
        <p:origin x="-672" y="-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7CD490C1-7E7E-423A-91D8-058624AF834B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EA5C5624-0453-40A9-9FFF-DD435B6A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F:\未用 图\8e0b07a7b170c8617e972d49ac270ca4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4"/>
          <a:stretch/>
        </p:blipFill>
        <p:spPr bwMode="auto">
          <a:xfrm>
            <a:off x="406" y="794"/>
            <a:ext cx="121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28" name="标题 2"/>
          <p:cNvSpPr txBox="1">
            <a:spLocks/>
          </p:cNvSpPr>
          <p:nvPr/>
        </p:nvSpPr>
        <p:spPr>
          <a:xfrm>
            <a:off x="3171358" y="3684618"/>
            <a:ext cx="8928992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考点二　鉴赏古诗的</a:t>
            </a:r>
            <a:r>
              <a:rPr lang="zh-CN" altLang="en-US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语言</a:t>
            </a:r>
            <a:endParaRPr lang="en-US" altLang="zh-CN" sz="3600" b="1" kern="100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释意析法赏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炼字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，扣准特点赏风格</a:t>
            </a:r>
            <a:endParaRPr lang="zh-CN" altLang="zh-CN" sz="28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  <p:sp>
        <p:nvSpPr>
          <p:cNvPr id="14" name="副标题 3"/>
          <p:cNvSpPr txBox="1">
            <a:spLocks/>
          </p:cNvSpPr>
          <p:nvPr/>
        </p:nvSpPr>
        <p:spPr>
          <a:xfrm>
            <a:off x="-26573" y="3718127"/>
            <a:ext cx="1528275" cy="1339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专题三</a:t>
            </a:r>
            <a:endParaRPr lang="en-US" altLang="zh-CN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考点突破</a:t>
            </a:r>
          </a:p>
        </p:txBody>
      </p:sp>
    </p:spTree>
    <p:extLst>
      <p:ext uri="{BB962C8B-B14F-4D97-AF65-F5344CB8AC3E}">
        <p14:creationId xmlns:p14="http://schemas.microsoft.com/office/powerpoint/2010/main" val="955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333450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请分别对第三联中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两个字作简要赏析。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6257" y="51985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9" name="矩形 8"/>
          <p:cNvSpPr/>
          <p:nvPr/>
        </p:nvSpPr>
        <p:spPr>
          <a:xfrm>
            <a:off x="406574" y="1180319"/>
            <a:ext cx="11273868" cy="1996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574" y="1125538"/>
            <a:ext cx="1122367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字把雨后松树翠绿的景色显现了出来。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随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字形象地表现了山道峰回路转，人在随山转折、缘山寻找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水源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，令人有曲径探幽的遐想。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0959" y="51985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8" name="矩形 7"/>
          <p:cNvSpPr/>
          <p:nvPr/>
        </p:nvSpPr>
        <p:spPr>
          <a:xfrm>
            <a:off x="437962" y="3357786"/>
            <a:ext cx="11273868" cy="3116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7962" y="3213770"/>
            <a:ext cx="11223676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本题从炼字的角度考查对诗歌语言的鉴赏。用一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字着意表达雨霁云收之后翠绿生新的松色。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字把阵雨带来的清新宜人的气息、物色，轻松自然地托显出来。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字写山道纡绕，峰回路转，随山探源。其间林壑深秀，水声潺潺，都由这个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字导出，令人有曲径探幽的想象。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02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8" grpId="0" animBg="1"/>
      <p:bldP spid="8" grpId="1" animBg="1"/>
      <p:bldP spid="11" grpId="0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1088389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动词往往具有凝练、形象、生动传神的特点，鉴赏古典诗词就是要反复咀嚼品味，体悟含蓄蕴藉、深刻隽永的字词。动词具有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以最小的面积，表达最大的思想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巴尔扎克语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的特点，同时动词在勾勒人物形象、传情达意、摹写物态方面有着独特的功能。诗歌语言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凝练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的特点也表现在动词的运用层面。动词具有极强的概括性，能够给鉴赏者以广阔的想象空间，如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废池乔木，犹厌言兵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姜夔《扬州慢》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字，将多少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沉痛伤乱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包蕴其中。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动词，尤其是一些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多义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活用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的动词，是高考考查的重点。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0" y="353729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6146" y="155768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聚焦形容词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早过大通驿</a:t>
            </a:r>
            <a:r>
              <a:rPr lang="en-US" altLang="zh-CN" sz="2800" b="1" kern="100" baseline="300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查慎行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夙雾才醒后，朝阳未吐间。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翠烟遥辨市，红树忽移湾。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风软一江水，云轻九子山。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画家浓淡意，斟酌在荆关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大通驿：在安徽铜陵，大通河由此入长江，作者乘船途经此地。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荆关：五代后梁画家荆浩、关仝，二人擅长山水画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33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5289" y="442059"/>
            <a:ext cx="1100252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唐末诗人皮日休赞颂孟浩然的诗作是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遇景入咏，不钩奇抉异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倘若用这两句话来评价查慎行的旅游诗，倒也十分合适。大通驿，在今安徽铜陵县大通河边。诗人于清康熙三十一年离开江西去北京路经此地，这时，晓雾初散，旭日东升，翠烟红树，清风淡云，江水青山，构成一幅浓淡空灵、十分潇洒的画卷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挥毫落纸如云烟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，诗人毫不费力，随笔写出他的所见所思，不但是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诗中有画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，而且还认为这幅画就如后梁著名的山水画家荆浩、关仝师徒精心用深浅的色彩绘制出来的。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夙雾才醒后，朝阳未吐间。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时间是清晨，晨雾初散，朝阳未出。环境是安静的，空气是清新的。诗人的笔端给人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以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752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8730" y="621482"/>
            <a:ext cx="11002525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愉快的感受和美的享受。全诗就以此为基调，围绕题目中的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字来写。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翠烟遥辨市，红树忽移湾。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一联对仗工整。遥远青烟袅袅的地方，可辨别出那里是集市。前面的红树忽然又转移到水流弯曲的地方。树是不会随便转移的，只是因为人坐在船里，转弯时随着方向的变化，由于远近视差的不同而觉得转移了。诗人把静写成动，这是亲身的感受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7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6562" y="3912455"/>
            <a:ext cx="11386607" cy="2692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356" y="189434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第三联的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字在艺术表现上很有特色，请作赏析。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574" y="1097231"/>
            <a:ext cx="11273868" cy="2657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574" y="946663"/>
            <a:ext cx="1122367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软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字一语双关，既是写风软，也是写江水之软。写出了微风轻柔，温软拂面，也写出了软风吹拂江水，使江水也变得温柔绵软，微波轻漾。展现了一幅风吹波澜、风和水暖的清晨美景，生动形象，具有艺术感染力。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71790" y="35031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67755" y="35031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15" name="矩形 14"/>
          <p:cNvSpPr/>
          <p:nvPr/>
        </p:nvSpPr>
        <p:spPr>
          <a:xfrm>
            <a:off x="406574" y="3859346"/>
            <a:ext cx="1122367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本题考查鉴赏诗歌的语言。首先，应明确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的意思和所用的手法；其次，展开联想与想象，描述画面内容，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写出了微风轻柔，温软拂面，也写出了软风吹拂江水，使江水也变得温柔绵软，微波轻漾；最后，点明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有着怎样的表达效果或表达了诗人怎样的感情。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7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5" grpId="0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1525792"/>
            <a:ext cx="11223676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歌是社会生活的主观化表现，少不了绘景摹状，化抽象为具体，变无形为有形，使人如闻其声，如见其人，如触其物，如临其境。这些任务，相当一部分是由形容词来承担的。我国古典诗词中炼形容词，有两种情况特别值得注意：一种是形容词的重叠运用；一种是形容词的活用，特别是活用作动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0" y="641761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1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88851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追</a:t>
            </a:r>
            <a:r>
              <a:rPr lang="en-US" altLang="zh-CN" sz="28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彩</a:t>
            </a:r>
            <a:r>
              <a:rPr lang="en-US" altLang="zh-CN" sz="2800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逐</a:t>
            </a:r>
            <a:r>
              <a:rPr lang="en-US" altLang="zh-CN" sz="28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色</a:t>
            </a:r>
            <a:r>
              <a:rPr lang="en-US" altLang="zh-CN" sz="2800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：色彩形容词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壬辰寒食</a:t>
            </a:r>
            <a:r>
              <a:rPr lang="en-US" altLang="zh-CN" sz="2800" b="1" kern="100" baseline="300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王安石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客思似杨柳，春风千万条。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倾寒食泪，欲涨冶城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巾发雪争出，镜颜朱早凋。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未知轩冕乐，但欲老渔樵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寒食：清明前一天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一说前两天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冶城：古地名，在今南京市西，临长江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40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884" y="370051"/>
            <a:ext cx="1167940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这首诗是皇</a:t>
            </a:r>
            <a:r>
              <a:rPr lang="zh-CN" altLang="zh-CN" sz="2800" kern="100" dirty="0">
                <a:latin typeface="宋体"/>
                <a:ea typeface="华文细黑"/>
                <a:cs typeface="宋体"/>
              </a:rPr>
              <a:t>祐</a:t>
            </a:r>
            <a:r>
              <a:rPr lang="zh-CN" altLang="zh-CN" sz="2800" kern="100" dirty="0">
                <a:latin typeface="仿宋_GB2312"/>
                <a:ea typeface="华文细黑"/>
                <a:cs typeface="仿宋_GB2312"/>
              </a:rPr>
              <a:t>四年壬辰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(1052)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安石自舒州通判任上回江宁祭扫父亲墓时写的。此诗一方面表达了诗人在扫墓时对父亲的沉痛哀悼之情，另一方面也对自己推行新法时的艰难处境作了一番慨叹。大概是从父兄虽然学问卓越、志节高尚，却穷老仕途、英年早逝的惨淡经历中受到了触动，引发了他潜藏于心中的归老田园、渔樵为生的意愿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诗以杨柳春风起兴，却没有描写春天的美景，而是表达了一种伤春早衰的感叹，它是和客思之愁、寒食之哀以及为官不快的情绪交融在一起的。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颈联诗人用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两个颇具色彩的字极其生动而且形象地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描述了自己的头发与容颜因操劳过度而出现的未老先衰的状况。当时只有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岁的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9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7800" y="520899"/>
            <a:ext cx="11679403" cy="58598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诗人，本该是黑发朱颜，但现在是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白发争出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朱颜早凋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显然是想表达自己内心的一种感慨：自己虽然身居官位，却丝毫没享受到当官本该有的乐趣，一心想推行新法，又遇到重重阻力，自己呕心沥血，殚精竭虑，以至于才过而立之年就华发早生，苍颜毕现，世事实在是太艰难了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隐喻白发，与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相对，产生强烈的色彩对比，隐含着诗人对过早衰老的感叹之情。这种悲叹与全诗抒发的客思之愁、寒食之哀以及为官不快的情绪融合在一起，使诗人关于衰老的感叹更为深沉。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整首诗把思乡之愁、哀悼之痛、早衰之叹、为官之苦有机地串联，并用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这两个字把诗人内心的感慨与苦楚更加深沉地表现了出来。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73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1665" y="674636"/>
            <a:ext cx="11563765" cy="4611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264" y="572122"/>
            <a:ext cx="11112550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歌是语言的艺术。诗歌丰富的思想感情、优美的意境都是通过语言来表现的。诗歌的语言与其他文学样式的语言相比，更加凝练、优美，更具抒情性、含蓄性、跳跃性和感染力。古诗词语言从语音上分析，有音乐美、节奏美；从语义上分析，具体有语境表层义和特殊的深层义，有形象、情感、精练美；从语法上分析，有语序颠倒、语句跳跃、词语错位、词性活用、成分省略等，常常造成特别的艺术效果。语言风格更是呈现出多样的变化，如热情奔放、沉郁顿挫、委婉含蓄等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8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581954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联系全诗，赏析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的表达效果。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574" y="1413570"/>
            <a:ext cx="11273868" cy="2196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1431448"/>
            <a:ext cx="1122367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雪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隐喻白发，与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朱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相对，产生强烈的色彩对比，隐含着诗人对过早衰老的感叹之情。这种悲叹与全诗抒发的客思之愁、寒食之哀以及为官不快的情绪融合在一起，使诗人关于衰老的感叹更为深沉。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9382" y="73350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75347" y="73350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3834606"/>
            <a:ext cx="11273868" cy="1683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74" y="3862887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比喻的是白发，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代指容颜。两相对比，表现出容颜过早衰老，诗人所表达的哀叹感情自然流露出来。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79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4" grpId="0" animBg="1"/>
      <p:bldP spid="14" grpId="1" animBg="1"/>
      <p:bldP spid="15" grpId="0"/>
      <p:bldP spid="1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808929"/>
            <a:ext cx="11223676" cy="587075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色彩词，即表示颜色的词。诗词中使用色彩词，可以增强描写的色彩感和画面感，渲染气氛，表现心情。欣赏时，或抓住能表现色彩组合的字眼，体会诗歌浓郁的画意与鲜明的节奏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两个黄鹂鸣翠柳，一行白鹭上青天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黄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翠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白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青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四种颜色，点缀得错落有致，而且由点到线，向着无限的空间延伸，画面静中有动，富有鲜明的立体节奏感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；或抓住能表现鲜明对比色彩的字眼，体会诗歌感情色彩的浓度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流光容易把人抛，红了樱桃，绿了芭蕉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红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绿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道出了作者感叹时光匆匆、春光易逝的这份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着色的思绪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。就是抓住单一色彩表现的词也能体会到诗人的浓情，如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记得绿罗裙，处处怜芳草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晓来谁染霜林醉？总是离人泪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。怜惜与伤别离的情愫尽在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绿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醉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中。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0" y="234094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7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165051"/>
            <a:ext cx="11002525" cy="7232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关注虚词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阅读下面这首清诗，然后回答问题。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秋暮吟望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赵执信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阁高栖老一枝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，闲吟了不为秋悲。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寒山常带斜阳色，新月偏明落叶时。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烟水极天鸿有影，霜风卷地菊无姿。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二更短烛三升酒，北斗低横未拟窥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语出《庄子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逍遥游》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鹪鹩巢于深林，不过一枝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老一枝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意为终老山林。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917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4791" y="702873"/>
            <a:ext cx="10893589" cy="459912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此诗内容时令是秋季，时间是暮色夕阳。诗人看似旷达、闲淡，实则落寞、惆怅。首联即说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了不为秋悲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诗人心境看似旷达、闲淡，实则是对现状不可改变的无奈之叹；中间两联寒山、落叶、霜风、残菊等意象的悲苦色调，透露出内心深处的忧伤与落寞；尾联在烛光下饮酒的场景，流露出终老山林的惆怅。后面三联以斜阳、落叶、孤鸿、残菊、短烛、低横北斗等低沉意象为主，缀词成章，惆怅失意之情溢于言外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98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581954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简要赏析颔联中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两字的妙处。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574" y="1413570"/>
            <a:ext cx="11273868" cy="2196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1431448"/>
            <a:ext cx="1122367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常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强调时间频度，将随朝暮变化的山色写为常著落日之色；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偏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突出情态，将新月照落叶的自然现象视为有意为之。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常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偏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改变景物的客观性，为情造景，凸显诗人心绪与情感。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8759" y="73350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14724" y="73350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3821543"/>
            <a:ext cx="11273868" cy="2272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74" y="3862887"/>
            <a:ext cx="1122367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赏析某字的表达效果，首先要解读诗句的内涵。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字充分表现了诗人对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寒山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斜阳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景色的习以为常，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字则表现了诗人把这种自然现象视为有意为之。其次点出该句营造的意境或表达的情感。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97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4" grpId="0" animBg="1"/>
      <p:bldP spid="14" grpId="1" animBg="1"/>
      <p:bldP spid="15" grpId="0"/>
      <p:bldP spid="1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162" y="1026960"/>
            <a:ext cx="11223676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虚词主要指副词、连词。在古典诗词中，虚词的锤炼恰到好处时，可以获得疏通文气、开合呼应、悠扬委曲、活跃情韵、化板滞为流动等美学效果。唐朝诗人善于运用虚词，王勃《滕王阁序》中的名句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落霞与孤鹜齐飞，秋水共长天一色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，若去掉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二字就会大为减色；李商隐《无题》中的名句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春蚕到死丝方尽，蜡炬成灰泪始干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两个虚词表现出的是生命尽头透出的一股执着与坚韧的精神力量。从上面所引的诗例中，我们就不难领略诗词中炼虚词的美的效果了。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0" y="234094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77156"/>
              </p:ext>
            </p:extLst>
          </p:nvPr>
        </p:nvGraphicFramePr>
        <p:xfrm>
          <a:off x="387524" y="261442"/>
          <a:ext cx="11468322" cy="6408712"/>
        </p:xfrm>
        <a:graphic>
          <a:graphicData uri="http://schemas.openxmlformats.org/drawingml/2006/table">
            <a:tbl>
              <a:tblPr firstRow="1" firstCol="1" bandRow="1"/>
              <a:tblGrid>
                <a:gridCol w="11468322"/>
              </a:tblGrid>
              <a:tr h="6408712">
                <a:tc>
                  <a:txBody>
                    <a:bodyPr/>
                    <a:lstStyle/>
                    <a:p>
                      <a:pPr marL="72000"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2700" b="1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方法小结：赏析词语</a:t>
                      </a:r>
                      <a:r>
                        <a:rPr lang="en-US" sz="2700" b="1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“</a:t>
                      </a:r>
                      <a:r>
                        <a:rPr lang="zh-CN" sz="2700" b="1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四看</a:t>
                      </a:r>
                      <a:r>
                        <a:rPr lang="en-US" sz="2700" b="1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”</a:t>
                      </a:r>
                      <a:endParaRPr lang="zh-CN" sz="2700" b="1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marL="72000"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1.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看字词是否传神。所谓</a:t>
                      </a:r>
                      <a:r>
                        <a:rPr lang="en-US" sz="27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“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传神</a:t>
                      </a:r>
                      <a:r>
                        <a:rPr lang="en-US" sz="27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”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就是要分析词语在诗歌中所表现出来的凝练形象、鲜明生动的特点。特别要注重对动词、形容词、副词的咀嚼。在鉴字赏词中要学会结合语境去揣摩词语的生动形象、凝练传神，进而体会词语在全句或整篇中的表达效果。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marL="72000"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2.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看字词是否表情。所谓</a:t>
                      </a:r>
                      <a:r>
                        <a:rPr lang="en-US" sz="27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“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表情</a:t>
                      </a:r>
                      <a:r>
                        <a:rPr lang="en-US" sz="27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”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就是要分析词语所传达出来的情感意愿。诗歌语言既注重生动形象、凝练传神，更注重借助动词、副词来表情达意。要善于结合全诗来揣摩作者所要表达的情感意愿。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marL="72000"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3.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看字词是否造境。所谓</a:t>
                      </a:r>
                      <a:r>
                        <a:rPr lang="en-US" sz="27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“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造境</a:t>
                      </a:r>
                      <a:r>
                        <a:rPr lang="en-US" sz="27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”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就是利用词语的凝练与含蓄来营造诗歌的意境。古人写诗很讲究意境，而词的妙用能给全诗创造美好的意境。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marL="72000"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4.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看字词是否显性。所谓</a:t>
                      </a:r>
                      <a:r>
                        <a:rPr lang="en-US" sz="27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“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显性</a:t>
                      </a:r>
                      <a:r>
                        <a:rPr lang="en-US" sz="27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”</a:t>
                      </a:r>
                      <a:r>
                        <a:rPr lang="zh-CN" sz="27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就是词语里能凸现人物的性格特征</a:t>
                      </a:r>
                      <a:r>
                        <a:rPr lang="zh-CN" sz="2700" kern="10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。</a:t>
                      </a:r>
                      <a:endParaRPr lang="zh-CN" sz="27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21091" marR="210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8498" y="333450"/>
            <a:ext cx="1133591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二、掌握炼字题的答题规范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阅读下面这首宋诗，然后回答问题。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劳停驿</a:t>
            </a:r>
            <a:r>
              <a:rPr lang="en-US" altLang="zh-CN" sz="2800" b="1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b="1" kern="100" baseline="30000" dirty="0">
                <a:latin typeface="IPAPANNEW"/>
                <a:ea typeface="华文细黑"/>
                <a:cs typeface="Times New Roman"/>
              </a:rPr>
              <a:t>]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欧阳修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孤舟转山曲，豁尔见平川。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树杪帆初落，峰头月正圆。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荒烟几家聚，瘦野一刀田。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行客愁明发，惊滩鸟道前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此诗为欧阳修被贬峡州夷陵令时作。劳停驿，驿站名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74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5664" y="878350"/>
            <a:ext cx="10573211" cy="420638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这首诗作于景佑四年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(1037)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，系《夷陵九咏》之四。全诗写得孤静寂寥，忧然恻然，充满旅途的忧虑和烦闷。然而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树杪帆初落，峰头月正圆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一句，却勾勒出一幅奇特的峡江晚泊图。帆落于树梢，月圆于峰头，风景优美。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荒烟几家聚，瘦野一刀田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一句，表现出山区农村的苦瘠贫寒，表达了诗人对民生凋敝、百姓困苦的忧虑。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966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581954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简要分析第三联中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二字的妙处。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574" y="1365951"/>
            <a:ext cx="11273868" cy="4728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1316007"/>
            <a:ext cx="11223676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从用字自然传神来看：数缕荒烟，几户人家，在暮色笼罩之下，尤显荒凉冷落；瘦野薄田，狭促如刀，瘦瘠之至。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二字，乃寻常字眼，但在此运用十分贴切，显得自然而工稳，能传达出诗人面对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荒村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瘦田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的第一感觉，具有很强的感染力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从情感寄寓来看：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二字，包含地僻、田瘦等多重意义，寄寓了诗人对山民的怜悯、关切，以及诗人被贬蛮荒的失意，极好地丰富了全诗的情感内涵。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2300" y="73350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8718265" y="73350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</p:spTree>
    <p:extLst>
      <p:ext uri="{BB962C8B-B14F-4D97-AF65-F5344CB8AC3E}">
        <p14:creationId xmlns:p14="http://schemas.microsoft.com/office/powerpoint/2010/main" val="5160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4182184" y="2373676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4186098" y="1850456"/>
            <a:ext cx="385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欣赏</a:t>
            </a:r>
            <a:r>
              <a:rPr lang="zh-CN" altLang="en-US" sz="2800" b="1" dirty="0" smtClean="0">
                <a:solidFill>
                  <a:srgbClr val="3114AC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炼字</a:t>
            </a:r>
            <a:r>
              <a:rPr lang="zh-CN" altLang="en-US" sz="2800" b="1" dirty="0" smtClean="0">
                <a:solidFill>
                  <a:srgbClr val="3114AC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艺术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182184" y="3405753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4186098" y="2882571"/>
            <a:ext cx="300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欣赏语言风格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733675" cy="7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96912"/>
            <a:ext cx="2733675" cy="40011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内容索引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2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06574" y="837506"/>
            <a:ext cx="11273868" cy="365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74" y="938410"/>
            <a:ext cx="11223676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本题考查鉴赏诗歌的语言。本题是高考常考的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炼字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题。首先，应该明确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这两个形容词的意思，品味这两个寻常字眼的不寻常之处。其次，展开联想和想象，描述画面内容。最后，点出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二字更好地表达了诗人怎样的情感。可以结合诗歌中表达感情的关键字眼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以及题目等信息把握诗歌情感。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41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2692" y="594143"/>
            <a:ext cx="11223676" cy="52119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2.(2016·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登裴秀才迪小台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唐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端居不出户，满目望云山。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落日鸟边下，秋原人外闲。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遥知远林际，不见此檐间。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好客多乘月，应门莫上关。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选自《全唐诗》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11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1007" y="512325"/>
            <a:ext cx="11002525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诗人起句便写端居室中，显得宁静安闲，不与世间接触。端居室中，并不封闭，他眼望室外，遥望远山苍云，与云山自然结合，表现一种恬淡闲适的情怀。这句诗的艺术张力较强，给人以广阔的想象空间。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颔联使用了独特的艺术表现手法，除了对仗工整外，还采用了对面敷彩表现法，本为鸟在落日时飞上飞下，却被诗人表现为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落日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鸟边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落下；本为人在秋原上心闲意静，诗人却说秋原在人心之外显得安闲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431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0431" y="41381"/>
            <a:ext cx="11223676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颈联表面上写自己只能看到遥远的山林，而不见自己的屋檐，实际上表达的是心胸宽阔，视野博大，寄情山水，早忘记了身边的琐屑之事，忘记了人世间的纷纷攘攘，达到与自然冥合的境界。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尾联回到人世，但不是世俗的人世，而是仙风道骨的境界。乘着明月，等着友人，门无须关，窗不必闭，一切适意，一切自然，何等闲适！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整首诗突出一个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字，写出了三层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境界。一为景闲，山林自在，鸟儿悠闲，秋原无扰。二为心闲，诗人在好友裴迪的亭台上，遥望远山，赏飞鸟落日，与山林相伴，一派安闲之境，一派安闲之意。三为境闲，诗歌营造了一个安闲诗境，境界安闲，人心安闲，表现了诗人寄情山水、与友相谐、远离人世争斗的宁静心境与诗意境界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7665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744" y="405458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满目望云山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字一作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，你认为这两个字用哪个更好？请说明理由。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7962" y="1917626"/>
            <a:ext cx="11273868" cy="1500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962" y="1827253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望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：照应题目中的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登台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，引出后面描写的景物。或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营造空旷的意境，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流露出超然心态。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8902" y="123993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0" name="矩形 9"/>
          <p:cNvSpPr/>
          <p:nvPr/>
        </p:nvSpPr>
        <p:spPr>
          <a:xfrm>
            <a:off x="457012" y="3573810"/>
            <a:ext cx="11273868" cy="2657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4000" y="3501802"/>
            <a:ext cx="11112550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本题考查的是炼字。首先明确哪个字更好，然后结合诗句分析。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是指站在高处向远处看，照应了诗题，引出下面所望之物。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是指诗人内心之空，有种目空一切的意思。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字营造了一种空旷之境，是诗人超然心态的反映。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0268" y="123993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97535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0" grpId="0" animBg="1"/>
      <p:bldP spid="10" grpId="1" animBg="1"/>
      <p:bldP spid="11" grpId="0"/>
      <p:bldP spid="1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558" y="621482"/>
            <a:ext cx="11563765" cy="607849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答题要点与步骤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常见步骤：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解释该字的含义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表层、深层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结合诗歌的有关内容具体分析这个字所描述的景象；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指出该字的特点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如是否为色彩词、叠字，有无活用等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和所用的手法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如比喻、拟人等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适当展开想象，说说这个字营造了怎样的意境或表达了怎样的感情。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变式步骤：可依据所给字词的特点，省去第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①③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个步骤，保留第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②④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个步骤。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如是词语比较赏析题，则要从以下角度考虑：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从修辞手法的运用上进行比较，看哪种手法更有表现力；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联系诗歌描写的情景进行比较，看哪种用语更符合语境；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从表达思想感情上进行比较，看哪些用语更能准确表达诗人当时的思想感情；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从结构上进行比较，看哪个词语更好地照应标题，使结构更加严谨等。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0" y="155526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9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09" y="1314992"/>
            <a:ext cx="1144927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，是指一首诗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或某联、某句中最能体现诗人思想观点、情感态度的具有概括性、生动性或情趣性的能笼罩全篇、全联或全句的词语。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是洞察诗歌旨意的窗口，是诗歌的灵气所在。抓住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对于领会诗歌的意境和旨趣具有重要作用。有些字，虽未冠以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的名称，但其地位和作用相当于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如何确定</a:t>
            </a:r>
            <a:r>
              <a:rPr lang="en-US" altLang="zh-CN" sz="28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b="1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内容上：最能体现诗人强烈感情的词语往往是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修辞上：妙用修辞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尤其是拟人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的地方往往是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3" b="8819"/>
          <a:stretch/>
        </p:blipFill>
        <p:spPr>
          <a:xfrm>
            <a:off x="1990749" y="-26590"/>
            <a:ext cx="10199663" cy="1022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66709" y="149945"/>
            <a:ext cx="410881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四重意识赏</a:t>
            </a:r>
            <a:r>
              <a:rPr lang="zh-CN" altLang="en-US" sz="34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3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诗眼</a:t>
            </a:r>
            <a:r>
              <a:rPr lang="zh-CN" altLang="en-US" sz="34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”</a:t>
            </a: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-25474" y="-26590"/>
            <a:ext cx="2102634" cy="5118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题</a:t>
            </a:r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点突破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-25474" y="483982"/>
            <a:ext cx="2102634" cy="511828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古诗鉴赏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6233" y="504999"/>
            <a:ext cx="10893589" cy="57331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词类上：具有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多重含义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，以最小的面积表达最大的思想的动词往往是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；临时改变词性的形容词往往是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位置上：五言诗一般是句子的第三个字，七言诗一般是句子的第五个字。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如何赏析</a:t>
            </a:r>
            <a:r>
              <a:rPr lang="en-US" altLang="zh-CN" sz="28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关键词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要有多要素意识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最生动，最具活力。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最能营造意境。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最易统摄全篇。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最能表现作者感情和主旨。抓住这些要素分析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关键词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，是最有效的。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28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5289" y="666920"/>
            <a:ext cx="11002525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要有多层级意识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与重点字词在句子中、上下片中、全篇中乃至诗人情感中，分别有着不同的特点、意义或作用。固然，诗人的情感与句子、上下片、全篇密不可分，但是，这不妨碍我们分析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与重点字词在这些层级中的不同表现。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从局部角度，看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对增强诗歌的形象性、精确性所起到的作用，或者看它是如何增强诗歌的形象性、精确性的。从整体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角度，看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对揭示主旨所起到的作用或是如何揭示出主旨的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843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3190" y="227776"/>
            <a:ext cx="11002525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要有多角度意识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鉴赏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重点字词，不宜笼统解说，也不宜从一个角度分析，应该有多角度意识。主要角度有两个：一是内容角度，二是艺术角度。内容角度，主要是从句子意思、描写情境、上下文意、诗作标题、全诗意境与诗人感情等方面来理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与重点字词。艺术角度又分为修辞手法、表现手法、表达方式、结构方法等方面。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要有规范答题意识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指出该字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对主旨的表达所起的作用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结合全句进行梳理，列举全诗围绕该字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写了哪些内容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从该字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在全诗的结构上所起的作用考虑。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12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3001" y="2853730"/>
            <a:ext cx="5062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欣赏</a:t>
            </a:r>
            <a:r>
              <a:rPr lang="zh-CN" altLang="en-US" sz="40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炼字</a:t>
            </a:r>
            <a:r>
              <a:rPr lang="zh-CN" altLang="en-US" sz="40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艺术</a:t>
            </a:r>
          </a:p>
        </p:txBody>
      </p:sp>
    </p:spTree>
    <p:extLst>
      <p:ext uri="{BB962C8B-B14F-4D97-AF65-F5344CB8AC3E}">
        <p14:creationId xmlns:p14="http://schemas.microsoft.com/office/powerpoint/2010/main" val="24782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637" y="126951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边练边悟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登河北城楼作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　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井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邑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傅岩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上，客亭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云雾间。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城眺落日，极浦映苍山。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火孤舟宿，渔家夕鸟还。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寂寥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天地暮，心与广川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井邑：市井。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傅岩：地名，相传为商朝傅说隐居之地。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客亭：旅客休息之所。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广川：古县名，治所在今河北景县西南广川镇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635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9481" y="94339"/>
            <a:ext cx="11223676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spc="-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spc="-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首联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井邑傅岩上，客亭云雾间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描述的是诗人登上城楼所见到的景色。诗人把全诗的布景放到云雾之间，不但有辽阔与沧桑的感觉，而且使整个画面呈现出如梦如幻的迷离之感。这样设景，既拉大了人与景的距离，使之不至于太过清晰切近而失去朦胧美感，又给之后要展现的实在的物体布置了一个较为虚空的背景。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高城眺落日，极浦映苍山。岸火孤舟宿，渔家夕鸟还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两联，前面两句从大处着笔，显示出高、远、壮、阔之感，后面两句则从细节上加以点缀。正如绘画中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先从大处定局，开合分明，中间细碎处，点缀而已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的章法，颔联结构的布置也具有绘画般的技艺：高处的城楼、略低的夕阳、遥远的水边及更远一些的苍山倒影，错落参差，具有画面的美感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-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063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1007" y="405458"/>
            <a:ext cx="11002525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颈联两句，诗人将视角从辽阔的大背景中拉回，关注于眼前的小景与细景，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是静，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是动，动静结合，展现了水面的遥远与闲静。而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岸火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则消解了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的寂寞之感，给有些寂寞清冷的画面染上了一层温暖的色调，让全诗的写景不显得呆板与死寂。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尾联两句，抒发了诗人内心自由快乐的情感，表现了诗人以山水为乐的情怀。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这首诗中，诗人将村镇、客亭作一层远景，落日、苍山作一层中景，孤舟、渔家作一层近景，由远到近，由点到面再到点，构成了一幅层次错落、虚实结合、点面清晰的山川风景图。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061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744" y="621482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如果诗眼是一首诗思想感情的凝聚点，那么此诗的诗眼是哪一个词？它表达了诗人怎样的情感？请结合全诗作简要分析。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7962" y="2090452"/>
            <a:ext cx="11273868" cy="292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962" y="2043277"/>
            <a:ext cx="11223676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字。表达了诗人一种自由快乐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或平和轻松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逍遥闲静的情感。诗人登楼眺望，从傅岩自然想到傅说的隐居，然后看到了阔远的山水之图和渔舟与飞鸟归家的情景，感受到了生活在大自然中的自由快乐；暮色降临，大地一片寂静和寥廓，诗人的心也是一片闲适与安宁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6257" y="145596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196337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0431" y="512325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阅读下面这首宋词，然后回答问题。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浣溪沙</a:t>
            </a:r>
            <a:r>
              <a:rPr lang="en-US" altLang="zh-CN" sz="2800" b="1" kern="100" baseline="300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苏　轼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元丰七年十二月二十四日，从泗州刘倩叔游南山。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细雨斜风作晓寒。淡烟疏柳媚晴滩。入淮清洛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渐漫漫。　　雪沫乳花浮午盏，蓼茸蒿笋试春盘。人间有味是清欢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此词为苏轼赴汝州任团练使途中，路经泗州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今安徽泗县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时所作。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洛：指洛河，源出安徽定远，北入淮河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59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155768"/>
            <a:ext cx="11112550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spc="-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spc="-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词的上片写早春景象，下片写作者与同游者游山时以清茶野餐的风味。作品充满春天的气息，洋溢着生命的活力，反映了作者对现实生活的热爱和积极进取的精神。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词的上片写沿途景观。第一句写清晨，风斜雨细，瑟瑟寒侵，这残冬腊月是很难耐的，可是作者却只以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作晓寒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三字出之，表现了一种不大在乎的态度。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第二句写向午的景物：雨脚渐收，烟云淡荡，河滩疏柳，尽沐晴晖。一个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字，极富动感地传出作者喜悦的心声。作者从曳于淡云晴日中的疏柳，觉察到萌发中的春潮。于残冬岁暮之中把握住物象的新机，这正是作者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逸怀浩气的表现。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入淮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句寄兴遥深，一结甚远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912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1007" y="405458"/>
            <a:ext cx="1100252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清洛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，即洛河，发源于合肥，北流至怀远合于淮水，地距泗州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宋治临淮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不近，非目力能及。词中提到清洛，是以虚摹的笔法，由眼前的淮水联想到上游的清碧的洛涧，当它汇入浊淮以后，就变得浑浑沌沌一片浩茫了。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下片转写作者游览时的清茶野餐及欢快心情。一起两句，作者抓住了两件有特征性的事物来描写：乳白色的香茶一盏和翡翠般的春蔬一盘。两相映托，便有浓郁的节日气氛和诱人的力量。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雪沫乳花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，状煎茶时上浮的白泡。以雪、乳形容茶色之白，既是比喻，又是夸张，</a:t>
            </a:r>
            <a:r>
              <a:rPr lang="zh-CN" altLang="zh-CN" sz="2800" kern="100" spc="140" dirty="0">
                <a:latin typeface="Times New Roman"/>
                <a:ea typeface="华文细黑"/>
                <a:cs typeface="Times New Roman"/>
              </a:rPr>
              <a:t>形象鲜明。</a:t>
            </a:r>
            <a:r>
              <a:rPr lang="en-US" altLang="zh-CN" sz="2800" kern="100" spc="14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140" dirty="0">
                <a:latin typeface="Times New Roman"/>
                <a:ea typeface="华文细黑"/>
                <a:cs typeface="Times New Roman"/>
              </a:rPr>
              <a:t>午盏</a:t>
            </a:r>
            <a:r>
              <a:rPr lang="en-US" altLang="zh-CN" sz="2800" kern="100" spc="14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140" dirty="0">
                <a:latin typeface="Times New Roman"/>
                <a:ea typeface="华文细黑"/>
                <a:cs typeface="Times New Roman"/>
              </a:rPr>
              <a:t>，指午茶。此句可说是对宋人茶道的形象描绘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675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1007" y="405458"/>
            <a:ext cx="11002525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蓼茸蒿笋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，即蓼芽与蒿茎，这是立春的应时节物。旧俗立春时馈送亲友以鲜嫩春菜和水果、饼饵等，称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春盘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。此二句绘声绘色、活灵活现地写出了茶叶和鲜菜的鲜美色泽，使读者从中体味到作者品茗尝鲜时的喜悦和畅适。这种将生活形象铸成艺术形象的手法，显示出作者高雅的审美意趣和旷达的人生态度。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人间有味是清欢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，这是一个具有哲理性的命题，用作词的结尾，却自然浑成，有照彻全篇之妙趣，为全篇增添了欢乐情调和诗味、理趣。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这首词，色彩清丽而境界开阔的生动画面中，寄寓着作者清旷、闲雅的审美趣味和生活态度，给人以美的享受和无尽的遐思。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063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1788" y="621482"/>
            <a:ext cx="1089358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有人认为这首词的词眼是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人间有味是清欢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，你同意吗？请简要分析。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2823" y="2105075"/>
            <a:ext cx="11162246" cy="2077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3006" y="2043277"/>
            <a:ext cx="10893589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同意。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人间有味是清欢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的意思是：人间真正有味道的还是清淡的欢愉。寄寓着作者清旷、闲雅的审美趣味和生活态度。以此作结，照彻全篇，极富哲理，为全篇增添了诗味和理趣。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1768" y="148453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pic>
        <p:nvPicPr>
          <p:cNvPr id="9" name="图片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602" y="2781722"/>
            <a:ext cx="40334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欣赏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语言风格</a:t>
            </a:r>
          </a:p>
        </p:txBody>
      </p:sp>
    </p:spTree>
    <p:extLst>
      <p:ext uri="{BB962C8B-B14F-4D97-AF65-F5344CB8AC3E}">
        <p14:creationId xmlns:p14="http://schemas.microsoft.com/office/powerpoint/2010/main" val="31086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0459" y="82742"/>
            <a:ext cx="11679403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一、掌握词语的艺术表现力</a:t>
            </a:r>
            <a:endParaRPr lang="zh-CN" altLang="zh-CN" sz="1050" b="1" kern="100" dirty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炼字就是根据内容和意境的需要，精心挑选最贴切、最富有表现力的字词来表情达意。一般来说，炼字主要是锤炼诗词中的动词、形容词和虚词。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聚焦动词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寻南溪常山道人隐居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刘长卿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一路经行处，莓苔见履痕。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白云依静渚，春草闭闲门。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过雨看松色，随山到水源。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溪花与禅意，相对亦忘言。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27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477466"/>
            <a:ext cx="1122367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隶书"/>
                <a:ea typeface="华文细黑"/>
                <a:cs typeface="宋体"/>
              </a:rPr>
              <a:t>鹧鸪</a:t>
            </a:r>
            <a:r>
              <a:rPr lang="zh-CN" altLang="zh-CN" sz="2800" b="1" kern="100" dirty="0">
                <a:latin typeface="隶书"/>
                <a:ea typeface="华文细黑"/>
                <a:cs typeface="MS Gothic"/>
              </a:rPr>
              <a:t>天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送廓之秋试</a:t>
            </a:r>
            <a:r>
              <a:rPr lang="en-US" altLang="zh-CN" sz="2800" b="1" kern="100" baseline="300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宋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辛弃疾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5963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白苎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新袍入嫩凉。春蚕食叶响回廊。禹门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已准桃花浪，月殿先收桂子香。　　鹏北海，凤朝阳。又携书剑路茫茫。明年此日青云去，却笑人间举子忙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秋试：科举时代秋季举行的考试。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zhù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：用白色苎麻织成的布。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禹门：即龙门，古时以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鱼跃龙门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喻指考试得中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05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666920"/>
            <a:ext cx="1144927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这是一首送别词。首句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白苎新袍入嫩凉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字很有意蕴，词人将天气的凉爽感受着一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字来表现，可谓语出惊人。这种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陌生化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的表达，将秋天天气微凉、清爽和清新的特点表现得淋漓尽致。次句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春蚕食叶响回廊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就是在首句所点明的环境基础上写范廓之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也可以说是考生们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穿着白色苎麻做的新衣服在微凉的天气里端坐在考场中，奋笔疾书而发出了如春蚕嚼桑叶般的沙沙声的情景。这样写，突出了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秋试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的季节特点，在秋高气爽的季节，参加应试的举子们奋笔疾书、紧张忙碌的情状通过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春蚕食叶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的比喻表现出来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49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5939" y="261442"/>
            <a:ext cx="11223676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此词突出的表现手法是虚实相生。上片点明时令和环境。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白苎新袍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嫩凉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是实写送别的季节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初秋，天气环境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微凉，被送者的衣着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白苎新袍；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春蚕食叶响回廊。禹门已准桃花浪，月殿先收桂子香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是虚写，想象仲秋时节范廓之参加秋试的情景、此次秋试的结果以及下一年参加春闱的结果，虚实结合。下片，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鹏北海，凤朝阳。又携书剑路茫茫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，用比喻的手法实写范廓之携书剑登程的情景，实中有虚，以虚喻实。喻体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鹏北海，凤朝阳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意境豪迈雄壮，充满对范廓之的鼓励。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明年此日青云去，却笑人间举子忙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完全是虚写，想象范廓之连中两试后轻松愉快的心情，表达了对范廓之的美好祝福。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0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7636" y="621482"/>
            <a:ext cx="1133591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此词在意象运用与意境创设上体现了辛词的豪放特点。大鹏、丹凤，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意象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豪迈；北海、朝阳、路茫茫，意境开阔；携书佩剑，既文又武，显示出既儒雅又刚健的气概。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此词用典也很突出，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春蚕食叶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禹门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桃花浪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桂子香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鹏北海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凤朝阳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都用了典故。如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桃花浪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，典出宋代张世南《游宦纪闻》卷六：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鲍氏安国、安行、安世兄弟，三科连中，故程文昌伯禹赠之诗，有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七年三破桃花浪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之句。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月殿先收桂子香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暗喻</a:t>
            </a:r>
            <a:r>
              <a:rPr lang="en-US" altLang="zh-CN" sz="2800" kern="100" spc="-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蟾宫折桂</a:t>
            </a:r>
            <a:r>
              <a:rPr lang="en-US" altLang="zh-CN" sz="2800" kern="100" spc="-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spc="-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折桂</a:t>
            </a:r>
            <a:r>
              <a:rPr lang="en-US" altLang="zh-CN" sz="2800" kern="100" spc="-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一词源于《晋书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spc="-100" dirty="0" smtClean="0">
                <a:latin typeface="宋体"/>
                <a:ea typeface="华文细黑"/>
                <a:cs typeface="宋体"/>
              </a:rPr>
              <a:t>郤</a:t>
            </a:r>
            <a:r>
              <a:rPr lang="zh-CN" altLang="zh-CN" sz="2800" kern="100" spc="-100" dirty="0">
                <a:solidFill>
                  <a:prstClr val="black"/>
                </a:solidFill>
                <a:latin typeface="仿宋_GB2312"/>
                <a:ea typeface="华文细黑"/>
                <a:cs typeface="仿宋_GB2312"/>
              </a:rPr>
              <a:t>诜传》</a:t>
            </a:r>
            <a:r>
              <a:rPr lang="zh-CN" altLang="zh-CN" sz="28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spc="-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累近雍州刺史</a:t>
            </a:r>
            <a:r>
              <a:rPr lang="zh-CN" altLang="zh-CN" sz="2800" kern="100" spc="-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-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57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870624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武帝于东堂会送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问诜曰：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自以为何如？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诜对曰：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臣举贤良对策，为天下第一，犹桂林之一枝，昆山之片玉。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’”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此后即将朝廷科举中选拔人才称为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折桂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，借喻高中状元。词人借用这两个典故，含蓄地表达了对范廓之参加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秋试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的良好祝愿，祝愿他金榜题名。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虽是一首送别词，但因为是送人参加科考，自然不必如一般的送别诗般抒写离情别绪，而侧重于对应考者热情的鼓励和美好的祝愿，合情合理。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0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4664" y="333450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鹏北海，凤朝阳。又携书剑路茫茫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怎样体现了辛词的豪放特点？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574" y="1668496"/>
            <a:ext cx="11273868" cy="12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1533750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大鹏、丹凤，意象豪迈；北海、太阳、路茫茫，意境开阔；携书佩剑，显示出既儒雅又刚健的气概。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508" y="109657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9473" y="109657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11" name="矩形 10"/>
          <p:cNvSpPr/>
          <p:nvPr/>
        </p:nvSpPr>
        <p:spPr>
          <a:xfrm>
            <a:off x="406574" y="3084193"/>
            <a:ext cx="11273868" cy="3264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574" y="3001228"/>
            <a:ext cx="11223676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词在风格上分为婉约和豪放二派。辛词是豪放派的代表。大体是创作视野较为广阔，气象恢弘雄放，喜用诗文的手法、句法写词，语词宏博，用典较多，不拘守音律。这里选用的大鹏、丹凤，意象豪迈；北海、太阳、路茫茫，意境开阔；携书佩剑，显示出既儒雅又刚健的气概。</a:t>
            </a:r>
            <a:endParaRPr lang="zh-CN" altLang="zh-CN" sz="1050" kern="100" spc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279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1" grpId="0" animBg="1"/>
      <p:bldP spid="11" grpId="1" animBg="1"/>
      <p:bldP spid="12" grpId="0"/>
      <p:bldP spid="12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246" y="1016381"/>
            <a:ext cx="1133591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核心知识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语言风格，是指诗人在长期的创作实践中逐渐形成的独特的语言艺术个性，是诗人的个人气质与诗歌美学观念在作品中的凝结，是具有恒定性的、区别于其他诗人的艺术特色。风格是多种多样的，不同的诗人、同一诗人不同时期的作品往往表现出不同的风格。在此有必要提醒大家的是，我们往往给某些词人冠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婉约派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豪放派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的头衔，这只是说明这位词人的作品整体上呈现某种风格，并非说这位词人的全部作品都是这一种风格。我们鉴赏诗歌的语言风格，还是应当就诗论诗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0" y="261442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0719" y="-74823"/>
            <a:ext cx="11679403" cy="720040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语言风格和诗词的风格往往有一致的地方。诗词作品的风格包括其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意境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思想内容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艺术手法和语言。豪放词的语言绝不婉约，而婉约词的语言绝不豪放。因此我们鉴赏诗词的语言风格时，难免会用到表述诗词风格的专用词汇。语言风格种类繁多，常见的有：清新、朴素、平实、华丽、幽默、活泼、庄重、简洁、精练、生动、含蓄、明快、通俗、自然、浅显等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答题步骤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语言风格题在高考试题中并不多见。答此题要掌握以下步骤：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明风格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：用一两个词准确点明语言风格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列例证：用诗中有关词语、句子具体分析这种风格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。一般可从意象、手法、境界等角度展开分析。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析感情：指出表现了作者怎样的感情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F:\未用 图\8e0b07a7b170c8617e972d49ac270ca4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4"/>
          <a:stretch/>
        </p:blipFill>
        <p:spPr bwMode="auto">
          <a:xfrm>
            <a:off x="406" y="794"/>
            <a:ext cx="121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0248" y="3707638"/>
            <a:ext cx="12192000" cy="1375395"/>
            <a:chOff x="-1524000" y="2705990"/>
            <a:chExt cx="12192000" cy="137539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4005856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2825216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83760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全诗围绕着题目中的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字，逐渐展开。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一路经行处，莓苔见履痕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，开头两句就突出一个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来，顺着莓苔履痕，一路寻来。语言浅淡质朴，似乎无须赘言：那人迹罕至的清幽山径，正是常山道人出入往来之地，这里没有人间喧嚣。满路莓苔上的履痕屐齿给来访者带来希望和猜想：幽人不远，晤面在即；否则就是其人出晤，相会须费些周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颔联写由顺其路而始入其居境。两句写景平列，用意侧重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闭门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寻人不遇。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白云依静渚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，为远望。白云絮絮，缭绕小渚。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字有意趣。缘溪而至其岩扉，近看则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春草闭闲门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，蓬门长闭，碧草当门，道士不在寓所。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如果说一路莓苔给人幽静的印象，那么这里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zh-CN" altLang="zh-CN" sz="1050" kern="100" spc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80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83760"/>
            <a:ext cx="11335913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白云、芳草、静渚、闲门则充满静穆淡逸的氛围。渚是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的，白云、芳草也是静静的。门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，不遇之人，来访者不期然而然的心境也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。一切都显得恬静自然，和谐默契，不受丝毫纷扰。在自然景物的观照中，悄然融入自在平静的心绪，来访不遇的怅然，似乎为这清幽、宁静的环境，带有内省参照的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禅意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所冲化，渐趋恬然。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前四句叙寻而不遇，意绪明白。后四句继续写一路景观。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过雨看松色，随山到水源。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这看松寻源，所趋何向，是不遇而再寻，还是顺便一游其山，还是返回，诗人没有说出。两句以景带叙，下句叙事成分更多些。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，应该不是指来时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经行处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随山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不是下山，而是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入山，随山转折，缘山道探寻水源。道人不在寓所，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因</a:t>
            </a:r>
            <a:r>
              <a:rPr lang="zh-CN" altLang="zh-CN" sz="2800" kern="100" spc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此</a:t>
            </a:r>
            <a:r>
              <a:rPr lang="zh-CN" altLang="zh-CN" sz="2800" kern="100" spc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这寻水源，</a:t>
            </a:r>
            <a:endParaRPr lang="zh-CN" altLang="zh-CN" sz="1050" kern="100" spc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889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809195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也就是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寻道人，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字简洁，山道纡绕，峰回路转，随山探源，缘水经山。其间林壑深秀，水声潺潺，都由这个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字导人神游，启迪丰富的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曲径通幽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的想象。上句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过雨看松色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，或指道人居所门外景，或指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随山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时的景致。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暗示忽然遇雨，诗人仅仅用一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字表示它的刚刚存在，而着意于雨霁云收之后翠绿生新的松色。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字，把阵雨带来的清新宜人的气息、物色，轻松自然地托显出来，同时也隐隐带出漫步山道的时间进程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440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405458"/>
            <a:ext cx="1122367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尾联的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禅意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用得精妙。诗人看见了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溪花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，却浮起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禅意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从幽溪深涧的陶冶中得到超悟，从摇曳的野花静静的观照中，领略到恬静的清趣，自在恬然的心境与清幽静谧的物象交融为一。况且禅宗本来就有拈花微笑的故事，这都融入默契不言的妙悟中，而领会出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禅意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，因用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，把物象和情感联结起来。禅宗的妙悟和道家的得意忘言，有内在相通之处。佛、道都喜占山林，幽径寻真，荡入冥思，于此佛、道互融，而进入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相对亦忘言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的精神境界。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芳草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松色、白云溪花的美感，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禅意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默想的清享，都清美极了。乘兴而来、兴尽而返的惬意自得的感受，也都含融在诗的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忘言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之中。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896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5823</TotalTime>
  <Words>6240</Words>
  <Application>Microsoft Office PowerPoint</Application>
  <PresentationFormat>自定义</PresentationFormat>
  <Paragraphs>216</Paragraphs>
  <Slides>58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3597</cp:revision>
  <dcterms:created xsi:type="dcterms:W3CDTF">2014-11-27T01:03:00Z</dcterms:created>
  <dcterms:modified xsi:type="dcterms:W3CDTF">2017-03-31T02:34:38Z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