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ti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handoutMasterIdLst>
    <p:handoutMasterId r:id="rId91"/>
  </p:handoutMasterIdLst>
  <p:sldIdLst>
    <p:sldId id="1633" r:id="rId2"/>
    <p:sldId id="1520" r:id="rId3"/>
    <p:sldId id="1296" r:id="rId4"/>
    <p:sldId id="1573" r:id="rId5"/>
    <p:sldId id="1574" r:id="rId6"/>
    <p:sldId id="1667" r:id="rId7"/>
    <p:sldId id="1820" r:id="rId8"/>
    <p:sldId id="1635" r:id="rId9"/>
    <p:sldId id="1668" r:id="rId10"/>
    <p:sldId id="1669" r:id="rId11"/>
    <p:sldId id="1671" r:id="rId12"/>
    <p:sldId id="1575" r:id="rId13"/>
    <p:sldId id="1636" r:id="rId14"/>
    <p:sldId id="1781" r:id="rId15"/>
    <p:sldId id="1782" r:id="rId16"/>
    <p:sldId id="1637" r:id="rId17"/>
    <p:sldId id="1672" r:id="rId18"/>
    <p:sldId id="1673" r:id="rId19"/>
    <p:sldId id="1576" r:id="rId20"/>
    <p:sldId id="1783" r:id="rId21"/>
    <p:sldId id="1784" r:id="rId22"/>
    <p:sldId id="1675" r:id="rId23"/>
    <p:sldId id="1677" r:id="rId24"/>
    <p:sldId id="1676" r:id="rId25"/>
    <p:sldId id="1785" r:id="rId26"/>
    <p:sldId id="1674" r:id="rId27"/>
    <p:sldId id="1678" r:id="rId28"/>
    <p:sldId id="1786" r:id="rId29"/>
    <p:sldId id="1787" r:id="rId30"/>
    <p:sldId id="1679" r:id="rId31"/>
    <p:sldId id="1582" r:id="rId32"/>
    <p:sldId id="1788" r:id="rId33"/>
    <p:sldId id="1789" r:id="rId34"/>
    <p:sldId id="1790" r:id="rId35"/>
    <p:sldId id="1791" r:id="rId36"/>
    <p:sldId id="1680" r:id="rId37"/>
    <p:sldId id="1578" r:id="rId38"/>
    <p:sldId id="1579" r:id="rId39"/>
    <p:sldId id="1681" r:id="rId40"/>
    <p:sldId id="1792" r:id="rId41"/>
    <p:sldId id="1793" r:id="rId42"/>
    <p:sldId id="1580" r:id="rId43"/>
    <p:sldId id="1794" r:id="rId44"/>
    <p:sldId id="1795" r:id="rId45"/>
    <p:sldId id="1796" r:id="rId46"/>
    <p:sldId id="1800" r:id="rId47"/>
    <p:sldId id="1801" r:id="rId48"/>
    <p:sldId id="1797" r:id="rId49"/>
    <p:sldId id="1798" r:id="rId50"/>
    <p:sldId id="1802" r:id="rId51"/>
    <p:sldId id="1803" r:id="rId52"/>
    <p:sldId id="1588" r:id="rId53"/>
    <p:sldId id="1589" r:id="rId54"/>
    <p:sldId id="1751" r:id="rId55"/>
    <p:sldId id="1665" r:id="rId56"/>
    <p:sldId id="1590" r:id="rId57"/>
    <p:sldId id="1591" r:id="rId58"/>
    <p:sldId id="1666" r:id="rId59"/>
    <p:sldId id="1752" r:id="rId60"/>
    <p:sldId id="1804" r:id="rId61"/>
    <p:sldId id="1805" r:id="rId62"/>
    <p:sldId id="1758" r:id="rId63"/>
    <p:sldId id="1806" r:id="rId64"/>
    <p:sldId id="1807" r:id="rId65"/>
    <p:sldId id="1808" r:id="rId66"/>
    <p:sldId id="1809" r:id="rId67"/>
    <p:sldId id="1819" r:id="rId68"/>
    <p:sldId id="1810" r:id="rId69"/>
    <p:sldId id="1592" r:id="rId70"/>
    <p:sldId id="1811" r:id="rId71"/>
    <p:sldId id="1812" r:id="rId72"/>
    <p:sldId id="1759" r:id="rId73"/>
    <p:sldId id="1760" r:id="rId74"/>
    <p:sldId id="1761" r:id="rId75"/>
    <p:sldId id="1813" r:id="rId76"/>
    <p:sldId id="1814" r:id="rId77"/>
    <p:sldId id="1593" r:id="rId78"/>
    <p:sldId id="1762" r:id="rId79"/>
    <p:sldId id="1763" r:id="rId80"/>
    <p:sldId id="1815" r:id="rId81"/>
    <p:sldId id="1816" r:id="rId82"/>
    <p:sldId id="1817" r:id="rId83"/>
    <p:sldId id="1764" r:id="rId84"/>
    <p:sldId id="1765" r:id="rId85"/>
    <p:sldId id="1766" r:id="rId86"/>
    <p:sldId id="1818" r:id="rId87"/>
    <p:sldId id="1773" r:id="rId88"/>
    <p:sldId id="1634" r:id="rId89"/>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6970" autoAdjust="0"/>
  </p:normalViewPr>
  <p:slideViewPr>
    <p:cSldViewPr>
      <p:cViewPr>
        <p:scale>
          <a:sx n="75" d="100"/>
          <a:sy n="75" d="100"/>
        </p:scale>
        <p:origin x="-965" y="-20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8058"/>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2017/3/28</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1415369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package" Target="../embeddings/Microsoft_Word___1.docx"/></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F:\未用 图\3.jpg"/>
          <p:cNvPicPr>
            <a:picLocks noChangeArrowheads="1"/>
          </p:cNvPicPr>
          <p:nvPr/>
        </p:nvPicPr>
        <p:blipFill rotWithShape="1">
          <a:blip r:embed="rId2">
            <a:extLst>
              <a:ext uri="{28A0092B-C50C-407E-A947-70E740481C1C}">
                <a14:useLocalDpi xmlns:a14="http://schemas.microsoft.com/office/drawing/2010/main" val="0"/>
              </a:ext>
            </a:extLst>
          </a:blip>
          <a:srcRect t="15940"/>
          <a:stretch/>
        </p:blipFill>
        <p:spPr bwMode="auto">
          <a:xfrm>
            <a:off x="406" y="0"/>
            <a:ext cx="121896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28" name="标题 2"/>
          <p:cNvSpPr txBox="1">
            <a:spLocks/>
          </p:cNvSpPr>
          <p:nvPr/>
        </p:nvSpPr>
        <p:spPr>
          <a:xfrm>
            <a:off x="3161733" y="3664672"/>
            <a:ext cx="8928992" cy="1355392"/>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30000"/>
              </a:lnSpc>
            </a:pPr>
            <a:r>
              <a:rPr lang="zh-CN" altLang="en-US" sz="3600" b="1" kern="100" dirty="0">
                <a:solidFill>
                  <a:schemeClr val="tx1">
                    <a:lumMod val="85000"/>
                    <a:lumOff val="15000"/>
                  </a:schemeClr>
                </a:solidFill>
                <a:latin typeface="Times New Roman"/>
                <a:ea typeface="微软雅黑" pitchFamily="34" charset="-122"/>
                <a:cs typeface="Times New Roman"/>
              </a:rPr>
              <a:t>考点四　理解、领悟古诗的</a:t>
            </a:r>
            <a:r>
              <a:rPr lang="zh-CN" altLang="en-US" sz="3600" b="1" kern="100" dirty="0" smtClean="0">
                <a:solidFill>
                  <a:schemeClr val="tx1">
                    <a:lumMod val="85000"/>
                    <a:lumOff val="15000"/>
                  </a:schemeClr>
                </a:solidFill>
                <a:latin typeface="Times New Roman"/>
                <a:ea typeface="微软雅黑" pitchFamily="34" charset="-122"/>
                <a:cs typeface="Times New Roman"/>
              </a:rPr>
              <a:t>思想感情</a:t>
            </a:r>
            <a:endParaRPr lang="en-US" altLang="zh-CN" sz="3600" b="1" kern="100" dirty="0" smtClean="0">
              <a:solidFill>
                <a:schemeClr val="tx1">
                  <a:lumMod val="85000"/>
                  <a:lumOff val="15000"/>
                </a:schemeClr>
              </a:solidFill>
              <a:latin typeface="Times New Roman"/>
              <a:ea typeface="微软雅黑" pitchFamily="34" charset="-122"/>
              <a:cs typeface="Times New Roman"/>
            </a:endParaRPr>
          </a:p>
          <a:p>
            <a:pPr algn="l">
              <a:lnSpc>
                <a:spcPct val="130000"/>
              </a:lnSpc>
            </a:pPr>
            <a:r>
              <a:rPr lang="en-US" altLang="zh-CN" sz="2800" kern="100" dirty="0" smtClean="0">
                <a:latin typeface="Times New Roman"/>
                <a:ea typeface="华文细黑"/>
                <a:cs typeface="Courier New"/>
              </a:rPr>
              <a:t>                     ——</a:t>
            </a:r>
            <a:r>
              <a:rPr lang="zh-CN" altLang="en-US" sz="2800" kern="100" dirty="0">
                <a:latin typeface="Times New Roman"/>
                <a:ea typeface="华文细黑"/>
                <a:cs typeface="Courier New"/>
              </a:rPr>
              <a:t>深入你的心，摄住你的魂</a:t>
            </a:r>
            <a:endParaRPr lang="zh-CN" altLang="zh-CN" sz="2800" kern="100" dirty="0">
              <a:latin typeface="宋体" pitchFamily="2" charset="-122"/>
              <a:ea typeface="宋体" pitchFamily="2" charset="-122"/>
              <a:cs typeface="Courier New"/>
            </a:endParaRPr>
          </a:p>
        </p:txBody>
      </p:sp>
      <p:sp>
        <p:nvSpPr>
          <p:cNvPr id="14"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2600" dirty="0" smtClean="0">
                <a:solidFill>
                  <a:schemeClr val="tx1">
                    <a:lumMod val="75000"/>
                    <a:lumOff val="25000"/>
                  </a:schemeClr>
                </a:solidFill>
                <a:latin typeface="+mn-ea"/>
              </a:rPr>
              <a:t>专题三</a:t>
            </a:r>
            <a:endParaRPr lang="en-US" altLang="zh-CN" sz="2600" dirty="0" smtClean="0">
              <a:solidFill>
                <a:schemeClr val="tx1">
                  <a:lumMod val="75000"/>
                  <a:lumOff val="25000"/>
                </a:schemeClr>
              </a:solidFill>
              <a:latin typeface="+mn-ea"/>
            </a:endParaRPr>
          </a:p>
          <a:p>
            <a:pPr marL="0" indent="0" algn="ctr">
              <a:lnSpc>
                <a:spcPct val="120000"/>
              </a:lnSpc>
              <a:buNone/>
            </a:pPr>
            <a:r>
              <a:rPr lang="zh-CN" altLang="en-US" sz="2600" dirty="0">
                <a:solidFill>
                  <a:schemeClr val="tx1">
                    <a:lumMod val="75000"/>
                    <a:lumOff val="25000"/>
                  </a:schemeClr>
                </a:solidFill>
                <a:latin typeface="+mn-ea"/>
              </a:rPr>
              <a:t>考点突破</a:t>
            </a:r>
          </a:p>
        </p:txBody>
      </p:sp>
    </p:spTree>
    <p:extLst>
      <p:ext uri="{BB962C8B-B14F-4D97-AF65-F5344CB8AC3E}">
        <p14:creationId xmlns:p14="http://schemas.microsoft.com/office/powerpoint/2010/main" val="9555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981522"/>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下片表达了什么样的感情？请结合有关意象简要分析。</a:t>
            </a:r>
            <a:endParaRPr lang="zh-CN" altLang="zh-CN" sz="1050" kern="100" dirty="0">
              <a:effectLst/>
              <a:latin typeface="宋体"/>
              <a:cs typeface="Courier New"/>
            </a:endParaRPr>
          </a:p>
        </p:txBody>
      </p:sp>
      <p:sp>
        <p:nvSpPr>
          <p:cNvPr id="18" name="TextBox 17"/>
          <p:cNvSpPr txBox="1"/>
          <p:nvPr/>
        </p:nvSpPr>
        <p:spPr>
          <a:xfrm>
            <a:off x="8934289" y="116792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6574" y="1818641"/>
            <a:ext cx="11273868" cy="27382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406574" y="1773610"/>
            <a:ext cx="11223676"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表达了词人凄凉孤寂、思乡的感情。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鸿雁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是书信的代称，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不闻鸿雁信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表达思乡而不得消息的苦恼；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鹧鸪啼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常有凄切思念之意，也勾起词人的故旧之思；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落花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含有悲情的意思，借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落花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进一步表达出词人内心的凄凉和孤寂。</a:t>
            </a:r>
            <a:endParaRPr lang="zh-CN" altLang="zh-CN" sz="1050" kern="100" dirty="0">
              <a:effectLst/>
              <a:latin typeface="宋体"/>
              <a:cs typeface="Courier New"/>
            </a:endParaRPr>
          </a:p>
        </p:txBody>
      </p:sp>
    </p:spTree>
    <p:extLst>
      <p:ext uri="{BB962C8B-B14F-4D97-AF65-F5344CB8AC3E}">
        <p14:creationId xmlns:p14="http://schemas.microsoft.com/office/powerpoint/2010/main" val="3869833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animBg="1"/>
      <p:bldP spid="9" grpId="1" animBg="1"/>
      <p:bldP spid="10" grpId="0"/>
      <p:bldP spid="1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1667298"/>
            <a:ext cx="11002525" cy="26265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诗歌总要具体描绘形象的，在描绘出的形神兼备的形象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意象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中寄寓作者的主观情感，间接地表情达意。写景则借景抒情，咏物则托物言志。景、物是诗人情感的最好载体。把握古诗中的形象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意象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，就能理解其中的思想感情。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具体内容见本专题考点一</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 name="矩形 3"/>
          <p:cNvSpPr>
            <a:spLocks noChangeAspect="1"/>
          </p:cNvSpPr>
          <p:nvPr/>
        </p:nvSpPr>
        <p:spPr>
          <a:xfrm>
            <a:off x="0" y="647116"/>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74980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9158" y="116941"/>
            <a:ext cx="11002525" cy="6758749"/>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三</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透过景物，把握思想感情</a:t>
            </a:r>
            <a:endParaRPr lang="zh-CN" altLang="zh-CN" sz="1050" b="1" kern="100" dirty="0">
              <a:solidFill>
                <a:srgbClr val="0000FF"/>
              </a:solidFill>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40000"/>
              </a:lnSpc>
              <a:spcAft>
                <a:spcPts val="0"/>
              </a:spcAft>
            </a:pPr>
            <a:r>
              <a:rPr lang="zh-CN" altLang="zh-CN" sz="2800" b="1" kern="100" dirty="0">
                <a:latin typeface="Times New Roman"/>
                <a:ea typeface="华文细黑"/>
                <a:cs typeface="Times New Roman"/>
              </a:rPr>
              <a:t>绣岭宫</a:t>
            </a:r>
            <a:r>
              <a:rPr lang="en-US" altLang="zh-CN" sz="2800" b="1" kern="100" baseline="30000" dirty="0">
                <a:latin typeface="宋体"/>
                <a:ea typeface="华文细黑"/>
                <a:cs typeface="Times New Roman"/>
              </a:rPr>
              <a:t>①</a:t>
            </a:r>
            <a:r>
              <a:rPr lang="zh-CN" altLang="zh-CN" sz="2800" b="1" kern="100" dirty="0">
                <a:latin typeface="Times New Roman"/>
                <a:ea typeface="华文细黑"/>
                <a:cs typeface="Times New Roman"/>
              </a:rPr>
              <a:t>词</a:t>
            </a:r>
            <a:endParaRPr lang="zh-CN" altLang="zh-CN" sz="1050" b="1"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李洞</a:t>
            </a:r>
            <a:r>
              <a:rPr lang="en-US" altLang="zh-CN" sz="2800" kern="100" baseline="30000" dirty="0">
                <a:latin typeface="宋体"/>
                <a:ea typeface="华文细黑"/>
                <a:cs typeface="Times New Roman"/>
              </a:rPr>
              <a:t>②</a:t>
            </a:r>
            <a:endParaRPr lang="zh-CN" altLang="zh-CN" sz="1050" kern="100" dirty="0">
              <a:latin typeface="宋体"/>
              <a:cs typeface="Courier New"/>
            </a:endParaRPr>
          </a:p>
          <a:p>
            <a:pPr algn="ctr">
              <a:lnSpc>
                <a:spcPct val="14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春日</a:t>
            </a:r>
            <a:r>
              <a:rPr lang="zh-CN" altLang="zh-CN" sz="2800" kern="100" dirty="0">
                <a:latin typeface="Times New Roman"/>
                <a:ea typeface="华文细黑"/>
                <a:cs typeface="Times New Roman"/>
              </a:rPr>
              <a:t>迟迟春草绿，野棠</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开尽飘香玉。</a:t>
            </a:r>
            <a:endParaRPr lang="zh-CN" altLang="zh-CN" sz="1050"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绣岭宫前鹤发翁，犹唱开元太平曲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绣岭宫：唐高宗显庆三年</a:t>
            </a:r>
            <a:r>
              <a:rPr lang="en-US" altLang="zh-CN" sz="2800" kern="100" dirty="0">
                <a:latin typeface="Times New Roman"/>
                <a:ea typeface="华文细黑"/>
                <a:cs typeface="Courier New"/>
              </a:rPr>
              <a:t>(658)</a:t>
            </a:r>
            <a:r>
              <a:rPr lang="zh-CN" altLang="zh-CN" sz="2800" kern="100" dirty="0">
                <a:latin typeface="Times New Roman"/>
                <a:ea typeface="华文细黑"/>
                <a:cs typeface="Times New Roman"/>
              </a:rPr>
              <a:t>修建的一座行宫，是唐代中期皇帝东巡的行宫之一。</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李洞：唐末诗人，字才江，京兆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今陕西西安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野棠：棠梨，唐玄宗精通音律，曾在京城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梨园</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因广栽梨树而得名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培训乐队。玄宗临幸华清宫，乐队居绣岭，也曾想于此广栽梨树，但梨树必须由棠梨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俗名杜梨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嫁接方成，因于绣岭种棠梨</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1398891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2939" y="166347"/>
            <a:ext cx="11335913" cy="650380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这首诗的新奇在于：诗人写李唐的衰朽，不着一字，而以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绣岭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小景写之。</a:t>
            </a:r>
            <a:endParaRPr lang="zh-CN" altLang="zh-CN" sz="10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骊山是长安著名风景区，山上有华清宫，山脚有华清池。骊山两侧，为东西绣岭，广栽林木花卉，并置高台飞阁，是专供唐明皇及其后妃兴游玩乐之所。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春日迟迟春草绿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迟迟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，描写阳春的舒缓，可知这是一个风和日丽的日子。此句写游绣岭宫的季节、天气以及满眼新绿的景致。我们知道，唐玄宗前期励精图治，遂成开元盛世，后期沉溺于声色犬马，倦于政事，酿成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安史之乱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。但这些具体过程及其前因后果是无法写到一首小诗中去的，诗人便抓住绣岭野棠来描写，使读者思而得之，手法高妙。原为御地之树，今为无主之林；原为笙管之地，今</a:t>
            </a:r>
            <a:r>
              <a:rPr lang="zh-CN" altLang="zh-CN" sz="2800" kern="100" dirty="0" smtClean="0">
                <a:latin typeface="Times New Roman"/>
                <a:ea typeface="华文细黑"/>
                <a:cs typeface="Times New Roman"/>
              </a:rPr>
              <a:t>为</a:t>
            </a:r>
            <a:endParaRPr lang="zh-CN" altLang="zh-CN" sz="1000" kern="100" dirty="0">
              <a:effectLst/>
              <a:latin typeface="宋体"/>
              <a:cs typeface="Courier New"/>
            </a:endParaRPr>
          </a:p>
        </p:txBody>
      </p:sp>
    </p:spTree>
    <p:extLst>
      <p:ext uri="{BB962C8B-B14F-4D97-AF65-F5344CB8AC3E}">
        <p14:creationId xmlns:p14="http://schemas.microsoft.com/office/powerpoint/2010/main" val="1824401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6259" y="98660"/>
            <a:ext cx="11449272" cy="6686935"/>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无人之境；弟子散尽，香玉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棠梨花瓣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惊风。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三字，写出了多么令人慨叹的意境！只迷声色，不理国政，梨未成，梦已绝，君主的荒淫享乐带来了多么深重的国灾民难！</a:t>
            </a:r>
            <a:endParaRPr lang="zh-CN" altLang="zh-CN" sz="100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为了申足此意，三、四句又写出一位耄耋老人的举动：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绣岭宫前鹤发翁，犹唱开元太平曲。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自玄宗的开元盛世，至僖宗的衰朽之朝，历时一个半世纪有余，活动在开元时代的人，自然是一个也没有了。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犹唱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字，表面似讥老人爱翻陈年老历，唱得不合时宜，实则感慨遥深。诗歌通过鹤发老人对太平盛世的缅怀，寄寓着诗人自己对时政的深沉叹惋。诗歌四句全是写景，但字字流露出诗人对国家命运无限关切的真挚感情。这种寄真情于字背、寓深意于眼前的艺术手法，含蓄蕴藉，颇得游刃骚雅之妙。</a:t>
            </a:r>
            <a:endParaRPr lang="zh-CN" altLang="zh-CN" sz="1000" kern="100" dirty="0">
              <a:latin typeface="宋体"/>
              <a:cs typeface="Courier New"/>
            </a:endParaRPr>
          </a:p>
        </p:txBody>
      </p:sp>
    </p:spTree>
    <p:extLst>
      <p:ext uri="{BB962C8B-B14F-4D97-AF65-F5344CB8AC3E}">
        <p14:creationId xmlns:p14="http://schemas.microsoft.com/office/powerpoint/2010/main" val="3806652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261442"/>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清代著名诗人、学者王国维先生在《人间词话》里写道：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昔人论诗，有景语情语之别，不知一切景语皆情语也。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请赏析本诗一、二句所寄托的思想感情。</a:t>
            </a:r>
            <a:endParaRPr lang="zh-CN" altLang="zh-CN" sz="1050" kern="100" dirty="0">
              <a:effectLst/>
              <a:latin typeface="宋体"/>
              <a:cs typeface="Courier New"/>
            </a:endParaRPr>
          </a:p>
        </p:txBody>
      </p:sp>
      <p:sp>
        <p:nvSpPr>
          <p:cNvPr id="18" name="TextBox 17"/>
          <p:cNvSpPr txBox="1"/>
          <p:nvPr/>
        </p:nvSpPr>
        <p:spPr>
          <a:xfrm>
            <a:off x="3286894" y="174399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6574" y="2382692"/>
            <a:ext cx="11273868" cy="27382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406574" y="2337661"/>
            <a:ext cx="11223676" cy="270841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第一句描写阳春风和日丽、满眼新绿，实际上写的是绣岭宫的荒芜。第二句，唐玄宗命人栽的棠梨再无人管，</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尽</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飘</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三字极力渲染了御地无主、梨园零散后的荒凉。景语中寄托了诗人对大唐衰朽的无限惋惜与感慨，讽刺统治者荒政误国。</a:t>
            </a:r>
            <a:endParaRPr lang="zh-CN" altLang="zh-CN" sz="1050" kern="100" dirty="0">
              <a:solidFill>
                <a:srgbClr val="C00000"/>
              </a:solidFill>
              <a:effectLst/>
              <a:latin typeface="宋体"/>
              <a:cs typeface="Courier New"/>
            </a:endParaRPr>
          </a:p>
        </p:txBody>
      </p:sp>
      <p:sp>
        <p:nvSpPr>
          <p:cNvPr id="7" name="TextBox 6"/>
          <p:cNvSpPr txBox="1"/>
          <p:nvPr/>
        </p:nvSpPr>
        <p:spPr>
          <a:xfrm>
            <a:off x="4370151" y="174399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8" name="矩形 7"/>
          <p:cNvSpPr/>
          <p:nvPr/>
        </p:nvSpPr>
        <p:spPr>
          <a:xfrm>
            <a:off x="406574" y="5264985"/>
            <a:ext cx="11273868" cy="14051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06574" y="5073965"/>
            <a:ext cx="1122367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先抓住词语，把握住所写景物的特征，再结合整首诗的感情基调分析即可。</a:t>
            </a:r>
            <a:endParaRPr lang="zh-CN" altLang="zh-CN" sz="1050" kern="100" dirty="0">
              <a:effectLst/>
              <a:latin typeface="宋体"/>
              <a:cs typeface="Courier New"/>
            </a:endParaRPr>
          </a:p>
        </p:txBody>
      </p:sp>
    </p:spTree>
    <p:extLst>
      <p:ext uri="{BB962C8B-B14F-4D97-AF65-F5344CB8AC3E}">
        <p14:creationId xmlns:p14="http://schemas.microsoft.com/office/powerpoint/2010/main" val="2434897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9" restart="whenNotActive" fill="hold" evtFilter="cancelBubble" nodeType="interactiveSeq">
                <p:stCondLst>
                  <p:cond evt="onClick" delay="0">
                    <p:tgtEl>
                      <p:spTgt spid="7"/>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animBg="1"/>
      <p:bldP spid="9" grpId="1" animBg="1"/>
      <p:bldP spid="10" grpId="0"/>
      <p:bldP spid="10" grpId="1"/>
      <p:bldP spid="8" grpId="0" animBg="1"/>
      <p:bldP spid="8" grpId="1" animBg="1"/>
      <p:bldP spid="11" grpId="0"/>
      <p:bldP spid="1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654600"/>
            <a:ext cx="11002525"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青玉案</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曹　组</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碧山锦树明秋霁。路转陡，疑无地。忽有人家临曲水。竹篱茅舍，酒旗沙岸，一簇成村市。　　凄凉只恐乡心起。凤楼远、回头谩</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r>
              <a:rPr lang="zh-CN" altLang="zh-CN" sz="2800" kern="100" dirty="0">
                <a:latin typeface="Times New Roman"/>
                <a:ea typeface="华文细黑"/>
                <a:cs typeface="Times New Roman"/>
              </a:rPr>
              <a:t>凝睇。何处今宵孤馆里，一声征雁，半窗残月，总是离人泪</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谩：徒然、空自</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p>
        </p:txBody>
      </p:sp>
    </p:spTree>
    <p:extLst>
      <p:ext uri="{BB962C8B-B14F-4D97-AF65-F5344CB8AC3E}">
        <p14:creationId xmlns:p14="http://schemas.microsoft.com/office/powerpoint/2010/main" val="3289643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6259" y="666920"/>
            <a:ext cx="11449272" cy="973897"/>
          </a:xfrm>
          <a:prstGeom prst="rect">
            <a:avLst/>
          </a:prstGeom>
        </p:spPr>
        <p:txBody>
          <a:bodyPr wrap="square" lIns="121898" tIns="60948" rIns="121898" bIns="60948">
            <a:spAutoFit/>
          </a:bodyPr>
          <a:lstStyle/>
          <a:p>
            <a:pPr algn="just">
              <a:lnSpc>
                <a:spcPct val="150000"/>
              </a:lnSpc>
              <a:spcAft>
                <a:spcPts val="0"/>
              </a:spcAft>
            </a:pP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endParaRPr lang="zh-CN" altLang="zh-CN" sz="1050" kern="100" dirty="0">
              <a:latin typeface="宋体"/>
              <a:cs typeface="Courier New"/>
            </a:endParaRPr>
          </a:p>
        </p:txBody>
      </p:sp>
      <p:sp>
        <p:nvSpPr>
          <p:cNvPr id="3" name="矩形 2"/>
          <p:cNvSpPr/>
          <p:nvPr/>
        </p:nvSpPr>
        <p:spPr>
          <a:xfrm>
            <a:off x="356259" y="810936"/>
            <a:ext cx="11449272" cy="5211146"/>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这是一首抒写旅愁乡思的词。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碧山锦树明秋霁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，首句点出行旅的节令和境地。秋雨初晴，碧空如洗，显得青山红树分外明丽。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锦树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指秋霜染红的树木。一肩行李，秋色如画，雨后的晴光更给这幅秋山行旅图增添了欢快的亮色。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路转陡，疑无地。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行之际，山路转陡，几疑路穷。其下四句写忽然之间惊喜的发现，行文开合顿挫，饶有风致，看似景语，却包孕着丰富的情感内涵和微妙的心理变化过程。作者先写竹篱茅舍的临水人家，岸边迎风轻扬的酒旗，远处错落的烟村，宁静安详而富有人情味，使旅人感到一种有所依托的温暖和慰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01440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1194" y="20859"/>
            <a:ext cx="11679403" cy="6783884"/>
          </a:xfrm>
          <a:prstGeom prst="rect">
            <a:avLst/>
          </a:prstGeom>
        </p:spPr>
        <p:txBody>
          <a:bodyPr wrap="square" lIns="121898" tIns="60948" rIns="121898" bIns="60948">
            <a:spAutoFit/>
          </a:bodyPr>
          <a:lstStyle/>
          <a:p>
            <a:pPr lvl="0" algn="just">
              <a:lnSpc>
                <a:spcPct val="130000"/>
              </a:lnSpc>
            </a:pPr>
            <a:r>
              <a:rPr lang="zh-CN" altLang="zh-CN" sz="2800" kern="100" dirty="0">
                <a:solidFill>
                  <a:prstClr val="black"/>
                </a:solidFill>
                <a:latin typeface="Times New Roman"/>
                <a:ea typeface="华文细黑"/>
                <a:cs typeface="Times New Roman"/>
              </a:rPr>
              <a:t>过片</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凄凉只恐乡心起</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领起下文。</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凄凉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二字，形容一掬</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乡心</a:t>
            </a:r>
            <a:r>
              <a:rPr lang="en-US" altLang="zh-CN" sz="2800" kern="100" dirty="0" smtClean="0">
                <a:solidFill>
                  <a:prstClr val="black"/>
                </a:solidFill>
                <a:latin typeface="宋体"/>
                <a:ea typeface="华文细黑"/>
                <a:cs typeface="Times New Roman"/>
              </a:rPr>
              <a:t>”</a:t>
            </a:r>
            <a:r>
              <a:rPr lang="zh-CN" altLang="zh-CN" sz="2800" kern="100" dirty="0" smtClean="0">
                <a:latin typeface="Times New Roman"/>
                <a:ea typeface="华文细黑"/>
                <a:cs typeface="Times New Roman"/>
              </a:rPr>
              <a:t>的况味；</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只恐</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二字妙，拓开一步，欲防范而不能，似未然而实不期然而然。处此境地，</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心</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不由己，透过一层来写乡思之撩人，笔意更觉深挚。</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凤楼远、回头谩凝睇。</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凤楼</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，妇女居处，这里指家中的妻子。</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凝睇</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，凝神而望。</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谩</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徒然、空自。这两句感叹路远人遥，视线难及，纵然回头凝望，也是徒劳。接着运笔入虚，从望乡的怅惘转入今宵旅宿的孤寂情景。结尾四句全从揣想着笔，身未一一经而心先历历想，念念及此，不禁黯然神伤。</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一声征雁</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，使人想到一字抵千金的家书，又自然会发出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雁归人未归</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的感喟；</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半窗残月</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，则使人想见</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落月满屋梁，犹疑照颜色</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的梦后惆怅之情。</a:t>
            </a:r>
          </a:p>
          <a:p>
            <a:pPr algn="just">
              <a:lnSpc>
                <a:spcPct val="130000"/>
              </a:lnSpc>
              <a:spcAft>
                <a:spcPts val="0"/>
              </a:spcAft>
            </a:pPr>
            <a:r>
              <a:rPr lang="zh-CN" altLang="zh-CN" sz="2800" kern="100" dirty="0" smtClean="0">
                <a:latin typeface="Times New Roman"/>
                <a:ea typeface="华文细黑"/>
                <a:cs typeface="Times New Roman"/>
              </a:rPr>
              <a:t>这首词上片写景，而景中寓情，貌似明丽而实已为下文转写乡愁埋下伏笔，虚实错综，极尽铺染之能事。</a:t>
            </a:r>
            <a:endParaRPr lang="zh-CN" altLang="zh-CN" sz="1050" kern="100" dirty="0">
              <a:latin typeface="宋体"/>
              <a:cs typeface="Courier New"/>
            </a:endParaRPr>
          </a:p>
        </p:txBody>
      </p:sp>
    </p:spTree>
    <p:extLst>
      <p:ext uri="{BB962C8B-B14F-4D97-AF65-F5344CB8AC3E}">
        <p14:creationId xmlns:p14="http://schemas.microsoft.com/office/powerpoint/2010/main" val="445840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477466"/>
            <a:ext cx="1122367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上片后四句写景，包含了词人哪些丰富而微妙的情感变化？试结合具体词句作简要说明。</a:t>
            </a:r>
            <a:endParaRPr lang="zh-CN" altLang="zh-CN" sz="1050" kern="100" dirty="0">
              <a:effectLst/>
              <a:latin typeface="宋体"/>
              <a:cs typeface="Courier New"/>
            </a:endParaRPr>
          </a:p>
        </p:txBody>
      </p:sp>
      <p:sp>
        <p:nvSpPr>
          <p:cNvPr id="18" name="TextBox 17"/>
          <p:cNvSpPr txBox="1"/>
          <p:nvPr/>
        </p:nvSpPr>
        <p:spPr>
          <a:xfrm>
            <a:off x="3683123" y="130242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6574" y="2025178"/>
            <a:ext cx="11273868" cy="191888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406574" y="1917626"/>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先是忽然看到临水人家的惊喜，接着写宁静安详的烟村给词人带来的一种有所依托的温暖和慰藉。同时，眼前如画的烟村，也触发了词人一缕思乡之情。</a:t>
            </a:r>
            <a:endParaRPr lang="zh-CN" altLang="zh-CN" sz="1050" kern="100" dirty="0">
              <a:solidFill>
                <a:srgbClr val="C00000"/>
              </a:solidFill>
              <a:effectLst/>
              <a:latin typeface="宋体"/>
              <a:cs typeface="Courier New"/>
            </a:endParaRPr>
          </a:p>
        </p:txBody>
      </p:sp>
      <p:sp>
        <p:nvSpPr>
          <p:cNvPr id="7" name="TextBox 6"/>
          <p:cNvSpPr txBox="1"/>
          <p:nvPr/>
        </p:nvSpPr>
        <p:spPr>
          <a:xfrm>
            <a:off x="4757825" y="130242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8" name="矩形 7"/>
          <p:cNvSpPr/>
          <p:nvPr/>
        </p:nvSpPr>
        <p:spPr>
          <a:xfrm>
            <a:off x="437962" y="4058668"/>
            <a:ext cx="11273868" cy="221498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37962" y="4078134"/>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spc="-100" dirty="0">
                <a:latin typeface="Times New Roman"/>
                <a:ea typeface="华文细黑"/>
                <a:cs typeface="Times New Roman"/>
              </a:rPr>
              <a:t>该题要求分析景中丰富而微妙的情感变化。首先，抓住上片中的</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忽</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字把景象分成两个层次，分别根据景物特征不难得出</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惊喜</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温暖</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两层内涵来。再结合</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凄凉只恐乡心起</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可以得出</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思乡</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这一层内涵。</a:t>
            </a:r>
            <a:endParaRPr lang="zh-CN" altLang="zh-CN" sz="1050" kern="100" spc="-100" dirty="0">
              <a:effectLst/>
              <a:latin typeface="宋体"/>
              <a:cs typeface="Courier New"/>
            </a:endParaRPr>
          </a:p>
        </p:txBody>
      </p:sp>
    </p:spTree>
    <p:extLst>
      <p:ext uri="{BB962C8B-B14F-4D97-AF65-F5344CB8AC3E}">
        <p14:creationId xmlns:p14="http://schemas.microsoft.com/office/powerpoint/2010/main" val="4220250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9" restart="whenNotActive" fill="hold" evtFilter="cancelBubble" nodeType="interactiveSeq">
                <p:stCondLst>
                  <p:cond evt="onClick" delay="0">
                    <p:tgtEl>
                      <p:spTgt spid="7"/>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animBg="1"/>
      <p:bldP spid="9" grpId="1" animBg="1"/>
      <p:bldP spid="10" grpId="0"/>
      <p:bldP spid="10" grpId="1"/>
      <p:bldP spid="8" grpId="0" animBg="1"/>
      <p:bldP spid="8" grpId="1" animBg="1"/>
      <p:bldP spid="11" grpId="0"/>
      <p:bldP spid="1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38" y="2058469"/>
            <a:ext cx="10234661" cy="23794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309654" y="2277666"/>
            <a:ext cx="9619613" cy="1815882"/>
          </a:xfrm>
          <a:prstGeom prst="rect">
            <a:avLst/>
          </a:prstGeom>
        </p:spPr>
        <p:txBody>
          <a:bodyPr wrap="square">
            <a:spAutoFit/>
          </a:bodyPr>
          <a:lstStyle/>
          <a:p>
            <a:pPr lvl="0">
              <a:lnSpc>
                <a:spcPct val="200000"/>
              </a:lnSpc>
              <a:tabLst>
                <a:tab pos="2250440" algn="l"/>
              </a:tabLst>
            </a:pPr>
            <a:r>
              <a:rPr lang="zh-CN" altLang="en-US" sz="2800" b="1" kern="100" dirty="0">
                <a:solidFill>
                  <a:srgbClr val="C00000"/>
                </a:solidFill>
                <a:latin typeface="+mj-ea"/>
                <a:ea typeface="+mj-ea"/>
                <a:cs typeface="Times New Roman"/>
              </a:rPr>
              <a:t>一切艺术首先都是同情感打交道的。</a:t>
            </a:r>
          </a:p>
          <a:p>
            <a:pPr lvl="0" algn="r">
              <a:lnSpc>
                <a:spcPct val="200000"/>
              </a:lnSpc>
              <a:tabLst>
                <a:tab pos="2250440" algn="l"/>
              </a:tabLst>
            </a:pPr>
            <a:r>
              <a:rPr lang="en-US" altLang="zh-CN" sz="2800" b="1" kern="100" dirty="0">
                <a:solidFill>
                  <a:srgbClr val="C00000"/>
                </a:solidFill>
                <a:latin typeface="+mj-ea"/>
                <a:ea typeface="+mj-ea"/>
                <a:cs typeface="Times New Roman"/>
              </a:rPr>
              <a:t>——</a:t>
            </a:r>
            <a:r>
              <a:rPr lang="zh-CN" altLang="en-US" sz="2800" b="1" kern="100" dirty="0">
                <a:solidFill>
                  <a:srgbClr val="C00000"/>
                </a:solidFill>
                <a:latin typeface="+mj-ea"/>
                <a:ea typeface="+mj-ea"/>
                <a:cs typeface="Times New Roman"/>
              </a:rPr>
              <a:t>美国作家康拉德</a:t>
            </a:r>
            <a:endParaRPr lang="zh-CN" altLang="zh-CN" sz="1050" b="1" kern="100" dirty="0">
              <a:solidFill>
                <a:srgbClr val="C00000"/>
              </a:solidFill>
              <a:latin typeface="+mj-ea"/>
              <a:ea typeface="+mj-ea"/>
              <a:cs typeface="Courier New"/>
            </a:endParaRPr>
          </a:p>
        </p:txBody>
      </p:sp>
    </p:spTree>
    <p:extLst>
      <p:ext uri="{BB962C8B-B14F-4D97-AF65-F5344CB8AC3E}">
        <p14:creationId xmlns:p14="http://schemas.microsoft.com/office/powerpoint/2010/main" val="44807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3198" y="812677"/>
            <a:ext cx="10893589"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中国古典诗歌虽说内容纷繁复杂，但细究起来就两部分：写景，抒情。而且感情绝大多数是借助景物表达出来。抓住描写的景物，分析蕴藏的感情，是读诗的关键，是高考的重点，更是考生必须具备的基本功。该如何分析景物中的情感呢？</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抓住景物前面的修饰语及后面的动词、形容词，把握景物特征，从特征中捕捉背后的情感特征。如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江风引雨入舟凉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要求分析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江风引雨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背后的惜别深情，就应抓住后面的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字写出了风裹着雨、雨挟着风、风雨交加的凄凉景象，烘托了离别时悲凉的心情</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a:spLocks noChangeAspect="1"/>
          </p:cNvSpPr>
          <p:nvPr/>
        </p:nvSpPr>
        <p:spPr>
          <a:xfrm>
            <a:off x="0" y="261442"/>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794883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117426"/>
            <a:ext cx="11002525" cy="660303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景物色彩中揣摩。景物是情感的载体，我们可以通过景物的冷暖色调或时令色彩等来揣摩作者的情感情绪。明丽绚烂的景色一般表现愉悦的心态，而色彩暗淡的景物往往表达伤感之意。当然也有特例，作者以悲景写乐情或以乐景写悲情，这种情况要结合诗作具体内容另当别论。景物也有时令色彩。一般而言，早春之景给人的感觉是充满生机，富有生命力，抒发喜悦、向上的情感；暮春之景衰败纷乱，抒发感伤、惋惜之情；秋冬给人凄凉萧瑟之感，抒发悲哀惆怅之情。</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把握景与情之间的内在关系。景与情的内在关系有两种：一是情与景之间的一致性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相似性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，即通常说的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哀景哀情，乐景乐情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；二是情与景之间的相反性，即通常说的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乐景哀情，哀景乐情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71545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117426"/>
            <a:ext cx="1144927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四</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抓住典故，把握思想感情</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4.(2014·</a:t>
            </a:r>
            <a:r>
              <a:rPr lang="zh-CN" altLang="zh-CN" sz="2800" kern="100" dirty="0">
                <a:latin typeface="Times New Roman"/>
                <a:ea typeface="华文细黑"/>
                <a:cs typeface="Times New Roman"/>
              </a:rPr>
              <a:t>北京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奉陪郑附马韦曲</a:t>
            </a:r>
            <a:r>
              <a:rPr lang="en-US" altLang="zh-CN" sz="2800" b="1" kern="100" baseline="30000" dirty="0">
                <a:latin typeface="宋体"/>
                <a:ea typeface="华文细黑"/>
                <a:cs typeface="Times New Roman"/>
              </a:rPr>
              <a:t>①</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杜　甫</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韦曲花无赖，家家恼煞人。</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绿</a:t>
            </a:r>
            <a:r>
              <a:rPr lang="zh-CN" altLang="zh-CN" sz="2800" kern="100" dirty="0">
                <a:latin typeface="Times New Roman"/>
                <a:ea typeface="华文细黑"/>
                <a:cs typeface="Times New Roman"/>
              </a:rPr>
              <a:t>樽须尽日，白发好禁</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春。</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石角钩衣破，藤梢刺眼新。</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何时占丛竹，头戴小乌巾</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韦曲：唐代长安游览胜地。杜甫作此诗时，求仕于长安而未果。</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禁：消受</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1365543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6259" y="370051"/>
            <a:ext cx="1144927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鉴赏</a:t>
            </a:r>
            <a:r>
              <a:rPr lang="zh-CN" altLang="zh-CN" sz="2800" kern="100" dirty="0" smtClean="0">
                <a:latin typeface="Times New Roman"/>
                <a:ea typeface="华文细黑"/>
                <a:cs typeface="Times New Roman"/>
              </a:rPr>
              <a:t>　</a:t>
            </a:r>
            <a:r>
              <a:rPr lang="zh-CN" altLang="zh-CN" sz="2800" kern="100" dirty="0">
                <a:latin typeface="Times New Roman"/>
                <a:ea typeface="华文细黑"/>
                <a:cs typeface="Times New Roman"/>
              </a:rPr>
              <a:t>从字面上看，这首诗写的是诗人对于韦曲美妙春光的赞叹，前人也肯定这首诗通篇用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来形容春光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佳胜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。但是，细细品味全诗，我们会感到这首诗无论是整体意味还是具体诗句，都不完全是仅仅用正话反说的形式来表达诗人对于春光的赞叹。比如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花无赖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恼煞人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，在这里是否也包含实实在在的诗人觉得因花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的意味呢？回答应该是肯定的。如果我们注意到颔联的作用，就应该肯定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花无赖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恼煞人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的确不仅仅是一种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。颔联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绿樽须尽日，白发好禁春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，是说虽然可以整日里樽酒对春光，但一个满头白发的老人又哪里能尽情领略这春光的明艳美好呢？由春的</a:t>
            </a:r>
            <a:r>
              <a:rPr lang="zh-CN" altLang="zh-CN" sz="2800" kern="100" dirty="0" smtClean="0">
                <a:latin typeface="Times New Roman"/>
                <a:ea typeface="华文细黑"/>
                <a:cs typeface="Times New Roman"/>
              </a:rPr>
              <a:t>勃勃</a:t>
            </a:r>
            <a:endParaRPr lang="zh-CN" altLang="zh-CN" sz="1050" kern="100" dirty="0">
              <a:effectLst/>
              <a:latin typeface="宋体"/>
              <a:cs typeface="Courier New"/>
            </a:endParaRPr>
          </a:p>
        </p:txBody>
      </p:sp>
    </p:spTree>
    <p:extLst>
      <p:ext uri="{BB962C8B-B14F-4D97-AF65-F5344CB8AC3E}">
        <p14:creationId xmlns:p14="http://schemas.microsoft.com/office/powerpoint/2010/main" val="99763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2598" y="380629"/>
            <a:ext cx="11048757" cy="5857477"/>
          </a:xfrm>
          <a:prstGeom prst="rect">
            <a:avLst/>
          </a:prstGeom>
        </p:spPr>
        <p:txBody>
          <a:bodyPr wrap="square" lIns="121898" tIns="60948" rIns="121898" bIns="60948">
            <a:spAutoFit/>
          </a:bodyPr>
          <a:lstStyle/>
          <a:p>
            <a:pPr algn="just">
              <a:lnSpc>
                <a:spcPct val="150000"/>
              </a:lnSpc>
            </a:pPr>
            <a:r>
              <a:rPr lang="zh-CN" altLang="zh-CN" sz="2800" kern="100" dirty="0">
                <a:latin typeface="Times New Roman"/>
                <a:ea typeface="华文细黑"/>
                <a:cs typeface="Times New Roman"/>
              </a:rPr>
              <a:t>生机而感及自身的衰老，这应该是白发诗人面对明媚春光时候的一种</a:t>
            </a:r>
            <a:r>
              <a:rPr lang="zh-CN" altLang="zh-CN" sz="2800" kern="100" dirty="0" smtClean="0">
                <a:latin typeface="Times New Roman"/>
                <a:ea typeface="华文细黑"/>
                <a:cs typeface="Times New Roman"/>
              </a:rPr>
              <a:t>真实</a:t>
            </a:r>
            <a:r>
              <a:rPr lang="zh-CN" altLang="zh-CN" sz="2800" kern="100" dirty="0">
                <a:latin typeface="Times New Roman"/>
                <a:ea typeface="华文细黑"/>
                <a:cs typeface="Times New Roman"/>
              </a:rPr>
              <a:t>的心情。然而，春光不会因为它会引起老人生出自身已老的感伤而收敛自己的烂漫，春花也不会因为老人的感伤而掩饰自己的绚丽。由此思之，在诗人的感觉中，这不解人意的春光、春花，倒也实在是有些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人了。颈联描写了诗人禁不住春光的召唤，来到大自然里游玩，消受春光，玩得尽兴，以致衣服被石角钩破，藤条树梢迎面刺眼而来。钩衣刺眼，本是可憎可气之事，而在诗人则觉可喜，恰如俗言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痛快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，即愈痛则愈快，诗人运用反语，透过这些细节描写，可见诗人游玩尽兴，内心可喜。刘岩隐居不做官，常常身</a:t>
            </a:r>
            <a:r>
              <a:rPr lang="zh-CN" altLang="zh-CN" sz="2800" kern="100" dirty="0" smtClean="0">
                <a:latin typeface="Times New Roman"/>
                <a:ea typeface="华文细黑"/>
                <a:cs typeface="Times New Roman"/>
              </a:rPr>
              <a:t>穿</a:t>
            </a:r>
            <a:endParaRPr lang="zh-CN" altLang="zh-CN" sz="1050" kern="100" dirty="0">
              <a:latin typeface="宋体"/>
              <a:cs typeface="Courier New"/>
            </a:endParaRPr>
          </a:p>
        </p:txBody>
      </p:sp>
    </p:spTree>
    <p:extLst>
      <p:ext uri="{BB962C8B-B14F-4D97-AF65-F5344CB8AC3E}">
        <p14:creationId xmlns:p14="http://schemas.microsoft.com/office/powerpoint/2010/main" val="3427428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9057" y="805712"/>
            <a:ext cx="11223676" cy="3918484"/>
          </a:xfrm>
          <a:prstGeom prst="rect">
            <a:avLst/>
          </a:prstGeom>
        </p:spPr>
        <p:txBody>
          <a:bodyPr wrap="square" lIns="121898" tIns="60948" rIns="121898" bIns="60948">
            <a:spAutoFit/>
          </a:bodyPr>
          <a:lstStyle/>
          <a:p>
            <a:pPr algn="just">
              <a:lnSpc>
                <a:spcPct val="150000"/>
              </a:lnSpc>
            </a:pPr>
            <a:r>
              <a:rPr lang="zh-CN" altLang="zh-CN" sz="2800" kern="100" dirty="0">
                <a:latin typeface="Times New Roman"/>
                <a:ea typeface="华文细黑"/>
                <a:cs typeface="Times New Roman"/>
              </a:rPr>
              <a:t>黑衣头戴小乌巾，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小乌巾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即黑头巾、乌角巾，古代多为隐居不仕者</a:t>
            </a:r>
            <a:r>
              <a:rPr lang="zh-CN" altLang="zh-CN" sz="2800" kern="100" dirty="0" smtClean="0">
                <a:latin typeface="Times New Roman"/>
                <a:ea typeface="华文细黑"/>
                <a:cs typeface="Times New Roman"/>
              </a:rPr>
              <a:t>佩戴</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一词表达了一种急切和渴望，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占丛竹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表达了对韦曲春光美好的喜爱和向往，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头戴小乌巾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表达了对像刘岩那样的隐居不仕的生活的向往与渴望。这首诗是杜甫在长安求仕未果游历韦曲时写下的，我们从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一词中隐约感受到此时杜甫在求仕与隐居之间纠结、彷徨，欲罢不能的无奈等复杂心情。</a:t>
            </a:r>
            <a:endParaRPr lang="zh-CN" altLang="zh-CN" sz="1050" kern="100" dirty="0">
              <a:latin typeface="宋体"/>
              <a:cs typeface="Courier New"/>
            </a:endParaRPr>
          </a:p>
        </p:txBody>
      </p:sp>
    </p:spTree>
    <p:extLst>
      <p:ext uri="{BB962C8B-B14F-4D97-AF65-F5344CB8AC3E}">
        <p14:creationId xmlns:p14="http://schemas.microsoft.com/office/powerpoint/2010/main" val="3848369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143323"/>
            <a:ext cx="1122367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前人引《南史》注诗中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小乌巾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刘岩隐逸不仕，常著缁衣小乌巾。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结合这一注解，说说诗的最后两句表达了诗人怎样的思想感情。</a:t>
            </a:r>
            <a:endParaRPr lang="zh-CN" altLang="zh-CN" sz="1050" kern="100" dirty="0">
              <a:effectLst/>
              <a:latin typeface="宋体"/>
              <a:cs typeface="Courier New"/>
            </a:endParaRPr>
          </a:p>
        </p:txBody>
      </p:sp>
      <p:sp>
        <p:nvSpPr>
          <p:cNvPr id="18" name="TextBox 17"/>
          <p:cNvSpPr txBox="1"/>
          <p:nvPr/>
        </p:nvSpPr>
        <p:spPr>
          <a:xfrm>
            <a:off x="478582" y="154701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6574" y="2080692"/>
            <a:ext cx="11273868" cy="198844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406574" y="2007156"/>
            <a:ext cx="11223676" cy="2062079"/>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要点一：借向往隐居生活，表达对韦曲春景的喜爱。</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或：因韦曲春色美景而生隐居山林之情。</a:t>
            </a:r>
            <a:r>
              <a:rPr lang="en-US" altLang="zh-CN" sz="2800" kern="100" dirty="0">
                <a:solidFill>
                  <a:srgbClr val="C00000"/>
                </a:solidFill>
                <a:latin typeface="Times New Roman"/>
                <a:ea typeface="华文细黑"/>
                <a:cs typeface="Courier New"/>
              </a:rPr>
              <a:t>)</a:t>
            </a:r>
            <a:endParaRPr lang="zh-CN" altLang="zh-CN" sz="1050" kern="100" dirty="0">
              <a:solidFill>
                <a:srgbClr val="C00000"/>
              </a:solidFill>
              <a:latin typeface="宋体"/>
              <a:cs typeface="Courier New"/>
            </a:endParaRPr>
          </a:p>
          <a:p>
            <a:pPr algn="just">
              <a:lnSpc>
                <a:spcPct val="150000"/>
              </a:lnSpc>
              <a:spcAft>
                <a:spcPts val="0"/>
              </a:spcAft>
            </a:pPr>
            <a:r>
              <a:rPr lang="zh-CN" altLang="zh-CN" sz="2800" kern="100" dirty="0">
                <a:solidFill>
                  <a:srgbClr val="C00000"/>
                </a:solidFill>
                <a:latin typeface="Times New Roman"/>
                <a:ea typeface="华文细黑"/>
                <a:cs typeface="Times New Roman"/>
              </a:rPr>
              <a:t>要点二：隐含求仕未果的复杂心情。</a:t>
            </a:r>
            <a:endParaRPr lang="zh-CN" altLang="zh-CN" sz="1050" kern="100" dirty="0">
              <a:solidFill>
                <a:srgbClr val="C00000"/>
              </a:solidFill>
              <a:effectLst/>
              <a:latin typeface="宋体"/>
              <a:cs typeface="Courier New"/>
            </a:endParaRPr>
          </a:p>
        </p:txBody>
      </p:sp>
      <p:sp>
        <p:nvSpPr>
          <p:cNvPr id="7" name="TextBox 6"/>
          <p:cNvSpPr txBox="1"/>
          <p:nvPr/>
        </p:nvSpPr>
        <p:spPr>
          <a:xfrm>
            <a:off x="1589473" y="154701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8" name="矩形 7"/>
          <p:cNvSpPr/>
          <p:nvPr/>
        </p:nvSpPr>
        <p:spPr>
          <a:xfrm>
            <a:off x="406574" y="4207173"/>
            <a:ext cx="11273868" cy="25540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06574" y="4133648"/>
            <a:ext cx="11223676"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本题考查作者的思想感情。解读诗歌的思想感情要抓住直接表现思想感情的词语和诗中的意象。联系诗中前三联表达了对韦曲的喜爱之情，再联系题干对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小乌巾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的解释，可知最后两句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小乌巾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传达出了归隐之意。</a:t>
            </a:r>
            <a:endParaRPr lang="zh-CN" altLang="zh-CN" sz="1050" kern="100" dirty="0">
              <a:effectLst/>
              <a:latin typeface="宋体"/>
              <a:cs typeface="Courier New"/>
            </a:endParaRPr>
          </a:p>
        </p:txBody>
      </p:sp>
    </p:spTree>
    <p:extLst>
      <p:ext uri="{BB962C8B-B14F-4D97-AF65-F5344CB8AC3E}">
        <p14:creationId xmlns:p14="http://schemas.microsoft.com/office/powerpoint/2010/main" val="2864415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9" restart="whenNotActive" fill="hold" evtFilter="cancelBubble" nodeType="interactiveSeq">
                <p:stCondLst>
                  <p:cond evt="onClick" delay="0">
                    <p:tgtEl>
                      <p:spTgt spid="7"/>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animBg="1"/>
      <p:bldP spid="9" grpId="1" animBg="1"/>
      <p:bldP spid="10" grpId="0"/>
      <p:bldP spid="10" grpId="1"/>
      <p:bldP spid="8" grpId="0" animBg="1"/>
      <p:bldP spid="8" grpId="1" animBg="1"/>
      <p:bldP spid="11" grpId="0"/>
      <p:bldP spid="11"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9057" y="621482"/>
            <a:ext cx="1122367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虞美人</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用李后主韵二首</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其一</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刘辰翁</a:t>
            </a:r>
            <a:r>
              <a:rPr lang="en-US" altLang="zh-CN" sz="2800" kern="100" baseline="30000" dirty="0">
                <a:latin typeface="宋体"/>
                <a:ea typeface="华文细黑"/>
                <a:cs typeface="Times New Roman"/>
              </a:rPr>
              <a:t>①</a:t>
            </a:r>
            <a:endParaRPr lang="zh-CN" altLang="zh-CN" sz="1050" kern="100" dirty="0">
              <a:latin typeface="宋体"/>
              <a:cs typeface="Courier New"/>
            </a:endParaRPr>
          </a:p>
          <a:p>
            <a:pPr indent="715963" algn="just">
              <a:lnSpc>
                <a:spcPct val="150000"/>
              </a:lnSpc>
              <a:spcAft>
                <a:spcPts val="0"/>
              </a:spcAft>
            </a:pPr>
            <a:r>
              <a:rPr lang="zh-CN" altLang="zh-CN" sz="2800" kern="100" spc="-100" dirty="0" smtClean="0">
                <a:latin typeface="Times New Roman"/>
                <a:ea typeface="华文细黑"/>
                <a:cs typeface="Times New Roman"/>
              </a:rPr>
              <a:t>梅梢腊尽春归了，毕竟春寒少。乱山残烛雪和风，犹胜阴山北海窖群中。　　年光老去才情在，唯有华风</a:t>
            </a:r>
            <a:r>
              <a:rPr lang="en-US" altLang="zh-CN" sz="2800" kern="100" spc="-100" baseline="30000" dirty="0" smtClean="0">
                <a:latin typeface="宋体"/>
                <a:ea typeface="华文细黑"/>
                <a:cs typeface="Times New Roman"/>
              </a:rPr>
              <a:t>②</a:t>
            </a:r>
            <a:r>
              <a:rPr lang="zh-CN" altLang="zh-CN" sz="2800" kern="100" spc="-100" dirty="0" smtClean="0">
                <a:latin typeface="Times New Roman"/>
                <a:ea typeface="华文细黑"/>
                <a:cs typeface="Times New Roman"/>
              </a:rPr>
              <a:t>改。醉中幸自不曾愁，谁唱春花秋叶泪偷流。</a:t>
            </a:r>
            <a:endParaRPr lang="en-US" altLang="zh-CN" sz="2800" kern="100" spc="-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刘辰翁：南宋末年词人，入元后不仕，词近稼轩。</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华风：绚丽的风格</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76475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6259" y="-13373"/>
            <a:ext cx="11449272" cy="6686935"/>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a:ea typeface="华文细黑"/>
                <a:cs typeface="Times New Roman"/>
              </a:rPr>
              <a:t>鉴赏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梅梢腊尽春归了，毕竟春寒少。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枝头梅花将尽，冬去春又来。春寒比之冬寒要好多了。起笔和缓从容，读者可能以为已是春暖时节。实际上并非如此。</a:t>
            </a:r>
            <a:endParaRPr lang="zh-CN" altLang="zh-CN" sz="1050" kern="100" dirty="0">
              <a:latin typeface="宋体"/>
              <a:cs typeface="Courier New"/>
            </a:endParaRPr>
          </a:p>
          <a:p>
            <a:pPr lvl="0" algn="just">
              <a:lnSpc>
                <a:spcPct val="140000"/>
              </a:lnSpc>
            </a:pP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乱山残烛雪和风，犹胜阴山北海窖群中。</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乱山</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，写出周围的环境。</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残烛</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，描摹所居室内之物。</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雪和风</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，将词境复推向天地。第三句是写实。宋亡后，刘辰翁飘零隐匿于深山。第四句跳宕翻跌，意境无比高远。</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阴山</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，匈奴世居之地；</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北海</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，匈奴极北之地；</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窖</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指地窖；</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群</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指羊群。此句典出《苏武传》。词人引苏武故事，表现对其民族气节的无限景仰。</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乱山残烛雪和风，犹胜阴山北海窖群中</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言自己即使身</a:t>
            </a:r>
            <a:r>
              <a:rPr lang="zh-CN" altLang="zh-CN" sz="2800" kern="100" spc="100" dirty="0" smtClean="0">
                <a:latin typeface="Times New Roman"/>
                <a:ea typeface="华文细黑"/>
                <a:cs typeface="Times New Roman"/>
              </a:rPr>
              <a:t>在山中，遭受风雨摧残，但境遇也好</a:t>
            </a:r>
            <a:r>
              <a:rPr lang="zh-CN" altLang="zh-CN" sz="2800" kern="100" dirty="0">
                <a:solidFill>
                  <a:prstClr val="black"/>
                </a:solidFill>
                <a:latin typeface="Times New Roman"/>
                <a:ea typeface="华文细黑"/>
                <a:cs typeface="Times New Roman"/>
              </a:rPr>
              <a:t>过被拘匈奴、幽囚大窖、牧羊北海之苏武。襟怀之高尚，读之令人叹然</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866833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24620" y="693490"/>
            <a:ext cx="11112550"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年光老去才情在，唯有华风改。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此二句，由江郎才尽点化而来。但另有新意。年光老去才情仍在，词人颇具自信之心。此二句忽然写至自己之词作，并非偶然。词人言老来才情未改，只是改变了过去绚丽的风格，寄寓了深沉的亡国之悲。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醉中幸自不曾愁，谁唱春花秋叶泪偷流。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醉中本想可逃避愁，却忽听得有人唱起了李后主词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春花秋月何时了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，不禁让词人潸然垂泪。只希望醉中能解千愁，逃脱忧愁，谁料得醉中也无可逃愁，反触起无限伤心，则遗民生涯之忧伤愁恨，牢不可破，不言而喻。</a:t>
            </a:r>
            <a:endParaRPr lang="zh-CN" altLang="zh-CN" sz="1050" kern="100" dirty="0">
              <a:latin typeface="宋体"/>
              <a:cs typeface="Courier New"/>
            </a:endParaRPr>
          </a:p>
        </p:txBody>
      </p:sp>
    </p:spTree>
    <p:extLst>
      <p:ext uri="{BB962C8B-B14F-4D97-AF65-F5344CB8AC3E}">
        <p14:creationId xmlns:p14="http://schemas.microsoft.com/office/powerpoint/2010/main" val="3990274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494806" y="2373676"/>
            <a:ext cx="72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2498720" y="1850456"/>
            <a:ext cx="7196086"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Ⅰ  </a:t>
            </a:r>
            <a:r>
              <a:rPr lang="zh-CN" altLang="en-US" sz="2800" b="1" dirty="0" smtClean="0">
                <a:solidFill>
                  <a:srgbClr val="3114AC"/>
                </a:solidFill>
                <a:latin typeface="Times New Roman" pitchFamily="18" charset="0"/>
                <a:ea typeface="微软雅黑" pitchFamily="34" charset="-122"/>
                <a:cs typeface="Times New Roman" pitchFamily="18" charset="0"/>
              </a:rPr>
              <a:t>掌握理解、领悟思想感情的途径和要诀</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2494806" y="3405753"/>
            <a:ext cx="72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2498720" y="2882571"/>
            <a:ext cx="7268894"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掌握理解、领悟思想感情情题的审答规范</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6306" y="981522"/>
            <a:ext cx="1122367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犹胜阴山北海窖群中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引用了哪个著名的典故？请简要说明其作用。</a:t>
            </a:r>
            <a:endParaRPr lang="zh-CN" altLang="zh-CN" sz="1050" kern="100" dirty="0">
              <a:effectLst/>
              <a:latin typeface="宋体"/>
              <a:cs typeface="Courier New"/>
            </a:endParaRPr>
          </a:p>
        </p:txBody>
      </p:sp>
      <p:sp>
        <p:nvSpPr>
          <p:cNvPr id="10" name="矩形 9"/>
          <p:cNvSpPr/>
          <p:nvPr/>
        </p:nvSpPr>
        <p:spPr>
          <a:xfrm>
            <a:off x="406574" y="2567879"/>
            <a:ext cx="11273868" cy="164334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06574" y="2637706"/>
            <a:ext cx="1122367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苏武牧羊。这一典故的运用，丰富了词作内容，表现了作者从容面对风雪，以古人为师友，砥砺志节，不忘故国的高尚襟怀。</a:t>
            </a:r>
            <a:endParaRPr lang="zh-CN" altLang="zh-CN" sz="1000" kern="100" dirty="0">
              <a:effectLst/>
              <a:latin typeface="宋体"/>
              <a:cs typeface="Courier New"/>
            </a:endParaRPr>
          </a:p>
        </p:txBody>
      </p:sp>
      <p:sp>
        <p:nvSpPr>
          <p:cNvPr id="12" name="TextBox 11"/>
          <p:cNvSpPr txBox="1"/>
          <p:nvPr/>
        </p:nvSpPr>
        <p:spPr>
          <a:xfrm>
            <a:off x="613073" y="181654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05837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0" grpId="0" animBg="1"/>
      <p:bldP spid="10" grpId="1" animBg="1"/>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8730" y="812677"/>
            <a:ext cx="11002525"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古人创作诗歌时，有时借助一些典故来表现深刻的主题。运用典故既能使语言精练，又能增加内容的丰富性、表达的生动性和含蓄性，从而收到言简意深、耐人寻味的表达效果，增强诗歌的表现力和感染力。如果我们关注这些典故，了解这些典故，无疑会有助于把握作品的主题和情感。例如楼兰：楼兰国王贪财，多次杀害前往西域的汉使，后傅介子出使西域，计斩楼兰王。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楼兰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常代指边境之敌。如王昌龄《从军行》：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青海长云暗雪山，孤城遥望玉门关。黄沙百战穿金甲，不破楼兰终不还。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又如李白《塞下曲》：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愿将腰下剑，直为斩楼兰。</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
        <p:nvSpPr>
          <p:cNvPr id="4" name="矩形 3"/>
          <p:cNvSpPr>
            <a:spLocks noChangeAspect="1"/>
          </p:cNvSpPr>
          <p:nvPr/>
        </p:nvSpPr>
        <p:spPr>
          <a:xfrm>
            <a:off x="0" y="189434"/>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705459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772990"/>
            <a:ext cx="11112550" cy="330487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这就要求我们在理解时将典故所涉及的古人古事与诗人的现实状况进行多角度的对比，准确把握诗人的感情。在高三复习备考过程中，应注意积累古诗词中常见的典故，牢固记忆这些典故的含义。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典中情也有两个层面：一是作者对典故中的人、事的情感态度，二是作者借此要寄寓的情感态度。</a:t>
            </a:r>
            <a:endParaRPr lang="zh-CN" altLang="zh-CN" sz="1050" kern="100" dirty="0">
              <a:latin typeface="宋体"/>
              <a:cs typeface="Courier New"/>
            </a:endParaRPr>
          </a:p>
        </p:txBody>
      </p:sp>
    </p:spTree>
    <p:extLst>
      <p:ext uri="{BB962C8B-B14F-4D97-AF65-F5344CB8AC3E}">
        <p14:creationId xmlns:p14="http://schemas.microsoft.com/office/powerpoint/2010/main" val="908994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49114" y="333450"/>
            <a:ext cx="11521134" cy="5510901"/>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2800" kern="100" dirty="0">
              <a:effectLst/>
              <a:latin typeface="宋体"/>
              <a:cs typeface="Courier New"/>
            </a:endParaRPr>
          </a:p>
        </p:txBody>
      </p:sp>
      <p:sp>
        <p:nvSpPr>
          <p:cNvPr id="6" name="矩形 5"/>
          <p:cNvSpPr/>
          <p:nvPr/>
        </p:nvSpPr>
        <p:spPr>
          <a:xfrm>
            <a:off x="766614" y="450127"/>
            <a:ext cx="10678943" cy="5211915"/>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Times New Roman"/>
                <a:ea typeface="华文细黑"/>
                <a:cs typeface="Times New Roman"/>
              </a:rPr>
              <a:t>古诗常见典故的含义</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红豆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爱情或相思　梦蝶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做梦、梦幻　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传信的使者　阳关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古关名，后指送别之曲　商女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歌女，代指统治者不顾国家兴亡而醉生梦死</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投笔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弃文从武　桑榆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暮年　碧血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为正义事业而流的血　黍离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国家昔盛今衰的伤感　折腰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屈身事人　采薇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隐居避世　班马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惜别之情　折桂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科举及第　烂柯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离家年久</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高山流水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知音或高雅的乐曲</a:t>
            </a:r>
            <a:endParaRPr lang="zh-CN" altLang="zh-CN" sz="1050" kern="100" dirty="0">
              <a:effectLst/>
              <a:latin typeface="宋体"/>
              <a:cs typeface="Courier New"/>
            </a:endParaRPr>
          </a:p>
        </p:txBody>
      </p:sp>
      <p:grpSp>
        <p:nvGrpSpPr>
          <p:cNvPr id="4" name="组合 3"/>
          <p:cNvGrpSpPr/>
          <p:nvPr/>
        </p:nvGrpSpPr>
        <p:grpSpPr>
          <a:xfrm>
            <a:off x="10559702" y="5339710"/>
            <a:ext cx="1368000" cy="525484"/>
            <a:chOff x="5231262" y="2040214"/>
            <a:chExt cx="1368000" cy="525484"/>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8" name="TextBox 7"/>
            <p:cNvSpPr txBox="1"/>
            <p:nvPr/>
          </p:nvSpPr>
          <p:spPr>
            <a:xfrm>
              <a:off x="5303194" y="20402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微拓展</a:t>
              </a:r>
              <a:endParaRPr lang="zh-CN" altLang="en-US" dirty="0">
                <a:solidFill>
                  <a:schemeClr val="accent5">
                    <a:lumMod val="20000"/>
                    <a:lumOff val="80000"/>
                  </a:schemeClr>
                </a:solidFill>
                <a:latin typeface="+mj-ea"/>
                <a:ea typeface="+mj-ea"/>
              </a:endParaRPr>
            </a:p>
          </p:txBody>
        </p:sp>
      </p:grpSp>
    </p:spTree>
    <p:extLst>
      <p:ext uri="{BB962C8B-B14F-4D97-AF65-F5344CB8AC3E}">
        <p14:creationId xmlns:p14="http://schemas.microsoft.com/office/powerpoint/2010/main" val="3917561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09" y="189433"/>
            <a:ext cx="11636345" cy="6408000"/>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2800" kern="100" dirty="0">
              <a:effectLst/>
              <a:latin typeface="宋体"/>
              <a:cs typeface="Courier New"/>
            </a:endParaRPr>
          </a:p>
        </p:txBody>
      </p:sp>
      <p:sp>
        <p:nvSpPr>
          <p:cNvPr id="6" name="矩形 5"/>
          <p:cNvSpPr/>
          <p:nvPr/>
        </p:nvSpPr>
        <p:spPr>
          <a:xfrm>
            <a:off x="527756" y="189434"/>
            <a:ext cx="11223676" cy="6586394"/>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Times New Roman"/>
                <a:ea typeface="华文细黑"/>
                <a:cs typeface="Times New Roman"/>
              </a:rPr>
              <a:t>古诗常抒的八类感情</a:t>
            </a:r>
            <a:endParaRPr lang="zh-CN" altLang="zh-CN" sz="1050" b="1"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忧国忧民之情：体验战乱离散的痛苦，同情人民的疾苦，反映社会黑暗，揭露统治制度的腐朽和统治者横征暴敛穷兵黩武，对国家民族前途命运的担忧，对山河沦落国破家亡的痛楚。</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建功立业之情：保家卫国的决心，建功立业的豪情，贬官谪居的怨恨，仕途失意的苦闷，怀才不遇的寂寞，报国无门的激愤，年华消逝的感慨，壮志难酬的悲叹，热忱报国的激情，赤诚献身的心声等。</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思乡怀人之情：天涯羁旅的愁思，思亲念友的孤独，边关征夫的思乡，闺中怨妇的怀人，依依惜别的深情，情深意长的勉励，革命战友的思念，难舍难分的惜别</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11745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09" y="383420"/>
            <a:ext cx="11636345" cy="5710670"/>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2800" kern="100" dirty="0">
              <a:effectLst/>
              <a:latin typeface="宋体"/>
              <a:cs typeface="Courier New"/>
            </a:endParaRPr>
          </a:p>
        </p:txBody>
      </p:sp>
      <p:sp>
        <p:nvSpPr>
          <p:cNvPr id="6" name="矩形 5"/>
          <p:cNvSpPr/>
          <p:nvPr/>
        </p:nvSpPr>
        <p:spPr>
          <a:xfrm>
            <a:off x="527756" y="378888"/>
            <a:ext cx="11223676"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寄情山水之情：寄情山水的悠闲，退隐田园的淡远，厌离官场的险恶，归耕隐居的自在。</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感时伤逝之情：昔胜今衰的沧桑，时事变迁的感慨，青春易逝的伤感，时不我与的焦虑，凄美惆怅的记忆，悠长寂寞的思念。</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热情赞美：对英雄的赞美，对劳动人民的赞美，对祖国的赞美，对亲情、爱情的赞美。</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人生梦幻之感：抒发青春的梦幻，理想的追寻。</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吟唱自然：自然的美妙，大地景观的美等等。</a:t>
            </a:r>
            <a:endParaRPr lang="zh-CN" altLang="zh-CN" sz="1050" kern="100" dirty="0">
              <a:latin typeface="宋体"/>
              <a:cs typeface="Courier New"/>
            </a:endParaRPr>
          </a:p>
        </p:txBody>
      </p:sp>
      <p:grpSp>
        <p:nvGrpSpPr>
          <p:cNvPr id="11" name="组合 10"/>
          <p:cNvGrpSpPr/>
          <p:nvPr/>
        </p:nvGrpSpPr>
        <p:grpSpPr>
          <a:xfrm>
            <a:off x="10631862" y="5561753"/>
            <a:ext cx="1368000" cy="525484"/>
            <a:chOff x="5231262" y="2040214"/>
            <a:chExt cx="1368000" cy="525484"/>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13" name="TextBox 12"/>
            <p:cNvSpPr txBox="1"/>
            <p:nvPr/>
          </p:nvSpPr>
          <p:spPr>
            <a:xfrm>
              <a:off x="5303194" y="20402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微拓展</a:t>
              </a:r>
              <a:endParaRPr lang="zh-CN" altLang="en-US" dirty="0">
                <a:solidFill>
                  <a:schemeClr val="accent5">
                    <a:lumMod val="20000"/>
                    <a:lumOff val="80000"/>
                  </a:schemeClr>
                </a:solidFill>
                <a:latin typeface="+mj-ea"/>
                <a:ea typeface="+mj-ea"/>
              </a:endParaRPr>
            </a:p>
          </p:txBody>
        </p:sp>
      </p:grpSp>
    </p:spTree>
    <p:extLst>
      <p:ext uri="{BB962C8B-B14F-4D97-AF65-F5344CB8AC3E}">
        <p14:creationId xmlns:p14="http://schemas.microsoft.com/office/powerpoint/2010/main" val="1247450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146" y="7318"/>
            <a:ext cx="11223676" cy="6293237"/>
          </a:xfrm>
          <a:prstGeom prst="rect">
            <a:avLst/>
          </a:prstGeom>
        </p:spPr>
        <p:txBody>
          <a:bodyPr wrap="square" lIns="121898" tIns="60948" rIns="121898" bIns="60948">
            <a:spAutoFit/>
          </a:bodyPr>
          <a:lstStyle/>
          <a:p>
            <a:pPr algn="just">
              <a:lnSpc>
                <a:spcPct val="135000"/>
              </a:lnSpc>
              <a:spcAft>
                <a:spcPts val="0"/>
              </a:spcAft>
            </a:pPr>
            <a:r>
              <a:rPr lang="zh-CN" altLang="zh-CN" sz="2700" b="1" kern="100" dirty="0">
                <a:solidFill>
                  <a:srgbClr val="0000FF"/>
                </a:solidFill>
                <a:latin typeface="+mj-ea"/>
                <a:ea typeface="+mj-ea"/>
                <a:cs typeface="Times New Roman"/>
              </a:rPr>
              <a:t>二、理解、领悟思想感情的要诀：抓住显隐</a:t>
            </a:r>
            <a:r>
              <a:rPr lang="en-US" altLang="zh-CN" sz="2700" b="1" kern="100" dirty="0">
                <a:solidFill>
                  <a:srgbClr val="0000FF"/>
                </a:solidFill>
                <a:latin typeface="+mj-ea"/>
                <a:ea typeface="+mj-ea"/>
                <a:cs typeface="Times New Roman"/>
              </a:rPr>
              <a:t>“</a:t>
            </a:r>
            <a:r>
              <a:rPr lang="zh-CN" altLang="zh-CN" sz="2700" b="1" kern="100" dirty="0">
                <a:solidFill>
                  <a:srgbClr val="0000FF"/>
                </a:solidFill>
                <a:latin typeface="+mj-ea"/>
                <a:ea typeface="+mj-ea"/>
                <a:cs typeface="Times New Roman"/>
              </a:rPr>
              <a:t>情语</a:t>
            </a:r>
            <a:r>
              <a:rPr lang="en-US" altLang="zh-CN" sz="2700" b="1" kern="100" dirty="0">
                <a:solidFill>
                  <a:srgbClr val="0000FF"/>
                </a:solidFill>
                <a:latin typeface="+mj-ea"/>
                <a:ea typeface="+mj-ea"/>
                <a:cs typeface="Times New Roman"/>
              </a:rPr>
              <a:t>”</a:t>
            </a:r>
            <a:r>
              <a:rPr lang="en-US" altLang="zh-CN" sz="2700" b="1" kern="100" dirty="0">
                <a:solidFill>
                  <a:srgbClr val="0000FF"/>
                </a:solidFill>
                <a:latin typeface="+mj-ea"/>
                <a:ea typeface="+mj-ea"/>
                <a:cs typeface="Courier New"/>
              </a:rPr>
              <a:t>(</a:t>
            </a:r>
            <a:r>
              <a:rPr lang="zh-CN" altLang="zh-CN" sz="2700" b="1" kern="100" dirty="0">
                <a:solidFill>
                  <a:srgbClr val="0000FF"/>
                </a:solidFill>
                <a:latin typeface="+mj-ea"/>
                <a:ea typeface="+mj-ea"/>
                <a:cs typeface="Times New Roman"/>
              </a:rPr>
              <a:t>感情语言</a:t>
            </a:r>
            <a:r>
              <a:rPr lang="en-US" altLang="zh-CN" sz="2700" b="1" kern="100" dirty="0">
                <a:solidFill>
                  <a:srgbClr val="0000FF"/>
                </a:solidFill>
                <a:latin typeface="+mj-ea"/>
                <a:ea typeface="+mj-ea"/>
                <a:cs typeface="Courier New"/>
              </a:rPr>
              <a:t>)</a:t>
            </a:r>
            <a:endParaRPr lang="zh-CN" altLang="zh-CN" sz="2700" b="1" kern="100" dirty="0">
              <a:solidFill>
                <a:srgbClr val="0000FF"/>
              </a:solidFill>
              <a:latin typeface="+mj-ea"/>
              <a:ea typeface="+mj-ea"/>
              <a:cs typeface="Courier New"/>
            </a:endParaRPr>
          </a:p>
          <a:p>
            <a:pPr algn="just">
              <a:lnSpc>
                <a:spcPct val="135000"/>
              </a:lnSpc>
              <a:spcAft>
                <a:spcPts val="0"/>
              </a:spcAft>
            </a:pPr>
            <a:r>
              <a:rPr lang="en-US" altLang="zh-CN" sz="2700" b="1" kern="100" dirty="0">
                <a:solidFill>
                  <a:srgbClr val="0000FF"/>
                </a:solidFill>
                <a:latin typeface="Times New Roman"/>
                <a:ea typeface="华文细黑"/>
                <a:cs typeface="Courier New"/>
              </a:rPr>
              <a:t>(</a:t>
            </a:r>
            <a:r>
              <a:rPr lang="zh-CN" altLang="zh-CN" sz="2700" b="1" kern="100" dirty="0">
                <a:solidFill>
                  <a:srgbClr val="0000FF"/>
                </a:solidFill>
                <a:latin typeface="Times New Roman"/>
                <a:ea typeface="华文细黑"/>
                <a:cs typeface="Times New Roman"/>
              </a:rPr>
              <a:t>一</a:t>
            </a:r>
            <a:r>
              <a:rPr lang="en-US" altLang="zh-CN" sz="2700" b="1" kern="100" dirty="0">
                <a:solidFill>
                  <a:srgbClr val="0000FF"/>
                </a:solidFill>
                <a:latin typeface="Times New Roman"/>
                <a:ea typeface="华文细黑"/>
                <a:cs typeface="Courier New"/>
              </a:rPr>
              <a:t>)</a:t>
            </a:r>
            <a:r>
              <a:rPr lang="zh-CN" altLang="zh-CN" sz="2700" b="1" kern="100" dirty="0">
                <a:solidFill>
                  <a:srgbClr val="0000FF"/>
                </a:solidFill>
                <a:latin typeface="Times New Roman"/>
                <a:ea typeface="华文细黑"/>
                <a:cs typeface="Times New Roman"/>
              </a:rPr>
              <a:t>抓住显性</a:t>
            </a:r>
            <a:r>
              <a:rPr lang="en-US" altLang="zh-CN" sz="2700" b="1" kern="100" dirty="0">
                <a:solidFill>
                  <a:srgbClr val="0000FF"/>
                </a:solidFill>
                <a:latin typeface="宋体"/>
                <a:ea typeface="华文细黑"/>
                <a:cs typeface="Times New Roman"/>
              </a:rPr>
              <a:t>“</a:t>
            </a:r>
            <a:r>
              <a:rPr lang="zh-CN" altLang="zh-CN" sz="2700" b="1" kern="100" dirty="0">
                <a:solidFill>
                  <a:srgbClr val="0000FF"/>
                </a:solidFill>
                <a:latin typeface="Times New Roman"/>
                <a:ea typeface="华文细黑"/>
                <a:cs typeface="Times New Roman"/>
              </a:rPr>
              <a:t>情语</a:t>
            </a:r>
            <a:r>
              <a:rPr lang="en-US" altLang="zh-CN" sz="2700" b="1" kern="100" dirty="0">
                <a:solidFill>
                  <a:srgbClr val="0000FF"/>
                </a:solidFill>
                <a:latin typeface="宋体"/>
                <a:ea typeface="华文细黑"/>
                <a:cs typeface="Times New Roman"/>
              </a:rPr>
              <a:t>”</a:t>
            </a:r>
            <a:endParaRPr lang="zh-CN" altLang="zh-CN" sz="2700" b="1" kern="100" dirty="0">
              <a:solidFill>
                <a:srgbClr val="0000FF"/>
              </a:solidFill>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找出下列诗句中的显性</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情语</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总为浮云能蔽日，长安不见使人愁</a:t>
            </a:r>
            <a:r>
              <a:rPr lang="zh-CN" altLang="zh-CN" sz="2700" kern="100" dirty="0" smtClean="0">
                <a:latin typeface="Times New Roman"/>
                <a:ea typeface="华文细黑"/>
                <a:cs typeface="Times New Roman"/>
              </a:rPr>
              <a:t>。</a:t>
            </a:r>
            <a:r>
              <a:rPr lang="en-US" altLang="zh-CN" sz="2700" kern="100" dirty="0" smtClean="0">
                <a:latin typeface="Times New Roman"/>
                <a:ea typeface="华文细黑"/>
                <a:cs typeface="Times New Roman"/>
              </a:rPr>
              <a:t>                    </a:t>
            </a:r>
            <a:r>
              <a:rPr lang="en-US" altLang="zh-CN" sz="2700" kern="100" dirty="0" smtClean="0">
                <a:latin typeface="Times New Roman"/>
                <a:ea typeface="华文细黑"/>
                <a:cs typeface="Courier New"/>
              </a:rPr>
              <a:t>(</a:t>
            </a:r>
            <a:r>
              <a:rPr lang="en-US" altLang="zh-CN" sz="2700" kern="100" dirty="0" smtClean="0">
                <a:latin typeface="Times New Roman"/>
                <a:ea typeface="华文细黑"/>
                <a:cs typeface="Times New Roman"/>
              </a:rPr>
              <a:t>     </a:t>
            </a:r>
            <a:r>
              <a:rPr lang="en-US" altLang="zh-CN" sz="2700" kern="100" dirty="0" smtClean="0">
                <a:latin typeface="Times New Roman"/>
                <a:ea typeface="华文细黑"/>
                <a:cs typeface="Courier New"/>
              </a:rPr>
              <a:t>)</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(2)</a:t>
            </a:r>
            <a:r>
              <a:rPr lang="zh-CN" altLang="zh-CN" sz="2700" kern="100" dirty="0">
                <a:latin typeface="Times New Roman"/>
                <a:ea typeface="华文细黑"/>
                <a:cs typeface="Times New Roman"/>
              </a:rPr>
              <a:t>细草微风岸，危樯独夜舟</a:t>
            </a:r>
            <a:r>
              <a:rPr lang="zh-CN" altLang="zh-CN" sz="2700" kern="100" dirty="0" smtClean="0">
                <a:latin typeface="Times New Roman"/>
                <a:ea typeface="华文细黑"/>
                <a:cs typeface="Times New Roman"/>
              </a:rPr>
              <a:t>。</a:t>
            </a:r>
            <a:r>
              <a:rPr lang="en-US" altLang="zh-CN" sz="2700" kern="100" dirty="0" smtClean="0">
                <a:latin typeface="Times New Roman"/>
                <a:ea typeface="华文细黑"/>
                <a:cs typeface="Times New Roman"/>
              </a:rPr>
              <a:t>                                    </a:t>
            </a:r>
            <a:r>
              <a:rPr lang="en-US" altLang="zh-CN" sz="2700" kern="100" dirty="0" smtClean="0">
                <a:latin typeface="Times New Roman"/>
                <a:ea typeface="华文细黑"/>
                <a:cs typeface="Courier New"/>
              </a:rPr>
              <a:t>(</a:t>
            </a:r>
            <a:r>
              <a:rPr lang="en-US" altLang="zh-CN" sz="2700" kern="100" dirty="0" smtClean="0">
                <a:latin typeface="Times New Roman"/>
                <a:ea typeface="华文细黑"/>
                <a:cs typeface="Times New Roman"/>
              </a:rPr>
              <a:t>     </a:t>
            </a:r>
            <a:r>
              <a:rPr lang="en-US" altLang="zh-CN" sz="2700" kern="100" dirty="0" smtClean="0">
                <a:latin typeface="Times New Roman"/>
                <a:ea typeface="华文细黑"/>
                <a:cs typeface="Courier New"/>
              </a:rPr>
              <a:t>)</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(3)</a:t>
            </a:r>
            <a:r>
              <a:rPr lang="zh-CN" altLang="zh-CN" sz="2700" kern="100" dirty="0">
                <a:latin typeface="Times New Roman"/>
                <a:ea typeface="华文细黑"/>
                <a:cs typeface="Times New Roman"/>
              </a:rPr>
              <a:t>银烛秋光冷画屏，轻罗小扇扑流萤。天阶夜色凉如水，坐看牵牛织女星。</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杜牧《秋夕》</a:t>
            </a:r>
            <a:r>
              <a:rPr lang="en-US" altLang="zh-CN" sz="2700" kern="100" dirty="0" smtClean="0">
                <a:latin typeface="Times New Roman"/>
                <a:ea typeface="华文细黑"/>
                <a:cs typeface="Courier New"/>
              </a:rPr>
              <a:t>)</a:t>
            </a:r>
            <a:r>
              <a:rPr lang="en-US" altLang="zh-CN" sz="2700" kern="100" dirty="0">
                <a:latin typeface="Times New Roman"/>
                <a:ea typeface="华文细黑"/>
                <a:cs typeface="Courier New"/>
              </a:rPr>
              <a:t> </a:t>
            </a:r>
            <a:r>
              <a:rPr lang="en-US" altLang="zh-CN" sz="2700" kern="100" dirty="0" smtClean="0">
                <a:latin typeface="Times New Roman"/>
                <a:ea typeface="华文细黑"/>
                <a:cs typeface="Courier New"/>
              </a:rPr>
              <a:t>                                                    [                                 ]</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(4)</a:t>
            </a:r>
            <a:r>
              <a:rPr lang="zh-CN" altLang="zh-CN" sz="2700" kern="100" dirty="0">
                <a:latin typeface="Times New Roman"/>
                <a:ea typeface="华文细黑"/>
                <a:cs typeface="Times New Roman"/>
              </a:rPr>
              <a:t>千山鸟飞绝，万径人踪灭。孤舟蓑笠翁，独钓寒江雪。</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柳宗元《江雪》</a:t>
            </a:r>
            <a:r>
              <a:rPr lang="en-US" altLang="zh-CN" sz="2700" kern="100" dirty="0" smtClean="0">
                <a:latin typeface="Times New Roman"/>
                <a:ea typeface="华文细黑"/>
                <a:cs typeface="Courier New"/>
              </a:rPr>
              <a:t>)</a:t>
            </a:r>
            <a:r>
              <a:rPr lang="en-US" altLang="zh-CN" sz="2700" kern="100" dirty="0">
                <a:latin typeface="Times New Roman"/>
                <a:ea typeface="华文细黑"/>
                <a:cs typeface="Courier New"/>
              </a:rPr>
              <a:t> </a:t>
            </a:r>
            <a:r>
              <a:rPr lang="en-US" altLang="zh-CN" sz="2700" kern="100" dirty="0" smtClean="0">
                <a:latin typeface="Times New Roman"/>
                <a:ea typeface="华文细黑"/>
                <a:cs typeface="Courier New"/>
              </a:rPr>
              <a:t>                                                                              [                                 ]</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(5)</a:t>
            </a:r>
            <a:r>
              <a:rPr lang="zh-CN" altLang="zh-CN" sz="2700" kern="100" dirty="0">
                <a:latin typeface="Times New Roman"/>
                <a:ea typeface="华文细黑"/>
                <a:cs typeface="Times New Roman"/>
              </a:rPr>
              <a:t>春蚕到死丝方尽，蜡炬成灰泪始干</a:t>
            </a:r>
            <a:r>
              <a:rPr lang="zh-CN" altLang="zh-CN" sz="2700" kern="100" dirty="0" smtClean="0">
                <a:latin typeface="Times New Roman"/>
                <a:ea typeface="华文细黑"/>
                <a:cs typeface="Times New Roman"/>
              </a:rPr>
              <a:t>。</a:t>
            </a:r>
            <a:r>
              <a:rPr lang="en-US" altLang="zh-CN" sz="2700" kern="100" dirty="0">
                <a:latin typeface="Times New Roman"/>
                <a:ea typeface="华文细黑"/>
                <a:cs typeface="Courier New"/>
              </a:rPr>
              <a:t> </a:t>
            </a:r>
            <a:r>
              <a:rPr lang="en-US" altLang="zh-CN" sz="2700" kern="100" dirty="0" smtClean="0">
                <a:latin typeface="Times New Roman"/>
                <a:ea typeface="华文细黑"/>
                <a:cs typeface="Courier New"/>
              </a:rPr>
              <a:t>                   [                                    ]</a:t>
            </a:r>
          </a:p>
          <a:p>
            <a:pPr algn="just">
              <a:lnSpc>
                <a:spcPct val="135000"/>
              </a:lnSpc>
              <a:spcAft>
                <a:spcPts val="0"/>
              </a:spcAft>
            </a:pPr>
            <a:r>
              <a:rPr lang="en-US" altLang="zh-CN" sz="2700" kern="100" dirty="0" smtClean="0">
                <a:latin typeface="Times New Roman"/>
                <a:ea typeface="华文细黑"/>
                <a:cs typeface="Courier New"/>
              </a:rPr>
              <a:t>(</a:t>
            </a:r>
            <a:r>
              <a:rPr lang="en-US" altLang="zh-CN" sz="2700" kern="100" dirty="0">
                <a:latin typeface="Times New Roman"/>
                <a:ea typeface="华文细黑"/>
                <a:cs typeface="Courier New"/>
              </a:rPr>
              <a:t>6)</a:t>
            </a:r>
            <a:r>
              <a:rPr lang="zh-CN" altLang="zh-CN" sz="2700" kern="100" dirty="0">
                <a:latin typeface="Times New Roman"/>
                <a:ea typeface="华文细黑"/>
                <a:cs typeface="Times New Roman"/>
              </a:rPr>
              <a:t>明月楼高休独倚，酒入愁肠，化作相思泪</a:t>
            </a:r>
            <a:r>
              <a:rPr lang="zh-CN" altLang="zh-CN" sz="2700" kern="100" dirty="0" smtClean="0">
                <a:latin typeface="Times New Roman"/>
                <a:ea typeface="华文细黑"/>
                <a:cs typeface="Times New Roman"/>
              </a:rPr>
              <a:t>。</a:t>
            </a:r>
            <a:r>
              <a:rPr lang="en-US" altLang="zh-CN" sz="2700" kern="100" dirty="0" smtClean="0">
                <a:latin typeface="Times New Roman"/>
                <a:ea typeface="华文细黑"/>
                <a:cs typeface="Times New Roman"/>
              </a:rPr>
              <a:t>        </a:t>
            </a:r>
            <a:r>
              <a:rPr lang="en-US" altLang="zh-CN" sz="2700" kern="100" dirty="0" smtClean="0">
                <a:latin typeface="Times New Roman"/>
                <a:ea typeface="华文细黑"/>
                <a:cs typeface="Courier New"/>
              </a:rPr>
              <a:t>(  </a:t>
            </a:r>
            <a:r>
              <a:rPr lang="en-US" altLang="zh-CN" sz="2700" kern="100" dirty="0" smtClean="0">
                <a:latin typeface="Times New Roman"/>
                <a:ea typeface="华文细黑"/>
                <a:cs typeface="Times New Roman"/>
              </a:rPr>
              <a:t>             </a:t>
            </a:r>
            <a:r>
              <a:rPr lang="en-US" altLang="zh-CN" sz="2700" kern="100" dirty="0" smtClean="0">
                <a:latin typeface="Times New Roman"/>
                <a:ea typeface="华文细黑"/>
                <a:cs typeface="Courier New"/>
              </a:rPr>
              <a:t>)</a:t>
            </a:r>
            <a:endParaRPr lang="zh-CN" altLang="zh-CN" sz="270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8142245" y="1581969"/>
            <a:ext cx="1985409"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愁</a:t>
            </a:r>
            <a:endParaRPr lang="zh-CN" altLang="zh-CN" sz="1050" kern="100" dirty="0">
              <a:solidFill>
                <a:srgbClr val="C00000"/>
              </a:solidFill>
              <a:effectLst/>
              <a:latin typeface="宋体"/>
              <a:cs typeface="Courier New"/>
            </a:endParaRPr>
          </a:p>
        </p:txBody>
      </p:sp>
      <p:sp>
        <p:nvSpPr>
          <p:cNvPr id="5" name="矩形 4"/>
          <p:cNvSpPr/>
          <p:nvPr/>
        </p:nvSpPr>
        <p:spPr>
          <a:xfrm>
            <a:off x="8159055" y="2133650"/>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独</a:t>
            </a:r>
            <a:endParaRPr lang="zh-CN" altLang="zh-CN" sz="1050" kern="100" dirty="0">
              <a:solidFill>
                <a:srgbClr val="C00000"/>
              </a:solidFill>
              <a:effectLst/>
              <a:latin typeface="宋体"/>
              <a:cs typeface="Courier New"/>
            </a:endParaRPr>
          </a:p>
        </p:txBody>
      </p:sp>
      <p:sp>
        <p:nvSpPr>
          <p:cNvPr id="7" name="矩形 6"/>
          <p:cNvSpPr/>
          <p:nvPr/>
        </p:nvSpPr>
        <p:spPr>
          <a:xfrm>
            <a:off x="8073722" y="3251772"/>
            <a:ext cx="3012210" cy="723212"/>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冷、凉</a:t>
            </a:r>
            <a:r>
              <a:rPr lang="en-US" altLang="zh-CN" sz="2800" kern="100" dirty="0">
                <a:solidFill>
                  <a:srgbClr val="C00000"/>
                </a:solidFill>
                <a:latin typeface="Times New Roman"/>
                <a:ea typeface="华文细黑"/>
                <a:cs typeface="Times New Roman"/>
              </a:rPr>
              <a:t>(</a:t>
            </a:r>
            <a:r>
              <a:rPr lang="zh-CN" altLang="en-US" sz="2800" kern="100" dirty="0">
                <a:solidFill>
                  <a:srgbClr val="C00000"/>
                </a:solidFill>
                <a:latin typeface="Times New Roman"/>
                <a:ea typeface="华文细黑"/>
                <a:cs typeface="Times New Roman"/>
              </a:rPr>
              <a:t>暗含冷寂</a:t>
            </a:r>
            <a:r>
              <a:rPr lang="en-US" altLang="zh-CN" sz="2800" kern="100" dirty="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8" name="矩形 7"/>
          <p:cNvSpPr/>
          <p:nvPr/>
        </p:nvSpPr>
        <p:spPr>
          <a:xfrm>
            <a:off x="8130480" y="4371978"/>
            <a:ext cx="2856623" cy="795533"/>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孤、独</a:t>
            </a:r>
            <a:r>
              <a:rPr lang="en-US" altLang="zh-CN" sz="2800" kern="100" dirty="0">
                <a:solidFill>
                  <a:srgbClr val="C00000"/>
                </a:solidFill>
                <a:latin typeface="Times New Roman"/>
                <a:ea typeface="华文细黑"/>
                <a:cs typeface="Times New Roman"/>
              </a:rPr>
              <a:t>(</a:t>
            </a:r>
            <a:r>
              <a:rPr lang="zh-CN" altLang="en-US" sz="2800" kern="100" dirty="0">
                <a:solidFill>
                  <a:srgbClr val="C00000"/>
                </a:solidFill>
                <a:latin typeface="Times New Roman"/>
                <a:ea typeface="华文细黑"/>
                <a:cs typeface="Times New Roman"/>
              </a:rPr>
              <a:t>暗含孤傲</a:t>
            </a:r>
            <a:r>
              <a:rPr lang="en-US" altLang="zh-CN" sz="2800" kern="100" dirty="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9" name="矩形 8"/>
          <p:cNvSpPr/>
          <p:nvPr/>
        </p:nvSpPr>
        <p:spPr>
          <a:xfrm>
            <a:off x="8217738" y="4931671"/>
            <a:ext cx="3517274" cy="783525"/>
          </a:xfrm>
          <a:prstGeom prst="rect">
            <a:avLst/>
          </a:prstGeom>
        </p:spPr>
        <p:txBody>
          <a:bodyPr wrap="square" lIns="121898" tIns="60948" rIns="121898" bIns="60948">
            <a:spAutoFit/>
          </a:bodyPr>
          <a:lstStyle/>
          <a:p>
            <a:pPr algn="just">
              <a:lnSpc>
                <a:spcPct val="160000"/>
              </a:lnSpc>
              <a:spcAft>
                <a:spcPts val="0"/>
              </a:spcAft>
            </a:pPr>
            <a:r>
              <a:rPr lang="zh-CN" altLang="zh-CN" sz="2700" kern="100" dirty="0">
                <a:solidFill>
                  <a:srgbClr val="C00000"/>
                </a:solidFill>
                <a:latin typeface="IPAPANNEW"/>
                <a:ea typeface="华文细黑"/>
                <a:cs typeface="Times New Roman"/>
              </a:rPr>
              <a:t>丝</a:t>
            </a:r>
            <a:r>
              <a:rPr lang="en-US" altLang="zh-CN" sz="2700" kern="100" dirty="0">
                <a:solidFill>
                  <a:srgbClr val="C00000"/>
                </a:solidFill>
                <a:latin typeface="IPAPANNEW"/>
                <a:ea typeface="华文细黑"/>
                <a:cs typeface="Times New Roman"/>
              </a:rPr>
              <a:t>(</a:t>
            </a:r>
            <a:r>
              <a:rPr lang="zh-CN" altLang="zh-CN" sz="2700" kern="100" dirty="0">
                <a:solidFill>
                  <a:srgbClr val="C00000"/>
                </a:solidFill>
                <a:latin typeface="IPAPANNEW"/>
                <a:ea typeface="华文细黑"/>
                <a:cs typeface="Times New Roman"/>
              </a:rPr>
              <a:t>谐音</a:t>
            </a:r>
            <a:r>
              <a:rPr lang="en-US" altLang="zh-CN" sz="2700" kern="100" dirty="0">
                <a:solidFill>
                  <a:srgbClr val="C00000"/>
                </a:solidFill>
                <a:latin typeface="宋体" pitchFamily="2" charset="-122"/>
                <a:ea typeface="宋体" pitchFamily="2" charset="-122"/>
                <a:cs typeface="Times New Roman"/>
              </a:rPr>
              <a:t>“</a:t>
            </a:r>
            <a:r>
              <a:rPr lang="zh-CN" altLang="zh-CN" sz="2700" kern="100" dirty="0">
                <a:solidFill>
                  <a:srgbClr val="C00000"/>
                </a:solidFill>
                <a:latin typeface="IPAPANNEW"/>
                <a:ea typeface="华文细黑"/>
                <a:cs typeface="Times New Roman"/>
              </a:rPr>
              <a:t>思</a:t>
            </a:r>
            <a:r>
              <a:rPr lang="en-US" altLang="zh-CN" sz="2700" kern="100" dirty="0">
                <a:solidFill>
                  <a:srgbClr val="C00000"/>
                </a:solidFill>
                <a:latin typeface="宋体" pitchFamily="2" charset="-122"/>
                <a:ea typeface="宋体" pitchFamily="2" charset="-122"/>
                <a:cs typeface="Times New Roman"/>
              </a:rPr>
              <a:t>”</a:t>
            </a:r>
            <a:r>
              <a:rPr lang="en-US" altLang="zh-CN" sz="2700" kern="100" dirty="0">
                <a:solidFill>
                  <a:srgbClr val="C00000"/>
                </a:solidFill>
                <a:latin typeface="IPAPANNEW"/>
                <a:ea typeface="华文细黑"/>
                <a:cs typeface="Times New Roman"/>
              </a:rPr>
              <a:t>)</a:t>
            </a:r>
            <a:r>
              <a:rPr lang="zh-CN" altLang="zh-CN" sz="2700" kern="100" dirty="0">
                <a:solidFill>
                  <a:srgbClr val="C00000"/>
                </a:solidFill>
                <a:latin typeface="IPAPANNEW"/>
                <a:ea typeface="华文细黑"/>
                <a:cs typeface="Times New Roman"/>
              </a:rPr>
              <a:t>、泪</a:t>
            </a:r>
            <a:endParaRPr lang="zh-CN" altLang="en-US" sz="2800" kern="100" dirty="0">
              <a:solidFill>
                <a:srgbClr val="C00000"/>
              </a:solidFill>
              <a:latin typeface="Times New Roman"/>
              <a:ea typeface="华文细黑"/>
              <a:cs typeface="Times New Roman"/>
            </a:endParaRPr>
          </a:p>
        </p:txBody>
      </p:sp>
      <p:sp>
        <p:nvSpPr>
          <p:cNvPr id="10" name="矩形 9"/>
          <p:cNvSpPr/>
          <p:nvPr/>
        </p:nvSpPr>
        <p:spPr>
          <a:xfrm>
            <a:off x="8248550" y="5462135"/>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愁、泪</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210744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5" grpId="0"/>
      <p:bldP spid="5" grpId="1"/>
      <p:bldP spid="7" grpId="0"/>
      <p:bldP spid="7" grpId="1"/>
      <p:bldP spid="8" grpId="0"/>
      <p:bldP spid="8" grpId="1"/>
      <p:bldP spid="9" grpId="0"/>
      <p:bldP spid="9" grpId="1"/>
      <p:bldP spid="10" grpId="0"/>
      <p:bldP spid="10"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5289" y="442059"/>
            <a:ext cx="11002525"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阅读下面这首诗，然后回答问题。</a:t>
            </a:r>
            <a:endParaRPr lang="zh-CN" altLang="zh-CN" sz="1050" kern="100" dirty="0" smtClean="0">
              <a:latin typeface="宋体"/>
              <a:cs typeface="Courier New"/>
            </a:endParaRPr>
          </a:p>
          <a:p>
            <a:pPr algn="ctr">
              <a:lnSpc>
                <a:spcPct val="150000"/>
              </a:lnSpc>
              <a:spcAft>
                <a:spcPts val="0"/>
              </a:spcAft>
            </a:pPr>
            <a:r>
              <a:rPr lang="zh-CN" altLang="zh-CN" sz="2800" b="1" kern="100" dirty="0" smtClean="0">
                <a:latin typeface="Times New Roman"/>
                <a:ea typeface="华文细黑"/>
                <a:cs typeface="Times New Roman"/>
              </a:rPr>
              <a:t>春　尽</a:t>
            </a:r>
            <a:endParaRPr lang="zh-CN" altLang="zh-CN" sz="1050" b="1" kern="100" dirty="0" smtClean="0">
              <a:latin typeface="宋体"/>
              <a:cs typeface="Courier New"/>
            </a:endParaRPr>
          </a:p>
          <a:p>
            <a:pPr algn="ctr">
              <a:lnSpc>
                <a:spcPct val="150000"/>
              </a:lnSpc>
              <a:spcAft>
                <a:spcPts val="0"/>
              </a:spcAft>
            </a:pPr>
            <a:r>
              <a:rPr lang="zh-CN" altLang="zh-CN" sz="2800" kern="100" dirty="0" smtClean="0">
                <a:latin typeface="Times New Roman"/>
                <a:ea typeface="华文细黑"/>
                <a:cs typeface="Times New Roman"/>
              </a:rPr>
              <a:t>韩偓</a:t>
            </a:r>
            <a:r>
              <a:rPr lang="en-US" altLang="zh-CN" sz="2800" kern="100" baseline="30000" dirty="0" smtClean="0">
                <a:latin typeface="宋体"/>
                <a:ea typeface="华文细黑"/>
                <a:cs typeface="Times New Roman"/>
              </a:rPr>
              <a:t>①</a:t>
            </a:r>
            <a:endParaRPr lang="zh-CN" altLang="zh-CN" sz="1050" kern="100" dirty="0" smtClean="0">
              <a:latin typeface="宋体"/>
              <a:cs typeface="Courier New"/>
            </a:endParaRPr>
          </a:p>
          <a:p>
            <a:pPr algn="ctr">
              <a:lnSpc>
                <a:spcPct val="150000"/>
              </a:lnSpc>
              <a:spcAft>
                <a:spcPts val="0"/>
              </a:spcAft>
            </a:pPr>
            <a:r>
              <a:rPr lang="zh-CN" altLang="zh-CN" sz="2800" kern="100" dirty="0" smtClean="0">
                <a:latin typeface="Times New Roman"/>
                <a:ea typeface="华文细黑"/>
                <a:cs typeface="Times New Roman"/>
              </a:rPr>
              <a:t>惜春连日醉昏昏，醒后衣裳见酒痕。</a:t>
            </a:r>
            <a:endParaRPr lang="zh-CN" altLang="zh-CN" sz="1050" kern="100" dirty="0" smtClean="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细水浮花归别涧，断云</a:t>
            </a:r>
            <a:r>
              <a:rPr lang="en-US" altLang="zh-CN" sz="2800" kern="100" baseline="30000" dirty="0" smtClean="0">
                <a:latin typeface="宋体"/>
                <a:ea typeface="华文细黑"/>
                <a:cs typeface="Times New Roman"/>
              </a:rPr>
              <a:t>②</a:t>
            </a:r>
            <a:r>
              <a:rPr lang="zh-CN" altLang="zh-CN" sz="2800" kern="100" dirty="0" smtClean="0">
                <a:latin typeface="Times New Roman"/>
                <a:ea typeface="华文细黑"/>
                <a:cs typeface="Times New Roman"/>
              </a:rPr>
              <a:t>含雨入孤村。</a:t>
            </a:r>
            <a:endParaRPr lang="zh-CN" altLang="zh-CN" sz="1050" kern="100" dirty="0" smtClean="0">
              <a:latin typeface="宋体"/>
              <a:cs typeface="Courier New"/>
            </a:endParaRPr>
          </a:p>
          <a:p>
            <a:pPr algn="ctr">
              <a:lnSpc>
                <a:spcPct val="150000"/>
              </a:lnSpc>
              <a:spcAft>
                <a:spcPts val="0"/>
              </a:spcAft>
            </a:pPr>
            <a:r>
              <a:rPr lang="zh-CN" altLang="zh-CN" sz="2800" kern="100" dirty="0" smtClean="0">
                <a:latin typeface="Times New Roman"/>
                <a:ea typeface="华文细黑"/>
                <a:cs typeface="Times New Roman"/>
              </a:rPr>
              <a:t>人闲易有芳时恨，地迥难招自古魂。</a:t>
            </a:r>
            <a:endParaRPr lang="zh-CN" altLang="zh-CN" sz="1050" kern="100" dirty="0" smtClean="0">
              <a:latin typeface="宋体"/>
              <a:cs typeface="Courier New"/>
            </a:endParaRPr>
          </a:p>
          <a:p>
            <a:pPr algn="ctr">
              <a:lnSpc>
                <a:spcPct val="150000"/>
              </a:lnSpc>
              <a:spcAft>
                <a:spcPts val="0"/>
              </a:spcAft>
            </a:pPr>
            <a:r>
              <a:rPr lang="zh-CN" altLang="zh-CN" sz="2800" kern="100" dirty="0" smtClean="0">
                <a:latin typeface="Times New Roman"/>
                <a:ea typeface="华文细黑"/>
                <a:cs typeface="Times New Roman"/>
              </a:rPr>
              <a:t>惭愧流莺相厚意，清晨犹为到西园。</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韩</a:t>
            </a:r>
            <a:r>
              <a:rPr lang="zh-CN" altLang="zh-CN" sz="2800" kern="100" dirty="0">
                <a:latin typeface="宋体"/>
                <a:ea typeface="华文细黑"/>
                <a:cs typeface="宋体"/>
              </a:rPr>
              <a:t>偓</a:t>
            </a:r>
            <a:r>
              <a:rPr lang="zh-CN" altLang="zh-CN" sz="2800" kern="100" dirty="0">
                <a:latin typeface="Times New Roman"/>
                <a:ea typeface="华文细黑"/>
                <a:cs typeface="Times New Roman"/>
              </a:rPr>
              <a:t>：晚唐时曾任翰林学士，后被贬出朝，唐亡后流寓各地。此诗即作于寓居南安时。</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断云：片片云朵</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3875217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8730" y="405458"/>
            <a:ext cx="11002525" cy="58574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　</a:t>
            </a:r>
            <a:r>
              <a:rPr lang="zh-CN" altLang="zh-CN" sz="2800" kern="100" dirty="0">
                <a:latin typeface="Times New Roman"/>
                <a:ea typeface="华文细黑"/>
                <a:cs typeface="Times New Roman"/>
              </a:rPr>
              <a:t>这首诗是韩</a:t>
            </a:r>
            <a:r>
              <a:rPr lang="zh-CN" altLang="zh-CN" sz="2800" kern="100" dirty="0">
                <a:latin typeface="宋体"/>
                <a:ea typeface="华文细黑"/>
                <a:cs typeface="宋体"/>
              </a:rPr>
              <a:t>偓</a:t>
            </a:r>
            <a:r>
              <a:rPr lang="zh-CN" altLang="zh-CN" sz="2800" kern="100" dirty="0">
                <a:latin typeface="仿宋_GB2312"/>
                <a:ea typeface="华文细黑"/>
                <a:cs typeface="仿宋_GB2312"/>
              </a:rPr>
              <a:t>晚年寓居南安时所作</a:t>
            </a:r>
            <a:r>
              <a:rPr lang="zh-CN" altLang="zh-CN" sz="2800" kern="100" dirty="0">
                <a:latin typeface="Times New Roman"/>
                <a:ea typeface="华文细黑"/>
                <a:cs typeface="Times New Roman"/>
              </a:rPr>
              <a:t>，融情入景，兴寄深微。</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，顾名思义是抒写春天消逝的感慨。韩</a:t>
            </a:r>
            <a:r>
              <a:rPr lang="zh-CN" altLang="zh-CN" sz="2800" kern="100" dirty="0">
                <a:latin typeface="宋体"/>
                <a:ea typeface="华文细黑"/>
                <a:cs typeface="宋体"/>
              </a:rPr>
              <a:t>偓</a:t>
            </a:r>
            <a:r>
              <a:rPr lang="zh-CN" altLang="zh-CN" sz="2800" kern="100" dirty="0">
                <a:latin typeface="仿宋_GB2312"/>
                <a:ea typeface="华文细黑"/>
                <a:cs typeface="仿宋_GB2312"/>
              </a:rPr>
              <a:t>的一生经历了巨大的政治变故</a:t>
            </a:r>
            <a:r>
              <a:rPr lang="zh-CN" altLang="zh-CN" sz="2800" kern="100" dirty="0">
                <a:latin typeface="Times New Roman"/>
                <a:ea typeface="华文细黑"/>
                <a:cs typeface="Times New Roman"/>
              </a:rPr>
              <a:t>，晚年寄身异乡，亲朋息迹。家国沦亡之痛，年华迟暮之悲，孤身独处之苦，有志难骋之愤，不时袭上心头，又面临着大好春光的逝去，内心的抑郁烦闷自不待言。郁闷无从排遣，唯有借酒浇愁而已。所以诗篇一上来就抓住醉酒这个行为来突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惜春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之情。不光是醉，而且是连日沉醉，醉得昏昏然，甚至醉后还要继续喝酒，以致衣服上溅满了斑斑酒痕。这样反复渲染一个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字，就把作者悼惜春光的哀痛心情揭示出来了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6738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0291" y="117426"/>
            <a:ext cx="11679403" cy="660303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颔联转入写景。涓细的水流载着落花漂浮而去，片片云朵随风吹洒下一阵雨点。这正是南方暮春时节具有典型特征的景象，作者把它细致地描画出来，逼真地传达了那种春天正在逝去的气氛。不仅如此，在这一幅景物画面中，诗人还自然地融入了自己的身世之感。那漂浮于水面的落花，那随风带雨的片云，漂泊无定，无所归依，不正是诗人自身沦落无告的象征吗？扩大开来看，流水落花，天上人间，一片大好春光就此断送，不也可以看作诗人深心眷念的唐王朝终于被埋葬的表征？诗句中接连使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这类字眼，更增添了景物的凄清色彩，烘托了诗人的悲凉情绪。这种把物境、心境与身境三者结合起来抒写，达到融合一体、情味隽永的效果，正是韩</a:t>
            </a:r>
            <a:r>
              <a:rPr lang="zh-CN" altLang="zh-CN" sz="2800" kern="100" dirty="0">
                <a:latin typeface="宋体"/>
                <a:ea typeface="华文细黑"/>
                <a:cs typeface="宋体"/>
              </a:rPr>
              <a:t>偓</a:t>
            </a:r>
            <a:r>
              <a:rPr lang="zh-CN" altLang="zh-CN" sz="2800" kern="100" dirty="0">
                <a:latin typeface="仿宋_GB2312"/>
                <a:ea typeface="华文细黑"/>
                <a:cs typeface="仿宋_GB2312"/>
              </a:rPr>
              <a:t>诗歌写景抒情的显著特色</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96741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59719" y="2853730"/>
            <a:ext cx="9676047"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掌握理解、领悟思想感情的途径和要诀</a:t>
            </a:r>
          </a:p>
        </p:txBody>
      </p:sp>
    </p:spTree>
    <p:extLst>
      <p:ext uri="{BB962C8B-B14F-4D97-AF65-F5344CB8AC3E}">
        <p14:creationId xmlns:p14="http://schemas.microsoft.com/office/powerpoint/2010/main" val="247829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126951"/>
            <a:ext cx="11335913"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颈联再由写景转入抒情。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芳时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指春天，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芳时恨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就是春归引起的</a:t>
            </a:r>
            <a:r>
              <a:rPr lang="zh-CN" altLang="zh-CN" sz="2800" kern="100" spc="100" dirty="0">
                <a:latin typeface="Times New Roman"/>
                <a:ea typeface="华文细黑"/>
                <a:cs typeface="Times New Roman"/>
              </a:rPr>
              <a:t>怅恨。但为什么要说</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人闲易有芳时恨</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呢？大凡人在忙碌的时候，是</a:t>
            </a:r>
            <a:r>
              <a:rPr lang="zh-CN" altLang="zh-CN" sz="2800" kern="100" dirty="0">
                <a:latin typeface="Times New Roman"/>
                <a:ea typeface="华文细黑"/>
                <a:cs typeface="Times New Roman"/>
              </a:rPr>
              <a:t>不很注意时令变化的；愈是闲空，就愈容易敏感到季节的转换，鸟啼花落，处处都能触动愁怀。所以这里着力点出一个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字，在刻画心理上十分精微。再深一层看，这个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字上还寄托了作者极深的感慨。春光消去，固然可恨，尤可痛心的是春光竟然在人的闲散之中白白流过，令人眼睁睁望着它逝去而无力挽回。这不正是诗人自己面临家国之变而不能有所作为的沉痛告白吗？下句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地迥难招自古魂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，则把自己的愁思再转进一层。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，偏远的意思。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招魂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，语出《楚辞</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招魂》，</a:t>
            </a:r>
            <a:r>
              <a:rPr lang="zh-CN" altLang="zh-CN" sz="2800" kern="100" spc="100" dirty="0">
                <a:latin typeface="Times New Roman"/>
                <a:ea typeface="华文细黑"/>
                <a:cs typeface="Times New Roman"/>
              </a:rPr>
              <a:t>原指祈祷死者复生的一种宗教仪式，这里只是一般地用作招致魂魄</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259240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126951"/>
            <a:ext cx="11335913"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prstClr val="black"/>
                </a:solidFill>
                <a:latin typeface="Times New Roman"/>
                <a:ea typeface="华文细黑"/>
                <a:cs typeface="Times New Roman"/>
              </a:rPr>
              <a:t>诗</a:t>
            </a:r>
            <a:r>
              <a:rPr lang="zh-CN" altLang="zh-CN" sz="2800" kern="100" dirty="0" smtClean="0">
                <a:latin typeface="Times New Roman"/>
                <a:ea typeface="华文细黑"/>
                <a:cs typeface="Times New Roman"/>
              </a:rPr>
              <a:t>人为</a:t>
            </a:r>
            <a:r>
              <a:rPr lang="zh-CN" altLang="zh-CN" sz="2800" kern="100" dirty="0">
                <a:latin typeface="Times New Roman"/>
                <a:ea typeface="华文细黑"/>
                <a:cs typeface="Times New Roman"/>
              </a:rPr>
              <a:t>惜春而寄恨无穷，因想到如有亲交故旧，往来相过，互诉心曲，也可稍得慰藉，怎奈孤身僻处闽南，不但见不到熟悉的今人，连古人的精灵也招请不来，岂不更叫人寂寞难堪？当然，这种寂寥之感虽托之于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地迥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，但根本上还在于缺乏知音。</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尾联故意宕开一笔，借流莺的殷勤相顾，略解自己的春愁，表面上冲淡了全诗的悲剧色调，实际上将那种世无知音的落寞感含蓄得更为深沉，表达得更耐人寻味。</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通篇扣住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抒述情怀，由惜春引出身世之感、家国之悲，一层深似一层地加以抒发，而又自始至终不离开春尽时的环境景物，即景即情，浑然无迹，这就是诗篇沉挚动人的力量所在。</a:t>
            </a:r>
            <a:endParaRPr lang="zh-CN" altLang="zh-CN" sz="1050" kern="100" dirty="0">
              <a:latin typeface="宋体"/>
              <a:cs typeface="Courier New"/>
            </a:endParaRPr>
          </a:p>
        </p:txBody>
      </p:sp>
    </p:spTree>
    <p:extLst>
      <p:ext uri="{BB962C8B-B14F-4D97-AF65-F5344CB8AC3E}">
        <p14:creationId xmlns:p14="http://schemas.microsoft.com/office/powerpoint/2010/main" val="2844321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837506"/>
            <a:ext cx="1122367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颈联中有一个字是理解全诗情感的关键，请找出这个字，并结合诗的内容简要分析。</a:t>
            </a:r>
            <a:endParaRPr lang="zh-CN" altLang="zh-CN" sz="1050" kern="100" dirty="0">
              <a:effectLst/>
              <a:latin typeface="宋体"/>
              <a:cs typeface="Courier New"/>
            </a:endParaRPr>
          </a:p>
        </p:txBody>
      </p:sp>
      <p:sp>
        <p:nvSpPr>
          <p:cNvPr id="10" name="矩形 9"/>
          <p:cNvSpPr/>
          <p:nvPr/>
        </p:nvSpPr>
        <p:spPr>
          <a:xfrm>
            <a:off x="406574" y="2347702"/>
            <a:ext cx="11273868" cy="273827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55264" y="2347881"/>
            <a:ext cx="11112550"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是理解全诗情感的关键。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字统摄全诗。前两联写的是春尽的惜春之恨。颈联第一句点出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的无所作为、空度年华之恨，第二句又写出地处偏远、无人理解的孤独寂寞之恨。尾联则是借流莺的厚意含蓄表达出内心无法排遣之恨。</a:t>
            </a:r>
            <a:endParaRPr lang="zh-CN" altLang="zh-CN" sz="1050" kern="100" dirty="0">
              <a:effectLst/>
              <a:latin typeface="宋体"/>
              <a:cs typeface="Courier New"/>
            </a:endParaRPr>
          </a:p>
        </p:txBody>
      </p:sp>
      <p:sp>
        <p:nvSpPr>
          <p:cNvPr id="12" name="TextBox 11"/>
          <p:cNvSpPr txBox="1"/>
          <p:nvPr/>
        </p:nvSpPr>
        <p:spPr>
          <a:xfrm>
            <a:off x="2936379" y="166246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639705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0" grpId="0" animBg="1"/>
      <p:bldP spid="10" grpId="1" animBg="1"/>
      <p:bldP spid="11" grpId="0"/>
      <p:bldP spid="11"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9372" y="117426"/>
            <a:ext cx="11223676" cy="5940063"/>
          </a:xfrm>
          <a:prstGeom prst="rect">
            <a:avLst/>
          </a:prstGeom>
        </p:spPr>
        <p:txBody>
          <a:bodyPr wrap="square" lIns="121898" tIns="60948" rIns="121898" bIns="60948">
            <a:spAutoFit/>
          </a:bodyPr>
          <a:lstStyle/>
          <a:p>
            <a:pPr algn="just">
              <a:lnSpc>
                <a:spcPct val="140000"/>
              </a:lnSpc>
              <a:spcAft>
                <a:spcPts val="0"/>
              </a:spcAft>
            </a:pPr>
            <a:r>
              <a:rPr lang="en-US" altLang="zh-CN" sz="2700" b="1" kern="100" dirty="0">
                <a:solidFill>
                  <a:srgbClr val="0000FF"/>
                </a:solidFill>
                <a:latin typeface="Times New Roman"/>
                <a:ea typeface="华文细黑"/>
                <a:cs typeface="Courier New"/>
              </a:rPr>
              <a:t>(</a:t>
            </a:r>
            <a:r>
              <a:rPr lang="zh-CN" altLang="zh-CN" sz="2700" b="1" kern="100" dirty="0">
                <a:solidFill>
                  <a:srgbClr val="0000FF"/>
                </a:solidFill>
                <a:latin typeface="Times New Roman"/>
                <a:ea typeface="华文细黑"/>
                <a:cs typeface="Times New Roman"/>
              </a:rPr>
              <a:t>二</a:t>
            </a:r>
            <a:r>
              <a:rPr lang="en-US" altLang="zh-CN" sz="2700" b="1" kern="100" dirty="0">
                <a:solidFill>
                  <a:srgbClr val="0000FF"/>
                </a:solidFill>
                <a:latin typeface="Times New Roman"/>
                <a:ea typeface="华文细黑"/>
                <a:cs typeface="Courier New"/>
              </a:rPr>
              <a:t>)</a:t>
            </a:r>
            <a:r>
              <a:rPr lang="zh-CN" altLang="zh-CN" sz="2700" b="1" kern="100" dirty="0">
                <a:solidFill>
                  <a:srgbClr val="0000FF"/>
                </a:solidFill>
                <a:latin typeface="Times New Roman"/>
                <a:ea typeface="华文细黑"/>
                <a:cs typeface="Times New Roman"/>
              </a:rPr>
              <a:t>抓住隐性</a:t>
            </a:r>
            <a:r>
              <a:rPr lang="en-US" altLang="zh-CN" sz="2700" b="1" kern="100" dirty="0">
                <a:solidFill>
                  <a:srgbClr val="0000FF"/>
                </a:solidFill>
                <a:latin typeface="宋体"/>
                <a:ea typeface="华文细黑"/>
                <a:cs typeface="Times New Roman"/>
              </a:rPr>
              <a:t>“</a:t>
            </a:r>
            <a:r>
              <a:rPr lang="zh-CN" altLang="zh-CN" sz="2700" b="1" kern="100" dirty="0">
                <a:solidFill>
                  <a:srgbClr val="0000FF"/>
                </a:solidFill>
                <a:latin typeface="Times New Roman"/>
                <a:ea typeface="华文细黑"/>
                <a:cs typeface="Times New Roman"/>
              </a:rPr>
              <a:t>情语</a:t>
            </a:r>
            <a:r>
              <a:rPr lang="en-US" altLang="zh-CN" sz="2700" b="1" kern="100" dirty="0">
                <a:solidFill>
                  <a:srgbClr val="0000FF"/>
                </a:solidFill>
                <a:latin typeface="宋体"/>
                <a:ea typeface="华文细黑"/>
                <a:cs typeface="Times New Roman"/>
              </a:rPr>
              <a:t>”</a:t>
            </a:r>
            <a:endParaRPr lang="zh-CN" altLang="zh-CN" sz="2700" b="1" kern="100" dirty="0">
              <a:solidFill>
                <a:srgbClr val="0000FF"/>
              </a:solidFill>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3.</a:t>
            </a:r>
            <a:r>
              <a:rPr lang="zh-CN" altLang="zh-CN" sz="2700" kern="100" dirty="0">
                <a:latin typeface="Times New Roman"/>
                <a:ea typeface="华文细黑"/>
                <a:cs typeface="Times New Roman"/>
              </a:rPr>
              <a:t>找出下列诗句</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或画线句子</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中的隐性</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情语</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阁中帝子今何在？槛外长江空自流。</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王勃《滕王阁诗》</a:t>
            </a:r>
            <a:r>
              <a:rPr lang="en-US" altLang="zh-CN" sz="2700" kern="100" dirty="0" smtClean="0">
                <a:latin typeface="Times New Roman"/>
                <a:ea typeface="华文细黑"/>
                <a:cs typeface="Courier New"/>
              </a:rPr>
              <a:t>)         (     )</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(2)</a:t>
            </a:r>
            <a:r>
              <a:rPr lang="zh-CN" altLang="zh-CN" sz="2700" kern="100" dirty="0">
                <a:latin typeface="Times New Roman"/>
                <a:ea typeface="华文细黑"/>
                <a:cs typeface="Times New Roman"/>
              </a:rPr>
              <a:t>年来似觉道途熟，老去空更</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注：经历</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岁月频。</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黄公度《乙亥岁除渔梁村》</a:t>
            </a:r>
            <a:r>
              <a:rPr lang="en-US" altLang="zh-CN" sz="2700" kern="100" dirty="0" smtClean="0">
                <a:latin typeface="Times New Roman"/>
                <a:ea typeface="华文细黑"/>
                <a:cs typeface="Courier New"/>
              </a:rPr>
              <a:t>)                                                                                                   (             )</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(3)</a:t>
            </a:r>
            <a:r>
              <a:rPr lang="zh-CN" altLang="zh-CN" sz="2700" kern="100" dirty="0">
                <a:latin typeface="Times New Roman"/>
                <a:ea typeface="华文细黑"/>
                <a:cs typeface="Times New Roman"/>
              </a:rPr>
              <a:t>独有宦游人，偏惊物候新。</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杜审言《和晋陵陆丞早春游望》</a:t>
            </a:r>
            <a:r>
              <a:rPr lang="en-US" altLang="zh-CN" sz="2700" kern="100" dirty="0" smtClean="0">
                <a:latin typeface="Times New Roman"/>
                <a:ea typeface="华文细黑"/>
                <a:cs typeface="Courier New"/>
              </a:rPr>
              <a:t>) (             )</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(4)</a:t>
            </a:r>
            <a:r>
              <a:rPr lang="zh-CN" altLang="zh-CN" sz="2700" kern="100" dirty="0">
                <a:latin typeface="Times New Roman"/>
                <a:ea typeface="华文细黑"/>
                <a:cs typeface="Times New Roman"/>
              </a:rPr>
              <a:t>唱彻《阳关》泪未干，功名馀事且加餐。</a:t>
            </a:r>
            <a:r>
              <a:rPr lang="zh-CN" altLang="zh-CN" sz="2700" u="sng" kern="100" dirty="0">
                <a:latin typeface="Times New Roman"/>
                <a:ea typeface="华文细黑"/>
                <a:cs typeface="Times New Roman"/>
              </a:rPr>
              <a:t>浮天水送无穷树，带雨云埋一半山。</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辛弃疾《鹧鸪天</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送人》</a:t>
            </a:r>
            <a:r>
              <a:rPr lang="en-US" altLang="zh-CN" sz="2700" kern="100" dirty="0" smtClean="0">
                <a:latin typeface="Times New Roman"/>
                <a:ea typeface="华文细黑"/>
                <a:cs typeface="Courier New"/>
              </a:rPr>
              <a:t>)                                                    (</a:t>
            </a:r>
            <a:r>
              <a:rPr lang="en-US" altLang="zh-CN" sz="2700" kern="100" dirty="0" smtClean="0">
                <a:latin typeface="Times New Roman"/>
                <a:ea typeface="华文细黑"/>
                <a:cs typeface="Times New Roman"/>
              </a:rPr>
              <a:t>              </a:t>
            </a:r>
            <a:r>
              <a:rPr lang="en-US" altLang="zh-CN" sz="2700" kern="100" dirty="0" smtClean="0">
                <a:latin typeface="Times New Roman"/>
                <a:ea typeface="华文细黑"/>
                <a:cs typeface="Courier New"/>
              </a:rPr>
              <a:t>)</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(5)</a:t>
            </a:r>
            <a:r>
              <a:rPr lang="zh-CN" altLang="zh-CN" sz="2700" kern="100" dirty="0">
                <a:latin typeface="Times New Roman"/>
                <a:ea typeface="华文细黑"/>
                <a:cs typeface="Times New Roman"/>
              </a:rPr>
              <a:t>蕨拳欲动苕抽芽，节近清明路近家。</a:t>
            </a:r>
            <a:r>
              <a:rPr lang="zh-CN" altLang="zh-CN" sz="2700" u="sng" kern="100" dirty="0">
                <a:latin typeface="Times New Roman"/>
                <a:ea typeface="华文细黑"/>
                <a:cs typeface="Times New Roman"/>
              </a:rPr>
              <a:t>五日缓行三百里，夹溪随处有桃花。</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方回《舟行青溪道中入歙》</a:t>
            </a:r>
            <a:r>
              <a:rPr lang="en-US" altLang="zh-CN" sz="2700" kern="100" dirty="0" smtClean="0">
                <a:latin typeface="Times New Roman"/>
                <a:ea typeface="华文细黑"/>
                <a:cs typeface="Courier New"/>
              </a:rPr>
              <a:t>)                                              [</a:t>
            </a:r>
            <a:r>
              <a:rPr lang="en-US" altLang="zh-CN" sz="2700" kern="100" dirty="0" smtClean="0">
                <a:latin typeface="IPAPANNEW"/>
                <a:ea typeface="华文细黑"/>
                <a:cs typeface="Times New Roman"/>
              </a:rPr>
              <a:t>                  ]</a:t>
            </a:r>
            <a:endParaRPr lang="zh-CN" altLang="zh-CN" sz="2700" kern="100" dirty="0">
              <a:effectLst/>
              <a:latin typeface="宋体"/>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4" name="矩形 3"/>
          <p:cNvSpPr/>
          <p:nvPr/>
        </p:nvSpPr>
        <p:spPr>
          <a:xfrm>
            <a:off x="10287129" y="1197546"/>
            <a:ext cx="632613"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空</a:t>
            </a:r>
            <a:endParaRPr lang="zh-CN" altLang="zh-CN" sz="1050" kern="100" dirty="0">
              <a:solidFill>
                <a:srgbClr val="C00000"/>
              </a:solidFill>
              <a:effectLst/>
              <a:latin typeface="宋体"/>
              <a:cs typeface="Courier New"/>
            </a:endParaRPr>
          </a:p>
        </p:txBody>
      </p:sp>
      <p:sp>
        <p:nvSpPr>
          <p:cNvPr id="5" name="矩形 4"/>
          <p:cNvSpPr/>
          <p:nvPr/>
        </p:nvSpPr>
        <p:spPr>
          <a:xfrm>
            <a:off x="10292329" y="2308837"/>
            <a:ext cx="1332635"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似、空</a:t>
            </a:r>
            <a:endParaRPr lang="zh-CN" altLang="zh-CN" sz="1050" kern="100" dirty="0">
              <a:solidFill>
                <a:srgbClr val="C00000"/>
              </a:solidFill>
              <a:effectLst/>
              <a:latin typeface="宋体"/>
              <a:cs typeface="Courier New"/>
            </a:endParaRPr>
          </a:p>
        </p:txBody>
      </p:sp>
      <p:sp>
        <p:nvSpPr>
          <p:cNvPr id="7" name="矩形 6"/>
          <p:cNvSpPr/>
          <p:nvPr/>
        </p:nvSpPr>
        <p:spPr>
          <a:xfrm>
            <a:off x="10300245" y="2916213"/>
            <a:ext cx="1405218" cy="723212"/>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独、偏</a:t>
            </a:r>
            <a:endParaRPr lang="zh-CN" altLang="zh-CN" sz="1050" kern="100" dirty="0">
              <a:solidFill>
                <a:srgbClr val="C00000"/>
              </a:solidFill>
              <a:effectLst/>
              <a:latin typeface="宋体"/>
              <a:cs typeface="Courier New"/>
            </a:endParaRPr>
          </a:p>
        </p:txBody>
      </p:sp>
      <p:sp>
        <p:nvSpPr>
          <p:cNvPr id="8" name="矩形 7"/>
          <p:cNvSpPr/>
          <p:nvPr/>
        </p:nvSpPr>
        <p:spPr>
          <a:xfrm>
            <a:off x="10343678" y="4068341"/>
            <a:ext cx="1332635"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送、埋</a:t>
            </a:r>
            <a:endParaRPr lang="zh-CN" altLang="zh-CN" sz="1050" kern="100" dirty="0">
              <a:solidFill>
                <a:srgbClr val="C00000"/>
              </a:solidFill>
              <a:effectLst/>
              <a:latin typeface="宋体"/>
              <a:cs typeface="Courier New"/>
            </a:endParaRPr>
          </a:p>
        </p:txBody>
      </p:sp>
      <p:sp>
        <p:nvSpPr>
          <p:cNvPr id="10" name="矩形 9"/>
          <p:cNvSpPr/>
          <p:nvPr/>
        </p:nvSpPr>
        <p:spPr>
          <a:xfrm>
            <a:off x="9660429" y="5243221"/>
            <a:ext cx="1951112"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桃花</a:t>
            </a:r>
            <a:r>
              <a:rPr lang="en-US" altLang="zh-CN" sz="2800" kern="100" dirty="0">
                <a:solidFill>
                  <a:srgbClr val="C00000"/>
                </a:solidFill>
                <a:latin typeface="Times New Roman"/>
                <a:ea typeface="华文细黑"/>
                <a:cs typeface="Times New Roman"/>
              </a:rPr>
              <a:t>(</a:t>
            </a:r>
            <a:r>
              <a:rPr lang="zh-CN" altLang="en-US" sz="2800" kern="100" dirty="0">
                <a:solidFill>
                  <a:srgbClr val="C00000"/>
                </a:solidFill>
                <a:latin typeface="Times New Roman"/>
                <a:ea typeface="华文细黑"/>
                <a:cs typeface="Times New Roman"/>
              </a:rPr>
              <a:t>用典</a:t>
            </a:r>
            <a:r>
              <a:rPr lang="en-US" altLang="zh-CN" sz="2800" kern="100" dirty="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2056514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p:bldP spid="4" grpId="1"/>
      <p:bldP spid="5" grpId="0"/>
      <p:bldP spid="5" grpId="1"/>
      <p:bldP spid="7" grpId="0"/>
      <p:bldP spid="7" grpId="1"/>
      <p:bldP spid="8" grpId="0"/>
      <p:bldP spid="8" grpId="1"/>
      <p:bldP spid="10" grpId="0"/>
      <p:bldP spid="10"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5289" y="189434"/>
            <a:ext cx="11002525"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找出画线诗句的隐性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，并据此分析其蕴含的情感。</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江　村</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杜　甫</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清江一曲抱村流，长夏江村事事幽。</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自去自来梁上燕，相亲相近水中鸥。</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老妻画纸为棋局，稚子敲针作钓钩。</a:t>
            </a:r>
            <a:endParaRPr lang="zh-CN" altLang="zh-CN" sz="1050" kern="100" dirty="0">
              <a:latin typeface="宋体"/>
              <a:cs typeface="Courier New"/>
            </a:endParaRPr>
          </a:p>
          <a:p>
            <a:pPr algn="ctr">
              <a:lnSpc>
                <a:spcPct val="150000"/>
              </a:lnSpc>
              <a:spcAft>
                <a:spcPts val="0"/>
              </a:spcAft>
            </a:pPr>
            <a:r>
              <a:rPr lang="zh-CN" altLang="zh-CN" sz="2800" u="sng" kern="100" dirty="0">
                <a:latin typeface="Times New Roman"/>
                <a:ea typeface="华文细黑"/>
                <a:cs typeface="Times New Roman"/>
              </a:rPr>
              <a:t>但有故人供禄米，微躯此外更何求</a:t>
            </a:r>
            <a:r>
              <a:rPr lang="zh-CN" altLang="zh-CN" sz="2800" u="sng" kern="100" dirty="0" smtClean="0">
                <a:latin typeface="Times New Roman"/>
                <a:ea typeface="华文细黑"/>
                <a:cs typeface="Times New Roman"/>
              </a:rPr>
              <a:t>？</a:t>
            </a:r>
            <a:endParaRPr lang="en-US" altLang="zh-CN" sz="2800" u="sng"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这首诗写于唐肃宗上元元年</a:t>
            </a:r>
            <a:r>
              <a:rPr lang="en-US" altLang="zh-CN" sz="2800" kern="100" dirty="0">
                <a:latin typeface="Times New Roman"/>
                <a:ea typeface="华文细黑"/>
                <a:cs typeface="Courier New"/>
              </a:rPr>
              <a:t>(760)</a:t>
            </a:r>
            <a:r>
              <a:rPr lang="zh-CN" altLang="zh-CN" sz="2800" kern="100" dirty="0">
                <a:latin typeface="Times New Roman"/>
                <a:ea typeface="华文细黑"/>
                <a:cs typeface="Times New Roman"/>
              </a:rPr>
              <a:t>。时值初夏，浣花溪畔，江流曲折，水木清华，一派恬静幽雅的田园景象。诗人拈来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诗题，放笔咏怀，愉悦之情可以想见。该诗在艺术处理上，独特之处如下</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62732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197228"/>
            <a:ext cx="11335913" cy="647292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一是复字不犯复。此诗首联中，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字皆两见。照一般作律诗的规矩，颔、颈两联同一联中忌有复字，首、尾两联散行的句子，要求虽不那么严格，但也应该尽可能地避用复字。现在用一对复字，就有一种轻快俊逸的感觉，并不觉得是犯复了。</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二是全诗前后啮合，照应紧凑。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梁上燕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水中鸥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棋局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正顶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长夏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钓钩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又暗寓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清江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。颔联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自去自来梁上燕，相亲相近水中鸥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字，当句自对；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又上下句为对。自对而又互对，读起来十分轻快。颈联的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字，字皆现成。且两句皆用朴直的语气，最能表达夫妻投老，相敬弥笃，稚子痴顽，不隔贤愚的意境</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2286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84863"/>
            <a:ext cx="11223676" cy="32729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三是结句，忽转凄婉，很有杜甫咏怀诗的特色。杜甫有两句诗自道其作诗的甘苦，说是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愁极本凭诗遣兴，诗成吟咏转凄凉</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《至后》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。此诗本是写闲适心境，但他写着写着，最后结尾的地方，也不免吐露落寞不欢之情，使人有惆怅之感。杜甫很多登临即兴感怀的诗篇，几乎都是如此。前人谓杜诗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沉郁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，其契机恐怕就在此处。</a:t>
            </a:r>
            <a:r>
              <a:rPr lang="en-US" altLang="zh-CN" sz="2800" u="sng" kern="100" dirty="0">
                <a:latin typeface="Times New Roman"/>
                <a:ea typeface="华文细黑"/>
                <a:cs typeface="Times New Roman"/>
              </a:rPr>
              <a:t> </a:t>
            </a:r>
            <a:endParaRPr lang="zh-CN" altLang="zh-CN" sz="1050" kern="100" dirty="0">
              <a:latin typeface="宋体"/>
              <a:cs typeface="Courier New"/>
            </a:endParaRPr>
          </a:p>
        </p:txBody>
      </p:sp>
      <p:sp>
        <p:nvSpPr>
          <p:cNvPr id="10" name="矩形 9"/>
          <p:cNvSpPr/>
          <p:nvPr/>
        </p:nvSpPr>
        <p:spPr>
          <a:xfrm>
            <a:off x="406574" y="3428848"/>
            <a:ext cx="11273868" cy="331331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78582" y="3469062"/>
            <a:ext cx="11112550" cy="3272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，只要有，表明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故人供禄米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是自己一家生存下去的根本条件。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更何求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的意思，表明自己对故人的帮助已经感恩戴德，不敢别有所求。尾联除透露出诗人暂时的舒心安定之外，还隐藏着历经磨难的悲苦和对未来不可预期的辛酸。</a:t>
            </a:r>
            <a:endParaRPr lang="zh-CN" altLang="zh-CN" sz="1050" kern="100" dirty="0">
              <a:effectLst/>
              <a:latin typeface="宋体"/>
              <a:cs typeface="Courier New"/>
            </a:endParaRPr>
          </a:p>
        </p:txBody>
      </p:sp>
      <p:sp>
        <p:nvSpPr>
          <p:cNvPr id="12" name="TextBox 11"/>
          <p:cNvSpPr txBox="1"/>
          <p:nvPr/>
        </p:nvSpPr>
        <p:spPr>
          <a:xfrm>
            <a:off x="9649036" y="282411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556076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0" grpId="0" animBg="1"/>
      <p:bldP spid="10" grpId="1" animBg="1"/>
      <p:bldP spid="11" grpId="0"/>
      <p:bldP spid="11"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1088389"/>
            <a:ext cx="11335913"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，就是诗中能直接或间接表明作者情感的语言。对于考生来说，能抓住并品读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，是准确、快速把握诗歌思想感情的最可靠途径，也是一种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看家本领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从传达诗歌情感、主旨的程度上看，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有显性与隐性之说。显性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是指可以明显看出诗歌情感类型的词语，当然它首先指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，抓住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，事半功倍。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具体内容详见本专题考点二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题点突破</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spc="100" dirty="0">
                <a:latin typeface="Times New Roman"/>
                <a:ea typeface="华文细黑"/>
                <a:cs typeface="Times New Roman"/>
              </a:rPr>
              <a:t>其他如含有</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愁</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怨</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愤</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恨</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忧</a:t>
            </a:r>
            <a:r>
              <a:rPr lang="en-US" altLang="zh-CN" sz="2800" kern="100" spc="100" dirty="0" smtClean="0">
                <a:latin typeface="宋体"/>
                <a:ea typeface="华文细黑"/>
                <a:cs typeface="Times New Roman"/>
              </a:rPr>
              <a:t>”“</a:t>
            </a:r>
            <a:r>
              <a:rPr lang="zh-CN" altLang="zh-CN" sz="2800" kern="100" spc="100" dirty="0">
                <a:latin typeface="Times New Roman"/>
                <a:ea typeface="华文细黑"/>
                <a:cs typeface="Times New Roman"/>
              </a:rPr>
              <a:t>凄</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喜</a:t>
            </a:r>
            <a:r>
              <a:rPr lang="en-US" altLang="zh-CN" sz="2800" kern="100" spc="100" dirty="0" smtClean="0">
                <a:latin typeface="宋体"/>
                <a:ea typeface="华文细黑"/>
                <a:cs typeface="Times New Roman"/>
              </a:rPr>
              <a:t>”</a:t>
            </a:r>
          </a:p>
          <a:p>
            <a:pPr algn="just">
              <a:lnSpc>
                <a:spcPct val="150000"/>
              </a:lnSpc>
              <a:spcAft>
                <a:spcPts val="0"/>
              </a:spcAft>
            </a:pP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乐</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怜</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泪</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等字眼的词语，这些</a:t>
            </a:r>
            <a:r>
              <a:rPr lang="zh-CN" altLang="zh-CN" sz="2800" kern="100" dirty="0" smtClean="0">
                <a:latin typeface="Times New Roman"/>
                <a:ea typeface="华文细黑"/>
                <a:cs typeface="Times New Roman"/>
              </a:rPr>
              <a:t>词</a:t>
            </a:r>
            <a:endParaRPr lang="zh-CN" altLang="zh-CN" sz="1050" kern="100" dirty="0">
              <a:effectLst/>
              <a:latin typeface="宋体"/>
              <a:cs typeface="Courier New"/>
            </a:endParaRPr>
          </a:p>
        </p:txBody>
      </p:sp>
      <p:sp>
        <p:nvSpPr>
          <p:cNvPr id="4" name="矩形 3"/>
          <p:cNvSpPr>
            <a:spLocks noChangeAspect="1"/>
          </p:cNvSpPr>
          <p:nvPr/>
        </p:nvSpPr>
        <p:spPr>
          <a:xfrm>
            <a:off x="0" y="34108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744594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370051"/>
            <a:ext cx="11449272" cy="5940063"/>
          </a:xfrm>
          <a:prstGeom prst="rect">
            <a:avLst/>
          </a:prstGeom>
        </p:spPr>
        <p:txBody>
          <a:bodyPr wrap="square" lIns="121898" tIns="60948" rIns="121898" bIns="60948">
            <a:spAutoFit/>
          </a:bodyPr>
          <a:lstStyle/>
          <a:p>
            <a:pPr algn="just">
              <a:lnSpc>
                <a:spcPct val="150000"/>
              </a:lnSpc>
            </a:pPr>
            <a:r>
              <a:rPr lang="zh-CN" altLang="zh-CN" sz="2800" kern="100" dirty="0">
                <a:latin typeface="Times New Roman"/>
                <a:ea typeface="华文细黑"/>
                <a:cs typeface="Times New Roman"/>
              </a:rPr>
              <a:t>语多为动词或形容词</a:t>
            </a:r>
            <a:r>
              <a:rPr lang="zh-CN" altLang="zh-CN" sz="2800" kern="100" dirty="0" smtClean="0">
                <a:latin typeface="Times New Roman"/>
                <a:ea typeface="华文细黑"/>
                <a:cs typeface="Times New Roman"/>
              </a:rPr>
              <a:t>，表意</a:t>
            </a:r>
            <a:r>
              <a:rPr lang="zh-CN" altLang="zh-CN" sz="2800" kern="100" dirty="0">
                <a:latin typeface="Times New Roman"/>
                <a:ea typeface="华文细黑"/>
                <a:cs typeface="Times New Roman"/>
              </a:rPr>
              <a:t>功能明显，大多数情况下决定了诗歌抒情的方向和基调。显性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是需要在第一时间内予以关注的。值得注意的是这些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有时藏在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景语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等其他语言之中。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隐性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在传达情感、意图时较为含蓄、间接，但至关重要。描摹景、物、事、人等要素的词语一般是隐性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，它们虽然不是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，但能暗示作者的思想感情，这种语言叫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景语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。另有一些典故语，需要挖掘典故之本义，探寻作者之用意；含有表达技巧的语言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如拟人、比喻、双关、反语、借代等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，需要还原其基本义。还有一些表情态、</a:t>
            </a:r>
            <a:r>
              <a:rPr lang="zh-CN" altLang="zh-CN" sz="2800" kern="100" spc="40" dirty="0">
                <a:latin typeface="Times New Roman"/>
                <a:ea typeface="华文细黑"/>
                <a:cs typeface="Times New Roman"/>
              </a:rPr>
              <a:t>语气的虚词，如</a:t>
            </a:r>
            <a:r>
              <a:rPr lang="en-US" altLang="zh-CN" sz="2800" kern="100" spc="40" dirty="0">
                <a:latin typeface="宋体"/>
                <a:ea typeface="华文细黑"/>
                <a:cs typeface="Times New Roman"/>
              </a:rPr>
              <a:t>“</a:t>
            </a:r>
            <a:r>
              <a:rPr lang="zh-CN" altLang="zh-CN" sz="2800" kern="100" spc="40" dirty="0">
                <a:latin typeface="Times New Roman"/>
                <a:ea typeface="华文细黑"/>
                <a:cs typeface="Times New Roman"/>
              </a:rPr>
              <a:t>但</a:t>
            </a:r>
            <a:r>
              <a:rPr lang="en-US" altLang="zh-CN" sz="2800" kern="100" spc="40" dirty="0">
                <a:latin typeface="宋体"/>
                <a:ea typeface="华文细黑"/>
                <a:cs typeface="Times New Roman"/>
              </a:rPr>
              <a:t>”“</a:t>
            </a:r>
            <a:r>
              <a:rPr lang="zh-CN" altLang="zh-CN" sz="2800" kern="100" spc="40" dirty="0">
                <a:latin typeface="Times New Roman"/>
                <a:ea typeface="华文细黑"/>
                <a:cs typeface="Times New Roman"/>
              </a:rPr>
              <a:t>惟</a:t>
            </a:r>
            <a:r>
              <a:rPr lang="en-US" altLang="zh-CN" sz="2800" kern="100" spc="40" dirty="0">
                <a:latin typeface="宋体"/>
                <a:ea typeface="华文细黑"/>
                <a:cs typeface="Times New Roman"/>
              </a:rPr>
              <a:t>”“</a:t>
            </a:r>
            <a:r>
              <a:rPr lang="zh-CN" altLang="zh-CN" sz="2800" kern="100" spc="40" dirty="0">
                <a:latin typeface="Times New Roman"/>
                <a:ea typeface="华文细黑"/>
                <a:cs typeface="Times New Roman"/>
              </a:rPr>
              <a:t>空</a:t>
            </a:r>
            <a:r>
              <a:rPr lang="en-US" altLang="zh-CN" sz="2800" kern="100" spc="40" dirty="0">
                <a:latin typeface="宋体"/>
                <a:ea typeface="华文细黑"/>
                <a:cs typeface="Times New Roman"/>
              </a:rPr>
              <a:t>”“</a:t>
            </a:r>
            <a:r>
              <a:rPr lang="zh-CN" altLang="zh-CN" sz="2800" kern="100" spc="40" dirty="0">
                <a:latin typeface="Times New Roman"/>
                <a:ea typeface="华文细黑"/>
                <a:cs typeface="Times New Roman"/>
              </a:rPr>
              <a:t>又</a:t>
            </a:r>
            <a:r>
              <a:rPr lang="en-US" altLang="zh-CN" sz="2800" kern="100" spc="40" dirty="0">
                <a:latin typeface="宋体"/>
                <a:ea typeface="华文细黑"/>
                <a:cs typeface="Times New Roman"/>
              </a:rPr>
              <a:t>”</a:t>
            </a:r>
            <a:r>
              <a:rPr lang="zh-CN" altLang="zh-CN" sz="2800" kern="100" spc="40" dirty="0">
                <a:latin typeface="Times New Roman"/>
                <a:ea typeface="华文细黑"/>
                <a:cs typeface="Times New Roman"/>
              </a:rPr>
              <a:t>等，也是应该引起注意的</a:t>
            </a:r>
            <a:r>
              <a:rPr lang="zh-CN" altLang="zh-CN" sz="2800" kern="100" spc="40" dirty="0" smtClean="0">
                <a:latin typeface="Times New Roman"/>
                <a:ea typeface="华文细黑"/>
                <a:cs typeface="Times New Roman"/>
              </a:rPr>
              <a:t>隐</a:t>
            </a:r>
            <a:endParaRPr lang="zh-CN" altLang="zh-CN" sz="1050" kern="100" spc="40" dirty="0">
              <a:latin typeface="宋体"/>
              <a:cs typeface="Courier New"/>
            </a:endParaRPr>
          </a:p>
        </p:txBody>
      </p:sp>
    </p:spTree>
    <p:extLst>
      <p:ext uri="{BB962C8B-B14F-4D97-AF65-F5344CB8AC3E}">
        <p14:creationId xmlns:p14="http://schemas.microsoft.com/office/powerpoint/2010/main" val="3380929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3717" y="591430"/>
            <a:ext cx="11112550"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。弄清楚隐性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的含义及其表达作用，就如同拨开疑云迷雾，能让真相充分显露。</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如何抓住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呢？显性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一般会在标题、正文中的首句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及尾句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中出现，一定要盯住这些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部位。隐性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一般藏在正文描写景物等的文字中，多在中间部位。有时也会在注释里出现，所以寻找要特别细心。</a:t>
            </a:r>
            <a:endParaRPr lang="zh-CN" altLang="zh-CN" sz="1050" kern="100" dirty="0">
              <a:latin typeface="宋体"/>
              <a:cs typeface="Courier New"/>
            </a:endParaRPr>
          </a:p>
        </p:txBody>
      </p:sp>
    </p:spTree>
    <p:extLst>
      <p:ext uri="{BB962C8B-B14F-4D97-AF65-F5344CB8AC3E}">
        <p14:creationId xmlns:p14="http://schemas.microsoft.com/office/powerpoint/2010/main" val="483491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664409"/>
            <a:ext cx="11112550" cy="335474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一、理解、领悟思想感情的四种主要途径：题材、意象、景物、典故</a:t>
            </a:r>
          </a:p>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根据题材，把握思想感情</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古诗的思想感情与诗歌的题材有密切关系，相同的题材，其情感也有共同之处。因此，从题材入手对思想感情的理解，是一个非常重要的途径。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具体内容详见本章专题一</a:t>
            </a:r>
            <a:r>
              <a:rPr lang="en-US" altLang="zh-CN" sz="2800" kern="100" dirty="0">
                <a:latin typeface="宋体"/>
                <a:ea typeface="华文细黑"/>
                <a:cs typeface="Times New Roman"/>
              </a:rPr>
              <a:t>Ⅱ</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192790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380629"/>
            <a:ext cx="11223676" cy="58574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C00000"/>
                </a:solidFill>
                <a:latin typeface="Times New Roman"/>
                <a:ea typeface="微软雅黑"/>
                <a:cs typeface="Times New Roman"/>
              </a:rPr>
              <a:t>边练边悟</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请找出下面这首宋诗中的显、隐性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，并结合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概括诗歌所表达的思想感情。</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登原州城呈张贲从事</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魏　野</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异乡何处最牵愁？独上边城城上楼。</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日暮北来惟有雁，地寒西去更无州。</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数声塞角高还咽，一派泾河冻不流。</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君作贫官我为客，此中离恨共难收</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87275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939150"/>
            <a:ext cx="11223676"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显性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隐性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情语</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思想感情：</a:t>
            </a:r>
            <a:r>
              <a:rPr lang="en-US" altLang="zh-CN" sz="2800" kern="100" dirty="0" smtClean="0">
                <a:latin typeface="Times New Roman"/>
                <a:ea typeface="华文细黑"/>
                <a:cs typeface="Courier New"/>
              </a:rPr>
              <a:t>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a:t>
            </a:r>
            <a:endParaRPr lang="zh-CN" altLang="zh-CN" sz="1050" kern="100" dirty="0">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470" y="5904700"/>
            <a:ext cx="3066035" cy="950897"/>
          </a:xfrm>
          <a:prstGeom prst="rect">
            <a:avLst/>
          </a:prstGeom>
        </p:spPr>
      </p:pic>
      <p:sp>
        <p:nvSpPr>
          <p:cNvPr id="8" name="矩形 7"/>
          <p:cNvSpPr/>
          <p:nvPr/>
        </p:nvSpPr>
        <p:spPr>
          <a:xfrm>
            <a:off x="3421338" y="869564"/>
            <a:ext cx="632613"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愁</a:t>
            </a:r>
            <a:endParaRPr lang="zh-CN" altLang="zh-CN" sz="1050" kern="100" dirty="0">
              <a:solidFill>
                <a:srgbClr val="C00000"/>
              </a:solidFill>
              <a:effectLst/>
              <a:latin typeface="宋体"/>
              <a:cs typeface="Courier New"/>
            </a:endParaRPr>
          </a:p>
        </p:txBody>
      </p:sp>
      <p:sp>
        <p:nvSpPr>
          <p:cNvPr id="9" name="矩形 8"/>
          <p:cNvSpPr/>
          <p:nvPr/>
        </p:nvSpPr>
        <p:spPr>
          <a:xfrm>
            <a:off x="4124373" y="860039"/>
            <a:ext cx="621684"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独</a:t>
            </a:r>
            <a:endParaRPr lang="zh-CN" altLang="zh-CN" sz="1050" kern="100" dirty="0">
              <a:solidFill>
                <a:srgbClr val="C00000"/>
              </a:solidFill>
              <a:effectLst/>
              <a:latin typeface="宋体"/>
              <a:cs typeface="Courier New"/>
            </a:endParaRPr>
          </a:p>
        </p:txBody>
      </p:sp>
      <p:sp>
        <p:nvSpPr>
          <p:cNvPr id="13" name="矩形 12"/>
          <p:cNvSpPr/>
          <p:nvPr/>
        </p:nvSpPr>
        <p:spPr>
          <a:xfrm>
            <a:off x="4856165" y="860039"/>
            <a:ext cx="541773" cy="723212"/>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客</a:t>
            </a:r>
            <a:endParaRPr lang="zh-CN" altLang="zh-CN" sz="1050" kern="100" dirty="0">
              <a:solidFill>
                <a:srgbClr val="C00000"/>
              </a:solidFill>
              <a:effectLst/>
              <a:latin typeface="宋体"/>
              <a:cs typeface="Courier New"/>
            </a:endParaRPr>
          </a:p>
        </p:txBody>
      </p:sp>
      <p:sp>
        <p:nvSpPr>
          <p:cNvPr id="14" name="矩形 13"/>
          <p:cNvSpPr/>
          <p:nvPr/>
        </p:nvSpPr>
        <p:spPr>
          <a:xfrm>
            <a:off x="5663111" y="850514"/>
            <a:ext cx="1001228"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离恨</a:t>
            </a:r>
            <a:endParaRPr lang="zh-CN" altLang="zh-CN" sz="1050" kern="100" dirty="0">
              <a:solidFill>
                <a:srgbClr val="C00000"/>
              </a:solidFill>
              <a:effectLst/>
              <a:latin typeface="宋体"/>
              <a:cs typeface="Courier New"/>
            </a:endParaRPr>
          </a:p>
        </p:txBody>
      </p:sp>
      <p:sp>
        <p:nvSpPr>
          <p:cNvPr id="15" name="矩形 14"/>
          <p:cNvSpPr/>
          <p:nvPr/>
        </p:nvSpPr>
        <p:spPr>
          <a:xfrm>
            <a:off x="3411606" y="1503919"/>
            <a:ext cx="513788"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惟</a:t>
            </a:r>
            <a:endParaRPr lang="zh-CN" altLang="zh-CN" sz="1050" kern="100" dirty="0">
              <a:solidFill>
                <a:srgbClr val="C00000"/>
              </a:solidFill>
              <a:effectLst/>
              <a:latin typeface="宋体"/>
              <a:cs typeface="Courier New"/>
            </a:endParaRPr>
          </a:p>
        </p:txBody>
      </p:sp>
      <p:sp>
        <p:nvSpPr>
          <p:cNvPr id="16" name="矩形 15"/>
          <p:cNvSpPr/>
          <p:nvPr/>
        </p:nvSpPr>
        <p:spPr>
          <a:xfrm>
            <a:off x="4122368" y="1522969"/>
            <a:ext cx="621684"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更</a:t>
            </a:r>
            <a:endParaRPr lang="zh-CN" altLang="zh-CN" sz="1050" kern="100" dirty="0">
              <a:solidFill>
                <a:srgbClr val="C00000"/>
              </a:solidFill>
              <a:effectLst/>
              <a:latin typeface="宋体"/>
              <a:cs typeface="Courier New"/>
            </a:endParaRPr>
          </a:p>
        </p:txBody>
      </p:sp>
      <p:sp>
        <p:nvSpPr>
          <p:cNvPr id="17" name="矩形 16"/>
          <p:cNvSpPr/>
          <p:nvPr/>
        </p:nvSpPr>
        <p:spPr>
          <a:xfrm>
            <a:off x="4863685" y="1522969"/>
            <a:ext cx="541773" cy="723212"/>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咽</a:t>
            </a:r>
            <a:endParaRPr lang="zh-CN" altLang="zh-CN" sz="1050" kern="100" dirty="0">
              <a:solidFill>
                <a:srgbClr val="C00000"/>
              </a:solidFill>
              <a:effectLst/>
              <a:latin typeface="宋体"/>
              <a:cs typeface="Courier New"/>
            </a:endParaRPr>
          </a:p>
        </p:txBody>
      </p:sp>
      <p:sp>
        <p:nvSpPr>
          <p:cNvPr id="18" name="矩形 17"/>
          <p:cNvSpPr/>
          <p:nvPr/>
        </p:nvSpPr>
        <p:spPr>
          <a:xfrm>
            <a:off x="5689103" y="1489061"/>
            <a:ext cx="1332635"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Times New Roman"/>
                <a:ea typeface="华文细黑"/>
                <a:cs typeface="Times New Roman"/>
              </a:rPr>
              <a:t>冻不流</a:t>
            </a:r>
            <a:endParaRPr lang="zh-CN" altLang="zh-CN" sz="1050" kern="100" dirty="0">
              <a:solidFill>
                <a:srgbClr val="C00000"/>
              </a:solidFill>
              <a:effectLst/>
              <a:latin typeface="宋体"/>
              <a:cs typeface="Courier New"/>
            </a:endParaRPr>
          </a:p>
        </p:txBody>
      </p:sp>
      <p:sp>
        <p:nvSpPr>
          <p:cNvPr id="19" name="矩形 18"/>
          <p:cNvSpPr/>
          <p:nvPr/>
        </p:nvSpPr>
        <p:spPr>
          <a:xfrm>
            <a:off x="601739" y="2134396"/>
            <a:ext cx="10956503"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宋体"/>
                <a:ea typeface="华文细黑"/>
                <a:cs typeface="Times New Roman"/>
              </a:rPr>
              <a:t>            “</a:t>
            </a:r>
            <a:r>
              <a:rPr lang="zh-CN" altLang="zh-CN" sz="2800" kern="100" dirty="0">
                <a:solidFill>
                  <a:srgbClr val="C00000"/>
                </a:solidFill>
                <a:latin typeface="Times New Roman"/>
                <a:ea typeface="华文细黑"/>
                <a:cs typeface="Times New Roman"/>
              </a:rPr>
              <a:t>异乡</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独上</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表达了诗人身处异乡的孤独、凄凉，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惟有雁</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更无州</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冻不流</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表达了生活在边塞艰苦环境中的凄苦，</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贫官</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客</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离恨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表达了人生不如意的郁闷、无奈。</a:t>
            </a:r>
            <a:endParaRPr lang="zh-CN" altLang="zh-CN" sz="1050" kern="100" dirty="0">
              <a:solidFill>
                <a:srgbClr val="C00000"/>
              </a:solidFill>
              <a:effectLst/>
              <a:latin typeface="宋体"/>
              <a:cs typeface="Courier New"/>
            </a:endParaRPr>
          </a:p>
        </p:txBody>
      </p:sp>
      <p:pic>
        <p:nvPicPr>
          <p:cNvPr id="20" name="图片 19">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4222147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7"/>
                                        </p:tgtEl>
                                      </p:cBhvr>
                                    </p:animEffect>
                                    <p:set>
                                      <p:cBhvr>
                                        <p:cTn id="58" dur="1" fill="hold">
                                          <p:stCondLst>
                                            <p:cond delay="499"/>
                                          </p:stCondLst>
                                        </p:cTn>
                                        <p:tgtEl>
                                          <p:spTgt spid="17"/>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19"/>
                                        </p:tgtEl>
                                      </p:cBhvr>
                                    </p:animEffect>
                                    <p:set>
                                      <p:cBhvr>
                                        <p:cTn id="64"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p:bldP spid="8" grpId="1"/>
      <p:bldP spid="9" grpId="0"/>
      <p:bldP spid="9"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36837" y="2781722"/>
            <a:ext cx="10189008"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Ⅱ  </a:t>
            </a:r>
            <a:r>
              <a:rPr lang="zh-CN" altLang="en-US" sz="4000" b="1" dirty="0" smtClean="0">
                <a:solidFill>
                  <a:schemeClr val="bg1"/>
                </a:solidFill>
                <a:latin typeface="Times New Roman" pitchFamily="18" charset="0"/>
                <a:ea typeface="微软雅黑" pitchFamily="34" charset="-122"/>
                <a:cs typeface="Times New Roman" pitchFamily="18" charset="0"/>
              </a:rPr>
              <a:t>掌握</a:t>
            </a:r>
            <a:r>
              <a:rPr lang="zh-CN" altLang="en-US" sz="4000" b="1" dirty="0">
                <a:solidFill>
                  <a:schemeClr val="bg1"/>
                </a:solidFill>
                <a:latin typeface="Times New Roman" pitchFamily="18" charset="0"/>
                <a:ea typeface="微软雅黑" pitchFamily="34" charset="-122"/>
                <a:cs typeface="Times New Roman" pitchFamily="18" charset="0"/>
              </a:rPr>
              <a:t>理解、领悟思想感情情题的审答规范</a:t>
            </a:r>
          </a:p>
        </p:txBody>
      </p:sp>
    </p:spTree>
    <p:extLst>
      <p:ext uri="{BB962C8B-B14F-4D97-AF65-F5344CB8AC3E}">
        <p14:creationId xmlns:p14="http://schemas.microsoft.com/office/powerpoint/2010/main" val="310864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3198" y="735446"/>
            <a:ext cx="10893589" cy="391848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一、审题：两看一定</a:t>
            </a:r>
            <a:endParaRPr lang="zh-CN" altLang="zh-CN" sz="1050" b="1" kern="100" dirty="0">
              <a:solidFill>
                <a:srgbClr val="0000FF"/>
              </a:solidFill>
              <a:latin typeface="+mj-ea"/>
              <a:ea typeface="+mj-ea"/>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，一看所给语言材料的位置和内部的层次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指词、句、联、片等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，二看是整体型还是局部型。整体型指把握全诗的思想感情，它需要分成几个局部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层次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来看；局部型指分析词、句、联、片的情感，它更需要联系全诗甚至标题分析。</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指定题型，明确是概括题还是分析题、评价题、比较题。</a:t>
            </a:r>
            <a:endParaRPr lang="zh-CN" altLang="zh-CN" sz="1050" kern="100" dirty="0">
              <a:effectLst/>
              <a:latin typeface="宋体"/>
              <a:cs typeface="Courier New"/>
            </a:endParaRPr>
          </a:p>
        </p:txBody>
      </p:sp>
    </p:spTree>
    <p:extLst>
      <p:ext uri="{BB962C8B-B14F-4D97-AF65-F5344CB8AC3E}">
        <p14:creationId xmlns:p14="http://schemas.microsoft.com/office/powerpoint/2010/main" val="261057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3579143"/>
            <a:ext cx="11273868" cy="248934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318110" y="178037"/>
            <a:ext cx="11563765" cy="3354740"/>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二、答题：因题而异，用好术语</a:t>
            </a: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感情概括题</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要求直接说出所表达的感情</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答题模式</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要概括的感情＝情由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感情产生的原因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感情产生的境地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＋感情基调</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示例：两首诗都写到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灯前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，这两处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灯前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各自表达了诗人什么样的感情？</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416653445"/>
              </p:ext>
            </p:extLst>
          </p:nvPr>
        </p:nvGraphicFramePr>
        <p:xfrm>
          <a:off x="476250" y="3581400"/>
          <a:ext cx="10877550" cy="2990850"/>
        </p:xfrm>
        <a:graphic>
          <a:graphicData uri="http://schemas.openxmlformats.org/presentationml/2006/ole">
            <mc:AlternateContent xmlns:mc="http://schemas.openxmlformats.org/markup-compatibility/2006">
              <mc:Choice xmlns:v="urn:schemas-microsoft-com:vml" Requires="v">
                <p:oleObj spid="_x0000_s1087" name="文档" r:id="rId4" imgW="10872170" imgH="2993972" progId="Word.Document.12">
                  <p:embed/>
                </p:oleObj>
              </mc:Choice>
              <mc:Fallback>
                <p:oleObj name="文档" r:id="rId4" imgW="10872170" imgH="2993972" progId="Word.Document.12">
                  <p:embed/>
                  <p:pic>
                    <p:nvPicPr>
                      <p:cNvPr id="0" name=""/>
                      <p:cNvPicPr/>
                      <p:nvPr/>
                    </p:nvPicPr>
                    <p:blipFill>
                      <a:blip r:embed="rId5"/>
                      <a:stretch>
                        <a:fillRect/>
                      </a:stretch>
                    </p:blipFill>
                    <p:spPr>
                      <a:xfrm>
                        <a:off x="476250" y="3581400"/>
                        <a:ext cx="10877550" cy="2990850"/>
                      </a:xfrm>
                      <a:prstGeom prst="rect">
                        <a:avLst/>
                      </a:prstGeom>
                    </p:spPr>
                  </p:pic>
                </p:oleObj>
              </mc:Fallback>
            </mc:AlternateContent>
          </a:graphicData>
        </a:graphic>
      </p:graphicFrame>
      <p:sp>
        <p:nvSpPr>
          <p:cNvPr id="8" name="TextBox 7"/>
          <p:cNvSpPr txBox="1"/>
          <p:nvPr/>
        </p:nvSpPr>
        <p:spPr>
          <a:xfrm>
            <a:off x="5208923" y="292573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993209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animBg="1"/>
      <p:bldP spid="5"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83802"/>
            <a:ext cx="11112550" cy="675874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感情基调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多用表示感情的一至两个双音节词表示，如惆怅、孤独、欣慰、愤懑、激愤、悲愤、闲适、恬淡等。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情境</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是出于原因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或情境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而产生的这种感情，如陆游《书愤》表达的是一种</a:t>
            </a:r>
            <a:r>
              <a:rPr lang="zh-CN" altLang="zh-CN" sz="2800" kern="100" dirty="0">
                <a:solidFill>
                  <a:srgbClr val="0000FF"/>
                </a:solidFill>
                <a:latin typeface="Times New Roman"/>
                <a:ea typeface="华文细黑"/>
                <a:cs typeface="Times New Roman"/>
              </a:rPr>
              <a:t>悲愤</a:t>
            </a:r>
            <a:r>
              <a:rPr lang="zh-CN" altLang="zh-CN" sz="2800" kern="100" dirty="0">
                <a:latin typeface="Times New Roman"/>
                <a:ea typeface="华文细黑"/>
                <a:cs typeface="Times New Roman"/>
              </a:rPr>
              <a:t>之情，这种感情是由</a:t>
            </a:r>
            <a:r>
              <a:rPr lang="zh-CN" altLang="zh-CN" sz="2800" kern="100" dirty="0">
                <a:solidFill>
                  <a:srgbClr val="0000FF"/>
                </a:solidFill>
                <a:latin typeface="Times New Roman"/>
                <a:ea typeface="华文细黑"/>
                <a:cs typeface="Times New Roman"/>
              </a:rPr>
              <a:t>报国无门</a:t>
            </a:r>
            <a:r>
              <a:rPr lang="zh-CN" altLang="zh-CN" sz="2800" kern="100" dirty="0">
                <a:latin typeface="Times New Roman"/>
                <a:ea typeface="华文细黑"/>
                <a:cs typeface="Times New Roman"/>
              </a:rPr>
              <a:t>而产生的。</a:t>
            </a:r>
            <a:endParaRPr lang="zh-CN" altLang="zh-CN" sz="1050" kern="100" dirty="0">
              <a:latin typeface="宋体"/>
              <a:cs typeface="Courier New"/>
            </a:endParaRPr>
          </a:p>
          <a:p>
            <a:pPr algn="just">
              <a:lnSpc>
                <a:spcPct val="14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感情分析题</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要求分析感情</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答题模式</a:t>
            </a:r>
            <a:endParaRPr lang="zh-CN" altLang="zh-CN" sz="1050" b="1"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分析＋概括：先分析具体诗句，后概括出情感内涵。</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概括＋分析：先概括出情感内涵，后分析具体诗句。</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这里的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，就是要结合语言，说出感情的依据和来由。分析既要扣住所给文字，又要兼顾全诗，处理好整体与局部的关系。同时，要抓住具体的词句、意象分析，不可笼统空泛。必要时，还要结合情感表现手法分析。</a:t>
            </a:r>
            <a:endParaRPr lang="zh-CN" altLang="zh-CN" sz="1050" kern="100" dirty="0">
              <a:effectLst/>
              <a:latin typeface="宋体"/>
              <a:cs typeface="Courier New"/>
            </a:endParaRPr>
          </a:p>
        </p:txBody>
      </p:sp>
    </p:spTree>
    <p:extLst>
      <p:ext uri="{BB962C8B-B14F-4D97-AF65-F5344CB8AC3E}">
        <p14:creationId xmlns:p14="http://schemas.microsoft.com/office/powerpoint/2010/main" val="357490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6515" y="477466"/>
            <a:ext cx="11002525" cy="5211146"/>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答题要用感情术语</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惜别之情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关切之情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惜别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是感情术语，如将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惜别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舍不得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不放心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虽然意思也能表达清楚，但不是感情术语，总让人觉得别扭。同样的意思用自己的话回答，既不准确，也容易丢分。因此，最好使用感情术语。常用的感情术语有：惆怅、苦闷、闲适、愁苦、欢乐、悲伤、忧郁、感伤、寂寞、孤独、烦恼、沉闷、焦急、离恨、哀怨、忧愁、迷恋、思念、恬淡、仰慕、同情、憎恶、激愤、欣喜、欢快、向往、忠贞等。</a:t>
            </a:r>
            <a:endParaRPr lang="zh-CN" altLang="zh-CN" sz="1050" kern="100" dirty="0">
              <a:effectLst/>
              <a:latin typeface="宋体"/>
              <a:cs typeface="Courier New"/>
            </a:endParaRPr>
          </a:p>
        </p:txBody>
      </p:sp>
    </p:spTree>
    <p:extLst>
      <p:ext uri="{BB962C8B-B14F-4D97-AF65-F5344CB8AC3E}">
        <p14:creationId xmlns:p14="http://schemas.microsoft.com/office/powerpoint/2010/main" val="2566043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27272" y="117426"/>
            <a:ext cx="11112550" cy="6828768"/>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C00000"/>
                </a:solidFill>
                <a:latin typeface="Times New Roman"/>
                <a:ea typeface="微软雅黑"/>
                <a:cs typeface="Times New Roman"/>
              </a:rPr>
              <a:t>边练边悟</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1.(2013·</a:t>
            </a:r>
            <a:r>
              <a:rPr lang="zh-CN" altLang="zh-CN" sz="2800" kern="100" dirty="0">
                <a:latin typeface="Times New Roman"/>
                <a:ea typeface="华文细黑"/>
                <a:cs typeface="Times New Roman"/>
              </a:rPr>
              <a:t>湖北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临江仙</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欧阳修</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记得金銮同唱第，春风上国繁华。如今薄宦老天涯。十年歧路，空负曲江花。　　闻说阆山通阆苑，楼高不见君家。孤城寒日等闲斜。离愁难尽，红树远连霞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欧阳修贬任滁州太守期间，一位同榜及第的朋友将赴任阆州</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今四川阆中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通判，远道来访，欧阳修席上作此词相送。词中的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曲江花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代指新科进士的宴会，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阆苑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指传说中神仙居住的地方</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85722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333450"/>
            <a:ext cx="11223676" cy="58574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　</a:t>
            </a:r>
            <a:r>
              <a:rPr lang="zh-CN" altLang="zh-CN" sz="2800" kern="100" dirty="0">
                <a:latin typeface="Times New Roman"/>
                <a:ea typeface="华文细黑"/>
                <a:cs typeface="Times New Roman"/>
              </a:rPr>
              <a:t>词的上片抚今追昔。先怀念过去。久别的朋友来访，词人无比喜悦地与朋友畅谈从前：当年自己与朋友一同参加科举殿试，同榜及第，金銮殿上一同被皇上唱报名次，然后一同跨马游街，到琼林苑赴宴赏花，在繁华的汴京，自己和朋友都觉得春风得意、前程似锦。再感慨现在。分别十年，岁月沧桑，如今自己却远离京城，身贬滁州，官职低微，多年在人生的岔路口徘徊，无所成就，徒然辜负了当年皇上的隆恩和风光荣耀。过去的得志与现在的失意形成鲜明的对比，抒发了词人对过去春风得意的岁月的怀念与留恋，对自己宦海沉浮，如今遭受贬谪的境遇的郁闷与悲叹</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5033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380629"/>
            <a:ext cx="11335913"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下片抒写对朋友的情意。先写对朋友的留恋与关心。听说朋友要去赴任的阆州和神仙的住处相通，那么自己今后就再也见不到朋友了，即使登上高楼也够不着神仙之地，看不到朋友的家。久别重逢，自是喜悦，但离别在即，分别难再相见，怎能不让人依恋不舍；何况朋友任职的四川阆州与自己的贬所滁州相比，是更偏远、蛮荒之地，自己和朋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同是天涯沦落人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朋友也要善自珍重啊。再想象朋友离开后自己的离愁别绪。朋友的离去，使滁州似乎变成了孤城，太阳不再令人温暖，一天天的日子显得空虚、难以打发，生活孤单、清冷、无聊，心里充满无尽的离愁，只能将思念付予那些经霜的红树以及与它们相连的远处的红霞</a:t>
            </a:r>
            <a:r>
              <a:rPr lang="zh-CN" altLang="zh-CN" sz="28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3415062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294560"/>
            <a:ext cx="11449272" cy="4963001"/>
          </a:xfrm>
          <a:prstGeom prst="rect">
            <a:avLst/>
          </a:prstGeom>
        </p:spPr>
        <p:txBody>
          <a:bodyPr wrap="square" lIns="121898" tIns="60948" rIns="121898" bIns="60948">
            <a:spAutoFit/>
          </a:bodyPr>
          <a:lstStyle/>
          <a:p>
            <a:pPr lvl="0" algn="just">
              <a:lnSpc>
                <a:spcPts val="55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分析意象，把握思想感情</a:t>
            </a:r>
            <a:endParaRPr lang="zh-CN" altLang="zh-CN" sz="1050" b="1" kern="100" dirty="0">
              <a:solidFill>
                <a:srgbClr val="0000FF"/>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阅读下面这首词，然后回答问题。</a:t>
            </a:r>
            <a:endParaRPr lang="zh-CN" altLang="zh-CN" sz="1050" kern="100" dirty="0">
              <a:solidFill>
                <a:prstClr val="black"/>
              </a:solidFill>
              <a:latin typeface="宋体"/>
              <a:cs typeface="Courier New"/>
            </a:endParaRPr>
          </a:p>
          <a:p>
            <a:pPr algn="ctr">
              <a:lnSpc>
                <a:spcPts val="5500"/>
              </a:lnSpc>
              <a:spcAft>
                <a:spcPts val="0"/>
              </a:spcAft>
            </a:pPr>
            <a:r>
              <a:rPr lang="zh-CN" altLang="zh-CN" sz="2800" b="1" kern="100" dirty="0" smtClean="0">
                <a:latin typeface="Times New Roman"/>
                <a:ea typeface="华文细黑"/>
                <a:cs typeface="Times New Roman"/>
              </a:rPr>
              <a:t>浣溪沙</a:t>
            </a:r>
            <a:endParaRPr lang="zh-CN" altLang="zh-CN" sz="1050" b="1" kern="100" dirty="0" smtClean="0">
              <a:latin typeface="宋体"/>
              <a:cs typeface="Courier New"/>
            </a:endParaRPr>
          </a:p>
          <a:p>
            <a:pPr algn="ctr">
              <a:lnSpc>
                <a:spcPts val="5500"/>
              </a:lnSpc>
              <a:spcAft>
                <a:spcPts val="0"/>
              </a:spcAft>
            </a:pPr>
            <a:r>
              <a:rPr lang="zh-CN" altLang="zh-CN" sz="2800" kern="100" dirty="0" smtClean="0">
                <a:latin typeface="Times New Roman"/>
                <a:ea typeface="华文细黑"/>
                <a:cs typeface="Times New Roman"/>
              </a:rPr>
              <a:t>苏</a:t>
            </a:r>
            <a:r>
              <a:rPr lang="zh-CN" altLang="zh-CN" sz="2800" kern="100" dirty="0">
                <a:latin typeface="Times New Roman"/>
                <a:ea typeface="华文细黑"/>
                <a:cs typeface="Times New Roman"/>
              </a:rPr>
              <a:t>　轼</a:t>
            </a:r>
            <a:endParaRPr lang="zh-CN" altLang="zh-CN" sz="1050" kern="100" dirty="0">
              <a:latin typeface="宋体"/>
              <a:cs typeface="Courier New"/>
            </a:endParaRPr>
          </a:p>
          <a:p>
            <a:pPr indent="715963" algn="just">
              <a:lnSpc>
                <a:spcPts val="5500"/>
              </a:lnSpc>
              <a:spcAft>
                <a:spcPts val="0"/>
              </a:spcAft>
            </a:pPr>
            <a:r>
              <a:rPr lang="zh-CN" altLang="zh-CN" sz="2800" kern="100" dirty="0">
                <a:latin typeface="Times New Roman"/>
                <a:ea typeface="华文细黑"/>
                <a:cs typeface="Times New Roman"/>
              </a:rPr>
              <a:t>风压轻云贴水飞，乍晴池馆燕争泥。沈郎</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r>
              <a:rPr lang="zh-CN" altLang="zh-CN" sz="2800" kern="100" dirty="0">
                <a:latin typeface="Times New Roman"/>
                <a:ea typeface="华文细黑"/>
                <a:cs typeface="Times New Roman"/>
              </a:rPr>
              <a:t>多病不胜衣。　　沙上不闻鸿雁信，竹间时听鹧鸪啼。此情惟有落花知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沈郎：苏轼自比南朝诗人沈约，体弱多病</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56628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2036" y="261442"/>
            <a:ext cx="11335913" cy="6586394"/>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此词风格飘逸。首先，多重时空转换变化。有重聚的现在，有同榜</a:t>
            </a:r>
            <a:r>
              <a:rPr lang="zh-CN" altLang="zh-CN" sz="2800" kern="100" dirty="0" smtClean="0">
                <a:solidFill>
                  <a:prstClr val="black"/>
                </a:solidFill>
                <a:latin typeface="Times New Roman"/>
                <a:ea typeface="华文细黑"/>
                <a:cs typeface="Times New Roman"/>
              </a:rPr>
              <a:t>及第</a:t>
            </a:r>
            <a:r>
              <a:rPr lang="zh-CN" altLang="zh-CN" sz="2800" kern="100" dirty="0" smtClean="0">
                <a:latin typeface="Times New Roman"/>
                <a:ea typeface="华文细黑"/>
                <a:cs typeface="Times New Roman"/>
              </a:rPr>
              <a:t>的十年前，还有即将到来离别之后；有词人与朋友都风光得意的汴京，有词人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薄宦老天涯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滁州，有朋友即将赴任的阆州，还有神仙居处的阆苑，境界开阔。其次，多处用虚笔。回忆过去，想象朋友的去处，想象朋友离开后自己在滁州的情形，笔触灵动超逸。最后，想象奇特。词人忽发奇想，将人间僻地的阆州点化为天上仙境阆苑，赋予阆州以神奇、浪漫、缥缈的特点，具有神话色彩。</a:t>
            </a:r>
            <a:endParaRPr lang="zh-CN" altLang="zh-CN" sz="100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全</a:t>
            </a:r>
            <a:r>
              <a:rPr lang="zh-CN" altLang="zh-CN" sz="2800" kern="100" dirty="0">
                <a:latin typeface="Times New Roman"/>
                <a:ea typeface="华文细黑"/>
                <a:cs typeface="Times New Roman"/>
              </a:rPr>
              <a:t>词蕴含了词人丰富的情感。有因朋友远道来访的喜悦，有对过去美好时光的怀念与留恋，有对自己宦海沉浮、一无成就的悲叹，有和朋友同病相怜的感慨，更有对朋友离别在即的不舍与忧愁。</a:t>
            </a:r>
            <a:endParaRPr lang="zh-CN" altLang="zh-CN" sz="1000" kern="100" dirty="0">
              <a:latin typeface="宋体"/>
              <a:cs typeface="Courier New"/>
            </a:endParaRPr>
          </a:p>
        </p:txBody>
      </p:sp>
    </p:spTree>
    <p:extLst>
      <p:ext uri="{BB962C8B-B14F-4D97-AF65-F5344CB8AC3E}">
        <p14:creationId xmlns:p14="http://schemas.microsoft.com/office/powerpoint/2010/main" val="3250139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333450"/>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这首词蕴含着丰富的情感，请简要概括。</a:t>
            </a:r>
            <a:endParaRPr lang="zh-CN" altLang="zh-CN" sz="1050" kern="100" dirty="0">
              <a:effectLst/>
              <a:latin typeface="宋体"/>
              <a:cs typeface="Courier New"/>
            </a:endParaRPr>
          </a:p>
        </p:txBody>
      </p:sp>
      <p:sp>
        <p:nvSpPr>
          <p:cNvPr id="10" name="矩形 9"/>
          <p:cNvSpPr/>
          <p:nvPr/>
        </p:nvSpPr>
        <p:spPr>
          <a:xfrm>
            <a:off x="406574" y="1127280"/>
            <a:ext cx="11273868" cy="140516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78582" y="1022532"/>
            <a:ext cx="11112550"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这首词蕴含的情感主要有：</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久别重逢的喜悦，</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宦海沉浮的悲惋无奈，</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离别在即的愁绪。</a:t>
            </a:r>
            <a:endParaRPr lang="zh-CN" altLang="zh-CN" sz="1050" kern="100" dirty="0">
              <a:solidFill>
                <a:srgbClr val="C00000"/>
              </a:solidFill>
              <a:effectLst/>
              <a:latin typeface="宋体"/>
              <a:cs typeface="Courier New"/>
            </a:endParaRPr>
          </a:p>
        </p:txBody>
      </p:sp>
      <p:sp>
        <p:nvSpPr>
          <p:cNvPr id="12" name="TextBox 11"/>
          <p:cNvSpPr txBox="1"/>
          <p:nvPr/>
        </p:nvSpPr>
        <p:spPr>
          <a:xfrm>
            <a:off x="6815286" y="49613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矩形 6"/>
          <p:cNvSpPr/>
          <p:nvPr/>
        </p:nvSpPr>
        <p:spPr>
          <a:xfrm>
            <a:off x="406574" y="2683278"/>
            <a:ext cx="11273868" cy="383055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78582" y="2606708"/>
            <a:ext cx="11112550"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本题考查对词人情感的把握。抓住注释中的提示，同时抓住体现词人情感的关键语句。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记得金銮同唱第，春风上国繁华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写出了词人与远道来访的朋友相聚时回忆往事的高兴和久别重逢的喜悦之情。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如今薄宦老天涯。十年歧路，空负曲江花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将词人的那种对宦海沉浮的无奈写了出来。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孤城寒日等闲斜。离愁难尽，红树远连霞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写出了孤城寒日，天色将晚，与友人分别在即，离愁难尽。</a:t>
            </a:r>
            <a:endParaRPr lang="zh-CN" altLang="zh-CN" sz="1050" kern="100" dirty="0">
              <a:effectLst/>
              <a:latin typeface="宋体"/>
              <a:cs typeface="Courier New"/>
            </a:endParaRPr>
          </a:p>
        </p:txBody>
      </p:sp>
      <p:sp>
        <p:nvSpPr>
          <p:cNvPr id="9" name="TextBox 8"/>
          <p:cNvSpPr txBox="1"/>
          <p:nvPr/>
        </p:nvSpPr>
        <p:spPr>
          <a:xfrm>
            <a:off x="7916652" y="496132"/>
            <a:ext cx="977341" cy="461665"/>
          </a:xfrm>
          <a:prstGeom prst="rect">
            <a:avLst/>
          </a:prstGeom>
          <a:solidFill>
            <a:srgbClr val="B4C7E7"/>
          </a:solidFill>
        </p:spPr>
        <p:txBody>
          <a:bodyPr wrap="square" rtlCol="0">
            <a:spAutoFit/>
          </a:bodyPr>
          <a:lstStyle/>
          <a:p>
            <a:pPr algn="ctr"/>
            <a:r>
              <a:rPr lang="zh-CN" altLang="en-US" dirty="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863134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9" restart="whenNotActive" fill="hold" evtFilter="cancelBubble" nodeType="interactiveSeq">
                <p:stCondLst>
                  <p:cond evt="onClick" delay="0">
                    <p:tgtEl>
                      <p:spTgt spid="9"/>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P spid="11" grpId="0"/>
      <p:bldP spid="11" grpId="1"/>
      <p:bldP spid="7" grpId="0" animBg="1"/>
      <p:bldP spid="7" grpId="1" animBg="1"/>
      <p:bldP spid="8" grpId="0"/>
      <p:bldP spid="8"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364" y="1012899"/>
            <a:ext cx="11223676"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卜算子</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张元幹</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风露湿行云，沙水迷归艇。卧看明河月满空，斗挂苍山顶。　　万古只青天，多事悲人境。起舞闻鸡酒未醒，潮落秋江冷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张元</a:t>
            </a:r>
            <a:r>
              <a:rPr lang="zh-CN" altLang="zh-CN" sz="2800" kern="100" dirty="0">
                <a:latin typeface="宋体"/>
                <a:ea typeface="华文细黑"/>
                <a:cs typeface="宋体"/>
              </a:rPr>
              <a:t>幹</a:t>
            </a:r>
            <a:r>
              <a:rPr lang="zh-CN" altLang="zh-CN" sz="2800" kern="100" dirty="0">
                <a:latin typeface="Times New Roman"/>
                <a:ea typeface="华文细黑"/>
                <a:cs typeface="Times New Roman"/>
              </a:rPr>
              <a:t>：宋代爱国词人</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96677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333450"/>
            <a:ext cx="11335913" cy="5857477"/>
          </a:xfrm>
          <a:prstGeom prst="rect">
            <a:avLst/>
          </a:prstGeom>
        </p:spPr>
        <p:txBody>
          <a:bodyPr wrap="square" lIns="121898" tIns="60948" rIns="121898" bIns="60948">
            <a:spAutoFit/>
          </a:bodyPr>
          <a:lstStyle/>
          <a:p>
            <a:pPr lvl="0" algn="just">
              <a:lnSpc>
                <a:spcPct val="150000"/>
              </a:lnSpc>
            </a:pPr>
            <a:r>
              <a:rPr lang="zh-CN" altLang="zh-CN" sz="2800" b="1" kern="100" dirty="0">
                <a:solidFill>
                  <a:srgbClr val="0000FF"/>
                </a:solidFill>
                <a:latin typeface="Times New Roman"/>
                <a:ea typeface="华文细黑"/>
                <a:cs typeface="Times New Roman"/>
              </a:rPr>
              <a:t>鉴赏</a:t>
            </a:r>
            <a:r>
              <a:rPr lang="zh-CN" altLang="zh-CN" sz="2800" kern="100" dirty="0">
                <a:solidFill>
                  <a:prstClr val="black"/>
                </a:solidFill>
                <a:latin typeface="Times New Roman"/>
                <a:ea typeface="华文细黑"/>
                <a:cs typeface="Times New Roman"/>
              </a:rPr>
              <a:t>　辽阔中原的沦陷和南宋小朝廷偏安一隅的历史巨变，如地裂天崩一般震荡着整个赵宋王朝。然而，面对惊人笳鼓、半壁江山，以宋高宗赵构和宰相秦桧为</a:t>
            </a:r>
            <a:r>
              <a:rPr lang="zh-CN" altLang="zh-CN" sz="2800" kern="100" spc="100" dirty="0">
                <a:solidFill>
                  <a:prstClr val="black"/>
                </a:solidFill>
                <a:latin typeface="Times New Roman"/>
                <a:ea typeface="华文细黑"/>
                <a:cs typeface="Times New Roman"/>
              </a:rPr>
              <a:t>代表的大官僚地主贵族集团，依然流连于</a:t>
            </a:r>
            <a:r>
              <a:rPr lang="zh-CN" altLang="zh-CN" sz="2800" kern="100" spc="100" dirty="0" smtClean="0">
                <a:solidFill>
                  <a:prstClr val="black"/>
                </a:solidFill>
                <a:latin typeface="Times New Roman"/>
                <a:ea typeface="华文细黑"/>
                <a:cs typeface="Times New Roman"/>
              </a:rPr>
              <a:t>灯火</a:t>
            </a:r>
            <a:r>
              <a:rPr lang="zh-CN" altLang="zh-CN" sz="2800" kern="100" dirty="0" smtClean="0">
                <a:latin typeface="Times New Roman"/>
                <a:ea typeface="华文细黑"/>
                <a:cs typeface="Times New Roman"/>
              </a:rPr>
              <a:t>楼台，过着醉生梦死的生活。为了苟且偷安，他们不惜卖国求荣，俯首听命于金人；对内则煎迫百姓，构陷忠良。社会的急剧变化，也震撼了文坛，许多作家目睹凄惨苍凉的景象，忧虑动荡危难的局面，为拯救国家，收复中原，献策献计，也写下了不少慷慨激昂之作。但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诸君尚守和戎策，志士虚捐少壮年</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，最后，他们都只能洒下那</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爱君忧国孤臣泪</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而徒怀一颗</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临水登山节士心</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了。</a:t>
            </a:r>
            <a:endParaRPr lang="zh-CN" altLang="zh-CN" sz="1050" kern="100" dirty="0" smtClean="0">
              <a:latin typeface="宋体"/>
              <a:cs typeface="Courier New"/>
            </a:endParaRPr>
          </a:p>
        </p:txBody>
      </p:sp>
    </p:spTree>
    <p:extLst>
      <p:ext uri="{BB962C8B-B14F-4D97-AF65-F5344CB8AC3E}">
        <p14:creationId xmlns:p14="http://schemas.microsoft.com/office/powerpoint/2010/main" val="2980955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1246" y="70291"/>
            <a:ext cx="11335913" cy="6686935"/>
          </a:xfrm>
          <a:prstGeom prst="rect">
            <a:avLst/>
          </a:prstGeom>
        </p:spPr>
        <p:txBody>
          <a:bodyPr wrap="square" lIns="121898" tIns="60948" rIns="121898" bIns="60948">
            <a:spAutoFit/>
          </a:bodyPr>
          <a:lstStyle/>
          <a:p>
            <a:pPr lvl="0" algn="just">
              <a:lnSpc>
                <a:spcPct val="140000"/>
              </a:lnSpc>
            </a:pPr>
            <a:r>
              <a:rPr lang="zh-CN" altLang="zh-CN" sz="2800" kern="100" dirty="0">
                <a:solidFill>
                  <a:prstClr val="black"/>
                </a:solidFill>
                <a:latin typeface="Times New Roman"/>
                <a:ea typeface="华文细黑"/>
                <a:cs typeface="Times New Roman"/>
              </a:rPr>
              <a:t>张元</a:t>
            </a:r>
            <a:r>
              <a:rPr lang="zh-CN" altLang="zh-CN" sz="2800" kern="100" dirty="0">
                <a:solidFill>
                  <a:prstClr val="black"/>
                </a:solidFill>
                <a:latin typeface="宋体"/>
                <a:ea typeface="华文细黑"/>
                <a:cs typeface="宋体"/>
              </a:rPr>
              <a:t>幹</a:t>
            </a:r>
            <a:r>
              <a:rPr lang="zh-CN" altLang="zh-CN" sz="2800" kern="100" dirty="0">
                <a:solidFill>
                  <a:prstClr val="black"/>
                </a:solidFill>
                <a:latin typeface="仿宋_GB2312"/>
                <a:ea typeface="华文细黑"/>
                <a:cs typeface="仿宋_GB2312"/>
              </a:rPr>
              <a:t>是南宋著名爱国词人</a:t>
            </a:r>
            <a:r>
              <a:rPr lang="zh-CN" altLang="zh-CN" sz="2800" kern="100" dirty="0">
                <a:solidFill>
                  <a:prstClr val="black"/>
                </a:solidFill>
                <a:latin typeface="Times New Roman"/>
                <a:ea typeface="华文细黑"/>
                <a:cs typeface="Times New Roman"/>
              </a:rPr>
              <a:t>，他这首《卜算子》写于他退居故里游览山水之时。上片写景：清柔、高远。</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风露湿行云，沙水迷归艇</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沙水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，即沙溪，闽江上源之一。句意谓：独自摇荡着一叶小舟在静夜里归来，爽风夜露，行云舒卷；沙</a:t>
            </a:r>
            <a:r>
              <a:rPr lang="zh-CN" altLang="zh-CN" sz="2800" kern="100" dirty="0" smtClean="0">
                <a:solidFill>
                  <a:prstClr val="black"/>
                </a:solidFill>
                <a:latin typeface="Times New Roman"/>
                <a:ea typeface="华文细黑"/>
                <a:cs typeface="Times New Roman"/>
              </a:rPr>
              <a:t>溪</a:t>
            </a:r>
            <a:r>
              <a:rPr lang="zh-CN" altLang="zh-CN" sz="2800" kern="100" dirty="0" smtClean="0">
                <a:latin typeface="Times New Roman"/>
                <a:ea typeface="华文细黑"/>
                <a:cs typeface="Times New Roman"/>
              </a:rPr>
              <a:t>上，飘浮着淡淡的雾气，使小舟迷失了归路。一起句，作者就用</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风</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露</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水</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艇</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几个字，描绘出了一幅夜间泛舟归来清幽、静逸的画面，显然是环绕着</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归艇</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来</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布景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的。接下来就引出艇上之人了：</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卧看明河月满空，斗挂苍山顶。</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小艇既已迷失航路，人也好借此机会躺上一躺，于是，枕着小舟，抬眼望去，那深远的天宇上，银河横亘，月华明朗，北斗七星闪烁在静穆的苍山顶上。这一句所织成的意境与前句紧承，依然是悠然闲适，却显出博大的气势。</a:t>
            </a:r>
            <a:endParaRPr lang="zh-CN" altLang="zh-CN" sz="1050" kern="100" dirty="0" smtClean="0">
              <a:latin typeface="宋体"/>
              <a:cs typeface="Courier New"/>
            </a:endParaRPr>
          </a:p>
        </p:txBody>
      </p:sp>
    </p:spTree>
    <p:extLst>
      <p:ext uri="{BB962C8B-B14F-4D97-AF65-F5344CB8AC3E}">
        <p14:creationId xmlns:p14="http://schemas.microsoft.com/office/powerpoint/2010/main" val="3350004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4829" y="83760"/>
            <a:ext cx="11679403" cy="6586394"/>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下片抒情：深沉、壮烈。</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宇宙的辽阔，星月的永恒，常会引出人们的千古思绪：</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万古只青天</a:t>
            </a:r>
            <a:r>
              <a:rPr lang="zh-CN" altLang="zh-CN" sz="2800" kern="100" dirty="0" smtClean="0">
                <a:solidFill>
                  <a:prstClr val="black"/>
                </a:solidFill>
                <a:latin typeface="Times New Roman"/>
                <a:ea typeface="华文细黑"/>
                <a:cs typeface="Times New Roman"/>
              </a:rPr>
              <a:t>，</a:t>
            </a:r>
            <a:r>
              <a:rPr lang="zh-CN" altLang="zh-CN" sz="2800" kern="100" dirty="0" smtClean="0">
                <a:latin typeface="Times New Roman"/>
                <a:ea typeface="华文细黑"/>
                <a:cs typeface="Times New Roman"/>
              </a:rPr>
              <a:t>多事悲人境。</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句意谓：历史长河悠悠流转，唯有那茫茫苍天永存，在这个多灾多难的时代，人生境况是如此悲凉。到此句，着一</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悲</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字，则前面的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静</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非</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静</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闲</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也非</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闲</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了。此处作者思古抚今，大有唐代诗人陈子昂</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念天地之悠悠，独怆然而涕下</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的情怀。歇拍二句是：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起</a:t>
            </a:r>
            <a:r>
              <a:rPr lang="zh-CN" altLang="zh-CN" sz="2800" kern="100" spc="-100" dirty="0" smtClean="0">
                <a:latin typeface="Times New Roman"/>
                <a:ea typeface="华文细黑"/>
                <a:cs typeface="Times New Roman"/>
              </a:rPr>
              <a:t>舞闻鸡酒未醒，潮落秋江冷。</a:t>
            </a:r>
            <a:r>
              <a:rPr lang="en-US" altLang="zh-CN" sz="2800" kern="100" spc="-100" dirty="0" smtClean="0">
                <a:latin typeface="宋体"/>
                <a:ea typeface="华文细黑"/>
                <a:cs typeface="Times New Roman"/>
              </a:rPr>
              <a:t>”</a:t>
            </a:r>
            <a:r>
              <a:rPr lang="zh-CN" altLang="zh-CN" sz="2800" kern="100" spc="-100" dirty="0" smtClean="0">
                <a:latin typeface="Times New Roman"/>
                <a:ea typeface="华文细黑"/>
                <a:cs typeface="Times New Roman"/>
              </a:rPr>
              <a:t>句意谓：心中沉闷极了，只说一醉方休罢了，</a:t>
            </a:r>
            <a:r>
              <a:rPr lang="zh-CN" altLang="zh-CN" sz="2800" kern="100" dirty="0" smtClean="0">
                <a:latin typeface="Times New Roman"/>
                <a:ea typeface="华文细黑"/>
                <a:cs typeface="Times New Roman"/>
              </a:rPr>
              <a:t>不料醉中也挥舞起宝剑来；沙溪的潮水退下去了，深夜的秋江变得更加凄清寒冷。张元</a:t>
            </a:r>
            <a:r>
              <a:rPr lang="zh-CN" altLang="zh-CN" sz="2800" kern="100" dirty="0" smtClean="0">
                <a:latin typeface="宋体"/>
                <a:ea typeface="华文细黑"/>
                <a:cs typeface="宋体"/>
              </a:rPr>
              <a:t>幹</a:t>
            </a:r>
            <a:r>
              <a:rPr lang="zh-CN" altLang="zh-CN" sz="2800" kern="100" dirty="0" smtClean="0">
                <a:latin typeface="仿宋_GB2312"/>
                <a:ea typeface="华文细黑"/>
                <a:cs typeface="仿宋_GB2312"/>
              </a:rPr>
              <a:t>在《贺新郎</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寄李伯纪丞相》中也有</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谁伴我，醉中舞</a:t>
            </a:r>
            <a:r>
              <a:rPr lang="en-US" altLang="zh-CN" sz="2800" kern="100" dirty="0" smtClean="0">
                <a:latin typeface="宋体"/>
                <a:ea typeface="华文细黑"/>
                <a:cs typeface="Times New Roman"/>
              </a:rPr>
              <a:t>”</a:t>
            </a:r>
            <a:r>
              <a:rPr lang="zh-CN" altLang="zh-CN" sz="2800" kern="100" spc="100" dirty="0" smtClean="0">
                <a:latin typeface="Times New Roman"/>
                <a:ea typeface="华文细黑"/>
                <a:cs typeface="Times New Roman"/>
              </a:rPr>
              <a:t>之句，与此同一机杼。</a:t>
            </a:r>
            <a:r>
              <a:rPr lang="en-US" altLang="zh-CN" sz="2800" kern="100" spc="100" dirty="0" smtClean="0">
                <a:latin typeface="宋体"/>
                <a:ea typeface="华文细黑"/>
                <a:cs typeface="Times New Roman"/>
              </a:rPr>
              <a:t>“</a:t>
            </a:r>
            <a:r>
              <a:rPr lang="zh-CN" altLang="zh-CN" sz="2800" kern="100" spc="100" dirty="0" smtClean="0">
                <a:latin typeface="Times New Roman"/>
                <a:ea typeface="华文细黑"/>
                <a:cs typeface="Times New Roman"/>
              </a:rPr>
              <a:t>闻鸡起</a:t>
            </a:r>
            <a:r>
              <a:rPr lang="zh-CN" altLang="zh-CN" sz="2800" kern="100" spc="100" dirty="0">
                <a:solidFill>
                  <a:prstClr val="black"/>
                </a:solidFill>
                <a:latin typeface="Times New Roman"/>
                <a:ea typeface="华文细黑"/>
                <a:cs typeface="Times New Roman"/>
              </a:rPr>
              <a:t>舞</a:t>
            </a:r>
            <a:r>
              <a:rPr lang="en-US" altLang="zh-CN" sz="2800" kern="100" spc="100" dirty="0">
                <a:solidFill>
                  <a:prstClr val="black"/>
                </a:solidFill>
                <a:latin typeface="宋体"/>
                <a:ea typeface="华文细黑"/>
                <a:cs typeface="Times New Roman"/>
              </a:rPr>
              <a:t>”</a:t>
            </a:r>
            <a:r>
              <a:rPr lang="zh-CN" altLang="zh-CN" sz="2800" kern="100" spc="100" dirty="0" smtClean="0">
                <a:solidFill>
                  <a:prstClr val="black"/>
                </a:solidFill>
                <a:latin typeface="Times New Roman"/>
                <a:ea typeface="华文细黑"/>
                <a:cs typeface="Times New Roman"/>
              </a:rPr>
              <a:t>，</a:t>
            </a:r>
            <a:r>
              <a:rPr lang="zh-CN" altLang="zh-CN" sz="2800" kern="100" spc="100" dirty="0">
                <a:solidFill>
                  <a:prstClr val="black"/>
                </a:solidFill>
                <a:latin typeface="Times New Roman"/>
                <a:ea typeface="华文细黑"/>
                <a:cs typeface="Times New Roman"/>
              </a:rPr>
              <a:t>据说晋代祖逖与刘琨共被同寝，</a:t>
            </a:r>
            <a:endParaRPr lang="zh-CN" altLang="zh-CN" sz="1050" kern="100" spc="100" dirty="0">
              <a:latin typeface="宋体"/>
              <a:cs typeface="Courier New"/>
            </a:endParaRPr>
          </a:p>
        </p:txBody>
      </p:sp>
    </p:spTree>
    <p:extLst>
      <p:ext uri="{BB962C8B-B14F-4D97-AF65-F5344CB8AC3E}">
        <p14:creationId xmlns:p14="http://schemas.microsoft.com/office/powerpoint/2010/main" val="2717090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162" y="798616"/>
            <a:ext cx="11223676" cy="4001071"/>
          </a:xfrm>
          <a:prstGeom prst="rect">
            <a:avLst/>
          </a:prstGeom>
        </p:spPr>
        <p:txBody>
          <a:bodyPr wrap="square" lIns="121898" tIns="60948" rIns="121898" bIns="60948">
            <a:spAutoFit/>
          </a:bodyPr>
          <a:lstStyle/>
          <a:p>
            <a:pPr lvl="0" algn="just">
              <a:lnSpc>
                <a:spcPct val="150000"/>
              </a:lnSpc>
            </a:pPr>
            <a:r>
              <a:rPr lang="zh-CN" altLang="zh-CN" sz="2800" kern="100" smtClean="0">
                <a:solidFill>
                  <a:prstClr val="black"/>
                </a:solidFill>
                <a:latin typeface="Times New Roman"/>
                <a:ea typeface="华文细黑"/>
                <a:cs typeface="Times New Roman"/>
              </a:rPr>
              <a:t>中夜</a:t>
            </a:r>
            <a:r>
              <a:rPr lang="zh-CN" altLang="zh-CN" sz="2800" kern="100" dirty="0">
                <a:solidFill>
                  <a:prstClr val="black"/>
                </a:solidFill>
                <a:latin typeface="Times New Roman"/>
                <a:ea typeface="华文细黑"/>
                <a:cs typeface="Times New Roman"/>
              </a:rPr>
              <a:t>闻鸡而起床舞剑。这里</a:t>
            </a:r>
            <a:r>
              <a:rPr lang="zh-CN" altLang="zh-CN" sz="2800" kern="100" dirty="0" smtClean="0">
                <a:solidFill>
                  <a:prstClr val="black"/>
                </a:solidFill>
                <a:latin typeface="Times New Roman"/>
                <a:ea typeface="华文细黑"/>
                <a:cs typeface="Times New Roman"/>
              </a:rPr>
              <a:t>词</a:t>
            </a:r>
            <a:r>
              <a:rPr lang="zh-CN" altLang="zh-CN" sz="2800" kern="100" dirty="0" smtClean="0">
                <a:latin typeface="Times New Roman"/>
                <a:ea typeface="华文细黑"/>
                <a:cs typeface="Times New Roman"/>
              </a:rPr>
              <a:t>人借用典故，既回应上文思古之心，又抒写了自己壮志难酬的幽怨。全词就在这一腔愁苦难遣之情中使抒情达到高峰时戛然而止，但那韵外之味却袅袅绵延不绝。</a:t>
            </a:r>
            <a:endParaRPr lang="zh-CN" altLang="zh-CN" sz="105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这</a:t>
            </a:r>
            <a:r>
              <a:rPr lang="zh-CN" altLang="zh-CN" sz="2800" kern="100" dirty="0">
                <a:latin typeface="Times New Roman"/>
                <a:ea typeface="华文细黑"/>
                <a:cs typeface="Times New Roman"/>
              </a:rPr>
              <a:t>首词在形式上，上片写景，下片抒情，但上下片却有着紧密的内在联系：景色清丽寓幽怀独抱，意象阔大衬悲壮情怀。景为情设，情由景生，又一次展示了张元</a:t>
            </a:r>
            <a:r>
              <a:rPr lang="zh-CN" altLang="zh-CN" sz="2800" kern="100" dirty="0">
                <a:latin typeface="宋体"/>
                <a:ea typeface="华文细黑"/>
                <a:cs typeface="宋体"/>
              </a:rPr>
              <a:t>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长于悲愤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的词风。</a:t>
            </a:r>
            <a:r>
              <a:rPr lang="en-US" altLang="zh-CN" sz="2800" kern="100" dirty="0">
                <a:latin typeface="Times New Roman"/>
                <a:ea typeface="华文细黑"/>
                <a:cs typeface="Times New Roman"/>
              </a:rPr>
              <a:t> </a:t>
            </a:r>
            <a:endParaRPr lang="zh-CN" altLang="zh-CN" sz="1050" kern="100" dirty="0">
              <a:latin typeface="宋体"/>
              <a:cs typeface="Courier New"/>
            </a:endParaRPr>
          </a:p>
        </p:txBody>
      </p:sp>
    </p:spTree>
    <p:extLst>
      <p:ext uri="{BB962C8B-B14F-4D97-AF65-F5344CB8AC3E}">
        <p14:creationId xmlns:p14="http://schemas.microsoft.com/office/powerpoint/2010/main" val="2455231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45418"/>
            <a:ext cx="1122367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起舞闻鸡酒未醒，潮落秋江冷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表达了作者怎样的思想感情？请作简要分析。</a:t>
            </a:r>
            <a:endParaRPr lang="zh-CN" altLang="zh-CN" sz="1050" kern="100" dirty="0">
              <a:effectLst/>
              <a:latin typeface="宋体"/>
              <a:cs typeface="Courier New"/>
            </a:endParaRPr>
          </a:p>
        </p:txBody>
      </p:sp>
      <p:sp>
        <p:nvSpPr>
          <p:cNvPr id="10" name="矩形 9"/>
          <p:cNvSpPr/>
          <p:nvPr/>
        </p:nvSpPr>
        <p:spPr>
          <a:xfrm>
            <a:off x="406574" y="1431983"/>
            <a:ext cx="11273868" cy="170025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78582" y="1280764"/>
            <a:ext cx="11112550" cy="1860998"/>
          </a:xfrm>
          <a:prstGeom prst="rect">
            <a:avLst/>
          </a:prstGeom>
        </p:spPr>
        <p:txBody>
          <a:bodyPr wrap="square" lIns="121898" tIns="60948" rIns="121898" bIns="60948">
            <a:spAutoFit/>
          </a:bodyPr>
          <a:lstStyle/>
          <a:p>
            <a:pPr algn="just">
              <a:lnSpc>
                <a:spcPct val="140000"/>
              </a:lnSpc>
              <a:spcAft>
                <a:spcPts val="0"/>
              </a:spcAft>
            </a:pPr>
            <a:r>
              <a:rPr lang="zh-CN" altLang="en-US" sz="2800" kern="100" dirty="0">
                <a:solidFill>
                  <a:srgbClr val="C00000"/>
                </a:solidFill>
                <a:latin typeface="Times New Roman"/>
                <a:ea typeface="华文细黑"/>
                <a:cs typeface="Times New Roman"/>
              </a:rPr>
              <a:t>①化用祖逖的典故，表现作者胸怀大志，而报国之志难以实现，内心悲愤无奈</a:t>
            </a:r>
            <a:r>
              <a:rPr lang="zh-CN" altLang="en-US" sz="2800" kern="100" dirty="0" smtClean="0">
                <a:solidFill>
                  <a:srgbClr val="C00000"/>
                </a:solidFill>
                <a:latin typeface="Times New Roman"/>
                <a:ea typeface="华文细黑"/>
                <a:cs typeface="Times New Roman"/>
              </a:rPr>
              <a:t>；②</a:t>
            </a:r>
            <a:r>
              <a:rPr lang="zh-CN" altLang="en-US" sz="2800" kern="100" dirty="0">
                <a:solidFill>
                  <a:srgbClr val="C00000"/>
                </a:solidFill>
                <a:latin typeface="Times New Roman"/>
                <a:ea typeface="华文细黑"/>
                <a:cs typeface="Times New Roman"/>
              </a:rPr>
              <a:t>寓情于景，描写江潮的退落和秋江的冷寂，委婉地表达了作者面对国势衰退内心的悲凉，寄寓了浓郁的爱国情感。</a:t>
            </a:r>
            <a:endParaRPr lang="zh-CN" altLang="zh-CN" sz="1050" kern="100" dirty="0">
              <a:solidFill>
                <a:srgbClr val="C00000"/>
              </a:solidFill>
              <a:effectLst/>
              <a:latin typeface="宋体"/>
              <a:cs typeface="Courier New"/>
            </a:endParaRPr>
          </a:p>
        </p:txBody>
      </p:sp>
      <p:sp>
        <p:nvSpPr>
          <p:cNvPr id="12" name="TextBox 11"/>
          <p:cNvSpPr txBox="1"/>
          <p:nvPr/>
        </p:nvSpPr>
        <p:spPr>
          <a:xfrm>
            <a:off x="2206774" y="8279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矩形 6"/>
          <p:cNvSpPr/>
          <p:nvPr/>
        </p:nvSpPr>
        <p:spPr>
          <a:xfrm>
            <a:off x="406574" y="3193472"/>
            <a:ext cx="11273868" cy="355231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78582" y="3038386"/>
            <a:ext cx="11112550" cy="3670724"/>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本题考查鉴赏词句，借以理解作者的情感。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起舞闻鸡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说的是晋代祖逖中夜闻鸡而起床舞剑的典故。这里借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闻鸡起舞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的典故，描绘了一幅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中夜微醺，伴着浪潮声和清冷的江风闻鸡舞剑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的画面。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潮落秋江冷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这一景色描写，营造了秋夜清冷萧索的氛围，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秋江冷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暗示着内心的凄凉，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潮落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暗示着国家的衰败，表达了作者空有报国之志却无法挽回颓势的悲愤愁苦与无奈之情。</a:t>
            </a:r>
            <a:endParaRPr lang="zh-CN" altLang="zh-CN" sz="1050" kern="100" dirty="0">
              <a:effectLst/>
              <a:latin typeface="宋体"/>
              <a:cs typeface="Courier New"/>
            </a:endParaRPr>
          </a:p>
        </p:txBody>
      </p:sp>
      <p:sp>
        <p:nvSpPr>
          <p:cNvPr id="9" name="TextBox 8"/>
          <p:cNvSpPr txBox="1"/>
          <p:nvPr/>
        </p:nvSpPr>
        <p:spPr>
          <a:xfrm>
            <a:off x="3308140" y="8279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2138973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9" restart="whenNotActive" fill="hold" evtFilter="cancelBubble" nodeType="interactiveSeq">
                <p:stCondLst>
                  <p:cond evt="onClick" delay="0">
                    <p:tgtEl>
                      <p:spTgt spid="9"/>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P spid="11" grpId="0"/>
      <p:bldP spid="11" grpId="1"/>
      <p:bldP spid="7" grpId="0" animBg="1"/>
      <p:bldP spid="7" grpId="1" animBg="1"/>
      <p:bldP spid="8" grpId="0"/>
      <p:bldP spid="8"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27272" y="1282432"/>
            <a:ext cx="11112550" cy="459563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类型一：感情变化类</a:t>
            </a:r>
            <a:endParaRPr lang="zh-CN" altLang="zh-CN" sz="1050" b="1" kern="100" dirty="0">
              <a:solidFill>
                <a:srgbClr val="0000FF"/>
              </a:solidFill>
              <a:latin typeface="+mj-ea"/>
              <a:ea typeface="+mj-ea"/>
              <a:cs typeface="Courier New"/>
            </a:endParaRPr>
          </a:p>
          <a:p>
            <a:pPr algn="just">
              <a:lnSpc>
                <a:spcPct val="150000"/>
              </a:lnSpc>
              <a:spcAft>
                <a:spcPts val="0"/>
              </a:spcAft>
            </a:pPr>
            <a:r>
              <a:rPr lang="zh-CN" altLang="zh-CN" sz="2800" kern="100" dirty="0">
                <a:latin typeface="Times New Roman"/>
                <a:ea typeface="华文细黑"/>
                <a:cs typeface="Times New Roman"/>
              </a:rPr>
              <a:t>在古典诗歌中，作者的情感往往不是静态的，而是随着某种时空条件发生了变化，其感情在诗歌的前后文中发生了较大的转变。包括由喜转悲、由悲伤转为豁达释然等。高考考查诗歌情感，正是针对这一点设题。像</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年新课标全国卷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《含山店梦觉作》、</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年江苏卷《休暇日访王侍御不遇》，包括下面的</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年山东卷《水仙子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舟中》，都属此类。</a:t>
            </a:r>
            <a:endParaRPr lang="zh-CN" altLang="zh-CN" sz="1050" kern="100" dirty="0">
              <a:effectLst/>
              <a:latin typeface="宋体"/>
              <a:cs typeface="Courier New"/>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r="6043" b="8819"/>
          <a:stretch/>
        </p:blipFill>
        <p:spPr>
          <a:xfrm>
            <a:off x="1990749" y="-26590"/>
            <a:ext cx="10199663" cy="1022400"/>
          </a:xfrm>
          <a:prstGeom prst="rect">
            <a:avLst/>
          </a:prstGeom>
        </p:spPr>
      </p:pic>
      <p:sp>
        <p:nvSpPr>
          <p:cNvPr id="12" name="矩形 11"/>
          <p:cNvSpPr/>
          <p:nvPr/>
        </p:nvSpPr>
        <p:spPr>
          <a:xfrm>
            <a:off x="3182743" y="149945"/>
            <a:ext cx="7160935" cy="615553"/>
          </a:xfrm>
          <a:prstGeom prst="rect">
            <a:avLst/>
          </a:prstGeom>
        </p:spPr>
        <p:txBody>
          <a:bodyPr wrap="none">
            <a:spAutoFit/>
          </a:bodyPr>
          <a:lstStyle/>
          <a:p>
            <a:pPr algn="ctr"/>
            <a:r>
              <a:rPr lang="zh-CN" altLang="en-US" sz="3400" b="1" dirty="0">
                <a:solidFill>
                  <a:schemeClr val="bg1"/>
                </a:solidFill>
                <a:latin typeface="微软雅黑" pitchFamily="34" charset="-122"/>
                <a:ea typeface="微软雅黑" pitchFamily="34" charset="-122"/>
              </a:rPr>
              <a:t>高考古诗感情题的四种类型及其对策</a:t>
            </a:r>
            <a:endParaRPr lang="zh-CN" altLang="en-US" sz="3400" b="1" dirty="0">
              <a:solidFill>
                <a:schemeClr val="bg1"/>
              </a:solidFill>
              <a:latin typeface="宋体" pitchFamily="2" charset="-122"/>
              <a:ea typeface="宋体" pitchFamily="2" charset="-122"/>
            </a:endParaRPr>
          </a:p>
        </p:txBody>
      </p:sp>
      <p:sp>
        <p:nvSpPr>
          <p:cNvPr id="16" name="矩形 15"/>
          <p:cNvSpPr>
            <a:spLocks noChangeAspect="1"/>
          </p:cNvSpPr>
          <p:nvPr/>
        </p:nvSpPr>
        <p:spPr>
          <a:xfrm>
            <a:off x="-25474" y="-26590"/>
            <a:ext cx="2102634" cy="5118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chemeClr val="bg1"/>
                </a:solidFill>
                <a:latin typeface="+mj-ea"/>
                <a:ea typeface="+mj-ea"/>
                <a:cs typeface="Times New Roman" pitchFamily="18" charset="0"/>
              </a:rPr>
              <a:t>题</a:t>
            </a:r>
            <a:r>
              <a:rPr lang="zh-CN" altLang="en-US" sz="2600" b="1" dirty="0" smtClean="0">
                <a:solidFill>
                  <a:schemeClr val="bg1"/>
                </a:solidFill>
                <a:latin typeface="+mj-ea"/>
                <a:ea typeface="+mj-ea"/>
                <a:cs typeface="Times New Roman" pitchFamily="18" charset="0"/>
              </a:rPr>
              <a:t>点突破</a:t>
            </a:r>
            <a:endParaRPr lang="zh-CN" altLang="en-US" sz="2600" b="1" dirty="0">
              <a:solidFill>
                <a:schemeClr val="bg1"/>
              </a:solidFill>
              <a:latin typeface="+mj-ea"/>
              <a:ea typeface="+mj-ea"/>
              <a:cs typeface="Times New Roman" pitchFamily="18" charset="0"/>
            </a:endParaRPr>
          </a:p>
        </p:txBody>
      </p:sp>
      <p:sp>
        <p:nvSpPr>
          <p:cNvPr id="17" name="矩形 16"/>
          <p:cNvSpPr>
            <a:spLocks noChangeAspect="1"/>
          </p:cNvSpPr>
          <p:nvPr/>
        </p:nvSpPr>
        <p:spPr>
          <a:xfrm>
            <a:off x="-25474" y="483982"/>
            <a:ext cx="2102634" cy="511828"/>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Times New Roman" pitchFamily="18" charset="0"/>
                <a:ea typeface="+mj-ea"/>
                <a:cs typeface="Times New Roman" pitchFamily="18" charset="0"/>
              </a:rPr>
              <a:t>古诗鉴赏</a:t>
            </a:r>
            <a:r>
              <a:rPr lang="en-US" altLang="zh-CN" sz="2000" b="1" dirty="0" smtClean="0">
                <a:solidFill>
                  <a:schemeClr val="tx1"/>
                </a:solidFill>
                <a:latin typeface="Times New Roman" pitchFamily="18" charset="0"/>
                <a:ea typeface="+mj-ea"/>
                <a:cs typeface="Times New Roman" pitchFamily="18" charset="0"/>
              </a:rPr>
              <a:t>4</a:t>
            </a:r>
            <a:endParaRPr lang="zh-CN" altLang="en-US" sz="2000" b="1" dirty="0">
              <a:solidFill>
                <a:schemeClr val="tx1"/>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504056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4664" y="750420"/>
            <a:ext cx="1122367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1.(2016·</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《水仙子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舟中》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原曲见本专题考点三</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结合作品，简要分析作者的情感变化。</a:t>
            </a:r>
            <a:endParaRPr lang="zh-CN" altLang="zh-CN" sz="1050" kern="100" dirty="0">
              <a:effectLst/>
              <a:latin typeface="宋体"/>
              <a:cs typeface="Courier New"/>
            </a:endParaRPr>
          </a:p>
        </p:txBody>
      </p:sp>
      <p:sp>
        <p:nvSpPr>
          <p:cNvPr id="7" name="矩形 6"/>
          <p:cNvSpPr/>
          <p:nvPr/>
        </p:nvSpPr>
        <p:spPr>
          <a:xfrm>
            <a:off x="406574" y="2240140"/>
            <a:ext cx="11273868" cy="284583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6574" y="2229843"/>
            <a:ext cx="11223676"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孤舟夜泊、青荧客船、朔风等，表现了作者的孤独之感、羁旅之思；漫天飞雪激发了作者的创作豪情。风雪鏖战，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与风雪争先，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又与雪缴缠，表现了作者啸傲孤独与风雪的豪迈气概；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一笑琅然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，抒发了作者战胜困境的快意和乐观旷达的情怀。</a:t>
            </a:r>
            <a:endParaRPr lang="zh-CN" altLang="zh-CN" sz="1000" kern="100" dirty="0">
              <a:effectLst/>
              <a:latin typeface="宋体"/>
              <a:cs typeface="Courier New"/>
            </a:endParaRPr>
          </a:p>
        </p:txBody>
      </p:sp>
      <p:sp>
        <p:nvSpPr>
          <p:cNvPr id="9" name="TextBox 8"/>
          <p:cNvSpPr txBox="1"/>
          <p:nvPr/>
        </p:nvSpPr>
        <p:spPr>
          <a:xfrm>
            <a:off x="6527254" y="155758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TextBox 9">
            <a:hlinkClick r:id="rId2" action="ppaction://hlinksldjump"/>
          </p:cNvPr>
          <p:cNvSpPr txBox="1"/>
          <p:nvPr/>
        </p:nvSpPr>
        <p:spPr>
          <a:xfrm>
            <a:off x="7623219" y="155758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462794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7" grpId="1" animBg="1"/>
      <p:bldP spid="8" grpId="0"/>
      <p:bldP spid="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5934" y="1155174"/>
            <a:ext cx="11335913" cy="3552358"/>
          </a:xfrm>
          <a:prstGeom prst="rect">
            <a:avLst/>
          </a:prstGeom>
        </p:spPr>
        <p:txBody>
          <a:bodyPr wrap="square" lIns="121898" tIns="60948" rIns="121898" bIns="60948">
            <a:spAutoFit/>
          </a:bodyPr>
          <a:lstStyle/>
          <a:p>
            <a:pPr algn="just">
              <a:lnSpc>
                <a:spcPts val="5500"/>
              </a:lnSpc>
              <a:spcAft>
                <a:spcPts val="0"/>
              </a:spcAft>
            </a:pPr>
            <a:r>
              <a:rPr lang="zh-CN" altLang="zh-CN" sz="2800" b="1" kern="100" smtClean="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这是一首咏春词。上片由景及情，先实后虚；下片虚实结合，情中见景。全词情景交融，境界高妙。</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风压轻云贴水飞，乍晴池馆燕争泥。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作者先用简笔勾勒出一幅生机勃勃的春天图画。他既没有用浓重的色彩，也没有用艳丽的词藻，而只是轻描淡写地勾勒出风、云、水、燕、泥等颇具初春气息的景物</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28617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矩形 10"/>
          <p:cNvSpPr/>
          <p:nvPr/>
        </p:nvSpPr>
        <p:spPr>
          <a:xfrm>
            <a:off x="350205" y="240474"/>
            <a:ext cx="11386607" cy="645255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2" name="矩形 11"/>
          <p:cNvSpPr/>
          <p:nvPr/>
        </p:nvSpPr>
        <p:spPr>
          <a:xfrm>
            <a:off x="462137" y="94339"/>
            <a:ext cx="11112550" cy="650380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本题考查评价诗歌所表现的思想感情。解答时需要先通读全曲，仔细分析作者前后的不同情感，然后组织答案。前两句作者交代了孤舟夜泊的背景：时间是夜，地点是洞庭湖，遥岸青荧的灯火，衬出了客船的冷寂。孤舟无伴，船外又是茫茫一片，作者的孤独之情、羁旅之思可想而知。结合题目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舟中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二字，则可发现此处的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朔风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，实际上是作者在船舱中所获得的听觉印象，反映了朔风的劲烈。这又使作者生发了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吹老梅花片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的联想，推篷而出却得到了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雪满天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的全新发现，惊喜顿生，豪兴迸发，挥毫成诗。狼毫一落，作者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一笑琅然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，豪情快意顿时将先前的孤寂悲凉一扫而光，代之以乐观旷达之情。</a:t>
            </a:r>
            <a:endParaRPr lang="zh-CN" altLang="zh-CN" sz="1000" kern="100" dirty="0">
              <a:effectLst/>
              <a:latin typeface="宋体"/>
              <a:cs typeface="Courier New"/>
            </a:endParaRPr>
          </a:p>
        </p:txBody>
      </p:sp>
    </p:spTree>
    <p:extLst>
      <p:ext uri="{BB962C8B-B14F-4D97-AF65-F5344CB8AC3E}">
        <p14:creationId xmlns:p14="http://schemas.microsoft.com/office/powerpoint/2010/main" val="838818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3198" y="1668067"/>
            <a:ext cx="10893589"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答这类情感题，要将阅读的重点放在读明白诗歌情感前后的不同及其产生的原因上；组织答案时最好按照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先表达了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感情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，再转到</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感情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，最后表达了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感情</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，一定要把感情基调及其变化原因写进去。</a:t>
            </a:r>
            <a:endParaRPr lang="zh-CN" altLang="zh-CN" sz="1050" kern="100" dirty="0">
              <a:effectLst/>
              <a:latin typeface="宋体"/>
              <a:cs typeface="Courier New"/>
            </a:endParaRPr>
          </a:p>
        </p:txBody>
      </p:sp>
      <p:sp>
        <p:nvSpPr>
          <p:cNvPr id="4" name="矩形 3"/>
          <p:cNvSpPr>
            <a:spLocks noChangeAspect="1"/>
          </p:cNvSpPr>
          <p:nvPr/>
        </p:nvSpPr>
        <p:spPr>
          <a:xfrm>
            <a:off x="0" y="773137"/>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204290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8415" y="775717"/>
            <a:ext cx="11002525" cy="4166245"/>
          </a:xfrm>
          <a:prstGeom prst="rect">
            <a:avLst/>
          </a:prstGeom>
        </p:spPr>
        <p:txBody>
          <a:bodyPr wrap="square" lIns="121898" tIns="60948" rIns="121898" bIns="60948">
            <a:spAutoFit/>
          </a:bodyPr>
          <a:lstStyle/>
          <a:p>
            <a:pPr algn="just">
              <a:lnSpc>
                <a:spcPct val="160000"/>
              </a:lnSpc>
              <a:spcAft>
                <a:spcPts val="0"/>
              </a:spcAft>
            </a:pPr>
            <a:r>
              <a:rPr lang="zh-CN" altLang="zh-CN" sz="2800" b="1" kern="100" dirty="0">
                <a:solidFill>
                  <a:srgbClr val="0000FF"/>
                </a:solidFill>
                <a:latin typeface="+mj-ea"/>
                <a:ea typeface="+mj-ea"/>
                <a:cs typeface="Times New Roman"/>
              </a:rPr>
              <a:t>类型二：感情丰富类</a:t>
            </a:r>
            <a:endParaRPr lang="zh-CN" altLang="zh-CN" sz="1050" b="1" kern="100" dirty="0">
              <a:solidFill>
                <a:srgbClr val="0000FF"/>
              </a:solidFill>
              <a:latin typeface="+mj-ea"/>
              <a:ea typeface="+mj-ea"/>
              <a:cs typeface="Courier New"/>
            </a:endParaRPr>
          </a:p>
          <a:p>
            <a:pPr algn="just">
              <a:lnSpc>
                <a:spcPct val="160000"/>
              </a:lnSpc>
              <a:spcAft>
                <a:spcPts val="0"/>
              </a:spcAft>
            </a:pPr>
            <a:r>
              <a:rPr lang="zh-CN" altLang="zh-CN" sz="2800" kern="100" dirty="0">
                <a:latin typeface="Times New Roman"/>
                <a:ea typeface="华文细黑"/>
                <a:cs typeface="Times New Roman"/>
              </a:rPr>
              <a:t>在古典诗歌中，诗人表达感情往往不是单一的，而是以某种情绪</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多为喜、乐、怒、忧、惧、愁等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为主导，很多既相近又相异的感情交织在一起。诗人没有相互矛盾的情绪，他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或喜或愁，或忧或惧，但这种情绪的产生，是由多方面的动因相互作用的结果。多重感情，多个答题要点，这是高考古诗感情题的主要类型。</a:t>
            </a:r>
            <a:endParaRPr lang="zh-CN" altLang="zh-CN" sz="1050" kern="100" dirty="0">
              <a:effectLst/>
              <a:latin typeface="宋体"/>
              <a:cs typeface="Courier New"/>
            </a:endParaRPr>
          </a:p>
        </p:txBody>
      </p:sp>
    </p:spTree>
    <p:extLst>
      <p:ext uri="{BB962C8B-B14F-4D97-AF65-F5344CB8AC3E}">
        <p14:creationId xmlns:p14="http://schemas.microsoft.com/office/powerpoint/2010/main" val="2382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364" y="512325"/>
            <a:ext cx="1122367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如梦令</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建康作</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赵鼎</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烟雨满江风细，江上危楼独倚。歌罢楚云空，楼下依前流水。迢递，迢递，目送孤鸿千里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zh-CN" altLang="zh-CN" sz="2800" kern="100" spc="-100" dirty="0">
                <a:latin typeface="Times New Roman"/>
                <a:ea typeface="华文细黑"/>
                <a:cs typeface="Times New Roman"/>
              </a:rPr>
              <a:t>赵鼎</a:t>
            </a:r>
            <a:r>
              <a:rPr lang="en-US" altLang="zh-CN" sz="2800" kern="100" spc="-100" dirty="0">
                <a:latin typeface="Times New Roman"/>
                <a:ea typeface="华文细黑"/>
                <a:cs typeface="Courier New"/>
              </a:rPr>
              <a:t>(1085—1147)</a:t>
            </a:r>
            <a:r>
              <a:rPr lang="zh-CN" altLang="zh-CN" sz="2800" kern="100" spc="-100" dirty="0">
                <a:latin typeface="Times New Roman"/>
                <a:ea typeface="华文细黑"/>
                <a:cs typeface="Times New Roman"/>
              </a:rPr>
              <a:t>，山西闻喜县人，南宋高宗时政治家、名相、词人。</a:t>
            </a:r>
            <a:endParaRPr lang="zh-CN" altLang="zh-CN" sz="1050" kern="100" spc="-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鉴赏　</a:t>
            </a:r>
            <a:r>
              <a:rPr lang="zh-CN" altLang="zh-CN" sz="2800" kern="100" dirty="0">
                <a:latin typeface="Times New Roman"/>
                <a:ea typeface="华文细黑"/>
                <a:cs typeface="Times New Roman"/>
              </a:rPr>
              <a:t>一开始词人便将目光投向了滚滚的江水，写道：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烟雨满江风细。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由于国难当头，心怀悱恻，因此，虽然江流滔滔、烟雨迷</a:t>
            </a:r>
            <a:r>
              <a:rPr lang="zh-CN" altLang="zh-CN" sz="2800" kern="100" dirty="0">
                <a:latin typeface="宋体"/>
                <a:ea typeface="华文细黑"/>
                <a:cs typeface="宋体"/>
              </a:rPr>
              <a:t>濛</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382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17426"/>
            <a:ext cx="11223676"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prstClr val="black"/>
                </a:solidFill>
                <a:latin typeface="Times New Roman"/>
                <a:ea typeface="华文细黑"/>
                <a:cs typeface="Times New Roman"/>
              </a:rPr>
              <a:t>但</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词人心头撩起的却不是充满诗意的朦胧而飘忽的雅怀，而是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山雨欲来风满楼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的沉重的忧虑。而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江上危楼独倚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一句正是词人内心忧郁在形象上的写照。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字不但含有形影相吊的意思，而且还反映了词人精神上的孤独与凄凉。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歌罢楚云空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是写词人内心受到景物的感应，不由自主地放声高歌。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代指建康，因其古属楚国，故云。词人说他歌罢以后，楚天一片寥廓，危楼之下的江水依旧无语东流。这两句虽未直接刻画词人内心的痛楚，但通过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楚云空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流水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两个鲜明的意象所流露的空旷、绵长之感，也让人不难体会到他寂寞忧愁的心灵。正因为如此，才能生发出以下两句：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迢递，</a:t>
            </a:r>
            <a:r>
              <a:rPr lang="zh-CN" altLang="zh-CN" sz="2800" kern="100" spc="50" dirty="0">
                <a:latin typeface="Times New Roman"/>
                <a:ea typeface="华文细黑"/>
                <a:cs typeface="Times New Roman"/>
              </a:rPr>
              <a:t>迢递，目送孤鸿千里。</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迢递</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是悠远的样子，虽指江水的悠长</a:t>
            </a:r>
            <a:r>
              <a:rPr lang="zh-CN" altLang="zh-CN" sz="2800" kern="100" spc="50" dirty="0" smtClean="0">
                <a:latin typeface="Times New Roman"/>
                <a:ea typeface="华文细黑"/>
                <a:cs typeface="Times New Roman"/>
              </a:rPr>
              <a:t>，</a:t>
            </a:r>
            <a:endParaRPr lang="zh-CN" altLang="zh-CN" sz="1050" kern="100" spc="50" dirty="0">
              <a:latin typeface="宋体"/>
              <a:cs typeface="Courier New"/>
            </a:endParaRPr>
          </a:p>
        </p:txBody>
      </p:sp>
    </p:spTree>
    <p:extLst>
      <p:ext uri="{BB962C8B-B14F-4D97-AF65-F5344CB8AC3E}">
        <p14:creationId xmlns:p14="http://schemas.microsoft.com/office/powerpoint/2010/main" val="2382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9202" y="592401"/>
            <a:ext cx="11112550" cy="456558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但同时也象征着词人愁思的绵延不绝，词人说他把目光投向遥远的天际，看到孤鸿也随江流远去。无疑，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孤鸿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这一意象的突然出现，给词人的愁思中又增添了一些况味。因为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孤鸿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历来被人们看作是孤独、哀伤的代名词。</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从整体上看，这首词虽然短小，容量却很大。虽然没有一句直抒胸臆，但其中的每一个意象无不折射着词人忧郁的面影。这种尺幅千里的效果正是该词的特色所在。</a:t>
            </a:r>
            <a:r>
              <a:rPr lang="en-US" altLang="zh-CN" sz="2800" kern="100" dirty="0">
                <a:latin typeface="Times New Roman"/>
                <a:ea typeface="华文细黑"/>
                <a:cs typeface="Times New Roman"/>
              </a:rPr>
              <a:t> </a:t>
            </a:r>
            <a:endParaRPr lang="zh-CN" altLang="zh-CN" sz="1050" kern="100" dirty="0">
              <a:latin typeface="宋体"/>
              <a:cs typeface="Courier New"/>
            </a:endParaRPr>
          </a:p>
        </p:txBody>
      </p:sp>
    </p:spTree>
    <p:extLst>
      <p:ext uri="{BB962C8B-B14F-4D97-AF65-F5344CB8AC3E}">
        <p14:creationId xmlns:p14="http://schemas.microsoft.com/office/powerpoint/2010/main" val="1893136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4664" y="923714"/>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全词最后一句表达了词人怎样的情感？</a:t>
            </a:r>
            <a:endParaRPr lang="zh-CN" altLang="zh-CN" sz="1050" kern="100" dirty="0">
              <a:effectLst/>
              <a:latin typeface="宋体"/>
              <a:cs typeface="Courier New"/>
            </a:endParaRPr>
          </a:p>
        </p:txBody>
      </p:sp>
      <p:sp>
        <p:nvSpPr>
          <p:cNvPr id="7" name="矩形 6"/>
          <p:cNvSpPr/>
          <p:nvPr/>
        </p:nvSpPr>
        <p:spPr>
          <a:xfrm>
            <a:off x="406574" y="1876443"/>
            <a:ext cx="11273868" cy="76126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6574" y="1839294"/>
            <a:ext cx="11223676"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孤独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凄凉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之感，寂寞思乡之情，忧郁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忧愁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茫然之意。</a:t>
            </a:r>
            <a:endParaRPr lang="zh-CN" altLang="zh-CN" sz="1050" kern="100" dirty="0">
              <a:effectLst/>
              <a:latin typeface="宋体"/>
              <a:cs typeface="Courier New"/>
            </a:endParaRPr>
          </a:p>
        </p:txBody>
      </p:sp>
      <p:sp>
        <p:nvSpPr>
          <p:cNvPr id="9" name="TextBox 8"/>
          <p:cNvSpPr txBox="1"/>
          <p:nvPr/>
        </p:nvSpPr>
        <p:spPr>
          <a:xfrm>
            <a:off x="6601458" y="113506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046222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7" grpId="1" animBg="1"/>
      <p:bldP spid="8" grpId="0"/>
      <p:bldP spid="8"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812677"/>
            <a:ext cx="11112550"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因为这类情感的要点不止一个，要答全情感要点，就要从不同方面、角度、层次充分开掘出情感要点：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细分层次</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情感把握题要求概括分析的材料有：一两个词语、一两个句子、一联或两联、上片或下片，乃至全篇。不同的层级，包含的情感要点不同，如两句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，情感要点有两个，两句都要分析，如果只分析其中一句，就有可能要点不全。至于两联、上下片乃至全篇，更是如此。为此，要区分层次、划分层次，有几个层次就要尽可能作几个层次的情感概括或分析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a:spLocks noChangeAspect="1"/>
          </p:cNvSpPr>
          <p:nvPr/>
        </p:nvSpPr>
        <p:spPr>
          <a:xfrm>
            <a:off x="0" y="3806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87267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1246" y="117426"/>
            <a:ext cx="11335913" cy="65045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联系全篇</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有的词句，单看其身，自然能概括分析出。可是如果把它与全篇联起来看，它还有一层情感要点。所以，我们有时不能忘记把它放在上下文中看，放在全篇中看，这样才能不少答情感要点。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注意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双向</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有不少古诗，古诗中有不少词语，它们的情感自身具有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双向性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，作答时不能只答出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咏物诗、怀古诗的情感双向十分明显。咏物诗的情感一关乎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，一关乎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，回答情感时要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物志兼有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；怀古诗的情感一关乎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，一关乎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今</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，回答情感时要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古今兼有</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15579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7940" y="189434"/>
            <a:ext cx="11002525" cy="660303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闺怨诗有的有寄托，有的没有。如有，则情感一关乎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，一关乎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诗中的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等词语一般都有单向性，但也有双关义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象征义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。如有双关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象征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，随之而来的情感可能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双向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内外关联</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有的情感题目所给的语言材料如从诗的内部看当然有情感内涵，如果与诗外的写作背景、诗人生平联系起来看，则另有一层情感内涵。因此，我们有时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联起来看，才能全面把握。如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年全国甲卷杜甫《丹青引赠曹将军霸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节选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》一诗，通篇赞扬了曹霸的画技。如果与作者联系起来看，诗中何止是赞美，其情感内涵要丰富多了。</a:t>
            </a:r>
            <a:endParaRPr lang="zh-CN" altLang="zh-CN" sz="1050" kern="100" dirty="0">
              <a:latin typeface="宋体"/>
              <a:cs typeface="Courier New"/>
            </a:endParaRPr>
          </a:p>
        </p:txBody>
      </p:sp>
    </p:spTree>
    <p:extLst>
      <p:ext uri="{BB962C8B-B14F-4D97-AF65-F5344CB8AC3E}">
        <p14:creationId xmlns:p14="http://schemas.microsoft.com/office/powerpoint/2010/main" val="1965412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405458"/>
            <a:ext cx="11223676"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在一个多云转晴的春日里，作者徜徉于池馆内外，但见和风吹拂大地，薄云贴水迅飞，轻阴搁雨，天气初晴，那衔泥的新燕，正软语呢喃。面对着这春意盎然的良辰佳景，作者却接着说一句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沈郎多病不胜衣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，作者用沈约之典，说自己腰围带减，瘦损不堪，值兹阳和气清之际，更加弱不禁风了。这样乐景、哀情相衬，其哀伤之情更深。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个动词使首句形成连动句式，振动起整个画面。次句则把时空交互一起写，春天初晴，池馆内外。这两句色彩明快。第三句点出作者自己，由于情感外射，整幅画面顿时从明快变为阴郁。如此以来，产生了跌宕的审美效果，更增加了词的动态美</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18065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7940" y="117426"/>
            <a:ext cx="11002525" cy="660303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类型三：矛盾统一类</a:t>
            </a:r>
          </a:p>
          <a:p>
            <a:pPr algn="just">
              <a:lnSpc>
                <a:spcPct val="150000"/>
              </a:lnSpc>
              <a:spcAft>
                <a:spcPts val="0"/>
              </a:spcAft>
            </a:pPr>
            <a:r>
              <a:rPr lang="zh-CN" altLang="zh-CN" sz="2800" kern="100" dirty="0">
                <a:latin typeface="Times New Roman"/>
                <a:ea typeface="华文细黑"/>
                <a:cs typeface="Times New Roman"/>
              </a:rPr>
              <a:t>这类诗歌，诗人所抒发的情感由两种或多种差别较大的感情交织在一起。因为诗人的某种特殊境遇，或诗人所面对事物较为复杂，对此，诗人产生了既悲又喜或既失落又充满希望等矛盾的心态，但这种矛盾情感又有机地统一于诗人的情绪中。</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矛盾统一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类感情因其丰富性和复杂性，为高考卷尤其是课标卷所青睐。如</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都涉及此类，尤其以</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年全国乙卷《金陵望汉江》最为典型。李白在诗中抒发的情感，就是典型的矛盾统一：一方面欣喜天下一统、国运昌盛、政治清明；一方面为无法、无处实现自己的理想，立下不世之功而落寞。</a:t>
            </a:r>
            <a:endParaRPr lang="zh-CN" altLang="zh-CN" sz="1050" kern="100" dirty="0">
              <a:effectLst/>
              <a:latin typeface="宋体"/>
              <a:cs typeface="Courier New"/>
            </a:endParaRPr>
          </a:p>
        </p:txBody>
      </p:sp>
    </p:spTree>
    <p:extLst>
      <p:ext uri="{BB962C8B-B14F-4D97-AF65-F5344CB8AC3E}">
        <p14:creationId xmlns:p14="http://schemas.microsoft.com/office/powerpoint/2010/main" val="1027099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7940" y="440317"/>
            <a:ext cx="11002525"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避地寒食</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韩　偓</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避地淹留已自悲，况逢寒食欲沾衣。</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浓春孤馆人愁坐，斜日空园花乱飞。</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路远渐忧知己少，时危又与赏心违。</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a:t>
            </a:r>
            <a:r>
              <a:rPr lang="zh-CN" altLang="zh-CN" sz="2800" kern="100" dirty="0">
                <a:latin typeface="Times New Roman"/>
                <a:ea typeface="华文细黑"/>
                <a:cs typeface="Times New Roman"/>
              </a:rPr>
              <a:t>名所系无穷事，争敢当年</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便息机</a:t>
            </a:r>
            <a:r>
              <a:rPr lang="en-US" altLang="zh-CN" sz="2800" kern="100" baseline="30000" dirty="0">
                <a:latin typeface="宋体"/>
                <a:ea typeface="华文细黑"/>
                <a:cs typeface="Times New Roman"/>
              </a:rPr>
              <a:t>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当年：壮年。</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息机：息灭机心</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426573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2598" y="879462"/>
            <a:ext cx="10893589" cy="391848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此诗是韩</a:t>
            </a:r>
            <a:r>
              <a:rPr lang="zh-CN" altLang="zh-CN" sz="2800" kern="100" dirty="0">
                <a:latin typeface="宋体"/>
                <a:ea typeface="华文细黑"/>
                <a:cs typeface="宋体"/>
              </a:rPr>
              <a:t>偓</a:t>
            </a:r>
            <a:r>
              <a:rPr lang="zh-CN" altLang="zh-CN" sz="2800" kern="100" dirty="0">
                <a:latin typeface="仿宋_GB2312"/>
                <a:ea typeface="华文细黑"/>
                <a:cs typeface="仿宋_GB2312"/>
              </a:rPr>
              <a:t>避乱异地时所作</a:t>
            </a:r>
            <a:r>
              <a:rPr lang="zh-CN" altLang="zh-CN" sz="2800" kern="100" dirty="0">
                <a:latin typeface="Times New Roman"/>
                <a:ea typeface="华文细黑"/>
                <a:cs typeface="Times New Roman"/>
              </a:rPr>
              <a:t>。公元</a:t>
            </a:r>
            <a:r>
              <a:rPr lang="en-US" altLang="zh-CN" sz="2800" kern="100" dirty="0">
                <a:latin typeface="Times New Roman"/>
                <a:ea typeface="华文细黑"/>
                <a:cs typeface="Courier New"/>
              </a:rPr>
              <a:t>904</a:t>
            </a:r>
            <a:r>
              <a:rPr lang="zh-CN" altLang="zh-CN" sz="2800" kern="100" dirty="0">
                <a:latin typeface="Times New Roman"/>
                <a:ea typeface="华文细黑"/>
                <a:cs typeface="Times New Roman"/>
              </a:rPr>
              <a:t>年，朱全忠专擅政权，战乱不息，作者为逃避战乱而移居江南。此时，诗人所处的环境，处处都是乱世造成的不堪景象，再加上诗人想到快到传统寒食节了，自己却在异乡时，不免会暗自神伤。诗中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不仅反映出了诗人的孤寂与不安，更抒发了作者的愤慨，诗中的字字句句，犹如诗人在悲吟亡国之音，蕴含无尽的感伤。</a:t>
            </a:r>
            <a:endParaRPr lang="zh-CN" altLang="zh-CN" sz="1050" kern="100" dirty="0">
              <a:effectLst/>
              <a:latin typeface="宋体"/>
              <a:cs typeface="Courier New"/>
            </a:endParaRPr>
          </a:p>
        </p:txBody>
      </p:sp>
    </p:spTree>
    <p:extLst>
      <p:ext uri="{BB962C8B-B14F-4D97-AF65-F5344CB8AC3E}">
        <p14:creationId xmlns:p14="http://schemas.microsoft.com/office/powerpoint/2010/main" val="188146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4664" y="693490"/>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诗的尾联表达了作者怎样的矛盾心理？</a:t>
            </a:r>
            <a:endParaRPr lang="zh-CN" altLang="zh-CN" sz="1050" kern="100" dirty="0">
              <a:effectLst/>
              <a:latin typeface="宋体"/>
              <a:cs typeface="Courier New"/>
            </a:endParaRPr>
          </a:p>
        </p:txBody>
      </p:sp>
      <p:sp>
        <p:nvSpPr>
          <p:cNvPr id="7" name="矩形 6"/>
          <p:cNvSpPr/>
          <p:nvPr/>
        </p:nvSpPr>
        <p:spPr>
          <a:xfrm>
            <a:off x="406574" y="1512285"/>
            <a:ext cx="11273868" cy="83738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6574" y="1448429"/>
            <a:ext cx="1122367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一方面感慨为功名所累，另一方面又表达了壮年就息灭机心的不甘。</a:t>
            </a:r>
            <a:endParaRPr lang="zh-CN" altLang="zh-CN" sz="1050" kern="100" dirty="0">
              <a:effectLst/>
              <a:latin typeface="宋体"/>
              <a:cs typeface="Courier New"/>
            </a:endParaRPr>
          </a:p>
        </p:txBody>
      </p:sp>
      <p:sp>
        <p:nvSpPr>
          <p:cNvPr id="9" name="TextBox 8"/>
          <p:cNvSpPr txBox="1"/>
          <p:nvPr/>
        </p:nvSpPr>
        <p:spPr>
          <a:xfrm>
            <a:off x="6630033" y="88093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049612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7" grpId="1" animBg="1"/>
      <p:bldP spid="8" grpId="0"/>
      <p:bldP spid="8"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7940" y="1666326"/>
            <a:ext cx="11002525"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矛盾统一类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情感题，关键在于理清诗人两种差别较大的情感内涵，并能明白诗人产生这种情感的原因；表述答案时可用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一方面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，另一方面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形式，一定要答明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矛盾性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a:spLocks noChangeAspect="1"/>
          </p:cNvSpPr>
          <p:nvPr/>
        </p:nvSpPr>
        <p:spPr>
          <a:xfrm>
            <a:off x="0" y="837506"/>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29472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2408" y="735446"/>
            <a:ext cx="10893589" cy="391848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类型四：感情单一类</a:t>
            </a:r>
          </a:p>
          <a:p>
            <a:pPr algn="just">
              <a:lnSpc>
                <a:spcPct val="150000"/>
              </a:lnSpc>
              <a:spcAft>
                <a:spcPts val="0"/>
              </a:spcAft>
            </a:pPr>
            <a:r>
              <a:rPr lang="zh-CN" altLang="zh-CN" sz="2800" kern="100" dirty="0">
                <a:latin typeface="Times New Roman"/>
                <a:ea typeface="华文细黑"/>
                <a:cs typeface="Times New Roman"/>
              </a:rPr>
              <a:t>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感情单一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类，首先，其思想感情是相对固定的，前后没有变化，也没有矛盾的情感交织在一起；其次，感情内涵相对单一或固定。在浩瀚的诗歌宝库中，这类诗歌的总体数量要远远大于其他三种类型的诗歌。但在高考中，这类感情题考得并不多，因为它的情感相对容易把握。</a:t>
            </a:r>
            <a:endParaRPr lang="zh-CN" altLang="zh-CN" sz="1050" kern="100" dirty="0">
              <a:effectLst/>
              <a:latin typeface="宋体"/>
              <a:cs typeface="Courier New"/>
            </a:endParaRPr>
          </a:p>
        </p:txBody>
      </p:sp>
    </p:spTree>
    <p:extLst>
      <p:ext uri="{BB962C8B-B14F-4D97-AF65-F5344CB8AC3E}">
        <p14:creationId xmlns:p14="http://schemas.microsoft.com/office/powerpoint/2010/main" val="1239486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4664" y="333450"/>
            <a:ext cx="11223676"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缀古诗怀家</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晁补之</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二月已破三月来，蝴蝶忽然满芳草。</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正是归时君不归，及至君来花又少。</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诗的后两句是怎样表达诗人的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怀家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之情的？请简要赏析。</a:t>
            </a:r>
            <a:endParaRPr lang="zh-CN" altLang="zh-CN" sz="1050" kern="100" dirty="0">
              <a:effectLst/>
              <a:latin typeface="宋体"/>
              <a:cs typeface="Courier New"/>
            </a:endParaRPr>
          </a:p>
        </p:txBody>
      </p:sp>
      <p:sp>
        <p:nvSpPr>
          <p:cNvPr id="7" name="矩形 6"/>
          <p:cNvSpPr/>
          <p:nvPr/>
        </p:nvSpPr>
        <p:spPr>
          <a:xfrm>
            <a:off x="406574" y="4300437"/>
            <a:ext cx="11273868" cy="197452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06574" y="4256741"/>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诗人从家人思念自己的角度来写自己的怀家之情。同时，用错过赏花时节的遗憾来表达家人对自己归家的期盼，从而表达诗人怀家心情的热切，情感深切感人。</a:t>
            </a:r>
            <a:endParaRPr lang="zh-CN" altLang="zh-CN" sz="1050" kern="100" dirty="0">
              <a:effectLst/>
              <a:latin typeface="宋体"/>
              <a:cs typeface="Courier New"/>
            </a:endParaRPr>
          </a:p>
        </p:txBody>
      </p:sp>
      <p:sp>
        <p:nvSpPr>
          <p:cNvPr id="9" name="TextBox 8"/>
          <p:cNvSpPr txBox="1"/>
          <p:nvPr/>
        </p:nvSpPr>
        <p:spPr>
          <a:xfrm>
            <a:off x="10055646" y="374116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76710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7" grpId="1" animBg="1"/>
      <p:bldP spid="8" grpId="0"/>
      <p:bldP spid="8"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6515" y="1584692"/>
            <a:ext cx="11002525" cy="2571962"/>
          </a:xfrm>
          <a:prstGeom prst="rect">
            <a:avLst/>
          </a:prstGeom>
        </p:spPr>
        <p:txBody>
          <a:bodyPr wrap="square" lIns="121898" tIns="60948" rIns="121898" bIns="60948">
            <a:spAutoFit/>
          </a:bodyPr>
          <a:lstStyle/>
          <a:p>
            <a:pPr algn="just">
              <a:lnSpc>
                <a:spcPct val="200000"/>
              </a:lnSpc>
              <a:spcAft>
                <a:spcPts val="0"/>
              </a:spcAft>
            </a:pPr>
            <a:r>
              <a:rPr lang="zh-CN" altLang="zh-CN" sz="2800" kern="100" spc="-100" dirty="0">
                <a:latin typeface="Times New Roman"/>
                <a:ea typeface="华文细黑"/>
                <a:cs typeface="Times New Roman"/>
              </a:rPr>
              <a:t>答这类题，要特别注意命题人命题设置的特点，如</a:t>
            </a:r>
            <a:r>
              <a:rPr lang="en-US" altLang="zh-CN" sz="2800" kern="100" spc="-100" dirty="0">
                <a:latin typeface="Times New Roman"/>
                <a:ea typeface="华文细黑"/>
                <a:cs typeface="Courier New"/>
              </a:rPr>
              <a:t>2014</a:t>
            </a:r>
            <a:r>
              <a:rPr lang="zh-CN" altLang="zh-CN" sz="2800" kern="100" spc="-100" dirty="0">
                <a:latin typeface="Times New Roman"/>
                <a:ea typeface="华文细黑"/>
                <a:cs typeface="Times New Roman"/>
              </a:rPr>
              <a:t>新课标全国卷</a:t>
            </a:r>
            <a:r>
              <a:rPr lang="en-US" altLang="zh-CN" sz="2800" kern="100" spc="-100" dirty="0">
                <a:latin typeface="宋体"/>
                <a:ea typeface="华文细黑"/>
                <a:cs typeface="Times New Roman"/>
              </a:rPr>
              <a:t>Ⅰ</a:t>
            </a:r>
            <a:r>
              <a:rPr lang="zh-CN" altLang="zh-CN" sz="2800" kern="100" dirty="0">
                <a:latin typeface="Times New Roman"/>
                <a:ea typeface="华文细黑"/>
                <a:cs typeface="Times New Roman"/>
              </a:rPr>
              <a:t>考查细节描写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动作描写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是如何表达感情的。这种把感情与表达技巧</a:t>
            </a:r>
            <a:r>
              <a:rPr lang="zh-CN" altLang="zh-CN" sz="2800" kern="100" spc="-100" dirty="0">
                <a:latin typeface="Times New Roman"/>
                <a:ea typeface="华文细黑"/>
                <a:cs typeface="Times New Roman"/>
              </a:rPr>
              <a:t>紧紧结合在一起的</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曲线</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方式，无论是审题还是答题，都要格外留心。</a:t>
            </a:r>
            <a:endParaRPr lang="zh-CN" altLang="zh-CN" sz="1050" kern="100" spc="-100" dirty="0">
              <a:effectLst/>
              <a:latin typeface="宋体"/>
              <a:cs typeface="Courier New"/>
            </a:endParaRPr>
          </a:p>
        </p:txBody>
      </p:sp>
      <p:sp>
        <p:nvSpPr>
          <p:cNvPr id="5" name="矩形 4"/>
          <p:cNvSpPr>
            <a:spLocks noChangeAspect="1"/>
          </p:cNvSpPr>
          <p:nvPr/>
        </p:nvSpPr>
        <p:spPr>
          <a:xfrm>
            <a:off x="0" y="837506"/>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62995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F:\未用 图\3.jpg"/>
          <p:cNvPicPr>
            <a:picLocks noChangeArrowheads="1"/>
          </p:cNvPicPr>
          <p:nvPr/>
        </p:nvPicPr>
        <p:blipFill rotWithShape="1">
          <a:blip r:embed="rId2">
            <a:extLst>
              <a:ext uri="{28A0092B-C50C-407E-A947-70E740481C1C}">
                <a14:useLocalDpi xmlns:a14="http://schemas.microsoft.com/office/drawing/2010/main" val="0"/>
              </a:ext>
            </a:extLst>
          </a:blip>
          <a:srcRect t="15940"/>
          <a:stretch/>
        </p:blipFill>
        <p:spPr bwMode="auto">
          <a:xfrm>
            <a:off x="406" y="0"/>
            <a:ext cx="121896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10248" y="3707638"/>
            <a:ext cx="12192000" cy="1375395"/>
            <a:chOff x="-1524000" y="2705990"/>
            <a:chExt cx="12192000" cy="1375395"/>
          </a:xfrm>
        </p:grpSpPr>
        <p:cxnSp>
          <p:nvCxnSpPr>
            <p:cNvPr id="14" name="直接连接符 13"/>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524000" y="2705990"/>
              <a:ext cx="12192000" cy="1375395"/>
              <a:chOff x="-1524000" y="2705990"/>
              <a:chExt cx="12192000" cy="1375395"/>
            </a:xfrm>
          </p:grpSpPr>
          <p:sp>
            <p:nvSpPr>
              <p:cNvPr id="16" name="矩形 15"/>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矩形 28"/>
          <p:cNvSpPr/>
          <p:nvPr/>
        </p:nvSpPr>
        <p:spPr>
          <a:xfrm>
            <a:off x="4005856"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30" name="标题 1"/>
          <p:cNvSpPr txBox="1">
            <a:spLocks/>
          </p:cNvSpPr>
          <p:nvPr/>
        </p:nvSpPr>
        <p:spPr>
          <a:xfrm>
            <a:off x="2825216"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pic>
        <p:nvPicPr>
          <p:cNvPr id="31" name="图片 30"/>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32" name="图片 31"/>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Tree>
    <p:extLst>
      <p:ext uri="{BB962C8B-B14F-4D97-AF65-F5344CB8AC3E}">
        <p14:creationId xmlns:p14="http://schemas.microsoft.com/office/powerpoint/2010/main" val="24108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435">
                                          <p:stCondLst>
                                            <p:cond delay="0"/>
                                          </p:stCondLst>
                                        </p:cTn>
                                        <p:tgtEl>
                                          <p:spTgt spid="30"/>
                                        </p:tgtEl>
                                      </p:cBhvr>
                                    </p:animEffect>
                                    <p:anim calcmode="lin" valueType="num">
                                      <p:cBhvr>
                                        <p:cTn id="8" dur="1367"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0"/>
                                        </p:tgtEl>
                                        <p:attrNameLst>
                                          <p:attrName>ppt_y</p:attrName>
                                        </p:attrNameLst>
                                      </p:cBhvr>
                                      <p:tavLst>
                                        <p:tav tm="0" fmla="#ppt_y-sin(pi*$)/81">
                                          <p:val>
                                            <p:fltVal val="0"/>
                                          </p:val>
                                        </p:tav>
                                        <p:tav tm="100000">
                                          <p:val>
                                            <p:fltVal val="1"/>
                                          </p:val>
                                        </p:tav>
                                      </p:tavLst>
                                    </p:anim>
                                    <p:animScale>
                                      <p:cBhvr>
                                        <p:cTn id="13" dur="20">
                                          <p:stCondLst>
                                            <p:cond delay="487"/>
                                          </p:stCondLst>
                                        </p:cTn>
                                        <p:tgtEl>
                                          <p:spTgt spid="30"/>
                                        </p:tgtEl>
                                      </p:cBhvr>
                                      <p:to x="100000" y="60000"/>
                                    </p:animScale>
                                    <p:animScale>
                                      <p:cBhvr>
                                        <p:cTn id="14" dur="124" decel="50000">
                                          <p:stCondLst>
                                            <p:cond delay="507"/>
                                          </p:stCondLst>
                                        </p:cTn>
                                        <p:tgtEl>
                                          <p:spTgt spid="30"/>
                                        </p:tgtEl>
                                      </p:cBhvr>
                                      <p:to x="100000" y="100000"/>
                                    </p:animScale>
                                    <p:animScale>
                                      <p:cBhvr>
                                        <p:cTn id="15" dur="20">
                                          <p:stCondLst>
                                            <p:cond delay="984"/>
                                          </p:stCondLst>
                                        </p:cTn>
                                        <p:tgtEl>
                                          <p:spTgt spid="30"/>
                                        </p:tgtEl>
                                      </p:cBhvr>
                                      <p:to x="100000" y="80000"/>
                                    </p:animScale>
                                    <p:animScale>
                                      <p:cBhvr>
                                        <p:cTn id="16" dur="124" decel="50000">
                                          <p:stCondLst>
                                            <p:cond delay="1004"/>
                                          </p:stCondLst>
                                        </p:cTn>
                                        <p:tgtEl>
                                          <p:spTgt spid="30"/>
                                        </p:tgtEl>
                                      </p:cBhvr>
                                      <p:to x="100000" y="100000"/>
                                    </p:animScale>
                                    <p:animScale>
                                      <p:cBhvr>
                                        <p:cTn id="17" dur="20">
                                          <p:stCondLst>
                                            <p:cond delay="1231"/>
                                          </p:stCondLst>
                                        </p:cTn>
                                        <p:tgtEl>
                                          <p:spTgt spid="30"/>
                                        </p:tgtEl>
                                      </p:cBhvr>
                                      <p:to x="100000" y="90000"/>
                                    </p:animScale>
                                    <p:animScale>
                                      <p:cBhvr>
                                        <p:cTn id="18" dur="124" decel="50000">
                                          <p:stCondLst>
                                            <p:cond delay="1251"/>
                                          </p:stCondLst>
                                        </p:cTn>
                                        <p:tgtEl>
                                          <p:spTgt spid="30"/>
                                        </p:tgtEl>
                                      </p:cBhvr>
                                      <p:to x="100000" y="100000"/>
                                    </p:animScale>
                                    <p:animScale>
                                      <p:cBhvr>
                                        <p:cTn id="19" dur="20">
                                          <p:stCondLst>
                                            <p:cond delay="1356"/>
                                          </p:stCondLst>
                                        </p:cTn>
                                        <p:tgtEl>
                                          <p:spTgt spid="30"/>
                                        </p:tgtEl>
                                      </p:cBhvr>
                                      <p:to x="100000" y="95000"/>
                                    </p:animScale>
                                    <p:animScale>
                                      <p:cBhvr>
                                        <p:cTn id="20" dur="124" decel="50000">
                                          <p:stCondLst>
                                            <p:cond delay="1376"/>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45418"/>
            <a:ext cx="11223676" cy="6687704"/>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沙上不闻鸿雁信，竹间时听鹧鸪啼。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鸿雁传书，出自《苏武传》，诗、词里常用这个典故。如今连鸿雁也不捎信来。鹧鸪啼声，更时时勾起作者对故旧的思念。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沙上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竹间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，既分别为鸿雁和鹧鸪的栖息之地，也极可能是作者举目所见之景。作者谪居黄州期间所写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拣尽寒枝不肯栖，寂寞沙洲冷</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《卜算子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黄州定慧院寓居作》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的情境，与此词类似。</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此情惟有落花知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一句用移情手法，使无知的落花变成了深知作者心情的知己。这样融情入景，使得情景交融，格外耐人寻味。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惟有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二字，说明除落花之外，人们对作者的心情都不理解；而落花能够理解作者的心情，正是由于作者与落花的命运类似；但尤为不幸的是落花无言，即使它理解作者的心情，也无可劝慰。</a:t>
            </a:r>
            <a:r>
              <a:rPr lang="en-US" altLang="zh-CN" sz="2800" kern="100" dirty="0">
                <a:latin typeface="Times New Roman"/>
                <a:ea typeface="华文细黑"/>
                <a:cs typeface="Times New Roman"/>
              </a:rPr>
              <a:t> </a:t>
            </a:r>
            <a:endParaRPr lang="zh-CN" altLang="zh-CN" sz="1050" kern="100" dirty="0">
              <a:latin typeface="宋体"/>
              <a:cs typeface="Courier New"/>
            </a:endParaRPr>
          </a:p>
        </p:txBody>
      </p:sp>
    </p:spTree>
    <p:extLst>
      <p:ext uri="{BB962C8B-B14F-4D97-AF65-F5344CB8AC3E}">
        <p14:creationId xmlns:p14="http://schemas.microsoft.com/office/powerpoint/2010/main" val="2289413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6320</TotalTime>
  <Words>9599</Words>
  <Application>Microsoft Office PowerPoint</Application>
  <PresentationFormat>自定义</PresentationFormat>
  <Paragraphs>318</Paragraphs>
  <Slides>88</Slides>
  <Notes>0</Notes>
  <HiddenSlides>1</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90" baseType="lpstr">
      <vt:lpstr>7_Office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3644</cp:revision>
  <dcterms:created xsi:type="dcterms:W3CDTF">2014-11-27T01:03:00Z</dcterms:created>
  <dcterms:modified xsi:type="dcterms:W3CDTF">2017-03-28T08:12:15Z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