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handoutMasterIdLst>
    <p:handoutMasterId r:id="rId46"/>
  </p:handoutMasterIdLst>
  <p:sldIdLst>
    <p:sldId id="1633" r:id="rId2"/>
    <p:sldId id="1520" r:id="rId3"/>
    <p:sldId id="1574" r:id="rId4"/>
    <p:sldId id="1575" r:id="rId5"/>
    <p:sldId id="1576" r:id="rId6"/>
    <p:sldId id="1639" r:id="rId7"/>
    <p:sldId id="1640" r:id="rId8"/>
    <p:sldId id="1636" r:id="rId9"/>
    <p:sldId id="1637" r:id="rId10"/>
    <p:sldId id="1641" r:id="rId11"/>
    <p:sldId id="1638" r:id="rId12"/>
    <p:sldId id="1642" r:id="rId13"/>
    <p:sldId id="1643" r:id="rId14"/>
    <p:sldId id="1644" r:id="rId15"/>
    <p:sldId id="1645" r:id="rId16"/>
    <p:sldId id="1647" r:id="rId17"/>
    <p:sldId id="1648" r:id="rId18"/>
    <p:sldId id="1649" r:id="rId19"/>
    <p:sldId id="1635" r:id="rId20"/>
    <p:sldId id="1577" r:id="rId21"/>
    <p:sldId id="1578" r:id="rId22"/>
    <p:sldId id="1668" r:id="rId23"/>
    <p:sldId id="1650" r:id="rId24"/>
    <p:sldId id="1651" r:id="rId25"/>
    <p:sldId id="1652" r:id="rId26"/>
    <p:sldId id="1653" r:id="rId27"/>
    <p:sldId id="1654" r:id="rId28"/>
    <p:sldId id="1655" r:id="rId29"/>
    <p:sldId id="1656" r:id="rId30"/>
    <p:sldId id="1657" r:id="rId31"/>
    <p:sldId id="1658" r:id="rId32"/>
    <p:sldId id="1659" r:id="rId33"/>
    <p:sldId id="1583" r:id="rId34"/>
    <p:sldId id="1660" r:id="rId35"/>
    <p:sldId id="1667" r:id="rId36"/>
    <p:sldId id="1661" r:id="rId37"/>
    <p:sldId id="1580" r:id="rId38"/>
    <p:sldId id="1662" r:id="rId39"/>
    <p:sldId id="1663" r:id="rId40"/>
    <p:sldId id="1664" r:id="rId41"/>
    <p:sldId id="1665" r:id="rId42"/>
    <p:sldId id="1666" r:id="rId43"/>
    <p:sldId id="1634" r:id="rId44"/>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96970" autoAdjust="0"/>
  </p:normalViewPr>
  <p:slideViewPr>
    <p:cSldViewPr>
      <p:cViewPr>
        <p:scale>
          <a:sx n="75" d="100"/>
          <a:sy n="75" d="100"/>
        </p:scale>
        <p:origin x="-384" y="-206"/>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2017/3/25</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H:\新建文件夹 (12)\图02.jp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 y="794"/>
            <a:ext cx="121896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组合 17"/>
          <p:cNvGrpSpPr/>
          <p:nvPr/>
        </p:nvGrpSpPr>
        <p:grpSpPr>
          <a:xfrm>
            <a:off x="8343" y="3707638"/>
            <a:ext cx="12192000" cy="1375395"/>
            <a:chOff x="-1524000" y="2705990"/>
            <a:chExt cx="12192000" cy="1375395"/>
          </a:xfrm>
        </p:grpSpPr>
        <p:cxnSp>
          <p:nvCxnSpPr>
            <p:cNvPr id="21" name="直接连接符 20"/>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524000" y="2705990"/>
              <a:ext cx="12192000" cy="1375395"/>
              <a:chOff x="-1524000" y="2705990"/>
              <a:chExt cx="12192000" cy="1375395"/>
            </a:xfrm>
          </p:grpSpPr>
          <p:sp>
            <p:nvSpPr>
              <p:cNvPr id="23" name="矩形 22"/>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
        <p:nvSpPr>
          <p:cNvPr id="28" name="标题 2"/>
          <p:cNvSpPr txBox="1">
            <a:spLocks/>
          </p:cNvSpPr>
          <p:nvPr/>
        </p:nvSpPr>
        <p:spPr>
          <a:xfrm>
            <a:off x="3161733" y="3677862"/>
            <a:ext cx="8928992" cy="1512168"/>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lnSpc>
                <a:spcPct val="130000"/>
              </a:lnSpc>
            </a:pPr>
            <a:r>
              <a:rPr lang="zh-CN" altLang="en-US" sz="3600" b="1" kern="100" dirty="0">
                <a:solidFill>
                  <a:schemeClr val="tx1">
                    <a:lumMod val="85000"/>
                    <a:lumOff val="15000"/>
                  </a:schemeClr>
                </a:solidFill>
                <a:latin typeface="Times New Roman"/>
                <a:ea typeface="微软雅黑" pitchFamily="34" charset="-122"/>
                <a:cs typeface="Times New Roman"/>
              </a:rPr>
              <a:t>专题二　真题</a:t>
            </a:r>
            <a:r>
              <a:rPr lang="zh-CN" altLang="en-US" sz="3600" b="1" kern="100" dirty="0" smtClean="0">
                <a:solidFill>
                  <a:schemeClr val="tx1">
                    <a:lumMod val="85000"/>
                    <a:lumOff val="15000"/>
                  </a:schemeClr>
                </a:solidFill>
                <a:latin typeface="Times New Roman"/>
                <a:ea typeface="微软雅黑" pitchFamily="34" charset="-122"/>
                <a:cs typeface="Times New Roman"/>
              </a:rPr>
              <a:t>精练</a:t>
            </a:r>
            <a:endParaRPr lang="en-US" altLang="zh-CN" sz="3600" b="1" kern="100" dirty="0" smtClean="0">
              <a:solidFill>
                <a:schemeClr val="tx1">
                  <a:lumMod val="85000"/>
                  <a:lumOff val="15000"/>
                </a:schemeClr>
              </a:solidFill>
              <a:latin typeface="Times New Roman"/>
              <a:ea typeface="微软雅黑" pitchFamily="34" charset="-122"/>
              <a:cs typeface="Times New Roman"/>
            </a:endParaRPr>
          </a:p>
          <a:p>
            <a:pPr algn="l">
              <a:lnSpc>
                <a:spcPct val="130000"/>
              </a:lnSpc>
            </a:pPr>
            <a:r>
              <a:rPr lang="zh-CN" altLang="en-US" sz="2800" kern="100" dirty="0">
                <a:latin typeface="Times New Roman"/>
                <a:ea typeface="华文细黑"/>
                <a:cs typeface="Courier New"/>
              </a:rPr>
              <a:t> </a:t>
            </a:r>
            <a:r>
              <a:rPr lang="zh-CN" altLang="en-US" sz="2800" kern="100" dirty="0" smtClean="0">
                <a:latin typeface="Times New Roman"/>
                <a:ea typeface="华文细黑"/>
                <a:cs typeface="Courier New"/>
              </a:rPr>
              <a:t>                    </a:t>
            </a:r>
            <a:r>
              <a:rPr lang="en-US" altLang="zh-CN" sz="2800" kern="100" dirty="0" smtClean="0">
                <a:latin typeface="Times New Roman"/>
                <a:ea typeface="华文细黑"/>
                <a:cs typeface="Courier New"/>
              </a:rPr>
              <a:t>——</a:t>
            </a:r>
            <a:r>
              <a:rPr lang="zh-CN" altLang="en-US" sz="2800" kern="100" dirty="0">
                <a:latin typeface="Times New Roman"/>
                <a:ea typeface="华文细黑"/>
                <a:cs typeface="Courier New"/>
              </a:rPr>
              <a:t>精做课标真题，把握复习方向</a:t>
            </a:r>
            <a:endParaRPr lang="zh-CN" altLang="zh-CN" sz="2800" kern="100" dirty="0">
              <a:latin typeface="宋体" pitchFamily="2" charset="-122"/>
              <a:ea typeface="宋体" pitchFamily="2" charset="-122"/>
              <a:cs typeface="Courier New"/>
            </a:endParaRPr>
          </a:p>
        </p:txBody>
      </p:sp>
      <p:sp>
        <p:nvSpPr>
          <p:cNvPr id="12" name="副标题 3"/>
          <p:cNvSpPr txBox="1">
            <a:spLocks/>
          </p:cNvSpPr>
          <p:nvPr/>
        </p:nvSpPr>
        <p:spPr>
          <a:xfrm>
            <a:off x="35486" y="3757579"/>
            <a:ext cx="1388472" cy="1188539"/>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buNone/>
            </a:pPr>
            <a:r>
              <a:rPr lang="zh-CN" altLang="en-US" sz="3000" spc="100" dirty="0" smtClean="0">
                <a:solidFill>
                  <a:schemeClr val="tx1">
                    <a:lumMod val="75000"/>
                    <a:lumOff val="25000"/>
                  </a:schemeClr>
                </a:solidFill>
              </a:rPr>
              <a:t>第二章</a:t>
            </a:r>
            <a:endParaRPr lang="zh-CN" altLang="en-US" sz="3000" spc="100" dirty="0">
              <a:solidFill>
                <a:schemeClr val="tx1">
                  <a:lumMod val="75000"/>
                  <a:lumOff val="25000"/>
                </a:schemeClr>
              </a:solidFill>
            </a:endParaRPr>
          </a:p>
        </p:txBody>
      </p:sp>
    </p:spTree>
    <p:extLst>
      <p:ext uri="{BB962C8B-B14F-4D97-AF65-F5344CB8AC3E}">
        <p14:creationId xmlns:p14="http://schemas.microsoft.com/office/powerpoint/2010/main" val="95556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1030" y="232901"/>
            <a:ext cx="11679403" cy="6293237"/>
          </a:xfrm>
          <a:prstGeom prst="rect">
            <a:avLst/>
          </a:prstGeom>
        </p:spPr>
        <p:txBody>
          <a:bodyPr wrap="square" lIns="121898" tIns="60948" rIns="121898" bIns="60948">
            <a:spAutoFit/>
          </a:bodyPr>
          <a:lstStyle/>
          <a:p>
            <a:pPr algn="just">
              <a:lnSpc>
                <a:spcPct val="135000"/>
              </a:lnSpc>
              <a:spcAft>
                <a:spcPts val="0"/>
              </a:spcAft>
            </a:pPr>
            <a:r>
              <a:rPr lang="zh-CN" altLang="zh-CN" sz="2700" kern="100" dirty="0" smtClean="0">
                <a:latin typeface="Times New Roman"/>
                <a:ea typeface="华文细黑"/>
                <a:cs typeface="Times New Roman"/>
              </a:rPr>
              <a:t>用</a:t>
            </a:r>
            <a:r>
              <a:rPr lang="zh-CN" altLang="zh-CN" sz="2700" kern="100" dirty="0">
                <a:latin typeface="Times New Roman"/>
                <a:ea typeface="华文细黑"/>
                <a:cs typeface="Times New Roman"/>
              </a:rPr>
              <a:t>诗来抒写自己的心境，用诗来表达悲愤的情怀。然而，几番的思考终未写成。悲忧郁愤越积越深，真如同重重愁阵一样，横亘胸中。诗人只好用酒来冲荡这重重愁阵。然而，</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举杯销愁愁更愁</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，醒来之后，将是更大的悲伤。</a:t>
            </a:r>
            <a:endParaRPr lang="zh-CN" altLang="zh-CN" sz="2700" kern="100" dirty="0">
              <a:latin typeface="宋体"/>
              <a:cs typeface="Courier New"/>
            </a:endParaRPr>
          </a:p>
          <a:p>
            <a:pPr algn="just">
              <a:lnSpc>
                <a:spcPct val="135000"/>
              </a:lnSpc>
              <a:spcAft>
                <a:spcPts val="0"/>
              </a:spcAft>
            </a:pPr>
            <a:r>
              <a:rPr lang="zh-CN" altLang="zh-CN" sz="2700" kern="100" dirty="0">
                <a:latin typeface="Times New Roman"/>
                <a:ea typeface="华文细黑"/>
                <a:cs typeface="Times New Roman"/>
              </a:rPr>
              <a:t>七、八句写更大的悲伤使诗人产生了信心和希望：他要好好地保存这顶珍贵的朝帽，千万不能让它被尘埃污染。言外之意是决不作异姓之臣，宁肯终生潦倒，也不改变自己的气节。想到这，他不愁了，也不悲了，他轻轻地擦拭着朝帽，心中暗暗地表示：一定要耐心地等待，一直等到大唐复兴，戴上朝帽，穿上朝服来参与朝政。</a:t>
            </a:r>
            <a:endParaRPr lang="zh-CN" altLang="zh-CN" sz="2700" kern="100" dirty="0">
              <a:latin typeface="宋体"/>
              <a:cs typeface="Courier New"/>
            </a:endParaRPr>
          </a:p>
          <a:p>
            <a:pPr algn="just">
              <a:lnSpc>
                <a:spcPct val="135000"/>
              </a:lnSpc>
              <a:spcAft>
                <a:spcPts val="0"/>
              </a:spcAft>
            </a:pPr>
            <a:r>
              <a:rPr lang="zh-CN" altLang="zh-CN" sz="2700" kern="100" dirty="0">
                <a:latin typeface="Times New Roman"/>
                <a:ea typeface="华文细黑"/>
                <a:cs typeface="Times New Roman"/>
              </a:rPr>
              <a:t>全诗感情起伏动荡，由悲忧到镇定，从中看出诗人的气节。全诗由</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旅舍</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残春</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总起，三、四句承</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残春</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，五、六句承</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旅舍</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，七、八句收束来照应全篇，结构严谨，脉络清楚</a:t>
            </a:r>
            <a:r>
              <a:rPr lang="zh-CN" altLang="zh-CN" sz="2700" kern="100" dirty="0" smtClean="0">
                <a:latin typeface="Times New Roman"/>
                <a:ea typeface="华文细黑"/>
                <a:cs typeface="Times New Roman"/>
              </a:rPr>
              <a:t>。</a:t>
            </a:r>
            <a:endParaRPr lang="zh-CN" altLang="zh-CN" sz="2700" kern="100" dirty="0">
              <a:latin typeface="宋体"/>
              <a:cs typeface="Courier New"/>
            </a:endParaRPr>
          </a:p>
        </p:txBody>
      </p:sp>
    </p:spTree>
    <p:extLst>
      <p:ext uri="{BB962C8B-B14F-4D97-AF65-F5344CB8AC3E}">
        <p14:creationId xmlns:p14="http://schemas.microsoft.com/office/powerpoint/2010/main" val="2077953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6574" y="45418"/>
            <a:ext cx="11449272"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古人认为这首诗的颔联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乃晚唐巧句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，请指出这一联巧在哪里，并简要赏析。</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解题思路</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a:t>
            </a:r>
            <a:endParaRPr lang="en-US" altLang="zh-CN" sz="2800" kern="100" dirty="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a:t>
            </a:r>
            <a:endParaRPr lang="en-US" altLang="zh-CN" sz="2800" kern="100" dirty="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a:t>
            </a:r>
            <a:endParaRPr lang="zh-CN" altLang="zh-CN" sz="1050" kern="100" dirty="0">
              <a:effectLst/>
              <a:latin typeface="宋体"/>
              <a:cs typeface="Courier New"/>
            </a:endParaRPr>
          </a:p>
        </p:txBody>
      </p:sp>
      <p:sp>
        <p:nvSpPr>
          <p:cNvPr id="10" name="矩形 9"/>
          <p:cNvSpPr/>
          <p:nvPr/>
        </p:nvSpPr>
        <p:spPr>
          <a:xfrm>
            <a:off x="406574" y="1213355"/>
            <a:ext cx="11335913"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spc="-150" dirty="0" smtClean="0">
                <a:solidFill>
                  <a:srgbClr val="C00000"/>
                </a:solidFill>
                <a:latin typeface="Times New Roman"/>
                <a:ea typeface="华文细黑"/>
                <a:cs typeface="Times New Roman"/>
              </a:rPr>
              <a:t>                          </a:t>
            </a:r>
            <a:r>
              <a:rPr lang="zh-CN" altLang="zh-CN" sz="2800" kern="100" spc="-150" dirty="0" smtClean="0">
                <a:solidFill>
                  <a:srgbClr val="C00000"/>
                </a:solidFill>
                <a:latin typeface="Times New Roman"/>
                <a:ea typeface="华文细黑"/>
                <a:cs typeface="Times New Roman"/>
              </a:rPr>
              <a:t>首先</a:t>
            </a:r>
            <a:r>
              <a:rPr lang="zh-CN" altLang="zh-CN" sz="2800" kern="100" spc="-150" dirty="0">
                <a:solidFill>
                  <a:srgbClr val="C00000"/>
                </a:solidFill>
                <a:latin typeface="Times New Roman"/>
                <a:ea typeface="华文细黑"/>
                <a:cs typeface="Times New Roman"/>
              </a:rPr>
              <a:t>，审准题。题目问</a:t>
            </a:r>
            <a:r>
              <a:rPr lang="en-US" altLang="zh-CN" sz="2800" kern="100" spc="-150" dirty="0">
                <a:solidFill>
                  <a:srgbClr val="C00000"/>
                </a:solidFill>
                <a:latin typeface="宋体"/>
                <a:ea typeface="华文细黑"/>
                <a:cs typeface="Times New Roman"/>
              </a:rPr>
              <a:t>“</a:t>
            </a:r>
            <a:r>
              <a:rPr lang="zh-CN" altLang="zh-CN" sz="2800" kern="100" spc="-150" dirty="0">
                <a:solidFill>
                  <a:srgbClr val="C00000"/>
                </a:solidFill>
                <a:latin typeface="Times New Roman"/>
                <a:ea typeface="华文细黑"/>
                <a:cs typeface="Times New Roman"/>
              </a:rPr>
              <a:t>巧在哪里</a:t>
            </a:r>
            <a:r>
              <a:rPr lang="en-US" altLang="zh-CN" sz="2800" kern="100" spc="-150" dirty="0">
                <a:solidFill>
                  <a:srgbClr val="C00000"/>
                </a:solidFill>
                <a:latin typeface="宋体"/>
                <a:ea typeface="华文细黑"/>
                <a:cs typeface="Times New Roman"/>
              </a:rPr>
              <a:t>”</a:t>
            </a:r>
            <a:r>
              <a:rPr lang="zh-CN" altLang="zh-CN" sz="2800" kern="100" spc="-150" dirty="0">
                <a:solidFill>
                  <a:srgbClr val="C00000"/>
                </a:solidFill>
                <a:latin typeface="Times New Roman"/>
                <a:ea typeface="华文细黑"/>
                <a:cs typeface="Times New Roman"/>
              </a:rPr>
              <a:t>，要求</a:t>
            </a:r>
            <a:r>
              <a:rPr lang="en-US" altLang="zh-CN" sz="2800" kern="100" spc="-150" dirty="0">
                <a:solidFill>
                  <a:srgbClr val="C00000"/>
                </a:solidFill>
                <a:latin typeface="宋体"/>
                <a:ea typeface="华文细黑"/>
                <a:cs typeface="Times New Roman"/>
              </a:rPr>
              <a:t>“</a:t>
            </a:r>
            <a:r>
              <a:rPr lang="zh-CN" altLang="zh-CN" sz="2800" kern="100" spc="-150" dirty="0">
                <a:solidFill>
                  <a:srgbClr val="C00000"/>
                </a:solidFill>
                <a:latin typeface="Times New Roman"/>
                <a:ea typeface="华文细黑"/>
                <a:cs typeface="Times New Roman"/>
              </a:rPr>
              <a:t>简要赏析</a:t>
            </a:r>
            <a:r>
              <a:rPr lang="en-US" altLang="zh-CN" sz="2800" kern="100" spc="-150" dirty="0">
                <a:solidFill>
                  <a:srgbClr val="C00000"/>
                </a:solidFill>
                <a:latin typeface="宋体"/>
                <a:ea typeface="华文细黑"/>
                <a:cs typeface="Times New Roman"/>
              </a:rPr>
              <a:t>”</a:t>
            </a:r>
            <a:r>
              <a:rPr lang="zh-CN" altLang="zh-CN" sz="2800" kern="100" spc="-150" dirty="0">
                <a:solidFill>
                  <a:srgbClr val="C00000"/>
                </a:solidFill>
                <a:latin typeface="Times New Roman"/>
                <a:ea typeface="华文细黑"/>
                <a:cs typeface="Times New Roman"/>
              </a:rPr>
              <a:t>，属</a:t>
            </a:r>
            <a:r>
              <a:rPr lang="en-US" altLang="zh-CN" sz="2800" kern="100" spc="-150" dirty="0">
                <a:solidFill>
                  <a:srgbClr val="C00000"/>
                </a:solidFill>
                <a:latin typeface="宋体"/>
                <a:ea typeface="华文细黑"/>
                <a:cs typeface="Times New Roman"/>
              </a:rPr>
              <a:t>“</a:t>
            </a:r>
            <a:r>
              <a:rPr lang="zh-CN" altLang="zh-CN" sz="2800" kern="100" spc="-150" dirty="0">
                <a:solidFill>
                  <a:srgbClr val="C00000"/>
                </a:solidFill>
                <a:latin typeface="Times New Roman"/>
                <a:ea typeface="华文细黑"/>
                <a:cs typeface="Times New Roman"/>
              </a:rPr>
              <a:t>暗考</a:t>
            </a:r>
            <a:r>
              <a:rPr lang="en-US" altLang="zh-CN" sz="2800" kern="100" spc="-150" dirty="0">
                <a:solidFill>
                  <a:srgbClr val="C00000"/>
                </a:solidFill>
                <a:latin typeface="宋体"/>
                <a:ea typeface="华文细黑"/>
                <a:cs typeface="Times New Roman"/>
              </a:rPr>
              <a:t>”</a:t>
            </a:r>
            <a:r>
              <a:rPr lang="zh-CN" altLang="zh-CN" sz="2800" kern="100" spc="-150" dirty="0">
                <a:solidFill>
                  <a:srgbClr val="C00000"/>
                </a:solidFill>
                <a:latin typeface="Times New Roman"/>
                <a:ea typeface="华文细黑"/>
                <a:cs typeface="Times New Roman"/>
              </a:rPr>
              <a:t>型表达技巧。要说出其表达技巧，当然要理解诗句，体会作者要写什么，才能很好地解答如何写，</a:t>
            </a:r>
            <a:r>
              <a:rPr lang="en-US" altLang="zh-CN" sz="2800" kern="100" spc="-150" dirty="0">
                <a:solidFill>
                  <a:srgbClr val="C00000"/>
                </a:solidFill>
                <a:latin typeface="宋体"/>
                <a:ea typeface="华文细黑"/>
                <a:cs typeface="Times New Roman"/>
              </a:rPr>
              <a:t>“</a:t>
            </a:r>
            <a:r>
              <a:rPr lang="zh-CN" altLang="zh-CN" sz="2800" kern="100" spc="-150" dirty="0">
                <a:solidFill>
                  <a:srgbClr val="C00000"/>
                </a:solidFill>
                <a:latin typeface="Times New Roman"/>
                <a:ea typeface="华文细黑"/>
                <a:cs typeface="Times New Roman"/>
              </a:rPr>
              <a:t>巧</a:t>
            </a:r>
            <a:r>
              <a:rPr lang="en-US" altLang="zh-CN" sz="2800" kern="100" spc="-150" dirty="0">
                <a:solidFill>
                  <a:srgbClr val="C00000"/>
                </a:solidFill>
                <a:latin typeface="宋体"/>
                <a:ea typeface="华文细黑"/>
                <a:cs typeface="Times New Roman"/>
              </a:rPr>
              <a:t>”</a:t>
            </a:r>
            <a:r>
              <a:rPr lang="zh-CN" altLang="zh-CN" sz="2800" kern="100" spc="-150" dirty="0">
                <a:solidFill>
                  <a:srgbClr val="C00000"/>
                </a:solidFill>
                <a:latin typeface="Times New Roman"/>
                <a:ea typeface="华文细黑"/>
                <a:cs typeface="Times New Roman"/>
              </a:rPr>
              <a:t>在哪里。</a:t>
            </a:r>
            <a:r>
              <a:rPr lang="en-US" altLang="zh-CN" sz="2800" kern="100" spc="-150" dirty="0">
                <a:solidFill>
                  <a:srgbClr val="C00000"/>
                </a:solidFill>
                <a:latin typeface="宋体"/>
                <a:ea typeface="华文细黑"/>
                <a:cs typeface="Times New Roman"/>
              </a:rPr>
              <a:t>“</a:t>
            </a:r>
            <a:r>
              <a:rPr lang="zh-CN" altLang="zh-CN" sz="2800" kern="100" spc="-150" dirty="0">
                <a:solidFill>
                  <a:srgbClr val="C00000"/>
                </a:solidFill>
                <a:latin typeface="Times New Roman"/>
                <a:ea typeface="华文细黑"/>
                <a:cs typeface="Times New Roman"/>
              </a:rPr>
              <a:t>树头蜂抱花须落，池面鱼吹柳絮行</a:t>
            </a:r>
            <a:r>
              <a:rPr lang="en-US" altLang="zh-CN" sz="2800" kern="100" spc="-150" dirty="0">
                <a:solidFill>
                  <a:srgbClr val="C00000"/>
                </a:solidFill>
                <a:latin typeface="宋体"/>
                <a:ea typeface="华文细黑"/>
                <a:cs typeface="Times New Roman"/>
              </a:rPr>
              <a:t>”</a:t>
            </a:r>
            <a:r>
              <a:rPr lang="zh-CN" altLang="zh-CN" sz="2800" kern="100" spc="-150" dirty="0">
                <a:solidFill>
                  <a:srgbClr val="C00000"/>
                </a:solidFill>
                <a:latin typeface="Times New Roman"/>
                <a:ea typeface="华文细黑"/>
                <a:cs typeface="Times New Roman"/>
              </a:rPr>
              <a:t>，作者运用了丰富的想象，写枝头花落是因为蜂抱，柳絮飘飞是因为鱼吹，联想奇特，构思巧妙。此外，鉴赏诗句要学会品关键词，此联中的</a:t>
            </a:r>
            <a:r>
              <a:rPr lang="en-US" altLang="zh-CN" sz="2800" kern="100" spc="-150" dirty="0">
                <a:solidFill>
                  <a:srgbClr val="C00000"/>
                </a:solidFill>
                <a:latin typeface="宋体"/>
                <a:ea typeface="华文细黑"/>
                <a:cs typeface="Times New Roman"/>
              </a:rPr>
              <a:t>“</a:t>
            </a:r>
            <a:r>
              <a:rPr lang="zh-CN" altLang="zh-CN" sz="2800" kern="100" spc="-150" dirty="0">
                <a:solidFill>
                  <a:srgbClr val="C00000"/>
                </a:solidFill>
                <a:latin typeface="Times New Roman"/>
                <a:ea typeface="华文细黑"/>
                <a:cs typeface="Times New Roman"/>
              </a:rPr>
              <a:t>抱</a:t>
            </a:r>
            <a:r>
              <a:rPr lang="en-US" altLang="zh-CN" sz="2800" kern="100" spc="-150" dirty="0">
                <a:solidFill>
                  <a:srgbClr val="C00000"/>
                </a:solidFill>
                <a:latin typeface="宋体"/>
                <a:ea typeface="华文细黑"/>
                <a:cs typeface="Times New Roman"/>
              </a:rPr>
              <a:t>”“</a:t>
            </a:r>
            <a:r>
              <a:rPr lang="zh-CN" altLang="zh-CN" sz="2800" kern="100" spc="-150" dirty="0">
                <a:solidFill>
                  <a:srgbClr val="C00000"/>
                </a:solidFill>
                <a:latin typeface="Times New Roman"/>
                <a:ea typeface="华文细黑"/>
                <a:cs typeface="Times New Roman"/>
              </a:rPr>
              <a:t>吹</a:t>
            </a:r>
            <a:r>
              <a:rPr lang="en-US" altLang="zh-CN" sz="2800" kern="100" spc="-150" dirty="0">
                <a:solidFill>
                  <a:srgbClr val="C00000"/>
                </a:solidFill>
                <a:latin typeface="宋体"/>
                <a:ea typeface="华文细黑"/>
                <a:cs typeface="Times New Roman"/>
              </a:rPr>
              <a:t>”</a:t>
            </a:r>
            <a:r>
              <a:rPr lang="zh-CN" altLang="zh-CN" sz="2800" kern="100" spc="-150" dirty="0">
                <a:solidFill>
                  <a:srgbClr val="C00000"/>
                </a:solidFill>
                <a:latin typeface="Times New Roman"/>
                <a:ea typeface="华文细黑"/>
                <a:cs typeface="Times New Roman"/>
              </a:rPr>
              <a:t>两字很精妙，运用了拟人手法把残春的景象形象地描摹出来了。答案虽给出了</a:t>
            </a:r>
            <a:r>
              <a:rPr lang="en-US" altLang="zh-CN" sz="2800" kern="100" spc="-150" dirty="0">
                <a:solidFill>
                  <a:srgbClr val="C00000"/>
                </a:solidFill>
                <a:latin typeface="宋体"/>
                <a:ea typeface="华文细黑"/>
                <a:cs typeface="Times New Roman"/>
              </a:rPr>
              <a:t>“</a:t>
            </a:r>
            <a:r>
              <a:rPr lang="zh-CN" altLang="zh-CN" sz="2800" kern="100" spc="-150" dirty="0">
                <a:solidFill>
                  <a:srgbClr val="C00000"/>
                </a:solidFill>
                <a:latin typeface="Times New Roman"/>
                <a:ea typeface="华文细黑"/>
                <a:cs typeface="Times New Roman"/>
              </a:rPr>
              <a:t>构思</a:t>
            </a:r>
            <a:r>
              <a:rPr lang="en-US" altLang="zh-CN" sz="2800" kern="100" spc="-150" dirty="0">
                <a:solidFill>
                  <a:srgbClr val="C00000"/>
                </a:solidFill>
                <a:latin typeface="宋体"/>
                <a:ea typeface="华文细黑"/>
                <a:cs typeface="Times New Roman"/>
              </a:rPr>
              <a:t>”“</a:t>
            </a:r>
            <a:r>
              <a:rPr lang="zh-CN" altLang="zh-CN" sz="2800" kern="100" spc="-150" dirty="0">
                <a:solidFill>
                  <a:srgbClr val="C00000"/>
                </a:solidFill>
                <a:latin typeface="Times New Roman"/>
                <a:ea typeface="华文细黑"/>
                <a:cs typeface="Times New Roman"/>
              </a:rPr>
              <a:t>语言</a:t>
            </a:r>
            <a:r>
              <a:rPr lang="en-US" altLang="zh-CN" sz="2800" kern="100" spc="-150" dirty="0">
                <a:solidFill>
                  <a:srgbClr val="C00000"/>
                </a:solidFill>
                <a:latin typeface="Times New Roman"/>
                <a:ea typeface="华文细黑"/>
                <a:cs typeface="Courier New"/>
              </a:rPr>
              <a:t>(</a:t>
            </a:r>
            <a:r>
              <a:rPr lang="zh-CN" altLang="zh-CN" sz="2800" kern="100" spc="-150" dirty="0">
                <a:solidFill>
                  <a:srgbClr val="C00000"/>
                </a:solidFill>
                <a:latin typeface="Times New Roman"/>
                <a:ea typeface="华文细黑"/>
                <a:cs typeface="Times New Roman"/>
              </a:rPr>
              <a:t>炼字</a:t>
            </a:r>
            <a:r>
              <a:rPr lang="en-US" altLang="zh-CN" sz="2800" kern="100" spc="-150" dirty="0">
                <a:solidFill>
                  <a:srgbClr val="C00000"/>
                </a:solidFill>
                <a:latin typeface="Times New Roman"/>
                <a:ea typeface="华文细黑"/>
                <a:cs typeface="Courier New"/>
              </a:rPr>
              <a:t>)</a:t>
            </a:r>
            <a:r>
              <a:rPr lang="en-US" altLang="zh-CN" sz="2800" kern="100" spc="-150" dirty="0">
                <a:solidFill>
                  <a:srgbClr val="C00000"/>
                </a:solidFill>
                <a:latin typeface="宋体"/>
                <a:ea typeface="华文细黑"/>
                <a:cs typeface="Times New Roman"/>
              </a:rPr>
              <a:t>”</a:t>
            </a:r>
            <a:r>
              <a:rPr lang="zh-CN" altLang="zh-CN" sz="2800" kern="100" spc="-150" dirty="0">
                <a:solidFill>
                  <a:srgbClr val="C00000"/>
                </a:solidFill>
                <a:latin typeface="Times New Roman"/>
                <a:ea typeface="华文细黑"/>
                <a:cs typeface="Times New Roman"/>
              </a:rPr>
              <a:t>两个角度，但还可以从</a:t>
            </a:r>
            <a:r>
              <a:rPr lang="en-US" altLang="zh-CN" sz="2800" kern="100" spc="-150" dirty="0">
                <a:solidFill>
                  <a:srgbClr val="C00000"/>
                </a:solidFill>
                <a:latin typeface="宋体"/>
                <a:ea typeface="华文细黑"/>
                <a:cs typeface="Times New Roman"/>
              </a:rPr>
              <a:t>“</a:t>
            </a:r>
            <a:r>
              <a:rPr lang="zh-CN" altLang="zh-CN" sz="2800" kern="100" spc="-150" dirty="0">
                <a:solidFill>
                  <a:srgbClr val="C00000"/>
                </a:solidFill>
                <a:latin typeface="Times New Roman"/>
                <a:ea typeface="华文细黑"/>
                <a:cs typeface="Times New Roman"/>
              </a:rPr>
              <a:t>想象</a:t>
            </a:r>
            <a:r>
              <a:rPr lang="en-US" altLang="zh-CN" sz="2800" kern="100" spc="-150" dirty="0">
                <a:solidFill>
                  <a:srgbClr val="C00000"/>
                </a:solidFill>
                <a:latin typeface="Times New Roman"/>
                <a:ea typeface="华文细黑"/>
                <a:cs typeface="Courier New"/>
              </a:rPr>
              <a:t>(</a:t>
            </a:r>
            <a:r>
              <a:rPr lang="zh-CN" altLang="zh-CN" sz="2800" kern="100" spc="-150" dirty="0">
                <a:solidFill>
                  <a:srgbClr val="C00000"/>
                </a:solidFill>
                <a:latin typeface="Times New Roman"/>
                <a:ea typeface="华文细黑"/>
                <a:cs typeface="Times New Roman"/>
              </a:rPr>
              <a:t>表现手法</a:t>
            </a:r>
            <a:r>
              <a:rPr lang="en-US" altLang="zh-CN" sz="2800" kern="100" spc="-150" dirty="0">
                <a:solidFill>
                  <a:srgbClr val="C00000"/>
                </a:solidFill>
                <a:latin typeface="Times New Roman"/>
                <a:ea typeface="华文细黑"/>
                <a:cs typeface="Courier New"/>
              </a:rPr>
              <a:t>)</a:t>
            </a:r>
            <a:r>
              <a:rPr lang="en-US" altLang="zh-CN" sz="2800" kern="100" spc="-150" dirty="0">
                <a:solidFill>
                  <a:srgbClr val="C00000"/>
                </a:solidFill>
                <a:latin typeface="宋体"/>
                <a:ea typeface="华文细黑"/>
                <a:cs typeface="Times New Roman"/>
              </a:rPr>
              <a:t>”“</a:t>
            </a:r>
            <a:r>
              <a:rPr lang="zh-CN" altLang="zh-CN" sz="2800" kern="100" spc="-150" dirty="0">
                <a:solidFill>
                  <a:srgbClr val="C00000"/>
                </a:solidFill>
                <a:latin typeface="Times New Roman"/>
                <a:ea typeface="华文细黑"/>
                <a:cs typeface="Times New Roman"/>
              </a:rPr>
              <a:t>拟人</a:t>
            </a:r>
            <a:r>
              <a:rPr lang="en-US" altLang="zh-CN" sz="2800" kern="100" spc="-150" dirty="0">
                <a:solidFill>
                  <a:srgbClr val="C00000"/>
                </a:solidFill>
                <a:latin typeface="Times New Roman"/>
                <a:ea typeface="华文细黑"/>
                <a:cs typeface="Courier New"/>
              </a:rPr>
              <a:t>(</a:t>
            </a:r>
            <a:r>
              <a:rPr lang="zh-CN" altLang="zh-CN" sz="2800" kern="100" spc="-150" dirty="0">
                <a:solidFill>
                  <a:srgbClr val="C00000"/>
                </a:solidFill>
                <a:latin typeface="Times New Roman"/>
                <a:ea typeface="华文细黑"/>
                <a:cs typeface="Times New Roman"/>
              </a:rPr>
              <a:t>修辞手法</a:t>
            </a:r>
            <a:r>
              <a:rPr lang="en-US" altLang="zh-CN" sz="2800" kern="100" spc="-150" dirty="0">
                <a:solidFill>
                  <a:srgbClr val="C00000"/>
                </a:solidFill>
                <a:latin typeface="Times New Roman"/>
                <a:ea typeface="华文细黑"/>
                <a:cs typeface="Courier New"/>
              </a:rPr>
              <a:t>)</a:t>
            </a:r>
            <a:r>
              <a:rPr lang="en-US" altLang="zh-CN" sz="2800" kern="100" spc="-150" dirty="0">
                <a:solidFill>
                  <a:srgbClr val="C00000"/>
                </a:solidFill>
                <a:latin typeface="宋体"/>
                <a:ea typeface="华文细黑"/>
                <a:cs typeface="Times New Roman"/>
              </a:rPr>
              <a:t>”</a:t>
            </a:r>
            <a:r>
              <a:rPr lang="zh-CN" altLang="zh-CN" sz="2800" kern="100" spc="-150" dirty="0">
                <a:solidFill>
                  <a:srgbClr val="C00000"/>
                </a:solidFill>
                <a:latin typeface="Times New Roman"/>
                <a:ea typeface="华文细黑"/>
                <a:cs typeface="Times New Roman"/>
              </a:rPr>
              <a:t>两个角度切入赏析。</a:t>
            </a:r>
            <a:endParaRPr lang="zh-CN" altLang="zh-CN" sz="1050" kern="100" spc="-150" dirty="0">
              <a:solidFill>
                <a:srgbClr val="C00000"/>
              </a:solidFill>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Tree>
    <p:extLst>
      <p:ext uri="{BB962C8B-B14F-4D97-AF65-F5344CB8AC3E}">
        <p14:creationId xmlns:p14="http://schemas.microsoft.com/office/powerpoint/2010/main" val="19172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10" grpId="0"/>
      <p:bldP spid="10"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4138" y="837642"/>
            <a:ext cx="11223676" cy="335474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形成答案： </a:t>
            </a:r>
            <a:r>
              <a:rPr lang="en-US" altLang="zh-CN" sz="2800" kern="100" dirty="0" smtClean="0">
                <a:latin typeface="Times New Roman"/>
                <a:ea typeface="华文细黑"/>
                <a:cs typeface="Courier New"/>
              </a:rPr>
              <a:t>___________________________________________________</a:t>
            </a:r>
            <a:endParaRPr lang="en-US" altLang="zh-CN" sz="2800" kern="100" dirty="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a:t>
            </a:r>
            <a:endParaRPr lang="en-US" altLang="zh-CN" sz="2800" kern="100" dirty="0">
              <a:latin typeface="Times New Roman"/>
              <a:ea typeface="华文细黑"/>
              <a:cs typeface="Courier New"/>
            </a:endParaRPr>
          </a:p>
          <a:p>
            <a:pPr algn="just">
              <a:lnSpc>
                <a:spcPct val="150000"/>
              </a:lnSpc>
              <a:spcAft>
                <a:spcPts val="0"/>
              </a:spcAft>
            </a:pPr>
            <a:r>
              <a:rPr lang="zh-CN" altLang="zh-CN" sz="2800" kern="100" dirty="0">
                <a:latin typeface="Times New Roman"/>
                <a:ea typeface="华文细黑"/>
                <a:cs typeface="Times New Roman"/>
              </a:rPr>
              <a:t>题型归类： </a:t>
            </a:r>
            <a:r>
              <a:rPr lang="en-US" altLang="zh-CN" sz="2800" kern="100" dirty="0">
                <a:latin typeface="Times New Roman"/>
                <a:ea typeface="华文细黑"/>
                <a:cs typeface="Courier New"/>
              </a:rPr>
              <a:t>_______________</a:t>
            </a:r>
          </a:p>
          <a:p>
            <a:pPr algn="just">
              <a:lnSpc>
                <a:spcPct val="150000"/>
              </a:lnSpc>
              <a:spcAft>
                <a:spcPts val="0"/>
              </a:spcAft>
            </a:pPr>
            <a:r>
              <a:rPr lang="zh-CN" altLang="zh-CN" sz="2800" kern="100" dirty="0">
                <a:latin typeface="Times New Roman"/>
                <a:ea typeface="华文细黑"/>
                <a:cs typeface="Times New Roman"/>
              </a:rPr>
              <a:t>对应考点： </a:t>
            </a:r>
            <a:r>
              <a:rPr lang="en-US" altLang="zh-CN" sz="2800" kern="100" dirty="0">
                <a:latin typeface="Times New Roman"/>
                <a:ea typeface="华文细黑"/>
                <a:cs typeface="Courier New"/>
              </a:rPr>
              <a:t>_____________________</a:t>
            </a:r>
            <a:r>
              <a:rPr lang="en-US" altLang="zh-CN" sz="2800" kern="100" dirty="0" smtClean="0">
                <a:latin typeface="Times New Roman"/>
                <a:ea typeface="华文细黑"/>
                <a:cs typeface="Courier New"/>
              </a:rPr>
              <a:t> </a:t>
            </a:r>
            <a:endParaRPr lang="zh-CN" altLang="zh-CN" sz="1050" kern="100" dirty="0">
              <a:effectLst/>
              <a:latin typeface="宋体"/>
              <a:cs typeface="Courier New"/>
            </a:endParaRPr>
          </a:p>
        </p:txBody>
      </p:sp>
      <p:sp>
        <p:nvSpPr>
          <p:cNvPr id="10" name="矩形 9"/>
          <p:cNvSpPr/>
          <p:nvPr/>
        </p:nvSpPr>
        <p:spPr>
          <a:xfrm>
            <a:off x="383256" y="720697"/>
            <a:ext cx="11112550"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solidFill>
                  <a:srgbClr val="C00000"/>
                </a:solidFill>
                <a:latin typeface="宋体"/>
                <a:ea typeface="华文细黑"/>
                <a:cs typeface="Times New Roman"/>
              </a:rPr>
              <a:t>           ①</a:t>
            </a:r>
            <a:r>
              <a:rPr lang="zh-CN" altLang="zh-CN" sz="2800" kern="100" dirty="0">
                <a:solidFill>
                  <a:srgbClr val="C00000"/>
                </a:solidFill>
                <a:latin typeface="Times New Roman"/>
                <a:ea typeface="华文细黑"/>
                <a:cs typeface="Times New Roman"/>
              </a:rPr>
              <a:t>构思巧妙，把</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花须落</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柳絮行</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这些常见的残春景象与</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蜂抱</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鱼吹</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联系起来，十分新奇</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a:p>
            <a:pPr algn="just">
              <a:lnSpc>
                <a:spcPct val="150000"/>
              </a:lnSpc>
              <a:spcAft>
                <a:spcPts val="0"/>
              </a:spcAft>
            </a:pPr>
            <a:r>
              <a:rPr lang="en-US" altLang="zh-CN" sz="2800" kern="100" dirty="0" smtClean="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用词巧妙，</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抱</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吹</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的使用虽然出人意料，却又显得非常自然。</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
        <p:nvSpPr>
          <p:cNvPr id="12" name="矩形 11"/>
          <p:cNvSpPr/>
          <p:nvPr/>
        </p:nvSpPr>
        <p:spPr>
          <a:xfrm>
            <a:off x="2168674" y="2637706"/>
            <a:ext cx="3393707"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表达技巧赏析题</a:t>
            </a:r>
            <a:endParaRPr lang="zh-CN" altLang="zh-CN" sz="1050" kern="100" dirty="0">
              <a:solidFill>
                <a:srgbClr val="C00000"/>
              </a:solidFill>
              <a:effectLst/>
              <a:latin typeface="宋体"/>
              <a:cs typeface="Courier New"/>
            </a:endParaRPr>
          </a:p>
        </p:txBody>
      </p:sp>
      <p:sp>
        <p:nvSpPr>
          <p:cNvPr id="13" name="矩形 12"/>
          <p:cNvSpPr/>
          <p:nvPr/>
        </p:nvSpPr>
        <p:spPr>
          <a:xfrm>
            <a:off x="2173474" y="3319028"/>
            <a:ext cx="4180996"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鉴赏文学作品的表达技巧</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1939352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12"/>
                                        </p:tgtEl>
                                      </p:cBhvr>
                                    </p:animEffect>
                                    <p:set>
                                      <p:cBhvr>
                                        <p:cTn id="25" dur="1" fill="hold">
                                          <p:stCondLst>
                                            <p:cond delay="499"/>
                                          </p:stCondLst>
                                        </p:cTn>
                                        <p:tgtEl>
                                          <p:spTgt spid="1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10" grpId="0"/>
      <p:bldP spid="10" grpId="1"/>
      <p:bldP spid="12" grpId="0"/>
      <p:bldP spid="12" grpId="1"/>
      <p:bldP spid="13" grpId="0"/>
      <p:bldP spid="13"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356" y="189434"/>
            <a:ext cx="11223676"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这首诗的后两联表达了作者什么样的感情？请简要分析。</a:t>
            </a:r>
            <a:endParaRPr lang="zh-CN" altLang="zh-CN" sz="1050" kern="100" dirty="0">
              <a:latin typeface="宋体"/>
              <a:cs typeface="Courier New"/>
            </a:endParaRPr>
          </a:p>
          <a:p>
            <a:pPr algn="just">
              <a:lnSpc>
                <a:spcPct val="135000"/>
              </a:lnSpc>
              <a:spcAft>
                <a:spcPts val="0"/>
              </a:spcAft>
            </a:pPr>
            <a:r>
              <a:rPr lang="zh-CN" altLang="zh-CN" sz="2800" kern="100" dirty="0" smtClean="0">
                <a:latin typeface="Times New Roman"/>
                <a:ea typeface="华文细黑"/>
                <a:cs typeface="Times New Roman"/>
              </a:rPr>
              <a:t>解题</a:t>
            </a:r>
            <a:r>
              <a:rPr lang="zh-CN" altLang="zh-CN" sz="2800" kern="100" dirty="0">
                <a:latin typeface="Times New Roman"/>
                <a:ea typeface="华文细黑"/>
                <a:cs typeface="Times New Roman"/>
              </a:rPr>
              <a:t>思路：</a:t>
            </a:r>
            <a:r>
              <a:rPr lang="en-US" altLang="zh-CN" sz="2800" kern="100" dirty="0" smtClean="0">
                <a:latin typeface="Times New Roman"/>
                <a:ea typeface="华文细黑"/>
                <a:cs typeface="Courier New"/>
              </a:rPr>
              <a:t>___________________________________________________</a:t>
            </a:r>
          </a:p>
          <a:p>
            <a:pPr algn="just">
              <a:lnSpc>
                <a:spcPct val="135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a:t>
            </a:r>
          </a:p>
          <a:p>
            <a:pPr algn="just">
              <a:lnSpc>
                <a:spcPct val="135000"/>
              </a:lnSpc>
              <a:spcAft>
                <a:spcPts val="0"/>
              </a:spcAft>
            </a:pPr>
            <a:r>
              <a:rPr lang="zh-CN" altLang="zh-CN" sz="2800" kern="100" dirty="0">
                <a:latin typeface="Times New Roman"/>
                <a:ea typeface="华文细黑"/>
                <a:cs typeface="Times New Roman"/>
              </a:rPr>
              <a:t>形成答案： </a:t>
            </a:r>
            <a:r>
              <a:rPr lang="en-US" altLang="zh-CN" sz="2800" kern="100" dirty="0">
                <a:latin typeface="Times New Roman"/>
                <a:ea typeface="华文细黑"/>
                <a:cs typeface="Courier New"/>
              </a:rPr>
              <a:t>___________________________________________________</a:t>
            </a:r>
          </a:p>
          <a:p>
            <a:pPr algn="just">
              <a:lnSpc>
                <a:spcPct val="135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endParaRPr lang="en-US" altLang="zh-CN" sz="2800" kern="100" dirty="0">
              <a:latin typeface="Times New Roman"/>
              <a:ea typeface="华文细黑"/>
              <a:cs typeface="Courier New"/>
            </a:endParaRPr>
          </a:p>
          <a:p>
            <a:pPr algn="just">
              <a:lnSpc>
                <a:spcPct val="135000"/>
              </a:lnSpc>
              <a:spcAft>
                <a:spcPts val="0"/>
              </a:spcAft>
            </a:pPr>
            <a:r>
              <a:rPr lang="zh-CN" altLang="zh-CN" sz="2800" kern="100" dirty="0">
                <a:latin typeface="Times New Roman"/>
                <a:ea typeface="华文细黑"/>
                <a:cs typeface="Times New Roman"/>
              </a:rPr>
              <a:t>题型归类： </a:t>
            </a:r>
            <a:r>
              <a:rPr lang="en-US" altLang="zh-CN" sz="2800" kern="100" dirty="0">
                <a:latin typeface="Times New Roman"/>
                <a:ea typeface="华文细黑"/>
                <a:cs typeface="Courier New"/>
              </a:rPr>
              <a:t>_______________</a:t>
            </a:r>
          </a:p>
          <a:p>
            <a:pPr algn="just">
              <a:lnSpc>
                <a:spcPct val="135000"/>
              </a:lnSpc>
              <a:spcAft>
                <a:spcPts val="0"/>
              </a:spcAft>
            </a:pPr>
            <a:r>
              <a:rPr lang="zh-CN" altLang="zh-CN" sz="2800" kern="100" dirty="0">
                <a:latin typeface="Times New Roman"/>
                <a:ea typeface="华文细黑"/>
                <a:cs typeface="Times New Roman"/>
              </a:rPr>
              <a:t>对应考点： </a:t>
            </a:r>
            <a:r>
              <a:rPr lang="en-US" altLang="zh-CN" sz="2800" kern="100" dirty="0" smtClean="0">
                <a:latin typeface="Times New Roman"/>
                <a:ea typeface="华文细黑"/>
                <a:cs typeface="Courier New"/>
              </a:rPr>
              <a:t>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____________________ </a:t>
            </a:r>
            <a:endParaRPr lang="zh-CN" altLang="zh-CN" sz="1050" kern="100" dirty="0">
              <a:effectLst/>
              <a:latin typeface="宋体"/>
              <a:cs typeface="Courier New"/>
            </a:endParaRPr>
          </a:p>
        </p:txBody>
      </p:sp>
      <p:sp>
        <p:nvSpPr>
          <p:cNvPr id="10" name="矩形 9"/>
          <p:cNvSpPr/>
          <p:nvPr/>
        </p:nvSpPr>
        <p:spPr>
          <a:xfrm>
            <a:off x="352805" y="736550"/>
            <a:ext cx="11112550" cy="2384218"/>
          </a:xfrm>
          <a:prstGeom prst="rect">
            <a:avLst/>
          </a:prstGeom>
        </p:spPr>
        <p:txBody>
          <a:bodyPr wrap="square" lIns="121898" tIns="60948" rIns="121898" bIns="60948">
            <a:spAutoFit/>
          </a:bodyPr>
          <a:lstStyle/>
          <a:p>
            <a:pPr algn="just">
              <a:lnSpc>
                <a:spcPct val="135000"/>
              </a:lnSpc>
              <a:spcAft>
                <a:spcPts val="0"/>
              </a:spcAft>
            </a:pPr>
            <a:r>
              <a:rPr lang="en-US" altLang="zh-CN" sz="2800" kern="100" dirty="0" smtClean="0">
                <a:solidFill>
                  <a:srgbClr val="C00000"/>
                </a:solidFill>
                <a:latin typeface="Times New Roman"/>
                <a:ea typeface="华文细黑"/>
                <a:cs typeface="Times New Roman"/>
              </a:rPr>
              <a:t>                    </a:t>
            </a:r>
            <a:r>
              <a:rPr lang="zh-CN" altLang="zh-CN" sz="2800" kern="100" dirty="0" smtClean="0">
                <a:solidFill>
                  <a:srgbClr val="C00000"/>
                </a:solidFill>
                <a:latin typeface="Times New Roman"/>
                <a:ea typeface="华文细黑"/>
                <a:cs typeface="Times New Roman"/>
              </a:rPr>
              <a:t>解答</a:t>
            </a:r>
            <a:r>
              <a:rPr lang="zh-CN" altLang="zh-CN" sz="2800" kern="100" dirty="0">
                <a:solidFill>
                  <a:srgbClr val="C00000"/>
                </a:solidFill>
                <a:latin typeface="Times New Roman"/>
                <a:ea typeface="华文细黑"/>
                <a:cs typeface="Times New Roman"/>
              </a:rPr>
              <a:t>此题，先要注意诗的标题、注释等隐含的信息，同时要抓住意象、情语等进行理解。标题为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残春旅舍</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，注释中提示该诗是作者流徙闽地时所作，后两联又有</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酒冲愁阵</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免被污</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待眼明</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等流露作者情绪的关键词，不难看出其中的思想感情</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
        <p:nvSpPr>
          <p:cNvPr id="11" name="矩形 10"/>
          <p:cNvSpPr/>
          <p:nvPr/>
        </p:nvSpPr>
        <p:spPr>
          <a:xfrm>
            <a:off x="352805" y="3050704"/>
            <a:ext cx="11112550" cy="2383449"/>
          </a:xfrm>
          <a:prstGeom prst="rect">
            <a:avLst/>
          </a:prstGeom>
        </p:spPr>
        <p:txBody>
          <a:bodyPr wrap="square" lIns="121898" tIns="60948" rIns="121898" bIns="60948">
            <a:spAutoFit/>
          </a:bodyPr>
          <a:lstStyle/>
          <a:p>
            <a:pPr algn="just">
              <a:lnSpc>
                <a:spcPct val="135000"/>
              </a:lnSpc>
              <a:spcAft>
                <a:spcPts val="0"/>
              </a:spcAft>
            </a:pPr>
            <a:r>
              <a:rPr lang="en-US" altLang="zh-CN" sz="2800" kern="100" dirty="0" smtClean="0">
                <a:solidFill>
                  <a:srgbClr val="C00000"/>
                </a:solidFill>
                <a:latin typeface="Times New Roman"/>
                <a:ea typeface="华文细黑"/>
                <a:cs typeface="Times New Roman"/>
              </a:rPr>
              <a:t>                     </a:t>
            </a:r>
            <a:r>
              <a:rPr lang="zh-CN" altLang="zh-CN" sz="2800" kern="100" dirty="0" smtClean="0">
                <a:solidFill>
                  <a:srgbClr val="C00000"/>
                </a:solidFill>
                <a:latin typeface="Times New Roman"/>
                <a:ea typeface="华文细黑"/>
                <a:cs typeface="Times New Roman"/>
              </a:rPr>
              <a:t>表达</a:t>
            </a:r>
            <a:r>
              <a:rPr lang="zh-CN" altLang="zh-CN" sz="2800" kern="100" dirty="0">
                <a:solidFill>
                  <a:srgbClr val="C00000"/>
                </a:solidFill>
                <a:latin typeface="Times New Roman"/>
                <a:ea typeface="华文细黑"/>
                <a:cs typeface="Times New Roman"/>
              </a:rPr>
              <a:t>了作者内心孤寂愁苦，但仍忠于大唐、心系故国之情。通过参禅使自己平静，通过饮酒化解</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愁阵</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，表明他内心孤寂愁苦；避免染</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尘埃</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，整理朝冠期待</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眼明</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，表明他不愿依附奸佞，对大唐一片忠心。</a:t>
            </a:r>
            <a:endParaRPr lang="zh-CN" altLang="zh-CN" sz="1050" kern="100" dirty="0">
              <a:solidFill>
                <a:srgbClr val="C00000"/>
              </a:solidFill>
              <a:effectLst/>
              <a:latin typeface="宋体"/>
              <a:cs typeface="Courier New"/>
            </a:endParaRPr>
          </a:p>
        </p:txBody>
      </p:sp>
      <p:sp>
        <p:nvSpPr>
          <p:cNvPr id="12" name="矩形 11"/>
          <p:cNvSpPr/>
          <p:nvPr/>
        </p:nvSpPr>
        <p:spPr>
          <a:xfrm>
            <a:off x="2269451" y="5353431"/>
            <a:ext cx="3393707"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领悟诗歌情感题</a:t>
            </a:r>
            <a:endParaRPr lang="zh-CN" altLang="zh-CN" sz="1050" kern="100" dirty="0">
              <a:solidFill>
                <a:srgbClr val="C00000"/>
              </a:solidFill>
              <a:effectLst/>
              <a:latin typeface="宋体"/>
              <a:cs typeface="Courier New"/>
            </a:endParaRPr>
          </a:p>
        </p:txBody>
      </p:sp>
      <p:sp>
        <p:nvSpPr>
          <p:cNvPr id="13" name="矩形 12"/>
          <p:cNvSpPr/>
          <p:nvPr/>
        </p:nvSpPr>
        <p:spPr>
          <a:xfrm>
            <a:off x="2274251" y="5920164"/>
            <a:ext cx="6413244"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评价文章的思想内容和作者的观点态度</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1575268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11"/>
                                        </p:tgtEl>
                                      </p:cBhvr>
                                    </p:animEffect>
                                    <p:set>
                                      <p:cBhvr>
                                        <p:cTn id="30" dur="1" fill="hold">
                                          <p:stCondLst>
                                            <p:cond delay="499"/>
                                          </p:stCondLst>
                                        </p:cTn>
                                        <p:tgtEl>
                                          <p:spTgt spid="11"/>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2"/>
                                        </p:tgtEl>
                                      </p:cBhvr>
                                    </p:animEffect>
                                    <p:set>
                                      <p:cBhvr>
                                        <p:cTn id="33" dur="1" fill="hold">
                                          <p:stCondLst>
                                            <p:cond delay="499"/>
                                          </p:stCondLst>
                                        </p:cTn>
                                        <p:tgtEl>
                                          <p:spTgt spid="12"/>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3"/>
                                        </p:tgtEl>
                                      </p:cBhvr>
                                    </p:animEffect>
                                    <p:set>
                                      <p:cBhvr>
                                        <p:cTn id="36"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10" grpId="0"/>
      <p:bldP spid="10" grpId="1"/>
      <p:bldP spid="11" grpId="0"/>
      <p:bldP spid="11" grpId="1"/>
      <p:bldP spid="12" grpId="0"/>
      <p:bldP spid="12" grpId="1"/>
      <p:bldP spid="13" grpId="0"/>
      <p:bldP spid="13"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53228" y="83760"/>
            <a:ext cx="11449272"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3.(2016·</a:t>
            </a:r>
            <a:r>
              <a:rPr lang="zh-CN" altLang="zh-CN" sz="2800" kern="100" dirty="0">
                <a:latin typeface="Times New Roman"/>
                <a:ea typeface="华文细黑"/>
                <a:cs typeface="Times New Roman"/>
              </a:rPr>
              <a:t>全国甲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阅读下面这首唐诗，然后回答问题。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丹青引赠曹将军霸</a:t>
            </a:r>
            <a:r>
              <a:rPr lang="en-US" altLang="zh-CN" sz="2800" b="1" kern="100" baseline="30000" dirty="0">
                <a:latin typeface="宋体"/>
                <a:ea typeface="华文细黑"/>
                <a:cs typeface="Times New Roman"/>
              </a:rPr>
              <a:t>①</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节选</a:t>
            </a:r>
            <a:r>
              <a:rPr lang="en-US" altLang="zh-CN" sz="2800" b="1" kern="100" dirty="0">
                <a:latin typeface="Times New Roman"/>
                <a:ea typeface="华文细黑"/>
                <a:cs typeface="Courier New"/>
              </a:rPr>
              <a:t>)</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杜　甫</a:t>
            </a:r>
            <a:endParaRPr lang="zh-CN" altLang="zh-CN" sz="1050" kern="100" dirty="0">
              <a:latin typeface="宋体"/>
              <a:cs typeface="Courier New"/>
            </a:endParaRPr>
          </a:p>
          <a:p>
            <a:pPr algn="ct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先帝</a:t>
            </a:r>
            <a:r>
              <a:rPr lang="zh-CN" altLang="zh-CN" sz="2800" kern="100" dirty="0">
                <a:latin typeface="Times New Roman"/>
                <a:ea typeface="华文细黑"/>
                <a:cs typeface="Times New Roman"/>
              </a:rPr>
              <a:t>天马玉花骢</a:t>
            </a:r>
            <a:r>
              <a:rPr lang="en-US" altLang="zh-CN" sz="2800" kern="100" baseline="30000" dirty="0">
                <a:latin typeface="宋体"/>
                <a:ea typeface="华文细黑"/>
                <a:cs typeface="Times New Roman"/>
              </a:rPr>
              <a:t>②</a:t>
            </a:r>
            <a:r>
              <a:rPr lang="zh-CN" altLang="zh-CN" sz="2800" kern="100" dirty="0">
                <a:latin typeface="Times New Roman"/>
                <a:ea typeface="华文细黑"/>
                <a:cs typeface="Times New Roman"/>
              </a:rPr>
              <a:t>，画工如山貌不同。</a:t>
            </a:r>
            <a:endParaRPr lang="zh-CN" altLang="zh-CN" sz="1050" kern="100" dirty="0">
              <a:latin typeface="宋体"/>
              <a:cs typeface="Courier New"/>
            </a:endParaRPr>
          </a:p>
          <a:p>
            <a:pPr algn="ct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是</a:t>
            </a:r>
            <a:r>
              <a:rPr lang="zh-CN" altLang="zh-CN" sz="2800" kern="100" dirty="0">
                <a:latin typeface="Times New Roman"/>
                <a:ea typeface="华文细黑"/>
                <a:cs typeface="Times New Roman"/>
              </a:rPr>
              <a:t>日牵来赤墀下</a:t>
            </a:r>
            <a:r>
              <a:rPr lang="en-US" altLang="zh-CN" sz="2800" kern="100" baseline="30000" dirty="0">
                <a:latin typeface="宋体"/>
                <a:ea typeface="华文细黑"/>
                <a:cs typeface="Times New Roman"/>
              </a:rPr>
              <a:t>③</a:t>
            </a:r>
            <a:r>
              <a:rPr lang="zh-CN" altLang="zh-CN" sz="2800" kern="100" dirty="0">
                <a:latin typeface="Times New Roman"/>
                <a:ea typeface="华文细黑"/>
                <a:cs typeface="Times New Roman"/>
              </a:rPr>
              <a:t>，迥立阊阖生长风</a:t>
            </a:r>
            <a:r>
              <a:rPr lang="en-US" altLang="zh-CN" sz="2800" kern="100" baseline="30000" dirty="0">
                <a:latin typeface="宋体"/>
                <a:ea typeface="华文细黑"/>
                <a:cs typeface="Times New Roman"/>
              </a:rPr>
              <a:t>④</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诏谓将军拂绢素，意匠惨淡经营中。</a:t>
            </a:r>
            <a:endParaRPr lang="zh-CN" altLang="zh-CN" sz="1050" kern="100" dirty="0">
              <a:latin typeface="宋体"/>
              <a:cs typeface="Courier New"/>
            </a:endParaRPr>
          </a:p>
          <a:p>
            <a:pPr algn="ct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斯</a:t>
            </a:r>
            <a:r>
              <a:rPr lang="zh-CN" altLang="zh-CN" sz="2800" kern="100" dirty="0">
                <a:latin typeface="Times New Roman"/>
                <a:ea typeface="华文细黑"/>
                <a:cs typeface="Times New Roman"/>
              </a:rPr>
              <a:t>须九重真龙出</a:t>
            </a:r>
            <a:r>
              <a:rPr lang="en-US" altLang="zh-CN" sz="2800" kern="100" baseline="30000" dirty="0">
                <a:latin typeface="宋体"/>
                <a:ea typeface="华文细黑"/>
                <a:cs typeface="Times New Roman"/>
              </a:rPr>
              <a:t>⑤</a:t>
            </a:r>
            <a:r>
              <a:rPr lang="zh-CN" altLang="zh-CN" sz="2800" kern="100" dirty="0">
                <a:latin typeface="Times New Roman"/>
                <a:ea typeface="华文细黑"/>
                <a:cs typeface="Times New Roman"/>
              </a:rPr>
              <a:t>，一洗万古凡马空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曹将军霸：即曹霸，唐代著名画家，官至左武卫将军。</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玉花骢：唐玄宗御马名。</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赤墀：宫殿前的红色台阶。</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阊阖：传说中的天门，这里指宫门。</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斯须：一会儿</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Tree>
    <p:extLst>
      <p:ext uri="{BB962C8B-B14F-4D97-AF65-F5344CB8AC3E}">
        <p14:creationId xmlns:p14="http://schemas.microsoft.com/office/powerpoint/2010/main" val="1429173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2464" y="40085"/>
            <a:ext cx="11335913" cy="6686935"/>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smtClean="0">
                <a:solidFill>
                  <a:srgbClr val="0000FF"/>
                </a:solidFill>
                <a:latin typeface="Times New Roman"/>
                <a:ea typeface="华文细黑"/>
                <a:cs typeface="Times New Roman"/>
              </a:rPr>
              <a:t>鉴赏</a:t>
            </a:r>
            <a:r>
              <a:rPr lang="zh-CN" altLang="zh-CN" sz="2800" kern="100" dirty="0" smtClean="0">
                <a:latin typeface="Times New Roman"/>
                <a:ea typeface="华文细黑"/>
                <a:cs typeface="Times New Roman"/>
              </a:rPr>
              <a:t>　</a:t>
            </a:r>
            <a:r>
              <a:rPr lang="zh-CN" altLang="zh-CN" sz="2800" kern="100" dirty="0">
                <a:latin typeface="Times New Roman"/>
                <a:ea typeface="华文细黑"/>
                <a:cs typeface="Times New Roman"/>
              </a:rPr>
              <a:t>《丹青引赠曹将军霸》为杜甫创作的一首诗。曹霸是唐朝著名的画马大师，安史之乱后，潦倒漂泊。唐代宗广德二年，杜甫和曹霸在成都相识，杜甫十分同情曹霸的遭遇，写下了这首诗。试题中节选的八句，为描写曹霸画马过程的精彩片段。唐玄宗的御马玉花骢，众多画师都描摹过，各不相同，无一肖似逼真。有一天，玉花骢被牵至阊阖宫的赤色台阶前，扬首卓立，神气轩昂。玄宗即命曹霸展开白绢当场作画。作画前曹霸先巧妙构思，然后淋漓尽致地落笔挥洒，须臾之间，一气呵成。那画中之马神奇雄俊，好像从宫门腾跃而出的飞龙，一切凡马在此马前都相形失色。诗人先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生长风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形容真马的雄俊神奇，作为画中马的有力陪衬，再用众画工的凡马来烘托曹霸的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真龙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，着意描摹曹霸画马的神妙，这八句诗倾注了诗人的热烈赞美之情，笔墨酣畅，精彩至极。</a:t>
            </a:r>
            <a:endParaRPr lang="zh-CN" altLang="zh-CN" sz="1050" kern="100" dirty="0">
              <a:effectLst/>
              <a:latin typeface="宋体"/>
              <a:cs typeface="Courier New"/>
            </a:endParaRPr>
          </a:p>
        </p:txBody>
      </p:sp>
    </p:spTree>
    <p:extLst>
      <p:ext uri="{BB962C8B-B14F-4D97-AF65-F5344CB8AC3E}">
        <p14:creationId xmlns:p14="http://schemas.microsoft.com/office/powerpoint/2010/main" val="2420269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6574" y="442059"/>
            <a:ext cx="1144927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如何理解曹霸画的马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一洗万古凡马空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？曹霸是怎样做到的？请简要分析。</a:t>
            </a:r>
            <a:endParaRPr lang="zh-CN" altLang="zh-CN" sz="1050" kern="100" dirty="0">
              <a:latin typeface="宋体"/>
              <a:cs typeface="Courier New"/>
            </a:endParaRPr>
          </a:p>
          <a:p>
            <a:pPr>
              <a:lnSpc>
                <a:spcPct val="150000"/>
              </a:lnSpc>
            </a:pPr>
            <a:r>
              <a:rPr lang="zh-CN" altLang="zh-CN" sz="2800" kern="100" dirty="0" smtClean="0">
                <a:latin typeface="Times New Roman"/>
                <a:ea typeface="华文细黑"/>
                <a:cs typeface="Times New Roman"/>
              </a:rPr>
              <a:t>解题</a:t>
            </a:r>
            <a:r>
              <a:rPr lang="zh-CN" altLang="zh-CN" sz="2800" kern="100" dirty="0">
                <a:latin typeface="Times New Roman"/>
                <a:ea typeface="华文细黑"/>
                <a:cs typeface="Times New Roman"/>
              </a:rPr>
              <a:t>思路</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a:t>
            </a:r>
            <a:endParaRPr lang="en-US" altLang="zh-CN" sz="2800" kern="100" dirty="0" smtClean="0">
              <a:latin typeface="Times New Roman"/>
              <a:ea typeface="华文细黑"/>
              <a:cs typeface="Courier New"/>
            </a:endParaRPr>
          </a:p>
        </p:txBody>
      </p:sp>
      <p:sp>
        <p:nvSpPr>
          <p:cNvPr id="10" name="矩形 9"/>
          <p:cNvSpPr/>
          <p:nvPr/>
        </p:nvSpPr>
        <p:spPr>
          <a:xfrm>
            <a:off x="406574" y="1627305"/>
            <a:ext cx="11335913"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solidFill>
                  <a:srgbClr val="C00000"/>
                </a:solidFill>
                <a:latin typeface="Times New Roman"/>
                <a:ea typeface="华文细黑"/>
                <a:cs typeface="Times New Roman"/>
              </a:rPr>
              <a:t>                     </a:t>
            </a:r>
            <a:r>
              <a:rPr lang="zh-CN" altLang="zh-CN" sz="2800" kern="100" dirty="0" smtClean="0">
                <a:solidFill>
                  <a:srgbClr val="C00000"/>
                </a:solidFill>
                <a:latin typeface="Times New Roman"/>
                <a:ea typeface="华文细黑"/>
                <a:cs typeface="Times New Roman"/>
              </a:rPr>
              <a:t>该</a:t>
            </a:r>
            <a:r>
              <a:rPr lang="zh-CN" altLang="zh-CN" sz="2800" kern="100" dirty="0">
                <a:solidFill>
                  <a:srgbClr val="C00000"/>
                </a:solidFill>
                <a:latin typeface="Times New Roman"/>
                <a:ea typeface="华文细黑"/>
                <a:cs typeface="Times New Roman"/>
              </a:rPr>
              <a:t>题有两问。第一问问如何理解最后一句</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一洗万古凡马空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，其实是在问曹霸画马的结果如何，诗句用比较，将曹霸所画之马与其他画工所画之马比较，突出了曹霸所画之马的脱俗超群、与众不同。将末句的意思说出来即可</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a:p>
            <a:pPr algn="just">
              <a:lnSpc>
                <a:spcPct val="150000"/>
              </a:lnSpc>
              <a:spcAft>
                <a:spcPts val="0"/>
              </a:spcAft>
            </a:pPr>
            <a:r>
              <a:rPr lang="zh-CN" altLang="zh-CN" sz="2800" kern="100" dirty="0" smtClean="0">
                <a:solidFill>
                  <a:srgbClr val="C00000"/>
                </a:solidFill>
                <a:latin typeface="Times New Roman"/>
                <a:ea typeface="华文细黑"/>
                <a:cs typeface="Times New Roman"/>
              </a:rPr>
              <a:t>第二</a:t>
            </a:r>
            <a:r>
              <a:rPr lang="zh-CN" altLang="zh-CN" sz="2800" kern="100" dirty="0">
                <a:solidFill>
                  <a:srgbClr val="C00000"/>
                </a:solidFill>
                <a:latin typeface="Times New Roman"/>
                <a:ea typeface="华文细黑"/>
                <a:cs typeface="Times New Roman"/>
              </a:rPr>
              <a:t>问问曹霸是怎样做到的，其实是问曹霸画马的过程、步骤。体现在诗文的第六、七两句。第六句写凝神构思布局，第七句写落笔画成。一般可能会丢掉第二个落笔画成的过程，这是难点。</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Tree>
    <p:extLst>
      <p:ext uri="{BB962C8B-B14F-4D97-AF65-F5344CB8AC3E}">
        <p14:creationId xmlns:p14="http://schemas.microsoft.com/office/powerpoint/2010/main" val="788405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10" grpId="0"/>
      <p:bldP spid="1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4138" y="837642"/>
            <a:ext cx="11223676" cy="400107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形成答案： </a:t>
            </a:r>
            <a:r>
              <a:rPr lang="en-US" altLang="zh-CN" sz="2800" kern="100" dirty="0" smtClean="0">
                <a:latin typeface="Times New Roman"/>
                <a:ea typeface="华文细黑"/>
                <a:cs typeface="Courier New"/>
              </a:rPr>
              <a:t>___________________________________________________</a:t>
            </a:r>
            <a:endParaRPr lang="en-US" altLang="zh-CN" sz="2800" kern="100" dirty="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________________________________________________________</a:t>
            </a:r>
            <a:endParaRPr lang="en-US" altLang="zh-CN" sz="2800" kern="100" dirty="0">
              <a:latin typeface="Times New Roman"/>
              <a:ea typeface="华文细黑"/>
              <a:cs typeface="Courier New"/>
            </a:endParaRPr>
          </a:p>
          <a:p>
            <a:pPr algn="just">
              <a:lnSpc>
                <a:spcPct val="150000"/>
              </a:lnSpc>
              <a:spcAft>
                <a:spcPts val="0"/>
              </a:spcAft>
            </a:pPr>
            <a:r>
              <a:rPr lang="zh-CN" altLang="zh-CN" sz="2800" kern="100" dirty="0">
                <a:latin typeface="Times New Roman"/>
                <a:ea typeface="华文细黑"/>
                <a:cs typeface="Times New Roman"/>
              </a:rPr>
              <a:t>题型归类： </a:t>
            </a:r>
            <a:r>
              <a:rPr lang="en-US" altLang="zh-CN" sz="2800" kern="100" dirty="0" smtClean="0">
                <a:latin typeface="Times New Roman"/>
                <a:ea typeface="华文细黑"/>
                <a:cs typeface="Courier New"/>
              </a:rPr>
              <a:t>___________</a:t>
            </a:r>
            <a:endParaRPr lang="en-US" altLang="zh-CN" sz="2800" kern="100" dirty="0">
              <a:latin typeface="Times New Roman"/>
              <a:ea typeface="华文细黑"/>
              <a:cs typeface="Courier New"/>
            </a:endParaRPr>
          </a:p>
          <a:p>
            <a:pPr algn="just">
              <a:lnSpc>
                <a:spcPct val="150000"/>
              </a:lnSpc>
              <a:spcAft>
                <a:spcPts val="0"/>
              </a:spcAft>
            </a:pPr>
            <a:r>
              <a:rPr lang="zh-CN" altLang="zh-CN" sz="2800" kern="100" dirty="0">
                <a:latin typeface="Times New Roman"/>
                <a:ea typeface="华文细黑"/>
                <a:cs typeface="Times New Roman"/>
              </a:rPr>
              <a:t>对应考点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 </a:t>
            </a:r>
            <a:endParaRPr lang="zh-CN" altLang="zh-CN" sz="1050" kern="100" dirty="0">
              <a:effectLst/>
              <a:latin typeface="宋体"/>
              <a:cs typeface="Courier New"/>
            </a:endParaRPr>
          </a:p>
        </p:txBody>
      </p:sp>
      <p:sp>
        <p:nvSpPr>
          <p:cNvPr id="10" name="矩形 9"/>
          <p:cNvSpPr/>
          <p:nvPr/>
        </p:nvSpPr>
        <p:spPr>
          <a:xfrm>
            <a:off x="383256" y="720697"/>
            <a:ext cx="11112550" cy="262582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solidFill>
                  <a:srgbClr val="C00000"/>
                </a:solidFill>
                <a:latin typeface="Times New Roman"/>
                <a:ea typeface="华文细黑"/>
                <a:cs typeface="Times New Roman"/>
              </a:rPr>
              <a:t>                     </a:t>
            </a:r>
            <a:r>
              <a:rPr lang="zh-CN" altLang="zh-CN" sz="2800" kern="100" dirty="0" smtClean="0">
                <a:solidFill>
                  <a:srgbClr val="C00000"/>
                </a:solidFill>
                <a:latin typeface="Times New Roman"/>
                <a:ea typeface="华文细黑"/>
                <a:cs typeface="Times New Roman"/>
              </a:rPr>
              <a:t>第一</a:t>
            </a:r>
            <a:r>
              <a:rPr lang="zh-CN" altLang="zh-CN" sz="2800" kern="100" dirty="0">
                <a:solidFill>
                  <a:srgbClr val="C00000"/>
                </a:solidFill>
                <a:latin typeface="Times New Roman"/>
                <a:ea typeface="华文细黑"/>
                <a:cs typeface="Times New Roman"/>
              </a:rPr>
              <a:t>问：曹霸所画玉花骢神奇雄俊，如飞龙跃出，其他人画的</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凡马</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在此马面前都不免相形失色。</a:t>
            </a:r>
            <a:endParaRPr lang="zh-CN" altLang="zh-CN" sz="1050" kern="100" dirty="0">
              <a:solidFill>
                <a:srgbClr val="C00000"/>
              </a:solidFill>
              <a:latin typeface="宋体"/>
              <a:cs typeface="Courier New"/>
            </a:endParaRPr>
          </a:p>
          <a:p>
            <a:pPr algn="just">
              <a:lnSpc>
                <a:spcPct val="150000"/>
              </a:lnSpc>
              <a:spcAft>
                <a:spcPts val="0"/>
              </a:spcAft>
            </a:pPr>
            <a:r>
              <a:rPr lang="zh-CN" altLang="zh-CN" sz="2800" kern="100" dirty="0">
                <a:solidFill>
                  <a:srgbClr val="C00000"/>
                </a:solidFill>
                <a:latin typeface="Times New Roman"/>
                <a:ea typeface="华文细黑"/>
                <a:cs typeface="Times New Roman"/>
              </a:rPr>
              <a:t>第二问：曹霸先凝神构思，苦心布局，然后落笔挥洒，顷刻之间一气呵成。</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
        <p:nvSpPr>
          <p:cNvPr id="12" name="矩形 11"/>
          <p:cNvSpPr/>
          <p:nvPr/>
        </p:nvSpPr>
        <p:spPr>
          <a:xfrm>
            <a:off x="2247414" y="3339348"/>
            <a:ext cx="2053846"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语言鉴赏题</a:t>
            </a:r>
            <a:endParaRPr lang="zh-CN" altLang="zh-CN" sz="1050" kern="100" dirty="0">
              <a:solidFill>
                <a:srgbClr val="C00000"/>
              </a:solidFill>
              <a:effectLst/>
              <a:latin typeface="宋体"/>
              <a:cs typeface="Courier New"/>
            </a:endParaRPr>
          </a:p>
        </p:txBody>
      </p:sp>
      <p:sp>
        <p:nvSpPr>
          <p:cNvPr id="13" name="矩形 12"/>
          <p:cNvSpPr/>
          <p:nvPr/>
        </p:nvSpPr>
        <p:spPr>
          <a:xfrm>
            <a:off x="2173474" y="3967100"/>
            <a:ext cx="4180996"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鉴赏文学作品的语言</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3145942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12"/>
                                        </p:tgtEl>
                                      </p:cBhvr>
                                    </p:animEffect>
                                    <p:set>
                                      <p:cBhvr>
                                        <p:cTn id="25" dur="1" fill="hold">
                                          <p:stCondLst>
                                            <p:cond delay="499"/>
                                          </p:stCondLst>
                                        </p:cTn>
                                        <p:tgtEl>
                                          <p:spTgt spid="1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10" grpId="0"/>
      <p:bldP spid="10" grpId="1"/>
      <p:bldP spid="12" grpId="0"/>
      <p:bldP spid="12" grpId="1"/>
      <p:bldP spid="13" grpId="0"/>
      <p:bldP spid="13"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356" y="218009"/>
            <a:ext cx="11223676"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为了突出曹霸的高超画技，诗人做了哪些铺垫？请简要分析。</a:t>
            </a:r>
            <a:endParaRPr lang="zh-CN" altLang="zh-CN" sz="1050" kern="100" dirty="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解题</a:t>
            </a:r>
            <a:r>
              <a:rPr lang="zh-CN" altLang="zh-CN" sz="2800" kern="100" dirty="0">
                <a:latin typeface="Times New Roman"/>
                <a:ea typeface="华文细黑"/>
                <a:cs typeface="Times New Roman"/>
              </a:rPr>
              <a:t>思路：</a:t>
            </a:r>
            <a:r>
              <a:rPr lang="en-US" altLang="zh-CN" sz="2800" kern="100" dirty="0" smtClean="0">
                <a:latin typeface="Times New Roman"/>
                <a:ea typeface="华文细黑"/>
                <a:cs typeface="Courier New"/>
              </a:rPr>
              <a:t>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zh-CN" altLang="zh-CN" sz="1050" kern="100" dirty="0">
              <a:effectLst/>
              <a:latin typeface="宋体"/>
              <a:cs typeface="Courier New"/>
            </a:endParaRPr>
          </a:p>
        </p:txBody>
      </p:sp>
      <p:sp>
        <p:nvSpPr>
          <p:cNvPr id="10" name="矩形 9"/>
          <p:cNvSpPr/>
          <p:nvPr/>
        </p:nvSpPr>
        <p:spPr>
          <a:xfrm>
            <a:off x="352805" y="765125"/>
            <a:ext cx="11112550"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solidFill>
                  <a:srgbClr val="C00000"/>
                </a:solidFill>
                <a:latin typeface="Times New Roman"/>
                <a:ea typeface="华文细黑"/>
                <a:cs typeface="Times New Roman"/>
              </a:rPr>
              <a:t>                    </a:t>
            </a:r>
            <a:r>
              <a:rPr lang="zh-CN" altLang="zh-CN" sz="2800" kern="100" dirty="0" smtClean="0">
                <a:solidFill>
                  <a:srgbClr val="C00000"/>
                </a:solidFill>
                <a:latin typeface="Times New Roman"/>
                <a:ea typeface="华文细黑"/>
                <a:cs typeface="Times New Roman"/>
              </a:rPr>
              <a:t>本题</a:t>
            </a:r>
            <a:r>
              <a:rPr lang="zh-CN" altLang="zh-CN" sz="2800" kern="100" dirty="0">
                <a:solidFill>
                  <a:srgbClr val="C00000"/>
                </a:solidFill>
                <a:latin typeface="Times New Roman"/>
                <a:ea typeface="华文细黑"/>
                <a:cs typeface="Times New Roman"/>
              </a:rPr>
              <a:t>所问明确具体</a:t>
            </a: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Times New Roman"/>
              </a:rPr>
              <a:t>诗人做了哪些铺垫。所谓铺垫，就是从侧面突出。为了突出曹霸画技的高超，诗歌共有三处铺垫：一是所画的真马，这是天子的玉花骢，身份名贵，</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是日牵来赤墀下，迥立阊</a:t>
            </a:r>
            <a:r>
              <a:rPr lang="zh-CN" altLang="zh-CN" sz="2800" kern="100" spc="100" dirty="0">
                <a:solidFill>
                  <a:srgbClr val="C00000"/>
                </a:solidFill>
                <a:latin typeface="Times New Roman"/>
                <a:ea typeface="华文细黑"/>
                <a:cs typeface="Times New Roman"/>
              </a:rPr>
              <a:t>阖生长风</a:t>
            </a:r>
            <a:r>
              <a:rPr lang="en-US" altLang="zh-CN" sz="2800" kern="100" spc="100" dirty="0">
                <a:solidFill>
                  <a:srgbClr val="C00000"/>
                </a:solidFill>
                <a:latin typeface="宋体"/>
                <a:ea typeface="华文细黑"/>
                <a:cs typeface="Times New Roman"/>
              </a:rPr>
              <a:t>”</a:t>
            </a:r>
            <a:r>
              <a:rPr lang="zh-CN" altLang="zh-CN" sz="2800" kern="100" spc="100" dirty="0">
                <a:solidFill>
                  <a:srgbClr val="C00000"/>
                </a:solidFill>
                <a:latin typeface="Times New Roman"/>
                <a:ea typeface="华文细黑"/>
                <a:cs typeface="Times New Roman"/>
              </a:rPr>
              <a:t>，所处环境高贵，尤其是站相所体现的神态</a:t>
            </a:r>
            <a:r>
              <a:rPr lang="zh-CN" altLang="zh-CN" sz="2800" kern="100" dirty="0">
                <a:solidFill>
                  <a:srgbClr val="C00000"/>
                </a:solidFill>
                <a:latin typeface="Times New Roman"/>
                <a:ea typeface="华文细黑"/>
                <a:cs typeface="Times New Roman"/>
              </a:rPr>
              <a:t>气质；二是其他画工所画的马，此马已被很多人画过，数多如山，但总是画得不如真马，同时曹霸所画马一出现，其他所有的旧画都相形失色；三是曹霸落笔极快，画技娴熟，</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斯须</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极言时间短，用极短的时间便一气呵成。</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Tree>
    <p:extLst>
      <p:ext uri="{BB962C8B-B14F-4D97-AF65-F5344CB8AC3E}">
        <p14:creationId xmlns:p14="http://schemas.microsoft.com/office/powerpoint/2010/main" val="1325711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10" grpId="0"/>
      <p:bldP spid="10"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356" y="796875"/>
            <a:ext cx="11223676" cy="400107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形成答案： </a:t>
            </a:r>
            <a:r>
              <a:rPr lang="en-US" altLang="zh-CN" sz="2800" kern="100" dirty="0" smtClean="0">
                <a:latin typeface="Times New Roman"/>
                <a:ea typeface="华文细黑"/>
                <a:cs typeface="Courier New"/>
              </a:rPr>
              <a:t>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a:t>
            </a:r>
          </a:p>
          <a:p>
            <a:pPr algn="just">
              <a:lnSpc>
                <a:spcPct val="150000"/>
              </a:lnSpc>
              <a:spcAft>
                <a:spcPts val="0"/>
              </a:spcAft>
            </a:pPr>
            <a:r>
              <a:rPr lang="zh-CN" altLang="zh-CN" sz="2800" kern="100" dirty="0">
                <a:latin typeface="Times New Roman"/>
                <a:ea typeface="华文细黑"/>
                <a:cs typeface="Times New Roman"/>
              </a:rPr>
              <a:t>题型归类： </a:t>
            </a:r>
            <a:r>
              <a:rPr lang="en-US" altLang="zh-CN" sz="2800" kern="100" dirty="0" smtClean="0">
                <a:latin typeface="Times New Roman"/>
                <a:ea typeface="华文细黑"/>
                <a:cs typeface="Courier New"/>
              </a:rPr>
              <a:t>_______________</a:t>
            </a:r>
          </a:p>
          <a:p>
            <a:pPr algn="just">
              <a:lnSpc>
                <a:spcPct val="150000"/>
              </a:lnSpc>
              <a:spcAft>
                <a:spcPts val="0"/>
              </a:spcAft>
            </a:pPr>
            <a:r>
              <a:rPr lang="zh-CN" altLang="zh-CN" sz="2800" kern="100" dirty="0" smtClean="0">
                <a:latin typeface="Times New Roman"/>
                <a:ea typeface="华文细黑"/>
                <a:cs typeface="Times New Roman"/>
              </a:rPr>
              <a:t>对应</a:t>
            </a:r>
            <a:r>
              <a:rPr lang="zh-CN" altLang="zh-CN" sz="2800" kern="100" dirty="0">
                <a:latin typeface="Times New Roman"/>
                <a:ea typeface="华文细黑"/>
                <a:cs typeface="Times New Roman"/>
              </a:rPr>
              <a:t>考点： </a:t>
            </a:r>
            <a:r>
              <a:rPr lang="en-US" altLang="zh-CN" sz="2800" kern="100" dirty="0" smtClean="0">
                <a:latin typeface="Times New Roman"/>
                <a:ea typeface="华文细黑"/>
                <a:cs typeface="Courier New"/>
              </a:rPr>
              <a:t>_____________________</a:t>
            </a:r>
            <a:endParaRPr lang="zh-CN" altLang="zh-CN" sz="1050" kern="100" dirty="0">
              <a:effectLst/>
              <a:latin typeface="宋体"/>
              <a:cs typeface="Courier New"/>
            </a:endParaRPr>
          </a:p>
        </p:txBody>
      </p:sp>
      <p:sp>
        <p:nvSpPr>
          <p:cNvPr id="10" name="矩形 9"/>
          <p:cNvSpPr/>
          <p:nvPr/>
        </p:nvSpPr>
        <p:spPr>
          <a:xfrm>
            <a:off x="352805" y="765498"/>
            <a:ext cx="11112550" cy="262582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solidFill>
                  <a:srgbClr val="C00000"/>
                </a:solidFill>
                <a:latin typeface="宋体"/>
                <a:ea typeface="华文细黑"/>
                <a:cs typeface="Times New Roman"/>
              </a:rPr>
              <a:t>           ①</a:t>
            </a:r>
            <a:r>
              <a:rPr lang="zh-CN" altLang="zh-CN" sz="2800" kern="100" dirty="0">
                <a:solidFill>
                  <a:srgbClr val="C00000"/>
                </a:solidFill>
                <a:latin typeface="Times New Roman"/>
                <a:ea typeface="华文细黑"/>
                <a:cs typeface="Times New Roman"/>
              </a:rPr>
              <a:t>画工如山貌不同：写曹霸要画的马已有众多画工画过，但画得都不成功。强调此马的雄俊非凡手可得，造成此马难画的印象</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a:p>
            <a:pPr algn="just">
              <a:lnSpc>
                <a:spcPct val="150000"/>
              </a:lnSpc>
              <a:spcAft>
                <a:spcPts val="0"/>
              </a:spcAft>
            </a:pPr>
            <a:r>
              <a:rPr lang="en-US" altLang="zh-CN" sz="2800" kern="100" dirty="0" smtClean="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迥立阊阖生长风：写真马昂头站立，给人万里生风之感，进一步点出画家要捕捉住此马飞动的神采尤其不易。</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
        <p:nvSpPr>
          <p:cNvPr id="5" name="矩形 4"/>
          <p:cNvSpPr/>
          <p:nvPr/>
        </p:nvSpPr>
        <p:spPr>
          <a:xfrm>
            <a:off x="2202776" y="3299495"/>
            <a:ext cx="5702495"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表达技巧赏析题</a:t>
            </a:r>
            <a:endParaRPr lang="zh-CN" altLang="zh-CN" sz="1050" kern="100" dirty="0">
              <a:solidFill>
                <a:srgbClr val="C00000"/>
              </a:solidFill>
              <a:effectLst/>
              <a:latin typeface="宋体"/>
              <a:cs typeface="Courier New"/>
            </a:endParaRPr>
          </a:p>
        </p:txBody>
      </p:sp>
      <p:sp>
        <p:nvSpPr>
          <p:cNvPr id="8" name="矩形 7"/>
          <p:cNvSpPr/>
          <p:nvPr/>
        </p:nvSpPr>
        <p:spPr>
          <a:xfrm>
            <a:off x="2207575" y="3932979"/>
            <a:ext cx="5702495"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鉴赏文学作品的表达技巧</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1342461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10" grpId="0"/>
      <p:bldP spid="10" grpId="1"/>
      <p:bldP spid="5" grpId="0"/>
      <p:bldP spid="5" grpId="1"/>
      <p:bldP spid="8" grpId="0"/>
      <p:bldP spid="8"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1665" y="1253899"/>
            <a:ext cx="11563765" cy="2296768"/>
          </a:xfrm>
          <a:prstGeom prst="rect">
            <a:avLst/>
          </a:prstGeom>
          <a:solidFill>
            <a:schemeClr val="accent1">
              <a:lumMod val="20000"/>
              <a:lumOff val="80000"/>
            </a:schemeClr>
          </a:solidFill>
        </p:spPr>
        <p:txBody>
          <a:bodyPr wrap="square" lIns="121898" tIns="60948" rIns="121898" bIns="60948">
            <a:spAutoFit/>
          </a:bodyPr>
          <a:lstStyle/>
          <a:p>
            <a:pPr algn="just">
              <a:lnSpc>
                <a:spcPct val="150000"/>
              </a:lnSpc>
              <a:spcAft>
                <a:spcPts val="0"/>
              </a:spcAft>
            </a:pPr>
            <a:endParaRPr lang="zh-CN" altLang="zh-CN" sz="1050" kern="100" dirty="0">
              <a:effectLst/>
              <a:latin typeface="宋体"/>
              <a:cs typeface="Courier New"/>
            </a:endParaRPr>
          </a:p>
        </p:txBody>
      </p:sp>
      <p:sp>
        <p:nvSpPr>
          <p:cNvPr id="6" name="矩形 5"/>
          <p:cNvSpPr/>
          <p:nvPr/>
        </p:nvSpPr>
        <p:spPr>
          <a:xfrm>
            <a:off x="671288" y="1306286"/>
            <a:ext cx="11112550" cy="2062079"/>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IPAPANNEW"/>
                <a:ea typeface="华文细黑"/>
                <a:cs typeface="Times New Roman"/>
              </a:rPr>
              <a:t>[</a:t>
            </a:r>
            <a:r>
              <a:rPr lang="zh-CN" altLang="zh-CN" sz="2800" b="1" kern="100" dirty="0">
                <a:solidFill>
                  <a:srgbClr val="0000FF"/>
                </a:solidFill>
                <a:latin typeface="IPAPANNEW"/>
                <a:ea typeface="华文细黑"/>
                <a:cs typeface="Times New Roman"/>
              </a:rPr>
              <a:t>考点要求</a:t>
            </a:r>
            <a:r>
              <a:rPr lang="en-US" altLang="zh-CN" sz="2800" b="1" kern="100" dirty="0">
                <a:solidFill>
                  <a:srgbClr val="0000FF"/>
                </a:solidFill>
                <a:latin typeface="IPAPANNEW"/>
                <a:ea typeface="华文细黑"/>
                <a:cs typeface="Times New Roman"/>
              </a:rPr>
              <a:t>]</a:t>
            </a:r>
            <a:r>
              <a:rPr lang="zh-CN" altLang="zh-CN" sz="2800" kern="100" dirty="0">
                <a:latin typeface="Times New Roman"/>
                <a:ea typeface="华文细黑"/>
                <a:cs typeface="Times New Roman"/>
              </a:rPr>
              <a:t>　鉴赏评价　</a:t>
            </a:r>
            <a:r>
              <a:rPr lang="en-US" altLang="zh-CN" sz="2800" kern="100" dirty="0">
                <a:latin typeface="Times New Roman"/>
                <a:ea typeface="华文细黑"/>
                <a:cs typeface="Courier New"/>
              </a:rPr>
              <a:t>D</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鉴赏文学作品的形象、语言和表达技巧</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评价文章的思想内容和作者的观点态度。</a:t>
            </a:r>
            <a:endParaRPr lang="zh-CN" altLang="zh-CN" sz="1050" kern="100" dirty="0">
              <a:effectLst/>
              <a:latin typeface="宋体"/>
              <a:cs typeface="Courier New"/>
            </a:endParaRPr>
          </a:p>
        </p:txBody>
      </p:sp>
    </p:spTree>
    <p:extLst>
      <p:ext uri="{BB962C8B-B14F-4D97-AF65-F5344CB8AC3E}">
        <p14:creationId xmlns:p14="http://schemas.microsoft.com/office/powerpoint/2010/main" val="44807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8582" y="584333"/>
            <a:ext cx="11223676"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4.(2016·</a:t>
            </a:r>
            <a:r>
              <a:rPr lang="zh-CN" altLang="zh-CN" sz="2800" kern="100" dirty="0">
                <a:latin typeface="Times New Roman"/>
                <a:ea typeface="华文细黑"/>
                <a:cs typeface="Times New Roman"/>
              </a:rPr>
              <a:t>全国乙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阅读下面这首唐诗，然后回答问题。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金陵望汉江</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李　白</a:t>
            </a:r>
            <a:endParaRPr lang="zh-CN" altLang="zh-CN" sz="1050" kern="100" dirty="0">
              <a:latin typeface="宋体"/>
              <a:cs typeface="Courier New"/>
            </a:endParaRPr>
          </a:p>
          <a:p>
            <a:pPr algn="ct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汉</a:t>
            </a:r>
            <a:r>
              <a:rPr lang="zh-CN" altLang="zh-CN" sz="2800" kern="100" dirty="0">
                <a:latin typeface="Times New Roman"/>
                <a:ea typeface="华文细黑"/>
                <a:cs typeface="Times New Roman"/>
              </a:rPr>
              <a:t>江回万里，派作九龙盘</a:t>
            </a:r>
            <a:r>
              <a:rPr lang="en-US" altLang="zh-CN" sz="2800" kern="100" baseline="30000" dirty="0">
                <a:latin typeface="宋体"/>
                <a:ea typeface="华文细黑"/>
                <a:cs typeface="Times New Roman"/>
              </a:rPr>
              <a:t>①</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横溃豁中国，崔嵬飞迅湍。</a:t>
            </a:r>
            <a:endParaRPr lang="zh-CN" altLang="zh-CN" sz="1050" kern="100" dirty="0">
              <a:latin typeface="宋体"/>
              <a:cs typeface="Courier New"/>
            </a:endParaRPr>
          </a:p>
          <a:p>
            <a:pPr algn="ct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六</a:t>
            </a:r>
            <a:r>
              <a:rPr lang="zh-CN" altLang="zh-CN" sz="2800" kern="100" dirty="0">
                <a:latin typeface="Times New Roman"/>
                <a:ea typeface="华文细黑"/>
                <a:cs typeface="Times New Roman"/>
              </a:rPr>
              <a:t>帝沦亡后</a:t>
            </a:r>
            <a:r>
              <a:rPr lang="en-US" altLang="zh-CN" sz="2800" kern="100" baseline="30000" dirty="0">
                <a:latin typeface="宋体"/>
                <a:ea typeface="华文细黑"/>
                <a:cs typeface="Times New Roman"/>
              </a:rPr>
              <a:t>②</a:t>
            </a:r>
            <a:r>
              <a:rPr lang="zh-CN" altLang="zh-CN" sz="2800" kern="100" dirty="0">
                <a:latin typeface="Times New Roman"/>
                <a:ea typeface="华文细黑"/>
                <a:cs typeface="Times New Roman"/>
              </a:rPr>
              <a:t>，三吴不足观</a:t>
            </a:r>
            <a:r>
              <a:rPr lang="en-US" altLang="zh-CN" sz="2800" kern="100" baseline="30000" dirty="0">
                <a:latin typeface="宋体"/>
                <a:ea typeface="华文细黑"/>
                <a:cs typeface="Times New Roman"/>
              </a:rPr>
              <a:t>③</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我君混区宇，垂拱众流安。</a:t>
            </a:r>
            <a:endParaRPr lang="zh-CN" altLang="zh-CN" sz="1050" kern="100" dirty="0">
              <a:latin typeface="宋体"/>
              <a:cs typeface="Courier New"/>
            </a:endParaRPr>
          </a:p>
          <a:p>
            <a:pPr algn="ct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今日</a:t>
            </a:r>
            <a:r>
              <a:rPr lang="zh-CN" altLang="zh-CN" sz="2800" kern="100" dirty="0">
                <a:latin typeface="Times New Roman"/>
                <a:ea typeface="华文细黑"/>
                <a:cs typeface="Times New Roman"/>
              </a:rPr>
              <a:t>任公子，沧浪罢钓竿</a:t>
            </a:r>
            <a:r>
              <a:rPr lang="en-US" altLang="zh-CN" sz="2800" kern="100" baseline="30000" dirty="0">
                <a:latin typeface="宋体"/>
                <a:ea typeface="华文细黑"/>
                <a:cs typeface="Times New Roman"/>
              </a:rPr>
              <a:t>④</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2463339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6146" y="1413570"/>
            <a:ext cx="11223676" cy="3354740"/>
          </a:xfrm>
          <a:prstGeom prst="rect">
            <a:avLst/>
          </a:prstGeom>
        </p:spPr>
        <p:txBody>
          <a:bodyPr wrap="square" lIns="121898" tIns="60948" rIns="121898" bIns="60948">
            <a:spAutoFit/>
          </a:bodyPr>
          <a:lstStyle/>
          <a:p>
            <a:pPr lvl="0" algn="just">
              <a:lnSpc>
                <a:spcPct val="150000"/>
              </a:lnSpc>
            </a:pPr>
            <a:r>
              <a:rPr lang="zh-CN" altLang="zh-CN" sz="2800" b="1" kern="100" dirty="0">
                <a:solidFill>
                  <a:srgbClr val="C00000"/>
                </a:solidFill>
                <a:latin typeface="Times New Roman"/>
                <a:ea typeface="华文细黑"/>
                <a:cs typeface="Times New Roman"/>
              </a:rPr>
              <a:t>注</a:t>
            </a:r>
            <a:r>
              <a:rPr lang="zh-CN" altLang="zh-CN" sz="2800" kern="100" dirty="0">
                <a:solidFill>
                  <a:prstClr val="black"/>
                </a:solidFill>
                <a:latin typeface="Times New Roman"/>
                <a:ea typeface="华文细黑"/>
                <a:cs typeface="Times New Roman"/>
              </a:rPr>
              <a:t>　</a:t>
            </a:r>
            <a:r>
              <a:rPr lang="en-US" altLang="zh-CN" sz="2800" kern="100" dirty="0">
                <a:solidFill>
                  <a:prstClr val="black"/>
                </a:solidFill>
                <a:latin typeface="宋体"/>
                <a:ea typeface="华文细黑"/>
                <a:cs typeface="Times New Roman"/>
              </a:rPr>
              <a:t>①</a:t>
            </a:r>
            <a:r>
              <a:rPr lang="zh-CN" altLang="zh-CN" sz="2800" kern="100" dirty="0">
                <a:solidFill>
                  <a:prstClr val="black"/>
                </a:solidFill>
                <a:latin typeface="Times New Roman"/>
                <a:ea typeface="华文细黑"/>
                <a:cs typeface="Times New Roman"/>
              </a:rPr>
              <a:t>派：河的支流。长江在湖北、江西一带，分为很多支流。</a:t>
            </a:r>
            <a:endParaRPr lang="en-US" altLang="zh-CN" sz="2800" kern="100" dirty="0">
              <a:solidFill>
                <a:prstClr val="black"/>
              </a:solidFill>
              <a:latin typeface="Times New Roman"/>
              <a:ea typeface="华文细黑"/>
              <a:cs typeface="Times New Roman"/>
            </a:endParaRPr>
          </a:p>
          <a:p>
            <a:pPr lvl="0" algn="just">
              <a:lnSpc>
                <a:spcPct val="150000"/>
              </a:lnSpc>
            </a:pP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六帝：代指六朝。</a:t>
            </a:r>
            <a:r>
              <a:rPr lang="en-US" altLang="zh-CN" sz="2800" kern="100" dirty="0">
                <a:solidFill>
                  <a:prstClr val="black"/>
                </a:solidFill>
                <a:latin typeface="宋体"/>
                <a:ea typeface="华文细黑"/>
                <a:cs typeface="Times New Roman"/>
              </a:rPr>
              <a:t>③</a:t>
            </a:r>
            <a:r>
              <a:rPr lang="zh-CN" altLang="zh-CN" sz="2800" kern="100" dirty="0">
                <a:solidFill>
                  <a:prstClr val="black"/>
                </a:solidFill>
                <a:latin typeface="Times New Roman"/>
                <a:ea typeface="华文细黑"/>
                <a:cs typeface="Times New Roman"/>
              </a:rPr>
              <a:t>三吴：古吴地后分为三，即吴兴、吴郡、会稽</a:t>
            </a:r>
            <a:r>
              <a:rPr lang="zh-CN" altLang="zh-CN" sz="2800" kern="100" dirty="0" smtClean="0">
                <a:solidFill>
                  <a:prstClr val="black"/>
                </a:solidFill>
                <a:latin typeface="Times New Roman"/>
                <a:ea typeface="华文细黑"/>
                <a:cs typeface="Times New Roman"/>
              </a:rPr>
              <a:t>。</a:t>
            </a:r>
            <a:r>
              <a:rPr lang="en-US" altLang="zh-CN" sz="2800" kern="100" dirty="0" smtClean="0">
                <a:latin typeface="宋体"/>
                <a:ea typeface="华文细黑"/>
                <a:cs typeface="Times New Roman"/>
              </a:rPr>
              <a:t>④</a:t>
            </a:r>
            <a:r>
              <a:rPr lang="zh-CN" altLang="zh-CN" sz="2800" kern="100" dirty="0" smtClean="0">
                <a:latin typeface="Times New Roman"/>
                <a:ea typeface="华文细黑"/>
                <a:cs typeface="Times New Roman"/>
              </a:rPr>
              <a:t>这两句的意思是，当今任公子已无须垂钓了，因为江海中已无巨鱼，比喻已无危害国家的巨寇。任公子是《庄子》中的传说人物，他用很大的钓钩和极多的食饵钓起一条巨大的鱼。</a:t>
            </a:r>
            <a:r>
              <a:rPr lang="en-US" altLang="zh-CN" sz="2800" kern="100" dirty="0" smtClean="0">
                <a:latin typeface="Times New Roman"/>
                <a:ea typeface="华文细黑"/>
                <a:cs typeface="Times New Roman"/>
              </a:rPr>
              <a:t> </a:t>
            </a:r>
            <a:endParaRPr lang="zh-CN" altLang="zh-CN" sz="1050" kern="100" dirty="0" smtClean="0">
              <a:latin typeface="宋体"/>
              <a:cs typeface="Courier New"/>
            </a:endParaRPr>
          </a:p>
        </p:txBody>
      </p:sp>
    </p:spTree>
    <p:extLst>
      <p:ext uri="{BB962C8B-B14F-4D97-AF65-F5344CB8AC3E}">
        <p14:creationId xmlns:p14="http://schemas.microsoft.com/office/powerpoint/2010/main" val="3875217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0028" y="666151"/>
            <a:ext cx="11335913" cy="5211915"/>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smtClean="0">
                <a:solidFill>
                  <a:srgbClr val="0000FF"/>
                </a:solidFill>
                <a:latin typeface="Times New Roman"/>
                <a:ea typeface="华文细黑"/>
                <a:cs typeface="Times New Roman"/>
              </a:rPr>
              <a:t>鉴赏</a:t>
            </a:r>
            <a:r>
              <a:rPr lang="zh-CN" altLang="zh-CN" sz="2800" b="1" kern="100" dirty="0" smtClean="0">
                <a:latin typeface="Times New Roman"/>
                <a:ea typeface="华文细黑"/>
                <a:cs typeface="Times New Roman"/>
              </a:rPr>
              <a:t>　</a:t>
            </a:r>
            <a:r>
              <a:rPr lang="zh-CN" altLang="zh-CN" sz="2800" kern="100" dirty="0">
                <a:latin typeface="Times New Roman"/>
                <a:ea typeface="华文细黑"/>
                <a:cs typeface="Times New Roman"/>
              </a:rPr>
              <a:t>这首诗以金陵为中心，写眺望汉江远去的感想。诗的前四句写出了汉江万流横溃、直下东海、水势浩瀚、气势宏大的特点，渲染出一派雄壮气象，绘制了一幅极其宏伟的万里长江风光图卷。诗的中间两句写六朝的沦亡。诗的后四句运用比喻和用典的手法，既有对唐代盛世的热烈歌颂，也透露出英雄无用武之地的淡淡悲哀。全诗感情深沉而表达稳妥，以江水壮阔的气势与盛唐的国力相对应，比喻贴切得体，盛世才子的失落惆怅蕴含其中</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诗的前四句描写了什么样的景象？这样写有什么用意</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Tree>
    <p:extLst>
      <p:ext uri="{BB962C8B-B14F-4D97-AF65-F5344CB8AC3E}">
        <p14:creationId xmlns:p14="http://schemas.microsoft.com/office/powerpoint/2010/main" val="3162981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9328" y="73993"/>
            <a:ext cx="11563765" cy="6687704"/>
          </a:xfrm>
          <a:prstGeom prst="rect">
            <a:avLst/>
          </a:prstGeom>
        </p:spPr>
        <p:txBody>
          <a:bodyPr wrap="square" lIns="121898" tIns="60948" rIns="121898" bIns="60948">
            <a:spAutoFit/>
          </a:bodyPr>
          <a:lstStyle/>
          <a:p>
            <a:pPr>
              <a:lnSpc>
                <a:spcPct val="138000"/>
              </a:lnSpc>
            </a:pPr>
            <a:r>
              <a:rPr lang="zh-CN" altLang="zh-CN" sz="2800" kern="100" dirty="0" smtClean="0">
                <a:latin typeface="Times New Roman"/>
                <a:ea typeface="华文细黑"/>
                <a:cs typeface="Times New Roman"/>
              </a:rPr>
              <a:t>解题</a:t>
            </a:r>
            <a:r>
              <a:rPr lang="zh-CN" altLang="zh-CN" sz="2800" kern="100" dirty="0">
                <a:latin typeface="Times New Roman"/>
                <a:ea typeface="华文细黑"/>
                <a:cs typeface="Times New Roman"/>
              </a:rPr>
              <a:t>思路</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____________________</a:t>
            </a:r>
          </a:p>
          <a:p>
            <a:pPr algn="just">
              <a:lnSpc>
                <a:spcPct val="138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_______________</a:t>
            </a:r>
          </a:p>
          <a:p>
            <a:pPr algn="just">
              <a:lnSpc>
                <a:spcPct val="138000"/>
              </a:lnSpc>
              <a:spcAft>
                <a:spcPts val="0"/>
              </a:spcAft>
            </a:pPr>
            <a:r>
              <a:rPr lang="en-US" altLang="zh-CN" sz="2800" kern="100" dirty="0" smtClean="0">
                <a:latin typeface="Times New Roman"/>
                <a:ea typeface="华文细黑"/>
                <a:cs typeface="Courier New"/>
              </a:rPr>
              <a:t>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a:t>
            </a:r>
            <a:endParaRPr lang="en-US" altLang="zh-CN" sz="2800" kern="100" dirty="0">
              <a:latin typeface="Times New Roman"/>
              <a:ea typeface="华文细黑"/>
              <a:cs typeface="Courier New"/>
            </a:endParaRPr>
          </a:p>
          <a:p>
            <a:pPr algn="just">
              <a:lnSpc>
                <a:spcPct val="138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zh-CN" altLang="zh-CN" sz="1050" kern="100" dirty="0">
              <a:effectLst/>
              <a:latin typeface="宋体"/>
              <a:cs typeface="Courier New"/>
            </a:endParaRPr>
          </a:p>
        </p:txBody>
      </p:sp>
      <p:sp>
        <p:nvSpPr>
          <p:cNvPr id="10" name="矩形 9"/>
          <p:cNvSpPr/>
          <p:nvPr/>
        </p:nvSpPr>
        <p:spPr>
          <a:xfrm>
            <a:off x="450007" y="66626"/>
            <a:ext cx="11335913" cy="6521761"/>
          </a:xfrm>
          <a:prstGeom prst="rect">
            <a:avLst/>
          </a:prstGeom>
        </p:spPr>
        <p:txBody>
          <a:bodyPr wrap="square" lIns="121898" tIns="60948" rIns="121898" bIns="60948">
            <a:spAutoFit/>
          </a:bodyPr>
          <a:lstStyle/>
          <a:p>
            <a:pPr algn="just">
              <a:lnSpc>
                <a:spcPct val="140000"/>
              </a:lnSpc>
              <a:spcAft>
                <a:spcPts val="0"/>
              </a:spcAft>
            </a:pPr>
            <a:r>
              <a:rPr lang="en-US" altLang="zh-CN" sz="2700" kern="100" spc="-100" dirty="0" smtClean="0">
                <a:solidFill>
                  <a:srgbClr val="C00000"/>
                </a:solidFill>
                <a:latin typeface="Times New Roman"/>
                <a:ea typeface="华文细黑"/>
                <a:cs typeface="Times New Roman"/>
              </a:rPr>
              <a:t>                       </a:t>
            </a:r>
            <a:r>
              <a:rPr lang="zh-CN" altLang="zh-CN" sz="2700" kern="100" spc="-100" dirty="0" smtClean="0">
                <a:solidFill>
                  <a:srgbClr val="C00000"/>
                </a:solidFill>
                <a:latin typeface="Times New Roman"/>
                <a:ea typeface="华文细黑"/>
                <a:cs typeface="Times New Roman"/>
              </a:rPr>
              <a:t>答</a:t>
            </a:r>
            <a:r>
              <a:rPr lang="zh-CN" altLang="zh-CN" sz="2700" kern="100" spc="-100" dirty="0">
                <a:solidFill>
                  <a:srgbClr val="C00000"/>
                </a:solidFill>
                <a:latin typeface="Times New Roman"/>
                <a:ea typeface="华文细黑"/>
                <a:cs typeface="Times New Roman"/>
              </a:rPr>
              <a:t>此题，先要理解诗句内容，再思考其作用。诗歌以金陵为中心，抒发眺望长江的感想，寓比兴之意于写景之中。诗的前四句</a:t>
            </a:r>
            <a:r>
              <a:rPr lang="en-US" altLang="zh-CN" sz="2700" kern="100" spc="-100" dirty="0">
                <a:solidFill>
                  <a:srgbClr val="C00000"/>
                </a:solidFill>
                <a:latin typeface="宋体"/>
                <a:ea typeface="华文细黑"/>
                <a:cs typeface="Times New Roman"/>
              </a:rPr>
              <a:t>“</a:t>
            </a:r>
            <a:r>
              <a:rPr lang="zh-CN" altLang="zh-CN" sz="2700" kern="100" spc="-100" dirty="0">
                <a:solidFill>
                  <a:srgbClr val="C00000"/>
                </a:solidFill>
                <a:latin typeface="Times New Roman"/>
                <a:ea typeface="华文细黑"/>
                <a:cs typeface="Times New Roman"/>
              </a:rPr>
              <a:t>汉江回万里，派作九龙盘。横溃豁中国，崔嵬飞迅湍</a:t>
            </a:r>
            <a:r>
              <a:rPr lang="en-US" altLang="zh-CN" sz="2700" kern="100" spc="-100" dirty="0">
                <a:solidFill>
                  <a:srgbClr val="C00000"/>
                </a:solidFill>
                <a:latin typeface="宋体"/>
                <a:ea typeface="华文细黑"/>
                <a:cs typeface="Times New Roman"/>
              </a:rPr>
              <a:t>”</a:t>
            </a:r>
            <a:r>
              <a:rPr lang="zh-CN" altLang="zh-CN" sz="2700" kern="100" spc="-100" dirty="0">
                <a:solidFill>
                  <a:srgbClr val="C00000"/>
                </a:solidFill>
                <a:latin typeface="Times New Roman"/>
                <a:ea typeface="华文细黑"/>
                <a:cs typeface="Times New Roman"/>
              </a:rPr>
              <a:t>写出了长江万流横溃、直下东海、水势浩瀚、气势宏大的特点，铺垫出一派雄壮气象。诗歌中的写景，一般的作用是为下文议论抒情铺垫蓄势，并突出主旨；具体到这首诗，要联系</a:t>
            </a:r>
            <a:r>
              <a:rPr lang="en-US" altLang="zh-CN" sz="2700" kern="100" spc="-100" dirty="0">
                <a:solidFill>
                  <a:srgbClr val="C00000"/>
                </a:solidFill>
                <a:latin typeface="宋体"/>
                <a:ea typeface="华文细黑"/>
                <a:cs typeface="Times New Roman"/>
              </a:rPr>
              <a:t>“</a:t>
            </a:r>
            <a:r>
              <a:rPr lang="zh-CN" altLang="zh-CN" sz="2700" kern="100" spc="-100" dirty="0">
                <a:solidFill>
                  <a:srgbClr val="C00000"/>
                </a:solidFill>
                <a:latin typeface="Times New Roman"/>
                <a:ea typeface="华文细黑"/>
                <a:cs typeface="Times New Roman"/>
              </a:rPr>
              <a:t>我君混区宇，垂拱众流安</a:t>
            </a:r>
            <a:r>
              <a:rPr lang="en-US" altLang="zh-CN" sz="2700" kern="100" spc="-100" dirty="0">
                <a:solidFill>
                  <a:srgbClr val="C00000"/>
                </a:solidFill>
                <a:latin typeface="宋体"/>
                <a:ea typeface="华文细黑"/>
                <a:cs typeface="Times New Roman"/>
              </a:rPr>
              <a:t>”</a:t>
            </a:r>
            <a:r>
              <a:rPr lang="zh-CN" altLang="zh-CN" sz="2700" kern="100" spc="-100" dirty="0">
                <a:solidFill>
                  <a:srgbClr val="C00000"/>
                </a:solidFill>
                <a:latin typeface="Times New Roman"/>
                <a:ea typeface="华文细黑"/>
                <a:cs typeface="Times New Roman"/>
              </a:rPr>
              <a:t>的意思，即为颂扬盛唐天下一家、国运兴盛铺垫蓄势，使诗歌的主旨更加突出。分析时要抓住</a:t>
            </a:r>
            <a:r>
              <a:rPr lang="en-US" altLang="zh-CN" sz="2700" kern="100" spc="-100" dirty="0">
                <a:solidFill>
                  <a:srgbClr val="C00000"/>
                </a:solidFill>
                <a:latin typeface="宋体"/>
                <a:ea typeface="华文细黑"/>
                <a:cs typeface="Times New Roman"/>
              </a:rPr>
              <a:t>“</a:t>
            </a:r>
            <a:r>
              <a:rPr lang="zh-CN" altLang="zh-CN" sz="2700" kern="100" spc="-100" dirty="0">
                <a:solidFill>
                  <a:srgbClr val="C00000"/>
                </a:solidFill>
                <a:latin typeface="Times New Roman"/>
                <a:ea typeface="华文细黑"/>
                <a:cs typeface="Times New Roman"/>
              </a:rPr>
              <a:t>万里</a:t>
            </a:r>
            <a:r>
              <a:rPr lang="en-US" altLang="zh-CN" sz="2700" kern="100" spc="-100" dirty="0">
                <a:solidFill>
                  <a:srgbClr val="C00000"/>
                </a:solidFill>
                <a:latin typeface="宋体"/>
                <a:ea typeface="华文细黑"/>
                <a:cs typeface="Times New Roman"/>
              </a:rPr>
              <a:t>”“</a:t>
            </a:r>
            <a:r>
              <a:rPr lang="zh-CN" altLang="zh-CN" sz="2700" kern="100" spc="-100" dirty="0">
                <a:solidFill>
                  <a:srgbClr val="C00000"/>
                </a:solidFill>
                <a:latin typeface="Times New Roman"/>
                <a:ea typeface="华文细黑"/>
                <a:cs typeface="Times New Roman"/>
              </a:rPr>
              <a:t>九龙盘</a:t>
            </a:r>
            <a:r>
              <a:rPr lang="en-US" altLang="zh-CN" sz="2700" kern="100" spc="-100" dirty="0">
                <a:solidFill>
                  <a:srgbClr val="C00000"/>
                </a:solidFill>
                <a:latin typeface="宋体"/>
                <a:ea typeface="华文细黑"/>
                <a:cs typeface="Times New Roman"/>
              </a:rPr>
              <a:t>”</a:t>
            </a:r>
            <a:r>
              <a:rPr lang="zh-CN" altLang="zh-CN" sz="2700" kern="100" spc="-100" dirty="0">
                <a:solidFill>
                  <a:srgbClr val="C00000"/>
                </a:solidFill>
                <a:latin typeface="Times New Roman"/>
                <a:ea typeface="华文细黑"/>
                <a:cs typeface="Times New Roman"/>
              </a:rPr>
              <a:t>等表现出水势浩瀚、气势博大的特点，</a:t>
            </a:r>
            <a:r>
              <a:rPr lang="en-US" altLang="zh-CN" sz="2700" kern="100" spc="-100" dirty="0">
                <a:solidFill>
                  <a:srgbClr val="C00000"/>
                </a:solidFill>
                <a:latin typeface="宋体"/>
                <a:ea typeface="华文细黑"/>
                <a:cs typeface="Times New Roman"/>
              </a:rPr>
              <a:t>“</a:t>
            </a:r>
            <a:r>
              <a:rPr lang="zh-CN" altLang="zh-CN" sz="2700" kern="100" spc="-100" dirty="0">
                <a:solidFill>
                  <a:srgbClr val="C00000"/>
                </a:solidFill>
                <a:latin typeface="Times New Roman"/>
                <a:ea typeface="华文细黑"/>
                <a:cs typeface="Times New Roman"/>
              </a:rPr>
              <a:t>豁中国</a:t>
            </a:r>
            <a:r>
              <a:rPr lang="en-US" altLang="zh-CN" sz="2700" kern="100" spc="-100" dirty="0">
                <a:solidFill>
                  <a:srgbClr val="C00000"/>
                </a:solidFill>
                <a:latin typeface="宋体"/>
                <a:ea typeface="华文细黑"/>
                <a:cs typeface="Times New Roman"/>
              </a:rPr>
              <a:t>”</a:t>
            </a:r>
            <a:r>
              <a:rPr lang="zh-CN" altLang="zh-CN" sz="2700" kern="100" spc="-100" dirty="0">
                <a:solidFill>
                  <a:srgbClr val="C00000"/>
                </a:solidFill>
                <a:latin typeface="Times New Roman"/>
                <a:ea typeface="华文细黑"/>
                <a:cs typeface="Times New Roman"/>
              </a:rPr>
              <a:t>写出了江水横流的情景，</a:t>
            </a:r>
            <a:r>
              <a:rPr lang="en-US" altLang="zh-CN" sz="2700" kern="100" spc="-100" dirty="0">
                <a:solidFill>
                  <a:srgbClr val="C00000"/>
                </a:solidFill>
                <a:latin typeface="宋体"/>
                <a:ea typeface="华文细黑"/>
                <a:cs typeface="Times New Roman"/>
              </a:rPr>
              <a:t>“</a:t>
            </a:r>
            <a:r>
              <a:rPr lang="zh-CN" altLang="zh-CN" sz="2700" kern="100" spc="-100" dirty="0">
                <a:solidFill>
                  <a:srgbClr val="C00000"/>
                </a:solidFill>
                <a:latin typeface="Times New Roman"/>
                <a:ea typeface="华文细黑"/>
                <a:cs typeface="Times New Roman"/>
              </a:rPr>
              <a:t>飞迅湍</a:t>
            </a:r>
            <a:r>
              <a:rPr lang="en-US" altLang="zh-CN" sz="2700" kern="100" spc="-100" dirty="0">
                <a:solidFill>
                  <a:srgbClr val="C00000"/>
                </a:solidFill>
                <a:latin typeface="宋体"/>
                <a:ea typeface="华文细黑"/>
                <a:cs typeface="Times New Roman"/>
              </a:rPr>
              <a:t>”</a:t>
            </a:r>
            <a:r>
              <a:rPr lang="zh-CN" altLang="zh-CN" sz="2700" kern="100" spc="-100" dirty="0">
                <a:solidFill>
                  <a:srgbClr val="C00000"/>
                </a:solidFill>
                <a:latin typeface="Times New Roman"/>
                <a:ea typeface="华文细黑"/>
                <a:cs typeface="Times New Roman"/>
              </a:rPr>
              <a:t>表现了江水之波涛汹涌迅疾奔流。第一句宏观联想江流的宏大分布，第二句具体描绘江水之浩瀚与奔腾，这种宏大的景象暗示当时的盛唐气象，其主要目的是为后四句的议论抒情铺垫与蓄势。</a:t>
            </a:r>
            <a:endParaRPr lang="zh-CN" altLang="zh-CN" sz="2700" kern="100" spc="-100" dirty="0">
              <a:solidFill>
                <a:srgbClr val="C00000"/>
              </a:solidFill>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Tree>
    <p:extLst>
      <p:ext uri="{BB962C8B-B14F-4D97-AF65-F5344CB8AC3E}">
        <p14:creationId xmlns:p14="http://schemas.microsoft.com/office/powerpoint/2010/main" val="2770351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10" grpId="0"/>
      <p:bldP spid="10"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4138" y="837642"/>
            <a:ext cx="11223676" cy="335474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形成答案： </a:t>
            </a:r>
            <a:r>
              <a:rPr lang="en-US" altLang="zh-CN" sz="2800" kern="100" dirty="0" smtClean="0">
                <a:latin typeface="Times New Roman"/>
                <a:ea typeface="华文细黑"/>
                <a:cs typeface="Courier New"/>
              </a:rPr>
              <a:t>___________________________________________________</a:t>
            </a:r>
            <a:endParaRPr lang="en-US" altLang="zh-CN" sz="2800" kern="100" dirty="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a:t>
            </a: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a:t>
            </a:r>
            <a:endParaRPr lang="en-US" altLang="zh-CN" sz="2800" kern="100" dirty="0">
              <a:latin typeface="Times New Roman"/>
              <a:ea typeface="华文细黑"/>
              <a:cs typeface="Courier New"/>
            </a:endParaRPr>
          </a:p>
          <a:p>
            <a:pPr algn="just">
              <a:lnSpc>
                <a:spcPct val="150000"/>
              </a:lnSpc>
              <a:spcAft>
                <a:spcPts val="0"/>
              </a:spcAft>
            </a:pPr>
            <a:r>
              <a:rPr lang="zh-CN" altLang="zh-CN" sz="2800" kern="100" dirty="0">
                <a:latin typeface="Times New Roman"/>
                <a:ea typeface="华文细黑"/>
                <a:cs typeface="Times New Roman"/>
              </a:rPr>
              <a:t>题型归类： </a:t>
            </a:r>
            <a:r>
              <a:rPr lang="en-US" altLang="zh-CN" sz="2800" kern="100" dirty="0" smtClean="0">
                <a:latin typeface="Times New Roman"/>
                <a:ea typeface="华文细黑"/>
                <a:cs typeface="Courier New"/>
              </a:rPr>
              <a:t>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____________</a:t>
            </a:r>
            <a:endParaRPr lang="en-US" altLang="zh-CN" sz="2800" kern="100" dirty="0">
              <a:latin typeface="Times New Roman"/>
              <a:ea typeface="华文细黑"/>
              <a:cs typeface="Courier New"/>
            </a:endParaRPr>
          </a:p>
          <a:p>
            <a:pPr algn="just">
              <a:lnSpc>
                <a:spcPct val="150000"/>
              </a:lnSpc>
              <a:spcAft>
                <a:spcPts val="0"/>
              </a:spcAft>
            </a:pPr>
            <a:r>
              <a:rPr lang="zh-CN" altLang="zh-CN" sz="2800" kern="100" dirty="0">
                <a:latin typeface="Times New Roman"/>
                <a:ea typeface="华文细黑"/>
                <a:cs typeface="Times New Roman"/>
              </a:rPr>
              <a:t>对应考点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 </a:t>
            </a:r>
            <a:endParaRPr lang="zh-CN" altLang="zh-CN" sz="1050" kern="100" dirty="0">
              <a:effectLst/>
              <a:latin typeface="宋体"/>
              <a:cs typeface="Courier New"/>
            </a:endParaRPr>
          </a:p>
        </p:txBody>
      </p:sp>
      <p:sp>
        <p:nvSpPr>
          <p:cNvPr id="10" name="矩形 9"/>
          <p:cNvSpPr/>
          <p:nvPr/>
        </p:nvSpPr>
        <p:spPr>
          <a:xfrm>
            <a:off x="383256" y="720697"/>
            <a:ext cx="11112550"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solidFill>
                  <a:srgbClr val="C00000"/>
                </a:solidFill>
                <a:latin typeface="Times New Roman"/>
                <a:ea typeface="华文细黑"/>
                <a:cs typeface="Times New Roman"/>
              </a:rPr>
              <a:t>                     </a:t>
            </a:r>
            <a:r>
              <a:rPr lang="zh-CN" altLang="zh-CN" sz="2800" kern="100" dirty="0" smtClean="0">
                <a:solidFill>
                  <a:srgbClr val="C00000"/>
                </a:solidFill>
                <a:latin typeface="Times New Roman"/>
                <a:ea typeface="华文细黑"/>
                <a:cs typeface="Times New Roman"/>
              </a:rPr>
              <a:t>这</a:t>
            </a:r>
            <a:r>
              <a:rPr lang="zh-CN" altLang="zh-CN" sz="2800" kern="100" dirty="0">
                <a:solidFill>
                  <a:srgbClr val="C00000"/>
                </a:solidFill>
                <a:latin typeface="Times New Roman"/>
                <a:ea typeface="华文细黑"/>
                <a:cs typeface="Times New Roman"/>
              </a:rPr>
              <a:t>四句描写了江水万流横溃、水势浩瀚、气势宏大的景象。作者以此为下文颂扬</a:t>
            </a:r>
            <a:r>
              <a:rPr lang="zh-CN" altLang="zh-CN" sz="2800" kern="100" dirty="0" smtClean="0">
                <a:solidFill>
                  <a:srgbClr val="C00000"/>
                </a:solidFill>
                <a:latin typeface="Times New Roman"/>
                <a:ea typeface="华文细黑"/>
                <a:cs typeface="Times New Roman"/>
              </a:rPr>
              <a:t>盛唐天下一家</a:t>
            </a:r>
            <a:r>
              <a:rPr lang="zh-CN" altLang="zh-CN" sz="2800" kern="100" dirty="0">
                <a:solidFill>
                  <a:srgbClr val="C00000"/>
                </a:solidFill>
                <a:latin typeface="Times New Roman"/>
                <a:ea typeface="华文细黑"/>
                <a:cs typeface="Times New Roman"/>
              </a:rPr>
              <a:t>、国运兴盛积蓄气势，有利于突出诗的主旨。</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
        <p:nvSpPr>
          <p:cNvPr id="12" name="矩形 11"/>
          <p:cNvSpPr/>
          <p:nvPr/>
        </p:nvSpPr>
        <p:spPr>
          <a:xfrm>
            <a:off x="2168674" y="2637706"/>
            <a:ext cx="4430588"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诗歌形象及其作用概括题</a:t>
            </a:r>
            <a:endParaRPr lang="zh-CN" altLang="zh-CN" sz="1050" kern="100" dirty="0">
              <a:solidFill>
                <a:srgbClr val="C00000"/>
              </a:solidFill>
              <a:effectLst/>
              <a:latin typeface="宋体"/>
              <a:cs typeface="Courier New"/>
            </a:endParaRPr>
          </a:p>
        </p:txBody>
      </p:sp>
      <p:sp>
        <p:nvSpPr>
          <p:cNvPr id="13" name="矩形 12"/>
          <p:cNvSpPr/>
          <p:nvPr/>
        </p:nvSpPr>
        <p:spPr>
          <a:xfrm>
            <a:off x="2173474" y="3319028"/>
            <a:ext cx="4180996"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鉴赏文学作品的形象</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3544073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12"/>
                                        </p:tgtEl>
                                      </p:cBhvr>
                                    </p:animEffect>
                                    <p:set>
                                      <p:cBhvr>
                                        <p:cTn id="25" dur="1" fill="hold">
                                          <p:stCondLst>
                                            <p:cond delay="499"/>
                                          </p:stCondLst>
                                        </p:cTn>
                                        <p:tgtEl>
                                          <p:spTgt spid="1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10" grpId="0"/>
      <p:bldP spid="10" grpId="1"/>
      <p:bldP spid="12" grpId="0"/>
      <p:bldP spid="12" grpId="1"/>
      <p:bldP spid="13" grpId="0"/>
      <p:bldP spid="13"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654600"/>
            <a:ext cx="11223676"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诗中运用任公子的典故，表达了什么样的思想感情？</a:t>
            </a:r>
            <a:endParaRPr lang="zh-CN" altLang="zh-CN" sz="1050" kern="100" dirty="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解题</a:t>
            </a:r>
            <a:r>
              <a:rPr lang="zh-CN" altLang="zh-CN" sz="2800" kern="100" dirty="0">
                <a:latin typeface="Times New Roman"/>
                <a:ea typeface="华文细黑"/>
                <a:cs typeface="Times New Roman"/>
              </a:rPr>
              <a:t>思路：</a:t>
            </a:r>
            <a:r>
              <a:rPr lang="en-US" altLang="zh-CN" sz="2800" kern="100" dirty="0" smtClean="0">
                <a:latin typeface="Times New Roman"/>
                <a:ea typeface="华文细黑"/>
                <a:cs typeface="Courier New"/>
              </a:rPr>
              <a:t>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zh-CN" altLang="zh-CN" sz="1050" kern="100" dirty="0">
              <a:effectLst/>
              <a:latin typeface="宋体"/>
              <a:cs typeface="Courier New"/>
            </a:endParaRPr>
          </a:p>
        </p:txBody>
      </p:sp>
      <p:sp>
        <p:nvSpPr>
          <p:cNvPr id="10" name="矩形 9"/>
          <p:cNvSpPr/>
          <p:nvPr/>
        </p:nvSpPr>
        <p:spPr>
          <a:xfrm>
            <a:off x="465603" y="1201716"/>
            <a:ext cx="11112550" cy="391848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solidFill>
                  <a:srgbClr val="C00000"/>
                </a:solidFill>
                <a:latin typeface="Times New Roman"/>
                <a:ea typeface="华文细黑"/>
                <a:cs typeface="Times New Roman"/>
              </a:rPr>
              <a:t>                     </a:t>
            </a:r>
            <a:r>
              <a:rPr lang="zh-CN" altLang="zh-CN" sz="2800" kern="100" dirty="0" smtClean="0">
                <a:solidFill>
                  <a:srgbClr val="C00000"/>
                </a:solidFill>
                <a:latin typeface="Times New Roman"/>
                <a:ea typeface="华文细黑"/>
                <a:cs typeface="Times New Roman"/>
              </a:rPr>
              <a:t>李白</a:t>
            </a:r>
            <a:r>
              <a:rPr lang="zh-CN" altLang="zh-CN" sz="2800" kern="100" dirty="0">
                <a:solidFill>
                  <a:srgbClr val="C00000"/>
                </a:solidFill>
                <a:latin typeface="Times New Roman"/>
                <a:ea typeface="华文细黑"/>
                <a:cs typeface="Times New Roman"/>
              </a:rPr>
              <a:t>经常用历史上的人物寄托自己的情感和志向。本诗中任公子的典故是在</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我君混区宇，垂拱众流安</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之后抒发的，结合注释的意思可知，诗人用江海中已无巨鱼，比喻目前国泰民安，已无危害国家的巨寇，任公子也无所作为了，以此来歌颂大唐帝国一统天下、开创盛世的丰功伟绩，但是，任公子</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沧浪罢钓竿</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，也流露出诗人在一派祥和安宁之中英雄无用武之地的淡淡的悲哀。</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Tree>
    <p:extLst>
      <p:ext uri="{BB962C8B-B14F-4D97-AF65-F5344CB8AC3E}">
        <p14:creationId xmlns:p14="http://schemas.microsoft.com/office/powerpoint/2010/main" val="2415033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10" grpId="0"/>
      <p:bldP spid="10"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356" y="796875"/>
            <a:ext cx="11223676" cy="400107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形成答案： </a:t>
            </a:r>
            <a:r>
              <a:rPr lang="en-US" altLang="zh-CN" sz="2800" kern="100" dirty="0" smtClean="0">
                <a:latin typeface="Times New Roman"/>
                <a:ea typeface="华文细黑"/>
                <a:cs typeface="Courier New"/>
              </a:rPr>
              <a:t>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a:t>
            </a:r>
          </a:p>
          <a:p>
            <a:pPr algn="just">
              <a:lnSpc>
                <a:spcPct val="150000"/>
              </a:lnSpc>
              <a:spcAft>
                <a:spcPts val="0"/>
              </a:spcAft>
            </a:pPr>
            <a:r>
              <a:rPr lang="zh-CN" altLang="zh-CN" sz="2800" kern="100" dirty="0">
                <a:latin typeface="Times New Roman"/>
                <a:ea typeface="华文细黑"/>
                <a:cs typeface="Times New Roman"/>
              </a:rPr>
              <a:t>题型归类： </a:t>
            </a:r>
            <a:r>
              <a:rPr lang="en-US" altLang="zh-CN" sz="2800" kern="100" dirty="0" smtClean="0">
                <a:latin typeface="Times New Roman"/>
                <a:ea typeface="华文细黑"/>
                <a:cs typeface="Courier New"/>
              </a:rPr>
              <a:t>_______________</a:t>
            </a:r>
          </a:p>
          <a:p>
            <a:pPr algn="just">
              <a:lnSpc>
                <a:spcPct val="150000"/>
              </a:lnSpc>
              <a:spcAft>
                <a:spcPts val="0"/>
              </a:spcAft>
            </a:pPr>
            <a:r>
              <a:rPr lang="zh-CN" altLang="zh-CN" sz="2800" kern="100" dirty="0" smtClean="0">
                <a:latin typeface="Times New Roman"/>
                <a:ea typeface="华文细黑"/>
                <a:cs typeface="Times New Roman"/>
              </a:rPr>
              <a:t>对应</a:t>
            </a:r>
            <a:r>
              <a:rPr lang="zh-CN" altLang="zh-CN" sz="2800" kern="100" dirty="0">
                <a:latin typeface="Times New Roman"/>
                <a:ea typeface="华文细黑"/>
                <a:cs typeface="Times New Roman"/>
              </a:rPr>
              <a:t>考点： </a:t>
            </a:r>
            <a:r>
              <a:rPr lang="en-US" altLang="zh-CN" sz="2800" kern="100" dirty="0" smtClean="0">
                <a:latin typeface="Times New Roman"/>
                <a:ea typeface="华文细黑"/>
                <a:cs typeface="Courier New"/>
              </a:rPr>
              <a:t>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__________________</a:t>
            </a:r>
            <a:endParaRPr lang="zh-CN" altLang="zh-CN" sz="1050" kern="100" dirty="0">
              <a:effectLst/>
              <a:latin typeface="宋体"/>
              <a:cs typeface="Courier New"/>
            </a:endParaRPr>
          </a:p>
        </p:txBody>
      </p:sp>
      <p:sp>
        <p:nvSpPr>
          <p:cNvPr id="10" name="矩形 9"/>
          <p:cNvSpPr/>
          <p:nvPr/>
        </p:nvSpPr>
        <p:spPr>
          <a:xfrm>
            <a:off x="352805" y="693490"/>
            <a:ext cx="11112550" cy="262582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solidFill>
                  <a:srgbClr val="C00000"/>
                </a:solidFill>
                <a:latin typeface="宋体"/>
                <a:ea typeface="华文细黑"/>
                <a:cs typeface="Times New Roman"/>
              </a:rPr>
              <a:t>           ①</a:t>
            </a:r>
            <a:r>
              <a:rPr lang="zh-CN" altLang="zh-CN" sz="2800" kern="100" dirty="0">
                <a:solidFill>
                  <a:srgbClr val="C00000"/>
                </a:solidFill>
                <a:latin typeface="Times New Roman"/>
                <a:ea typeface="华文细黑"/>
                <a:cs typeface="Times New Roman"/>
              </a:rPr>
              <a:t>作者以水无巨鱼代指世无巨寇，表达了对大唐一统天下、开创盛世伟绩的歌颂</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a:p>
            <a:pPr algn="just">
              <a:lnSpc>
                <a:spcPct val="150000"/>
              </a:lnSpc>
              <a:spcAft>
                <a:spcPts val="0"/>
              </a:spcAft>
            </a:pPr>
            <a:r>
              <a:rPr lang="en-US" altLang="zh-CN" sz="2800" kern="100" dirty="0" smtClean="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作者自比任公子，觉得在太平盛世没有机会施展才干，不免流露出一丝英雄无用武之地的失落。</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
        <p:nvSpPr>
          <p:cNvPr id="5" name="矩形 4"/>
          <p:cNvSpPr/>
          <p:nvPr/>
        </p:nvSpPr>
        <p:spPr>
          <a:xfrm>
            <a:off x="2202776" y="3299495"/>
            <a:ext cx="5702495"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领悟诗歌情感题</a:t>
            </a:r>
            <a:endParaRPr lang="zh-CN" altLang="zh-CN" sz="1050" kern="100" dirty="0">
              <a:solidFill>
                <a:srgbClr val="C00000"/>
              </a:solidFill>
              <a:effectLst/>
              <a:latin typeface="宋体"/>
              <a:cs typeface="Courier New"/>
            </a:endParaRPr>
          </a:p>
        </p:txBody>
      </p:sp>
      <p:sp>
        <p:nvSpPr>
          <p:cNvPr id="8" name="矩形 7"/>
          <p:cNvSpPr/>
          <p:nvPr/>
        </p:nvSpPr>
        <p:spPr>
          <a:xfrm>
            <a:off x="2207575" y="3932979"/>
            <a:ext cx="6479919"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评价文章的思想内容和作者的观点态度</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272522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10" grpId="0"/>
      <p:bldP spid="10" grpId="1"/>
      <p:bldP spid="5" grpId="0"/>
      <p:bldP spid="5" grpId="1"/>
      <p:bldP spid="8" grpId="0"/>
      <p:bldP spid="8"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0162" y="298043"/>
            <a:ext cx="11223676"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5.(2016·</a:t>
            </a:r>
            <a:r>
              <a:rPr lang="zh-CN" altLang="zh-CN" sz="2800" kern="100" dirty="0">
                <a:latin typeface="Times New Roman"/>
                <a:ea typeface="华文细黑"/>
                <a:cs typeface="Times New Roman"/>
              </a:rPr>
              <a:t>全国丙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阅读下面这首宋诗，然后回答问题。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内宴奉诏作</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曹翰</a:t>
            </a:r>
            <a:r>
              <a:rPr lang="en-US" altLang="zh-CN" sz="2800" kern="100" baseline="30000" dirty="0">
                <a:latin typeface="宋体"/>
                <a:ea typeface="华文细黑"/>
                <a:cs typeface="Times New Roman"/>
              </a:rPr>
              <a:t>①</a:t>
            </a:r>
            <a:endParaRPr lang="zh-CN" altLang="zh-CN" sz="1050" kern="100" dirty="0">
              <a:latin typeface="宋体"/>
              <a:cs typeface="Courier New"/>
            </a:endParaRPr>
          </a:p>
          <a:p>
            <a:pP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三十年前</a:t>
            </a:r>
            <a:r>
              <a:rPr lang="zh-CN" altLang="zh-CN" sz="2800" kern="100" dirty="0">
                <a:latin typeface="Times New Roman"/>
                <a:ea typeface="华文细黑"/>
                <a:cs typeface="Times New Roman"/>
              </a:rPr>
              <a:t>学六韬</a:t>
            </a:r>
            <a:r>
              <a:rPr lang="en-US" altLang="zh-CN" sz="2800" kern="100" baseline="30000" dirty="0">
                <a:latin typeface="宋体"/>
                <a:ea typeface="华文细黑"/>
                <a:cs typeface="Times New Roman"/>
              </a:rPr>
              <a:t>②</a:t>
            </a:r>
            <a:r>
              <a:rPr lang="zh-CN" altLang="zh-CN" sz="2800" kern="100" dirty="0">
                <a:latin typeface="Times New Roman"/>
                <a:ea typeface="华文细黑"/>
                <a:cs typeface="Times New Roman"/>
              </a:rPr>
              <a:t>，英名尝得预时髦</a:t>
            </a:r>
            <a:r>
              <a:rPr lang="en-US" altLang="zh-CN" sz="2800" kern="100" baseline="30000" dirty="0">
                <a:latin typeface="宋体"/>
                <a:ea typeface="华文细黑"/>
                <a:cs typeface="Times New Roman"/>
              </a:rPr>
              <a:t>③</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曾</a:t>
            </a:r>
            <a:r>
              <a:rPr lang="zh-CN" altLang="zh-CN" sz="2800" kern="100" dirty="0">
                <a:latin typeface="Times New Roman"/>
                <a:ea typeface="华文细黑"/>
                <a:cs typeface="Times New Roman"/>
              </a:rPr>
              <a:t>因国难披金甲，不为家贫卖宝刀。</a:t>
            </a:r>
            <a:endParaRPr lang="zh-CN" altLang="zh-CN" sz="1050" kern="100" dirty="0">
              <a:latin typeface="宋体"/>
              <a:cs typeface="Courier New"/>
            </a:endParaRPr>
          </a:p>
          <a:p>
            <a:pP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臂</a:t>
            </a:r>
            <a:r>
              <a:rPr lang="zh-CN" altLang="zh-CN" sz="2800" kern="100" dirty="0">
                <a:latin typeface="Times New Roman"/>
                <a:ea typeface="华文细黑"/>
                <a:cs typeface="Times New Roman"/>
              </a:rPr>
              <a:t>健尚嫌弓力软，眼明犹识阵云</a:t>
            </a:r>
            <a:r>
              <a:rPr lang="en-US" altLang="zh-CN" sz="2800" kern="100" baseline="30000" dirty="0">
                <a:latin typeface="宋体"/>
                <a:ea typeface="华文细黑"/>
                <a:cs typeface="Times New Roman"/>
              </a:rPr>
              <a:t>④</a:t>
            </a:r>
            <a:r>
              <a:rPr lang="zh-CN" altLang="zh-CN" sz="2800" kern="100" dirty="0">
                <a:latin typeface="Times New Roman"/>
                <a:ea typeface="华文细黑"/>
                <a:cs typeface="Times New Roman"/>
              </a:rPr>
              <a:t>高。</a:t>
            </a:r>
            <a:endParaRPr lang="zh-CN" altLang="zh-CN" sz="1050" kern="100" dirty="0">
              <a:latin typeface="宋体"/>
              <a:cs typeface="Courier New"/>
            </a:endParaRPr>
          </a:p>
          <a:p>
            <a:pP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庭</a:t>
            </a:r>
            <a:r>
              <a:rPr lang="zh-CN" altLang="zh-CN" sz="2800" kern="100" dirty="0">
                <a:latin typeface="Times New Roman"/>
                <a:ea typeface="华文细黑"/>
                <a:cs typeface="Times New Roman"/>
              </a:rPr>
              <a:t>前昨夜秋风起，羞见盘花旧战袍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曹翰</a:t>
            </a:r>
            <a:r>
              <a:rPr lang="en-US" altLang="zh-CN" sz="2800" kern="100" dirty="0">
                <a:latin typeface="Times New Roman"/>
                <a:ea typeface="华文细黑"/>
                <a:cs typeface="Courier New"/>
              </a:rPr>
              <a:t>(923—992)</a:t>
            </a:r>
            <a:r>
              <a:rPr lang="zh-CN" altLang="zh-CN" sz="2800" kern="100" dirty="0">
                <a:latin typeface="Times New Roman"/>
                <a:ea typeface="华文细黑"/>
                <a:cs typeface="Times New Roman"/>
              </a:rPr>
              <a:t>，宋初名将。</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六韬：古代兵书。</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时髦：指当代俊杰。</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阵云：战争中的云气，这里有战阵之意</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Tree>
    <p:extLst>
      <p:ext uri="{BB962C8B-B14F-4D97-AF65-F5344CB8AC3E}">
        <p14:creationId xmlns:p14="http://schemas.microsoft.com/office/powerpoint/2010/main" val="2604964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81190" y="510584"/>
            <a:ext cx="10893589" cy="4647402"/>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smtClean="0">
                <a:solidFill>
                  <a:srgbClr val="0000FF"/>
                </a:solidFill>
                <a:latin typeface="Times New Roman"/>
                <a:ea typeface="华文细黑"/>
                <a:cs typeface="Times New Roman"/>
              </a:rPr>
              <a:t>鉴赏</a:t>
            </a:r>
            <a:r>
              <a:rPr lang="zh-CN" altLang="zh-CN" sz="2800" b="1" kern="100" dirty="0" smtClean="0">
                <a:latin typeface="Times New Roman"/>
                <a:ea typeface="华文细黑"/>
                <a:cs typeface="Times New Roman"/>
              </a:rPr>
              <a:t>　</a:t>
            </a:r>
            <a:r>
              <a:rPr lang="zh-CN" altLang="zh-CN" sz="2800" kern="100" dirty="0">
                <a:latin typeface="Times New Roman"/>
                <a:ea typeface="华文细黑"/>
                <a:cs typeface="Times New Roman"/>
              </a:rPr>
              <a:t>诗歌首联，诗人回忆了自己三十年前的事情，学习古代兵书，在战场上赢得英名，成为当代俊杰。颔联，写诗人当年为了保家卫国而披坚执锐，如今即便家庭贫困也保留着杀敌的佩刀。颈联，写岁月流逝，诗人虽然已经年老，但身体依然强健，随时都能冲锋陷阵，表现诗人甘愿为国驱驰、杀敌报国的思想。尾联，点明写诗的季节，主要表明诗人因为如今不能杀敌报国而感到羞愧。全诗通过今昔对比，表现诗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老骥伏枥，志在千里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的豪情。</a:t>
            </a:r>
            <a:endParaRPr lang="zh-CN" altLang="zh-CN" sz="1050" kern="100" dirty="0">
              <a:effectLst/>
              <a:latin typeface="宋体"/>
              <a:cs typeface="Courier New"/>
            </a:endParaRPr>
          </a:p>
        </p:txBody>
      </p:sp>
    </p:spTree>
    <p:extLst>
      <p:ext uri="{BB962C8B-B14F-4D97-AF65-F5344CB8AC3E}">
        <p14:creationId xmlns:p14="http://schemas.microsoft.com/office/powerpoint/2010/main" val="2832663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9328" y="226035"/>
            <a:ext cx="11563765"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诗的颈联又作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臂弱尚嫌弓力软，眼昏犹识阵云高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，你认为哪一种比较好？为什么？请简要分析。</a:t>
            </a:r>
            <a:endParaRPr lang="zh-CN" altLang="zh-CN" sz="1050" kern="100" dirty="0">
              <a:latin typeface="宋体"/>
              <a:cs typeface="Courier New"/>
            </a:endParaRPr>
          </a:p>
          <a:p>
            <a:pPr>
              <a:lnSpc>
                <a:spcPct val="150000"/>
              </a:lnSpc>
            </a:pPr>
            <a:r>
              <a:rPr lang="zh-CN" altLang="zh-CN" sz="2800" kern="100" dirty="0" smtClean="0">
                <a:latin typeface="Times New Roman"/>
                <a:ea typeface="华文细黑"/>
                <a:cs typeface="Times New Roman"/>
              </a:rPr>
              <a:t>解题思路：</a:t>
            </a:r>
            <a:r>
              <a:rPr lang="en-US" altLang="zh-CN" sz="2800" kern="100" dirty="0" smtClean="0">
                <a:latin typeface="Times New Roman"/>
                <a:ea typeface="华文细黑"/>
                <a:cs typeface="Courier New"/>
              </a:rPr>
              <a:t>_____________________________________________________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a:t>
            </a:r>
            <a:endParaRPr lang="en-US" altLang="zh-CN" sz="2800" kern="100" dirty="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a:t>
            </a:r>
            <a:endParaRPr lang="zh-CN" altLang="zh-CN" sz="1050" kern="100" dirty="0">
              <a:effectLst/>
              <a:latin typeface="宋体"/>
              <a:cs typeface="Courier New"/>
            </a:endParaRPr>
          </a:p>
        </p:txBody>
      </p:sp>
      <p:sp>
        <p:nvSpPr>
          <p:cNvPr id="10" name="矩形 9"/>
          <p:cNvSpPr/>
          <p:nvPr/>
        </p:nvSpPr>
        <p:spPr>
          <a:xfrm>
            <a:off x="450007" y="1421596"/>
            <a:ext cx="11335913" cy="4564815"/>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solidFill>
                  <a:srgbClr val="C00000"/>
                </a:solidFill>
                <a:latin typeface="Times New Roman"/>
                <a:ea typeface="华文细黑"/>
                <a:cs typeface="Times New Roman"/>
              </a:rPr>
              <a:t>                   </a:t>
            </a:r>
            <a:r>
              <a:rPr lang="zh-CN" altLang="zh-CN" sz="2800" kern="100" dirty="0" smtClean="0">
                <a:solidFill>
                  <a:srgbClr val="C00000"/>
                </a:solidFill>
                <a:latin typeface="Times New Roman"/>
                <a:ea typeface="华文细黑"/>
                <a:cs typeface="Times New Roman"/>
              </a:rPr>
              <a:t>比较</a:t>
            </a:r>
            <a:r>
              <a:rPr lang="zh-CN" altLang="zh-CN" sz="2800" kern="100" dirty="0">
                <a:solidFill>
                  <a:srgbClr val="C00000"/>
                </a:solidFill>
                <a:latin typeface="Times New Roman"/>
                <a:ea typeface="华文细黑"/>
                <a:cs typeface="Times New Roman"/>
              </a:rPr>
              <a:t>原句</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臂健尚嫌弓力软，眼明犹识阵云高</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和题干句</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臂弱尚嫌弓力软，眼昏犹识阵云高</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哪一种更好，其实就是比较</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健</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明</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和</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弱</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昏</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哪个字更能表达作者想要表达的意思，是</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炼字</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的考查形式的变体。而某个字用得是否恰当与诗歌要表达的内容情感密切相关，根据自己对诗歌情感的理解任选一句肯定，关键是回答要言之成理，理由充分。因为这四个字都是近于</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情语</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，故回答理由时更多的是表达情感及主旨角度。</a:t>
            </a:r>
            <a:endParaRPr lang="zh-CN" altLang="zh-CN" sz="1000" kern="100" dirty="0">
              <a:solidFill>
                <a:srgbClr val="C00000"/>
              </a:solidFill>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Tree>
    <p:extLst>
      <p:ext uri="{BB962C8B-B14F-4D97-AF65-F5344CB8AC3E}">
        <p14:creationId xmlns:p14="http://schemas.microsoft.com/office/powerpoint/2010/main" val="3132519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10" grpId="0"/>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4566" y="370051"/>
            <a:ext cx="1144927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1.(2015·</a:t>
            </a:r>
            <a:r>
              <a:rPr lang="zh-CN" altLang="zh-CN" sz="2800" kern="100" dirty="0">
                <a:latin typeface="Times New Roman"/>
                <a:ea typeface="华文细黑"/>
                <a:cs typeface="Times New Roman"/>
              </a:rPr>
              <a:t>全国</a:t>
            </a:r>
            <a:r>
              <a:rPr lang="en-US" altLang="zh-CN" sz="2800" kern="100" dirty="0">
                <a:latin typeface="宋体"/>
                <a:ea typeface="华文细黑"/>
                <a:cs typeface="Times New Roman"/>
              </a:rPr>
              <a:t>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阅读下面这首唐诗，然后回答问题。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发临洮将赴北庭留别</a:t>
            </a:r>
            <a:r>
              <a:rPr lang="en-US" altLang="zh-CN" sz="2800" b="1" kern="100" baseline="30000" dirty="0">
                <a:latin typeface="宋体"/>
                <a:ea typeface="华文细黑"/>
                <a:cs typeface="Times New Roman"/>
              </a:rPr>
              <a:t>①</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岑　参</a:t>
            </a:r>
            <a:endParaRPr lang="zh-CN" altLang="zh-CN" sz="1050" kern="100" dirty="0">
              <a:latin typeface="宋体"/>
              <a:cs typeface="Courier New"/>
            </a:endParaRPr>
          </a:p>
          <a:p>
            <a:pPr algn="ct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闻</a:t>
            </a:r>
            <a:r>
              <a:rPr lang="zh-CN" altLang="zh-CN" sz="2800" kern="100" dirty="0">
                <a:latin typeface="Times New Roman"/>
                <a:ea typeface="华文细黑"/>
                <a:cs typeface="Times New Roman"/>
              </a:rPr>
              <a:t>说轮台路</a:t>
            </a:r>
            <a:r>
              <a:rPr lang="en-US" altLang="zh-CN" sz="2800" kern="100" baseline="30000" dirty="0">
                <a:latin typeface="宋体"/>
                <a:ea typeface="华文细黑"/>
                <a:cs typeface="Times New Roman"/>
              </a:rPr>
              <a:t>②</a:t>
            </a:r>
            <a:r>
              <a:rPr lang="zh-CN" altLang="zh-CN" sz="2800" kern="100" dirty="0">
                <a:latin typeface="Times New Roman"/>
                <a:ea typeface="华文细黑"/>
                <a:cs typeface="Times New Roman"/>
              </a:rPr>
              <a:t>，连年见雪飞。</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春风不曾到，汉使亦应稀。</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白草通疏勒，青山过武威。</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勤王敢道远，私向梦中归</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临洮：在今甘肃临潭西。北庭：唐六都护府之一，治所为庭州</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今新疆吉木萨尔北</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轮台：庭州属县，在今新疆乌鲁木齐</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Tree>
    <p:extLst>
      <p:ext uri="{BB962C8B-B14F-4D97-AF65-F5344CB8AC3E}">
        <p14:creationId xmlns:p14="http://schemas.microsoft.com/office/powerpoint/2010/main" val="1192790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4138" y="370051"/>
            <a:ext cx="11223676" cy="594006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形成答案： </a:t>
            </a:r>
            <a:r>
              <a:rPr lang="en-US" altLang="zh-CN" sz="2800" kern="100" dirty="0" smtClean="0">
                <a:latin typeface="Times New Roman"/>
                <a:ea typeface="华文细黑"/>
                <a:cs typeface="Courier New"/>
              </a:rPr>
              <a:t>___________________________________________________</a:t>
            </a:r>
            <a:endParaRPr lang="en-US" altLang="zh-CN" sz="2800" kern="100" dirty="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a:t>
            </a:r>
            <a:endParaRPr lang="en-US" altLang="zh-CN" sz="2800" kern="100" dirty="0">
              <a:latin typeface="Times New Roman"/>
              <a:ea typeface="华文细黑"/>
              <a:cs typeface="Courier New"/>
            </a:endParaRPr>
          </a:p>
          <a:p>
            <a:pPr algn="just">
              <a:lnSpc>
                <a:spcPct val="150000"/>
              </a:lnSpc>
              <a:spcAft>
                <a:spcPts val="0"/>
              </a:spcAft>
            </a:pPr>
            <a:r>
              <a:rPr lang="zh-CN" altLang="zh-CN" sz="2800" kern="100" dirty="0">
                <a:latin typeface="Times New Roman"/>
                <a:ea typeface="华文细黑"/>
                <a:cs typeface="Times New Roman"/>
              </a:rPr>
              <a:t>题型归类： </a:t>
            </a:r>
            <a:r>
              <a:rPr lang="en-US" altLang="zh-CN" sz="2800" kern="100" dirty="0" smtClean="0">
                <a:latin typeface="Times New Roman"/>
                <a:ea typeface="华文细黑"/>
                <a:cs typeface="Courier New"/>
              </a:rPr>
              <a:t>_________________</a:t>
            </a:r>
          </a:p>
          <a:p>
            <a:pPr algn="just">
              <a:lnSpc>
                <a:spcPct val="150000"/>
              </a:lnSpc>
              <a:spcAft>
                <a:spcPts val="0"/>
              </a:spcAft>
            </a:pPr>
            <a:r>
              <a:rPr lang="zh-CN" altLang="zh-CN" sz="2800" kern="100" dirty="0" smtClean="0">
                <a:latin typeface="Times New Roman"/>
                <a:ea typeface="华文细黑"/>
                <a:cs typeface="Times New Roman"/>
              </a:rPr>
              <a:t>对应</a:t>
            </a:r>
            <a:r>
              <a:rPr lang="zh-CN" altLang="zh-CN" sz="2800" kern="100" dirty="0">
                <a:latin typeface="Times New Roman"/>
                <a:ea typeface="华文细黑"/>
                <a:cs typeface="Times New Roman"/>
              </a:rPr>
              <a:t>考点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 </a:t>
            </a:r>
            <a:endParaRPr lang="zh-CN" altLang="zh-CN" sz="1050" kern="100" dirty="0">
              <a:effectLst/>
              <a:latin typeface="宋体"/>
              <a:cs typeface="Courier New"/>
            </a:endParaRPr>
          </a:p>
        </p:txBody>
      </p:sp>
      <p:sp>
        <p:nvSpPr>
          <p:cNvPr id="10" name="矩形 9"/>
          <p:cNvSpPr/>
          <p:nvPr/>
        </p:nvSpPr>
        <p:spPr>
          <a:xfrm>
            <a:off x="383256" y="253106"/>
            <a:ext cx="11112550"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solidFill>
                  <a:srgbClr val="C00000"/>
                </a:solidFill>
                <a:latin typeface="Times New Roman"/>
                <a:ea typeface="华文细黑"/>
                <a:cs typeface="Times New Roman"/>
              </a:rPr>
              <a:t>                      </a:t>
            </a:r>
            <a:r>
              <a:rPr lang="zh-CN" altLang="zh-CN" sz="2800" kern="100" dirty="0" smtClean="0">
                <a:solidFill>
                  <a:srgbClr val="C00000"/>
                </a:solidFill>
                <a:latin typeface="Times New Roman"/>
                <a:ea typeface="华文细黑"/>
                <a:cs typeface="Times New Roman"/>
              </a:rPr>
              <a:t>观点</a:t>
            </a:r>
            <a:r>
              <a:rPr lang="zh-CN" altLang="zh-CN" sz="2800" kern="100" dirty="0">
                <a:solidFill>
                  <a:srgbClr val="C00000"/>
                </a:solidFill>
                <a:latin typeface="Times New Roman"/>
                <a:ea typeface="华文细黑"/>
                <a:cs typeface="Times New Roman"/>
              </a:rPr>
              <a:t>一：作</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弱</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昏</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好。</a:t>
            </a: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臂弱</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眼昏</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表明作者承认自己年老体衰的客观事实，但强调即便如此，也还是能够去冲锋陷阵；</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更强烈地表现出作者只要一息尚存，就不忘杀敌报国的刚毅精神。</a:t>
            </a:r>
            <a:endParaRPr lang="zh-CN" altLang="zh-CN" sz="1050" kern="100" dirty="0">
              <a:solidFill>
                <a:srgbClr val="C00000"/>
              </a:solidFill>
              <a:latin typeface="宋体"/>
              <a:cs typeface="Courier New"/>
            </a:endParaRPr>
          </a:p>
          <a:p>
            <a:pPr algn="just">
              <a:lnSpc>
                <a:spcPct val="150000"/>
              </a:lnSpc>
              <a:spcAft>
                <a:spcPts val="0"/>
              </a:spcAft>
            </a:pPr>
            <a:r>
              <a:rPr lang="zh-CN" altLang="zh-CN" sz="2800" kern="100" dirty="0">
                <a:solidFill>
                  <a:srgbClr val="C00000"/>
                </a:solidFill>
                <a:latin typeface="Times New Roman"/>
                <a:ea typeface="华文细黑"/>
                <a:cs typeface="Times New Roman"/>
              </a:rPr>
              <a:t>观点二：作</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健</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明</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好。</a:t>
            </a: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臂健</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眼明</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表明作者认为虽然岁月流逝，但身体依然强健，当然还可以冲锋陷阵，为国驱驰；</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表现出作者心存随时准备杀敌报国的</a:t>
            </a:r>
            <a:r>
              <a:rPr lang="zh-CN" altLang="zh-CN" sz="2800" kern="100" dirty="0" smtClean="0">
                <a:solidFill>
                  <a:srgbClr val="C00000"/>
                </a:solidFill>
                <a:latin typeface="Times New Roman"/>
                <a:ea typeface="华文细黑"/>
                <a:cs typeface="Times New Roman"/>
              </a:rPr>
              <a:t>坚定</a:t>
            </a:r>
            <a:r>
              <a:rPr lang="zh-CN" altLang="zh-CN" sz="2800" kern="100" dirty="0">
                <a:solidFill>
                  <a:srgbClr val="C00000"/>
                </a:solidFill>
                <a:latin typeface="Times New Roman"/>
                <a:ea typeface="华文细黑"/>
                <a:cs typeface="Times New Roman"/>
              </a:rPr>
              <a:t>信念，而忘记自己老之将至。</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
        <p:nvSpPr>
          <p:cNvPr id="12" name="矩形 11"/>
          <p:cNvSpPr/>
          <p:nvPr/>
        </p:nvSpPr>
        <p:spPr>
          <a:xfrm>
            <a:off x="2168674" y="4769371"/>
            <a:ext cx="4430588" cy="68760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语言赏析题</a:t>
            </a:r>
            <a:r>
              <a:rPr lang="en-US" altLang="zh-CN" sz="2800" kern="100" dirty="0">
                <a:solidFill>
                  <a:srgbClr val="C00000"/>
                </a:solidFill>
                <a:latin typeface="Times New Roman"/>
                <a:ea typeface="华文细黑"/>
                <a:cs typeface="Times New Roman"/>
              </a:rPr>
              <a:t>(</a:t>
            </a:r>
            <a:r>
              <a:rPr lang="zh-CN" altLang="en-US" sz="2800" kern="100" dirty="0">
                <a:solidFill>
                  <a:srgbClr val="C00000"/>
                </a:solidFill>
                <a:latin typeface="Times New Roman"/>
                <a:ea typeface="华文细黑"/>
                <a:cs typeface="Times New Roman"/>
              </a:rPr>
              <a:t>炼字题</a:t>
            </a:r>
            <a:r>
              <a:rPr lang="en-US" altLang="zh-CN" sz="2800" kern="100" dirty="0">
                <a:solidFill>
                  <a:srgbClr val="C00000"/>
                </a:solidFill>
                <a:latin typeface="Times New Roman"/>
                <a:ea typeface="华文细黑"/>
                <a:cs typeface="Times New Roman"/>
              </a:rPr>
              <a:t>)</a:t>
            </a:r>
            <a:endParaRPr lang="zh-CN" altLang="zh-CN" sz="1050" kern="100" dirty="0">
              <a:solidFill>
                <a:srgbClr val="C00000"/>
              </a:solidFill>
              <a:effectLst/>
              <a:latin typeface="宋体"/>
              <a:cs typeface="Courier New"/>
            </a:endParaRPr>
          </a:p>
        </p:txBody>
      </p:sp>
      <p:sp>
        <p:nvSpPr>
          <p:cNvPr id="13" name="矩形 12"/>
          <p:cNvSpPr/>
          <p:nvPr/>
        </p:nvSpPr>
        <p:spPr>
          <a:xfrm>
            <a:off x="2173474" y="5450693"/>
            <a:ext cx="4180996"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鉴赏文学作品的语言</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1247571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12"/>
                                        </p:tgtEl>
                                      </p:cBhvr>
                                    </p:animEffect>
                                    <p:set>
                                      <p:cBhvr>
                                        <p:cTn id="25" dur="1" fill="hold">
                                          <p:stCondLst>
                                            <p:cond delay="499"/>
                                          </p:stCondLst>
                                        </p:cTn>
                                        <p:tgtEl>
                                          <p:spTgt spid="1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10" grpId="0"/>
      <p:bldP spid="10" grpId="1"/>
      <p:bldP spid="12" grpId="0"/>
      <p:bldP spid="12" grpId="1"/>
      <p:bldP spid="13" grpId="0"/>
      <p:bldP spid="13"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405458"/>
            <a:ext cx="11223676"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这首诗与辛弃疾的《破阵子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醉里挑灯看剑</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》题材相似，但情感基调却有所不同，请指出二者的不同之处。</a:t>
            </a:r>
            <a:endParaRPr lang="zh-CN" altLang="zh-CN" sz="1050" kern="100" dirty="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解题</a:t>
            </a:r>
            <a:r>
              <a:rPr lang="zh-CN" altLang="zh-CN" sz="2800" kern="100" dirty="0">
                <a:latin typeface="Times New Roman"/>
                <a:ea typeface="华文细黑"/>
                <a:cs typeface="Times New Roman"/>
              </a:rPr>
              <a:t>思路：</a:t>
            </a:r>
            <a:r>
              <a:rPr lang="en-US" altLang="zh-CN" sz="2800" kern="100" dirty="0" smtClean="0">
                <a:latin typeface="Times New Roman"/>
                <a:ea typeface="华文细黑"/>
                <a:cs typeface="Courier New"/>
              </a:rPr>
              <a:t>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zh-CN" altLang="zh-CN" sz="1050" kern="100" dirty="0">
              <a:effectLst/>
              <a:latin typeface="宋体"/>
              <a:cs typeface="Courier New"/>
            </a:endParaRPr>
          </a:p>
        </p:txBody>
      </p:sp>
      <p:sp>
        <p:nvSpPr>
          <p:cNvPr id="10" name="矩形 9"/>
          <p:cNvSpPr/>
          <p:nvPr/>
        </p:nvSpPr>
        <p:spPr>
          <a:xfrm>
            <a:off x="465603" y="1600332"/>
            <a:ext cx="11112550" cy="391848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solidFill>
                  <a:srgbClr val="C00000"/>
                </a:solidFill>
                <a:latin typeface="Times New Roman"/>
                <a:ea typeface="华文细黑"/>
                <a:cs typeface="Times New Roman"/>
              </a:rPr>
              <a:t>                    </a:t>
            </a:r>
            <a:r>
              <a:rPr lang="zh-CN" altLang="zh-CN" sz="2800" kern="100" dirty="0" smtClean="0">
                <a:solidFill>
                  <a:srgbClr val="C00000"/>
                </a:solidFill>
                <a:latin typeface="Times New Roman"/>
                <a:ea typeface="华文细黑"/>
                <a:cs typeface="Times New Roman"/>
              </a:rPr>
              <a:t>比较</a:t>
            </a:r>
            <a:r>
              <a:rPr lang="zh-CN" altLang="zh-CN" sz="2800" kern="100" dirty="0">
                <a:solidFill>
                  <a:srgbClr val="C00000"/>
                </a:solidFill>
                <a:latin typeface="Times New Roman"/>
                <a:ea typeface="华文细黑"/>
                <a:cs typeface="Times New Roman"/>
              </a:rPr>
              <a:t>此诗和考生熟悉的初中必背篇目辛弃疾的《破阵子</a:t>
            </a: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Times New Roman"/>
              </a:rPr>
              <a:t>醉里挑灯看剑</a:t>
            </a: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Times New Roman"/>
              </a:rPr>
              <a:t>》，这是对比阅读的考查。这次的对比题干明确表明是</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情感基调却有所不同</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，所以答题指向是思考诗歌情感表达的差异。抓住此诗中</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披金甲</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不卖宝刀</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臂健</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眼明</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羞见</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旧战袍</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都能看出作者报国之心犹存的雄心壮志。而从《破阵子》中的</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可怜白发生</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一句可见出辛弃疾有功业未成的遗憾。</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Tree>
    <p:extLst>
      <p:ext uri="{BB962C8B-B14F-4D97-AF65-F5344CB8AC3E}">
        <p14:creationId xmlns:p14="http://schemas.microsoft.com/office/powerpoint/2010/main" val="3252160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10" grpId="0"/>
      <p:bldP spid="10"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356" y="796875"/>
            <a:ext cx="11223676" cy="335474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形成答案： </a:t>
            </a:r>
            <a:r>
              <a:rPr lang="en-US" altLang="zh-CN" sz="2800" kern="100" dirty="0" smtClean="0">
                <a:latin typeface="Times New Roman"/>
                <a:ea typeface="华文细黑"/>
                <a:cs typeface="Courier New"/>
              </a:rPr>
              <a:t>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a:t>
            </a:r>
          </a:p>
          <a:p>
            <a:pPr algn="just">
              <a:lnSpc>
                <a:spcPct val="150000"/>
              </a:lnSpc>
              <a:spcAft>
                <a:spcPts val="0"/>
              </a:spcAft>
            </a:pPr>
            <a:r>
              <a:rPr lang="zh-CN" altLang="zh-CN" sz="2800" kern="100" dirty="0">
                <a:latin typeface="Times New Roman"/>
                <a:ea typeface="华文细黑"/>
                <a:cs typeface="Times New Roman"/>
              </a:rPr>
              <a:t>题型归类： </a:t>
            </a:r>
            <a:r>
              <a:rPr lang="en-US" altLang="zh-CN" sz="2800" kern="100" dirty="0" smtClean="0">
                <a:latin typeface="Times New Roman"/>
                <a:ea typeface="华文细黑"/>
                <a:cs typeface="Courier New"/>
              </a:rPr>
              <a:t>_______________</a:t>
            </a:r>
          </a:p>
          <a:p>
            <a:pPr algn="just">
              <a:lnSpc>
                <a:spcPct val="150000"/>
              </a:lnSpc>
              <a:spcAft>
                <a:spcPts val="0"/>
              </a:spcAft>
            </a:pPr>
            <a:r>
              <a:rPr lang="zh-CN" altLang="zh-CN" sz="2800" kern="100" dirty="0" smtClean="0">
                <a:latin typeface="Times New Roman"/>
                <a:ea typeface="华文细黑"/>
                <a:cs typeface="Times New Roman"/>
              </a:rPr>
              <a:t>对应</a:t>
            </a:r>
            <a:r>
              <a:rPr lang="zh-CN" altLang="zh-CN" sz="2800" kern="100" dirty="0">
                <a:latin typeface="Times New Roman"/>
                <a:ea typeface="华文细黑"/>
                <a:cs typeface="Times New Roman"/>
              </a:rPr>
              <a:t>考点： </a:t>
            </a:r>
            <a:r>
              <a:rPr lang="en-US" altLang="zh-CN" sz="2800" kern="100" dirty="0" smtClean="0">
                <a:latin typeface="Times New Roman"/>
                <a:ea typeface="华文细黑"/>
                <a:cs typeface="Courier New"/>
              </a:rPr>
              <a:t>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__________________</a:t>
            </a:r>
            <a:endParaRPr lang="zh-CN" altLang="zh-CN" sz="1050" kern="100" dirty="0">
              <a:effectLst/>
              <a:latin typeface="宋体"/>
              <a:cs typeface="Courier New"/>
            </a:endParaRPr>
          </a:p>
        </p:txBody>
      </p:sp>
      <p:sp>
        <p:nvSpPr>
          <p:cNvPr id="10" name="矩形 9"/>
          <p:cNvSpPr/>
          <p:nvPr/>
        </p:nvSpPr>
        <p:spPr>
          <a:xfrm>
            <a:off x="352805" y="693490"/>
            <a:ext cx="11112550"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solidFill>
                  <a:srgbClr val="C00000"/>
                </a:solidFill>
                <a:latin typeface="宋体"/>
                <a:ea typeface="华文细黑"/>
                <a:cs typeface="Times New Roman"/>
              </a:rPr>
              <a:t>           ①</a:t>
            </a:r>
            <a:r>
              <a:rPr lang="zh-CN" altLang="zh-CN" sz="2800" kern="100" dirty="0">
                <a:solidFill>
                  <a:srgbClr val="C00000"/>
                </a:solidFill>
                <a:latin typeface="Times New Roman"/>
                <a:ea typeface="华文细黑"/>
                <a:cs typeface="Times New Roman"/>
              </a:rPr>
              <a:t>曹诗写自己虽已年老，但报国之心犹存，重在表达</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老骥伏枥，志在千里</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的豪情</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a:p>
            <a:pPr algn="just">
              <a:lnSpc>
                <a:spcPct val="150000"/>
              </a:lnSpc>
              <a:spcAft>
                <a:spcPts val="0"/>
              </a:spcAft>
            </a:pPr>
            <a:r>
              <a:rPr lang="en-US" altLang="zh-CN" sz="2800" kern="100" dirty="0" smtClean="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辛词通过追怀金戈铁马的往事，表达英雄白首、功业未成的悲慨。</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
        <p:nvSpPr>
          <p:cNvPr id="5" name="矩形 4"/>
          <p:cNvSpPr/>
          <p:nvPr/>
        </p:nvSpPr>
        <p:spPr>
          <a:xfrm>
            <a:off x="2264919" y="2637706"/>
            <a:ext cx="5702495"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把握诗歌内容题</a:t>
            </a:r>
            <a:endParaRPr lang="zh-CN" altLang="zh-CN" sz="1050" kern="100" dirty="0">
              <a:solidFill>
                <a:srgbClr val="C00000"/>
              </a:solidFill>
              <a:effectLst/>
              <a:latin typeface="宋体"/>
              <a:cs typeface="Courier New"/>
            </a:endParaRPr>
          </a:p>
        </p:txBody>
      </p:sp>
      <p:sp>
        <p:nvSpPr>
          <p:cNvPr id="8" name="矩形 7"/>
          <p:cNvSpPr/>
          <p:nvPr/>
        </p:nvSpPr>
        <p:spPr>
          <a:xfrm>
            <a:off x="2207575" y="3266728"/>
            <a:ext cx="6479919"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评价文章的思想内容和作者的观点态度</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742440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10" grpId="0"/>
      <p:bldP spid="10" grpId="1"/>
      <p:bldP spid="5" grpId="0"/>
      <p:bldP spid="5" grpId="1"/>
      <p:bldP spid="8" grpId="0"/>
      <p:bldP spid="8"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5289" y="2024625"/>
            <a:ext cx="11002525"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在完成上面课标卷真题的基础上认真思考课标卷古诗鉴赏的命题特点和规律，填写下表。</a:t>
            </a:r>
            <a:endParaRPr lang="zh-CN" altLang="zh-CN" sz="1050" kern="100" dirty="0">
              <a:effectLst/>
              <a:latin typeface="宋体"/>
              <a:cs typeface="Courier New"/>
            </a:endParaRPr>
          </a:p>
        </p:txBody>
      </p:sp>
      <p:grpSp>
        <p:nvGrpSpPr>
          <p:cNvPr id="3" name="Group 19"/>
          <p:cNvGrpSpPr>
            <a:grpSpLocks/>
          </p:cNvGrpSpPr>
          <p:nvPr/>
        </p:nvGrpSpPr>
        <p:grpSpPr bwMode="auto">
          <a:xfrm rot="1947776">
            <a:off x="165500" y="689740"/>
            <a:ext cx="1575646" cy="852136"/>
            <a:chOff x="-19367" y="0"/>
            <a:chExt cx="427964" cy="504056"/>
          </a:xfrm>
        </p:grpSpPr>
        <p:grpSp>
          <p:nvGrpSpPr>
            <p:cNvPr id="4" name="Group 20"/>
            <p:cNvGrpSpPr>
              <a:grpSpLocks/>
            </p:cNvGrpSpPr>
            <p:nvPr/>
          </p:nvGrpSpPr>
          <p:grpSpPr bwMode="auto">
            <a:xfrm rot="19665152">
              <a:off x="0" y="0"/>
              <a:ext cx="408597" cy="504056"/>
              <a:chOff x="0" y="0"/>
              <a:chExt cx="423990" cy="504056"/>
            </a:xfrm>
          </p:grpSpPr>
          <p:sp>
            <p:nvSpPr>
              <p:cNvPr id="7" name="圆角矩形 22"/>
              <p:cNvSpPr>
                <a:spLocks noChangeArrowheads="1"/>
              </p:cNvSpPr>
              <p:nvPr/>
            </p:nvSpPr>
            <p:spPr bwMode="auto">
              <a:xfrm>
                <a:off x="1" y="0"/>
                <a:ext cx="423989" cy="504056"/>
              </a:xfrm>
              <a:prstGeom prst="roundRect">
                <a:avLst>
                  <a:gd name="adj" fmla="val 7259"/>
                </a:avLst>
              </a:prstGeom>
              <a:solidFill>
                <a:srgbClr val="00B0F0"/>
              </a:solidFill>
              <a:ln w="6350" cap="flat" cmpd="sng">
                <a:solidFill>
                  <a:srgbClr val="7F7F7F"/>
                </a:solidFill>
                <a:round/>
                <a:headEnd/>
                <a:tailEnd/>
              </a:ln>
            </p:spPr>
            <p:txBody>
              <a:bodyPr anchor="ctr"/>
              <a:lstStyle/>
              <a:p>
                <a:pPr algn="ctr"/>
                <a:endParaRPr lang="zh-CN" altLang="zh-CN" sz="2400">
                  <a:solidFill>
                    <a:srgbClr val="FFFFFF"/>
                  </a:solidFill>
                  <a:latin typeface="宋体" pitchFamily="2" charset="-122"/>
                  <a:sym typeface="宋体" pitchFamily="2" charset="-122"/>
                </a:endParaRPr>
              </a:p>
            </p:txBody>
          </p:sp>
          <p:sp>
            <p:nvSpPr>
              <p:cNvPr id="8" name="圆角矩形 23"/>
              <p:cNvSpPr>
                <a:spLocks noChangeArrowheads="1"/>
              </p:cNvSpPr>
              <p:nvPr/>
            </p:nvSpPr>
            <p:spPr bwMode="auto">
              <a:xfrm>
                <a:off x="0" y="377069"/>
                <a:ext cx="423989" cy="126987"/>
              </a:xfrm>
              <a:prstGeom prst="roundRect">
                <a:avLst>
                  <a:gd name="adj" fmla="val 7259"/>
                </a:avLst>
              </a:prstGeom>
              <a:solidFill>
                <a:schemeClr val="bg1"/>
              </a:solidFill>
              <a:ln>
                <a:noFill/>
              </a:ln>
              <a:extLst>
                <a:ext uri="{91240B29-F687-4F45-9708-019B960494DF}">
                  <a14:hiddenLine xmlns:a14="http://schemas.microsoft.com/office/drawing/2010/main" w="6350" cap="flat" cmpd="sng">
                    <a:solidFill>
                      <a:srgbClr val="395E8A"/>
                    </a:solidFill>
                    <a:round/>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grpSp>
        <p:sp>
          <p:nvSpPr>
            <p:cNvPr id="5" name="TextBox 25"/>
            <p:cNvSpPr>
              <a:spLocks noChangeArrowheads="1"/>
            </p:cNvSpPr>
            <p:nvPr/>
          </p:nvSpPr>
          <p:spPr bwMode="auto">
            <a:xfrm rot="19641341">
              <a:off x="-19367" y="73884"/>
              <a:ext cx="412405" cy="29129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600" b="1" dirty="0" smtClean="0">
                  <a:solidFill>
                    <a:schemeClr val="bg1"/>
                  </a:solidFill>
                  <a:latin typeface="Times New Roman" pitchFamily="18" charset="0"/>
                  <a:ea typeface="微软雅黑" pitchFamily="34" charset="-122"/>
                  <a:cs typeface="Times New Roman" pitchFamily="18" charset="0"/>
                  <a:sym typeface="微软雅黑" pitchFamily="34" charset="-122"/>
                </a:rPr>
                <a:t>真题启示</a:t>
              </a:r>
              <a:endParaRPr lang="zh-CN" altLang="en-US" sz="2600" dirty="0">
                <a:latin typeface="Times New Roman" pitchFamily="18" charset="0"/>
                <a:cs typeface="Times New Roman" pitchFamily="18" charset="0"/>
              </a:endParaRPr>
            </a:p>
          </p:txBody>
        </p:sp>
      </p:grpSp>
    </p:spTree>
    <p:extLst>
      <p:ext uri="{BB962C8B-B14F-4D97-AF65-F5344CB8AC3E}">
        <p14:creationId xmlns:p14="http://schemas.microsoft.com/office/powerpoint/2010/main" val="3719172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234385032"/>
              </p:ext>
            </p:extLst>
          </p:nvPr>
        </p:nvGraphicFramePr>
        <p:xfrm>
          <a:off x="243508" y="179909"/>
          <a:ext cx="11737304" cy="5842173"/>
        </p:xfrm>
        <a:graphic>
          <a:graphicData uri="http://schemas.openxmlformats.org/drawingml/2006/table">
            <a:tbl>
              <a:tblPr/>
              <a:tblGrid>
                <a:gridCol w="1512168"/>
                <a:gridCol w="3240360"/>
                <a:gridCol w="1819250"/>
                <a:gridCol w="5165526"/>
              </a:tblGrid>
              <a:tr h="337998">
                <a:tc>
                  <a:txBody>
                    <a:bodyPr/>
                    <a:lstStyle/>
                    <a:p>
                      <a:pPr marL="72000" algn="ctr">
                        <a:lnSpc>
                          <a:spcPct val="150000"/>
                        </a:lnSpc>
                        <a:spcAft>
                          <a:spcPts val="0"/>
                        </a:spcAft>
                      </a:pPr>
                      <a:r>
                        <a:rPr lang="zh-CN" sz="2700" kern="100" dirty="0">
                          <a:effectLst/>
                          <a:latin typeface="Times New Roman"/>
                          <a:ea typeface="华文细黑"/>
                          <a:cs typeface="Times New Roman"/>
                        </a:rPr>
                        <a:t>主要题型</a:t>
                      </a:r>
                      <a:endParaRPr lang="zh-CN" sz="2700" kern="100" dirty="0">
                        <a:effectLst/>
                        <a:latin typeface="宋体"/>
                        <a:cs typeface="Courier New"/>
                      </a:endParaRPr>
                    </a:p>
                  </a:txBody>
                  <a:tcPr marL="8085" marR="80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000" algn="ctr">
                        <a:lnSpc>
                          <a:spcPct val="150000"/>
                        </a:lnSpc>
                        <a:spcAft>
                          <a:spcPts val="0"/>
                        </a:spcAft>
                      </a:pPr>
                      <a:r>
                        <a:rPr lang="zh-CN" sz="2700" kern="100">
                          <a:effectLst/>
                          <a:latin typeface="Times New Roman"/>
                          <a:ea typeface="华文细黑"/>
                          <a:cs typeface="Times New Roman"/>
                        </a:rPr>
                        <a:t>题型特点</a:t>
                      </a:r>
                      <a:endParaRPr lang="zh-CN" sz="2700" kern="100">
                        <a:effectLst/>
                        <a:latin typeface="宋体"/>
                        <a:cs typeface="Courier New"/>
                      </a:endParaRPr>
                    </a:p>
                  </a:txBody>
                  <a:tcPr marL="8085" marR="80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000" algn="ctr">
                        <a:lnSpc>
                          <a:spcPct val="150000"/>
                        </a:lnSpc>
                        <a:spcAft>
                          <a:spcPts val="0"/>
                        </a:spcAft>
                      </a:pPr>
                      <a:r>
                        <a:rPr lang="zh-CN" sz="2700" kern="100">
                          <a:effectLst/>
                          <a:latin typeface="Times New Roman"/>
                          <a:ea typeface="华文细黑"/>
                          <a:cs typeface="Times New Roman"/>
                        </a:rPr>
                        <a:t>对应考点</a:t>
                      </a:r>
                      <a:endParaRPr lang="zh-CN" sz="2700" kern="100">
                        <a:effectLst/>
                        <a:latin typeface="宋体"/>
                        <a:cs typeface="Courier New"/>
                      </a:endParaRPr>
                    </a:p>
                  </a:txBody>
                  <a:tcPr marL="8085" marR="80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000" algn="ctr">
                        <a:lnSpc>
                          <a:spcPct val="150000"/>
                        </a:lnSpc>
                        <a:spcAft>
                          <a:spcPts val="0"/>
                        </a:spcAft>
                      </a:pPr>
                      <a:r>
                        <a:rPr lang="zh-CN" sz="2700" kern="100">
                          <a:effectLst/>
                          <a:latin typeface="Times New Roman"/>
                          <a:ea typeface="华文细黑"/>
                          <a:cs typeface="Times New Roman"/>
                        </a:rPr>
                        <a:t>选诗特点</a:t>
                      </a:r>
                      <a:endParaRPr lang="zh-CN" sz="2700" kern="100">
                        <a:effectLst/>
                        <a:latin typeface="宋体"/>
                        <a:cs typeface="Courier New"/>
                      </a:endParaRPr>
                    </a:p>
                  </a:txBody>
                  <a:tcPr marL="8085" marR="80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5228">
                <a:tc>
                  <a:txBody>
                    <a:bodyPr/>
                    <a:lstStyle/>
                    <a:p>
                      <a:pPr marL="72000" algn="ctr">
                        <a:lnSpc>
                          <a:spcPct val="150000"/>
                        </a:lnSpc>
                        <a:spcAft>
                          <a:spcPts val="0"/>
                        </a:spcAft>
                      </a:pPr>
                      <a:r>
                        <a:rPr lang="zh-CN" sz="2700" kern="100" dirty="0">
                          <a:effectLst/>
                          <a:latin typeface="Times New Roman"/>
                          <a:ea typeface="华文细黑"/>
                          <a:cs typeface="Times New Roman"/>
                        </a:rPr>
                        <a:t>把握诗歌内容题</a:t>
                      </a:r>
                      <a:endParaRPr lang="zh-CN" sz="2700" kern="100" dirty="0">
                        <a:effectLst/>
                        <a:latin typeface="宋体"/>
                        <a:cs typeface="Courier New"/>
                      </a:endParaRPr>
                    </a:p>
                  </a:txBody>
                  <a:tcPr marL="8085" marR="80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000" algn="l">
                        <a:lnSpc>
                          <a:spcPct val="150000"/>
                        </a:lnSpc>
                        <a:spcAft>
                          <a:spcPts val="0"/>
                        </a:spcAft>
                      </a:pPr>
                      <a:endParaRPr lang="zh-CN" sz="2700" kern="100" dirty="0">
                        <a:effectLst/>
                        <a:latin typeface="宋体"/>
                        <a:cs typeface="Courier New"/>
                      </a:endParaRPr>
                    </a:p>
                  </a:txBody>
                  <a:tcPr marL="8085" marR="80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000" algn="l">
                        <a:lnSpc>
                          <a:spcPct val="150000"/>
                        </a:lnSpc>
                        <a:spcAft>
                          <a:spcPts val="0"/>
                        </a:spcAft>
                      </a:pPr>
                      <a:endParaRPr lang="zh-CN" sz="2700" kern="100" dirty="0">
                        <a:effectLst/>
                        <a:latin typeface="宋体"/>
                        <a:cs typeface="Courier New"/>
                      </a:endParaRPr>
                    </a:p>
                  </a:txBody>
                  <a:tcPr marL="8085" marR="80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72000" marR="0" lvl="0" indent="0" algn="l" defTabSz="1218565" rtl="0" eaLnBrk="1" fontAlgn="auto" latinLnBrk="0" hangingPunct="1">
                        <a:lnSpc>
                          <a:spcPct val="150000"/>
                        </a:lnSpc>
                        <a:spcBef>
                          <a:spcPts val="0"/>
                        </a:spcBef>
                        <a:spcAft>
                          <a:spcPts val="0"/>
                        </a:spcAft>
                        <a:buClrTx/>
                        <a:buSzTx/>
                        <a:buFontTx/>
                        <a:buNone/>
                        <a:tabLst/>
                        <a:defRPr/>
                      </a:pPr>
                      <a:r>
                        <a:rPr kumimoji="0" lang="zh-CN" altLang="en-US" sz="2700" b="0" i="0" u="none" strike="noStrike" kern="100" cap="none" spc="-100" normalizeH="0" baseline="0" noProof="0" dirty="0" smtClean="0">
                          <a:ln>
                            <a:noFill/>
                          </a:ln>
                          <a:solidFill>
                            <a:prstClr val="black"/>
                          </a:solidFill>
                          <a:effectLst/>
                          <a:uLnTx/>
                          <a:uFillTx/>
                          <a:latin typeface="Times New Roman"/>
                          <a:ea typeface="华文细黑"/>
                          <a:cs typeface="Times New Roman"/>
                        </a:rPr>
                        <a:t>从体裁上看</a:t>
                      </a:r>
                      <a:r>
                        <a:rPr kumimoji="0" lang="en-US" altLang="zh-CN" sz="2700" b="0" i="0" u="none" strike="noStrike" kern="100" cap="none" spc="-100" normalizeH="0" baseline="0" noProof="0" dirty="0" smtClean="0">
                          <a:ln>
                            <a:noFill/>
                          </a:ln>
                          <a:solidFill>
                            <a:prstClr val="black"/>
                          </a:solidFill>
                          <a:effectLst/>
                          <a:uLnTx/>
                          <a:uFillTx/>
                          <a:latin typeface="Times New Roman"/>
                          <a:ea typeface="华文细黑"/>
                          <a:cs typeface="Times New Roman"/>
                        </a:rPr>
                        <a:t>,____________________</a:t>
                      </a:r>
                      <a:r>
                        <a:rPr kumimoji="0" lang="zh-CN" altLang="en-US" sz="2700" b="0" i="0" u="none" strike="noStrike" kern="100" cap="none" spc="-100" normalizeH="0" baseline="0" noProof="0" dirty="0" smtClean="0">
                          <a:ln>
                            <a:noFill/>
                          </a:ln>
                          <a:solidFill>
                            <a:prstClr val="black"/>
                          </a:solidFill>
                          <a:effectLst/>
                          <a:uLnTx/>
                          <a:uFillTx/>
                          <a:latin typeface="Times New Roman"/>
                          <a:ea typeface="华文细黑"/>
                          <a:cs typeface="Times New Roman"/>
                        </a:rPr>
                        <a:t>。</a:t>
                      </a:r>
                      <a:endParaRPr kumimoji="0" lang="zh-CN" altLang="en-US" sz="2700" b="0" i="0" u="none" strike="noStrike" kern="100" cap="none" spc="-100" normalizeH="0" baseline="0" noProof="0" dirty="0" smtClean="0">
                        <a:ln>
                          <a:noFill/>
                        </a:ln>
                        <a:solidFill>
                          <a:prstClr val="black"/>
                        </a:solidFill>
                        <a:effectLst/>
                        <a:uLnTx/>
                        <a:uFillTx/>
                        <a:latin typeface="宋体"/>
                        <a:ea typeface="+mn-ea"/>
                        <a:cs typeface="Courier New"/>
                      </a:endParaRPr>
                    </a:p>
                    <a:p>
                      <a:pPr marL="72000" marR="0" lvl="0" indent="0" algn="l" defTabSz="1218565" rtl="0" eaLnBrk="1" fontAlgn="auto" latinLnBrk="0" hangingPunct="1">
                        <a:lnSpc>
                          <a:spcPct val="150000"/>
                        </a:lnSpc>
                        <a:spcBef>
                          <a:spcPts val="0"/>
                        </a:spcBef>
                        <a:spcAft>
                          <a:spcPts val="0"/>
                        </a:spcAft>
                        <a:buClrTx/>
                        <a:buSzTx/>
                        <a:buFontTx/>
                        <a:buNone/>
                        <a:tabLst/>
                        <a:defRPr/>
                      </a:pPr>
                      <a:r>
                        <a:rPr kumimoji="0" lang="zh-CN" altLang="en-US" sz="2700" b="0" i="0" u="none" strike="noStrike" kern="100" cap="none" spc="-100" normalizeH="0" baseline="0" noProof="0" dirty="0" smtClean="0">
                          <a:ln>
                            <a:noFill/>
                          </a:ln>
                          <a:solidFill>
                            <a:prstClr val="black"/>
                          </a:solidFill>
                          <a:effectLst/>
                          <a:uLnTx/>
                          <a:uFillTx/>
                          <a:latin typeface="Times New Roman"/>
                          <a:ea typeface="华文细黑"/>
                          <a:cs typeface="Times New Roman"/>
                        </a:rPr>
                        <a:t>从时代上看</a:t>
                      </a:r>
                      <a:r>
                        <a:rPr kumimoji="0" lang="en-US" altLang="zh-CN" sz="2700" b="0" i="0" u="none" strike="noStrike" kern="100" cap="none" spc="-100" normalizeH="0" baseline="0" noProof="0" dirty="0" smtClean="0">
                          <a:ln>
                            <a:noFill/>
                          </a:ln>
                          <a:solidFill>
                            <a:prstClr val="black"/>
                          </a:solidFill>
                          <a:effectLst/>
                          <a:uLnTx/>
                          <a:uFillTx/>
                          <a:latin typeface="Times New Roman"/>
                          <a:ea typeface="华文细黑"/>
                          <a:cs typeface="Times New Roman"/>
                        </a:rPr>
                        <a:t>,____________________</a:t>
                      </a:r>
                      <a:r>
                        <a:rPr kumimoji="0" lang="zh-CN" altLang="en-US" sz="2700" b="0" i="0" u="none" strike="noStrike" kern="100" cap="none" spc="-100" normalizeH="0" baseline="0" noProof="0" dirty="0" smtClean="0">
                          <a:ln>
                            <a:noFill/>
                          </a:ln>
                          <a:solidFill>
                            <a:prstClr val="black"/>
                          </a:solidFill>
                          <a:effectLst/>
                          <a:uLnTx/>
                          <a:uFillTx/>
                          <a:latin typeface="Times New Roman"/>
                          <a:ea typeface="华文细黑"/>
                          <a:cs typeface="Times New Roman"/>
                        </a:rPr>
                        <a:t>。</a:t>
                      </a:r>
                    </a:p>
                    <a:p>
                      <a:pPr marL="72000" algn="l">
                        <a:lnSpc>
                          <a:spcPct val="130000"/>
                        </a:lnSpc>
                        <a:spcAft>
                          <a:spcPts val="0"/>
                        </a:spcAft>
                      </a:pPr>
                      <a:r>
                        <a:rPr lang="zh-CN" sz="2700" kern="100" spc="-100" dirty="0" smtClean="0">
                          <a:effectLst/>
                          <a:latin typeface="Times New Roman"/>
                          <a:ea typeface="华文细黑"/>
                          <a:cs typeface="Times New Roman"/>
                        </a:rPr>
                        <a:t>从题材上看，</a:t>
                      </a:r>
                      <a:r>
                        <a:rPr lang="en-US" altLang="zh-CN" sz="2700" u="none" kern="100" spc="-100" dirty="0" smtClean="0">
                          <a:effectLst/>
                          <a:latin typeface="Times New Roman"/>
                          <a:ea typeface="华文细黑"/>
                          <a:cs typeface="Times New Roman"/>
                        </a:rPr>
                        <a:t>___________________</a:t>
                      </a:r>
                    </a:p>
                    <a:p>
                      <a:pPr marL="72000" algn="l">
                        <a:lnSpc>
                          <a:spcPct val="130000"/>
                        </a:lnSpc>
                        <a:spcAft>
                          <a:spcPts val="0"/>
                        </a:spcAft>
                      </a:pPr>
                      <a:r>
                        <a:rPr lang="en-US" altLang="zh-CN" sz="2700" u="none" kern="100" spc="-100" dirty="0" smtClean="0">
                          <a:effectLst/>
                          <a:latin typeface="Times New Roman"/>
                          <a:ea typeface="华文细黑"/>
                          <a:cs typeface="Times New Roman"/>
                        </a:rPr>
                        <a:t>_____________________________________</a:t>
                      </a:r>
                      <a:r>
                        <a:rPr lang="zh-CN" sz="2700" kern="100" spc="-100" dirty="0" smtClean="0">
                          <a:effectLst/>
                          <a:latin typeface="Times New Roman"/>
                          <a:ea typeface="华文细黑"/>
                          <a:cs typeface="Times New Roman"/>
                        </a:rPr>
                        <a:t>。</a:t>
                      </a:r>
                      <a:endParaRPr lang="zh-CN" sz="2700" kern="100" spc="-100" dirty="0" smtClean="0">
                        <a:effectLst/>
                        <a:latin typeface="宋体"/>
                        <a:cs typeface="Courier New"/>
                      </a:endParaRPr>
                    </a:p>
                    <a:p>
                      <a:pPr marL="72000" algn="l">
                        <a:lnSpc>
                          <a:spcPct val="130000"/>
                        </a:lnSpc>
                        <a:spcAft>
                          <a:spcPts val="0"/>
                        </a:spcAft>
                      </a:pPr>
                      <a:r>
                        <a:rPr lang="zh-CN" sz="2700" kern="100" dirty="0" smtClean="0">
                          <a:effectLst/>
                          <a:latin typeface="Times New Roman"/>
                          <a:ea typeface="华文细黑"/>
                          <a:cs typeface="Times New Roman"/>
                        </a:rPr>
                        <a:t>从</a:t>
                      </a:r>
                      <a:r>
                        <a:rPr lang="zh-CN" sz="2700" kern="100" dirty="0">
                          <a:effectLst/>
                          <a:latin typeface="Times New Roman"/>
                          <a:ea typeface="华文细黑"/>
                          <a:cs typeface="Times New Roman"/>
                        </a:rPr>
                        <a:t>作者上看，既选名家作品，又不避二流三流作家作品</a:t>
                      </a:r>
                      <a:r>
                        <a:rPr lang="zh-CN" sz="2700" kern="100" dirty="0" smtClean="0">
                          <a:effectLst/>
                          <a:latin typeface="Times New Roman"/>
                          <a:ea typeface="华文细黑"/>
                          <a:cs typeface="Times New Roman"/>
                        </a:rPr>
                        <a:t>。</a:t>
                      </a:r>
                      <a:endParaRPr lang="en-US" altLang="zh-CN" sz="2700" kern="100" dirty="0" smtClean="0">
                        <a:effectLst/>
                        <a:latin typeface="Times New Roman"/>
                        <a:ea typeface="华文细黑"/>
                        <a:cs typeface="Times New Roman"/>
                      </a:endParaRPr>
                    </a:p>
                    <a:p>
                      <a:pPr marL="72000" marR="0" lvl="0" indent="0" algn="l" defTabSz="1218565" rtl="0" eaLnBrk="1" fontAlgn="auto" latinLnBrk="0" hangingPunct="1">
                        <a:lnSpc>
                          <a:spcPct val="150000"/>
                        </a:lnSpc>
                        <a:spcBef>
                          <a:spcPts val="0"/>
                        </a:spcBef>
                        <a:spcAft>
                          <a:spcPts val="0"/>
                        </a:spcAft>
                        <a:buClrTx/>
                        <a:buSzTx/>
                        <a:buFontTx/>
                        <a:buNone/>
                        <a:tabLst/>
                        <a:defRPr/>
                      </a:pPr>
                      <a:r>
                        <a:rPr kumimoji="0" lang="zh-CN" altLang="en-US" sz="2700" b="0" i="0" u="none" strike="noStrike" kern="100" cap="none" spc="-100" normalizeH="0" baseline="0" noProof="0" dirty="0" smtClean="0">
                          <a:ln>
                            <a:noFill/>
                          </a:ln>
                          <a:solidFill>
                            <a:prstClr val="black"/>
                          </a:solidFill>
                          <a:effectLst/>
                          <a:uLnTx/>
                          <a:uFillTx/>
                          <a:latin typeface="Times New Roman"/>
                          <a:ea typeface="华文细黑"/>
                          <a:cs typeface="Times New Roman"/>
                        </a:rPr>
                        <a:t>从难易程度上看，难易适中，稍偏难点。</a:t>
                      </a:r>
                      <a:r>
                        <a:rPr lang="en-US" altLang="zh-CN" sz="2700" kern="100" spc="-100" dirty="0" smtClean="0">
                          <a:effectLst/>
                          <a:latin typeface="Times New Roman"/>
                          <a:ea typeface="华文细黑"/>
                          <a:cs typeface="Times New Roman"/>
                        </a:rPr>
                        <a:t> </a:t>
                      </a:r>
                      <a:endParaRPr lang="zh-CN" sz="2700" kern="100" spc="-100" dirty="0">
                        <a:effectLst/>
                        <a:latin typeface="宋体"/>
                        <a:cs typeface="Courier New"/>
                      </a:endParaRPr>
                    </a:p>
                  </a:txBody>
                  <a:tcPr marL="8085" marR="80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9725">
                <a:tc>
                  <a:txBody>
                    <a:bodyPr/>
                    <a:lstStyle/>
                    <a:p>
                      <a:pPr marL="72000" algn="ctr">
                        <a:lnSpc>
                          <a:spcPct val="130000"/>
                        </a:lnSpc>
                        <a:spcAft>
                          <a:spcPts val="0"/>
                        </a:spcAft>
                      </a:pPr>
                      <a:r>
                        <a:rPr lang="zh-CN" sz="2700" kern="100" spc="-100" baseline="0" dirty="0">
                          <a:effectLst/>
                          <a:latin typeface="Times New Roman"/>
                          <a:ea typeface="华文细黑"/>
                          <a:cs typeface="Times New Roman"/>
                        </a:rPr>
                        <a:t>形象特点及其作用概括题</a:t>
                      </a:r>
                      <a:endParaRPr lang="zh-CN" sz="2700" kern="100" spc="-100" baseline="0" dirty="0">
                        <a:effectLst/>
                        <a:latin typeface="宋体"/>
                        <a:cs typeface="Courier New"/>
                      </a:endParaRPr>
                    </a:p>
                  </a:txBody>
                  <a:tcPr marL="8085" marR="80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000" algn="ctr">
                        <a:lnSpc>
                          <a:spcPct val="130000"/>
                        </a:lnSpc>
                        <a:spcAft>
                          <a:spcPts val="0"/>
                        </a:spcAft>
                      </a:pPr>
                      <a:endParaRPr lang="zh-CN" sz="2700" kern="100" dirty="0">
                        <a:effectLst/>
                        <a:latin typeface="宋体"/>
                        <a:cs typeface="Courier New"/>
                      </a:endParaRPr>
                    </a:p>
                  </a:txBody>
                  <a:tcPr marL="8085" marR="80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000" algn="l">
                        <a:lnSpc>
                          <a:spcPct val="130000"/>
                        </a:lnSpc>
                        <a:spcAft>
                          <a:spcPts val="0"/>
                        </a:spcAft>
                      </a:pPr>
                      <a:endParaRPr lang="zh-CN" sz="2700" kern="100" dirty="0">
                        <a:effectLst/>
                        <a:latin typeface="宋体"/>
                        <a:cs typeface="Courier New"/>
                      </a:endParaRPr>
                    </a:p>
                  </a:txBody>
                  <a:tcPr marL="8085" marR="80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marL="72000" marR="0" lvl="0" indent="0" algn="l" defTabSz="1218565" rtl="0" eaLnBrk="1" fontAlgn="auto" latinLnBrk="0" hangingPunct="1">
                        <a:lnSpc>
                          <a:spcPct val="150000"/>
                        </a:lnSpc>
                        <a:spcBef>
                          <a:spcPts val="0"/>
                        </a:spcBef>
                        <a:spcAft>
                          <a:spcPts val="0"/>
                        </a:spcAft>
                        <a:buClrTx/>
                        <a:buSzTx/>
                        <a:buFontTx/>
                        <a:buNone/>
                        <a:tabLst/>
                        <a:defRPr/>
                      </a:pPr>
                      <a:endParaRPr lang="zh-CN" sz="2700" kern="100" dirty="0">
                        <a:effectLst/>
                        <a:latin typeface="宋体"/>
                        <a:cs typeface="Courier New"/>
                      </a:endParaRPr>
                    </a:p>
                  </a:txBody>
                  <a:tcPr marL="8085" marR="80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1712243" y="677923"/>
            <a:ext cx="3312368" cy="3543959"/>
          </a:xfrm>
          <a:prstGeom prst="rect">
            <a:avLst/>
          </a:prstGeom>
        </p:spPr>
        <p:txBody>
          <a:bodyPr wrap="square" lIns="121898" tIns="60948" rIns="121898" bIns="60948">
            <a:spAutoFit/>
          </a:bodyPr>
          <a:lstStyle/>
          <a:p>
            <a:pPr marL="72000" lvl="0">
              <a:lnSpc>
                <a:spcPct val="140000"/>
              </a:lnSpc>
            </a:pPr>
            <a:r>
              <a:rPr lang="en-US" altLang="zh-CN" sz="2700" kern="100" dirty="0">
                <a:solidFill>
                  <a:srgbClr val="C00000"/>
                </a:solidFill>
                <a:latin typeface="宋体"/>
                <a:ea typeface="华文细黑"/>
                <a:cs typeface="Times New Roman"/>
              </a:rPr>
              <a:t>①</a:t>
            </a:r>
            <a:r>
              <a:rPr lang="zh-CN" altLang="en-US" sz="2700" kern="100" dirty="0">
                <a:solidFill>
                  <a:srgbClr val="C00000"/>
                </a:solidFill>
                <a:latin typeface="Times New Roman"/>
                <a:ea typeface="华文细黑"/>
                <a:cs typeface="Times New Roman"/>
              </a:rPr>
              <a:t>根据</a:t>
            </a:r>
            <a:r>
              <a:rPr lang="en-US" altLang="zh-CN" sz="2700" kern="100" dirty="0">
                <a:solidFill>
                  <a:srgbClr val="C00000"/>
                </a:solidFill>
                <a:latin typeface="Times New Roman"/>
                <a:ea typeface="华文细黑"/>
                <a:cs typeface="Courier New"/>
              </a:rPr>
              <a:t>2017</a:t>
            </a:r>
            <a:r>
              <a:rPr lang="zh-CN" altLang="en-US" sz="2700" kern="100" dirty="0">
                <a:solidFill>
                  <a:srgbClr val="C00000"/>
                </a:solidFill>
                <a:latin typeface="Times New Roman"/>
                <a:ea typeface="华文细黑"/>
                <a:cs typeface="Times New Roman"/>
              </a:rPr>
              <a:t>年</a:t>
            </a:r>
            <a:r>
              <a:rPr lang="en-US" altLang="zh-CN" sz="2700" kern="100" dirty="0">
                <a:solidFill>
                  <a:srgbClr val="C00000"/>
                </a:solidFill>
                <a:latin typeface="Times New Roman"/>
                <a:ea typeface="华文细黑"/>
                <a:cs typeface="Times New Roman"/>
              </a:rPr>
              <a:t>《</a:t>
            </a:r>
            <a:r>
              <a:rPr lang="zh-CN" altLang="en-US" sz="2700" kern="100" dirty="0">
                <a:solidFill>
                  <a:srgbClr val="C00000"/>
                </a:solidFill>
                <a:latin typeface="Times New Roman"/>
                <a:ea typeface="华文细黑"/>
                <a:cs typeface="Times New Roman"/>
              </a:rPr>
              <a:t>考试说明</a:t>
            </a:r>
            <a:r>
              <a:rPr lang="en-US" altLang="zh-CN" sz="2700" kern="100" dirty="0">
                <a:solidFill>
                  <a:srgbClr val="C00000"/>
                </a:solidFill>
                <a:latin typeface="Times New Roman"/>
                <a:ea typeface="华文细黑"/>
                <a:cs typeface="Times New Roman"/>
              </a:rPr>
              <a:t>》</a:t>
            </a:r>
            <a:r>
              <a:rPr lang="zh-CN" altLang="en-US" sz="2700" kern="100" dirty="0">
                <a:solidFill>
                  <a:srgbClr val="C00000"/>
                </a:solidFill>
                <a:latin typeface="Times New Roman"/>
                <a:ea typeface="华文细黑"/>
                <a:cs typeface="Times New Roman"/>
              </a:rPr>
              <a:t>要求，应以多项选择题为主。</a:t>
            </a:r>
            <a:endParaRPr lang="zh-CN" altLang="en-US" sz="2700" kern="100" dirty="0">
              <a:solidFill>
                <a:srgbClr val="C00000"/>
              </a:solidFill>
              <a:latin typeface="宋体"/>
              <a:cs typeface="Courier New"/>
            </a:endParaRPr>
          </a:p>
          <a:p>
            <a:pPr marL="72000" lvl="0">
              <a:lnSpc>
                <a:spcPct val="140000"/>
              </a:lnSpc>
            </a:pPr>
            <a:r>
              <a:rPr lang="en-US" altLang="zh-CN" sz="2700" kern="100" dirty="0">
                <a:solidFill>
                  <a:srgbClr val="C00000"/>
                </a:solidFill>
                <a:latin typeface="宋体"/>
                <a:ea typeface="华文细黑"/>
                <a:cs typeface="Times New Roman"/>
              </a:rPr>
              <a:t>②</a:t>
            </a:r>
            <a:r>
              <a:rPr lang="zh-CN" altLang="en-US" sz="2700" kern="100" dirty="0">
                <a:solidFill>
                  <a:srgbClr val="C00000"/>
                </a:solidFill>
                <a:latin typeface="Times New Roman"/>
                <a:ea typeface="华文细黑"/>
                <a:cs typeface="Times New Roman"/>
              </a:rPr>
              <a:t>以词语、句子理解为主要抓手，考查是否读懂诗意。</a:t>
            </a:r>
            <a:endParaRPr lang="zh-CN" altLang="en-US" sz="2700" kern="100" dirty="0">
              <a:solidFill>
                <a:srgbClr val="C00000"/>
              </a:solidFill>
              <a:latin typeface="宋体"/>
              <a:cs typeface="Courier New"/>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
        <p:nvSpPr>
          <p:cNvPr id="6" name="矩形 5"/>
          <p:cNvSpPr/>
          <p:nvPr/>
        </p:nvSpPr>
        <p:spPr>
          <a:xfrm>
            <a:off x="5015086" y="837506"/>
            <a:ext cx="1819250" cy="3239324"/>
          </a:xfrm>
          <a:prstGeom prst="rect">
            <a:avLst/>
          </a:prstGeom>
        </p:spPr>
        <p:txBody>
          <a:bodyPr wrap="square" lIns="121898" tIns="60948" rIns="121898" bIns="60948">
            <a:spAutoFit/>
          </a:bodyPr>
          <a:lstStyle/>
          <a:p>
            <a:pPr marL="72000" lvl="0">
              <a:lnSpc>
                <a:spcPct val="150000"/>
              </a:lnSpc>
            </a:pPr>
            <a:r>
              <a:rPr lang="zh-CN" altLang="en-US" sz="2700" kern="100" spc="-100" dirty="0">
                <a:solidFill>
                  <a:srgbClr val="C00000"/>
                </a:solidFill>
                <a:latin typeface="Times New Roman"/>
                <a:ea typeface="华文细黑"/>
                <a:cs typeface="Times New Roman"/>
              </a:rPr>
              <a:t>评价文章的思想内容和作者的观点态度</a:t>
            </a:r>
            <a:endParaRPr lang="zh-CN" altLang="en-US" sz="2700" kern="100" spc="-100" dirty="0">
              <a:solidFill>
                <a:srgbClr val="C00000"/>
              </a:solidFill>
              <a:latin typeface="宋体"/>
              <a:cs typeface="Courier New"/>
            </a:endParaRPr>
          </a:p>
        </p:txBody>
      </p:sp>
      <p:sp>
        <p:nvSpPr>
          <p:cNvPr id="7" name="矩形 6"/>
          <p:cNvSpPr/>
          <p:nvPr/>
        </p:nvSpPr>
        <p:spPr>
          <a:xfrm>
            <a:off x="1702718" y="4437906"/>
            <a:ext cx="3058916" cy="1144456"/>
          </a:xfrm>
          <a:prstGeom prst="rect">
            <a:avLst/>
          </a:prstGeom>
        </p:spPr>
        <p:txBody>
          <a:bodyPr wrap="square" lIns="121898" tIns="60948" rIns="121898" bIns="60948">
            <a:spAutoFit/>
          </a:bodyPr>
          <a:lstStyle/>
          <a:p>
            <a:pPr marL="72000" lvl="0" algn="ctr">
              <a:lnSpc>
                <a:spcPct val="130000"/>
              </a:lnSpc>
            </a:pPr>
            <a:r>
              <a:rPr lang="zh-CN" altLang="en-US" sz="2700" kern="100" dirty="0">
                <a:solidFill>
                  <a:srgbClr val="C00000"/>
                </a:solidFill>
                <a:latin typeface="Times New Roman"/>
                <a:ea typeface="华文细黑"/>
                <a:cs typeface="Times New Roman"/>
              </a:rPr>
              <a:t>主要考查景象特点及描写景象的作用</a:t>
            </a:r>
            <a:endParaRPr lang="zh-CN" altLang="en-US" sz="2700" kern="100" dirty="0">
              <a:solidFill>
                <a:srgbClr val="C00000"/>
              </a:solidFill>
              <a:latin typeface="宋体"/>
              <a:cs typeface="Courier New"/>
            </a:endParaRPr>
          </a:p>
        </p:txBody>
      </p:sp>
      <p:sp>
        <p:nvSpPr>
          <p:cNvPr id="8" name="矩形 7"/>
          <p:cNvSpPr/>
          <p:nvPr/>
        </p:nvSpPr>
        <p:spPr>
          <a:xfrm>
            <a:off x="4943078" y="4265470"/>
            <a:ext cx="1819250" cy="1684604"/>
          </a:xfrm>
          <a:prstGeom prst="rect">
            <a:avLst/>
          </a:prstGeom>
        </p:spPr>
        <p:txBody>
          <a:bodyPr wrap="square" lIns="121898" tIns="60948" rIns="121898" bIns="60948">
            <a:spAutoFit/>
          </a:bodyPr>
          <a:lstStyle/>
          <a:p>
            <a:pPr marL="72000" lvl="0">
              <a:lnSpc>
                <a:spcPct val="130000"/>
              </a:lnSpc>
            </a:pPr>
            <a:r>
              <a:rPr lang="zh-CN" altLang="en-US" sz="2700" kern="100" dirty="0">
                <a:solidFill>
                  <a:srgbClr val="C00000"/>
                </a:solidFill>
                <a:latin typeface="Times New Roman"/>
                <a:ea typeface="华文细黑"/>
                <a:cs typeface="Times New Roman"/>
              </a:rPr>
              <a:t>鉴赏文学作品的形象</a:t>
            </a:r>
            <a:endParaRPr lang="zh-CN" altLang="en-US" sz="2700" kern="100" dirty="0">
              <a:solidFill>
                <a:srgbClr val="C00000"/>
              </a:solidFill>
              <a:latin typeface="宋体"/>
              <a:cs typeface="Courier New"/>
            </a:endParaRPr>
          </a:p>
        </p:txBody>
      </p:sp>
      <p:sp>
        <p:nvSpPr>
          <p:cNvPr id="10" name="矩形 9"/>
          <p:cNvSpPr/>
          <p:nvPr/>
        </p:nvSpPr>
        <p:spPr>
          <a:xfrm>
            <a:off x="8482706" y="679649"/>
            <a:ext cx="3373140" cy="661913"/>
          </a:xfrm>
          <a:prstGeom prst="rect">
            <a:avLst/>
          </a:prstGeom>
        </p:spPr>
        <p:txBody>
          <a:bodyPr wrap="square" lIns="121898" tIns="60948" rIns="121898" bIns="60948">
            <a:spAutoFit/>
          </a:bodyPr>
          <a:lstStyle/>
          <a:p>
            <a:pPr marL="72000" lvl="0">
              <a:lnSpc>
                <a:spcPct val="150000"/>
              </a:lnSpc>
            </a:pPr>
            <a:r>
              <a:rPr lang="zh-CN" altLang="en-US" sz="2700" kern="100" spc="-100" dirty="0">
                <a:solidFill>
                  <a:srgbClr val="C00000"/>
                </a:solidFill>
                <a:latin typeface="Times New Roman"/>
                <a:ea typeface="华文细黑"/>
                <a:cs typeface="Times New Roman"/>
              </a:rPr>
              <a:t>有诗有词，诗词交替</a:t>
            </a:r>
            <a:endParaRPr lang="zh-CN" altLang="en-US" sz="2700" kern="100" spc="-100" dirty="0">
              <a:solidFill>
                <a:srgbClr val="C00000"/>
              </a:solidFill>
              <a:latin typeface="宋体"/>
              <a:cs typeface="Courier New"/>
            </a:endParaRPr>
          </a:p>
        </p:txBody>
      </p:sp>
      <p:sp>
        <p:nvSpPr>
          <p:cNvPr id="11" name="矩形 10"/>
          <p:cNvSpPr/>
          <p:nvPr/>
        </p:nvSpPr>
        <p:spPr>
          <a:xfrm>
            <a:off x="8487826" y="1250504"/>
            <a:ext cx="3392617" cy="661913"/>
          </a:xfrm>
          <a:prstGeom prst="rect">
            <a:avLst/>
          </a:prstGeom>
        </p:spPr>
        <p:txBody>
          <a:bodyPr wrap="square" lIns="121898" tIns="60948" rIns="121898" bIns="60948">
            <a:spAutoFit/>
          </a:bodyPr>
          <a:lstStyle/>
          <a:p>
            <a:pPr marL="72000" lvl="0">
              <a:lnSpc>
                <a:spcPct val="150000"/>
              </a:lnSpc>
            </a:pPr>
            <a:r>
              <a:rPr lang="zh-CN" altLang="en-US" sz="2700" kern="100" spc="-100" dirty="0">
                <a:solidFill>
                  <a:srgbClr val="C00000"/>
                </a:solidFill>
                <a:latin typeface="Times New Roman"/>
                <a:ea typeface="华文细黑"/>
                <a:cs typeface="Times New Roman"/>
              </a:rPr>
              <a:t>有唐有宋，唐宋交替</a:t>
            </a:r>
            <a:endParaRPr lang="zh-CN" altLang="en-US" sz="2700" kern="100" spc="-100" dirty="0">
              <a:solidFill>
                <a:srgbClr val="C00000"/>
              </a:solidFill>
              <a:latin typeface="宋体"/>
              <a:cs typeface="Courier New"/>
            </a:endParaRPr>
          </a:p>
        </p:txBody>
      </p:sp>
      <p:sp>
        <p:nvSpPr>
          <p:cNvPr id="12" name="矩形 11"/>
          <p:cNvSpPr/>
          <p:nvPr/>
        </p:nvSpPr>
        <p:spPr>
          <a:xfrm>
            <a:off x="6887294" y="1830760"/>
            <a:ext cx="4967131" cy="1798866"/>
          </a:xfrm>
          <a:prstGeom prst="rect">
            <a:avLst/>
          </a:prstGeom>
        </p:spPr>
        <p:txBody>
          <a:bodyPr wrap="square" lIns="121898" tIns="60948" rIns="121898" bIns="60948">
            <a:spAutoFit/>
          </a:bodyPr>
          <a:lstStyle/>
          <a:p>
            <a:pPr marL="72000" lvl="0">
              <a:lnSpc>
                <a:spcPct val="140000"/>
              </a:lnSpc>
            </a:pPr>
            <a:r>
              <a:rPr lang="zh-CN" altLang="en-US" sz="2700" kern="100" spc="-100" dirty="0" smtClean="0">
                <a:solidFill>
                  <a:srgbClr val="C00000"/>
                </a:solidFill>
                <a:latin typeface="Times New Roman"/>
                <a:ea typeface="华文细黑"/>
                <a:cs typeface="Times New Roman"/>
              </a:rPr>
              <a:t>                        有</a:t>
            </a:r>
            <a:r>
              <a:rPr lang="zh-CN" altLang="en-US" sz="2700" kern="100" spc="-100" dirty="0">
                <a:solidFill>
                  <a:srgbClr val="C00000"/>
                </a:solidFill>
                <a:latin typeface="Times New Roman"/>
                <a:ea typeface="华文细黑"/>
                <a:cs typeface="Times New Roman"/>
              </a:rPr>
              <a:t>怀古诗、咏物诗、边塞诗、即事抒怀诗，题材丰富多变</a:t>
            </a:r>
            <a:endParaRPr lang="zh-CN" altLang="en-US" sz="2700" kern="100" spc="-100" dirty="0">
              <a:solidFill>
                <a:srgbClr val="C00000"/>
              </a:solidFill>
              <a:latin typeface="宋体"/>
              <a:cs typeface="Courier New"/>
            </a:endParaRPr>
          </a:p>
        </p:txBody>
      </p:sp>
    </p:spTree>
    <p:extLst>
      <p:ext uri="{BB962C8B-B14F-4D97-AF65-F5344CB8AC3E}">
        <p14:creationId xmlns:p14="http://schemas.microsoft.com/office/powerpoint/2010/main" val="2459040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1"/>
                                        </p:tgtEl>
                                      </p:cBhvr>
                                    </p:animEffect>
                                    <p:set>
                                      <p:cBhvr>
                                        <p:cTn id="39" dur="1" fill="hold">
                                          <p:stCondLst>
                                            <p:cond delay="499"/>
                                          </p:stCondLst>
                                        </p:cTn>
                                        <p:tgtEl>
                                          <p:spTgt spid="11"/>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7"/>
                                        </p:tgtEl>
                                      </p:cBhvr>
                                    </p:animEffect>
                                    <p:set>
                                      <p:cBhvr>
                                        <p:cTn id="45" dur="1" fill="hold">
                                          <p:stCondLst>
                                            <p:cond delay="499"/>
                                          </p:stCondLst>
                                        </p:cTn>
                                        <p:tgtEl>
                                          <p:spTgt spid="7"/>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8"/>
                                        </p:tgtEl>
                                      </p:cBhvr>
                                    </p:animEffect>
                                    <p:set>
                                      <p:cBhvr>
                                        <p:cTn id="4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4" grpId="0"/>
      <p:bldP spid="4" grpId="1"/>
      <p:bldP spid="6" grpId="0"/>
      <p:bldP spid="6" grpId="1"/>
      <p:bldP spid="7" grpId="0"/>
      <p:bldP spid="7" grpId="1"/>
      <p:bldP spid="8" grpId="0"/>
      <p:bldP spid="8" grpId="1"/>
      <p:bldP spid="10" grpId="0"/>
      <p:bldP spid="10" grpId="1"/>
      <p:bldP spid="11" grpId="0"/>
      <p:bldP spid="11" grpId="1"/>
      <p:bldP spid="12" grpId="0"/>
      <p:bldP spid="12"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extLst>
              <p:ext uri="{D42A27DB-BD31-4B8C-83A1-F6EECF244321}">
                <p14:modId xmlns:p14="http://schemas.microsoft.com/office/powerpoint/2010/main" val="1682604961"/>
              </p:ext>
            </p:extLst>
          </p:nvPr>
        </p:nvGraphicFramePr>
        <p:xfrm>
          <a:off x="406574" y="470964"/>
          <a:ext cx="11521280" cy="5407102"/>
        </p:xfrm>
        <a:graphic>
          <a:graphicData uri="http://schemas.openxmlformats.org/drawingml/2006/table">
            <a:tbl>
              <a:tblPr/>
              <a:tblGrid>
                <a:gridCol w="648072"/>
                <a:gridCol w="5112568"/>
                <a:gridCol w="936104"/>
                <a:gridCol w="4824536"/>
              </a:tblGrid>
              <a:tr h="5407102">
                <a:tc>
                  <a:txBody>
                    <a:bodyPr/>
                    <a:lstStyle/>
                    <a:p>
                      <a:pPr marL="72000" algn="ctr">
                        <a:lnSpc>
                          <a:spcPct val="130000"/>
                        </a:lnSpc>
                        <a:spcAft>
                          <a:spcPts val="0"/>
                        </a:spcAft>
                      </a:pPr>
                      <a:r>
                        <a:rPr lang="zh-CN" sz="2700" kern="100" dirty="0">
                          <a:effectLst/>
                          <a:latin typeface="Times New Roman"/>
                          <a:ea typeface="华文细黑"/>
                          <a:cs typeface="Times New Roman"/>
                        </a:rPr>
                        <a:t>表达技巧赏析题</a:t>
                      </a:r>
                      <a:endParaRPr lang="zh-CN" sz="2700" kern="100" dirty="0">
                        <a:effectLst/>
                        <a:latin typeface="宋体"/>
                        <a:cs typeface="Courier New"/>
                      </a:endParaRPr>
                    </a:p>
                  </a:txBody>
                  <a:tcPr marL="8085" marR="80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000" algn="l">
                        <a:lnSpc>
                          <a:spcPct val="130000"/>
                        </a:lnSpc>
                        <a:spcAft>
                          <a:spcPts val="0"/>
                        </a:spcAft>
                      </a:pPr>
                      <a:endParaRPr lang="zh-CN" sz="2700" kern="100" spc="-100" baseline="0" dirty="0">
                        <a:effectLst/>
                        <a:latin typeface="宋体"/>
                        <a:cs typeface="Courier New"/>
                      </a:endParaRPr>
                    </a:p>
                  </a:txBody>
                  <a:tcPr marL="8085" marR="80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000" algn="l">
                        <a:lnSpc>
                          <a:spcPct val="130000"/>
                        </a:lnSpc>
                        <a:spcAft>
                          <a:spcPts val="0"/>
                        </a:spcAft>
                      </a:pPr>
                      <a:endParaRPr lang="zh-CN" sz="2700" kern="100" dirty="0">
                        <a:effectLst/>
                        <a:latin typeface="宋体"/>
                        <a:cs typeface="Courier New"/>
                      </a:endParaRPr>
                    </a:p>
                  </a:txBody>
                  <a:tcPr marL="8085" marR="80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000" marR="0" lvl="0" indent="0" algn="l" defTabSz="1218565" rtl="0" eaLnBrk="1" fontAlgn="auto" latinLnBrk="0" hangingPunct="1">
                        <a:lnSpc>
                          <a:spcPct val="150000"/>
                        </a:lnSpc>
                        <a:spcBef>
                          <a:spcPts val="0"/>
                        </a:spcBef>
                        <a:spcAft>
                          <a:spcPts val="0"/>
                        </a:spcAft>
                        <a:buClrTx/>
                        <a:buSzTx/>
                        <a:buFontTx/>
                        <a:buNone/>
                        <a:tabLst/>
                        <a:defRPr/>
                      </a:pPr>
                      <a:r>
                        <a:rPr kumimoji="0" lang="zh-CN" altLang="en-US" sz="2700" b="0" i="0" u="none" strike="noStrike" kern="100" cap="none" spc="-100" normalizeH="0" baseline="0" noProof="0" dirty="0" smtClean="0">
                          <a:ln>
                            <a:noFill/>
                          </a:ln>
                          <a:solidFill>
                            <a:prstClr val="black"/>
                          </a:solidFill>
                          <a:effectLst/>
                          <a:uLnTx/>
                          <a:uFillTx/>
                          <a:latin typeface="Times New Roman"/>
                          <a:ea typeface="华文细黑"/>
                          <a:cs typeface="Times New Roman"/>
                        </a:rPr>
                        <a:t>从体裁上</a:t>
                      </a:r>
                      <a:r>
                        <a:rPr kumimoji="0" lang="en-US" altLang="zh-CN" sz="2700" b="0" i="0" u="none" strike="noStrike" kern="100" cap="none" spc="-100" normalizeH="0" baseline="0" noProof="0" dirty="0" smtClean="0">
                          <a:ln>
                            <a:noFill/>
                          </a:ln>
                          <a:solidFill>
                            <a:prstClr val="black"/>
                          </a:solidFill>
                          <a:effectLst/>
                          <a:uLnTx/>
                          <a:uFillTx/>
                          <a:latin typeface="Times New Roman"/>
                          <a:ea typeface="华文细黑"/>
                          <a:cs typeface="Times New Roman"/>
                        </a:rPr>
                        <a:t>,____________________</a:t>
                      </a:r>
                      <a:r>
                        <a:rPr kumimoji="0" lang="zh-CN" altLang="en-US" sz="2700" b="0" i="0" u="none" strike="noStrike" kern="100" cap="none" spc="-100" normalizeH="0" baseline="0" noProof="0" dirty="0" smtClean="0">
                          <a:ln>
                            <a:noFill/>
                          </a:ln>
                          <a:solidFill>
                            <a:prstClr val="black"/>
                          </a:solidFill>
                          <a:effectLst/>
                          <a:uLnTx/>
                          <a:uFillTx/>
                          <a:latin typeface="Times New Roman"/>
                          <a:ea typeface="华文细黑"/>
                          <a:cs typeface="Times New Roman"/>
                        </a:rPr>
                        <a:t>。</a:t>
                      </a:r>
                      <a:endParaRPr kumimoji="0" lang="zh-CN" altLang="en-US" sz="2700" b="0" i="0" u="none" strike="noStrike" kern="100" cap="none" spc="-100" normalizeH="0" baseline="0" noProof="0" dirty="0" smtClean="0">
                        <a:ln>
                          <a:noFill/>
                        </a:ln>
                        <a:solidFill>
                          <a:prstClr val="black"/>
                        </a:solidFill>
                        <a:effectLst/>
                        <a:uLnTx/>
                        <a:uFillTx/>
                        <a:latin typeface="宋体"/>
                        <a:ea typeface="+mn-ea"/>
                        <a:cs typeface="Courier New"/>
                      </a:endParaRPr>
                    </a:p>
                    <a:p>
                      <a:pPr marL="72000" marR="0" lvl="0" indent="0" algn="l" defTabSz="1218565" rtl="0" eaLnBrk="1" fontAlgn="auto" latinLnBrk="0" hangingPunct="1">
                        <a:lnSpc>
                          <a:spcPct val="150000"/>
                        </a:lnSpc>
                        <a:spcBef>
                          <a:spcPts val="0"/>
                        </a:spcBef>
                        <a:spcAft>
                          <a:spcPts val="0"/>
                        </a:spcAft>
                        <a:buClrTx/>
                        <a:buSzTx/>
                        <a:buFontTx/>
                        <a:buNone/>
                        <a:tabLst/>
                        <a:defRPr/>
                      </a:pPr>
                      <a:r>
                        <a:rPr kumimoji="0" lang="zh-CN" altLang="en-US" sz="2700" b="0" i="0" u="none" strike="noStrike" kern="100" cap="none" spc="-100" normalizeH="0" baseline="0" noProof="0" dirty="0" smtClean="0">
                          <a:ln>
                            <a:noFill/>
                          </a:ln>
                          <a:solidFill>
                            <a:prstClr val="black"/>
                          </a:solidFill>
                          <a:effectLst/>
                          <a:uLnTx/>
                          <a:uFillTx/>
                          <a:latin typeface="Times New Roman"/>
                          <a:ea typeface="华文细黑"/>
                          <a:cs typeface="Times New Roman"/>
                        </a:rPr>
                        <a:t>从时代上</a:t>
                      </a:r>
                      <a:r>
                        <a:rPr kumimoji="0" lang="en-US" altLang="zh-CN" sz="2700" b="0" i="0" u="none" strike="noStrike" kern="100" cap="none" spc="-100" normalizeH="0" baseline="0" noProof="0" dirty="0" smtClean="0">
                          <a:ln>
                            <a:noFill/>
                          </a:ln>
                          <a:solidFill>
                            <a:prstClr val="black"/>
                          </a:solidFill>
                          <a:effectLst/>
                          <a:uLnTx/>
                          <a:uFillTx/>
                          <a:latin typeface="Times New Roman"/>
                          <a:ea typeface="华文细黑"/>
                          <a:cs typeface="Times New Roman"/>
                        </a:rPr>
                        <a:t>,____________________</a:t>
                      </a:r>
                      <a:r>
                        <a:rPr kumimoji="0" lang="zh-CN" altLang="en-US" sz="2700" b="0" i="0" u="none" strike="noStrike" kern="100" cap="none" spc="-100" normalizeH="0" baseline="0" noProof="0" dirty="0" smtClean="0">
                          <a:ln>
                            <a:noFill/>
                          </a:ln>
                          <a:solidFill>
                            <a:prstClr val="black"/>
                          </a:solidFill>
                          <a:effectLst/>
                          <a:uLnTx/>
                          <a:uFillTx/>
                          <a:latin typeface="Times New Roman"/>
                          <a:ea typeface="华文细黑"/>
                          <a:cs typeface="Times New Roman"/>
                        </a:rPr>
                        <a:t>。</a:t>
                      </a:r>
                    </a:p>
                    <a:p>
                      <a:pPr marL="72000" algn="l">
                        <a:lnSpc>
                          <a:spcPct val="130000"/>
                        </a:lnSpc>
                        <a:spcAft>
                          <a:spcPts val="0"/>
                        </a:spcAft>
                      </a:pPr>
                      <a:r>
                        <a:rPr lang="zh-CN" altLang="zh-CN" sz="2700" kern="100" spc="-100" dirty="0" smtClean="0">
                          <a:effectLst/>
                          <a:latin typeface="Times New Roman"/>
                          <a:ea typeface="华文细黑"/>
                          <a:cs typeface="Times New Roman"/>
                        </a:rPr>
                        <a:t>从题材上看，</a:t>
                      </a:r>
                      <a:r>
                        <a:rPr lang="en-US" altLang="zh-CN" sz="2700" u="none" kern="100" spc="-100" dirty="0" smtClean="0">
                          <a:effectLst/>
                          <a:latin typeface="Times New Roman"/>
                          <a:ea typeface="华文细黑"/>
                          <a:cs typeface="Times New Roman"/>
                        </a:rPr>
                        <a:t>_________________</a:t>
                      </a:r>
                    </a:p>
                    <a:p>
                      <a:pPr marL="72000" algn="l">
                        <a:lnSpc>
                          <a:spcPct val="130000"/>
                        </a:lnSpc>
                        <a:spcAft>
                          <a:spcPts val="0"/>
                        </a:spcAft>
                      </a:pPr>
                      <a:r>
                        <a:rPr lang="en-US" altLang="zh-CN" sz="2700" u="none" kern="100" spc="-100" dirty="0" smtClean="0">
                          <a:effectLst/>
                          <a:latin typeface="Times New Roman"/>
                          <a:ea typeface="华文细黑"/>
                          <a:cs typeface="Times New Roman"/>
                        </a:rPr>
                        <a:t>__________________________________</a:t>
                      </a:r>
                      <a:r>
                        <a:rPr lang="zh-CN" altLang="zh-CN" sz="2700" kern="100" spc="-100" dirty="0" smtClean="0">
                          <a:effectLst/>
                          <a:latin typeface="Times New Roman"/>
                          <a:ea typeface="华文细黑"/>
                          <a:cs typeface="Times New Roman"/>
                        </a:rPr>
                        <a:t>。</a:t>
                      </a:r>
                      <a:endParaRPr lang="zh-CN" altLang="zh-CN" sz="2700" kern="100" spc="-100" dirty="0" smtClean="0">
                        <a:effectLst/>
                        <a:latin typeface="宋体"/>
                        <a:cs typeface="Courier New"/>
                      </a:endParaRPr>
                    </a:p>
                    <a:p>
                      <a:pPr marL="72000" algn="l">
                        <a:lnSpc>
                          <a:spcPct val="130000"/>
                        </a:lnSpc>
                        <a:spcAft>
                          <a:spcPts val="0"/>
                        </a:spcAft>
                      </a:pPr>
                      <a:r>
                        <a:rPr lang="zh-CN" altLang="zh-CN" sz="2700" kern="100" dirty="0" smtClean="0">
                          <a:effectLst/>
                          <a:latin typeface="Times New Roman"/>
                          <a:ea typeface="华文细黑"/>
                          <a:cs typeface="Times New Roman"/>
                        </a:rPr>
                        <a:t>从作者上看，既选名家作品，又不避二流三流作家作品。</a:t>
                      </a:r>
                      <a:endParaRPr lang="en-US" altLang="zh-CN" sz="2700" kern="100" dirty="0" smtClean="0">
                        <a:effectLst/>
                        <a:latin typeface="Times New Roman"/>
                        <a:ea typeface="华文细黑"/>
                        <a:cs typeface="Times New Roman"/>
                      </a:endParaRPr>
                    </a:p>
                    <a:p>
                      <a:pPr marL="72000" marR="0" lvl="0" indent="0" algn="l" defTabSz="1218565" rtl="0" eaLnBrk="1" fontAlgn="auto" latinLnBrk="0" hangingPunct="1">
                        <a:lnSpc>
                          <a:spcPct val="150000"/>
                        </a:lnSpc>
                        <a:spcBef>
                          <a:spcPts val="0"/>
                        </a:spcBef>
                        <a:spcAft>
                          <a:spcPts val="0"/>
                        </a:spcAft>
                        <a:buClrTx/>
                        <a:buSzTx/>
                        <a:buFontTx/>
                        <a:buNone/>
                        <a:tabLst/>
                        <a:defRPr/>
                      </a:pPr>
                      <a:r>
                        <a:rPr kumimoji="0" lang="zh-CN" altLang="en-US" sz="2700" b="0" i="0" u="none" strike="noStrike" kern="100" cap="none" spc="-100" normalizeH="0" baseline="0" noProof="0" dirty="0" smtClean="0">
                          <a:ln>
                            <a:noFill/>
                          </a:ln>
                          <a:solidFill>
                            <a:prstClr val="black"/>
                          </a:solidFill>
                          <a:effectLst/>
                          <a:uLnTx/>
                          <a:uFillTx/>
                          <a:latin typeface="Times New Roman"/>
                          <a:ea typeface="华文细黑"/>
                          <a:cs typeface="Times New Roman"/>
                        </a:rPr>
                        <a:t>从难易程度上看，难易适中，稍偏难点。</a:t>
                      </a:r>
                      <a:r>
                        <a:rPr lang="en-US" altLang="zh-CN" sz="2700" kern="100" spc="-100" dirty="0" smtClean="0">
                          <a:effectLst/>
                          <a:latin typeface="Times New Roman"/>
                          <a:ea typeface="华文细黑"/>
                          <a:cs typeface="Times New Roman"/>
                        </a:rPr>
                        <a:t> </a:t>
                      </a:r>
                      <a:endParaRPr lang="zh-CN" altLang="zh-CN" sz="2700" kern="100" spc="-100" dirty="0">
                        <a:effectLst/>
                        <a:latin typeface="宋体"/>
                        <a:cs typeface="Courier New"/>
                      </a:endParaRPr>
                    </a:p>
                  </a:txBody>
                  <a:tcPr marL="8085" marR="80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1107604" y="405458"/>
            <a:ext cx="4968552" cy="5524565"/>
          </a:xfrm>
          <a:prstGeom prst="rect">
            <a:avLst/>
          </a:prstGeom>
        </p:spPr>
        <p:txBody>
          <a:bodyPr wrap="square" lIns="121898" tIns="60948" rIns="121898" bIns="60948">
            <a:spAutoFit/>
          </a:bodyPr>
          <a:lstStyle/>
          <a:p>
            <a:pPr marL="72000" lvl="0">
              <a:lnSpc>
                <a:spcPct val="130000"/>
              </a:lnSpc>
            </a:pPr>
            <a:r>
              <a:rPr lang="en-US" altLang="zh-CN" sz="2700" kern="100" spc="100" dirty="0">
                <a:solidFill>
                  <a:srgbClr val="C00000"/>
                </a:solidFill>
                <a:latin typeface="宋体"/>
                <a:ea typeface="华文细黑"/>
                <a:cs typeface="Times New Roman"/>
              </a:rPr>
              <a:t>①</a:t>
            </a:r>
            <a:r>
              <a:rPr lang="zh-CN" altLang="en-US" sz="2700" kern="100" spc="150" dirty="0">
                <a:solidFill>
                  <a:srgbClr val="C00000"/>
                </a:solidFill>
                <a:latin typeface="Times New Roman"/>
                <a:ea typeface="华文细黑"/>
                <a:cs typeface="Times New Roman"/>
              </a:rPr>
              <a:t>问法宽泛：不用</a:t>
            </a:r>
            <a:r>
              <a:rPr lang="en-US" altLang="zh-CN" sz="2700" kern="100" spc="150" dirty="0">
                <a:solidFill>
                  <a:srgbClr val="C00000"/>
                </a:solidFill>
                <a:latin typeface="宋体"/>
                <a:ea typeface="华文细黑"/>
                <a:cs typeface="Times New Roman"/>
              </a:rPr>
              <a:t>“</a:t>
            </a:r>
            <a:r>
              <a:rPr lang="zh-CN" altLang="en-US" sz="2700" kern="100" spc="150" dirty="0">
                <a:solidFill>
                  <a:srgbClr val="C00000"/>
                </a:solidFill>
                <a:latin typeface="Times New Roman"/>
                <a:ea typeface="华文细黑"/>
                <a:cs typeface="Times New Roman"/>
              </a:rPr>
              <a:t>修辞手法</a:t>
            </a:r>
            <a:r>
              <a:rPr lang="en-US" altLang="zh-CN" sz="2700" kern="100" spc="150" dirty="0">
                <a:solidFill>
                  <a:srgbClr val="C00000"/>
                </a:solidFill>
                <a:latin typeface="宋体"/>
                <a:ea typeface="华文细黑"/>
                <a:cs typeface="Times New Roman"/>
              </a:rPr>
              <a:t>”“</a:t>
            </a:r>
            <a:r>
              <a:rPr lang="zh-CN" altLang="en-US" sz="2700" kern="100" spc="150" dirty="0">
                <a:solidFill>
                  <a:srgbClr val="C00000"/>
                </a:solidFill>
                <a:latin typeface="Times New Roman"/>
                <a:ea typeface="华文细黑"/>
                <a:cs typeface="Times New Roman"/>
              </a:rPr>
              <a:t>表现手法</a:t>
            </a:r>
            <a:r>
              <a:rPr lang="en-US" altLang="zh-CN" sz="2700" kern="100" spc="150" dirty="0">
                <a:solidFill>
                  <a:srgbClr val="C00000"/>
                </a:solidFill>
                <a:latin typeface="宋体"/>
                <a:ea typeface="华文细黑"/>
                <a:cs typeface="Times New Roman"/>
              </a:rPr>
              <a:t>”</a:t>
            </a:r>
            <a:r>
              <a:rPr lang="zh-CN" altLang="en-US" sz="2700" kern="100" spc="150" dirty="0">
                <a:solidFill>
                  <a:srgbClr val="C00000"/>
                </a:solidFill>
                <a:latin typeface="Times New Roman"/>
                <a:ea typeface="华文细黑"/>
                <a:cs typeface="Times New Roman"/>
              </a:rPr>
              <a:t>等较具体的问法，而是用</a:t>
            </a:r>
            <a:r>
              <a:rPr lang="en-US" altLang="zh-CN" sz="2700" kern="100" spc="150" dirty="0">
                <a:solidFill>
                  <a:srgbClr val="C00000"/>
                </a:solidFill>
                <a:latin typeface="宋体"/>
                <a:ea typeface="华文细黑"/>
                <a:cs typeface="Times New Roman"/>
              </a:rPr>
              <a:t>“</a:t>
            </a:r>
            <a:r>
              <a:rPr lang="zh-CN" altLang="en-US" sz="2700" kern="100" spc="150" dirty="0">
                <a:solidFill>
                  <a:srgbClr val="C00000"/>
                </a:solidFill>
                <a:latin typeface="Times New Roman"/>
                <a:ea typeface="华文细黑"/>
                <a:cs typeface="Times New Roman"/>
              </a:rPr>
              <a:t>什么手法</a:t>
            </a:r>
            <a:r>
              <a:rPr lang="en-US" altLang="zh-CN" sz="2700" kern="100" spc="100" dirty="0">
                <a:solidFill>
                  <a:srgbClr val="C00000"/>
                </a:solidFill>
                <a:latin typeface="宋体"/>
                <a:ea typeface="华文细黑"/>
                <a:cs typeface="Times New Roman"/>
              </a:rPr>
              <a:t>”“</a:t>
            </a:r>
            <a:r>
              <a:rPr lang="zh-CN" altLang="en-US" sz="2700" kern="100" spc="100" dirty="0">
                <a:solidFill>
                  <a:srgbClr val="C00000"/>
                </a:solidFill>
                <a:latin typeface="Times New Roman"/>
                <a:ea typeface="华文细黑"/>
                <a:cs typeface="Times New Roman"/>
              </a:rPr>
              <a:t>赏析</a:t>
            </a:r>
            <a:r>
              <a:rPr lang="en-US" altLang="zh-CN" sz="2700" kern="100" spc="100" dirty="0">
                <a:solidFill>
                  <a:srgbClr val="C00000"/>
                </a:solidFill>
                <a:latin typeface="宋体"/>
                <a:ea typeface="华文细黑"/>
                <a:cs typeface="Times New Roman"/>
              </a:rPr>
              <a:t>”</a:t>
            </a:r>
            <a:r>
              <a:rPr lang="zh-CN" altLang="en-US" sz="2700" kern="100" spc="100" dirty="0">
                <a:solidFill>
                  <a:srgbClr val="C00000"/>
                </a:solidFill>
                <a:latin typeface="Times New Roman"/>
                <a:ea typeface="华文细黑"/>
                <a:cs typeface="Times New Roman"/>
              </a:rPr>
              <a:t>等较宽泛的问法。</a:t>
            </a:r>
            <a:endParaRPr lang="zh-CN" altLang="en-US" sz="2700" kern="100" spc="100" dirty="0">
              <a:solidFill>
                <a:srgbClr val="C00000"/>
              </a:solidFill>
              <a:latin typeface="宋体"/>
              <a:cs typeface="Courier New"/>
            </a:endParaRPr>
          </a:p>
          <a:p>
            <a:pPr marL="72000" lvl="0">
              <a:lnSpc>
                <a:spcPct val="130000"/>
              </a:lnSpc>
            </a:pPr>
            <a:r>
              <a:rPr lang="en-US" altLang="zh-CN" sz="2700" kern="100" spc="-100" dirty="0">
                <a:solidFill>
                  <a:srgbClr val="C00000"/>
                </a:solidFill>
                <a:latin typeface="宋体"/>
                <a:ea typeface="华文细黑"/>
                <a:cs typeface="Times New Roman"/>
              </a:rPr>
              <a:t>②</a:t>
            </a:r>
            <a:r>
              <a:rPr lang="zh-CN" altLang="en-US" sz="2700" kern="100" spc="-100" dirty="0">
                <a:solidFill>
                  <a:srgbClr val="C00000"/>
                </a:solidFill>
                <a:latin typeface="Times New Roman"/>
                <a:ea typeface="华文细黑"/>
                <a:cs typeface="Times New Roman"/>
              </a:rPr>
              <a:t>考查的技巧相对灵活，主要考查表达方式</a:t>
            </a:r>
            <a:r>
              <a:rPr lang="en-US" altLang="zh-CN" sz="2700" kern="100" spc="-100" dirty="0">
                <a:solidFill>
                  <a:srgbClr val="C00000"/>
                </a:solidFill>
                <a:latin typeface="Times New Roman"/>
                <a:ea typeface="华文细黑"/>
                <a:cs typeface="Courier New"/>
              </a:rPr>
              <a:t>(</a:t>
            </a:r>
            <a:r>
              <a:rPr lang="zh-CN" altLang="en-US" sz="2700" kern="100" spc="-100" dirty="0">
                <a:solidFill>
                  <a:srgbClr val="C00000"/>
                </a:solidFill>
                <a:latin typeface="Times New Roman"/>
                <a:ea typeface="华文细黑"/>
                <a:cs typeface="Times New Roman"/>
              </a:rPr>
              <a:t>描写和抒情</a:t>
            </a:r>
            <a:r>
              <a:rPr lang="en-US" altLang="zh-CN" sz="2700" kern="100" spc="-100" dirty="0">
                <a:solidFill>
                  <a:srgbClr val="C00000"/>
                </a:solidFill>
                <a:latin typeface="Times New Roman"/>
                <a:ea typeface="华文细黑"/>
                <a:cs typeface="Courier New"/>
              </a:rPr>
              <a:t>)</a:t>
            </a:r>
            <a:r>
              <a:rPr lang="zh-CN" altLang="en-US" sz="2700" kern="100" spc="-100" dirty="0">
                <a:solidFill>
                  <a:srgbClr val="C00000"/>
                </a:solidFill>
                <a:latin typeface="Times New Roman"/>
                <a:ea typeface="华文细黑"/>
                <a:cs typeface="Times New Roman"/>
              </a:rPr>
              <a:t>、表现手法，不大涉及修辞手法。</a:t>
            </a:r>
            <a:endParaRPr lang="zh-CN" altLang="en-US" sz="2700" kern="100" spc="-100" dirty="0">
              <a:solidFill>
                <a:srgbClr val="C00000"/>
              </a:solidFill>
              <a:latin typeface="宋体"/>
              <a:cs typeface="Courier New"/>
            </a:endParaRPr>
          </a:p>
          <a:p>
            <a:pPr marL="72000" lvl="0">
              <a:lnSpc>
                <a:spcPct val="130000"/>
              </a:lnSpc>
            </a:pPr>
            <a:r>
              <a:rPr lang="en-US" altLang="zh-CN" sz="2700" kern="100" spc="-100" dirty="0">
                <a:solidFill>
                  <a:srgbClr val="C00000"/>
                </a:solidFill>
                <a:latin typeface="宋体"/>
                <a:ea typeface="华文细黑"/>
                <a:cs typeface="Times New Roman"/>
              </a:rPr>
              <a:t>③</a:t>
            </a:r>
            <a:r>
              <a:rPr lang="zh-CN" altLang="en-US" sz="2700" kern="100" spc="-100" dirty="0">
                <a:solidFill>
                  <a:srgbClr val="C00000"/>
                </a:solidFill>
                <a:latin typeface="Times New Roman"/>
                <a:ea typeface="华文细黑"/>
                <a:cs typeface="Times New Roman"/>
              </a:rPr>
              <a:t>答案严谨规范，步骤齐全：点</a:t>
            </a:r>
            <a:r>
              <a:rPr lang="en-US" altLang="zh-CN" sz="2700" kern="100" spc="-100" dirty="0">
                <a:solidFill>
                  <a:srgbClr val="C00000"/>
                </a:solidFill>
                <a:latin typeface="Times New Roman"/>
                <a:ea typeface="华文细黑"/>
                <a:cs typeface="Courier New"/>
              </a:rPr>
              <a:t>(</a:t>
            </a:r>
            <a:r>
              <a:rPr lang="zh-CN" altLang="en-US" sz="2700" kern="100" spc="-100" dirty="0">
                <a:solidFill>
                  <a:srgbClr val="C00000"/>
                </a:solidFill>
                <a:latin typeface="Times New Roman"/>
                <a:ea typeface="华文细黑"/>
                <a:cs typeface="Times New Roman"/>
              </a:rPr>
              <a:t>点明手法</a:t>
            </a:r>
            <a:r>
              <a:rPr lang="en-US" altLang="zh-CN" sz="2700" kern="100" spc="-100" dirty="0">
                <a:solidFill>
                  <a:srgbClr val="C00000"/>
                </a:solidFill>
                <a:latin typeface="Times New Roman"/>
                <a:ea typeface="华文细黑"/>
                <a:cs typeface="Courier New"/>
              </a:rPr>
              <a:t>)</a:t>
            </a:r>
            <a:r>
              <a:rPr lang="zh-CN" altLang="en-US" sz="2700" kern="100" spc="-100" dirty="0">
                <a:solidFill>
                  <a:srgbClr val="C00000"/>
                </a:solidFill>
                <a:latin typeface="Times New Roman"/>
                <a:ea typeface="华文细黑"/>
                <a:cs typeface="Times New Roman"/>
              </a:rPr>
              <a:t>＋析</a:t>
            </a:r>
            <a:r>
              <a:rPr lang="en-US" altLang="zh-CN" sz="2700" kern="100" spc="-100" dirty="0">
                <a:solidFill>
                  <a:srgbClr val="C00000"/>
                </a:solidFill>
                <a:latin typeface="Times New Roman"/>
                <a:ea typeface="华文细黑"/>
                <a:cs typeface="Courier New"/>
              </a:rPr>
              <a:t>(</a:t>
            </a:r>
            <a:r>
              <a:rPr lang="zh-CN" altLang="en-US" sz="2700" kern="100" spc="-100" dirty="0">
                <a:solidFill>
                  <a:srgbClr val="C00000"/>
                </a:solidFill>
                <a:latin typeface="Times New Roman"/>
                <a:ea typeface="华文细黑"/>
                <a:cs typeface="Times New Roman"/>
              </a:rPr>
              <a:t>分析运用</a:t>
            </a:r>
            <a:r>
              <a:rPr lang="en-US" altLang="zh-CN" sz="2700" kern="100" spc="-100" dirty="0">
                <a:solidFill>
                  <a:srgbClr val="C00000"/>
                </a:solidFill>
                <a:latin typeface="Times New Roman"/>
                <a:ea typeface="华文细黑"/>
                <a:cs typeface="Courier New"/>
              </a:rPr>
              <a:t>)</a:t>
            </a:r>
            <a:r>
              <a:rPr lang="zh-CN" altLang="en-US" sz="2700" kern="100" spc="-100" dirty="0">
                <a:solidFill>
                  <a:srgbClr val="C00000"/>
                </a:solidFill>
                <a:latin typeface="Times New Roman"/>
                <a:ea typeface="华文细黑"/>
                <a:cs typeface="Times New Roman"/>
              </a:rPr>
              <a:t>＋指</a:t>
            </a:r>
            <a:r>
              <a:rPr lang="en-US" altLang="zh-CN" sz="2700" kern="100" spc="-100" dirty="0">
                <a:solidFill>
                  <a:srgbClr val="C00000"/>
                </a:solidFill>
                <a:latin typeface="Times New Roman"/>
                <a:ea typeface="华文细黑"/>
                <a:cs typeface="Courier New"/>
              </a:rPr>
              <a:t>(</a:t>
            </a:r>
            <a:r>
              <a:rPr lang="zh-CN" altLang="en-US" sz="2700" kern="100" spc="-100" dirty="0">
                <a:solidFill>
                  <a:srgbClr val="C00000"/>
                </a:solidFill>
                <a:latin typeface="Times New Roman"/>
                <a:ea typeface="华文细黑"/>
                <a:cs typeface="Times New Roman"/>
              </a:rPr>
              <a:t>指出效果</a:t>
            </a:r>
            <a:r>
              <a:rPr lang="en-US" altLang="zh-CN" sz="2700" kern="100" spc="-100" dirty="0">
                <a:solidFill>
                  <a:srgbClr val="C00000"/>
                </a:solidFill>
                <a:latin typeface="Times New Roman"/>
                <a:ea typeface="华文细黑"/>
                <a:cs typeface="Courier New"/>
              </a:rPr>
              <a:t>)</a:t>
            </a:r>
            <a:r>
              <a:rPr lang="zh-CN" altLang="en-US" sz="2700" kern="100" spc="-100" dirty="0">
                <a:solidFill>
                  <a:srgbClr val="C00000"/>
                </a:solidFill>
                <a:latin typeface="Times New Roman"/>
                <a:ea typeface="华文细黑"/>
                <a:cs typeface="Times New Roman"/>
              </a:rPr>
              <a:t>。</a:t>
            </a:r>
            <a:endParaRPr lang="zh-CN" altLang="en-US" sz="2700" kern="100" spc="-100" dirty="0">
              <a:solidFill>
                <a:srgbClr val="C00000"/>
              </a:solidFill>
              <a:latin typeface="宋体"/>
              <a:cs typeface="Courier New"/>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
        <p:nvSpPr>
          <p:cNvPr id="5" name="矩形 4"/>
          <p:cNvSpPr/>
          <p:nvPr/>
        </p:nvSpPr>
        <p:spPr>
          <a:xfrm>
            <a:off x="6095851" y="837506"/>
            <a:ext cx="1016992" cy="3862572"/>
          </a:xfrm>
          <a:prstGeom prst="rect">
            <a:avLst/>
          </a:prstGeom>
        </p:spPr>
        <p:txBody>
          <a:bodyPr wrap="square" lIns="121898" tIns="60948" rIns="121898" bIns="60948">
            <a:spAutoFit/>
          </a:bodyPr>
          <a:lstStyle/>
          <a:p>
            <a:pPr marL="72000" lvl="0">
              <a:lnSpc>
                <a:spcPct val="150000"/>
              </a:lnSpc>
            </a:pPr>
            <a:r>
              <a:rPr lang="zh-CN" altLang="en-US" sz="2700" kern="100" spc="-100" dirty="0">
                <a:solidFill>
                  <a:srgbClr val="C00000"/>
                </a:solidFill>
                <a:latin typeface="Times New Roman"/>
                <a:ea typeface="华文细黑"/>
                <a:cs typeface="Times New Roman"/>
              </a:rPr>
              <a:t>鉴赏文学作品的表达技巧</a:t>
            </a:r>
          </a:p>
        </p:txBody>
      </p:sp>
      <p:sp>
        <p:nvSpPr>
          <p:cNvPr id="7" name="矩形 6"/>
          <p:cNvSpPr/>
          <p:nvPr/>
        </p:nvSpPr>
        <p:spPr>
          <a:xfrm>
            <a:off x="8471470" y="501849"/>
            <a:ext cx="3373140" cy="661913"/>
          </a:xfrm>
          <a:prstGeom prst="rect">
            <a:avLst/>
          </a:prstGeom>
        </p:spPr>
        <p:txBody>
          <a:bodyPr wrap="square" lIns="121898" tIns="60948" rIns="121898" bIns="60948">
            <a:spAutoFit/>
          </a:bodyPr>
          <a:lstStyle/>
          <a:p>
            <a:pPr marL="72000" lvl="0">
              <a:lnSpc>
                <a:spcPct val="150000"/>
              </a:lnSpc>
            </a:pPr>
            <a:r>
              <a:rPr lang="zh-CN" altLang="en-US" sz="2700" kern="100" spc="-100" dirty="0">
                <a:solidFill>
                  <a:srgbClr val="C00000"/>
                </a:solidFill>
                <a:latin typeface="Times New Roman"/>
                <a:ea typeface="华文细黑"/>
                <a:cs typeface="Times New Roman"/>
              </a:rPr>
              <a:t>有诗有词，诗词交替</a:t>
            </a:r>
            <a:endParaRPr lang="zh-CN" altLang="en-US" sz="2700" kern="100" spc="-100" dirty="0">
              <a:solidFill>
                <a:srgbClr val="C00000"/>
              </a:solidFill>
              <a:latin typeface="宋体"/>
              <a:cs typeface="Courier New"/>
            </a:endParaRPr>
          </a:p>
        </p:txBody>
      </p:sp>
      <p:sp>
        <p:nvSpPr>
          <p:cNvPr id="8" name="矩形 7"/>
          <p:cNvSpPr/>
          <p:nvPr/>
        </p:nvSpPr>
        <p:spPr>
          <a:xfrm>
            <a:off x="8471470" y="1101279"/>
            <a:ext cx="3392617" cy="661913"/>
          </a:xfrm>
          <a:prstGeom prst="rect">
            <a:avLst/>
          </a:prstGeom>
        </p:spPr>
        <p:txBody>
          <a:bodyPr wrap="square" lIns="121898" tIns="60948" rIns="121898" bIns="60948">
            <a:spAutoFit/>
          </a:bodyPr>
          <a:lstStyle/>
          <a:p>
            <a:pPr marL="72000" lvl="0">
              <a:lnSpc>
                <a:spcPct val="150000"/>
              </a:lnSpc>
            </a:pPr>
            <a:r>
              <a:rPr lang="zh-CN" altLang="en-US" sz="2700" kern="100" spc="-100" dirty="0">
                <a:solidFill>
                  <a:srgbClr val="C00000"/>
                </a:solidFill>
                <a:latin typeface="Times New Roman"/>
                <a:ea typeface="华文细黑"/>
                <a:cs typeface="Times New Roman"/>
              </a:rPr>
              <a:t>有唐有宋，唐宋交替</a:t>
            </a:r>
            <a:endParaRPr lang="zh-CN" altLang="en-US" sz="2700" kern="100" spc="-100" dirty="0">
              <a:solidFill>
                <a:srgbClr val="C00000"/>
              </a:solidFill>
              <a:latin typeface="宋体"/>
              <a:cs typeface="Courier New"/>
            </a:endParaRPr>
          </a:p>
        </p:txBody>
      </p:sp>
      <p:sp>
        <p:nvSpPr>
          <p:cNvPr id="10" name="矩形 9"/>
          <p:cNvSpPr/>
          <p:nvPr/>
        </p:nvSpPr>
        <p:spPr>
          <a:xfrm>
            <a:off x="7031310" y="1652960"/>
            <a:ext cx="4967131" cy="1868180"/>
          </a:xfrm>
          <a:prstGeom prst="rect">
            <a:avLst/>
          </a:prstGeom>
        </p:spPr>
        <p:txBody>
          <a:bodyPr wrap="square" lIns="121898" tIns="60948" rIns="121898" bIns="60948">
            <a:spAutoFit/>
          </a:bodyPr>
          <a:lstStyle/>
          <a:p>
            <a:pPr marL="72000" lvl="0">
              <a:lnSpc>
                <a:spcPct val="140000"/>
              </a:lnSpc>
            </a:pPr>
            <a:r>
              <a:rPr lang="zh-CN" altLang="en-US" sz="2700" kern="100" spc="-100" dirty="0" smtClean="0">
                <a:solidFill>
                  <a:srgbClr val="C00000"/>
                </a:solidFill>
                <a:latin typeface="Times New Roman"/>
                <a:ea typeface="华文细黑"/>
                <a:cs typeface="Times New Roman"/>
              </a:rPr>
              <a:t>                          有</a:t>
            </a:r>
            <a:r>
              <a:rPr lang="zh-CN" altLang="en-US" sz="2700" kern="100" spc="-100" dirty="0">
                <a:solidFill>
                  <a:srgbClr val="C00000"/>
                </a:solidFill>
                <a:latin typeface="Times New Roman"/>
                <a:ea typeface="华文细黑"/>
                <a:cs typeface="Times New Roman"/>
              </a:rPr>
              <a:t>怀古诗、咏物诗、边塞诗、即事抒怀诗，题材丰富多变</a:t>
            </a:r>
            <a:endParaRPr lang="zh-CN" altLang="en-US" sz="2700" kern="100" spc="-100" dirty="0">
              <a:solidFill>
                <a:srgbClr val="C00000"/>
              </a:solidFill>
              <a:latin typeface="宋体"/>
              <a:cs typeface="Courier New"/>
            </a:endParaRPr>
          </a:p>
        </p:txBody>
      </p:sp>
    </p:spTree>
    <p:extLst>
      <p:ext uri="{BB962C8B-B14F-4D97-AF65-F5344CB8AC3E}">
        <p14:creationId xmlns:p14="http://schemas.microsoft.com/office/powerpoint/2010/main" val="868253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3" grpId="0"/>
      <p:bldP spid="3" grpId="1"/>
      <p:bldP spid="5" grpId="0"/>
      <p:bldP spid="5"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extLst>
              <p:ext uri="{D42A27DB-BD31-4B8C-83A1-F6EECF244321}">
                <p14:modId xmlns:p14="http://schemas.microsoft.com/office/powerpoint/2010/main" val="989123785"/>
              </p:ext>
            </p:extLst>
          </p:nvPr>
        </p:nvGraphicFramePr>
        <p:xfrm>
          <a:off x="478582" y="208484"/>
          <a:ext cx="11089232" cy="5832648"/>
        </p:xfrm>
        <a:graphic>
          <a:graphicData uri="http://schemas.openxmlformats.org/drawingml/2006/table">
            <a:tbl>
              <a:tblPr/>
              <a:tblGrid>
                <a:gridCol w="608068"/>
                <a:gridCol w="4576508"/>
                <a:gridCol w="1296144"/>
                <a:gridCol w="4608512"/>
              </a:tblGrid>
              <a:tr h="5832648">
                <a:tc>
                  <a:txBody>
                    <a:bodyPr/>
                    <a:lstStyle/>
                    <a:p>
                      <a:pPr marL="72000" algn="ctr">
                        <a:lnSpc>
                          <a:spcPct val="150000"/>
                        </a:lnSpc>
                        <a:spcAft>
                          <a:spcPts val="0"/>
                        </a:spcAft>
                      </a:pPr>
                      <a:r>
                        <a:rPr lang="zh-CN" sz="2800" kern="100" dirty="0">
                          <a:effectLst/>
                          <a:latin typeface="Times New Roman"/>
                          <a:ea typeface="华文细黑"/>
                          <a:cs typeface="Times New Roman"/>
                        </a:rPr>
                        <a:t>领悟诗歌情感题</a:t>
                      </a:r>
                      <a:endParaRPr lang="zh-CN" sz="2800" kern="100" dirty="0">
                        <a:effectLst/>
                        <a:latin typeface="宋体"/>
                        <a:cs typeface="Courier New"/>
                      </a:endParaRPr>
                    </a:p>
                  </a:txBody>
                  <a:tcPr marL="8085" marR="80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000" algn="l">
                        <a:lnSpc>
                          <a:spcPct val="150000"/>
                        </a:lnSpc>
                        <a:spcAft>
                          <a:spcPts val="0"/>
                        </a:spcAft>
                      </a:pPr>
                      <a:endParaRPr lang="zh-CN" sz="2800" kern="100" dirty="0">
                        <a:effectLst/>
                        <a:latin typeface="宋体"/>
                        <a:cs typeface="Courier New"/>
                      </a:endParaRPr>
                    </a:p>
                  </a:txBody>
                  <a:tcPr marL="8085" marR="80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000" algn="l">
                        <a:lnSpc>
                          <a:spcPct val="150000"/>
                        </a:lnSpc>
                        <a:spcAft>
                          <a:spcPts val="0"/>
                        </a:spcAft>
                      </a:pPr>
                      <a:endParaRPr lang="zh-CN" sz="2800" kern="100" dirty="0">
                        <a:effectLst/>
                        <a:latin typeface="宋体"/>
                        <a:cs typeface="Courier New"/>
                      </a:endParaRPr>
                    </a:p>
                  </a:txBody>
                  <a:tcPr marL="8085" marR="80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000" marR="0" lvl="0" indent="0" algn="l" defTabSz="1218565" rtl="0" eaLnBrk="1" fontAlgn="auto" latinLnBrk="0" hangingPunct="1">
                        <a:lnSpc>
                          <a:spcPct val="150000"/>
                        </a:lnSpc>
                        <a:spcBef>
                          <a:spcPts val="0"/>
                        </a:spcBef>
                        <a:spcAft>
                          <a:spcPts val="0"/>
                        </a:spcAft>
                        <a:buClrTx/>
                        <a:buSzTx/>
                        <a:buFontTx/>
                        <a:buNone/>
                        <a:tabLst/>
                        <a:defRPr/>
                      </a:pPr>
                      <a:r>
                        <a:rPr kumimoji="0" lang="zh-CN" altLang="en-US" sz="2700" b="0" i="0" u="none" strike="noStrike" kern="100" cap="none" spc="-100" normalizeH="0" baseline="0" noProof="0" dirty="0" smtClean="0">
                          <a:ln>
                            <a:noFill/>
                          </a:ln>
                          <a:solidFill>
                            <a:prstClr val="black"/>
                          </a:solidFill>
                          <a:effectLst/>
                          <a:uLnTx/>
                          <a:uFillTx/>
                          <a:latin typeface="Times New Roman"/>
                          <a:ea typeface="华文细黑"/>
                          <a:cs typeface="Times New Roman"/>
                        </a:rPr>
                        <a:t>从体裁</a:t>
                      </a:r>
                      <a:r>
                        <a:rPr kumimoji="0" lang="en-US" altLang="zh-CN" sz="2700" b="0" i="0" u="none" strike="noStrike" kern="100" cap="none" spc="-100" normalizeH="0" baseline="0" noProof="0" dirty="0" smtClean="0">
                          <a:ln>
                            <a:noFill/>
                          </a:ln>
                          <a:solidFill>
                            <a:prstClr val="black"/>
                          </a:solidFill>
                          <a:effectLst/>
                          <a:uLnTx/>
                          <a:uFillTx/>
                          <a:latin typeface="Times New Roman"/>
                          <a:ea typeface="华文细黑"/>
                          <a:cs typeface="Times New Roman"/>
                        </a:rPr>
                        <a:t>,____________________</a:t>
                      </a:r>
                      <a:r>
                        <a:rPr kumimoji="0" lang="zh-CN" altLang="en-US" sz="2700" b="0" i="0" u="none" strike="noStrike" kern="100" cap="none" spc="-100" normalizeH="0" baseline="0" noProof="0" dirty="0" smtClean="0">
                          <a:ln>
                            <a:noFill/>
                          </a:ln>
                          <a:solidFill>
                            <a:prstClr val="black"/>
                          </a:solidFill>
                          <a:effectLst/>
                          <a:uLnTx/>
                          <a:uFillTx/>
                          <a:latin typeface="Times New Roman"/>
                          <a:ea typeface="华文细黑"/>
                          <a:cs typeface="Times New Roman"/>
                        </a:rPr>
                        <a:t>。</a:t>
                      </a:r>
                      <a:endParaRPr kumimoji="0" lang="zh-CN" altLang="en-US" sz="2700" b="0" i="0" u="none" strike="noStrike" kern="100" cap="none" spc="-100" normalizeH="0" baseline="0" noProof="0" dirty="0" smtClean="0">
                        <a:ln>
                          <a:noFill/>
                        </a:ln>
                        <a:solidFill>
                          <a:prstClr val="black"/>
                        </a:solidFill>
                        <a:effectLst/>
                        <a:uLnTx/>
                        <a:uFillTx/>
                        <a:latin typeface="宋体"/>
                        <a:ea typeface="+mn-ea"/>
                        <a:cs typeface="Courier New"/>
                      </a:endParaRPr>
                    </a:p>
                    <a:p>
                      <a:pPr marL="72000" marR="0" lvl="0" indent="0" algn="l" defTabSz="1218565" rtl="0" eaLnBrk="1" fontAlgn="auto" latinLnBrk="0" hangingPunct="1">
                        <a:lnSpc>
                          <a:spcPct val="150000"/>
                        </a:lnSpc>
                        <a:spcBef>
                          <a:spcPts val="0"/>
                        </a:spcBef>
                        <a:spcAft>
                          <a:spcPts val="0"/>
                        </a:spcAft>
                        <a:buClrTx/>
                        <a:buSzTx/>
                        <a:buFontTx/>
                        <a:buNone/>
                        <a:tabLst/>
                        <a:defRPr/>
                      </a:pPr>
                      <a:r>
                        <a:rPr kumimoji="0" lang="zh-CN" altLang="en-US" sz="2700" b="0" i="0" u="none" strike="noStrike" kern="100" cap="none" spc="-100" normalizeH="0" baseline="0" noProof="0" dirty="0" smtClean="0">
                          <a:ln>
                            <a:noFill/>
                          </a:ln>
                          <a:solidFill>
                            <a:prstClr val="black"/>
                          </a:solidFill>
                          <a:effectLst/>
                          <a:uLnTx/>
                          <a:uFillTx/>
                          <a:latin typeface="Times New Roman"/>
                          <a:ea typeface="华文细黑"/>
                          <a:cs typeface="Times New Roman"/>
                        </a:rPr>
                        <a:t>从时代</a:t>
                      </a:r>
                      <a:r>
                        <a:rPr kumimoji="0" lang="en-US" altLang="zh-CN" sz="2700" b="0" i="0" u="none" strike="noStrike" kern="100" cap="none" spc="-100" normalizeH="0" baseline="0" noProof="0" dirty="0" smtClean="0">
                          <a:ln>
                            <a:noFill/>
                          </a:ln>
                          <a:solidFill>
                            <a:prstClr val="black"/>
                          </a:solidFill>
                          <a:effectLst/>
                          <a:uLnTx/>
                          <a:uFillTx/>
                          <a:latin typeface="Times New Roman"/>
                          <a:ea typeface="华文细黑"/>
                          <a:cs typeface="Times New Roman"/>
                        </a:rPr>
                        <a:t>,____________________</a:t>
                      </a:r>
                      <a:r>
                        <a:rPr kumimoji="0" lang="zh-CN" altLang="en-US" sz="2700" b="0" i="0" u="none" strike="noStrike" kern="100" cap="none" spc="-100" normalizeH="0" baseline="0" noProof="0" dirty="0" smtClean="0">
                          <a:ln>
                            <a:noFill/>
                          </a:ln>
                          <a:solidFill>
                            <a:prstClr val="black"/>
                          </a:solidFill>
                          <a:effectLst/>
                          <a:uLnTx/>
                          <a:uFillTx/>
                          <a:latin typeface="Times New Roman"/>
                          <a:ea typeface="华文细黑"/>
                          <a:cs typeface="Times New Roman"/>
                        </a:rPr>
                        <a:t>。</a:t>
                      </a:r>
                    </a:p>
                    <a:p>
                      <a:pPr marL="72000" algn="l">
                        <a:lnSpc>
                          <a:spcPct val="130000"/>
                        </a:lnSpc>
                        <a:spcAft>
                          <a:spcPts val="0"/>
                        </a:spcAft>
                      </a:pPr>
                      <a:r>
                        <a:rPr lang="zh-CN" altLang="zh-CN" sz="2700" kern="100" spc="-100" dirty="0" smtClean="0">
                          <a:effectLst/>
                          <a:latin typeface="Times New Roman"/>
                          <a:ea typeface="华文细黑"/>
                          <a:cs typeface="Times New Roman"/>
                        </a:rPr>
                        <a:t>从题材上看，</a:t>
                      </a:r>
                      <a:r>
                        <a:rPr lang="en-US" altLang="zh-CN" sz="2700" u="none" kern="100" spc="-100" dirty="0" smtClean="0">
                          <a:effectLst/>
                          <a:latin typeface="Times New Roman"/>
                          <a:ea typeface="华文细黑"/>
                          <a:cs typeface="Times New Roman"/>
                        </a:rPr>
                        <a:t>_______________</a:t>
                      </a:r>
                    </a:p>
                    <a:p>
                      <a:pPr marL="72000" algn="l">
                        <a:lnSpc>
                          <a:spcPct val="130000"/>
                        </a:lnSpc>
                        <a:spcAft>
                          <a:spcPts val="0"/>
                        </a:spcAft>
                      </a:pPr>
                      <a:r>
                        <a:rPr lang="en-US" altLang="zh-CN" sz="2700" u="none" kern="100" spc="-100" dirty="0" smtClean="0">
                          <a:effectLst/>
                          <a:latin typeface="Times New Roman"/>
                          <a:ea typeface="华文细黑"/>
                          <a:cs typeface="Times New Roman"/>
                        </a:rPr>
                        <a:t>__________________________________________</a:t>
                      </a:r>
                      <a:r>
                        <a:rPr lang="zh-CN" altLang="zh-CN" sz="2700" kern="100" spc="-100" dirty="0" smtClean="0">
                          <a:effectLst/>
                          <a:latin typeface="Times New Roman"/>
                          <a:ea typeface="华文细黑"/>
                          <a:cs typeface="Times New Roman"/>
                        </a:rPr>
                        <a:t>。</a:t>
                      </a:r>
                      <a:endParaRPr lang="zh-CN" altLang="zh-CN" sz="2700" kern="100" spc="-100" dirty="0" smtClean="0">
                        <a:effectLst/>
                        <a:latin typeface="宋体"/>
                        <a:cs typeface="Courier New"/>
                      </a:endParaRPr>
                    </a:p>
                    <a:p>
                      <a:pPr marL="72000" algn="l">
                        <a:lnSpc>
                          <a:spcPct val="130000"/>
                        </a:lnSpc>
                        <a:spcAft>
                          <a:spcPts val="0"/>
                        </a:spcAft>
                      </a:pPr>
                      <a:r>
                        <a:rPr lang="zh-CN" altLang="zh-CN" sz="2700" kern="100" dirty="0" smtClean="0">
                          <a:effectLst/>
                          <a:latin typeface="Times New Roman"/>
                          <a:ea typeface="华文细黑"/>
                          <a:cs typeface="Times New Roman"/>
                        </a:rPr>
                        <a:t>从作者上看，既选名家作品，又不避二流三流作家作品。</a:t>
                      </a:r>
                      <a:endParaRPr lang="en-US" altLang="zh-CN" sz="2700" kern="100" dirty="0" smtClean="0">
                        <a:effectLst/>
                        <a:latin typeface="Times New Roman"/>
                        <a:ea typeface="华文细黑"/>
                        <a:cs typeface="Times New Roman"/>
                      </a:endParaRPr>
                    </a:p>
                    <a:p>
                      <a:pPr marL="72000" marR="0" lvl="0" indent="0" algn="l" defTabSz="1218565" rtl="0" eaLnBrk="1" fontAlgn="auto" latinLnBrk="0" hangingPunct="1">
                        <a:lnSpc>
                          <a:spcPct val="150000"/>
                        </a:lnSpc>
                        <a:spcBef>
                          <a:spcPts val="0"/>
                        </a:spcBef>
                        <a:spcAft>
                          <a:spcPts val="0"/>
                        </a:spcAft>
                        <a:buClrTx/>
                        <a:buSzTx/>
                        <a:buFontTx/>
                        <a:buNone/>
                        <a:tabLst/>
                        <a:defRPr/>
                      </a:pPr>
                      <a:r>
                        <a:rPr kumimoji="0" lang="zh-CN" altLang="en-US" sz="2700" b="0" i="0" u="none" strike="noStrike" kern="100" cap="none" spc="-100" normalizeH="0" baseline="0" noProof="0" dirty="0" smtClean="0">
                          <a:ln>
                            <a:noFill/>
                          </a:ln>
                          <a:solidFill>
                            <a:prstClr val="black"/>
                          </a:solidFill>
                          <a:effectLst/>
                          <a:uLnTx/>
                          <a:uFillTx/>
                          <a:latin typeface="Times New Roman"/>
                          <a:ea typeface="华文细黑"/>
                          <a:cs typeface="Times New Roman"/>
                        </a:rPr>
                        <a:t>从难易程度上看，难易适中，稍偏难点。</a:t>
                      </a:r>
                      <a:r>
                        <a:rPr lang="en-US" altLang="zh-CN" sz="2700" kern="100" spc="-100" dirty="0" smtClean="0">
                          <a:effectLst/>
                          <a:latin typeface="Times New Roman"/>
                          <a:ea typeface="华文细黑"/>
                          <a:cs typeface="Times New Roman"/>
                        </a:rPr>
                        <a:t> </a:t>
                      </a:r>
                      <a:endParaRPr lang="zh-CN" altLang="zh-CN" sz="2700" kern="100" spc="-100" dirty="0">
                        <a:effectLst/>
                        <a:latin typeface="宋体"/>
                        <a:cs typeface="Courier New"/>
                      </a:endParaRPr>
                    </a:p>
                  </a:txBody>
                  <a:tcPr marL="8085" marR="80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982638" y="189434"/>
            <a:ext cx="4680520" cy="5940063"/>
          </a:xfrm>
          <a:prstGeom prst="rect">
            <a:avLst/>
          </a:prstGeom>
        </p:spPr>
        <p:txBody>
          <a:bodyPr wrap="square" lIns="121898" tIns="60948" rIns="121898" bIns="60948">
            <a:spAutoFit/>
          </a:bodyPr>
          <a:lstStyle/>
          <a:p>
            <a:pPr marL="72000" lvl="0">
              <a:lnSpc>
                <a:spcPct val="150000"/>
              </a:lnSpc>
            </a:pPr>
            <a:r>
              <a:rPr lang="en-US" altLang="zh-CN" sz="2800" kern="100" dirty="0">
                <a:solidFill>
                  <a:srgbClr val="C00000"/>
                </a:solidFill>
                <a:latin typeface="宋体"/>
                <a:ea typeface="华文细黑"/>
                <a:cs typeface="Times New Roman"/>
              </a:rPr>
              <a:t>①</a:t>
            </a:r>
            <a:r>
              <a:rPr lang="zh-CN" altLang="en-US" sz="2800" kern="100" dirty="0">
                <a:solidFill>
                  <a:srgbClr val="C00000"/>
                </a:solidFill>
                <a:latin typeface="Times New Roman"/>
                <a:ea typeface="华文细黑"/>
                <a:cs typeface="Times New Roman"/>
              </a:rPr>
              <a:t>分析情感的切入口小，多问的是一联或两句的情感，很少笼统地问整首诗的情感。</a:t>
            </a:r>
            <a:endParaRPr lang="zh-CN" altLang="en-US" sz="2800" kern="100" dirty="0">
              <a:solidFill>
                <a:srgbClr val="C00000"/>
              </a:solidFill>
              <a:latin typeface="宋体"/>
              <a:cs typeface="Courier New"/>
            </a:endParaRPr>
          </a:p>
          <a:p>
            <a:pPr marL="72000" lvl="0">
              <a:lnSpc>
                <a:spcPct val="150000"/>
              </a:lnSpc>
            </a:pPr>
            <a:r>
              <a:rPr lang="en-US" altLang="zh-CN" sz="2800" kern="100" dirty="0">
                <a:solidFill>
                  <a:srgbClr val="C00000"/>
                </a:solidFill>
                <a:latin typeface="宋体"/>
                <a:ea typeface="华文细黑"/>
                <a:cs typeface="Times New Roman"/>
              </a:rPr>
              <a:t>②</a:t>
            </a:r>
            <a:r>
              <a:rPr lang="zh-CN" altLang="en-US" sz="2800" kern="100" dirty="0">
                <a:solidFill>
                  <a:srgbClr val="C00000"/>
                </a:solidFill>
                <a:latin typeface="Times New Roman"/>
                <a:ea typeface="华文细黑"/>
                <a:cs typeface="Times New Roman"/>
              </a:rPr>
              <a:t>题干情感用语多变。如</a:t>
            </a:r>
            <a:r>
              <a:rPr lang="en-US" altLang="zh-CN" sz="2800" kern="100" dirty="0">
                <a:solidFill>
                  <a:srgbClr val="C00000"/>
                </a:solidFill>
                <a:latin typeface="宋体"/>
                <a:ea typeface="华文细黑"/>
                <a:cs typeface="Times New Roman"/>
              </a:rPr>
              <a:t>“</a:t>
            </a:r>
            <a:r>
              <a:rPr lang="zh-CN" altLang="en-US" sz="2800" kern="100" dirty="0">
                <a:solidFill>
                  <a:srgbClr val="C00000"/>
                </a:solidFill>
                <a:latin typeface="Times New Roman"/>
                <a:ea typeface="华文细黑"/>
                <a:cs typeface="Times New Roman"/>
              </a:rPr>
              <a:t>感情</a:t>
            </a:r>
            <a:r>
              <a:rPr lang="en-US" altLang="zh-CN" sz="2800" kern="100" dirty="0" smtClean="0">
                <a:solidFill>
                  <a:srgbClr val="C00000"/>
                </a:solidFill>
                <a:latin typeface="宋体"/>
                <a:ea typeface="华文细黑"/>
                <a:cs typeface="Times New Roman"/>
              </a:rPr>
              <a:t>”“</a:t>
            </a:r>
            <a:r>
              <a:rPr lang="zh-CN" altLang="en-US" sz="2800" kern="100" dirty="0" smtClean="0">
                <a:solidFill>
                  <a:srgbClr val="C00000"/>
                </a:solidFill>
                <a:latin typeface="Times New Roman"/>
                <a:ea typeface="华文细黑"/>
                <a:cs typeface="Times New Roman"/>
              </a:rPr>
              <a:t>情绪</a:t>
            </a:r>
            <a:r>
              <a:rPr lang="en-US" altLang="zh-CN" sz="2800" kern="100" dirty="0">
                <a:solidFill>
                  <a:srgbClr val="C00000"/>
                </a:solidFill>
                <a:latin typeface="宋体"/>
                <a:ea typeface="华文细黑"/>
                <a:cs typeface="Times New Roman"/>
              </a:rPr>
              <a:t>”“</a:t>
            </a:r>
            <a:r>
              <a:rPr lang="zh-CN" altLang="en-US" sz="2800" kern="100" dirty="0">
                <a:solidFill>
                  <a:srgbClr val="C00000"/>
                </a:solidFill>
                <a:latin typeface="Times New Roman"/>
                <a:ea typeface="华文细黑"/>
                <a:cs typeface="Times New Roman"/>
              </a:rPr>
              <a:t>感情基调</a:t>
            </a:r>
            <a:r>
              <a:rPr lang="en-US" altLang="zh-CN" sz="2800" kern="100" dirty="0">
                <a:solidFill>
                  <a:srgbClr val="C00000"/>
                </a:solidFill>
                <a:latin typeface="宋体"/>
                <a:ea typeface="华文细黑"/>
                <a:cs typeface="Times New Roman"/>
              </a:rPr>
              <a:t>”</a:t>
            </a:r>
            <a:r>
              <a:rPr lang="zh-CN" altLang="en-US" sz="2800" kern="100" dirty="0">
                <a:solidFill>
                  <a:srgbClr val="C00000"/>
                </a:solidFill>
                <a:latin typeface="Times New Roman"/>
                <a:ea typeface="华文细黑"/>
                <a:cs typeface="Times New Roman"/>
              </a:rPr>
              <a:t>等。</a:t>
            </a:r>
            <a:endParaRPr lang="zh-CN" altLang="en-US" sz="2800" kern="100" dirty="0">
              <a:solidFill>
                <a:srgbClr val="C00000"/>
              </a:solidFill>
              <a:latin typeface="宋体"/>
              <a:cs typeface="Courier New"/>
            </a:endParaRPr>
          </a:p>
          <a:p>
            <a:pPr marL="72000" lvl="0">
              <a:lnSpc>
                <a:spcPct val="150000"/>
              </a:lnSpc>
            </a:pPr>
            <a:r>
              <a:rPr lang="en-US" altLang="zh-CN" sz="2800" kern="100" dirty="0">
                <a:solidFill>
                  <a:srgbClr val="C00000"/>
                </a:solidFill>
                <a:latin typeface="宋体"/>
                <a:ea typeface="华文细黑"/>
                <a:cs typeface="Times New Roman"/>
              </a:rPr>
              <a:t>③</a:t>
            </a:r>
            <a:r>
              <a:rPr lang="zh-CN" altLang="en-US" sz="2800" kern="100" dirty="0">
                <a:solidFill>
                  <a:srgbClr val="C00000"/>
                </a:solidFill>
                <a:latin typeface="Times New Roman"/>
                <a:ea typeface="华文细黑"/>
                <a:cs typeface="Times New Roman"/>
              </a:rPr>
              <a:t>都要求分析感情，而不只是概括情感。</a:t>
            </a:r>
            <a:endParaRPr lang="zh-CN" altLang="en-US" sz="2800" kern="100" dirty="0">
              <a:solidFill>
                <a:srgbClr val="C00000"/>
              </a:solidFill>
              <a:latin typeface="宋体"/>
              <a:cs typeface="Courier New"/>
            </a:endParaRPr>
          </a:p>
          <a:p>
            <a:pPr marL="72000" lvl="0">
              <a:lnSpc>
                <a:spcPct val="150000"/>
              </a:lnSpc>
            </a:pPr>
            <a:r>
              <a:rPr lang="en-US" altLang="zh-CN" sz="2800" kern="100" dirty="0">
                <a:solidFill>
                  <a:srgbClr val="C00000"/>
                </a:solidFill>
                <a:latin typeface="宋体"/>
                <a:ea typeface="华文细黑"/>
                <a:cs typeface="Times New Roman"/>
              </a:rPr>
              <a:t>④</a:t>
            </a:r>
            <a:r>
              <a:rPr lang="zh-CN" altLang="en-US" sz="2800" kern="100" dirty="0">
                <a:solidFill>
                  <a:srgbClr val="C00000"/>
                </a:solidFill>
                <a:latin typeface="Times New Roman"/>
                <a:ea typeface="华文细黑"/>
                <a:cs typeface="Times New Roman"/>
              </a:rPr>
              <a:t>答案往往包含多种情感</a:t>
            </a:r>
            <a:endParaRPr lang="zh-CN" altLang="en-US" sz="2700" kern="100" dirty="0">
              <a:solidFill>
                <a:srgbClr val="C00000"/>
              </a:solidFill>
              <a:latin typeface="宋体"/>
              <a:cs typeface="Courier New"/>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
        <p:nvSpPr>
          <p:cNvPr id="5" name="矩形 4"/>
          <p:cNvSpPr/>
          <p:nvPr/>
        </p:nvSpPr>
        <p:spPr>
          <a:xfrm>
            <a:off x="5621809" y="851228"/>
            <a:ext cx="1402354" cy="3874710"/>
          </a:xfrm>
          <a:prstGeom prst="rect">
            <a:avLst/>
          </a:prstGeom>
        </p:spPr>
        <p:txBody>
          <a:bodyPr wrap="square" lIns="121898" tIns="60948" rIns="121898" bIns="60948">
            <a:spAutoFit/>
          </a:bodyPr>
          <a:lstStyle/>
          <a:p>
            <a:pPr marL="72000" lvl="0">
              <a:lnSpc>
                <a:spcPct val="150000"/>
              </a:lnSpc>
            </a:pPr>
            <a:r>
              <a:rPr lang="zh-CN" altLang="en-US" sz="2700" kern="100" spc="-100" dirty="0">
                <a:solidFill>
                  <a:srgbClr val="C00000"/>
                </a:solidFill>
                <a:latin typeface="Times New Roman"/>
                <a:ea typeface="华文细黑"/>
                <a:cs typeface="Times New Roman"/>
              </a:rPr>
              <a:t>评价文章的思想内容和作者的观点态度</a:t>
            </a:r>
          </a:p>
        </p:txBody>
      </p:sp>
      <p:sp>
        <p:nvSpPr>
          <p:cNvPr id="6" name="矩形 5"/>
          <p:cNvSpPr/>
          <p:nvPr/>
        </p:nvSpPr>
        <p:spPr>
          <a:xfrm>
            <a:off x="8001322" y="501849"/>
            <a:ext cx="3373140" cy="661913"/>
          </a:xfrm>
          <a:prstGeom prst="rect">
            <a:avLst/>
          </a:prstGeom>
        </p:spPr>
        <p:txBody>
          <a:bodyPr wrap="square" lIns="121898" tIns="60948" rIns="121898" bIns="60948">
            <a:spAutoFit/>
          </a:bodyPr>
          <a:lstStyle/>
          <a:p>
            <a:pPr marL="72000" lvl="0">
              <a:lnSpc>
                <a:spcPct val="150000"/>
              </a:lnSpc>
            </a:pPr>
            <a:r>
              <a:rPr lang="zh-CN" altLang="en-US" sz="2700" kern="100" spc="-100" dirty="0">
                <a:solidFill>
                  <a:srgbClr val="C00000"/>
                </a:solidFill>
                <a:latin typeface="Times New Roman"/>
                <a:ea typeface="华文细黑"/>
                <a:cs typeface="Times New Roman"/>
              </a:rPr>
              <a:t>有诗有词，诗词交替</a:t>
            </a:r>
            <a:endParaRPr lang="zh-CN" altLang="en-US" sz="2700" kern="100" spc="-100" dirty="0">
              <a:solidFill>
                <a:srgbClr val="C00000"/>
              </a:solidFill>
              <a:latin typeface="宋体"/>
              <a:cs typeface="Courier New"/>
            </a:endParaRPr>
          </a:p>
        </p:txBody>
      </p:sp>
      <p:sp>
        <p:nvSpPr>
          <p:cNvPr id="7" name="矩形 6"/>
          <p:cNvSpPr/>
          <p:nvPr/>
        </p:nvSpPr>
        <p:spPr>
          <a:xfrm>
            <a:off x="8001322" y="1101279"/>
            <a:ext cx="3392617" cy="661913"/>
          </a:xfrm>
          <a:prstGeom prst="rect">
            <a:avLst/>
          </a:prstGeom>
        </p:spPr>
        <p:txBody>
          <a:bodyPr wrap="square" lIns="121898" tIns="60948" rIns="121898" bIns="60948">
            <a:spAutoFit/>
          </a:bodyPr>
          <a:lstStyle/>
          <a:p>
            <a:pPr marL="72000" lvl="0">
              <a:lnSpc>
                <a:spcPct val="150000"/>
              </a:lnSpc>
            </a:pPr>
            <a:r>
              <a:rPr lang="zh-CN" altLang="en-US" sz="2700" kern="100" spc="-100" dirty="0">
                <a:solidFill>
                  <a:srgbClr val="C00000"/>
                </a:solidFill>
                <a:latin typeface="Times New Roman"/>
                <a:ea typeface="华文细黑"/>
                <a:cs typeface="Times New Roman"/>
              </a:rPr>
              <a:t>有唐有宋，唐宋交替</a:t>
            </a:r>
            <a:endParaRPr lang="zh-CN" altLang="en-US" sz="2700" kern="100" spc="-100" dirty="0">
              <a:solidFill>
                <a:srgbClr val="C00000"/>
              </a:solidFill>
              <a:latin typeface="宋体"/>
              <a:cs typeface="Courier New"/>
            </a:endParaRPr>
          </a:p>
        </p:txBody>
      </p:sp>
      <p:sp>
        <p:nvSpPr>
          <p:cNvPr id="8" name="矩形 7"/>
          <p:cNvSpPr/>
          <p:nvPr/>
        </p:nvSpPr>
        <p:spPr>
          <a:xfrm>
            <a:off x="7031310" y="1624385"/>
            <a:ext cx="4487168" cy="1868180"/>
          </a:xfrm>
          <a:prstGeom prst="rect">
            <a:avLst/>
          </a:prstGeom>
        </p:spPr>
        <p:txBody>
          <a:bodyPr wrap="square" lIns="121898" tIns="60948" rIns="121898" bIns="60948">
            <a:spAutoFit/>
          </a:bodyPr>
          <a:lstStyle/>
          <a:p>
            <a:pPr marL="72000" lvl="0">
              <a:lnSpc>
                <a:spcPct val="140000"/>
              </a:lnSpc>
            </a:pPr>
            <a:r>
              <a:rPr lang="zh-CN" altLang="en-US" sz="2700" kern="100" spc="-100" dirty="0" smtClean="0">
                <a:solidFill>
                  <a:srgbClr val="C00000"/>
                </a:solidFill>
                <a:latin typeface="Times New Roman"/>
                <a:ea typeface="华文细黑"/>
                <a:cs typeface="Times New Roman"/>
              </a:rPr>
              <a:t>                         有</a:t>
            </a:r>
            <a:r>
              <a:rPr lang="zh-CN" altLang="en-US" sz="2700" kern="100" spc="-100" dirty="0">
                <a:solidFill>
                  <a:srgbClr val="C00000"/>
                </a:solidFill>
                <a:latin typeface="Times New Roman"/>
                <a:ea typeface="华文细黑"/>
                <a:cs typeface="Times New Roman"/>
              </a:rPr>
              <a:t>怀古诗、咏物诗、边塞诗、即事抒怀诗，题材丰富多变</a:t>
            </a:r>
            <a:endParaRPr lang="zh-CN" altLang="en-US" sz="2700" kern="100" spc="-100" dirty="0">
              <a:solidFill>
                <a:srgbClr val="C00000"/>
              </a:solidFill>
              <a:latin typeface="宋体"/>
              <a:cs typeface="Courier New"/>
            </a:endParaRPr>
          </a:p>
        </p:txBody>
      </p:sp>
    </p:spTree>
    <p:extLst>
      <p:ext uri="{BB962C8B-B14F-4D97-AF65-F5344CB8AC3E}">
        <p14:creationId xmlns:p14="http://schemas.microsoft.com/office/powerpoint/2010/main" val="3121427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3" grpId="0"/>
      <p:bldP spid="3" grpId="1"/>
      <p:bldP spid="5" grpId="0"/>
      <p:bldP spid="5"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0162" y="765498"/>
            <a:ext cx="11223676"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课标卷诗歌的命题特点对于我们复习备考来说有何启示？</a:t>
            </a:r>
            <a:endParaRPr lang="zh-CN" altLang="zh-CN" sz="1050" kern="100" dirty="0">
              <a:effectLst/>
              <a:latin typeface="宋体"/>
              <a:cs typeface="Courier New"/>
            </a:endParaRPr>
          </a:p>
        </p:txBody>
      </p:sp>
      <p:sp>
        <p:nvSpPr>
          <p:cNvPr id="12" name="TextBox 11">
            <a:hlinkClick r:id="rId2" action="ppaction://hlinksldjump"/>
          </p:cNvPr>
          <p:cNvSpPr txBox="1"/>
          <p:nvPr/>
        </p:nvSpPr>
        <p:spPr>
          <a:xfrm>
            <a:off x="9839175" y="95514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1639705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矩形 9"/>
          <p:cNvSpPr/>
          <p:nvPr/>
        </p:nvSpPr>
        <p:spPr>
          <a:xfrm>
            <a:off x="421614" y="220883"/>
            <a:ext cx="11386607" cy="6521279"/>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1" name="矩形 10"/>
          <p:cNvSpPr/>
          <p:nvPr/>
        </p:nvSpPr>
        <p:spPr>
          <a:xfrm>
            <a:off x="406574" y="117426"/>
            <a:ext cx="11223676"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读诗坚持基本读懂，整体把握。</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赏诗，首先要懂诗，要明确诗歌写了什么内容，诗句的意思是什么，表达了什么样的感情。这既是课标卷的命题原则，又是实实在在的具体题目。另外，课标卷重视考生对诗歌的整体把握，即便是切口很小的某一句、某一联的题目，也会让你联系全诗。因此，阅读一首诗，切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只见树木，不见森林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，力求整体把握全诗的内容和情感。</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强化课本古诗的复习。</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近两年课标卷考查越来越倾向于课本与课外相结合，出了不少联系课本的好题。因此，对于必修教材和选修教材《中国古代诗歌散文欣赏》中的古诗，尤其是名篇，应对应高考考点，全面系统梳理总结</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43185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矩形 9"/>
          <p:cNvSpPr/>
          <p:nvPr/>
        </p:nvSpPr>
        <p:spPr>
          <a:xfrm>
            <a:off x="406574" y="690501"/>
            <a:ext cx="11273868" cy="4899533"/>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1" name="矩形 10"/>
          <p:cNvSpPr/>
          <p:nvPr/>
        </p:nvSpPr>
        <p:spPr>
          <a:xfrm>
            <a:off x="469057" y="654600"/>
            <a:ext cx="11002525"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强化训练。</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训练重点一要放在内容、情感和表达技巧三个方面，因为它们是课标卷考查的重点；二要放在书面表达上。考生经常面临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有话写不出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的苦恼，其原因在于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得少。为此，要强化书面表达训练，虽然这种训练可能会招来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程式化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套路化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的微词，但从阅卷效果看，阅卷老师往往更喜欢那些卷面清爽、表述严密、条理清晰、逻辑严密的答卷。书面表达要做到答案要点化、要点程式化、程式术语化</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20205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8582" y="522904"/>
            <a:ext cx="11223676" cy="5211146"/>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ea typeface="华文细黑"/>
                <a:cs typeface="Times New Roman"/>
              </a:rPr>
              <a:t>鉴赏</a:t>
            </a:r>
            <a:r>
              <a:rPr lang="zh-CN" altLang="zh-CN" sz="2800" kern="100" dirty="0">
                <a:latin typeface="Times New Roman"/>
                <a:ea typeface="华文细黑"/>
                <a:cs typeface="Times New Roman"/>
              </a:rPr>
              <a:t>　这是一首边塞诗。诗人以豪放的胸怀，描绘了边塞地区特有的景物，表达了内心深处丰富的情感。前六句，诗人以开阔的视野，描绘出边塞地区的荒凉。大雪连年飘飞，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春风不曾到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，表明这里气候的寒冷，这也是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汉使亦应稀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原因。然而，这里又是连接着疏勒和武威的要道，诗人将去这里，为王事辛劳，报效国家。虽然自己身怀报国之志，并能够克服种种困难，但内心深处，还是有着思乡之情的。这样，诗人便将思乡之情与报国之志有机融合，使整首诗的思想情感变得更加复杂，更加丰富。</a:t>
            </a:r>
            <a:endParaRPr lang="zh-CN" altLang="zh-CN" sz="1050" kern="100" dirty="0">
              <a:effectLst/>
              <a:latin typeface="宋体"/>
              <a:cs typeface="Courier New"/>
            </a:endParaRPr>
          </a:p>
        </p:txBody>
      </p:sp>
    </p:spTree>
    <p:extLst>
      <p:ext uri="{BB962C8B-B14F-4D97-AF65-F5344CB8AC3E}">
        <p14:creationId xmlns:p14="http://schemas.microsoft.com/office/powerpoint/2010/main" val="1398891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矩形 9"/>
          <p:cNvSpPr/>
          <p:nvPr/>
        </p:nvSpPr>
        <p:spPr>
          <a:xfrm>
            <a:off x="406574" y="333209"/>
            <a:ext cx="11386607" cy="5987719"/>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1" name="矩形 10"/>
          <p:cNvSpPr/>
          <p:nvPr/>
        </p:nvSpPr>
        <p:spPr>
          <a:xfrm>
            <a:off x="527272" y="309067"/>
            <a:ext cx="11112550"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力避误区。</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之所以把这点单独列出说明，是因为考生容易掉进下面的误区。以下误区在做题时应该着力避免。</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误区一：重字词不重整体把握。很多考生习惯于在鉴赏诗歌时只注意从一词一义去理解，特别是遇到不熟悉的词或典故，或者词序颠倒的句子，只从字面上进行简单的附会性理解，不知道从整体上把握诗歌的主要内容及其抒发的感情。命题者常常抓住这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望文生义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的毛病设计题目。因此，在鉴赏诗歌时，不应拘泥于字词句的理解，必须从整体上去把握，注意抓住诗歌题目，</a:t>
            </a:r>
            <a:r>
              <a:rPr lang="zh-CN" altLang="zh-CN" sz="2800" kern="100" spc="100" dirty="0">
                <a:latin typeface="Times New Roman"/>
                <a:ea typeface="华文细黑"/>
                <a:cs typeface="Times New Roman"/>
              </a:rPr>
              <a:t>做好诗歌情感归纳，比如</a:t>
            </a:r>
            <a:r>
              <a:rPr lang="zh-CN" altLang="zh-CN" sz="2800" kern="100" spc="100" dirty="0" smtClean="0">
                <a:latin typeface="Times New Roman"/>
                <a:ea typeface="华文细黑"/>
                <a:cs typeface="Times New Roman"/>
              </a:rPr>
              <a:t>爱国</a:t>
            </a:r>
            <a:endParaRPr lang="zh-CN" altLang="zh-CN" sz="1050" kern="100" spc="100" dirty="0">
              <a:latin typeface="宋体"/>
              <a:cs typeface="Courier New"/>
            </a:endParaRPr>
          </a:p>
        </p:txBody>
      </p:sp>
    </p:spTree>
    <p:extLst>
      <p:ext uri="{BB962C8B-B14F-4D97-AF65-F5344CB8AC3E}">
        <p14:creationId xmlns:p14="http://schemas.microsoft.com/office/powerpoint/2010/main" val="2349775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矩形 9"/>
          <p:cNvSpPr/>
          <p:nvPr/>
        </p:nvSpPr>
        <p:spPr>
          <a:xfrm>
            <a:off x="397231" y="323684"/>
            <a:ext cx="11386607" cy="5987719"/>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1" name="矩形 10"/>
          <p:cNvSpPr/>
          <p:nvPr/>
        </p:nvSpPr>
        <p:spPr>
          <a:xfrm>
            <a:off x="406574" y="261442"/>
            <a:ext cx="11223676" cy="585747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爱民、建功立业、怀才不遇、壮志难酬、孤标傲世、伤春悲离、惜别怀友、羁旅思乡、即事感怀、咏物言志、借古讽今、怀古伤今、隐逸山水、参禅说理等等。</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误区二：重做题不重考点归纳。很多同学在复习备考时，只注重做题，而不注重对各种题型、考点的归纳。复习时应注意对考点进行归纳和突破。总体上说，各种题型的考点都集中在语言、技巧、形象和思想感情四个方面。在复习备考过程中要努力熟悉一些术语，如景物描写技巧中的修辞手法术语：比喻、比拟、夸张、排比、反问、反复、设问、对偶、借代和叠词等。表现手法术语：衬托、反写、铺垫、渲染</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016666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矩形 9"/>
          <p:cNvSpPr/>
          <p:nvPr/>
        </p:nvSpPr>
        <p:spPr>
          <a:xfrm>
            <a:off x="350205" y="239933"/>
            <a:ext cx="11386607" cy="6521279"/>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1" name="矩形 10"/>
          <p:cNvSpPr/>
          <p:nvPr/>
        </p:nvSpPr>
        <p:spPr>
          <a:xfrm>
            <a:off x="406574" y="189434"/>
            <a:ext cx="11223676" cy="650380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想象、对比等。关于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结合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的术语：动静结合，时空结合</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高低结合、远近结合</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，虚实结合，点面结合，正侧面结合，各种感官结合等。此外还有白描、细节描写等术语。</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误区三：重自我感觉不重命题意图。高考所选诗歌材料在思想内容上大多是积极向上的，这很容易导致考生在体会这些内容时拔高原有主题。而命题者恰恰常在此点上命题。因此答题时应该围绕题干，仔细揣摩命题者的意图。最好的办法就是认真研读题干，特别关注某些词语，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从全诗看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请从表现手法角度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请从写景的动静和写景的顺序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等等。须知，只有吃透命题者的意图，才能比较容易地得出正确答案，才不会盲目作答。</a:t>
            </a:r>
            <a:endParaRPr lang="zh-CN" altLang="zh-CN" sz="1050" kern="100" dirty="0">
              <a:latin typeface="宋体"/>
              <a:cs typeface="Courier New"/>
            </a:endParaRPr>
          </a:p>
        </p:txBody>
      </p:sp>
    </p:spTree>
    <p:extLst>
      <p:ext uri="{BB962C8B-B14F-4D97-AF65-F5344CB8AC3E}">
        <p14:creationId xmlns:p14="http://schemas.microsoft.com/office/powerpoint/2010/main" val="754075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H:\新建文件夹 (12)\图02.jp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 y="794"/>
            <a:ext cx="121896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12"/>
          <p:cNvGrpSpPr/>
          <p:nvPr/>
        </p:nvGrpSpPr>
        <p:grpSpPr>
          <a:xfrm>
            <a:off x="10248" y="3707638"/>
            <a:ext cx="12192000" cy="1375395"/>
            <a:chOff x="-1524000" y="2705990"/>
            <a:chExt cx="12192000" cy="1375395"/>
          </a:xfrm>
        </p:grpSpPr>
        <p:cxnSp>
          <p:nvCxnSpPr>
            <p:cNvPr id="14" name="直接连接符 13"/>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524000" y="2705990"/>
              <a:ext cx="12192000" cy="1375395"/>
              <a:chOff x="-1524000" y="2705990"/>
              <a:chExt cx="12192000" cy="1375395"/>
            </a:xfrm>
          </p:grpSpPr>
          <p:sp>
            <p:nvSpPr>
              <p:cNvPr id="16" name="矩形 15"/>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9" name="矩形 28"/>
          <p:cNvSpPr/>
          <p:nvPr/>
        </p:nvSpPr>
        <p:spPr>
          <a:xfrm>
            <a:off x="4005856"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30" name="标题 1"/>
          <p:cNvSpPr txBox="1">
            <a:spLocks/>
          </p:cNvSpPr>
          <p:nvPr/>
        </p:nvSpPr>
        <p:spPr>
          <a:xfrm>
            <a:off x="2825216"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pic>
        <p:nvPicPr>
          <p:cNvPr id="31" name="图片 30"/>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32" name="图片 31"/>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Tree>
    <p:extLst>
      <p:ext uri="{BB962C8B-B14F-4D97-AF65-F5344CB8AC3E}">
        <p14:creationId xmlns:p14="http://schemas.microsoft.com/office/powerpoint/2010/main" val="241089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435">
                                          <p:stCondLst>
                                            <p:cond delay="0"/>
                                          </p:stCondLst>
                                        </p:cTn>
                                        <p:tgtEl>
                                          <p:spTgt spid="30"/>
                                        </p:tgtEl>
                                      </p:cBhvr>
                                    </p:animEffect>
                                    <p:anim calcmode="lin" valueType="num">
                                      <p:cBhvr>
                                        <p:cTn id="8" dur="1367"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30"/>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30"/>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30"/>
                                        </p:tgtEl>
                                        <p:attrNameLst>
                                          <p:attrName>ppt_y</p:attrName>
                                        </p:attrNameLst>
                                      </p:cBhvr>
                                      <p:tavLst>
                                        <p:tav tm="0" fmla="#ppt_y-sin(pi*$)/81">
                                          <p:val>
                                            <p:fltVal val="0"/>
                                          </p:val>
                                        </p:tav>
                                        <p:tav tm="100000">
                                          <p:val>
                                            <p:fltVal val="1"/>
                                          </p:val>
                                        </p:tav>
                                      </p:tavLst>
                                    </p:anim>
                                    <p:animScale>
                                      <p:cBhvr>
                                        <p:cTn id="13" dur="20">
                                          <p:stCondLst>
                                            <p:cond delay="487"/>
                                          </p:stCondLst>
                                        </p:cTn>
                                        <p:tgtEl>
                                          <p:spTgt spid="30"/>
                                        </p:tgtEl>
                                      </p:cBhvr>
                                      <p:to x="100000" y="60000"/>
                                    </p:animScale>
                                    <p:animScale>
                                      <p:cBhvr>
                                        <p:cTn id="14" dur="124" decel="50000">
                                          <p:stCondLst>
                                            <p:cond delay="507"/>
                                          </p:stCondLst>
                                        </p:cTn>
                                        <p:tgtEl>
                                          <p:spTgt spid="30"/>
                                        </p:tgtEl>
                                      </p:cBhvr>
                                      <p:to x="100000" y="100000"/>
                                    </p:animScale>
                                    <p:animScale>
                                      <p:cBhvr>
                                        <p:cTn id="15" dur="20">
                                          <p:stCondLst>
                                            <p:cond delay="984"/>
                                          </p:stCondLst>
                                        </p:cTn>
                                        <p:tgtEl>
                                          <p:spTgt spid="30"/>
                                        </p:tgtEl>
                                      </p:cBhvr>
                                      <p:to x="100000" y="80000"/>
                                    </p:animScale>
                                    <p:animScale>
                                      <p:cBhvr>
                                        <p:cTn id="16" dur="124" decel="50000">
                                          <p:stCondLst>
                                            <p:cond delay="1004"/>
                                          </p:stCondLst>
                                        </p:cTn>
                                        <p:tgtEl>
                                          <p:spTgt spid="30"/>
                                        </p:tgtEl>
                                      </p:cBhvr>
                                      <p:to x="100000" y="100000"/>
                                    </p:animScale>
                                    <p:animScale>
                                      <p:cBhvr>
                                        <p:cTn id="17" dur="20">
                                          <p:stCondLst>
                                            <p:cond delay="1231"/>
                                          </p:stCondLst>
                                        </p:cTn>
                                        <p:tgtEl>
                                          <p:spTgt spid="30"/>
                                        </p:tgtEl>
                                      </p:cBhvr>
                                      <p:to x="100000" y="90000"/>
                                    </p:animScale>
                                    <p:animScale>
                                      <p:cBhvr>
                                        <p:cTn id="18" dur="124" decel="50000">
                                          <p:stCondLst>
                                            <p:cond delay="1251"/>
                                          </p:stCondLst>
                                        </p:cTn>
                                        <p:tgtEl>
                                          <p:spTgt spid="30"/>
                                        </p:tgtEl>
                                      </p:cBhvr>
                                      <p:to x="100000" y="100000"/>
                                    </p:animScale>
                                    <p:animScale>
                                      <p:cBhvr>
                                        <p:cTn id="19" dur="20">
                                          <p:stCondLst>
                                            <p:cond delay="1356"/>
                                          </p:stCondLst>
                                        </p:cTn>
                                        <p:tgtEl>
                                          <p:spTgt spid="30"/>
                                        </p:tgtEl>
                                      </p:cBhvr>
                                      <p:to x="100000" y="95000"/>
                                    </p:animScale>
                                    <p:animScale>
                                      <p:cBhvr>
                                        <p:cTn id="20" dur="124" decel="50000">
                                          <p:stCondLst>
                                            <p:cond delay="1376"/>
                                          </p:stCondLst>
                                        </p:cTn>
                                        <p:tgtEl>
                                          <p:spTgt spid="3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356" y="189434"/>
            <a:ext cx="11223676" cy="6521761"/>
          </a:xfrm>
          <a:prstGeom prst="rect">
            <a:avLst/>
          </a:prstGeom>
        </p:spPr>
        <p:txBody>
          <a:bodyPr wrap="square" lIns="121898" tIns="60948" rIns="121898" bIns="60948">
            <a:spAutoFit/>
          </a:bodyPr>
          <a:lstStyle/>
          <a:p>
            <a:pPr algn="just">
              <a:lnSpc>
                <a:spcPct val="135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与《白雪歌送武判官归京》相比，本诗描写塞外景物的角度有何不同？请简要分析。</a:t>
            </a:r>
            <a:endParaRPr lang="zh-CN" altLang="zh-CN" sz="1050" kern="100" dirty="0">
              <a:latin typeface="宋体"/>
              <a:cs typeface="Courier New"/>
            </a:endParaRPr>
          </a:p>
          <a:p>
            <a:pPr algn="just">
              <a:lnSpc>
                <a:spcPct val="135000"/>
              </a:lnSpc>
              <a:spcAft>
                <a:spcPts val="0"/>
              </a:spcAft>
            </a:pPr>
            <a:r>
              <a:rPr lang="zh-CN" altLang="zh-CN" sz="2800" kern="100" dirty="0">
                <a:latin typeface="Times New Roman"/>
                <a:ea typeface="华文细黑"/>
                <a:cs typeface="Times New Roman"/>
              </a:rPr>
              <a:t>解题思路：</a:t>
            </a:r>
            <a:r>
              <a:rPr lang="en-US" altLang="zh-CN" sz="2800" kern="100" dirty="0" smtClean="0">
                <a:latin typeface="Times New Roman"/>
                <a:ea typeface="华文细黑"/>
                <a:cs typeface="Courier New"/>
              </a:rPr>
              <a:t>___________________________________________________</a:t>
            </a:r>
          </a:p>
          <a:p>
            <a:pPr algn="just">
              <a:lnSpc>
                <a:spcPct val="135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a:t>
            </a:r>
          </a:p>
          <a:p>
            <a:pPr algn="just">
              <a:lnSpc>
                <a:spcPct val="135000"/>
              </a:lnSpc>
              <a:spcAft>
                <a:spcPts val="0"/>
              </a:spcAft>
            </a:pPr>
            <a:r>
              <a:rPr lang="zh-CN" altLang="zh-CN" sz="2800" kern="100" dirty="0">
                <a:latin typeface="Times New Roman"/>
                <a:ea typeface="华文细黑"/>
                <a:cs typeface="Times New Roman"/>
              </a:rPr>
              <a:t>形成答案： </a:t>
            </a:r>
            <a:r>
              <a:rPr lang="en-US" altLang="zh-CN" sz="2800" kern="100" dirty="0">
                <a:latin typeface="Times New Roman"/>
                <a:ea typeface="华文细黑"/>
                <a:cs typeface="Courier New"/>
              </a:rPr>
              <a:t>___________________________________________________</a:t>
            </a:r>
          </a:p>
          <a:p>
            <a:pPr algn="just">
              <a:lnSpc>
                <a:spcPct val="135000"/>
              </a:lnSpc>
              <a:spcAft>
                <a:spcPts val="0"/>
              </a:spcAft>
            </a:pPr>
            <a:r>
              <a:rPr lang="en-US" altLang="zh-CN" sz="2800" kern="100" dirty="0">
                <a:latin typeface="Times New Roman"/>
                <a:ea typeface="华文细黑"/>
                <a:cs typeface="Courier New"/>
              </a:rPr>
              <a:t>____________________________________________________________________________________________</a:t>
            </a:r>
          </a:p>
          <a:p>
            <a:pPr algn="just">
              <a:lnSpc>
                <a:spcPct val="135000"/>
              </a:lnSpc>
              <a:spcAft>
                <a:spcPts val="0"/>
              </a:spcAft>
            </a:pPr>
            <a:r>
              <a:rPr lang="zh-CN" altLang="zh-CN" sz="2800" kern="100" dirty="0">
                <a:latin typeface="Times New Roman"/>
                <a:ea typeface="华文细黑"/>
                <a:cs typeface="Times New Roman"/>
              </a:rPr>
              <a:t>题型归类： </a:t>
            </a:r>
            <a:r>
              <a:rPr lang="en-US" altLang="zh-CN" sz="2800" kern="100" dirty="0">
                <a:latin typeface="Times New Roman"/>
                <a:ea typeface="华文细黑"/>
                <a:cs typeface="Courier New"/>
              </a:rPr>
              <a:t>_______________</a:t>
            </a:r>
          </a:p>
          <a:p>
            <a:pPr algn="just">
              <a:lnSpc>
                <a:spcPct val="135000"/>
              </a:lnSpc>
              <a:spcAft>
                <a:spcPts val="0"/>
              </a:spcAft>
            </a:pPr>
            <a:r>
              <a:rPr lang="zh-CN" altLang="zh-CN" sz="2800" kern="100" dirty="0">
                <a:latin typeface="Times New Roman"/>
                <a:ea typeface="华文细黑"/>
                <a:cs typeface="Times New Roman"/>
              </a:rPr>
              <a:t>对应考点： </a:t>
            </a:r>
            <a:r>
              <a:rPr lang="en-US" altLang="zh-CN" sz="2800" kern="100" dirty="0" smtClean="0">
                <a:latin typeface="Times New Roman"/>
                <a:ea typeface="华文细黑"/>
                <a:cs typeface="Courier New"/>
              </a:rPr>
              <a:t>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___________________ </a:t>
            </a:r>
            <a:endParaRPr lang="zh-CN" altLang="zh-CN" sz="1050" kern="100" dirty="0">
              <a:effectLst/>
              <a:latin typeface="宋体"/>
              <a:cs typeface="Courier New"/>
            </a:endParaRPr>
          </a:p>
        </p:txBody>
      </p:sp>
      <p:sp>
        <p:nvSpPr>
          <p:cNvPr id="10" name="矩形 9"/>
          <p:cNvSpPr/>
          <p:nvPr/>
        </p:nvSpPr>
        <p:spPr>
          <a:xfrm>
            <a:off x="352805" y="1236019"/>
            <a:ext cx="11112550" cy="2383449"/>
          </a:xfrm>
          <a:prstGeom prst="rect">
            <a:avLst/>
          </a:prstGeom>
        </p:spPr>
        <p:txBody>
          <a:bodyPr wrap="square" lIns="121898" tIns="60948" rIns="121898" bIns="60948">
            <a:spAutoFit/>
          </a:bodyPr>
          <a:lstStyle/>
          <a:p>
            <a:pPr algn="just">
              <a:lnSpc>
                <a:spcPct val="135000"/>
              </a:lnSpc>
              <a:spcAft>
                <a:spcPts val="0"/>
              </a:spcAft>
            </a:pPr>
            <a:r>
              <a:rPr lang="en-US" altLang="zh-CN" sz="2800" kern="100" dirty="0" smtClean="0">
                <a:solidFill>
                  <a:srgbClr val="C00000"/>
                </a:solidFill>
                <a:latin typeface="Times New Roman"/>
                <a:ea typeface="华文细黑"/>
                <a:cs typeface="Times New Roman"/>
              </a:rPr>
              <a:t>                    </a:t>
            </a:r>
            <a:r>
              <a:rPr lang="zh-CN" altLang="zh-CN" sz="2800" kern="100" dirty="0" smtClean="0">
                <a:solidFill>
                  <a:srgbClr val="C00000"/>
                </a:solidFill>
                <a:latin typeface="Times New Roman"/>
                <a:ea typeface="华文细黑"/>
                <a:cs typeface="Times New Roman"/>
              </a:rPr>
              <a:t>从审题上看，这是课内与课外诗歌描写景物角度的比较题。先要熟悉《白雪歌送武判官归京》的写景角度，它是直接描写，是作者在边塞送别友人回京时亲眼所见的边塞奇景，是实写；而《发临洮将赴北庭留别》则是间接描写，从标题及开头的</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闻说</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中可以看出。</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
        <p:nvSpPr>
          <p:cNvPr id="11" name="矩形 10"/>
          <p:cNvSpPr/>
          <p:nvPr/>
        </p:nvSpPr>
        <p:spPr>
          <a:xfrm>
            <a:off x="352805" y="3564479"/>
            <a:ext cx="11112550" cy="1801751"/>
          </a:xfrm>
          <a:prstGeom prst="rect">
            <a:avLst/>
          </a:prstGeom>
        </p:spPr>
        <p:txBody>
          <a:bodyPr wrap="square" lIns="121898" tIns="60948" rIns="121898" bIns="60948">
            <a:spAutoFit/>
          </a:bodyPr>
          <a:lstStyle/>
          <a:p>
            <a:pPr algn="just">
              <a:lnSpc>
                <a:spcPct val="135000"/>
              </a:lnSpc>
              <a:spcAft>
                <a:spcPts val="0"/>
              </a:spcAft>
            </a:pPr>
            <a:r>
              <a:rPr lang="en-US" altLang="zh-CN" sz="2800" kern="100" dirty="0" smtClean="0">
                <a:solidFill>
                  <a:srgbClr val="C00000"/>
                </a:solidFill>
                <a:latin typeface="Times New Roman"/>
                <a:ea typeface="华文细黑"/>
                <a:cs typeface="Times New Roman"/>
              </a:rPr>
              <a:t>                      </a:t>
            </a:r>
            <a:r>
              <a:rPr lang="zh-CN" altLang="zh-CN" sz="2800" kern="100" dirty="0" smtClean="0">
                <a:solidFill>
                  <a:srgbClr val="C00000"/>
                </a:solidFill>
                <a:latin typeface="Times New Roman"/>
                <a:ea typeface="华文细黑"/>
                <a:cs typeface="Times New Roman"/>
              </a:rPr>
              <a:t>本诗描写的边塞风光并非作者亲眼所见，而是出于想象。从标题可以看出，作者此时尚处于前往边塞的途中；开头</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闻说</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二字也表明后面的描写是凭听闻所得。</a:t>
            </a:r>
            <a:endParaRPr lang="zh-CN" altLang="zh-CN" sz="1050" kern="100" dirty="0">
              <a:solidFill>
                <a:srgbClr val="C00000"/>
              </a:solidFill>
              <a:effectLst/>
              <a:latin typeface="宋体"/>
              <a:cs typeface="Courier New"/>
            </a:endParaRPr>
          </a:p>
        </p:txBody>
      </p:sp>
      <p:sp>
        <p:nvSpPr>
          <p:cNvPr id="12" name="矩形 11"/>
          <p:cNvSpPr/>
          <p:nvPr/>
        </p:nvSpPr>
        <p:spPr>
          <a:xfrm>
            <a:off x="2269451" y="5248656"/>
            <a:ext cx="3393707" cy="76941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表达技巧赏析题</a:t>
            </a:r>
            <a:endParaRPr lang="zh-CN" altLang="zh-CN" sz="1050" kern="100" dirty="0">
              <a:solidFill>
                <a:srgbClr val="C00000"/>
              </a:solidFill>
              <a:effectLst/>
              <a:latin typeface="宋体"/>
              <a:cs typeface="Courier New"/>
            </a:endParaRPr>
          </a:p>
        </p:txBody>
      </p:sp>
      <p:sp>
        <p:nvSpPr>
          <p:cNvPr id="13" name="矩形 12"/>
          <p:cNvSpPr/>
          <p:nvPr/>
        </p:nvSpPr>
        <p:spPr>
          <a:xfrm>
            <a:off x="2274251" y="5815389"/>
            <a:ext cx="4180996"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鉴赏文学作品的表达技巧</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4220250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11"/>
                                        </p:tgtEl>
                                      </p:cBhvr>
                                    </p:animEffect>
                                    <p:set>
                                      <p:cBhvr>
                                        <p:cTn id="30" dur="1" fill="hold">
                                          <p:stCondLst>
                                            <p:cond delay="499"/>
                                          </p:stCondLst>
                                        </p:cTn>
                                        <p:tgtEl>
                                          <p:spTgt spid="11"/>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2"/>
                                        </p:tgtEl>
                                      </p:cBhvr>
                                    </p:animEffect>
                                    <p:set>
                                      <p:cBhvr>
                                        <p:cTn id="33" dur="1" fill="hold">
                                          <p:stCondLst>
                                            <p:cond delay="499"/>
                                          </p:stCondLst>
                                        </p:cTn>
                                        <p:tgtEl>
                                          <p:spTgt spid="12"/>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3"/>
                                        </p:tgtEl>
                                      </p:cBhvr>
                                    </p:animEffect>
                                    <p:set>
                                      <p:cBhvr>
                                        <p:cTn id="36"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10" grpId="0"/>
      <p:bldP spid="10" grpId="1"/>
      <p:bldP spid="11" grpId="0"/>
      <p:bldP spid="11" grpId="1"/>
      <p:bldP spid="12" grpId="0"/>
      <p:bldP spid="12" grpId="1"/>
      <p:bldP spid="13" grpId="0"/>
      <p:bldP spid="1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5477" y="48058"/>
            <a:ext cx="11223676" cy="6758749"/>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诗的尾联表达了作者什么样的思想感情？对全诗的情感抒发有怎样的作用？</a:t>
            </a:r>
            <a:endParaRPr lang="zh-CN" altLang="zh-CN" sz="1050" kern="100" dirty="0">
              <a:latin typeface="宋体"/>
              <a:cs typeface="Courier New"/>
            </a:endParaRPr>
          </a:p>
          <a:p>
            <a:pPr>
              <a:lnSpc>
                <a:spcPct val="140000"/>
              </a:lnSpc>
            </a:pPr>
            <a:r>
              <a:rPr lang="zh-CN" altLang="zh-CN" sz="2800" kern="100" dirty="0">
                <a:latin typeface="Times New Roman"/>
                <a:ea typeface="华文细黑"/>
                <a:cs typeface="Times New Roman"/>
              </a:rPr>
              <a:t>解题思路：</a:t>
            </a:r>
            <a:r>
              <a:rPr lang="en-US" altLang="zh-CN" sz="2800" kern="100" dirty="0" smtClean="0">
                <a:latin typeface="Times New Roman"/>
                <a:ea typeface="华文细黑"/>
                <a:cs typeface="Courier New"/>
              </a:rPr>
              <a:t>___________________________________________________</a:t>
            </a:r>
          </a:p>
          <a:p>
            <a:pPr algn="just">
              <a:lnSpc>
                <a:spcPct val="14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a:t>
            </a:r>
          </a:p>
          <a:p>
            <a:pPr algn="just">
              <a:lnSpc>
                <a:spcPct val="14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a:t>
            </a:r>
            <a:endParaRPr lang="zh-CN" altLang="zh-CN" sz="1050" kern="100" dirty="0">
              <a:effectLst/>
              <a:latin typeface="宋体"/>
              <a:cs typeface="Courier New"/>
            </a:endParaRPr>
          </a:p>
        </p:txBody>
      </p:sp>
      <p:sp>
        <p:nvSpPr>
          <p:cNvPr id="10" name="矩形 9"/>
          <p:cNvSpPr/>
          <p:nvPr/>
        </p:nvSpPr>
        <p:spPr>
          <a:xfrm>
            <a:off x="392587" y="1120336"/>
            <a:ext cx="11112550" cy="5480450"/>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smtClean="0">
                <a:solidFill>
                  <a:srgbClr val="C00000"/>
                </a:solidFill>
                <a:latin typeface="Times New Roman"/>
                <a:ea typeface="华文细黑"/>
                <a:cs typeface="Times New Roman"/>
              </a:rPr>
              <a:t>                    </a:t>
            </a:r>
            <a:r>
              <a:rPr lang="zh-CN" altLang="zh-CN" sz="2800" kern="100" dirty="0" smtClean="0">
                <a:solidFill>
                  <a:srgbClr val="C00000"/>
                </a:solidFill>
                <a:latin typeface="Times New Roman"/>
                <a:ea typeface="华文细黑"/>
                <a:cs typeface="Times New Roman"/>
              </a:rPr>
              <a:t>该</a:t>
            </a:r>
            <a:r>
              <a:rPr lang="zh-CN" altLang="zh-CN" sz="2800" kern="100" dirty="0">
                <a:solidFill>
                  <a:srgbClr val="C00000"/>
                </a:solidFill>
                <a:latin typeface="Times New Roman"/>
                <a:ea typeface="华文细黑"/>
                <a:cs typeface="Times New Roman"/>
              </a:rPr>
              <a:t>题有两问。第一问问尾联感情，关键是理解其意。</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勤王敢道远</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表现了诗人愿意为君为国去戍边的雄心豪气；</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私向梦中归</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的意思是在戍边之地私下里在梦中回到故乡，是表现思乡的隐隐私情。最关键的词是</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敢</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，这个</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敢</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是</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岂敢</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之意，它较好地处理了</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家</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与</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国</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的矛盾</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a:p>
            <a:pPr algn="just">
              <a:lnSpc>
                <a:spcPct val="140000"/>
              </a:lnSpc>
              <a:spcAft>
                <a:spcPts val="0"/>
              </a:spcAft>
            </a:pPr>
            <a:r>
              <a:rPr lang="zh-CN" altLang="zh-CN" sz="2800" kern="100" dirty="0" smtClean="0">
                <a:solidFill>
                  <a:srgbClr val="C00000"/>
                </a:solidFill>
                <a:latin typeface="Times New Roman"/>
                <a:ea typeface="华文细黑"/>
                <a:cs typeface="Times New Roman"/>
              </a:rPr>
              <a:t>第二</a:t>
            </a:r>
            <a:r>
              <a:rPr lang="zh-CN" altLang="zh-CN" sz="2800" kern="100" dirty="0">
                <a:solidFill>
                  <a:srgbClr val="C00000"/>
                </a:solidFill>
                <a:latin typeface="Times New Roman"/>
                <a:ea typeface="华文细黑"/>
                <a:cs typeface="Times New Roman"/>
              </a:rPr>
              <a:t>问要求在观照全诗的基础上分析这一联情感的作用。如果说第一问重在问尾联内外，那么该问是</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跳出尾联看尾联</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，思考方向是先看前六句表达什么情感</a:t>
            </a:r>
            <a:r>
              <a:rPr lang="en-US" altLang="zh-CN" sz="2800" kern="100" dirty="0">
                <a:solidFill>
                  <a:srgbClr val="C00000"/>
                </a:solidFill>
                <a:latin typeface="Times New Roman"/>
                <a:ea typeface="华文细黑"/>
              </a:rPr>
              <a:t>(</a:t>
            </a:r>
            <a:r>
              <a:rPr lang="zh-CN" altLang="zh-CN" sz="2800" kern="100" dirty="0">
                <a:solidFill>
                  <a:srgbClr val="C00000"/>
                </a:solidFill>
                <a:latin typeface="Times New Roman"/>
                <a:ea typeface="华文细黑"/>
                <a:cs typeface="Times New Roman"/>
              </a:rPr>
              <a:t>其实又多了一层对前六句景中情的分析概括</a:t>
            </a:r>
            <a:r>
              <a:rPr lang="en-US" altLang="zh-CN" sz="2800" kern="100" dirty="0">
                <a:solidFill>
                  <a:srgbClr val="C00000"/>
                </a:solidFill>
                <a:latin typeface="Times New Roman"/>
                <a:ea typeface="华文细黑"/>
              </a:rPr>
              <a:t>)</a:t>
            </a:r>
            <a:r>
              <a:rPr lang="zh-CN" altLang="zh-CN" sz="2800" kern="100" dirty="0">
                <a:solidFill>
                  <a:srgbClr val="C00000"/>
                </a:solidFill>
                <a:latin typeface="Times New Roman"/>
                <a:ea typeface="华文细黑"/>
                <a:cs typeface="Times New Roman"/>
              </a:rPr>
              <a:t>，并与尾联作对比，注意尾联是直抒胸臆，在全诗地位中极其重要。</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Tree>
    <p:extLst>
      <p:ext uri="{BB962C8B-B14F-4D97-AF65-F5344CB8AC3E}">
        <p14:creationId xmlns:p14="http://schemas.microsoft.com/office/powerpoint/2010/main" val="615243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10" grpId="0"/>
      <p:bldP spid="10"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356" y="796875"/>
            <a:ext cx="11223676" cy="335474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形成答案：</a:t>
            </a:r>
            <a:r>
              <a:rPr lang="en-US" altLang="zh-CN" sz="2800" kern="100" dirty="0" smtClean="0">
                <a:latin typeface="Times New Roman"/>
                <a:ea typeface="华文细黑"/>
                <a:cs typeface="Courier New"/>
              </a:rPr>
              <a:t>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a:t>
            </a:r>
          </a:p>
          <a:p>
            <a:pPr algn="just">
              <a:lnSpc>
                <a:spcPct val="150000"/>
              </a:lnSpc>
              <a:spcAft>
                <a:spcPts val="0"/>
              </a:spcAft>
            </a:pPr>
            <a:r>
              <a:rPr lang="zh-CN" altLang="zh-CN" sz="2800" kern="100" dirty="0" smtClean="0">
                <a:latin typeface="Times New Roman"/>
                <a:ea typeface="华文细黑"/>
                <a:cs typeface="Times New Roman"/>
              </a:rPr>
              <a:t>题型</a:t>
            </a:r>
            <a:r>
              <a:rPr lang="zh-CN" altLang="zh-CN" sz="2800" kern="100" dirty="0">
                <a:latin typeface="Times New Roman"/>
                <a:ea typeface="华文细黑"/>
                <a:cs typeface="Times New Roman"/>
              </a:rPr>
              <a:t>归类： </a:t>
            </a:r>
            <a:r>
              <a:rPr lang="en-US" altLang="zh-CN" sz="2800" kern="100" dirty="0" smtClean="0">
                <a:latin typeface="Times New Roman"/>
                <a:ea typeface="华文细黑"/>
                <a:cs typeface="Courier New"/>
              </a:rPr>
              <a:t>_______________</a:t>
            </a:r>
          </a:p>
          <a:p>
            <a:pPr algn="just">
              <a:lnSpc>
                <a:spcPct val="150000"/>
              </a:lnSpc>
              <a:spcAft>
                <a:spcPts val="0"/>
              </a:spcAft>
            </a:pPr>
            <a:r>
              <a:rPr lang="zh-CN" altLang="zh-CN" sz="2800" kern="100" dirty="0" smtClean="0">
                <a:latin typeface="Times New Roman"/>
                <a:ea typeface="华文细黑"/>
                <a:cs typeface="Times New Roman"/>
              </a:rPr>
              <a:t>对应</a:t>
            </a:r>
            <a:r>
              <a:rPr lang="zh-CN" altLang="zh-CN" sz="2800" kern="100" dirty="0">
                <a:latin typeface="Times New Roman"/>
                <a:ea typeface="华文细黑"/>
                <a:cs typeface="Times New Roman"/>
              </a:rPr>
              <a:t>考点： </a:t>
            </a:r>
            <a:r>
              <a:rPr lang="en-US" altLang="zh-CN" sz="2800" kern="100" dirty="0" smtClean="0">
                <a:latin typeface="Times New Roman"/>
                <a:ea typeface="华文细黑"/>
                <a:cs typeface="Courier New"/>
              </a:rPr>
              <a:t>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_________________</a:t>
            </a:r>
            <a:endParaRPr lang="zh-CN" altLang="zh-CN" sz="1050" kern="100" dirty="0">
              <a:effectLst/>
              <a:latin typeface="宋体"/>
              <a:cs typeface="Courier New"/>
            </a:endParaRPr>
          </a:p>
        </p:txBody>
      </p:sp>
      <p:sp>
        <p:nvSpPr>
          <p:cNvPr id="10" name="矩形 9"/>
          <p:cNvSpPr/>
          <p:nvPr/>
        </p:nvSpPr>
        <p:spPr>
          <a:xfrm>
            <a:off x="352805" y="700181"/>
            <a:ext cx="11112550"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solidFill>
                  <a:srgbClr val="C00000"/>
                </a:solidFill>
                <a:latin typeface="Times New Roman"/>
                <a:ea typeface="华文细黑"/>
                <a:cs typeface="Times New Roman"/>
              </a:rPr>
              <a:t>                     </a:t>
            </a:r>
            <a:r>
              <a:rPr lang="zh-CN" altLang="zh-CN" sz="2800" kern="100" dirty="0" smtClean="0">
                <a:solidFill>
                  <a:srgbClr val="C00000"/>
                </a:solidFill>
                <a:latin typeface="Times New Roman"/>
                <a:ea typeface="华文细黑"/>
                <a:cs typeface="Times New Roman"/>
              </a:rPr>
              <a:t>第一</a:t>
            </a:r>
            <a:r>
              <a:rPr lang="zh-CN" altLang="zh-CN" sz="2800" kern="100" dirty="0">
                <a:solidFill>
                  <a:srgbClr val="C00000"/>
                </a:solidFill>
                <a:latin typeface="Times New Roman"/>
                <a:ea typeface="华文细黑"/>
                <a:cs typeface="Times New Roman"/>
              </a:rPr>
              <a:t>问：表现了诗人虽有羁旅思乡之愁，却能以国事为重的爱国热忱。</a:t>
            </a:r>
            <a:endParaRPr lang="zh-CN" altLang="zh-CN" sz="1050" kern="100" dirty="0">
              <a:solidFill>
                <a:srgbClr val="C00000"/>
              </a:solidFill>
              <a:latin typeface="宋体"/>
              <a:cs typeface="Courier New"/>
            </a:endParaRPr>
          </a:p>
          <a:p>
            <a:pPr algn="just">
              <a:lnSpc>
                <a:spcPct val="150000"/>
              </a:lnSpc>
              <a:spcAft>
                <a:spcPts val="0"/>
              </a:spcAft>
            </a:pPr>
            <a:r>
              <a:rPr lang="zh-CN" altLang="zh-CN" sz="2800" kern="100" dirty="0">
                <a:solidFill>
                  <a:srgbClr val="C00000"/>
                </a:solidFill>
                <a:latin typeface="Times New Roman"/>
                <a:ea typeface="华文细黑"/>
                <a:cs typeface="Times New Roman"/>
              </a:rPr>
              <a:t>第二问：使得诗中的思乡之情不至流于感伤，也提升了全诗的格调。</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51" y="5904700"/>
            <a:ext cx="3066035" cy="950897"/>
          </a:xfrm>
          <a:prstGeom prst="rect">
            <a:avLst/>
          </a:prstGeom>
        </p:spPr>
      </p:pic>
      <p:sp>
        <p:nvSpPr>
          <p:cNvPr id="5" name="矩形 4"/>
          <p:cNvSpPr/>
          <p:nvPr/>
        </p:nvSpPr>
        <p:spPr>
          <a:xfrm>
            <a:off x="2269451" y="2633632"/>
            <a:ext cx="5702495"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领悟诗歌情感题</a:t>
            </a:r>
            <a:endParaRPr lang="zh-CN" altLang="zh-CN" sz="1050" kern="100" dirty="0">
              <a:solidFill>
                <a:srgbClr val="C00000"/>
              </a:solidFill>
              <a:effectLst/>
              <a:latin typeface="宋体"/>
              <a:cs typeface="Courier New"/>
            </a:endParaRPr>
          </a:p>
        </p:txBody>
      </p:sp>
      <p:sp>
        <p:nvSpPr>
          <p:cNvPr id="8" name="矩形 7"/>
          <p:cNvSpPr/>
          <p:nvPr/>
        </p:nvSpPr>
        <p:spPr>
          <a:xfrm>
            <a:off x="2274250" y="3267116"/>
            <a:ext cx="6917300"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评价文章的思想内容和作者的观点态度</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4335765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10" grpId="0"/>
      <p:bldP spid="10" grpId="1"/>
      <p:bldP spid="5" grpId="0"/>
      <p:bldP spid="5" grpId="1"/>
      <p:bldP spid="8" grpId="0"/>
      <p:bldP spid="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53228" y="83760"/>
            <a:ext cx="11449272"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2.(2015·</a:t>
            </a:r>
            <a:r>
              <a:rPr lang="zh-CN" altLang="zh-CN" sz="2800" kern="100" dirty="0">
                <a:latin typeface="Times New Roman"/>
                <a:ea typeface="华文细黑"/>
                <a:cs typeface="Times New Roman"/>
              </a:rPr>
              <a:t>全国</a:t>
            </a: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阅读下面这首唐诗，然后回答问题。</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残春旅舍</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韩偓</a:t>
            </a:r>
            <a:r>
              <a:rPr lang="en-US" altLang="zh-CN" sz="2800" kern="100" baseline="30000" dirty="0">
                <a:latin typeface="宋体"/>
                <a:ea typeface="华文细黑"/>
                <a:cs typeface="Times New Roman"/>
              </a:rPr>
              <a:t>①</a:t>
            </a:r>
            <a:endParaRPr lang="zh-CN" altLang="zh-CN" sz="1050" kern="100" dirty="0">
              <a:latin typeface="宋体"/>
              <a:cs typeface="Courier New"/>
            </a:endParaRPr>
          </a:p>
          <a:p>
            <a:pPr algn="ct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旅舍</a:t>
            </a:r>
            <a:r>
              <a:rPr lang="zh-CN" altLang="zh-CN" sz="2800" kern="100" dirty="0">
                <a:latin typeface="Times New Roman"/>
                <a:ea typeface="华文细黑"/>
                <a:cs typeface="Times New Roman"/>
              </a:rPr>
              <a:t>残春宿雨晴，恍然心地忆咸京</a:t>
            </a:r>
            <a:r>
              <a:rPr lang="en-US" altLang="zh-CN" sz="2800" kern="100" baseline="30000" dirty="0">
                <a:latin typeface="宋体"/>
                <a:ea typeface="华文细黑"/>
                <a:cs typeface="Times New Roman"/>
              </a:rPr>
              <a:t>②</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树头蜂抱花须落，池面鱼吹柳絮行。</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禅伏诗魔归净域，酒冲愁阵出奇兵。</a:t>
            </a:r>
            <a:endParaRPr lang="zh-CN" altLang="zh-CN" sz="1050" kern="100" dirty="0">
              <a:latin typeface="宋体"/>
              <a:cs typeface="Courier New"/>
            </a:endParaRPr>
          </a:p>
          <a:p>
            <a:pPr algn="ct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两</a:t>
            </a:r>
            <a:r>
              <a:rPr lang="zh-CN" altLang="zh-CN" sz="2800" kern="100" dirty="0">
                <a:latin typeface="Times New Roman"/>
                <a:ea typeface="华文细黑"/>
                <a:cs typeface="Times New Roman"/>
              </a:rPr>
              <a:t>梁免被尘埃污</a:t>
            </a:r>
            <a:r>
              <a:rPr lang="en-US" altLang="zh-CN" sz="2800" kern="100" baseline="30000" dirty="0">
                <a:latin typeface="宋体"/>
                <a:ea typeface="华文细黑"/>
                <a:cs typeface="Times New Roman"/>
              </a:rPr>
              <a:t>③</a:t>
            </a:r>
            <a:r>
              <a:rPr lang="zh-CN" altLang="zh-CN" sz="2800" kern="100" dirty="0">
                <a:latin typeface="Times New Roman"/>
                <a:ea typeface="华文细黑"/>
                <a:cs typeface="Times New Roman"/>
              </a:rPr>
              <a:t>，拂拭朝簪待眼明</a:t>
            </a:r>
            <a:r>
              <a:rPr lang="en-US" altLang="zh-CN" sz="2800" kern="100" baseline="30000" dirty="0">
                <a:latin typeface="宋体"/>
                <a:ea typeface="华文细黑"/>
                <a:cs typeface="Times New Roman"/>
              </a:rPr>
              <a:t>④</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韩</a:t>
            </a:r>
            <a:r>
              <a:rPr lang="zh-CN" altLang="zh-CN" sz="2800" kern="100" dirty="0">
                <a:latin typeface="宋体"/>
                <a:ea typeface="华文细黑"/>
                <a:cs typeface="宋体"/>
              </a:rPr>
              <a:t>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约</a:t>
            </a:r>
            <a:r>
              <a:rPr lang="en-US" altLang="zh-CN" sz="2800" kern="100" dirty="0">
                <a:latin typeface="Times New Roman"/>
                <a:ea typeface="华文细黑"/>
                <a:cs typeface="Courier New"/>
              </a:rPr>
              <a:t>842—923)</a:t>
            </a:r>
            <a:r>
              <a:rPr lang="zh-CN" altLang="zh-CN" sz="2800" kern="100" dirty="0">
                <a:latin typeface="Times New Roman"/>
                <a:ea typeface="华文细黑"/>
                <a:cs typeface="Times New Roman"/>
              </a:rPr>
              <a:t>：字致尧，京兆万年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今陕西西安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人。这首诗是作者流徙闽地时所作。</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咸京：这里借指都城长安。</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梁：官帽上的横脊，古代以梁的多少区分官阶。</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朝簪：朝廷官员的冠饰</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Tree>
    <p:extLst>
      <p:ext uri="{BB962C8B-B14F-4D97-AF65-F5344CB8AC3E}">
        <p14:creationId xmlns:p14="http://schemas.microsoft.com/office/powerpoint/2010/main" val="912414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2464" y="45418"/>
            <a:ext cx="11335913" cy="658639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smtClean="0">
                <a:solidFill>
                  <a:srgbClr val="0000FF"/>
                </a:solidFill>
                <a:latin typeface="Times New Roman"/>
                <a:ea typeface="华文细黑"/>
                <a:cs typeface="Times New Roman"/>
              </a:rPr>
              <a:t>鉴赏</a:t>
            </a:r>
            <a:r>
              <a:rPr lang="zh-CN" altLang="zh-CN" sz="2800" kern="100" dirty="0" smtClean="0">
                <a:latin typeface="Times New Roman"/>
                <a:ea typeface="华文细黑"/>
                <a:cs typeface="Times New Roman"/>
              </a:rPr>
              <a:t>　</a:t>
            </a:r>
            <a:r>
              <a:rPr lang="zh-CN" altLang="zh-CN" sz="2800" kern="100" dirty="0">
                <a:latin typeface="Times New Roman"/>
                <a:ea typeface="华文细黑"/>
                <a:cs typeface="Times New Roman"/>
              </a:rPr>
              <a:t>这首诗是诗人客居闽地时而作，当时唐朝已亡，此诗旨在抒发对唐王朝的怀念之情。</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开笔处写出了一个春残红飞、夜雨刚晴的景象，再加上诗人他乡为客，于是诗人忆起了阔别久远的帝京</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长安。一提起长安，自然使诗人想起被昭宗信任、作翰林学士时的得意情形，又自然地想到被朱全忠排挤，使他落魄异乡的遭遇。这难言的种种味道，一时涌上心头。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忆咸京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三字，成为全篇枢纽，领起后面三联。</a:t>
            </a:r>
            <a:r>
              <a:rPr lang="en-US" altLang="zh-CN" sz="2800" kern="100" dirty="0">
                <a:latin typeface="Times New Roman"/>
                <a:ea typeface="华文细黑"/>
                <a:cs typeface="Courier New"/>
              </a:rPr>
              <a:t> </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颔联承接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忆咸京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三字，抒写对皇都美好春光的回忆。</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五、六句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禅伏诗魔归净域，酒冲愁阵出奇兵</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，具体写诗人客居馆舍中的寂寞。诗人</a:t>
            </a:r>
            <a:r>
              <a:rPr lang="zh-CN" altLang="zh-CN" sz="2800" kern="100" spc="100" dirty="0">
                <a:latin typeface="Times New Roman"/>
                <a:ea typeface="华文细黑"/>
                <a:cs typeface="Times New Roman"/>
              </a:rPr>
              <a:t>心中有无限的悲苦、说不尽的怨恨，客中无聊，</a:t>
            </a:r>
            <a:r>
              <a:rPr lang="zh-CN" altLang="zh-CN" sz="2800" kern="100" spc="100" dirty="0" smtClean="0">
                <a:latin typeface="Times New Roman"/>
                <a:ea typeface="华文细黑"/>
                <a:cs typeface="Times New Roman"/>
              </a:rPr>
              <a:t>只</a:t>
            </a:r>
            <a:r>
              <a:rPr lang="zh-CN" altLang="zh-CN" sz="2700" kern="100" dirty="0" smtClean="0">
                <a:solidFill>
                  <a:prstClr val="black"/>
                </a:solidFill>
                <a:latin typeface="Times New Roman"/>
                <a:ea typeface="华文细黑"/>
                <a:cs typeface="Times New Roman"/>
              </a:rPr>
              <a:t>好</a:t>
            </a:r>
            <a:endParaRPr lang="zh-CN" altLang="zh-CN" sz="1050" kern="100" spc="100" dirty="0">
              <a:effectLst/>
              <a:latin typeface="宋体"/>
              <a:cs typeface="Courier New"/>
            </a:endParaRPr>
          </a:p>
        </p:txBody>
      </p:sp>
    </p:spTree>
    <p:extLst>
      <p:ext uri="{BB962C8B-B14F-4D97-AF65-F5344CB8AC3E}">
        <p14:creationId xmlns:p14="http://schemas.microsoft.com/office/powerpoint/2010/main" val="2218629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5985</TotalTime>
  <Words>4388</Words>
  <Application>Microsoft Office PowerPoint</Application>
  <PresentationFormat>自定义</PresentationFormat>
  <Paragraphs>262</Paragraphs>
  <Slides>43</Slides>
  <Notes>0</Notes>
  <HiddenSlides>5</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3601</cp:revision>
  <dcterms:created xsi:type="dcterms:W3CDTF">2014-11-27T01:03:00Z</dcterms:created>
  <dcterms:modified xsi:type="dcterms:W3CDTF">2017-03-25T00:43:01Z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