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0" r:id="rId2"/>
    <p:sldId id="332" r:id="rId3"/>
    <p:sldId id="333" r:id="rId4"/>
    <p:sldId id="377" r:id="rId5"/>
    <p:sldId id="381" r:id="rId6"/>
    <p:sldId id="382" r:id="rId7"/>
    <p:sldId id="383" r:id="rId8"/>
    <p:sldId id="384" r:id="rId9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90000"/>
      </a:lnSpc>
      <a:spcBef>
        <a:spcPct val="20000"/>
      </a:spcBef>
      <a:spcAft>
        <a:spcPct val="0"/>
      </a:spcAft>
      <a:defRPr sz="36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defRPr sz="36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defRPr sz="36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defRPr sz="36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defRPr sz="36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6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6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6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600" b="1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</p:showPr>
  <p:clrMru>
    <a:srgbClr val="FF3300"/>
    <a:srgbClr val="0000CC"/>
    <a:srgbClr val="FF00FF"/>
    <a:srgbClr val="9900CC"/>
    <a:srgbClr val="006600"/>
    <a:srgbClr val="CC0000"/>
    <a:srgbClr val="800000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7" autoAdjust="0"/>
    <p:restoredTop sz="94608" autoAdjust="0"/>
  </p:normalViewPr>
  <p:slideViewPr>
    <p:cSldViewPr>
      <p:cViewPr varScale="1">
        <p:scale>
          <a:sx n="76" d="100"/>
          <a:sy n="76" d="100"/>
        </p:scale>
        <p:origin x="-418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8536546-C96F-4238-BB67-401E61294A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策划：《学生双语报》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A81D8-DACF-4041-ACB3-3B58159F82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策划：《学生双语报》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6B803-B7E0-4C82-941A-B511548BF1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策划：《学生双语报》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6B634-3D04-49F9-8F03-81F6F04811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策划：《学生双语报》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94893-81A9-451C-A2CB-E4B4CD1157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策划：《学生双语报》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3F4E8-2BFF-4CED-B163-E2F3896EB1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策划：《学生双语报》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1AFF0-872D-4338-9F19-6819801F83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策划：《学生双语报》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2A3DC-7A34-45FE-A298-4AE1AA957F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策划：《学生双语报》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F8177-2700-4E48-9FF7-F0CBEB1B41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策划：《学生双语报》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03FC6-A7D5-47C4-990B-BEBAA06C30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策划：《学生双语报》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F4867-5DCC-4520-B53B-80F0DA4F2B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策划：《学生双语报》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66A4A-4B8B-4845-9209-657DD691FD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策划：《学生双语报》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A8D8D-97BA-4D6E-A38C-C00E4FC00D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策划：《学生双语报》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0D848-D626-4A18-85AE-A4D58230F6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zh-CN" altLang="en-US"/>
              <a:t>策划：《学生双语报》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7CA2D7-ED8C-4D60-BA3F-C9EE9E2BD0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>
            <p:ph type="body" sz="half" idx="1"/>
          </p:nvPr>
        </p:nvSpPr>
        <p:spPr>
          <a:xfrm>
            <a:off x="250825" y="869950"/>
            <a:ext cx="8351838" cy="1046163"/>
          </a:xfrm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zh-CN" sz="3300" b="1" smtClean="0">
                <a:solidFill>
                  <a:srgbClr val="9900CC"/>
                </a:solidFill>
                <a:latin typeface="Times New Roman" pitchFamily="18" charset="0"/>
              </a:rPr>
              <a:t>Use the information in the passage to fill in 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zh-CN" sz="3300" b="1" smtClean="0">
                <a:solidFill>
                  <a:srgbClr val="9900CC"/>
                </a:solidFill>
                <a:latin typeface="Times New Roman" pitchFamily="18" charset="0"/>
              </a:rPr>
              <a:t>the table below.</a:t>
            </a:r>
          </a:p>
        </p:txBody>
      </p:sp>
      <p:graphicFrame>
        <p:nvGraphicFramePr>
          <p:cNvPr id="101432" name="Group 56"/>
          <p:cNvGraphicFramePr>
            <a:graphicFrameLocks noGrp="1"/>
          </p:cNvGraphicFramePr>
          <p:nvPr>
            <p:ph sz="half" idx="2"/>
          </p:nvPr>
        </p:nvGraphicFramePr>
        <p:xfrm>
          <a:off x="323850" y="1973263"/>
          <a:ext cx="8567738" cy="4773295"/>
        </p:xfrm>
        <a:graphic>
          <a:graphicData uri="http://schemas.openxmlformats.org/drawingml/2006/table">
            <a:tbl>
              <a:tblPr/>
              <a:tblGrid>
                <a:gridCol w="7704138"/>
                <a:gridCol w="863600"/>
              </a:tblGrid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Distance from east to west coast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Oceans on east and west coasts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Population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Where most Canadians live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Location of largest fresh water supply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Key point about Vancouver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Key point about Calgary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Key point about Thunder Bay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4" name="Text Box 52" descr="08062615"/>
          <p:cNvSpPr txBox="1">
            <a:spLocks noChangeArrowheads="1"/>
          </p:cNvSpPr>
          <p:nvPr/>
        </p:nvSpPr>
        <p:spPr bwMode="auto">
          <a:xfrm>
            <a:off x="2700338" y="211138"/>
            <a:ext cx="5832475" cy="6254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3500">
                <a:solidFill>
                  <a:srgbClr val="0000FF"/>
                </a:solidFill>
              </a:rPr>
              <a:t>Reading Comprehension V</a:t>
            </a:r>
          </a:p>
        </p:txBody>
      </p:sp>
      <p:grpSp>
        <p:nvGrpSpPr>
          <p:cNvPr id="28705" name="Group 57"/>
          <p:cNvGrpSpPr>
            <a:grpSpLocks/>
          </p:cNvGrpSpPr>
          <p:nvPr/>
        </p:nvGrpSpPr>
        <p:grpSpPr bwMode="auto">
          <a:xfrm>
            <a:off x="369888" y="157163"/>
            <a:ext cx="1898650" cy="679450"/>
            <a:chOff x="288" y="181"/>
            <a:chExt cx="1824" cy="528"/>
          </a:xfrm>
        </p:grpSpPr>
        <p:pic>
          <p:nvPicPr>
            <p:cNvPr id="28706" name="Picture 58" descr="图片19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8" y="181"/>
              <a:ext cx="1824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707" name="Text Box 59"/>
            <p:cNvSpPr txBox="1">
              <a:spLocks noChangeArrowheads="1"/>
            </p:cNvSpPr>
            <p:nvPr/>
          </p:nvSpPr>
          <p:spPr bwMode="auto">
            <a:xfrm>
              <a:off x="482" y="259"/>
              <a:ext cx="1542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300">
                  <a:solidFill>
                    <a:srgbClr val="3366FF"/>
                  </a:solidFill>
                  <a:latin typeface="Arial" charset="0"/>
                </a:rPr>
                <a:t>Scanning</a:t>
              </a:r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523" name="Group 75"/>
          <p:cNvGraphicFramePr>
            <a:graphicFrameLocks noGrp="1"/>
          </p:cNvGraphicFramePr>
          <p:nvPr>
            <p:ph sz="half" idx="2"/>
          </p:nvPr>
        </p:nvGraphicFramePr>
        <p:xfrm>
          <a:off x="323850" y="188913"/>
          <a:ext cx="8569325" cy="6541770"/>
        </p:xfrm>
        <a:graphic>
          <a:graphicData uri="http://schemas.openxmlformats.org/drawingml/2006/table">
            <a:tbl>
              <a:tblPr/>
              <a:tblGrid>
                <a:gridCol w="4033838"/>
                <a:gridCol w="4535487"/>
              </a:tblGrid>
              <a:tr h="935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Distance from east to west coast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5,500 km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8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Oceans on east and west coasts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Atlantic Ocean—east; Pacific Ocean—west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1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Population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slightly over 30 million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1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Where most Canadians live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within a few hundred kilometres of the USA border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0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Location of largest fresh water supply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the Great Lakes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535" name="Group 63"/>
          <p:cNvGraphicFramePr>
            <a:graphicFrameLocks noGrp="1"/>
          </p:cNvGraphicFramePr>
          <p:nvPr>
            <p:ph sz="half" idx="2"/>
          </p:nvPr>
        </p:nvGraphicFramePr>
        <p:xfrm>
          <a:off x="250825" y="600075"/>
          <a:ext cx="8642350" cy="5637213"/>
        </p:xfrm>
        <a:graphic>
          <a:graphicData uri="http://schemas.openxmlformats.org/drawingml/2006/table">
            <a:tbl>
              <a:tblPr/>
              <a:tblGrid>
                <a:gridCol w="3529013"/>
                <a:gridCol w="5113337"/>
              </a:tblGrid>
              <a:tr h="297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Key point about Vancouver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Canada’s warmest part / Canada’s most beautiful city / some of the oldest and most beautiful forests in the world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3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Key point about Calgary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famous for the Calgary Stampede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Key point about Thunder Bay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busy port city at the top of the Great Lakes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323850" y="1484313"/>
            <a:ext cx="7559675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solidFill>
                  <a:srgbClr val="9900CC"/>
                </a:solidFill>
              </a:rPr>
              <a:t>Underline the main places mentioned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solidFill>
                  <a:srgbClr val="9900CC"/>
                </a:solidFill>
              </a:rPr>
              <a:t>in the text.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323850" y="2781300"/>
            <a:ext cx="8135938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Montreal, Atlantic coast, Vancouver, Rocky Mountains, Calgary, Thunder Bay, Lake Superior and Toronto.</a:t>
            </a:r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323850" y="4797425"/>
            <a:ext cx="8353425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solidFill>
                  <a:srgbClr val="9900CC"/>
                </a:solidFill>
              </a:rPr>
              <a:t>Draw the travalling route of the two girls at the map on page 33.</a:t>
            </a:r>
          </a:p>
        </p:txBody>
      </p:sp>
      <p:sp>
        <p:nvSpPr>
          <p:cNvPr id="31749" name="Text Box 8" descr="08062615"/>
          <p:cNvSpPr txBox="1">
            <a:spLocks noChangeArrowheads="1"/>
          </p:cNvSpPr>
          <p:nvPr/>
        </p:nvSpPr>
        <p:spPr bwMode="auto">
          <a:xfrm>
            <a:off x="2916238" y="620713"/>
            <a:ext cx="5832475" cy="64135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</a:rPr>
              <a:t>Reading Comprehension VI</a:t>
            </a:r>
          </a:p>
        </p:txBody>
      </p:sp>
      <p:grpSp>
        <p:nvGrpSpPr>
          <p:cNvPr id="31750" name="Group 12"/>
          <p:cNvGrpSpPr>
            <a:grpSpLocks/>
          </p:cNvGrpSpPr>
          <p:nvPr/>
        </p:nvGrpSpPr>
        <p:grpSpPr bwMode="auto">
          <a:xfrm>
            <a:off x="468313" y="588963"/>
            <a:ext cx="1898650" cy="679450"/>
            <a:chOff x="288" y="181"/>
            <a:chExt cx="1824" cy="528"/>
          </a:xfrm>
        </p:grpSpPr>
        <p:pic>
          <p:nvPicPr>
            <p:cNvPr id="31751" name="Picture 13" descr="图片19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8" y="181"/>
              <a:ext cx="1824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2" name="Text Box 14"/>
            <p:cNvSpPr txBox="1">
              <a:spLocks noChangeArrowheads="1"/>
            </p:cNvSpPr>
            <p:nvPr/>
          </p:nvSpPr>
          <p:spPr bwMode="auto">
            <a:xfrm>
              <a:off x="482" y="259"/>
              <a:ext cx="1542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300">
                  <a:solidFill>
                    <a:srgbClr val="3366FF"/>
                  </a:solidFill>
                  <a:latin typeface="Arial" charset="0"/>
                </a:rPr>
                <a:t>Scanning</a:t>
              </a:r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autoUpdateAnimBg="0"/>
      <p:bldP spid="158724" grpId="0"/>
      <p:bldP spid="1587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ma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52388" y="-52388"/>
            <a:ext cx="9196388" cy="6962776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981200" y="4343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endParaRPr kumimoji="1" lang="zh-CN" altLang="zh-CN" sz="2400" b="0">
              <a:solidFill>
                <a:schemeClr val="tx1"/>
              </a:solidFill>
            </a:endParaRPr>
          </a:p>
        </p:txBody>
      </p:sp>
      <p:pic>
        <p:nvPicPr>
          <p:cNvPr id="162820" name="Picture 4" descr="BD14868_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87700" y="456406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2821" name="Picture 5" descr="BD14868_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313" y="4492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2822" name="Picture 6" descr="BD14868_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9338" y="50688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2823" name="Text Box 7"/>
          <p:cNvSpPr txBox="1">
            <a:spLocks noChangeArrowheads="1"/>
          </p:cNvSpPr>
          <p:nvPr/>
        </p:nvSpPr>
        <p:spPr bwMode="auto">
          <a:xfrm>
            <a:off x="244475" y="3789363"/>
            <a:ext cx="2681288" cy="701675"/>
          </a:xfrm>
          <a:prstGeom prst="rect">
            <a:avLst/>
          </a:prstGeom>
          <a:solidFill>
            <a:srgbClr val="0000FF">
              <a:alpha val="74117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4000">
                <a:solidFill>
                  <a:schemeClr val="bg1"/>
                </a:solidFill>
              </a:rPr>
              <a:t>Vancouver </a:t>
            </a:r>
          </a:p>
        </p:txBody>
      </p:sp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3254375" y="3578225"/>
            <a:ext cx="2060575" cy="701675"/>
          </a:xfrm>
          <a:prstGeom prst="rect">
            <a:avLst/>
          </a:prstGeom>
          <a:solidFill>
            <a:srgbClr val="0000FF">
              <a:alpha val="74117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4000">
                <a:solidFill>
                  <a:schemeClr val="bg1"/>
                </a:solidFill>
              </a:rPr>
              <a:t>Calgary </a:t>
            </a:r>
          </a:p>
        </p:txBody>
      </p:sp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2765425" y="5667375"/>
            <a:ext cx="2787650" cy="641350"/>
          </a:xfrm>
          <a:prstGeom prst="rect">
            <a:avLst/>
          </a:prstGeom>
          <a:solidFill>
            <a:srgbClr val="0000FF">
              <a:alpha val="74117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</a:rPr>
              <a:t>Thunder Bay</a:t>
            </a:r>
          </a:p>
        </p:txBody>
      </p:sp>
      <p:pic>
        <p:nvPicPr>
          <p:cNvPr id="162826" name="Picture 10" descr="BD14868_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551656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6011863" y="5445125"/>
            <a:ext cx="1898650" cy="641350"/>
          </a:xfrm>
          <a:prstGeom prst="rect">
            <a:avLst/>
          </a:prstGeom>
          <a:solidFill>
            <a:srgbClr val="0000FF">
              <a:alpha val="74117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>
                <a:solidFill>
                  <a:schemeClr val="bg1"/>
                </a:solidFill>
              </a:rPr>
              <a:t>Toronto </a:t>
            </a:r>
          </a:p>
        </p:txBody>
      </p:sp>
      <p:sp>
        <p:nvSpPr>
          <p:cNvPr id="162828" name="Line 12"/>
          <p:cNvSpPr>
            <a:spLocks noChangeShapeType="1"/>
          </p:cNvSpPr>
          <p:nvPr/>
        </p:nvSpPr>
        <p:spPr bwMode="auto">
          <a:xfrm>
            <a:off x="2843213" y="4652963"/>
            <a:ext cx="3313112" cy="5048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829" name="Text Box 13"/>
          <p:cNvSpPr txBox="1">
            <a:spLocks noChangeArrowheads="1"/>
          </p:cNvSpPr>
          <p:nvPr/>
        </p:nvSpPr>
        <p:spPr bwMode="auto">
          <a:xfrm>
            <a:off x="1619250" y="908050"/>
            <a:ext cx="5689600" cy="701675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4000">
                <a:solidFill>
                  <a:schemeClr val="bg1"/>
                </a:solidFill>
              </a:rPr>
              <a:t>What did they see there?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6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3" grpId="0" animBg="1" autoUpdateAnimBg="0"/>
      <p:bldP spid="162824" grpId="0" animBg="1" autoUpdateAnimBg="0"/>
      <p:bldP spid="162825" grpId="0" animBg="1" autoUpdateAnimBg="0"/>
      <p:bldP spid="162827" grpId="0" animBg="1" autoUpdateAnimBg="0"/>
      <p:bldP spid="162828" grpId="0" animBg="1"/>
      <p:bldP spid="16282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395288" y="26035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90000"/>
            </a:pPr>
            <a:r>
              <a:rPr lang="en-US" altLang="zh-CN" b="1">
                <a:solidFill>
                  <a:srgbClr val="0000FF"/>
                </a:solidFill>
                <a:latin typeface="Arial Black" pitchFamily="34" charset="0"/>
              </a:rPr>
              <a:t>Draw the traveling route of the</a:t>
            </a:r>
          </a:p>
          <a:p>
            <a:pPr marL="342900" indent="-342900" algn="l">
              <a:spcBef>
                <a:spcPct val="20000"/>
              </a:spcBef>
              <a:buSzPct val="90000"/>
            </a:pPr>
            <a:r>
              <a:rPr lang="en-US" altLang="zh-CN" b="1">
                <a:solidFill>
                  <a:srgbClr val="0000FF"/>
                </a:solidFill>
                <a:latin typeface="Arial Black" pitchFamily="34" charset="0"/>
              </a:rPr>
              <a:t>two girls.</a:t>
            </a:r>
          </a:p>
        </p:txBody>
      </p:sp>
      <p:pic>
        <p:nvPicPr>
          <p:cNvPr id="83973" name="Picture 5" descr="tu1"/>
          <p:cNvPicPr>
            <a:picLocks noChangeAspect="1" noChangeArrowheads="1"/>
          </p:cNvPicPr>
          <p:nvPr/>
        </p:nvPicPr>
        <p:blipFill>
          <a:blip r:embed="rId2" cstate="print">
            <a:lum bright="-12000"/>
          </a:blip>
          <a:srcRect l="3101" r="1550" b="8894"/>
          <a:stretch>
            <a:fillRect/>
          </a:stretch>
        </p:blipFill>
        <p:spPr bwMode="auto">
          <a:xfrm>
            <a:off x="395288" y="1628775"/>
            <a:ext cx="8388350" cy="4679950"/>
          </a:xfrm>
          <a:prstGeom prst="rect">
            <a:avLst/>
          </a:prstGeom>
          <a:noFill/>
          <a:ln w="76200" cmpd="tri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83974" name="Picture 6" descr="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3141663"/>
            <a:ext cx="1828800" cy="1352550"/>
          </a:xfrm>
          <a:prstGeom prst="rect">
            <a:avLst/>
          </a:prstGeom>
          <a:noFill/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685800" y="1295400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zh-CN" b="1">
                <a:solidFill>
                  <a:srgbClr val="D60093"/>
                </a:solidFill>
              </a:rPr>
              <a:t>Vancouver</a:t>
            </a:r>
            <a:endParaRPr kumimoji="0" lang="en-US" altLang="zh-CN" b="1">
              <a:solidFill>
                <a:srgbClr val="D60093"/>
              </a:solidFill>
            </a:endParaRP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685800" y="2559050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zh-CN" b="1">
                <a:solidFill>
                  <a:srgbClr val="D60093"/>
                </a:solidFill>
              </a:rPr>
              <a:t>Calgary</a:t>
            </a:r>
            <a:endParaRPr kumimoji="0" lang="en-US" altLang="zh-CN" b="1">
              <a:solidFill>
                <a:srgbClr val="D60093"/>
              </a:solidFill>
            </a:endParaRP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685800" y="3702050"/>
            <a:ext cx="365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zh-CN" b="1">
                <a:solidFill>
                  <a:srgbClr val="D60093"/>
                </a:solidFill>
              </a:rPr>
              <a:t>Thunder Bay</a:t>
            </a:r>
            <a:endParaRPr kumimoji="0" lang="en-US" altLang="zh-CN" b="1">
              <a:solidFill>
                <a:srgbClr val="D60093"/>
              </a:solidFill>
            </a:endParaRP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685800" y="4768850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zh-CN" b="1">
                <a:solidFill>
                  <a:srgbClr val="D60093"/>
                </a:solidFill>
              </a:rPr>
              <a:t>Toronto</a:t>
            </a:r>
            <a:endParaRPr kumimoji="0" lang="en-US" altLang="zh-CN" b="1">
              <a:solidFill>
                <a:srgbClr val="D60093"/>
              </a:solidFill>
            </a:endParaRPr>
          </a:p>
        </p:txBody>
      </p:sp>
      <p:sp>
        <p:nvSpPr>
          <p:cNvPr id="81928" name="AutoShape 8"/>
          <p:cNvSpPr>
            <a:spLocks noChangeArrowheads="1"/>
          </p:cNvSpPr>
          <p:nvPr/>
        </p:nvSpPr>
        <p:spPr bwMode="auto">
          <a:xfrm>
            <a:off x="304800" y="1676400"/>
            <a:ext cx="381000" cy="1219200"/>
          </a:xfrm>
          <a:prstGeom prst="curvedRightArrow">
            <a:avLst>
              <a:gd name="adj1" fmla="val 64000"/>
              <a:gd name="adj2" fmla="val 128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9" name="AutoShape 9"/>
          <p:cNvSpPr>
            <a:spLocks noChangeArrowheads="1"/>
          </p:cNvSpPr>
          <p:nvPr/>
        </p:nvSpPr>
        <p:spPr bwMode="auto">
          <a:xfrm>
            <a:off x="304800" y="2895600"/>
            <a:ext cx="381000" cy="1219200"/>
          </a:xfrm>
          <a:prstGeom prst="curvedRightArrow">
            <a:avLst>
              <a:gd name="adj1" fmla="val 64000"/>
              <a:gd name="adj2" fmla="val 128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0" name="AutoShape 10"/>
          <p:cNvSpPr>
            <a:spLocks noChangeArrowheads="1"/>
          </p:cNvSpPr>
          <p:nvPr/>
        </p:nvSpPr>
        <p:spPr bwMode="auto">
          <a:xfrm>
            <a:off x="304800" y="4114800"/>
            <a:ext cx="381000" cy="1219200"/>
          </a:xfrm>
          <a:prstGeom prst="curvedRightArrow">
            <a:avLst>
              <a:gd name="adj1" fmla="val 64000"/>
              <a:gd name="adj2" fmla="val 128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1931" name="Picture 11" descr="Canada 4副本"/>
          <p:cNvPicPr>
            <a:picLocks noChangeArrowheads="1"/>
          </p:cNvPicPr>
          <p:nvPr/>
        </p:nvPicPr>
        <p:blipFill>
          <a:blip r:embed="rId3" cstate="print"/>
          <a:srcRect r="2744"/>
          <a:stretch>
            <a:fillRect/>
          </a:stretch>
        </p:blipFill>
        <p:spPr bwMode="auto">
          <a:xfrm>
            <a:off x="3563938" y="914400"/>
            <a:ext cx="5580062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2" name="Oval 12"/>
          <p:cNvSpPr>
            <a:spLocks noChangeArrowheads="1"/>
          </p:cNvSpPr>
          <p:nvPr/>
        </p:nvSpPr>
        <p:spPr bwMode="auto">
          <a:xfrm>
            <a:off x="3886200" y="42672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3" name="Oval 13"/>
          <p:cNvSpPr>
            <a:spLocks noChangeArrowheads="1"/>
          </p:cNvSpPr>
          <p:nvPr/>
        </p:nvSpPr>
        <p:spPr bwMode="auto">
          <a:xfrm>
            <a:off x="4648200" y="4137025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4" name="Oval 14"/>
          <p:cNvSpPr>
            <a:spLocks noChangeArrowheads="1"/>
          </p:cNvSpPr>
          <p:nvPr/>
        </p:nvSpPr>
        <p:spPr bwMode="auto">
          <a:xfrm>
            <a:off x="6477000" y="4648200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5" name="Oval 15"/>
          <p:cNvSpPr>
            <a:spLocks noChangeArrowheads="1"/>
          </p:cNvSpPr>
          <p:nvPr/>
        </p:nvSpPr>
        <p:spPr bwMode="auto">
          <a:xfrm>
            <a:off x="7315200" y="5229225"/>
            <a:ext cx="228600" cy="2286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utoUpdateAnimBg="0"/>
      <p:bldP spid="81925" grpId="0" autoUpdateAnimBg="0"/>
      <p:bldP spid="81926" grpId="0" autoUpdateAnimBg="0"/>
      <p:bldP spid="81927" grpId="0" autoUpdateAnimBg="0"/>
      <p:bldP spid="81928" grpId="0" animBg="1"/>
      <p:bldP spid="81929" grpId="0" animBg="1"/>
      <p:bldP spid="81930" grpId="0" animBg="1"/>
      <p:bldP spid="81932" grpId="0" animBg="1"/>
      <p:bldP spid="81933" grpId="0" animBg="1"/>
      <p:bldP spid="81934" grpId="0" animBg="1"/>
      <p:bldP spid="819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9" name="Object 3"/>
          <p:cNvGraphicFramePr>
            <a:graphicFrameLocks noChangeAspect="1"/>
          </p:cNvGraphicFramePr>
          <p:nvPr>
            <p:ph idx="1"/>
          </p:nvPr>
        </p:nvGraphicFramePr>
        <p:xfrm>
          <a:off x="250825" y="549275"/>
          <a:ext cx="8713788" cy="5832475"/>
        </p:xfrm>
        <a:graphic>
          <a:graphicData uri="http://schemas.openxmlformats.org/presentationml/2006/ole">
            <p:oleObj spid="_x0000_s128002" name="Photo Editor 照片" r:id="rId3" imgW="3400900" imgH="2333333" progId="MSPhotoEd.3">
              <p:embed/>
            </p:oleObj>
          </a:graphicData>
        </a:graphic>
      </p:graphicFrame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1347788" y="52181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2400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39750" y="5013325"/>
            <a:ext cx="2673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>
                <a:solidFill>
                  <a:srgbClr val="030305"/>
                </a:solidFill>
              </a:rPr>
              <a:t>Vancouver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3419475" y="4076700"/>
            <a:ext cx="175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rgbClr val="030305"/>
                </a:solidFill>
              </a:rPr>
              <a:t>Calgary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4356100" y="4652963"/>
            <a:ext cx="2787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rgbClr val="030305"/>
                </a:solidFill>
              </a:rPr>
              <a:t>Thunder Bay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787900" y="4724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2400"/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067175" y="5656263"/>
            <a:ext cx="3016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rgbClr val="030305"/>
                </a:solidFill>
              </a:rPr>
              <a:t>Lake Superior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7092950" y="5157788"/>
            <a:ext cx="1784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rgbClr val="030305"/>
                </a:solidFill>
              </a:rPr>
              <a:t>Toronto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250825" y="3573463"/>
            <a:ext cx="3651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rgbClr val="333300"/>
                </a:solidFill>
              </a:rPr>
              <a:t>Rocky Mountains</a:t>
            </a: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1187450" y="4724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2400"/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1042988" y="3849688"/>
            <a:ext cx="48895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9600" b="1">
                <a:solidFill>
                  <a:srgbClr val="800000"/>
                </a:solidFill>
              </a:rPr>
              <a:t>.</a:t>
            </a:r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3708400" y="3573463"/>
            <a:ext cx="48895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9600" b="1">
                <a:solidFill>
                  <a:srgbClr val="800000"/>
                </a:solidFill>
              </a:rPr>
              <a:t>.</a:t>
            </a:r>
          </a:p>
        </p:txBody>
      </p: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5219700" y="5013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2400"/>
          </a:p>
        </p:txBody>
      </p: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5127625" y="4321175"/>
            <a:ext cx="48895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9600" b="1">
                <a:solidFill>
                  <a:srgbClr val="800000"/>
                </a:solidFill>
              </a:rPr>
              <a:t>.</a:t>
            </a:r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6746875" y="4178300"/>
            <a:ext cx="48895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9600" b="1">
                <a:solidFill>
                  <a:srgbClr val="800000"/>
                </a:solidFill>
              </a:rPr>
              <a:t>.</a:t>
            </a:r>
          </a:p>
        </p:txBody>
      </p:sp>
      <p:sp>
        <p:nvSpPr>
          <p:cNvPr id="55328" name="Text Box 32"/>
          <p:cNvSpPr txBox="1">
            <a:spLocks noChangeArrowheads="1"/>
          </p:cNvSpPr>
          <p:nvPr/>
        </p:nvSpPr>
        <p:spPr bwMode="auto">
          <a:xfrm>
            <a:off x="1403350" y="3573463"/>
            <a:ext cx="48895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9600" b="1">
                <a:solidFill>
                  <a:srgbClr val="800000"/>
                </a:solidFill>
              </a:rPr>
              <a:t>.</a:t>
            </a:r>
          </a:p>
        </p:txBody>
      </p:sp>
      <p:sp>
        <p:nvSpPr>
          <p:cNvPr id="55333" name="Line 37"/>
          <p:cNvSpPr>
            <a:spLocks noChangeShapeType="1"/>
          </p:cNvSpPr>
          <p:nvPr/>
        </p:nvSpPr>
        <p:spPr bwMode="auto">
          <a:xfrm flipV="1">
            <a:off x="1331913" y="4724400"/>
            <a:ext cx="287337" cy="217488"/>
          </a:xfrm>
          <a:prstGeom prst="line">
            <a:avLst/>
          </a:prstGeom>
          <a:noFill/>
          <a:ln w="31750">
            <a:solidFill>
              <a:srgbClr val="FF0000"/>
            </a:solidFill>
            <a:miter lim="800000"/>
            <a:headEnd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4" name="Line 38"/>
          <p:cNvSpPr>
            <a:spLocks noChangeShapeType="1"/>
          </p:cNvSpPr>
          <p:nvPr/>
        </p:nvSpPr>
        <p:spPr bwMode="auto">
          <a:xfrm>
            <a:off x="1692275" y="4724400"/>
            <a:ext cx="2232025" cy="0"/>
          </a:xfrm>
          <a:prstGeom prst="line">
            <a:avLst/>
          </a:prstGeom>
          <a:noFill/>
          <a:ln w="31750">
            <a:solidFill>
              <a:srgbClr val="FF0000"/>
            </a:solidFill>
            <a:miter lim="800000"/>
            <a:headEnd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5" name="Line 39"/>
          <p:cNvSpPr>
            <a:spLocks noChangeShapeType="1"/>
          </p:cNvSpPr>
          <p:nvPr/>
        </p:nvSpPr>
        <p:spPr bwMode="auto">
          <a:xfrm>
            <a:off x="3924300" y="4724400"/>
            <a:ext cx="1439863" cy="720725"/>
          </a:xfrm>
          <a:prstGeom prst="line">
            <a:avLst/>
          </a:prstGeom>
          <a:noFill/>
          <a:ln w="31750">
            <a:solidFill>
              <a:srgbClr val="FF0000"/>
            </a:solidFill>
            <a:miter lim="800000"/>
            <a:headEnd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6" name="Line 40"/>
          <p:cNvSpPr>
            <a:spLocks noChangeShapeType="1"/>
          </p:cNvSpPr>
          <p:nvPr/>
        </p:nvSpPr>
        <p:spPr bwMode="auto">
          <a:xfrm flipV="1">
            <a:off x="5435600" y="5300663"/>
            <a:ext cx="1512888" cy="144462"/>
          </a:xfrm>
          <a:prstGeom prst="line">
            <a:avLst/>
          </a:prstGeom>
          <a:noFill/>
          <a:ln w="31750">
            <a:solidFill>
              <a:srgbClr val="FF0000"/>
            </a:solidFill>
            <a:miter lim="800000"/>
            <a:headEnd/>
            <a:tail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1000" fill="hold"/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8" dur="500"/>
                                        <p:tgtEl>
                                          <p:spTgt spid="5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/>
      <p:bldP spid="55303" grpId="0"/>
      <p:bldP spid="55304" grpId="0"/>
      <p:bldP spid="55307" grpId="0"/>
      <p:bldP spid="55308" grpId="0"/>
      <p:bldP spid="55311" grpId="0"/>
      <p:bldP spid="55317" grpId="0"/>
      <p:bldP spid="55322" grpId="0"/>
      <p:bldP spid="55322" grpId="1"/>
      <p:bldP spid="55325" grpId="0"/>
      <p:bldP spid="55325" grpId="1"/>
      <p:bldP spid="55327" grpId="0"/>
      <p:bldP spid="55327" grpId="1"/>
      <p:bldP spid="55328" grpId="0"/>
      <p:bldP spid="55328" grpId="1"/>
      <p:bldP spid="55333" grpId="0" animBg="1"/>
      <p:bldP spid="55334" grpId="0" animBg="1"/>
      <p:bldP spid="55335" grpId="0" animBg="1"/>
      <p:bldP spid="55336" grpId="0" animBg="1"/>
    </p:bldLst>
  </p:timing>
</p:sld>
</file>

<file path=ppt/theme/theme1.xml><?xml version="1.0" encoding="utf-8"?>
<a:theme xmlns:a="http://schemas.openxmlformats.org/drawingml/2006/main" name="花1">
  <a:themeElements>
    <a:clrScheme name="花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花1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花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花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花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花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花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花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花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花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花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花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花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花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花1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3733</TotalTime>
  <Pages>0</Pages>
  <Words>234</Words>
  <Characters>0</Characters>
  <Application>Microsoft Office PowerPoint</Application>
  <DocSecurity>0</DocSecurity>
  <PresentationFormat>全屏显示(4:3)</PresentationFormat>
  <Lines>0</Lines>
  <Paragraphs>56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Times New Roman</vt:lpstr>
      <vt:lpstr>宋体</vt:lpstr>
      <vt:lpstr>Arial</vt:lpstr>
      <vt:lpstr>华文新魏</vt:lpstr>
      <vt:lpstr>Arial Black</vt:lpstr>
      <vt:lpstr>MingLiU</vt:lpstr>
      <vt:lpstr>Arial Narrow</vt:lpstr>
      <vt:lpstr>华文细黑</vt:lpstr>
      <vt:lpstr>花1</vt:lpstr>
      <vt:lpstr>Microsoft Photo Editor 3.0 照片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>Microsoft China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623</cp:revision>
  <cp:lastPrinted>1899-12-30T00:00:00Z</cp:lastPrinted>
  <dcterms:created xsi:type="dcterms:W3CDTF">2004-10-17T13:25:41Z</dcterms:created>
  <dcterms:modified xsi:type="dcterms:W3CDTF">2016-05-09T00:05:44Z</dcterms:modified>
</cp:coreProperties>
</file>