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2" r:id="rId6"/>
    <p:sldId id="269" r:id="rId7"/>
    <p:sldId id="263" r:id="rId8"/>
    <p:sldId id="266"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4E76E-F699-423D-92EA-F231654E4D6B}" type="datetimeFigureOut">
              <a:rPr lang="zh-CN" altLang="en-US" smtClean="0"/>
              <a:t>2015-9-17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426D69-6B24-49E4-8936-D433023CD17A}" type="slidenum">
              <a:rPr lang="zh-CN" altLang="en-US" smtClean="0"/>
              <a:t>‹#›</a:t>
            </a:fld>
            <a:endParaRPr lang="zh-CN" altLang="en-US"/>
          </a:p>
        </p:txBody>
      </p:sp>
    </p:spTree>
    <p:extLst>
      <p:ext uri="{BB962C8B-B14F-4D97-AF65-F5344CB8AC3E}">
        <p14:creationId xmlns:p14="http://schemas.microsoft.com/office/powerpoint/2010/main" val="868919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t>3</a:t>
            </a:fld>
            <a:endParaRPr lang="zh-CN" altLang="en-US"/>
          </a:p>
        </p:txBody>
      </p:sp>
    </p:spTree>
    <p:extLst>
      <p:ext uri="{BB962C8B-B14F-4D97-AF65-F5344CB8AC3E}">
        <p14:creationId xmlns:p14="http://schemas.microsoft.com/office/powerpoint/2010/main" val="393983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806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5262979"/>
          </a:xfrm>
          <a:prstGeom prst="rect">
            <a:avLst/>
          </a:prstGeom>
          <a:noFill/>
        </p:spPr>
        <p:txBody>
          <a:bodyPr wrap="square" rtlCol="0">
            <a:spAutoFit/>
          </a:bodyPr>
          <a:lstStyle/>
          <a:p>
            <a:r>
              <a:rPr lang="en-US" altLang="zh-CN" sz="2400" dirty="0" smtClean="0"/>
              <a:t>Teens </a:t>
            </a:r>
            <a:r>
              <a:rPr lang="zh-CN" altLang="en-US" sz="2400" dirty="0" smtClean="0"/>
              <a:t>第</a:t>
            </a:r>
            <a:r>
              <a:rPr lang="en-US" altLang="zh-CN" sz="2400" dirty="0" smtClean="0"/>
              <a:t>3</a:t>
            </a:r>
            <a:r>
              <a:rPr lang="zh-CN" altLang="en-US" sz="2400" dirty="0" smtClean="0"/>
              <a:t>期</a:t>
            </a:r>
            <a:r>
              <a:rPr lang="zh-CN" altLang="en-US" sz="2400" dirty="0" smtClean="0"/>
              <a:t>阅读要求</a:t>
            </a:r>
            <a:endParaRPr lang="en-US" altLang="zh-CN" sz="2400" dirty="0" smtClean="0"/>
          </a:p>
          <a:p>
            <a:endParaRPr lang="en-US" altLang="zh-CN" sz="2400" dirty="0"/>
          </a:p>
          <a:p>
            <a:r>
              <a:rPr lang="en-US" altLang="zh-CN" sz="2400" dirty="0" smtClean="0"/>
              <a:t>1.</a:t>
            </a:r>
            <a:r>
              <a:rPr lang="zh-CN" altLang="en-US" sz="2400" dirty="0" smtClean="0"/>
              <a:t>精读</a:t>
            </a:r>
            <a:r>
              <a:rPr lang="en-US" altLang="zh-CN" sz="2400" dirty="0" smtClean="0"/>
              <a:t>page2: </a:t>
            </a:r>
            <a:r>
              <a:rPr lang="en-US" altLang="zh-CN" sz="2400" dirty="0" smtClean="0"/>
              <a:t>Tragedy in Europe</a:t>
            </a:r>
            <a:endParaRPr lang="en-US" altLang="zh-CN" sz="2400" dirty="0" smtClean="0"/>
          </a:p>
          <a:p>
            <a:r>
              <a:rPr lang="en-US" altLang="zh-CN" sz="2400" dirty="0" smtClean="0"/>
              <a:t>             </a:t>
            </a:r>
            <a:r>
              <a:rPr lang="en-US" altLang="zh-CN" sz="2400" dirty="0" smtClean="0"/>
              <a:t>page4-5</a:t>
            </a:r>
            <a:r>
              <a:rPr lang="en-US" altLang="zh-CN" sz="2400" dirty="0" smtClean="0"/>
              <a:t>: </a:t>
            </a:r>
            <a:r>
              <a:rPr lang="en-US" altLang="zh-CN" sz="2400" dirty="0" smtClean="0"/>
              <a:t>Doing the impossible</a:t>
            </a:r>
          </a:p>
          <a:p>
            <a:r>
              <a:rPr lang="en-US" altLang="zh-CN" sz="2400" dirty="0"/>
              <a:t> </a:t>
            </a:r>
            <a:r>
              <a:rPr lang="en-US" altLang="zh-CN" sz="2400" dirty="0" smtClean="0"/>
              <a:t>            page 5: Robot pets coming soon</a:t>
            </a:r>
            <a:endParaRPr lang="en-US" altLang="zh-CN" sz="2400" dirty="0" smtClean="0"/>
          </a:p>
          <a:p>
            <a:r>
              <a:rPr lang="zh-CN" altLang="en-US" sz="2400" b="1" dirty="0" smtClean="0">
                <a:solidFill>
                  <a:srgbClr val="FF0000"/>
                </a:solidFill>
              </a:rPr>
              <a:t>精读后在作业本上完成：</a:t>
            </a:r>
            <a:r>
              <a:rPr lang="en-US" altLang="zh-CN" sz="2400" b="1" dirty="0" smtClean="0">
                <a:solidFill>
                  <a:srgbClr val="FF0000"/>
                </a:solidFill>
              </a:rPr>
              <a:t>1.</a:t>
            </a:r>
            <a:r>
              <a:rPr lang="zh-CN" altLang="en-US" sz="2400" b="1" dirty="0" smtClean="0">
                <a:solidFill>
                  <a:srgbClr val="FF0000"/>
                </a:solidFill>
              </a:rPr>
              <a:t>文章的</a:t>
            </a:r>
            <a:r>
              <a:rPr lang="en-US" altLang="zh-CN" sz="2400" b="1" dirty="0" smtClean="0">
                <a:solidFill>
                  <a:srgbClr val="FF0000"/>
                </a:solidFill>
              </a:rPr>
              <a:t>summary(</a:t>
            </a:r>
            <a:r>
              <a:rPr lang="zh-CN" altLang="en-US" sz="2400" b="1" dirty="0" smtClean="0">
                <a:solidFill>
                  <a:srgbClr val="FF0000"/>
                </a:solidFill>
              </a:rPr>
              <a:t>不少于</a:t>
            </a:r>
            <a:r>
              <a:rPr lang="en-US" altLang="zh-CN" sz="2400" b="1" dirty="0" smtClean="0">
                <a:solidFill>
                  <a:srgbClr val="FF0000"/>
                </a:solidFill>
              </a:rPr>
              <a:t>30</a:t>
            </a:r>
            <a:r>
              <a:rPr lang="zh-CN" altLang="en-US" sz="2400" b="1" dirty="0" smtClean="0">
                <a:solidFill>
                  <a:srgbClr val="FF0000"/>
                </a:solidFill>
              </a:rPr>
              <a:t>词</a:t>
            </a:r>
            <a:r>
              <a:rPr lang="en-US" altLang="zh-CN" sz="2400" b="1" dirty="0" smtClean="0">
                <a:solidFill>
                  <a:srgbClr val="FF0000"/>
                </a:solidFill>
              </a:rPr>
              <a:t>)</a:t>
            </a: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摘出文中生词，写出词性及词义，给出例句或事例短语，</a:t>
            </a:r>
            <a:r>
              <a:rPr lang="en-US" altLang="zh-CN" sz="2400" b="1" dirty="0" smtClean="0">
                <a:solidFill>
                  <a:srgbClr val="FF0000"/>
                </a:solidFill>
              </a:rPr>
              <a:t>3.</a:t>
            </a:r>
            <a:r>
              <a:rPr lang="zh-CN" altLang="en-US" sz="2400" b="1" dirty="0" smtClean="0">
                <a:solidFill>
                  <a:srgbClr val="FF0000"/>
                </a:solidFill>
              </a:rPr>
              <a:t>找出长难句，翻译成中文。</a:t>
            </a:r>
            <a:endParaRPr lang="en-US" altLang="zh-CN" sz="2400" b="1" dirty="0" smtClean="0">
              <a:solidFill>
                <a:srgbClr val="FF0000"/>
              </a:solidFill>
            </a:endParaRPr>
          </a:p>
          <a:p>
            <a:endParaRPr lang="en-US" altLang="zh-CN" sz="2400" dirty="0"/>
          </a:p>
          <a:p>
            <a:r>
              <a:rPr lang="en-US" altLang="zh-CN" sz="2400" dirty="0" smtClean="0"/>
              <a:t>2.</a:t>
            </a:r>
            <a:r>
              <a:rPr lang="zh-CN" altLang="en-US" sz="2400" dirty="0" smtClean="0"/>
              <a:t>阅读</a:t>
            </a:r>
            <a:r>
              <a:rPr lang="en-US" altLang="zh-CN" sz="2400" dirty="0" smtClean="0"/>
              <a:t>page2: </a:t>
            </a:r>
            <a:r>
              <a:rPr lang="en-US" altLang="zh-CN" sz="2400" dirty="0" smtClean="0"/>
              <a:t>Tragedy in Europe</a:t>
            </a:r>
            <a:endParaRPr lang="en-US" altLang="zh-CN" sz="2400" dirty="0" smtClean="0"/>
          </a:p>
          <a:p>
            <a:r>
              <a:rPr lang="en-US" altLang="zh-CN" sz="2400" dirty="0"/>
              <a:t> </a:t>
            </a:r>
            <a:r>
              <a:rPr lang="en-US" altLang="zh-CN" sz="2400" dirty="0" smtClean="0"/>
              <a:t>            page4-5: </a:t>
            </a:r>
            <a:r>
              <a:rPr lang="en-US" altLang="zh-CN" sz="2400" dirty="0" smtClean="0"/>
              <a:t>Funny Twain’s dar</a:t>
            </a:r>
            <a:r>
              <a:rPr lang="en-US" altLang="zh-CN" sz="2400" dirty="0" smtClean="0"/>
              <a:t>k side</a:t>
            </a:r>
            <a:endParaRPr lang="en-US" altLang="zh-CN" sz="2400" dirty="0" smtClean="0"/>
          </a:p>
          <a:p>
            <a:r>
              <a:rPr lang="en-US" altLang="zh-CN" sz="2400" dirty="0"/>
              <a:t> </a:t>
            </a:r>
            <a:r>
              <a:rPr lang="en-US" altLang="zh-CN" sz="2400" dirty="0" smtClean="0"/>
              <a:t>            page5: </a:t>
            </a:r>
            <a:r>
              <a:rPr lang="en-US" altLang="zh-CN" sz="2400" dirty="0" smtClean="0"/>
              <a:t>Robot pets coming soon</a:t>
            </a:r>
            <a:endParaRPr lang="en-US" altLang="zh-CN" sz="2400" dirty="0" smtClean="0"/>
          </a:p>
          <a:p>
            <a:r>
              <a:rPr lang="en-US" altLang="zh-CN" sz="2400" dirty="0"/>
              <a:t> </a:t>
            </a:r>
            <a:r>
              <a:rPr lang="en-US" altLang="zh-CN" sz="2400" dirty="0" smtClean="0"/>
              <a:t>            page6: </a:t>
            </a:r>
            <a:r>
              <a:rPr lang="en-US" altLang="zh-CN" sz="2400" dirty="0" smtClean="0"/>
              <a:t>Letting me help</a:t>
            </a:r>
            <a:endParaRPr lang="en-US" altLang="zh-CN" sz="2400" dirty="0" smtClean="0"/>
          </a:p>
          <a:p>
            <a:r>
              <a:rPr lang="zh-CN" altLang="en-US" sz="2400" dirty="0" smtClean="0"/>
              <a:t>阅读后完成</a:t>
            </a:r>
            <a:r>
              <a:rPr lang="en-US" altLang="zh-CN" sz="2400" dirty="0" smtClean="0"/>
              <a:t>page7day1, day2, day3, day4</a:t>
            </a:r>
            <a:r>
              <a:rPr lang="zh-CN" altLang="en-US" sz="2400" dirty="0" smtClean="0"/>
              <a:t>练习</a:t>
            </a:r>
            <a:endParaRPr lang="en-US" altLang="zh-CN" sz="2400" dirty="0" smtClean="0"/>
          </a:p>
        </p:txBody>
      </p:sp>
    </p:spTree>
    <p:extLst>
      <p:ext uri="{BB962C8B-B14F-4D97-AF65-F5344CB8AC3E}">
        <p14:creationId xmlns:p14="http://schemas.microsoft.com/office/powerpoint/2010/main" val="407148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524315"/>
          </a:xfrm>
          <a:prstGeom prst="rect">
            <a:avLst/>
          </a:prstGeom>
          <a:noFill/>
        </p:spPr>
        <p:txBody>
          <a:bodyPr wrap="square" rtlCol="0">
            <a:spAutoFit/>
          </a:bodyPr>
          <a:lstStyle/>
          <a:p>
            <a:r>
              <a:rPr lang="en-US" altLang="zh-CN" sz="2400" b="1" u="sng" dirty="0" smtClean="0"/>
              <a:t>Tragedy in Europe</a:t>
            </a:r>
            <a:endParaRPr lang="en-US" altLang="zh-CN" sz="2400" b="1" u="sng" dirty="0" smtClean="0"/>
          </a:p>
          <a:p>
            <a:r>
              <a:rPr lang="en-US" altLang="zh-CN" sz="2400" i="1" dirty="0" smtClean="0">
                <a:solidFill>
                  <a:srgbClr val="0070C0"/>
                </a:solidFill>
              </a:rPr>
              <a:t>The picture of a dead  little boy </a:t>
            </a:r>
            <a:r>
              <a:rPr lang="en-US" altLang="zh-CN" sz="2400" i="1" dirty="0" smtClean="0">
                <a:solidFill>
                  <a:srgbClr val="FF0000"/>
                </a:solidFill>
              </a:rPr>
              <a:t>refugee</a:t>
            </a:r>
            <a:r>
              <a:rPr lang="en-US" altLang="zh-CN" sz="2400" i="1" dirty="0" smtClean="0">
                <a:solidFill>
                  <a:srgbClr val="0070C0"/>
                </a:solidFill>
              </a:rPr>
              <a:t> on the beach shocked the world and drew people’s attention to </a:t>
            </a:r>
            <a:r>
              <a:rPr lang="en-US" altLang="zh-CN" sz="2400" i="1" dirty="0" smtClean="0">
                <a:solidFill>
                  <a:srgbClr val="FF0000"/>
                </a:solidFill>
              </a:rPr>
              <a:t>humanity</a:t>
            </a:r>
            <a:r>
              <a:rPr lang="en-US" altLang="zh-CN" sz="2400" i="1" dirty="0" smtClean="0">
                <a:solidFill>
                  <a:srgbClr val="0070C0"/>
                </a:solidFill>
              </a:rPr>
              <a:t>. Facing the situation, some European countries are managing to accept refugees despite the disagreements among them and difficulty to tell a refugee from a </a:t>
            </a:r>
            <a:r>
              <a:rPr lang="en-US" altLang="zh-CN" sz="2400" i="1" dirty="0" smtClean="0">
                <a:solidFill>
                  <a:srgbClr val="FF0000"/>
                </a:solidFill>
              </a:rPr>
              <a:t>migrant</a:t>
            </a:r>
            <a:r>
              <a:rPr lang="en-US" altLang="zh-CN" sz="2400" i="1" dirty="0" smtClean="0">
                <a:solidFill>
                  <a:srgbClr val="0070C0"/>
                </a:solidFill>
              </a:rPr>
              <a:t>.</a:t>
            </a:r>
            <a:endParaRPr lang="en-US" altLang="zh-CN" sz="2400" dirty="0" smtClean="0">
              <a:solidFill>
                <a:srgbClr val="0070C0"/>
              </a:solidFill>
            </a:endParaRPr>
          </a:p>
          <a:p>
            <a:endParaRPr lang="en-US" altLang="zh-CN" sz="2400" dirty="0"/>
          </a:p>
          <a:p>
            <a:r>
              <a:rPr lang="en-US" altLang="zh-CN" sz="2400" b="1" dirty="0" smtClean="0"/>
              <a:t>new words and expressions:</a:t>
            </a:r>
          </a:p>
          <a:p>
            <a:pPr marL="457200" indent="-457200">
              <a:buAutoNum type="arabicPeriod"/>
            </a:pPr>
            <a:r>
              <a:rPr lang="en-US" altLang="zh-CN" sz="2400" dirty="0" smtClean="0"/>
              <a:t>drown v.</a:t>
            </a:r>
            <a:endParaRPr lang="en-US" altLang="zh-CN" sz="2400" dirty="0"/>
          </a:p>
          <a:p>
            <a:pPr marL="457200" indent="-457200">
              <a:buAutoNum type="arabicPeriod"/>
            </a:pPr>
            <a:r>
              <a:rPr lang="en-US" altLang="zh-CN" sz="2400" dirty="0" smtClean="0"/>
              <a:t>resort n.</a:t>
            </a:r>
          </a:p>
          <a:p>
            <a:pPr marL="457200" indent="-457200">
              <a:buAutoNum type="arabicPeriod"/>
            </a:pPr>
            <a:r>
              <a:rPr lang="en-US" altLang="zh-CN" sz="2400" dirty="0" smtClean="0"/>
              <a:t>release v.</a:t>
            </a:r>
          </a:p>
          <a:p>
            <a:pPr marL="457200" indent="-457200">
              <a:buAutoNum type="arabicPeriod"/>
            </a:pPr>
            <a:r>
              <a:rPr lang="en-US" altLang="zh-CN" sz="2400" dirty="0" smtClean="0"/>
              <a:t>manageable a.</a:t>
            </a:r>
            <a:endParaRPr lang="en-US" altLang="zh-CN" sz="2400" dirty="0" smtClean="0"/>
          </a:p>
        </p:txBody>
      </p:sp>
    </p:spTree>
    <p:extLst>
      <p:ext uri="{BB962C8B-B14F-4D97-AF65-F5344CB8AC3E}">
        <p14:creationId xmlns:p14="http://schemas.microsoft.com/office/powerpoint/2010/main" val="37764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093428"/>
          </a:xfrm>
          <a:prstGeom prst="rect">
            <a:avLst/>
          </a:prstGeom>
          <a:noFill/>
        </p:spPr>
        <p:txBody>
          <a:bodyPr wrap="square" rtlCol="0">
            <a:spAutoFit/>
          </a:bodyPr>
          <a:lstStyle/>
          <a:p>
            <a:r>
              <a:rPr lang="en-US" altLang="zh-CN" sz="2400" b="1" u="sng" dirty="0" smtClean="0">
                <a:solidFill>
                  <a:prstClr val="black"/>
                </a:solidFill>
              </a:rPr>
              <a:t>Tragedy in Europe</a:t>
            </a:r>
            <a:endParaRPr lang="en-US" altLang="zh-CN" sz="2400" b="1" u="sng" dirty="0" smtClean="0">
              <a:solidFill>
                <a:prstClr val="black"/>
              </a:solidFill>
            </a:endParaRPr>
          </a:p>
          <a:p>
            <a:endParaRPr lang="en-US" altLang="zh-CN" sz="2400" dirty="0">
              <a:solidFill>
                <a:prstClr val="black"/>
              </a:solidFill>
            </a:endParaRPr>
          </a:p>
          <a:p>
            <a:r>
              <a:rPr lang="en-US" altLang="zh-CN" sz="2400" b="1" dirty="0" smtClean="0">
                <a:solidFill>
                  <a:prstClr val="black"/>
                </a:solidFill>
              </a:rPr>
              <a:t>sentence:</a:t>
            </a:r>
            <a:endParaRPr lang="en-US" altLang="zh-CN" sz="2400" dirty="0" smtClean="0">
              <a:solidFill>
                <a:prstClr val="black"/>
              </a:solidFill>
            </a:endParaRPr>
          </a:p>
          <a:p>
            <a:r>
              <a:rPr lang="en-US" altLang="zh-CN" sz="2400" dirty="0" smtClean="0">
                <a:solidFill>
                  <a:prstClr val="black"/>
                </a:solidFill>
              </a:rPr>
              <a:t>A beach in </a:t>
            </a:r>
            <a:r>
              <a:rPr lang="en-US" altLang="zh-CN" sz="2400" dirty="0" err="1" smtClean="0">
                <a:solidFill>
                  <a:prstClr val="black"/>
                </a:solidFill>
              </a:rPr>
              <a:t>Bodrum</a:t>
            </a:r>
            <a:r>
              <a:rPr lang="en-US" altLang="zh-CN" sz="2400" dirty="0" smtClean="0">
                <a:solidFill>
                  <a:prstClr val="black"/>
                </a:solidFill>
              </a:rPr>
              <a:t>, a resort city in Turkey, </a:t>
            </a:r>
            <a:r>
              <a:rPr lang="en-US" altLang="zh-CN" sz="2400" dirty="0" smtClean="0">
                <a:solidFill>
                  <a:srgbClr val="FF0000"/>
                </a:solidFill>
              </a:rPr>
              <a:t>saw </a:t>
            </a:r>
            <a:r>
              <a:rPr lang="en-US" altLang="zh-CN" sz="2400" dirty="0" smtClean="0">
                <a:solidFill>
                  <a:prstClr val="black"/>
                </a:solidFill>
              </a:rPr>
              <a:t>the horror of a human tragedy on Sept. 2.</a:t>
            </a:r>
          </a:p>
          <a:p>
            <a:r>
              <a:rPr lang="zh-CN" altLang="en-US" sz="2000" b="1" dirty="0"/>
              <a:t>土耳其度假胜地</a:t>
            </a:r>
            <a:r>
              <a:rPr lang="en-US" altLang="zh-CN" sz="2000" b="1" dirty="0" err="1"/>
              <a:t>博德鲁姆</a:t>
            </a:r>
            <a:r>
              <a:rPr lang="zh-CN" altLang="en-US" sz="2000" b="1" dirty="0"/>
              <a:t>海滩上</a:t>
            </a:r>
            <a:r>
              <a:rPr lang="en-US" altLang="zh-CN" sz="2000" b="1" dirty="0"/>
              <a:t>9</a:t>
            </a:r>
            <a:r>
              <a:rPr lang="zh-CN" altLang="en-US" sz="2000" b="1" dirty="0"/>
              <a:t>月</a:t>
            </a:r>
            <a:r>
              <a:rPr lang="en-US" altLang="zh-CN" sz="2000" b="1" dirty="0"/>
              <a:t>2</a:t>
            </a:r>
            <a:r>
              <a:rPr lang="zh-CN" altLang="en-US" sz="2000" b="1" dirty="0"/>
              <a:t>日上演了一幕恐怖的人类悲剧。</a:t>
            </a:r>
            <a:endParaRPr lang="en-US" altLang="zh-CN" sz="2000" b="1" dirty="0"/>
          </a:p>
          <a:p>
            <a:r>
              <a:rPr lang="en-US" altLang="zh-CN" sz="2400" dirty="0" smtClean="0">
                <a:solidFill>
                  <a:prstClr val="black"/>
                </a:solidFill>
              </a:rPr>
              <a:t>Migrants who are journeying to Europe from Africa and the Middle East </a:t>
            </a:r>
            <a:r>
              <a:rPr lang="en-US" altLang="zh-CN" sz="2400" dirty="0" smtClean="0">
                <a:solidFill>
                  <a:srgbClr val="FF0000"/>
                </a:solidFill>
              </a:rPr>
              <a:t>have seen </a:t>
            </a:r>
            <a:r>
              <a:rPr lang="en-US" altLang="zh-CN" sz="2400" dirty="0" smtClean="0">
                <a:solidFill>
                  <a:prstClr val="black"/>
                </a:solidFill>
              </a:rPr>
              <a:t>a sharp climb this year.</a:t>
            </a:r>
          </a:p>
          <a:p>
            <a:r>
              <a:rPr lang="zh-CN" altLang="en-US" sz="2000" b="1" dirty="0"/>
              <a:t>来自非洲和中东，去往欧洲的难民数字在去年上升很快。</a:t>
            </a:r>
            <a:endParaRPr lang="en-US" altLang="zh-CN" sz="2000" b="1" dirty="0"/>
          </a:p>
          <a:p>
            <a:endParaRPr lang="en-US" altLang="zh-CN" sz="2400" dirty="0" smtClean="0">
              <a:solidFill>
                <a:prstClr val="black"/>
              </a:solidFill>
            </a:endParaRPr>
          </a:p>
          <a:p>
            <a:r>
              <a:rPr lang="en-US" altLang="zh-CN" sz="2400" dirty="0" smtClean="0">
                <a:solidFill>
                  <a:srgbClr val="0070C0"/>
                </a:solidFill>
              </a:rPr>
              <a:t>see: witness </a:t>
            </a:r>
            <a:r>
              <a:rPr lang="zh-CN" altLang="en-US" sz="2400" dirty="0" smtClean="0">
                <a:solidFill>
                  <a:srgbClr val="0070C0"/>
                </a:solidFill>
              </a:rPr>
              <a:t>见证了，此时主语多为事物</a:t>
            </a:r>
            <a:endParaRPr lang="en-US" altLang="zh-CN" sz="2400" dirty="0" smtClean="0">
              <a:solidFill>
                <a:srgbClr val="0070C0"/>
              </a:solidFill>
            </a:endParaRPr>
          </a:p>
        </p:txBody>
      </p:sp>
    </p:spTree>
    <p:extLst>
      <p:ext uri="{BB962C8B-B14F-4D97-AF65-F5344CB8AC3E}">
        <p14:creationId xmlns:p14="http://schemas.microsoft.com/office/powerpoint/2010/main" val="418595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5262979"/>
          </a:xfrm>
          <a:prstGeom prst="rect">
            <a:avLst/>
          </a:prstGeom>
          <a:noFill/>
        </p:spPr>
        <p:txBody>
          <a:bodyPr wrap="square" rtlCol="0">
            <a:spAutoFit/>
          </a:bodyPr>
          <a:lstStyle/>
          <a:p>
            <a:r>
              <a:rPr lang="en-US" altLang="zh-CN" sz="2400" b="1" u="sng" dirty="0" smtClean="0">
                <a:solidFill>
                  <a:prstClr val="black"/>
                </a:solidFill>
              </a:rPr>
              <a:t>Doing the impossible</a:t>
            </a:r>
            <a:endParaRPr lang="en-US" altLang="zh-CN" sz="2400" b="1" u="sng" dirty="0" smtClean="0">
              <a:solidFill>
                <a:prstClr val="black"/>
              </a:solidFill>
            </a:endParaRPr>
          </a:p>
          <a:p>
            <a:r>
              <a:rPr lang="en-US" altLang="zh-CN" sz="2400" i="1" dirty="0" smtClean="0">
                <a:solidFill>
                  <a:srgbClr val="0070C0"/>
                </a:solidFill>
              </a:rPr>
              <a:t>In a </a:t>
            </a:r>
            <a:r>
              <a:rPr lang="en-US" altLang="zh-CN" sz="2400" i="1" dirty="0" smtClean="0">
                <a:solidFill>
                  <a:srgbClr val="FF0000"/>
                </a:solidFill>
              </a:rPr>
              <a:t>sequel</a:t>
            </a:r>
            <a:r>
              <a:rPr lang="en-US" altLang="zh-CN" sz="2400" i="1" dirty="0" smtClean="0">
                <a:solidFill>
                  <a:srgbClr val="0070C0"/>
                </a:solidFill>
              </a:rPr>
              <a:t> of the film “</a:t>
            </a:r>
            <a:r>
              <a:rPr lang="en-US" altLang="zh-CN" sz="2400" i="1" dirty="0" smtClean="0">
                <a:solidFill>
                  <a:srgbClr val="FF0000"/>
                </a:solidFill>
              </a:rPr>
              <a:t>Mission</a:t>
            </a:r>
            <a:r>
              <a:rPr lang="en-US" altLang="zh-CN" sz="2400" i="1" dirty="0" smtClean="0">
                <a:solidFill>
                  <a:srgbClr val="0070C0"/>
                </a:solidFill>
              </a:rPr>
              <a:t>: impossible” that was well received, Tom Cruise is back to save the world. It is appealing not only because of the </a:t>
            </a:r>
            <a:r>
              <a:rPr lang="en-US" altLang="zh-CN" sz="2400" i="1" dirty="0" smtClean="0">
                <a:solidFill>
                  <a:srgbClr val="FF0000"/>
                </a:solidFill>
              </a:rPr>
              <a:t>gadgetry</a:t>
            </a:r>
            <a:r>
              <a:rPr lang="en-US" altLang="zh-CN" sz="2400" i="1" dirty="0" smtClean="0">
                <a:solidFill>
                  <a:srgbClr val="0070C0"/>
                </a:solidFill>
              </a:rPr>
              <a:t> in it, but also for the exciting </a:t>
            </a:r>
            <a:r>
              <a:rPr lang="en-US" altLang="zh-CN" sz="2400" i="1" dirty="0" smtClean="0">
                <a:solidFill>
                  <a:srgbClr val="0070C0"/>
                </a:solidFill>
              </a:rPr>
              <a:t> </a:t>
            </a:r>
            <a:r>
              <a:rPr lang="en-US" altLang="zh-CN" sz="2400" i="1" dirty="0" smtClean="0">
                <a:solidFill>
                  <a:srgbClr val="FF0000"/>
                </a:solidFill>
              </a:rPr>
              <a:t>stunt</a:t>
            </a:r>
            <a:r>
              <a:rPr lang="en-US" altLang="zh-CN" sz="2400" i="1" dirty="0" smtClean="0">
                <a:solidFill>
                  <a:srgbClr val="0070C0"/>
                </a:solidFill>
              </a:rPr>
              <a:t>s performed by Cruise and the quiet underwater scene that holds people’s attention.</a:t>
            </a:r>
            <a:endParaRPr lang="en-US" altLang="zh-CN" sz="2400" i="1" dirty="0" smtClean="0">
              <a:solidFill>
                <a:srgbClr val="0070C0"/>
              </a:solidFill>
            </a:endParaRPr>
          </a:p>
          <a:p>
            <a:endParaRPr lang="en-US" altLang="zh-CN" sz="2400" dirty="0">
              <a:solidFill>
                <a:prstClr val="black"/>
              </a:solidFill>
            </a:endParaRPr>
          </a:p>
          <a:p>
            <a:r>
              <a:rPr lang="en-US" altLang="zh-CN" sz="2400" b="1" dirty="0" smtClean="0">
                <a:solidFill>
                  <a:prstClr val="black"/>
                </a:solidFill>
              </a:rPr>
              <a:t>new words and expressions:</a:t>
            </a:r>
          </a:p>
          <a:p>
            <a:pPr marL="457200" indent="-457200">
              <a:buAutoNum type="arabicPeriod"/>
            </a:pPr>
            <a:r>
              <a:rPr lang="en-US" altLang="zh-CN" sz="2400" dirty="0" smtClean="0">
                <a:solidFill>
                  <a:prstClr val="black"/>
                </a:solidFill>
              </a:rPr>
              <a:t>blockbuster n.</a:t>
            </a:r>
          </a:p>
          <a:p>
            <a:pPr marL="457200" indent="-457200">
              <a:buAutoNum type="arabicPeriod"/>
            </a:pPr>
            <a:endParaRPr lang="en-US" altLang="zh-CN" sz="2400" dirty="0" smtClean="0">
              <a:solidFill>
                <a:prstClr val="black"/>
              </a:solidFill>
            </a:endParaRPr>
          </a:p>
          <a:p>
            <a:r>
              <a:rPr lang="en-US" altLang="zh-CN" sz="2400" b="1" dirty="0">
                <a:solidFill>
                  <a:prstClr val="black"/>
                </a:solidFill>
              </a:rPr>
              <a:t>sentence:</a:t>
            </a:r>
          </a:p>
          <a:p>
            <a:r>
              <a:rPr lang="en-US" altLang="zh-CN" sz="2400" dirty="0" smtClean="0">
                <a:solidFill>
                  <a:prstClr val="black"/>
                </a:solidFill>
              </a:rPr>
              <a:t>This is the rare sequel that leaves its series feeling not exhausted at 19 years and counting.</a:t>
            </a:r>
          </a:p>
          <a:p>
            <a:r>
              <a:rPr lang="zh-CN" altLang="en-US" sz="2000" b="1" dirty="0"/>
              <a:t>这</a:t>
            </a:r>
            <a:r>
              <a:rPr lang="zh-CN" altLang="en-US" sz="2000" b="1" dirty="0"/>
              <a:t>是少有的一部续集，能让这一系列电影在</a:t>
            </a:r>
            <a:r>
              <a:rPr lang="en-US" altLang="zh-CN" sz="2000" b="1" dirty="0"/>
              <a:t>19</a:t>
            </a:r>
            <a:r>
              <a:rPr lang="zh-CN" altLang="en-US" sz="2000" b="1" dirty="0"/>
              <a:t>年后还显得如此充满活力和重要。</a:t>
            </a:r>
            <a:endParaRPr lang="en-US" altLang="zh-CN" sz="2000" b="1" dirty="0"/>
          </a:p>
        </p:txBody>
      </p:sp>
    </p:spTree>
    <p:extLst>
      <p:ext uri="{BB962C8B-B14F-4D97-AF65-F5344CB8AC3E}">
        <p14:creationId xmlns:p14="http://schemas.microsoft.com/office/powerpoint/2010/main" val="214862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154984"/>
          </a:xfrm>
          <a:prstGeom prst="rect">
            <a:avLst/>
          </a:prstGeom>
          <a:noFill/>
        </p:spPr>
        <p:txBody>
          <a:bodyPr wrap="square" rtlCol="0">
            <a:spAutoFit/>
          </a:bodyPr>
          <a:lstStyle/>
          <a:p>
            <a:r>
              <a:rPr lang="en-US" altLang="zh-CN" sz="2400" b="1" u="sng" dirty="0" smtClean="0">
                <a:solidFill>
                  <a:prstClr val="black"/>
                </a:solidFill>
              </a:rPr>
              <a:t>Robot pets coming soon</a:t>
            </a:r>
          </a:p>
          <a:p>
            <a:r>
              <a:rPr lang="en-US" altLang="zh-CN" sz="2400" i="1" dirty="0" smtClean="0">
                <a:solidFill>
                  <a:srgbClr val="0070C0"/>
                </a:solidFill>
              </a:rPr>
              <a:t>Robot pets, rather than living ones that have been human’s </a:t>
            </a:r>
            <a:r>
              <a:rPr lang="en-US" altLang="zh-CN" sz="2400" i="1" dirty="0" smtClean="0">
                <a:solidFill>
                  <a:srgbClr val="FF0000"/>
                </a:solidFill>
              </a:rPr>
              <a:t>companion</a:t>
            </a:r>
            <a:r>
              <a:rPr lang="en-US" altLang="zh-CN" sz="2400" i="1" dirty="0" smtClean="0">
                <a:solidFill>
                  <a:srgbClr val="0070C0"/>
                </a:solidFill>
              </a:rPr>
              <a:t>s for tens of thousands of years, will possibly come into people’s life since it is convenient for them to be taken care of and they may also bond with humans, although pet loves may not like the idea and it may lead to the ignorance of animals.</a:t>
            </a:r>
            <a:endParaRPr lang="en-US" altLang="zh-CN" sz="2400" i="1" dirty="0" smtClean="0">
              <a:solidFill>
                <a:srgbClr val="0070C0"/>
              </a:solidFill>
            </a:endParaRPr>
          </a:p>
          <a:p>
            <a:endParaRPr lang="en-US" altLang="zh-CN" sz="2400" dirty="0">
              <a:solidFill>
                <a:prstClr val="black"/>
              </a:solidFill>
            </a:endParaRPr>
          </a:p>
          <a:p>
            <a:r>
              <a:rPr lang="en-US" altLang="zh-CN" sz="2400" b="1" dirty="0" smtClean="0">
                <a:solidFill>
                  <a:prstClr val="black"/>
                </a:solidFill>
              </a:rPr>
              <a:t>new words and expressions:</a:t>
            </a:r>
          </a:p>
          <a:p>
            <a:pPr marL="457200" indent="-457200">
              <a:buFontTx/>
              <a:buAutoNum type="arabicPeriod"/>
            </a:pPr>
            <a:r>
              <a:rPr lang="en-US" altLang="zh-CN" sz="2400" dirty="0" smtClean="0">
                <a:solidFill>
                  <a:prstClr val="black"/>
                </a:solidFill>
              </a:rPr>
              <a:t>allergic a.</a:t>
            </a:r>
          </a:p>
          <a:p>
            <a:pPr marL="457200" indent="-457200">
              <a:buFontTx/>
              <a:buAutoNum type="arabicPeriod"/>
            </a:pPr>
            <a:r>
              <a:rPr lang="en-US" altLang="zh-CN" sz="2400" dirty="0" smtClean="0">
                <a:solidFill>
                  <a:prstClr val="black"/>
                </a:solidFill>
              </a:rPr>
              <a:t>funeral n.</a:t>
            </a:r>
          </a:p>
          <a:p>
            <a:pPr marL="457200" indent="-457200">
              <a:buFontTx/>
              <a:buAutoNum type="arabicPeriod"/>
            </a:pPr>
            <a:r>
              <a:rPr lang="en-US" altLang="zh-CN" sz="2400" dirty="0" smtClean="0">
                <a:solidFill>
                  <a:prstClr val="black"/>
                </a:solidFill>
              </a:rPr>
              <a:t>mechanical a.</a:t>
            </a:r>
            <a:endParaRPr lang="en-US" altLang="zh-CN" sz="2400" dirty="0" smtClean="0">
              <a:solidFill>
                <a:prstClr val="black"/>
              </a:solidFill>
            </a:endParaRPr>
          </a:p>
        </p:txBody>
      </p:sp>
    </p:spTree>
    <p:extLst>
      <p:ext uri="{BB962C8B-B14F-4D97-AF65-F5344CB8AC3E}">
        <p14:creationId xmlns:p14="http://schemas.microsoft.com/office/powerpoint/2010/main" val="23618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585871"/>
          </a:xfrm>
          <a:prstGeom prst="rect">
            <a:avLst/>
          </a:prstGeom>
          <a:noFill/>
        </p:spPr>
        <p:txBody>
          <a:bodyPr wrap="square" rtlCol="0">
            <a:spAutoFit/>
          </a:bodyPr>
          <a:lstStyle/>
          <a:p>
            <a:r>
              <a:rPr lang="en-US" altLang="zh-CN" sz="2400" b="1" u="sng" dirty="0" smtClean="0">
                <a:solidFill>
                  <a:prstClr val="black"/>
                </a:solidFill>
              </a:rPr>
              <a:t>Robot pets coming soon</a:t>
            </a:r>
            <a:endParaRPr lang="en-US" altLang="zh-CN" sz="2400" b="1" u="sng" dirty="0" smtClean="0">
              <a:solidFill>
                <a:prstClr val="black"/>
              </a:solidFill>
            </a:endParaRPr>
          </a:p>
          <a:p>
            <a:endParaRPr lang="en-US" altLang="zh-CN" sz="2400" dirty="0">
              <a:solidFill>
                <a:prstClr val="black"/>
              </a:solidFill>
            </a:endParaRPr>
          </a:p>
          <a:p>
            <a:r>
              <a:rPr lang="en-US" altLang="zh-CN" sz="2400" b="1" dirty="0" smtClean="0">
                <a:solidFill>
                  <a:prstClr val="black"/>
                </a:solidFill>
              </a:rPr>
              <a:t>sentence:</a:t>
            </a:r>
          </a:p>
          <a:p>
            <a:r>
              <a:rPr lang="en-US" altLang="zh-CN" sz="2400" dirty="0" smtClean="0">
                <a:solidFill>
                  <a:prstClr val="black"/>
                </a:solidFill>
              </a:rPr>
              <a:t>This may not </a:t>
            </a:r>
            <a:r>
              <a:rPr lang="en-US" altLang="zh-CN" sz="2400" u="sng" dirty="0" smtClean="0">
                <a:solidFill>
                  <a:prstClr val="black"/>
                </a:solidFill>
              </a:rPr>
              <a:t>sit well with </a:t>
            </a:r>
            <a:r>
              <a:rPr lang="en-US" altLang="zh-CN" sz="2400" dirty="0" smtClean="0">
                <a:solidFill>
                  <a:prstClr val="black"/>
                </a:solidFill>
              </a:rPr>
              <a:t>pet lovers. After all, who would </a:t>
            </a:r>
            <a:r>
              <a:rPr lang="en-US" altLang="zh-CN" sz="2400" u="sng" dirty="0" smtClean="0">
                <a:solidFill>
                  <a:prstClr val="black"/>
                </a:solidFill>
              </a:rPr>
              <a:t>choos</a:t>
            </a:r>
            <a:r>
              <a:rPr lang="en-US" altLang="zh-CN" sz="2400" u="sng" dirty="0" smtClean="0">
                <a:solidFill>
                  <a:prstClr val="black"/>
                </a:solidFill>
              </a:rPr>
              <a:t>e</a:t>
            </a:r>
            <a:r>
              <a:rPr lang="en-US" altLang="zh-CN" sz="2400" dirty="0" smtClean="0">
                <a:solidFill>
                  <a:prstClr val="black"/>
                </a:solidFill>
              </a:rPr>
              <a:t> a plastic toy </a:t>
            </a:r>
            <a:r>
              <a:rPr lang="en-US" altLang="zh-CN" sz="2400" u="sng" dirty="0" smtClean="0">
                <a:solidFill>
                  <a:prstClr val="black"/>
                </a:solidFill>
              </a:rPr>
              <a:t>over</a:t>
            </a:r>
            <a:r>
              <a:rPr lang="en-US" altLang="zh-CN" sz="2400" dirty="0" smtClean="0">
                <a:solidFill>
                  <a:prstClr val="black"/>
                </a:solidFill>
              </a:rPr>
              <a:t> a lovely puppy?</a:t>
            </a:r>
            <a:endParaRPr lang="en-US" altLang="zh-CN" sz="2400" dirty="0" smtClean="0">
              <a:solidFill>
                <a:prstClr val="black"/>
              </a:solidFill>
            </a:endParaRPr>
          </a:p>
          <a:p>
            <a:r>
              <a:rPr lang="zh-CN" altLang="en-US" sz="2000" b="1" dirty="0" smtClean="0"/>
              <a:t>这一科技也许并不被宠物爱好者推崇。毕竟，谁会因为塑料玩具而放弃可爱的小狗呢？</a:t>
            </a:r>
            <a:endParaRPr lang="en-US" altLang="zh-CN" sz="2000" b="1" dirty="0" smtClean="0"/>
          </a:p>
          <a:p>
            <a:endParaRPr lang="en-US" altLang="zh-CN" sz="2000" b="1" dirty="0"/>
          </a:p>
          <a:p>
            <a:r>
              <a:rPr lang="en-US" altLang="zh-CN" sz="2400" dirty="0" smtClean="0">
                <a:solidFill>
                  <a:prstClr val="black"/>
                </a:solidFill>
              </a:rPr>
              <a:t>But for our next generation who are in constant touch with smart technology, a future in which </a:t>
            </a:r>
            <a:r>
              <a:rPr lang="en-US" altLang="zh-CN" sz="2400" u="sng" dirty="0" smtClean="0">
                <a:solidFill>
                  <a:prstClr val="black"/>
                </a:solidFill>
              </a:rPr>
              <a:t>lovely pets need not have a heartbeat </a:t>
            </a:r>
            <a:r>
              <a:rPr lang="en-US" altLang="zh-CN" sz="2400" dirty="0" smtClean="0">
                <a:solidFill>
                  <a:prstClr val="black"/>
                </a:solidFill>
              </a:rPr>
              <a:t>might not be a </a:t>
            </a:r>
            <a:r>
              <a:rPr lang="en-US" altLang="zh-CN" sz="2400" u="sng" dirty="0" smtClean="0">
                <a:solidFill>
                  <a:prstClr val="black"/>
                </a:solidFill>
              </a:rPr>
              <a:t>far-fetched dream</a:t>
            </a:r>
            <a:r>
              <a:rPr lang="en-US" altLang="zh-CN" sz="2400" dirty="0" smtClean="0">
                <a:solidFill>
                  <a:prstClr val="black"/>
                </a:solidFill>
              </a:rPr>
              <a:t>.</a:t>
            </a:r>
            <a:endParaRPr lang="en-US" altLang="zh-CN" sz="2400" dirty="0" smtClean="0">
              <a:solidFill>
                <a:prstClr val="black"/>
              </a:solidFill>
            </a:endParaRPr>
          </a:p>
          <a:p>
            <a:r>
              <a:rPr lang="zh-CN" altLang="en-US" sz="2000" b="1" dirty="0" smtClean="0"/>
              <a:t>但是对于与高科技长期接触的下一代人而言，未来拥有一个没有生命的宠物并非一件遥不可及的梦想。。</a:t>
            </a:r>
            <a:endParaRPr lang="en-US" altLang="zh-CN" sz="2000" b="1" dirty="0"/>
          </a:p>
        </p:txBody>
      </p:sp>
    </p:spTree>
    <p:extLst>
      <p:ext uri="{BB962C8B-B14F-4D97-AF65-F5344CB8AC3E}">
        <p14:creationId xmlns:p14="http://schemas.microsoft.com/office/powerpoint/2010/main" val="30696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9217024" cy="1815882"/>
          </a:xfrm>
          <a:prstGeom prst="rect">
            <a:avLst/>
          </a:prstGeom>
          <a:noFill/>
        </p:spPr>
        <p:txBody>
          <a:bodyPr wrap="square" rtlCol="0">
            <a:spAutoFit/>
          </a:bodyPr>
          <a:lstStyle/>
          <a:p>
            <a:r>
              <a:rPr lang="en-US" altLang="zh-CN" sz="2800" dirty="0" smtClean="0">
                <a:solidFill>
                  <a:prstClr val="black"/>
                </a:solidFill>
              </a:rPr>
              <a:t>day 1: </a:t>
            </a:r>
            <a:r>
              <a:rPr lang="en-US" altLang="zh-CN" sz="2800" dirty="0" smtClean="0">
                <a:solidFill>
                  <a:prstClr val="black"/>
                </a:solidFill>
              </a:rPr>
              <a:t>C </a:t>
            </a:r>
            <a:r>
              <a:rPr lang="en-US" altLang="zh-CN" sz="2800" dirty="0" err="1" smtClean="0">
                <a:solidFill>
                  <a:prstClr val="black"/>
                </a:solidFill>
              </a:rPr>
              <a:t>C</a:t>
            </a:r>
            <a:r>
              <a:rPr lang="en-US" altLang="zh-CN" sz="2800" dirty="0" smtClean="0">
                <a:solidFill>
                  <a:prstClr val="black"/>
                </a:solidFill>
              </a:rPr>
              <a:t> B</a:t>
            </a:r>
          </a:p>
          <a:p>
            <a:r>
              <a:rPr lang="en-US" altLang="zh-CN" sz="2800" dirty="0" smtClean="0">
                <a:solidFill>
                  <a:prstClr val="black"/>
                </a:solidFill>
              </a:rPr>
              <a:t>day 2: C D A</a:t>
            </a:r>
          </a:p>
          <a:p>
            <a:r>
              <a:rPr lang="en-US" altLang="zh-CN" sz="2800" dirty="0" smtClean="0">
                <a:solidFill>
                  <a:prstClr val="black"/>
                </a:solidFill>
              </a:rPr>
              <a:t>day 3: D C D</a:t>
            </a:r>
          </a:p>
          <a:p>
            <a:r>
              <a:rPr lang="en-US" altLang="zh-CN" sz="2800" dirty="0" smtClean="0">
                <a:solidFill>
                  <a:prstClr val="black"/>
                </a:solidFill>
              </a:rPr>
              <a:t>day 4: C </a:t>
            </a:r>
            <a:r>
              <a:rPr lang="en-US" altLang="zh-CN" sz="2800" dirty="0" err="1" smtClean="0">
                <a:solidFill>
                  <a:prstClr val="black"/>
                </a:solidFill>
              </a:rPr>
              <a:t>C</a:t>
            </a:r>
            <a:r>
              <a:rPr lang="en-US" altLang="zh-CN" sz="2800" dirty="0" smtClean="0">
                <a:solidFill>
                  <a:prstClr val="black"/>
                </a:solidFill>
              </a:rPr>
              <a:t> A D</a:t>
            </a:r>
          </a:p>
        </p:txBody>
      </p:sp>
    </p:spTree>
    <p:extLst>
      <p:ext uri="{BB962C8B-B14F-4D97-AF65-F5344CB8AC3E}">
        <p14:creationId xmlns:p14="http://schemas.microsoft.com/office/powerpoint/2010/main" val="398905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615</Words>
  <Application>Microsoft Office PowerPoint</Application>
  <PresentationFormat>全屏显示(4:3)</PresentationFormat>
  <Paragraphs>62</Paragraphs>
  <Slides>8</Slides>
  <Notes>5</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31</cp:revision>
  <dcterms:created xsi:type="dcterms:W3CDTF">2015-09-01T07:17:01Z</dcterms:created>
  <dcterms:modified xsi:type="dcterms:W3CDTF">2015-09-17T03:17:11Z</dcterms:modified>
</cp:coreProperties>
</file>