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v. </a:t>
            </a:r>
            <a:r>
              <a:rPr lang="en-US" altLang="zh-CN" sz="2400" dirty="0" smtClean="0"/>
              <a:t>release  </a:t>
            </a:r>
            <a:r>
              <a:rPr lang="zh-CN" altLang="en-US" sz="2400" dirty="0" smtClean="0"/>
              <a:t>释放</a:t>
            </a:r>
            <a:endParaRPr lang="en-US" altLang="zh-CN" sz="2400" dirty="0"/>
          </a:p>
          <a:p>
            <a:r>
              <a:rPr lang="en-US" altLang="zh-CN" sz="2400" dirty="0"/>
              <a:t>a. </a:t>
            </a:r>
            <a:r>
              <a:rPr lang="en-US" altLang="zh-CN" sz="2400" dirty="0" smtClean="0"/>
              <a:t>automated </a:t>
            </a:r>
            <a:r>
              <a:rPr lang="zh-CN" altLang="en-US" sz="2400" dirty="0" smtClean="0"/>
              <a:t>自动化的</a:t>
            </a:r>
            <a:endParaRPr lang="en-US" altLang="zh-CN" sz="2400" dirty="0"/>
          </a:p>
          <a:p>
            <a:r>
              <a:rPr lang="en-US" altLang="zh-CN" sz="2400" dirty="0"/>
              <a:t>n. </a:t>
            </a:r>
            <a:r>
              <a:rPr lang="en-US" altLang="zh-CN" sz="2400" dirty="0" smtClean="0"/>
              <a:t>efficiency </a:t>
            </a:r>
            <a:r>
              <a:rPr lang="zh-CN" altLang="en-US" sz="2400" dirty="0" smtClean="0"/>
              <a:t>效率</a:t>
            </a:r>
            <a:endParaRPr lang="en-US" altLang="zh-CN" sz="2400" dirty="0"/>
          </a:p>
          <a:p>
            <a:r>
              <a:rPr lang="en-US" altLang="zh-CN" sz="2400" dirty="0"/>
              <a:t>n. </a:t>
            </a:r>
            <a:r>
              <a:rPr lang="en-US" altLang="zh-CN" sz="2400" dirty="0" smtClean="0"/>
              <a:t>emotion </a:t>
            </a:r>
            <a:r>
              <a:rPr lang="zh-CN" altLang="en-US" sz="2400" dirty="0" smtClean="0"/>
              <a:t>情绪</a:t>
            </a:r>
            <a:endParaRPr lang="en-US" altLang="zh-CN" sz="2400" dirty="0" smtClean="0"/>
          </a:p>
          <a:p>
            <a:r>
              <a:rPr lang="en-US" altLang="zh-CN" sz="2400" dirty="0" smtClean="0"/>
              <a:t>n. analysis </a:t>
            </a:r>
            <a:r>
              <a:rPr lang="zh-CN" altLang="en-US" sz="2400" dirty="0" smtClean="0"/>
              <a:t>分析</a:t>
            </a:r>
            <a:endParaRPr lang="en-US" altLang="zh-CN" sz="2400" dirty="0" smtClean="0"/>
          </a:p>
          <a:p>
            <a:r>
              <a:rPr lang="en-US" altLang="zh-CN" sz="2400" dirty="0" smtClean="0"/>
              <a:t>n. statistics 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en-US" altLang="zh-CN" sz="2400" dirty="0" smtClean="0"/>
              <a:t>v. fascinate </a:t>
            </a:r>
            <a:r>
              <a:rPr lang="zh-CN" altLang="en-US" sz="2400" dirty="0" smtClean="0"/>
              <a:t>使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着迷</a:t>
            </a:r>
            <a:endParaRPr lang="en-US" altLang="zh-CN" sz="2400" dirty="0" smtClean="0"/>
          </a:p>
          <a:p>
            <a:r>
              <a:rPr lang="en-US" altLang="zh-CN" sz="2400" dirty="0" smtClean="0"/>
              <a:t>n. version 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r>
              <a:rPr lang="en-US" altLang="zh-CN" sz="2400" dirty="0" smtClean="0"/>
              <a:t>n. participant </a:t>
            </a:r>
            <a:r>
              <a:rPr lang="zh-CN" altLang="en-US" sz="2400" dirty="0" smtClean="0"/>
              <a:t>参与者</a:t>
            </a:r>
            <a:endParaRPr lang="en-US" altLang="zh-CN" sz="2400" dirty="0" smtClean="0"/>
          </a:p>
          <a:p>
            <a:r>
              <a:rPr lang="en-US" altLang="zh-CN" sz="2400" dirty="0" smtClean="0"/>
              <a:t>a. illusionary </a:t>
            </a:r>
            <a:r>
              <a:rPr lang="zh-CN" altLang="en-US" sz="2400" dirty="0" smtClean="0"/>
              <a:t>错觉的</a:t>
            </a:r>
            <a:endParaRPr lang="en-US" altLang="zh-CN" sz="2400" dirty="0" smtClean="0"/>
          </a:p>
          <a:p>
            <a:r>
              <a:rPr lang="en-US" altLang="zh-CN" sz="2400" dirty="0" smtClean="0"/>
              <a:t>n. destination </a:t>
            </a:r>
            <a:r>
              <a:rPr lang="zh-CN" altLang="en-US" sz="2400" dirty="0" smtClean="0"/>
              <a:t>目的地</a:t>
            </a:r>
            <a:endParaRPr lang="en-US" altLang="zh-CN" sz="2400" dirty="0" smtClean="0"/>
          </a:p>
          <a:p>
            <a:r>
              <a:rPr lang="en-US" altLang="zh-CN" sz="2400" dirty="0" smtClean="0"/>
              <a:t>n. occupation </a:t>
            </a:r>
            <a:r>
              <a:rPr lang="zh-CN" altLang="en-US" sz="2400" dirty="0" smtClean="0"/>
              <a:t>职业</a:t>
            </a:r>
            <a:endParaRPr lang="en-US" altLang="zh-CN" sz="2400" dirty="0" smtClean="0"/>
          </a:p>
          <a:p>
            <a:r>
              <a:rPr lang="en-US" altLang="zh-CN" sz="2400" dirty="0" smtClean="0"/>
              <a:t>v. qualify </a:t>
            </a:r>
            <a:r>
              <a:rPr lang="zh-CN" altLang="en-US" sz="2400" dirty="0" smtClean="0"/>
              <a:t>使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合资格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420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Day 1</a:t>
            </a:r>
          </a:p>
          <a:p>
            <a:r>
              <a:rPr lang="en-US" altLang="zh-CN" sz="2400" b="1" u="sng" dirty="0" smtClean="0"/>
              <a:t>Robots write news</a:t>
            </a:r>
          </a:p>
          <a:p>
            <a:endParaRPr lang="en-US" altLang="zh-CN" sz="2400" b="1" u="sng" dirty="0" smtClean="0"/>
          </a:p>
          <a:p>
            <a:r>
              <a:rPr lang="en-US" altLang="zh-CN" sz="2400" dirty="0" smtClean="0"/>
              <a:t>Robot journalists produce stories with a speed that humans can hardly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000" b="1" dirty="0" smtClean="0"/>
              <a:t>机器人记者的写作速度是人类无法企及的。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C A </a:t>
            </a:r>
            <a:r>
              <a:rPr lang="en-US" altLang="zh-CN" sz="2000" b="1" dirty="0" err="1" smtClean="0"/>
              <a:t>A</a:t>
            </a:r>
            <a:r>
              <a:rPr lang="en-US" altLang="zh-CN" sz="2000" b="1" dirty="0" smtClean="0"/>
              <a:t> B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202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Day 2</a:t>
            </a:r>
          </a:p>
          <a:p>
            <a:r>
              <a:rPr lang="en-US" altLang="zh-CN" sz="2400" b="1" u="sng" dirty="0" smtClean="0">
                <a:solidFill>
                  <a:prstClr val="black"/>
                </a:solidFill>
              </a:rPr>
              <a:t>German celebration</a:t>
            </a:r>
          </a:p>
          <a:p>
            <a:endParaRPr lang="en-US" altLang="zh-CN" sz="2400" b="1" u="sng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But then people pointed out that Munich’s heavy rainfall was a poor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prstClr val="black"/>
                </a:solidFill>
              </a:rPr>
              <a:t> for the amount of drinking and fun Oktoberfest is famous for, so it was moved to around the fourth week of September.</a:t>
            </a:r>
          </a:p>
          <a:p>
            <a:r>
              <a:rPr lang="zh-CN" altLang="en-US" sz="2000" b="1" dirty="0" smtClean="0">
                <a:solidFill>
                  <a:prstClr val="black"/>
                </a:solidFill>
              </a:rPr>
              <a:t>然而有人指出慕尼黑的大雨与节日所闻名的畅饮和欢乐并不相配，因此该节日被改到了九月的第四周左右。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endParaRPr lang="en-US" altLang="zh-CN" sz="2000" b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While some may think they look silly, </a:t>
            </a:r>
            <a:r>
              <a:rPr lang="en-US" altLang="zh-CN" sz="2400" dirty="0" smtClean="0">
                <a:solidFill>
                  <a:srgbClr val="FF0000"/>
                </a:solidFill>
              </a:rPr>
              <a:t>dressing</a:t>
            </a:r>
            <a:r>
              <a:rPr lang="en-US" altLang="zh-CN" sz="2400" dirty="0" smtClean="0">
                <a:solidFill>
                  <a:prstClr val="black"/>
                </a:solidFill>
              </a:rPr>
              <a:t> in such a memorable way is all part of the fun.</a:t>
            </a:r>
          </a:p>
          <a:p>
            <a:r>
              <a:rPr lang="zh-CN" altLang="en-US" sz="2000" b="1" dirty="0">
                <a:solidFill>
                  <a:prstClr val="black"/>
                </a:solidFill>
              </a:rPr>
              <a:t>尽管有人可能会觉得他们看上去有点傻，但以这样值得记忆的方式装扮起来本身就很有趣。</a:t>
            </a:r>
            <a:endParaRPr lang="en-US" altLang="zh-CN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Day 2</a:t>
            </a:r>
          </a:p>
          <a:p>
            <a:r>
              <a:rPr lang="en-US" altLang="zh-CN" sz="2400" b="1" u="sng" dirty="0" smtClean="0">
                <a:solidFill>
                  <a:prstClr val="black"/>
                </a:solidFill>
              </a:rPr>
              <a:t>German celebration</a:t>
            </a:r>
          </a:p>
          <a:p>
            <a:endParaRPr lang="en-US" altLang="zh-CN" sz="2000" b="1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On </a:t>
            </a:r>
            <a:r>
              <a:rPr lang="en-US" altLang="zh-CN" sz="2000" dirty="0">
                <a:solidFill>
                  <a:prstClr val="black"/>
                </a:solidFill>
              </a:rPr>
              <a:t>Sept 19.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Because </a:t>
            </a:r>
            <a:r>
              <a:rPr lang="en-US" altLang="zh-CN" sz="2000" dirty="0">
                <a:solidFill>
                  <a:prstClr val="black"/>
                </a:solidFill>
              </a:rPr>
              <a:t>of Munich’s heavy rainfall.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</a:rPr>
              <a:t>honor the 25th wedding anniversary of King Ludwig I of Bavaria and his wife.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</a:rPr>
              <a:t>Drinking</a:t>
            </a:r>
            <a:r>
              <a:rPr lang="en-US" altLang="zh-CN" sz="2000" dirty="0">
                <a:solidFill>
                  <a:prstClr val="black"/>
                </a:solidFill>
              </a:rPr>
              <a:t>, traditional Bavarian German costumes, Bavarian music, fairground rides, performances, and Bavarian food.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</a:rPr>
              <a:t>这个</a:t>
            </a:r>
            <a:r>
              <a:rPr lang="zh-CN" altLang="en-US" sz="2000" dirty="0">
                <a:solidFill>
                  <a:prstClr val="black"/>
                </a:solidFill>
              </a:rPr>
              <a:t>节日的开幕式上，慕尼黑市的市长</a:t>
            </a:r>
            <a:r>
              <a:rPr lang="en-US" altLang="zh-CN" sz="2000" dirty="0">
                <a:solidFill>
                  <a:prstClr val="black"/>
                </a:solidFill>
              </a:rPr>
              <a:t>Dieter Reiter</a:t>
            </a:r>
            <a:r>
              <a:rPr lang="zh-CN" altLang="en-US" sz="2000" dirty="0">
                <a:solidFill>
                  <a:prstClr val="black"/>
                </a:solidFill>
              </a:rPr>
              <a:t>会说：“</a:t>
            </a:r>
            <a:r>
              <a:rPr lang="en-US" altLang="zh-CN" sz="2000" dirty="0">
                <a:solidFill>
                  <a:prstClr val="black"/>
                </a:solidFill>
              </a:rPr>
              <a:t>O </a:t>
            </a:r>
            <a:r>
              <a:rPr lang="en-US" altLang="zh-CN" sz="2000" dirty="0" err="1">
                <a:solidFill>
                  <a:prstClr val="black"/>
                </a:solidFill>
              </a:rPr>
              <a:t>zapft</a:t>
            </a:r>
            <a:r>
              <a:rPr lang="en-US" altLang="zh-CN" sz="2000" dirty="0">
                <a:solidFill>
                  <a:prstClr val="black"/>
                </a:solidFill>
              </a:rPr>
              <a:t> is”</a:t>
            </a:r>
            <a:r>
              <a:rPr lang="zh-CN" altLang="en-US" sz="2000" dirty="0">
                <a:solidFill>
                  <a:prstClr val="black"/>
                </a:solidFill>
              </a:rPr>
              <a:t>，并且用锤子轻轻敲开第一桶啤酒，这之后慕尼黑啤酒节就拉开帷幕了。</a:t>
            </a:r>
            <a:endParaRPr lang="en-US" altLang="zh-CN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Day 3</a:t>
            </a:r>
          </a:p>
          <a:p>
            <a:r>
              <a:rPr lang="en-US" altLang="zh-CN" sz="2400" b="1" u="sng" dirty="0" smtClean="0">
                <a:solidFill>
                  <a:prstClr val="black"/>
                </a:solidFill>
              </a:rPr>
              <a:t>Famous smile’s secrets</a:t>
            </a:r>
          </a:p>
          <a:p>
            <a:endParaRPr lang="en-US" altLang="zh-CN" sz="2400" b="1" u="sng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To find out how Da Vinci’s trick </a:t>
            </a:r>
            <a:r>
              <a:rPr lang="en-US" altLang="zh-CN" sz="2400" dirty="0" smtClean="0">
                <a:solidFill>
                  <a:srgbClr val="FF0000"/>
                </a:solidFill>
              </a:rPr>
              <a:t>work</a:t>
            </a:r>
            <a:r>
              <a:rPr lang="en-US" altLang="zh-CN" sz="2400" dirty="0" smtClean="0">
                <a:solidFill>
                  <a:prstClr val="black"/>
                </a:solidFill>
              </a:rPr>
              <a:t>ed, the researchers set up a test in which people either looked at the paintings </a:t>
            </a:r>
            <a:r>
              <a:rPr lang="en-US" altLang="zh-CN" sz="2400" dirty="0" smtClean="0">
                <a:solidFill>
                  <a:srgbClr val="FF0000"/>
                </a:solidFill>
              </a:rPr>
              <a:t>from a distance </a:t>
            </a:r>
            <a:r>
              <a:rPr lang="en-US" altLang="zh-CN" sz="2400" dirty="0" smtClean="0">
                <a:solidFill>
                  <a:prstClr val="black"/>
                </a:solidFill>
              </a:rPr>
              <a:t>or saw unclear versions.</a:t>
            </a:r>
          </a:p>
          <a:p>
            <a:r>
              <a:rPr lang="zh-CN" altLang="en-US" sz="2000" b="1" dirty="0" smtClean="0">
                <a:solidFill>
                  <a:prstClr val="black"/>
                </a:solidFill>
              </a:rPr>
              <a:t>为了了解达</a:t>
            </a:r>
            <a:r>
              <a:rPr lang="zh-CN" altLang="en-US" sz="2000" b="1" smtClean="0">
                <a:solidFill>
                  <a:prstClr val="black"/>
                </a:solidFill>
              </a:rPr>
              <a:t>芬</a:t>
            </a:r>
            <a:r>
              <a:rPr lang="zh-CN" altLang="en-US" sz="2000" b="1" smtClean="0">
                <a:solidFill>
                  <a:prstClr val="black"/>
                </a:solidFill>
              </a:rPr>
              <a:t>奇</a:t>
            </a:r>
            <a:r>
              <a:rPr lang="zh-CN" altLang="en-US" sz="2000" b="1" smtClean="0">
                <a:solidFill>
                  <a:prstClr val="black"/>
                </a:solidFill>
              </a:rPr>
              <a:t>的技巧是怎样呈现的</a:t>
            </a:r>
            <a:r>
              <a:rPr lang="zh-CN" altLang="en-US" sz="2000" b="1" smtClean="0">
                <a:solidFill>
                  <a:prstClr val="black"/>
                </a:solidFill>
              </a:rPr>
              <a:t>，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研究者准备了一项测试，在测试中，参与者要么在一定距离外观察作品，要么观察不太清楚的作品。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Given</a:t>
            </a:r>
            <a:r>
              <a:rPr lang="en-US" altLang="zh-CN" sz="2400" dirty="0">
                <a:solidFill>
                  <a:prstClr val="black"/>
                </a:solidFill>
              </a:rPr>
              <a:t> that Leonardo had mastered the technique and it was used in the Mono Lisa, it is quite possible that </a:t>
            </a:r>
            <a:r>
              <a:rPr lang="en-US" altLang="zh-CN" sz="2400" dirty="0">
                <a:solidFill>
                  <a:srgbClr val="FF0000"/>
                </a:solidFill>
              </a:rPr>
              <a:t>he meant to use </a:t>
            </a:r>
            <a:r>
              <a:rPr lang="en-US" altLang="zh-CN" sz="2400" dirty="0">
                <a:solidFill>
                  <a:prstClr val="black"/>
                </a:solidFill>
              </a:rPr>
              <a:t>the effect.</a:t>
            </a:r>
          </a:p>
          <a:p>
            <a:r>
              <a:rPr lang="zh-CN" altLang="en-US" sz="2000" b="1" dirty="0" smtClean="0">
                <a:solidFill>
                  <a:prstClr val="black"/>
                </a:solidFill>
              </a:rPr>
              <a:t>考虑到达芬奇掌握了此种技术并将其用于蒙娜丽莎，那么很有可能他是有意使用这种效果的。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</a:rPr>
              <a:t>C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 D</a:t>
            </a:r>
            <a:endParaRPr lang="en-US" altLang="zh-CN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Day 4</a:t>
            </a:r>
          </a:p>
          <a:p>
            <a:r>
              <a:rPr lang="en-US" altLang="zh-CN" sz="2400" b="1" u="sng" dirty="0" smtClean="0">
                <a:solidFill>
                  <a:prstClr val="black"/>
                </a:solidFill>
              </a:rPr>
              <a:t>Chance to change</a:t>
            </a:r>
          </a:p>
          <a:p>
            <a:endParaRPr lang="en-US" altLang="zh-CN" sz="2400" b="1" u="sng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We then entered into a </a:t>
            </a:r>
            <a:r>
              <a:rPr lang="en-US" altLang="zh-CN" sz="2400" dirty="0" smtClean="0">
                <a:solidFill>
                  <a:srgbClr val="FF0000"/>
                </a:solidFill>
              </a:rPr>
              <a:t>spirited discussion </a:t>
            </a:r>
            <a:r>
              <a:rPr lang="en-US" altLang="zh-CN" sz="2400" dirty="0" smtClean="0">
                <a:solidFill>
                  <a:prstClr val="black"/>
                </a:solidFill>
              </a:rPr>
              <a:t>and </a:t>
            </a:r>
            <a:r>
              <a:rPr lang="en-US" altLang="zh-CN" sz="2400" dirty="0" smtClean="0">
                <a:solidFill>
                  <a:srgbClr val="FF0000"/>
                </a:solidFill>
              </a:rPr>
              <a:t>got around to discussing </a:t>
            </a:r>
            <a:r>
              <a:rPr lang="en-US" altLang="zh-CN" sz="2400" dirty="0" smtClean="0">
                <a:solidFill>
                  <a:prstClr val="black"/>
                </a:solidFill>
              </a:rPr>
              <a:t>the job environment.</a:t>
            </a:r>
          </a:p>
          <a:p>
            <a:r>
              <a:rPr lang="zh-CN" altLang="en-US" sz="2000" b="1" dirty="0" smtClean="0">
                <a:solidFill>
                  <a:prstClr val="black"/>
                </a:solidFill>
              </a:rPr>
              <a:t>我们进行了激烈的讨论并且抽时间谈了一下工作环境。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endParaRPr lang="en-US" altLang="zh-CN" sz="2000" b="1" dirty="0" smtClean="0">
              <a:solidFill>
                <a:prstClr val="black"/>
              </a:solidFill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</a:rPr>
              <a:t>A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 D B C</a:t>
            </a:r>
            <a:endParaRPr lang="en-US" altLang="zh-CN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Day 5</a:t>
            </a:r>
          </a:p>
          <a:p>
            <a:endParaRPr lang="en-US" altLang="zh-CN" sz="2400" b="1" u="sng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B C D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400" dirty="0" smtClean="0">
                <a:solidFill>
                  <a:prstClr val="black"/>
                </a:solidFill>
              </a:rPr>
              <a:t> B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drove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unpack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where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Laughing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increasingly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what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Frustrated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or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488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2015-09-30T01:18:33Z</dcterms:created>
  <dcterms:modified xsi:type="dcterms:W3CDTF">2015-09-30T06:23:13Z</dcterms:modified>
</cp:coreProperties>
</file>