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95BCF-740E-4B6A-9A58-8D44AE0B2B9C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846D2-9368-4D1B-954C-8D5B22B4D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9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846D2-9368-4D1B-954C-8D5B22B4D7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9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He did not want to be attacked by the Christian Church, so he only published it as he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lay dying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in 1543.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         lie, lay, lain </a:t>
            </a:r>
            <a:r>
              <a:rPr lang="zh-CN" altLang="en-US" sz="2600" dirty="0" smtClean="0">
                <a:solidFill>
                  <a:srgbClr val="0070C0"/>
                </a:solidFill>
              </a:rPr>
              <a:t>躺下</a:t>
            </a:r>
            <a:endParaRPr lang="en-US" altLang="zh-CN" sz="2600" dirty="0" smtClean="0">
              <a:solidFill>
                <a:srgbClr val="0070C0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              when he died in 1543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71554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The Christian Church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rejecte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d his theory, saying …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reject</a:t>
            </a:r>
            <a:r>
              <a:rPr lang="en-US" altLang="zh-CN" sz="2400" dirty="0" smtClean="0">
                <a:solidFill>
                  <a:srgbClr val="FF0000"/>
                </a:solidFill>
              </a:rPr>
              <a:t> v</a:t>
            </a:r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to refuse or not agree </a:t>
            </a:r>
            <a:r>
              <a:rPr lang="zh-CN" altLang="en-US" sz="2400" dirty="0" smtClean="0">
                <a:solidFill>
                  <a:srgbClr val="0070C0"/>
                </a:solidFill>
              </a:rPr>
              <a:t>拒绝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company firmly rejected the requirements of its staff.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</a:t>
            </a:r>
            <a:r>
              <a:rPr lang="en-US" altLang="zh-CN" sz="2400" dirty="0" smtClean="0">
                <a:solidFill>
                  <a:srgbClr val="FF0000"/>
                </a:solidFill>
              </a:rPr>
              <a:t>rejection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Their rejection of the peace plan raised the threat of a war.</a:t>
            </a:r>
          </a:p>
        </p:txBody>
      </p:sp>
    </p:spTree>
    <p:extLst>
      <p:ext uri="{BB962C8B-B14F-4D97-AF65-F5344CB8AC3E}">
        <p14:creationId xmlns:p14="http://schemas.microsoft.com/office/powerpoint/2010/main" val="22992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Copernicus’ theory is now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the basis on which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all our ideas of the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universe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are built.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60648"/>
            <a:ext cx="7176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Copernicus’ </a:t>
            </a:r>
            <a:r>
              <a:rPr lang="en-US" altLang="zh-CN" sz="3200" b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Revolutionary</a:t>
            </a:r>
            <a:r>
              <a:rPr lang="en-US" altLang="zh-CN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Theory</a:t>
            </a:r>
            <a:endParaRPr lang="zh-CN" alt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892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Copernicus discovered the earth is the center of the universe but he didn’t dare to publish the theory.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There is something wrong with the former theory.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He did research on his new theory.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new theory was published about 30 years after it was discovered.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theory is now widely accepted.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29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Only if you put the sun there did the movements of the other planets in the sky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make sense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CN" sz="2600" dirty="0" smtClean="0">
                <a:solidFill>
                  <a:srgbClr val="0070C0"/>
                </a:solidFill>
              </a:rPr>
              <a:t>seem reasonable</a:t>
            </a:r>
          </a:p>
          <a:p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. makes sense 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600" dirty="0" smtClean="0">
                <a:solidFill>
                  <a:srgbClr val="0070C0"/>
                </a:solidFill>
              </a:rPr>
              <a:t>. is practical and sensible</a:t>
            </a:r>
            <a:r>
              <a:rPr lang="zh-CN" altLang="en-US" sz="2600" dirty="0" smtClean="0">
                <a:solidFill>
                  <a:srgbClr val="0070C0"/>
                </a:solidFill>
              </a:rPr>
              <a:t>合理</a:t>
            </a:r>
            <a:endParaRPr lang="en-US" altLang="zh-CN" sz="26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Although I don’t like him, his suggestion makes sense.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It makes (no/good) sense to </a:t>
            </a:r>
            <a:r>
              <a:rPr lang="en-US" altLang="zh-CN" sz="2400" dirty="0" smtClean="0">
                <a:solidFill>
                  <a:prstClr val="black"/>
                </a:solidFill>
              </a:rPr>
              <a:t>buy such a house with a large sum of money.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 are trying to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make sense of </a:t>
            </a:r>
            <a:r>
              <a:rPr lang="en-US" altLang="zh-CN" sz="2400" dirty="0" smtClean="0">
                <a:solidFill>
                  <a:prstClr val="black"/>
                </a:solidFill>
              </a:rPr>
              <a:t>this difficult article.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My family is from this area, so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a sense </a:t>
            </a:r>
            <a:r>
              <a:rPr lang="en-US" altLang="zh-CN" sz="2400" dirty="0" smtClean="0">
                <a:solidFill>
                  <a:prstClr val="black"/>
                </a:solidFill>
              </a:rPr>
              <a:t>it’s like coming home.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The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problem arose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because astronomers had noticed that some planets in the sky seemed to stop, move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backward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and then go forward in a loop.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u="sng" dirty="0" smtClean="0">
                <a:solidFill>
                  <a:prstClr val="black"/>
                </a:solidFill>
              </a:rPr>
              <a:t>Others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appeared brighter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at times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and less bright at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others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600" i="1" dirty="0" smtClean="0">
                <a:solidFill>
                  <a:srgbClr val="0070C0"/>
                </a:solidFill>
              </a:rPr>
              <a:t>other planets                                                                    other times</a:t>
            </a:r>
            <a:endParaRPr lang="en-US" altLang="zh-CN" sz="26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So between 1510 and 1514 he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worked on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it, gradually improving his theory until he felt it was complete.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work on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continue doing </a:t>
            </a:r>
            <a:r>
              <a:rPr lang="zh-CN" altLang="en-US" sz="2400" dirty="0" smtClean="0">
                <a:solidFill>
                  <a:srgbClr val="0070C0"/>
                </a:solidFill>
              </a:rPr>
              <a:t>持续做某事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In 1514 he showed it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privately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to his friends.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privately</a:t>
            </a:r>
            <a:r>
              <a:rPr lang="en-US" altLang="zh-CN" sz="2400" dirty="0" smtClean="0">
                <a:solidFill>
                  <a:srgbClr val="FF0000"/>
                </a:solidFill>
              </a:rPr>
              <a:t> adv</a:t>
            </a:r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r>
              <a:rPr lang="en-US" altLang="zh-CN" sz="2400" dirty="0" smtClean="0">
                <a:solidFill>
                  <a:srgbClr val="0070C0"/>
                </a:solidFill>
              </a:rPr>
              <a:t> not in public </a:t>
            </a:r>
            <a:r>
              <a:rPr lang="zh-CN" altLang="en-US" sz="2400" dirty="0" smtClean="0">
                <a:solidFill>
                  <a:srgbClr val="0070C0"/>
                </a:solidFill>
              </a:rPr>
              <a:t>私下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a. private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With the development of economy, too many private cars has become a problem.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privacy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invade sb.’s privacy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He also suggested that the earth was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spin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ning as it went round the sun …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spin</a:t>
            </a:r>
            <a:r>
              <a:rPr lang="en-US" altLang="zh-CN" sz="2400" dirty="0" smtClean="0">
                <a:solidFill>
                  <a:srgbClr val="FF0000"/>
                </a:solidFill>
              </a:rPr>
              <a:t> v. spun, spun, spinning</a:t>
            </a:r>
            <a:r>
              <a:rPr lang="en-US" altLang="zh-CN" sz="2400" dirty="0" smtClean="0">
                <a:solidFill>
                  <a:srgbClr val="0070C0"/>
                </a:solidFill>
              </a:rPr>
              <a:t> 1.turn round and round quickly </a:t>
            </a:r>
            <a:r>
              <a:rPr lang="zh-CN" altLang="en-US" sz="2400" dirty="0" smtClean="0">
                <a:solidFill>
                  <a:srgbClr val="0070C0"/>
                </a:solidFill>
              </a:rPr>
              <a:t>旋转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dancers were spinning in circles.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2. </a:t>
            </a:r>
            <a:r>
              <a:rPr lang="en-US" altLang="zh-CN" sz="2400" dirty="0">
                <a:solidFill>
                  <a:srgbClr val="0070C0"/>
                </a:solidFill>
              </a:rPr>
              <a:t>to make thread </a:t>
            </a:r>
            <a:r>
              <a:rPr lang="zh-CN" altLang="en-US" sz="2400" dirty="0" smtClean="0">
                <a:solidFill>
                  <a:srgbClr val="0070C0"/>
                </a:solidFill>
              </a:rPr>
              <a:t>纺纱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She spins all her </a:t>
            </a:r>
            <a:r>
              <a:rPr lang="en-US" altLang="zh-CN" sz="2400" dirty="0" smtClean="0">
                <a:solidFill>
                  <a:prstClr val="black"/>
                </a:solidFill>
              </a:rPr>
              <a:t>own </a:t>
            </a:r>
            <a:r>
              <a:rPr lang="en-US" altLang="zh-CN" sz="2400" dirty="0">
                <a:solidFill>
                  <a:prstClr val="black"/>
                </a:solidFill>
              </a:rPr>
              <a:t>wool.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His friends were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enthusiastic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and encouraged him to publish his ideas, but Copernicus was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cautious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.</a:t>
            </a:r>
            <a:endParaRPr lang="en-US" altLang="zh-CN" sz="2600" i="1" dirty="0" smtClean="0">
              <a:solidFill>
                <a:prstClr val="black"/>
              </a:solidFill>
            </a:endParaRP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enthusiastic 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very interested in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</a:t>
            </a:r>
            <a:r>
              <a:rPr lang="zh-CN" altLang="en-US" sz="2400" dirty="0" smtClean="0">
                <a:solidFill>
                  <a:srgbClr val="0070C0"/>
                </a:solidFill>
              </a:rPr>
              <a:t>有热情的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For a while, we were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enthusiastic about </a:t>
            </a:r>
            <a:r>
              <a:rPr lang="en-US" altLang="zh-CN" sz="2400" dirty="0" smtClean="0">
                <a:solidFill>
                  <a:prstClr val="black"/>
                </a:solidFill>
              </a:rPr>
              <a:t>the idea.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enthusiasm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His </a:t>
            </a:r>
            <a:r>
              <a:rPr lang="en-US" altLang="zh-CN" sz="2400" u="sng" dirty="0">
                <a:solidFill>
                  <a:prstClr val="black"/>
                </a:solidFill>
              </a:rPr>
              <a:t>enthusiasm for </a:t>
            </a:r>
            <a:r>
              <a:rPr lang="en-US" altLang="zh-CN" sz="2400" dirty="0">
                <a:solidFill>
                  <a:prstClr val="black"/>
                </a:solidFill>
              </a:rPr>
              <a:t>music has stayed strong during his college years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cautious a. </a:t>
            </a:r>
            <a:r>
              <a:rPr lang="en-US" altLang="zh-CN" sz="2400" dirty="0">
                <a:solidFill>
                  <a:srgbClr val="0070C0"/>
                </a:solidFill>
              </a:rPr>
              <a:t>careful to avoid problems or danger</a:t>
            </a:r>
            <a:r>
              <a:rPr lang="zh-CN" altLang="en-US" sz="2400" dirty="0">
                <a:solidFill>
                  <a:srgbClr val="0070C0"/>
                </a:solidFill>
              </a:rPr>
              <a:t>谨慎</a:t>
            </a:r>
            <a:r>
              <a:rPr lang="zh-CN" altLang="en-US" sz="2400" dirty="0" smtClean="0">
                <a:solidFill>
                  <a:srgbClr val="0070C0"/>
                </a:solidFill>
              </a:rPr>
              <a:t>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He seems </a:t>
            </a:r>
            <a:r>
              <a:rPr lang="en-US" altLang="zh-CN" sz="2400" u="sng" dirty="0">
                <a:solidFill>
                  <a:prstClr val="black"/>
                </a:solidFill>
              </a:rPr>
              <a:t>cautious about </a:t>
            </a:r>
            <a:r>
              <a:rPr lang="en-US" altLang="zh-CN" sz="2400" dirty="0">
                <a:solidFill>
                  <a:prstClr val="black"/>
                </a:solidFill>
              </a:rPr>
              <a:t>investing in real estate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n. caution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Children are taught to teat exams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caution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505</Words>
  <Application>Microsoft Office PowerPoint</Application>
  <PresentationFormat>全屏显示(4:3)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2015-09-08T06:59:02Z</dcterms:created>
  <dcterms:modified xsi:type="dcterms:W3CDTF">2015-09-08T08:14:14Z</dcterms:modified>
</cp:coreProperties>
</file>