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9144000" cy="6858000" type="screen4x3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F798D-86A8-42B8-B6C3-38CA2D1BFE73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8B62D-013E-4B13-B073-FA8278C73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16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So when another </a:t>
            </a:r>
            <a:r>
              <a:rPr lang="en-US" altLang="zh-CN" sz="2600" i="1" u="sng" dirty="0" smtClean="0">
                <a:solidFill>
                  <a:prstClr val="black"/>
                </a:solidFill>
              </a:rPr>
              <a:t>outbreak hit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London in 1854, he was ready to begin his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enquiry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enquiry</a:t>
            </a:r>
            <a:r>
              <a:rPr lang="en-US" altLang="zh-CN" sz="2400" dirty="0" smtClean="0">
                <a:solidFill>
                  <a:srgbClr val="FF0000"/>
                </a:solidFill>
              </a:rPr>
              <a:t> (inquiry) n. </a:t>
            </a:r>
            <a:r>
              <a:rPr lang="en-US" altLang="zh-CN" sz="2400" dirty="0" smtClean="0">
                <a:solidFill>
                  <a:srgbClr val="0070C0"/>
                </a:solidFill>
              </a:rPr>
              <a:t>a question intended to get information</a:t>
            </a:r>
            <a:r>
              <a:rPr lang="zh-CN" altLang="en-US" sz="2400" dirty="0" smtClean="0">
                <a:solidFill>
                  <a:srgbClr val="0070C0"/>
                </a:solidFill>
              </a:rPr>
              <a:t>询问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There are a lot of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enquiries about </a:t>
            </a:r>
            <a:r>
              <a:rPr lang="en-US" altLang="zh-CN" sz="2400" dirty="0" smtClean="0">
                <a:solidFill>
                  <a:prstClr val="black"/>
                </a:solidFill>
              </a:rPr>
              <a:t>his disease.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school will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hold an enquiry into </a:t>
            </a:r>
            <a:r>
              <a:rPr lang="en-US" altLang="zh-CN" sz="2400" dirty="0" smtClean="0">
                <a:solidFill>
                  <a:prstClr val="black"/>
                </a:solidFill>
              </a:rPr>
              <a:t>the affair in May.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v. enquire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Why don’t you telephone the theatre and enquire about tickets?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May I enquire why you are willing to work in our company?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In two particular streets, the cholera outbreak was so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severe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that more than 500 people died in ten days.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severe </a:t>
            </a:r>
            <a:r>
              <a:rPr lang="en-US" altLang="zh-CN" sz="2400" dirty="0" smtClean="0">
                <a:solidFill>
                  <a:srgbClr val="FF0000"/>
                </a:solidFill>
              </a:rPr>
              <a:t>adj. </a:t>
            </a:r>
            <a:r>
              <a:rPr lang="en-US" altLang="zh-CN" sz="2400" dirty="0" smtClean="0">
                <a:solidFill>
                  <a:srgbClr val="0070C0"/>
                </a:solidFill>
              </a:rPr>
              <a:t>serious </a:t>
            </a:r>
            <a:r>
              <a:rPr lang="zh-CN" altLang="en-US" sz="2400" dirty="0" smtClean="0">
                <a:solidFill>
                  <a:srgbClr val="0070C0"/>
                </a:solidFill>
              </a:rPr>
              <a:t>严重的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severe pain/illness/problem/situation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severity</a:t>
            </a: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Many of the deaths were near the water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 pump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in Broad Street.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pump</a:t>
            </a:r>
            <a:r>
              <a:rPr lang="en-US" altLang="zh-CN" sz="2400" dirty="0" smtClean="0">
                <a:solidFill>
                  <a:srgbClr val="FF0000"/>
                </a:solidFill>
              </a:rPr>
              <a:t> n. </a:t>
            </a:r>
            <a:r>
              <a:rPr lang="en-US" altLang="zh-CN" sz="2400" dirty="0" smtClean="0">
                <a:solidFill>
                  <a:srgbClr val="0070C0"/>
                </a:solidFill>
              </a:rPr>
              <a:t>a device helping to get water underground </a:t>
            </a:r>
            <a:r>
              <a:rPr lang="zh-CN" altLang="en-US" sz="2400" dirty="0" smtClean="0">
                <a:solidFill>
                  <a:srgbClr val="0070C0"/>
                </a:solidFill>
              </a:rPr>
              <a:t>水泵</a:t>
            </a:r>
            <a:endParaRPr lang="en-US" altLang="zh-CN" sz="2400" dirty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v.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It’s difficult and expensive to pump water uphill.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He had not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foreseen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 this, so he made further </a:t>
            </a:r>
            <a:r>
              <a:rPr lang="en-US" altLang="zh-CN" sz="2600" i="1" u="sng" dirty="0" smtClean="0">
                <a:solidFill>
                  <a:prstClr val="black"/>
                </a:solidFill>
              </a:rPr>
              <a:t>investigation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s.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foresee</a:t>
            </a:r>
            <a:r>
              <a:rPr lang="en-US" altLang="zh-CN" sz="2400" dirty="0" smtClean="0">
                <a:solidFill>
                  <a:srgbClr val="FF0000"/>
                </a:solidFill>
              </a:rPr>
              <a:t> v. foresaw, foreseen</a:t>
            </a:r>
            <a:r>
              <a:rPr lang="en-US" altLang="zh-CN" sz="2400" dirty="0" smtClean="0">
                <a:solidFill>
                  <a:srgbClr val="0070C0"/>
                </a:solidFill>
              </a:rPr>
              <a:t> to predict </a:t>
            </a:r>
            <a:r>
              <a:rPr lang="zh-CN" altLang="en-US" sz="2400" dirty="0" smtClean="0">
                <a:solidFill>
                  <a:srgbClr val="0070C0"/>
                </a:solidFill>
              </a:rPr>
              <a:t>预见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Who could have foreseen such problems?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a. foreseeable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There will certainly be more effective cancer treatments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 the foreseeable future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It seemed that the water </a:t>
            </a:r>
            <a:r>
              <a:rPr lang="en-US" altLang="zh-CN" sz="2600" i="1" u="sng" dirty="0" smtClean="0">
                <a:solidFill>
                  <a:prstClr val="black"/>
                </a:solidFill>
              </a:rPr>
              <a:t>was to </a:t>
            </a:r>
            <a:r>
              <a:rPr lang="en-US" altLang="zh-CN" sz="2600" i="1" u="sng" dirty="0" smtClean="0">
                <a:solidFill>
                  <a:srgbClr val="FF0000"/>
                </a:solidFill>
              </a:rPr>
              <a:t>blame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blame</a:t>
            </a:r>
            <a:r>
              <a:rPr lang="en-US" altLang="zh-CN" sz="2400" dirty="0" smtClean="0">
                <a:solidFill>
                  <a:srgbClr val="FF0000"/>
                </a:solidFill>
              </a:rPr>
              <a:t> v.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say that sb. is responsible for a problem or an accident</a:t>
            </a:r>
            <a:r>
              <a:rPr lang="zh-CN" altLang="en-US" sz="2400" dirty="0" smtClean="0">
                <a:solidFill>
                  <a:srgbClr val="0070C0"/>
                </a:solidFill>
              </a:rPr>
              <a:t>指责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You cannot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blame all your problems on </a:t>
            </a:r>
            <a:r>
              <a:rPr lang="en-US" altLang="zh-CN" sz="2400" dirty="0" smtClean="0">
                <a:solidFill>
                  <a:prstClr val="black"/>
                </a:solidFill>
              </a:rPr>
              <a:t>your family.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Citizens are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laying the blame on </a:t>
            </a:r>
            <a:r>
              <a:rPr lang="en-US" altLang="zh-CN" sz="2400" dirty="0" smtClean="0">
                <a:solidFill>
                  <a:prstClr val="black"/>
                </a:solidFill>
              </a:rPr>
              <a:t>the government.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manager has to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take the blame </a:t>
            </a:r>
            <a:r>
              <a:rPr lang="en-US" altLang="zh-CN" sz="2400" dirty="0" smtClean="0">
                <a:solidFill>
                  <a:prstClr val="black"/>
                </a:solidFill>
              </a:rPr>
              <a:t>for recent failures.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sb./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. is to blame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Next, John Snow </a:t>
            </a:r>
            <a:r>
              <a:rPr lang="en-US" altLang="zh-CN" sz="2600" i="1" u="sng" dirty="0" smtClean="0">
                <a:solidFill>
                  <a:prstClr val="black"/>
                </a:solidFill>
              </a:rPr>
              <a:t>looked into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the source of the water for these two streets. He found that it came from the river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polluted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 by the dirty water from London.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pollute</a:t>
            </a:r>
            <a:r>
              <a:rPr lang="en-US" altLang="zh-CN" sz="2400" dirty="0" smtClean="0">
                <a:solidFill>
                  <a:srgbClr val="FF0000"/>
                </a:solidFill>
              </a:rPr>
              <a:t> v.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make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 dirty </a:t>
            </a:r>
            <a:r>
              <a:rPr lang="zh-CN" altLang="en-US" sz="2400" dirty="0" smtClean="0">
                <a:solidFill>
                  <a:srgbClr val="0070C0"/>
                </a:solidFill>
              </a:rPr>
              <a:t>污染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leak of gas polluted the air.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pollution/ pollutant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The pollution of the river was caused by the pollutants from the factory.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He immediately told the astonished people in Broad Street to remove the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handle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 from the pump so that it could not be used.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handle</a:t>
            </a:r>
            <a:r>
              <a:rPr lang="en-US" altLang="zh-CN" sz="2400" dirty="0" smtClean="0">
                <a:solidFill>
                  <a:srgbClr val="FF0000"/>
                </a:solidFill>
              </a:rPr>
              <a:t> n. </a:t>
            </a:r>
            <a:r>
              <a:rPr lang="en-US" altLang="zh-CN" sz="2400" dirty="0" smtClean="0">
                <a:solidFill>
                  <a:srgbClr val="0070C0"/>
                </a:solidFill>
              </a:rPr>
              <a:t>the part of a door you use for opening it </a:t>
            </a:r>
            <a:r>
              <a:rPr lang="zh-CN" altLang="en-US" sz="2400" dirty="0" smtClean="0">
                <a:solidFill>
                  <a:srgbClr val="0070C0"/>
                </a:solidFill>
              </a:rPr>
              <a:t>把手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v. </a:t>
            </a:r>
            <a:r>
              <a:rPr lang="en-US" altLang="zh-CN" sz="2400" dirty="0" smtClean="0">
                <a:solidFill>
                  <a:srgbClr val="0070C0"/>
                </a:solidFill>
              </a:rPr>
              <a:t>deal with </a:t>
            </a:r>
            <a:r>
              <a:rPr lang="zh-CN" altLang="en-US" sz="2400" dirty="0" smtClean="0">
                <a:solidFill>
                  <a:srgbClr val="0070C0"/>
                </a:solidFill>
              </a:rPr>
              <a:t>处理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We found that the quarrel was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badly/poorly handled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In another part of London, he found supporting evidence from two other deaths that were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linked to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the Broad Street outbreak.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be linked to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be connected with</a:t>
            </a: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With this extra evidence John Snow was able to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announce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 with certainty that polluted water carried the virus.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announce 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en-US" altLang="zh-CN" sz="2400" dirty="0" smtClean="0">
                <a:solidFill>
                  <a:srgbClr val="FF0000"/>
                </a:solidFill>
              </a:rPr>
              <a:t>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say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 in public </a:t>
            </a:r>
            <a:r>
              <a:rPr lang="zh-CN" altLang="en-US" sz="2400" dirty="0" smtClean="0">
                <a:solidFill>
                  <a:srgbClr val="0070C0"/>
                </a:solidFill>
              </a:rPr>
              <a:t>宣布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president happily announced the opening of the game.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announcer, announcement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The announcement of Prince William’s visit caused widespread interest.</a:t>
            </a: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The water company were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instruct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ed not to expose people to polluted water any more.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instruct</a:t>
            </a:r>
            <a:r>
              <a:rPr lang="en-US" altLang="zh-CN" sz="2400" dirty="0" smtClean="0">
                <a:solidFill>
                  <a:srgbClr val="FF0000"/>
                </a:solidFill>
              </a:rPr>
              <a:t> v.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tell sb. to do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 </a:t>
            </a:r>
            <a:r>
              <a:rPr lang="zh-CN" altLang="en-US" sz="2400" dirty="0" smtClean="0">
                <a:solidFill>
                  <a:srgbClr val="0070C0"/>
                </a:solidFill>
              </a:rPr>
              <a:t>指导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He instructed his assistant to do the experiment.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instruct sb. to do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.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instruction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The instructions are written in both Chinese and English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b="1" dirty="0">
                <a:solidFill>
                  <a:srgbClr val="0070C0"/>
                </a:solidFill>
              </a:rPr>
              <a:t>follow the instructions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4464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n. villain</a:t>
            </a:r>
          </a:p>
          <a:p>
            <a:r>
              <a:rPr lang="en-US" altLang="zh-CN" sz="2800" dirty="0" smtClean="0"/>
              <a:t>a. versatile</a:t>
            </a:r>
          </a:p>
          <a:p>
            <a:r>
              <a:rPr lang="en-US" altLang="zh-CN" sz="2800" dirty="0" smtClean="0"/>
              <a:t>n. philosophy</a:t>
            </a:r>
          </a:p>
          <a:p>
            <a:r>
              <a:rPr lang="en-US" altLang="zh-CN" sz="2800" dirty="0" smtClean="0"/>
              <a:t>a. inevitable</a:t>
            </a:r>
          </a:p>
          <a:p>
            <a:r>
              <a:rPr lang="en-US" altLang="zh-CN" sz="2800" dirty="0" smtClean="0"/>
              <a:t>n./a. potential</a:t>
            </a:r>
          </a:p>
          <a:p>
            <a:r>
              <a:rPr lang="en-US" altLang="zh-CN" sz="2800" dirty="0" smtClean="0"/>
              <a:t>n. principal</a:t>
            </a:r>
          </a:p>
          <a:p>
            <a:r>
              <a:rPr lang="en-US" altLang="zh-CN" sz="2800" dirty="0" smtClean="0"/>
              <a:t>a. legendary</a:t>
            </a:r>
          </a:p>
          <a:p>
            <a:r>
              <a:rPr lang="en-US" altLang="zh-CN" sz="2800" dirty="0" smtClean="0"/>
              <a:t>n. depression</a:t>
            </a:r>
          </a:p>
          <a:p>
            <a:r>
              <a:rPr lang="en-US" altLang="zh-CN" sz="2800" dirty="0" smtClean="0"/>
              <a:t>work out</a:t>
            </a:r>
          </a:p>
          <a:p>
            <a:r>
              <a:rPr lang="en-US" altLang="zh-CN" sz="2800" dirty="0" smtClean="0"/>
              <a:t>take over</a:t>
            </a:r>
          </a:p>
          <a:p>
            <a:r>
              <a:rPr lang="en-US" altLang="zh-CN" sz="2800" dirty="0" smtClean="0"/>
              <a:t>name after</a:t>
            </a:r>
          </a:p>
          <a:p>
            <a:r>
              <a:rPr lang="en-US" altLang="zh-CN" sz="2800" smtClean="0"/>
              <a:t>wake up to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2880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victim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physician</a:t>
            </a:r>
          </a:p>
          <a:p>
            <a:pPr marL="342900" indent="-342900">
              <a:buAutoNum type="arabicPeriod"/>
            </a:pPr>
            <a:r>
              <a:rPr lang="en-US" altLang="zh-CN" sz="2800" dirty="0" err="1" smtClean="0"/>
              <a:t>analyse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en-US" altLang="zh-CN" sz="2800" dirty="0" smtClean="0"/>
              <a:t>defeat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challenge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enquiry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pump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blame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absorb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link…to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71800" y="332656"/>
            <a:ext cx="288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severe</a:t>
            </a:r>
          </a:p>
          <a:p>
            <a:r>
              <a:rPr lang="en-US" altLang="zh-CN" sz="2800" dirty="0" smtClean="0"/>
              <a:t>suspected</a:t>
            </a:r>
          </a:p>
          <a:p>
            <a:r>
              <a:rPr lang="en-US" altLang="zh-CN" sz="2800" dirty="0" smtClean="0"/>
              <a:t>exposed</a:t>
            </a:r>
          </a:p>
          <a:p>
            <a:r>
              <a:rPr lang="en-US" altLang="zh-CN" sz="2800" dirty="0" smtClean="0"/>
              <a:t>experts</a:t>
            </a:r>
          </a:p>
          <a:p>
            <a:r>
              <a:rPr lang="en-US" altLang="zh-CN" sz="2800" dirty="0" smtClean="0"/>
              <a:t>cure</a:t>
            </a:r>
          </a:p>
          <a:p>
            <a:r>
              <a:rPr lang="en-US" altLang="zh-CN" sz="2800" dirty="0" smtClean="0"/>
              <a:t>foresaw</a:t>
            </a:r>
          </a:p>
          <a:p>
            <a:r>
              <a:rPr lang="en-US" altLang="zh-CN" sz="2800" dirty="0" smtClean="0"/>
              <a:t>concluded</a:t>
            </a:r>
          </a:p>
          <a:p>
            <a:r>
              <a:rPr lang="en-US" altLang="zh-CN" sz="2800" dirty="0" smtClean="0"/>
              <a:t>announced</a:t>
            </a:r>
          </a:p>
          <a:p>
            <a:r>
              <a:rPr lang="en-US" altLang="zh-CN" sz="2800" dirty="0" smtClean="0"/>
              <a:t>attended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32656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make a </a:t>
            </a:r>
            <a:r>
              <a:rPr lang="en-US" altLang="zh-CN" sz="2800" dirty="0" smtClean="0">
                <a:solidFill>
                  <a:srgbClr val="00B0F0"/>
                </a:solidFill>
              </a:rPr>
              <a:t>suggestion</a:t>
            </a:r>
          </a:p>
          <a:p>
            <a:r>
              <a:rPr lang="en-US" altLang="zh-CN" sz="2800" dirty="0" smtClean="0"/>
              <a:t>make a plan</a:t>
            </a:r>
          </a:p>
          <a:p>
            <a:r>
              <a:rPr lang="en-US" altLang="zh-CN" sz="2800" dirty="0" smtClean="0"/>
              <a:t>make a </a:t>
            </a:r>
            <a:r>
              <a:rPr lang="en-US" altLang="zh-CN" sz="2800" dirty="0">
                <a:solidFill>
                  <a:srgbClr val="00B0F0"/>
                </a:solidFill>
              </a:rPr>
              <a:t>speech</a:t>
            </a:r>
          </a:p>
          <a:p>
            <a:r>
              <a:rPr lang="en-US" altLang="zh-CN" sz="2800" dirty="0" smtClean="0"/>
              <a:t>make a change</a:t>
            </a:r>
          </a:p>
          <a:p>
            <a:r>
              <a:rPr lang="en-US" altLang="zh-CN" sz="2800" dirty="0" smtClean="0"/>
              <a:t>make an </a:t>
            </a:r>
            <a:r>
              <a:rPr lang="en-US" altLang="zh-CN" sz="2800" dirty="0">
                <a:solidFill>
                  <a:srgbClr val="00B0F0"/>
                </a:solidFill>
              </a:rPr>
              <a:t>investigation</a:t>
            </a:r>
          </a:p>
          <a:p>
            <a:r>
              <a:rPr lang="en-US" altLang="zh-CN" sz="2800" dirty="0" smtClean="0"/>
              <a:t>make a </a:t>
            </a:r>
            <a:r>
              <a:rPr lang="en-US" altLang="zh-CN" sz="2800" dirty="0">
                <a:solidFill>
                  <a:srgbClr val="00B0F0"/>
                </a:solidFill>
              </a:rPr>
              <a:t>decision</a:t>
            </a:r>
          </a:p>
          <a:p>
            <a:r>
              <a:rPr lang="en-US" altLang="zh-CN" sz="2800" dirty="0" smtClean="0"/>
              <a:t>make a </a:t>
            </a:r>
            <a:r>
              <a:rPr lang="en-US" altLang="zh-CN" sz="2800" dirty="0">
                <a:solidFill>
                  <a:srgbClr val="00B0F0"/>
                </a:solidFill>
              </a:rPr>
              <a:t>contribution</a:t>
            </a:r>
          </a:p>
          <a:p>
            <a:r>
              <a:rPr lang="en-US" altLang="zh-CN" sz="2800" dirty="0" smtClean="0"/>
              <a:t>make </a:t>
            </a:r>
            <a:r>
              <a:rPr lang="en-US" altLang="zh-CN" sz="2800" dirty="0">
                <a:solidFill>
                  <a:srgbClr val="00B0F0"/>
                </a:solidFill>
              </a:rPr>
              <a:t>noise</a:t>
            </a:r>
          </a:p>
          <a:p>
            <a:r>
              <a:rPr lang="en-US" altLang="zh-CN" sz="2800" dirty="0" smtClean="0"/>
              <a:t>make a </a:t>
            </a:r>
            <a:r>
              <a:rPr lang="en-US" altLang="zh-CN" sz="2800" dirty="0">
                <a:solidFill>
                  <a:srgbClr val="00B0F0"/>
                </a:solidFill>
              </a:rPr>
              <a:t>description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48181"/>
            <a:ext cx="223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A </a:t>
            </a:r>
            <a:r>
              <a:rPr lang="en-US" altLang="zh-CN" sz="2800" dirty="0" err="1" smtClean="0"/>
              <a:t>A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E B D A F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C B 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 C </a:t>
            </a:r>
            <a:r>
              <a:rPr lang="en-US" altLang="zh-CN" sz="2800" dirty="0" err="1" smtClean="0"/>
              <a:t>C</a:t>
            </a:r>
            <a:endParaRPr lang="en-US" altLang="zh-CN" sz="2800" dirty="0" smtClean="0"/>
          </a:p>
          <a:p>
            <a:r>
              <a:rPr lang="en-US" altLang="zh-CN" sz="2800" dirty="0" smtClean="0"/>
              <a:t>A D B D C</a:t>
            </a:r>
          </a:p>
          <a:p>
            <a:r>
              <a:rPr lang="en-US" altLang="zh-CN" sz="2800" dirty="0" smtClean="0"/>
              <a:t>C B C 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 A</a:t>
            </a:r>
          </a:p>
          <a:p>
            <a:r>
              <a:rPr lang="en-US" altLang="zh-CN" sz="2800" dirty="0" smtClean="0"/>
              <a:t>C B A C D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60648"/>
            <a:ext cx="22322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contributions</a:t>
            </a:r>
          </a:p>
          <a:p>
            <a:r>
              <a:rPr lang="en-US" altLang="zh-CN" sz="2800" dirty="0" smtClean="0"/>
              <a:t>known</a:t>
            </a:r>
          </a:p>
          <a:p>
            <a:r>
              <a:rPr lang="en-US" altLang="zh-CN" sz="2800" dirty="0" smtClean="0"/>
              <a:t>whose</a:t>
            </a:r>
          </a:p>
          <a:p>
            <a:r>
              <a:rPr lang="en-US" altLang="zh-CN" sz="2800" dirty="0" smtClean="0"/>
              <a:t>scientific</a:t>
            </a:r>
          </a:p>
          <a:p>
            <a:r>
              <a:rPr lang="en-US" altLang="zh-CN" sz="2800" dirty="0" smtClean="0"/>
              <a:t>aiming</a:t>
            </a:r>
          </a:p>
          <a:p>
            <a:r>
              <a:rPr lang="en-US" altLang="zh-CN" sz="2800" dirty="0" smtClean="0"/>
              <a:t>In</a:t>
            </a:r>
          </a:p>
          <a:p>
            <a:r>
              <a:rPr lang="en-US" altLang="zh-CN" sz="2800" dirty="0" smtClean="0"/>
              <a:t>was found </a:t>
            </a:r>
          </a:p>
          <a:p>
            <a:r>
              <a:rPr lang="en-US" altLang="zh-CN" sz="2800" dirty="0" smtClean="0"/>
              <a:t>that</a:t>
            </a:r>
          </a:p>
          <a:p>
            <a:r>
              <a:rPr lang="en-US" altLang="zh-CN" sz="2800" dirty="0" smtClean="0"/>
              <a:t>built</a:t>
            </a:r>
          </a:p>
          <a:p>
            <a:r>
              <a:rPr lang="en-US" altLang="zh-CN" sz="2800" dirty="0" smtClean="0"/>
              <a:t>shortly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60648"/>
            <a:ext cx="4464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when</a:t>
            </a:r>
            <a:r>
              <a:rPr lang="en-US" altLang="zh-CN" sz="2800" dirty="0" smtClean="0"/>
              <a:t> I suddenly</a:t>
            </a:r>
          </a:p>
          <a:p>
            <a:r>
              <a:rPr lang="en-US" altLang="zh-CN" sz="2800" dirty="0" smtClean="0"/>
              <a:t>put my coat on </a:t>
            </a:r>
            <a:r>
              <a:rPr lang="en-US" altLang="zh-CN" sz="2800" dirty="0" smtClean="0">
                <a:solidFill>
                  <a:srgbClr val="FF0000"/>
                </a:solidFill>
              </a:rPr>
              <a:t>(me)</a:t>
            </a:r>
          </a:p>
          <a:p>
            <a:r>
              <a:rPr lang="en-US" altLang="zh-CN" sz="2800" dirty="0" smtClean="0"/>
              <a:t>in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 hurry</a:t>
            </a:r>
          </a:p>
          <a:p>
            <a:r>
              <a:rPr lang="en-US" altLang="zh-CN" sz="2800" dirty="0" smtClean="0"/>
              <a:t>which CD </a:t>
            </a:r>
            <a:r>
              <a:rPr lang="en-US" altLang="zh-CN" sz="2800" dirty="0" smtClean="0">
                <a:solidFill>
                  <a:srgbClr val="FF0000"/>
                </a:solidFill>
              </a:rPr>
              <a:t>my</a:t>
            </a:r>
            <a:r>
              <a:rPr lang="en-US" altLang="zh-CN" sz="2800" dirty="0" smtClean="0"/>
              <a:t> dad wanted</a:t>
            </a:r>
          </a:p>
          <a:p>
            <a:r>
              <a:rPr lang="en-US" altLang="zh-CN" sz="2800" dirty="0" smtClean="0"/>
              <a:t>buy </a:t>
            </a:r>
            <a:r>
              <a:rPr lang="en-US" altLang="zh-CN" sz="2800" dirty="0" smtClean="0">
                <a:solidFill>
                  <a:srgbClr val="FF0000"/>
                </a:solidFill>
              </a:rPr>
              <a:t>anything</a:t>
            </a:r>
          </a:p>
          <a:p>
            <a:r>
              <a:rPr lang="en-US" altLang="zh-CN" sz="2800" dirty="0" smtClean="0"/>
              <a:t>decided </a:t>
            </a:r>
            <a:r>
              <a:rPr lang="en-US" altLang="zh-CN" sz="2800" dirty="0" smtClean="0">
                <a:solidFill>
                  <a:srgbClr val="FF0000"/>
                </a:solidFill>
              </a:rPr>
              <a:t>to</a:t>
            </a:r>
            <a:r>
              <a:rPr lang="en-US" altLang="zh-CN" sz="2800" dirty="0" smtClean="0"/>
              <a:t> go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trying</a:t>
            </a:r>
            <a:r>
              <a:rPr lang="en-US" altLang="zh-CN" sz="2800" dirty="0" smtClean="0"/>
              <a:t> to choose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r>
              <a:rPr lang="en-US" altLang="zh-CN" sz="2800" dirty="0" smtClean="0"/>
              <a:t> the end</a:t>
            </a:r>
          </a:p>
          <a:p>
            <a:r>
              <a:rPr lang="en-US" altLang="zh-CN" sz="2800" dirty="0" smtClean="0"/>
              <a:t>and </a:t>
            </a:r>
            <a:r>
              <a:rPr lang="en-US" altLang="zh-CN" sz="2800" dirty="0" smtClean="0">
                <a:solidFill>
                  <a:srgbClr val="FF0000"/>
                </a:solidFill>
              </a:rPr>
              <a:t>told</a:t>
            </a:r>
            <a:r>
              <a:rPr lang="en-US" altLang="zh-CN" sz="2800" dirty="0" smtClean="0"/>
              <a:t> my mum</a:t>
            </a:r>
          </a:p>
          <a:p>
            <a:r>
              <a:rPr lang="en-US" altLang="zh-CN" sz="2800" dirty="0" smtClean="0"/>
              <a:t>looked at me </a:t>
            </a:r>
            <a:r>
              <a:rPr lang="en-US" altLang="zh-CN" sz="2800" dirty="0" smtClean="0">
                <a:solidFill>
                  <a:srgbClr val="FF0000"/>
                </a:solidFill>
              </a:rPr>
              <a:t>strangely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85698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/>
              <a:t>John Snow was a famous doctor in London – so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expert</a:t>
            </a:r>
            <a:r>
              <a:rPr lang="en-US" altLang="zh-CN" sz="2600" i="1" dirty="0" smtClean="0"/>
              <a:t>, indeed, that he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attend</a:t>
            </a:r>
            <a:r>
              <a:rPr lang="en-US" altLang="zh-CN" sz="2600" i="1" dirty="0" smtClean="0"/>
              <a:t>ed Queen Victoria as her personal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physician</a:t>
            </a:r>
            <a:r>
              <a:rPr lang="en-US" altLang="zh-CN" sz="2600" i="1" dirty="0" smtClean="0"/>
              <a:t>.</a:t>
            </a:r>
          </a:p>
          <a:p>
            <a:endParaRPr lang="en-US" altLang="zh-CN" sz="2400" dirty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expert</a:t>
            </a:r>
            <a:r>
              <a:rPr lang="en-US" altLang="zh-CN" sz="2400" dirty="0" smtClean="0">
                <a:solidFill>
                  <a:srgbClr val="FF0000"/>
                </a:solidFill>
              </a:rPr>
              <a:t> adj. </a:t>
            </a:r>
            <a:r>
              <a:rPr lang="en-US" altLang="zh-CN" sz="2400" dirty="0" smtClean="0">
                <a:solidFill>
                  <a:srgbClr val="0070C0"/>
                </a:solidFill>
              </a:rPr>
              <a:t>skilled, experienced </a:t>
            </a:r>
            <a:r>
              <a:rPr lang="zh-CN" altLang="en-US" sz="2400" dirty="0" smtClean="0">
                <a:solidFill>
                  <a:srgbClr val="0070C0"/>
                </a:solidFill>
              </a:rPr>
              <a:t>经验丰富的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Over the years he has become </a:t>
            </a:r>
            <a:r>
              <a:rPr lang="en-US" altLang="zh-CN" sz="2400" u="sng" dirty="0" smtClean="0"/>
              <a:t>expert in/at </a:t>
            </a:r>
            <a:r>
              <a:rPr lang="en-US" altLang="zh-CN" sz="2400" dirty="0" smtClean="0"/>
              <a:t>dealing with these problems.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</a:t>
            </a:r>
            <a:r>
              <a:rPr lang="en-US" altLang="zh-CN" sz="2400" dirty="0">
                <a:solidFill>
                  <a:srgbClr val="0070C0"/>
                </a:solidFill>
              </a:rPr>
              <a:t>specialist </a:t>
            </a:r>
            <a:r>
              <a:rPr lang="zh-CN" altLang="en-US" sz="2400" dirty="0">
                <a:solidFill>
                  <a:srgbClr val="0070C0"/>
                </a:solidFill>
              </a:rPr>
              <a:t>专家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He is an </a:t>
            </a:r>
            <a:r>
              <a:rPr lang="en-US" altLang="zh-CN" sz="2400" u="sng" dirty="0" smtClean="0"/>
              <a:t>expert in </a:t>
            </a:r>
            <a:r>
              <a:rPr lang="en-US" altLang="zh-CN" sz="2400" dirty="0" smtClean="0"/>
              <a:t>social communications.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attend v. </a:t>
            </a:r>
            <a:r>
              <a:rPr lang="en-US" altLang="zh-CN" sz="2400" dirty="0">
                <a:solidFill>
                  <a:srgbClr val="0070C0"/>
                </a:solidFill>
              </a:rPr>
              <a:t>1. take care of </a:t>
            </a:r>
            <a:r>
              <a:rPr lang="zh-CN" altLang="en-US" sz="2400" dirty="0">
                <a:solidFill>
                  <a:srgbClr val="0070C0"/>
                </a:solidFill>
              </a:rPr>
              <a:t>照顾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When she was young, she was attended by her grandparents.</a:t>
            </a: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                 2</a:t>
            </a:r>
            <a:r>
              <a:rPr lang="en-US" altLang="zh-CN" sz="2400" dirty="0">
                <a:solidFill>
                  <a:srgbClr val="0070C0"/>
                </a:solidFill>
              </a:rPr>
              <a:t>. to be present at an event </a:t>
            </a:r>
            <a:r>
              <a:rPr lang="zh-CN" altLang="en-US" sz="2400" dirty="0">
                <a:solidFill>
                  <a:srgbClr val="0070C0"/>
                </a:solidFill>
              </a:rPr>
              <a:t>出席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 voiced my opinion at every meeting I attended.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Born in China, he attended high school in America.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attendance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nurse </a:t>
            </a:r>
            <a:r>
              <a:rPr lang="en-US" altLang="zh-CN" sz="2400" u="sng" dirty="0" smtClean="0"/>
              <a:t>in attendance on </a:t>
            </a:r>
            <a:r>
              <a:rPr lang="en-US" altLang="zh-CN" sz="2400" dirty="0" smtClean="0"/>
              <a:t>the patient is sitting in a corner quietly.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You will be evaluated by your score and daily attendance.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13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But he became inspired when he thought about helping ordinary people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exposed to 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cholera.</a:t>
            </a:r>
          </a:p>
          <a:p>
            <a:r>
              <a:rPr lang="en-US" altLang="zh-CN" sz="2600" dirty="0">
                <a:solidFill>
                  <a:srgbClr val="0070C0"/>
                </a:solidFill>
              </a:rPr>
              <a:t> </a:t>
            </a:r>
            <a:r>
              <a:rPr lang="en-US" altLang="zh-CN" sz="2600" dirty="0" smtClean="0">
                <a:solidFill>
                  <a:srgbClr val="0070C0"/>
                </a:solidFill>
              </a:rPr>
              <a:t>               people who were exposed to cholera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expose</a:t>
            </a:r>
            <a:r>
              <a:rPr lang="en-US" altLang="zh-CN" sz="2400" dirty="0" smtClean="0">
                <a:solidFill>
                  <a:srgbClr val="FF0000"/>
                </a:solidFill>
              </a:rPr>
              <a:t> v. </a:t>
            </a:r>
            <a:r>
              <a:rPr lang="en-US" altLang="zh-CN" sz="2400" dirty="0" smtClean="0">
                <a:solidFill>
                  <a:srgbClr val="0070C0"/>
                </a:solidFill>
              </a:rPr>
              <a:t>let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 be seen </a:t>
            </a:r>
            <a:r>
              <a:rPr lang="zh-CN" altLang="en-US" sz="2400" dirty="0" smtClean="0">
                <a:solidFill>
                  <a:srgbClr val="0070C0"/>
                </a:solidFill>
              </a:rPr>
              <a:t>暴露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melting snow exposed the spring flowers.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scandal exposed the company to criticism.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expose sb./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. to </a:t>
            </a: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exposure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Even a small amount of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exposure to </a:t>
            </a:r>
            <a:r>
              <a:rPr lang="en-US" altLang="zh-CN" sz="2400" dirty="0" smtClean="0">
                <a:solidFill>
                  <a:prstClr val="black"/>
                </a:solidFill>
              </a:rPr>
              <a:t>the midday sun can cause burning.</a:t>
            </a: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Neither its cause nor its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cure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 was understood.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cure</a:t>
            </a:r>
            <a:r>
              <a:rPr lang="en-US" altLang="zh-CN" sz="2400" dirty="0" smtClean="0">
                <a:solidFill>
                  <a:srgbClr val="FF0000"/>
                </a:solidFill>
              </a:rPr>
              <a:t> n. </a:t>
            </a:r>
            <a:r>
              <a:rPr lang="en-US" altLang="zh-CN" sz="2400" dirty="0" smtClean="0">
                <a:solidFill>
                  <a:srgbClr val="0070C0"/>
                </a:solidFill>
              </a:rPr>
              <a:t>way of treating a disease </a:t>
            </a:r>
            <a:r>
              <a:rPr lang="zh-CN" altLang="en-US" sz="2400" dirty="0" smtClean="0">
                <a:solidFill>
                  <a:srgbClr val="0070C0"/>
                </a:solidFill>
              </a:rPr>
              <a:t>治疗方法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Doctors say there are several possible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cures for </a:t>
            </a:r>
            <a:r>
              <a:rPr lang="en-US" altLang="zh-CN" sz="2400" dirty="0" smtClean="0">
                <a:solidFill>
                  <a:prstClr val="black"/>
                </a:solidFill>
              </a:rPr>
              <a:t>the disease.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v.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Many formerly deadly diseases can be cured 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Nothing seemed to cure him of his nervousness.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cure sb. of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.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John Snow wanted to face the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challenge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 and solve this problem.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challenge</a:t>
            </a:r>
            <a:r>
              <a:rPr lang="en-US" altLang="zh-CN" sz="2400" dirty="0" smtClean="0">
                <a:solidFill>
                  <a:srgbClr val="FF0000"/>
                </a:solidFill>
              </a:rPr>
              <a:t> n.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 that is difficult to deal with </a:t>
            </a:r>
            <a:r>
              <a:rPr lang="zh-CN" altLang="en-US" sz="2400" dirty="0" smtClean="0">
                <a:solidFill>
                  <a:srgbClr val="0070C0"/>
                </a:solidFill>
              </a:rPr>
              <a:t>挑战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I am bored with my job and feel I need a new challenge.</a:t>
            </a:r>
          </a:p>
          <a:p>
            <a:r>
              <a:rPr lang="en-US" altLang="zh-CN" sz="2400" b="1" dirty="0">
                <a:solidFill>
                  <a:srgbClr val="0070C0"/>
                </a:solidFill>
              </a:rPr>
              <a:t>meet a challenge/face a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challenge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girls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challenged the boys to </a:t>
            </a:r>
            <a:r>
              <a:rPr lang="en-US" altLang="zh-CN" sz="2400" dirty="0" smtClean="0">
                <a:solidFill>
                  <a:prstClr val="black"/>
                </a:solidFill>
              </a:rPr>
              <a:t>a basketball match.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AutoNum type="alphaLcPeriod"/>
            </a:pPr>
            <a:r>
              <a:rPr lang="en-US" altLang="zh-CN" sz="2400" dirty="0" smtClean="0">
                <a:solidFill>
                  <a:srgbClr val="FF0000"/>
                </a:solidFill>
              </a:rPr>
              <a:t>challenging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This job is challenging but also rewarding.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8569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A cloud of dangerous gas floated around until it found its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victim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s.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victim</a:t>
            </a:r>
            <a:r>
              <a:rPr lang="en-US" altLang="zh-CN" sz="2400" dirty="0" smtClean="0">
                <a:solidFill>
                  <a:srgbClr val="FF0000"/>
                </a:solidFill>
              </a:rPr>
              <a:t> n. </a:t>
            </a:r>
            <a:r>
              <a:rPr lang="en-US" altLang="zh-CN" sz="2400" dirty="0" smtClean="0">
                <a:solidFill>
                  <a:srgbClr val="0070C0"/>
                </a:solidFill>
              </a:rPr>
              <a:t>someone who has been harmed as a result of a crime</a:t>
            </a:r>
            <a:r>
              <a:rPr lang="zh-CN" altLang="en-US" sz="2400" dirty="0" smtClean="0">
                <a:solidFill>
                  <a:srgbClr val="0070C0"/>
                </a:solidFill>
              </a:rPr>
              <a:t>受害者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government is offering help to those earthquake victims.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Unluckily she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fell victim to </a:t>
            </a:r>
            <a:r>
              <a:rPr lang="en-US" altLang="zh-CN" sz="2400" dirty="0" smtClean="0">
                <a:solidFill>
                  <a:prstClr val="black"/>
                </a:solidFill>
              </a:rPr>
              <a:t>a rare disease.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fall victim to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The second suggested that people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absorb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ed this disease into their bodies with their meals.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absorb</a:t>
            </a:r>
            <a:r>
              <a:rPr lang="en-US" altLang="zh-CN" sz="2400" dirty="0" smtClean="0">
                <a:solidFill>
                  <a:srgbClr val="FF0000"/>
                </a:solidFill>
              </a:rPr>
              <a:t> v. </a:t>
            </a:r>
            <a:r>
              <a:rPr lang="en-US" altLang="zh-CN" sz="2400" dirty="0" smtClean="0">
                <a:solidFill>
                  <a:srgbClr val="0070C0"/>
                </a:solidFill>
              </a:rPr>
              <a:t>take in gas or other substance </a:t>
            </a:r>
            <a:r>
              <a:rPr lang="zh-CN" altLang="en-US" sz="2400" dirty="0" smtClean="0">
                <a:solidFill>
                  <a:srgbClr val="0070C0"/>
                </a:solidFill>
              </a:rPr>
              <a:t>吸收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sponge can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absorb water into </a:t>
            </a:r>
            <a:r>
              <a:rPr lang="en-US" altLang="zh-CN" sz="2400" dirty="0" smtClean="0">
                <a:solidFill>
                  <a:prstClr val="black"/>
                </a:solidFill>
              </a:rPr>
              <a:t>itself.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We have to absorb information quickly.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be absorbed into doing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 smtClean="0">
                <a:solidFill>
                  <a:prstClr val="black"/>
                </a:solidFill>
              </a:rPr>
              <a:t>John Snow </a:t>
            </a:r>
            <a:r>
              <a:rPr lang="en-US" altLang="zh-CN" sz="2600" b="1" i="1" dirty="0" smtClean="0">
                <a:solidFill>
                  <a:srgbClr val="FF0000"/>
                </a:solidFill>
              </a:rPr>
              <a:t>suspect</a:t>
            </a:r>
            <a:r>
              <a:rPr lang="en-US" altLang="zh-CN" sz="2600" i="1" dirty="0" smtClean="0">
                <a:solidFill>
                  <a:prstClr val="black"/>
                </a:solidFill>
              </a:rPr>
              <a:t>ed that the second theory was correct but he needed evidence.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suspect</a:t>
            </a:r>
            <a:r>
              <a:rPr lang="en-US" altLang="zh-CN" sz="2400" dirty="0" smtClean="0">
                <a:solidFill>
                  <a:srgbClr val="FF0000"/>
                </a:solidFill>
              </a:rPr>
              <a:t> v. </a:t>
            </a:r>
            <a:r>
              <a:rPr lang="en-US" altLang="zh-CN" sz="2400" dirty="0" smtClean="0">
                <a:solidFill>
                  <a:srgbClr val="0070C0"/>
                </a:solidFill>
              </a:rPr>
              <a:t>to believe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 is true, especially 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sth</a:t>
            </a:r>
            <a:r>
              <a:rPr lang="en-US" altLang="zh-CN" sz="2400" dirty="0" smtClean="0">
                <a:solidFill>
                  <a:srgbClr val="0070C0"/>
                </a:solidFill>
              </a:rPr>
              <a:t>. bad</a:t>
            </a:r>
            <a:r>
              <a:rPr lang="zh-CN" altLang="en-US" sz="2400" dirty="0" smtClean="0">
                <a:solidFill>
                  <a:srgbClr val="0070C0"/>
                </a:solidFill>
              </a:rPr>
              <a:t>怀疑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Police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suspected that </a:t>
            </a:r>
            <a:r>
              <a:rPr lang="en-US" altLang="zh-CN" sz="2400" dirty="0" smtClean="0">
                <a:solidFill>
                  <a:prstClr val="black"/>
                </a:solidFill>
              </a:rPr>
              <a:t>she had some connection with the robbery.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man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was suspected of </a:t>
            </a:r>
            <a:r>
              <a:rPr lang="en-US" altLang="zh-CN" sz="2400" dirty="0" smtClean="0">
                <a:solidFill>
                  <a:prstClr val="black"/>
                </a:solidFill>
              </a:rPr>
              <a:t>involvement in the bombing.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n. </a:t>
            </a:r>
            <a:r>
              <a:rPr lang="en-US" altLang="zh-CN" sz="2400" dirty="0" smtClean="0">
                <a:solidFill>
                  <a:srgbClr val="0070C0"/>
                </a:solidFill>
              </a:rPr>
              <a:t>a person that cannot be trusted</a:t>
            </a:r>
            <a:r>
              <a:rPr lang="zh-CN" altLang="en-US" sz="2400" dirty="0" smtClean="0">
                <a:solidFill>
                  <a:srgbClr val="0070C0"/>
                </a:solidFill>
              </a:rPr>
              <a:t>疑犯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People felt relieved when the suspect was caught.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AutoNum type="alphaLcPeriod"/>
            </a:pPr>
            <a:r>
              <a:rPr lang="en-US" altLang="zh-CN" sz="2400" dirty="0" smtClean="0">
                <a:solidFill>
                  <a:srgbClr val="FF0000"/>
                </a:solidFill>
              </a:rPr>
              <a:t>suspected/suspicious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The suspected drug dealer was taken in for questioning.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People are often suspicious of strangers.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1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1184</Words>
  <Application>Microsoft Office PowerPoint</Application>
  <PresentationFormat>全屏显示(4:3)</PresentationFormat>
  <Paragraphs>204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19</cp:revision>
  <cp:lastPrinted>2015-09-07T04:46:22Z</cp:lastPrinted>
  <dcterms:created xsi:type="dcterms:W3CDTF">2015-09-07T01:58:39Z</dcterms:created>
  <dcterms:modified xsi:type="dcterms:W3CDTF">2015-09-08T06:26:50Z</dcterms:modified>
</cp:coreProperties>
</file>