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3"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11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2015-9-15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2015-9-15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2015-9-15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2015-9-15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56706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332656"/>
            <a:ext cx="8784976" cy="1815882"/>
          </a:xfrm>
          <a:prstGeom prst="rect">
            <a:avLst/>
          </a:prstGeom>
          <a:noFill/>
        </p:spPr>
        <p:txBody>
          <a:bodyPr wrap="square" rtlCol="0">
            <a:spAutoFit/>
          </a:bodyPr>
          <a:lstStyle/>
          <a:p>
            <a:r>
              <a:rPr lang="en-US" altLang="zh-CN" sz="2800" dirty="0" smtClean="0">
                <a:solidFill>
                  <a:prstClr val="black"/>
                </a:solidFill>
              </a:rPr>
              <a:t>So between 1510 and 1514 he worked on it, gradually improving his theory until he felt it was complete.</a:t>
            </a:r>
          </a:p>
          <a:p>
            <a:endParaRPr lang="en-US" altLang="zh-CN" sz="2800" dirty="0">
              <a:solidFill>
                <a:prstClr val="black"/>
              </a:solidFill>
            </a:endParaRPr>
          </a:p>
          <a:p>
            <a:r>
              <a:rPr lang="zh-CN" altLang="en-US" sz="2800" smtClean="0">
                <a:solidFill>
                  <a:prstClr val="black"/>
                </a:solidFill>
              </a:rPr>
              <a:t>现在分词作伴随状语。</a:t>
            </a:r>
            <a:endParaRPr lang="zh-CN" altLang="en-US" sz="2800" dirty="0">
              <a:solidFill>
                <a:prstClr val="black"/>
              </a:solidFill>
            </a:endParaRPr>
          </a:p>
        </p:txBody>
      </p:sp>
      <p:cxnSp>
        <p:nvCxnSpPr>
          <p:cNvPr id="4" name="直接连接符 3"/>
          <p:cNvCxnSpPr/>
          <p:nvPr/>
        </p:nvCxnSpPr>
        <p:spPr>
          <a:xfrm>
            <a:off x="251520" y="1180166"/>
            <a:ext cx="1512168"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5615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784976" cy="1815882"/>
          </a:xfrm>
          <a:prstGeom prst="rect">
            <a:avLst/>
          </a:prstGeom>
          <a:noFill/>
        </p:spPr>
        <p:txBody>
          <a:bodyPr wrap="square" rtlCol="0">
            <a:spAutoFit/>
          </a:bodyPr>
          <a:lstStyle/>
          <a:p>
            <a:r>
              <a:rPr lang="en-US" altLang="zh-CN" sz="2800" dirty="0" smtClean="0"/>
              <a:t>But he </a:t>
            </a:r>
            <a:r>
              <a:rPr lang="en-US" altLang="zh-CN" sz="2800" u="sng" dirty="0" smtClean="0"/>
              <a:t>became inspired </a:t>
            </a:r>
            <a:r>
              <a:rPr lang="en-US" altLang="zh-CN" sz="2800" dirty="0" smtClean="0"/>
              <a:t>when he thought about helping ordinary </a:t>
            </a:r>
            <a:r>
              <a:rPr lang="en-US" altLang="zh-CN" sz="2800" u="sng" dirty="0" smtClean="0"/>
              <a:t>people exposed to cholera</a:t>
            </a:r>
            <a:r>
              <a:rPr lang="en-US" altLang="zh-CN" sz="2800" dirty="0" smtClean="0"/>
              <a:t>.</a:t>
            </a:r>
          </a:p>
          <a:p>
            <a:endParaRPr lang="en-US" altLang="zh-CN" sz="2800" dirty="0"/>
          </a:p>
          <a:p>
            <a:r>
              <a:rPr lang="zh-CN" altLang="en-US" sz="2800" dirty="0"/>
              <a:t>非</a:t>
            </a:r>
            <a:r>
              <a:rPr lang="zh-CN" altLang="en-US" sz="2800" dirty="0" smtClean="0"/>
              <a:t>谓语动词作表语及定语</a:t>
            </a:r>
            <a:endParaRPr lang="zh-CN" altLang="en-US" sz="2800" dirty="0"/>
          </a:p>
        </p:txBody>
      </p:sp>
    </p:spTree>
    <p:extLst>
      <p:ext uri="{BB962C8B-B14F-4D97-AF65-F5344CB8AC3E}">
        <p14:creationId xmlns:p14="http://schemas.microsoft.com/office/powerpoint/2010/main" val="14859003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712968" cy="3231654"/>
          </a:xfrm>
          <a:prstGeom prst="rect">
            <a:avLst/>
          </a:prstGeom>
          <a:noFill/>
        </p:spPr>
        <p:txBody>
          <a:bodyPr wrap="square" rtlCol="0">
            <a:spAutoFit/>
          </a:bodyPr>
          <a:lstStyle/>
          <a:p>
            <a:pPr marL="400050" indent="-400050">
              <a:buAutoNum type="romanUcPeriod"/>
            </a:pPr>
            <a:r>
              <a:rPr lang="zh-CN" altLang="en-US" sz="2400" b="1" dirty="0" smtClean="0">
                <a:solidFill>
                  <a:srgbClr val="FF0000"/>
                </a:solidFill>
              </a:rPr>
              <a:t>非谓语动词作表语</a:t>
            </a:r>
            <a:endParaRPr lang="en-US" altLang="zh-CN" sz="2400" b="1" dirty="0" smtClean="0">
              <a:solidFill>
                <a:srgbClr val="FF0000"/>
              </a:solidFill>
            </a:endParaRPr>
          </a:p>
          <a:p>
            <a:endParaRPr lang="en-US" altLang="zh-CN" dirty="0" smtClean="0"/>
          </a:p>
          <a:p>
            <a:endParaRPr lang="en-US" altLang="zh-CN" dirty="0"/>
          </a:p>
          <a:p>
            <a:pPr marL="342900" indent="-342900">
              <a:buAutoNum type="arabicPeriod"/>
            </a:pPr>
            <a:r>
              <a:rPr lang="zh-CN" altLang="en-US" sz="2400" b="1" dirty="0" smtClean="0">
                <a:solidFill>
                  <a:srgbClr val="0070C0"/>
                </a:solidFill>
              </a:rPr>
              <a:t>动作性动词</a:t>
            </a:r>
            <a:endParaRPr lang="en-US" altLang="zh-CN" sz="2400" b="1" dirty="0" smtClean="0">
              <a:solidFill>
                <a:srgbClr val="0070C0"/>
              </a:solidFill>
            </a:endParaRPr>
          </a:p>
          <a:p>
            <a:r>
              <a:rPr lang="en-US" altLang="zh-CN" sz="2400" dirty="0" smtClean="0"/>
              <a:t>The task for today is </a:t>
            </a:r>
            <a:r>
              <a:rPr lang="en-US" altLang="zh-CN" sz="2400" u="sng" dirty="0" smtClean="0"/>
              <a:t>                 </a:t>
            </a:r>
            <a:r>
              <a:rPr lang="en-US" altLang="zh-CN" sz="2400" dirty="0" smtClean="0"/>
              <a:t> (finish) the task.</a:t>
            </a:r>
          </a:p>
          <a:p>
            <a:r>
              <a:rPr lang="en-US" altLang="zh-CN" sz="2400" dirty="0" smtClean="0"/>
              <a:t>His hobby is </a:t>
            </a:r>
            <a:r>
              <a:rPr lang="en-US" altLang="zh-CN" sz="2400" u="sng" dirty="0" smtClean="0"/>
              <a:t>                 </a:t>
            </a:r>
            <a:r>
              <a:rPr lang="en-US" altLang="zh-CN" sz="2400" dirty="0" smtClean="0"/>
              <a:t> (take) exercises everyday.</a:t>
            </a:r>
          </a:p>
          <a:p>
            <a:endParaRPr lang="en-US" altLang="zh-CN" sz="2400" dirty="0"/>
          </a:p>
          <a:p>
            <a:r>
              <a:rPr lang="zh-CN" altLang="en-US" sz="2400" dirty="0" smtClean="0"/>
              <a:t>动作性动词作表语，不定式表示一次性动作，动名词表示习惯经常性的动作。</a:t>
            </a:r>
            <a:endParaRPr lang="en-US" altLang="zh-CN" sz="2400" dirty="0" smtClean="0"/>
          </a:p>
        </p:txBody>
      </p:sp>
      <p:sp>
        <p:nvSpPr>
          <p:cNvPr id="3" name="TextBox 2"/>
          <p:cNvSpPr txBox="1"/>
          <p:nvPr/>
        </p:nvSpPr>
        <p:spPr>
          <a:xfrm>
            <a:off x="2771800" y="1527175"/>
            <a:ext cx="3168352" cy="461665"/>
          </a:xfrm>
          <a:prstGeom prst="rect">
            <a:avLst/>
          </a:prstGeom>
          <a:noFill/>
        </p:spPr>
        <p:txBody>
          <a:bodyPr wrap="square" rtlCol="0">
            <a:spAutoFit/>
          </a:bodyPr>
          <a:lstStyle/>
          <a:p>
            <a:r>
              <a:rPr lang="en-US" altLang="zh-CN" sz="2400" b="1" dirty="0" smtClean="0">
                <a:solidFill>
                  <a:srgbClr val="0070C0"/>
                </a:solidFill>
              </a:rPr>
              <a:t>to finish</a:t>
            </a:r>
            <a:endParaRPr lang="zh-CN" altLang="en-US" sz="2400" b="1" dirty="0">
              <a:solidFill>
                <a:srgbClr val="0070C0"/>
              </a:solidFill>
            </a:endParaRPr>
          </a:p>
        </p:txBody>
      </p:sp>
      <p:sp>
        <p:nvSpPr>
          <p:cNvPr id="4" name="TextBox 3"/>
          <p:cNvSpPr txBox="1"/>
          <p:nvPr/>
        </p:nvSpPr>
        <p:spPr>
          <a:xfrm>
            <a:off x="1835696" y="1916832"/>
            <a:ext cx="3168352" cy="461665"/>
          </a:xfrm>
          <a:prstGeom prst="rect">
            <a:avLst/>
          </a:prstGeom>
          <a:noFill/>
        </p:spPr>
        <p:txBody>
          <a:bodyPr wrap="square" rtlCol="0">
            <a:spAutoFit/>
          </a:bodyPr>
          <a:lstStyle/>
          <a:p>
            <a:r>
              <a:rPr lang="en-US" altLang="zh-CN" sz="2400" b="1" dirty="0" smtClean="0">
                <a:solidFill>
                  <a:srgbClr val="0070C0"/>
                </a:solidFill>
              </a:rPr>
              <a:t>taking</a:t>
            </a:r>
            <a:endParaRPr lang="zh-CN" altLang="en-US" sz="2400" b="1" dirty="0">
              <a:solidFill>
                <a:srgbClr val="0070C0"/>
              </a:solidFill>
            </a:endParaRPr>
          </a:p>
        </p:txBody>
      </p:sp>
    </p:spTree>
    <p:extLst>
      <p:ext uri="{BB962C8B-B14F-4D97-AF65-F5344CB8AC3E}">
        <p14:creationId xmlns:p14="http://schemas.microsoft.com/office/powerpoint/2010/main" val="3044845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712968" cy="3970318"/>
          </a:xfrm>
          <a:prstGeom prst="rect">
            <a:avLst/>
          </a:prstGeom>
          <a:noFill/>
        </p:spPr>
        <p:txBody>
          <a:bodyPr wrap="square" rtlCol="0">
            <a:spAutoFit/>
          </a:bodyPr>
          <a:lstStyle/>
          <a:p>
            <a:pPr marL="400050" indent="-400050">
              <a:buFontTx/>
              <a:buAutoNum type="romanUcPeriod"/>
            </a:pPr>
            <a:r>
              <a:rPr lang="zh-CN" altLang="en-US" sz="2400" b="1" dirty="0" smtClean="0">
                <a:solidFill>
                  <a:srgbClr val="FF0000"/>
                </a:solidFill>
              </a:rPr>
              <a:t>非谓语动词作表语</a:t>
            </a:r>
            <a:endParaRPr lang="en-US" altLang="zh-CN" sz="2400" b="1" dirty="0" smtClean="0">
              <a:solidFill>
                <a:srgbClr val="FF0000"/>
              </a:solidFill>
            </a:endParaRPr>
          </a:p>
          <a:p>
            <a:endParaRPr lang="en-US" altLang="zh-CN" dirty="0" smtClean="0">
              <a:solidFill>
                <a:prstClr val="black"/>
              </a:solidFill>
            </a:endParaRPr>
          </a:p>
          <a:p>
            <a:endParaRPr lang="en-US" altLang="zh-CN" dirty="0">
              <a:solidFill>
                <a:prstClr val="black"/>
              </a:solidFill>
            </a:endParaRPr>
          </a:p>
          <a:p>
            <a:r>
              <a:rPr lang="en-US" altLang="zh-CN" sz="2400" b="1" dirty="0" smtClean="0">
                <a:solidFill>
                  <a:srgbClr val="0070C0"/>
                </a:solidFill>
              </a:rPr>
              <a:t>2. </a:t>
            </a:r>
            <a:r>
              <a:rPr lang="zh-CN" altLang="en-US" sz="2400" b="1" dirty="0" smtClean="0">
                <a:solidFill>
                  <a:srgbClr val="0070C0"/>
                </a:solidFill>
              </a:rPr>
              <a:t>状态性动词</a:t>
            </a:r>
            <a:endParaRPr lang="en-US" altLang="zh-CN" sz="2400" b="1" dirty="0" smtClean="0">
              <a:solidFill>
                <a:srgbClr val="0070C0"/>
              </a:solidFill>
            </a:endParaRPr>
          </a:p>
          <a:p>
            <a:r>
              <a:rPr lang="en-US" altLang="zh-CN" sz="2400" dirty="0" smtClean="0">
                <a:solidFill>
                  <a:prstClr val="black"/>
                </a:solidFill>
              </a:rPr>
              <a:t>Many people became </a:t>
            </a:r>
            <a:r>
              <a:rPr lang="en-US" altLang="zh-CN" sz="2400" u="sng" dirty="0" smtClean="0">
                <a:solidFill>
                  <a:prstClr val="black"/>
                </a:solidFill>
              </a:rPr>
              <a:t>                    </a:t>
            </a:r>
            <a:r>
              <a:rPr lang="en-US" altLang="zh-CN" sz="2400" dirty="0" smtClean="0">
                <a:solidFill>
                  <a:prstClr val="black"/>
                </a:solidFill>
              </a:rPr>
              <a:t> (frighten) because of the deadly disease.</a:t>
            </a:r>
          </a:p>
          <a:p>
            <a:r>
              <a:rPr lang="en-US" altLang="zh-CN" sz="2400" dirty="0" smtClean="0">
                <a:solidFill>
                  <a:prstClr val="black"/>
                </a:solidFill>
              </a:rPr>
              <a:t>It is </a:t>
            </a:r>
            <a:r>
              <a:rPr lang="en-US" altLang="zh-CN" sz="2400" u="sng" dirty="0" smtClean="0">
                <a:solidFill>
                  <a:prstClr val="black"/>
                </a:solidFill>
              </a:rPr>
              <a:t>                     </a:t>
            </a:r>
            <a:r>
              <a:rPr lang="en-US" altLang="zh-CN" sz="2400" dirty="0" smtClean="0">
                <a:solidFill>
                  <a:prstClr val="black"/>
                </a:solidFill>
              </a:rPr>
              <a:t> (interest) to try different ways of living.</a:t>
            </a:r>
          </a:p>
          <a:p>
            <a:endParaRPr lang="en-US" altLang="zh-CN" sz="2400" dirty="0">
              <a:solidFill>
                <a:prstClr val="black"/>
              </a:solidFill>
            </a:endParaRPr>
          </a:p>
          <a:p>
            <a:endParaRPr lang="en-US" altLang="zh-CN" sz="2400" dirty="0">
              <a:solidFill>
                <a:prstClr val="black"/>
              </a:solidFill>
            </a:endParaRPr>
          </a:p>
          <a:p>
            <a:r>
              <a:rPr lang="zh-CN" altLang="en-US" sz="2400" dirty="0">
                <a:solidFill>
                  <a:prstClr val="black"/>
                </a:solidFill>
              </a:rPr>
              <a:t>状态</a:t>
            </a:r>
            <a:r>
              <a:rPr lang="zh-CN" altLang="en-US" sz="2400" dirty="0" smtClean="0">
                <a:solidFill>
                  <a:prstClr val="black"/>
                </a:solidFill>
              </a:rPr>
              <a:t>性动词作表语，过去分词表示主语自身的感受，现在分词表示主语带给他人的感受。</a:t>
            </a:r>
            <a:endParaRPr lang="en-US" altLang="zh-CN" sz="2400" dirty="0" smtClean="0">
              <a:solidFill>
                <a:prstClr val="black"/>
              </a:solidFill>
            </a:endParaRPr>
          </a:p>
        </p:txBody>
      </p:sp>
      <p:sp>
        <p:nvSpPr>
          <p:cNvPr id="3" name="TextBox 2"/>
          <p:cNvSpPr txBox="1"/>
          <p:nvPr/>
        </p:nvSpPr>
        <p:spPr>
          <a:xfrm>
            <a:off x="2987824" y="1524488"/>
            <a:ext cx="3168352" cy="461665"/>
          </a:xfrm>
          <a:prstGeom prst="rect">
            <a:avLst/>
          </a:prstGeom>
          <a:noFill/>
        </p:spPr>
        <p:txBody>
          <a:bodyPr wrap="square" rtlCol="0">
            <a:spAutoFit/>
          </a:bodyPr>
          <a:lstStyle/>
          <a:p>
            <a:r>
              <a:rPr lang="en-US" altLang="zh-CN" sz="2400" b="1" dirty="0" smtClean="0">
                <a:solidFill>
                  <a:srgbClr val="0070C0"/>
                </a:solidFill>
              </a:rPr>
              <a:t>frightened</a:t>
            </a:r>
            <a:endParaRPr lang="zh-CN" altLang="en-US" sz="2400" b="1" dirty="0">
              <a:solidFill>
                <a:srgbClr val="0070C0"/>
              </a:solidFill>
            </a:endParaRPr>
          </a:p>
        </p:txBody>
      </p:sp>
      <p:sp>
        <p:nvSpPr>
          <p:cNvPr id="4" name="TextBox 3"/>
          <p:cNvSpPr txBox="1"/>
          <p:nvPr/>
        </p:nvSpPr>
        <p:spPr>
          <a:xfrm>
            <a:off x="683568" y="2276872"/>
            <a:ext cx="3168352" cy="461665"/>
          </a:xfrm>
          <a:prstGeom prst="rect">
            <a:avLst/>
          </a:prstGeom>
          <a:noFill/>
        </p:spPr>
        <p:txBody>
          <a:bodyPr wrap="square" rtlCol="0">
            <a:spAutoFit/>
          </a:bodyPr>
          <a:lstStyle/>
          <a:p>
            <a:r>
              <a:rPr lang="en-US" altLang="zh-CN" sz="2400" b="1" dirty="0" smtClean="0">
                <a:solidFill>
                  <a:srgbClr val="0070C0"/>
                </a:solidFill>
              </a:rPr>
              <a:t>interesting</a:t>
            </a:r>
            <a:endParaRPr lang="zh-CN" altLang="en-US" sz="2400" b="1" dirty="0">
              <a:solidFill>
                <a:srgbClr val="0070C0"/>
              </a:solidFill>
            </a:endParaRPr>
          </a:p>
        </p:txBody>
      </p:sp>
    </p:spTree>
    <p:extLst>
      <p:ext uri="{BB962C8B-B14F-4D97-AF65-F5344CB8AC3E}">
        <p14:creationId xmlns:p14="http://schemas.microsoft.com/office/powerpoint/2010/main" val="335974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712968" cy="3231654"/>
          </a:xfrm>
          <a:prstGeom prst="rect">
            <a:avLst/>
          </a:prstGeom>
          <a:noFill/>
        </p:spPr>
        <p:txBody>
          <a:bodyPr wrap="square" rtlCol="0">
            <a:spAutoFit/>
          </a:bodyPr>
          <a:lstStyle/>
          <a:p>
            <a:r>
              <a:rPr lang="en-US" altLang="zh-CN" sz="2400" b="1" dirty="0" smtClean="0">
                <a:solidFill>
                  <a:srgbClr val="FF0000"/>
                </a:solidFill>
              </a:rPr>
              <a:t>II. </a:t>
            </a:r>
            <a:r>
              <a:rPr lang="zh-CN" altLang="en-US" sz="2400" b="1" dirty="0">
                <a:solidFill>
                  <a:srgbClr val="FF0000"/>
                </a:solidFill>
              </a:rPr>
              <a:t>非</a:t>
            </a:r>
            <a:r>
              <a:rPr lang="zh-CN" altLang="en-US" sz="2400" b="1" dirty="0" smtClean="0">
                <a:solidFill>
                  <a:srgbClr val="FF0000"/>
                </a:solidFill>
              </a:rPr>
              <a:t>谓语动词作定语</a:t>
            </a:r>
            <a:endParaRPr lang="en-US" altLang="zh-CN" sz="2400" b="1" dirty="0" smtClean="0">
              <a:solidFill>
                <a:srgbClr val="FF0000"/>
              </a:solidFill>
            </a:endParaRPr>
          </a:p>
          <a:p>
            <a:endParaRPr lang="en-US" altLang="zh-CN" dirty="0" smtClean="0">
              <a:solidFill>
                <a:prstClr val="black"/>
              </a:solidFill>
            </a:endParaRPr>
          </a:p>
          <a:p>
            <a:endParaRPr lang="en-US" altLang="zh-CN" dirty="0">
              <a:solidFill>
                <a:prstClr val="black"/>
              </a:solidFill>
            </a:endParaRPr>
          </a:p>
          <a:p>
            <a:pPr marL="342900" indent="-342900">
              <a:buFontTx/>
              <a:buAutoNum type="arabicPeriod"/>
            </a:pPr>
            <a:r>
              <a:rPr lang="zh-CN" altLang="en-US" sz="2400" b="1" dirty="0">
                <a:solidFill>
                  <a:srgbClr val="0070C0"/>
                </a:solidFill>
              </a:rPr>
              <a:t>主</a:t>
            </a:r>
            <a:r>
              <a:rPr lang="zh-CN" altLang="en-US" sz="2400" b="1" dirty="0" smtClean="0">
                <a:solidFill>
                  <a:srgbClr val="0070C0"/>
                </a:solidFill>
              </a:rPr>
              <a:t>被动关系</a:t>
            </a:r>
            <a:endParaRPr lang="en-US" altLang="zh-CN" sz="2400" b="1" dirty="0" smtClean="0">
              <a:solidFill>
                <a:srgbClr val="0070C0"/>
              </a:solidFill>
            </a:endParaRPr>
          </a:p>
          <a:p>
            <a:r>
              <a:rPr lang="en-US" altLang="zh-CN" sz="2400" dirty="0" smtClean="0">
                <a:solidFill>
                  <a:prstClr val="black"/>
                </a:solidFill>
              </a:rPr>
              <a:t>I am familiar with the man </a:t>
            </a:r>
            <a:r>
              <a:rPr lang="en-US" altLang="zh-CN" sz="2400" u="sng" dirty="0" smtClean="0">
                <a:solidFill>
                  <a:prstClr val="black"/>
                </a:solidFill>
              </a:rPr>
              <a:t>                  </a:t>
            </a:r>
            <a:r>
              <a:rPr lang="en-US" altLang="zh-CN" sz="2400" dirty="0" smtClean="0">
                <a:solidFill>
                  <a:prstClr val="black"/>
                </a:solidFill>
              </a:rPr>
              <a:t> (live) at the end of the street.</a:t>
            </a:r>
          </a:p>
          <a:p>
            <a:r>
              <a:rPr lang="en-US" altLang="zh-CN" sz="2400" dirty="0" smtClean="0">
                <a:solidFill>
                  <a:prstClr val="black"/>
                </a:solidFill>
              </a:rPr>
              <a:t>I am familiar with the man </a:t>
            </a:r>
            <a:r>
              <a:rPr lang="en-US" altLang="zh-CN" sz="2400" u="sng" dirty="0" smtClean="0">
                <a:solidFill>
                  <a:prstClr val="black"/>
                </a:solidFill>
              </a:rPr>
              <a:t>                  </a:t>
            </a:r>
            <a:r>
              <a:rPr lang="en-US" altLang="zh-CN" sz="2400" dirty="0" smtClean="0">
                <a:solidFill>
                  <a:prstClr val="black"/>
                </a:solidFill>
              </a:rPr>
              <a:t> (catch) by the police last night.</a:t>
            </a:r>
          </a:p>
          <a:p>
            <a:endParaRPr lang="en-US" altLang="zh-CN" sz="2400" dirty="0">
              <a:solidFill>
                <a:prstClr val="black"/>
              </a:solidFill>
            </a:endParaRPr>
          </a:p>
          <a:p>
            <a:r>
              <a:rPr lang="zh-CN" altLang="en-US" sz="2400" dirty="0" smtClean="0">
                <a:solidFill>
                  <a:prstClr val="black"/>
                </a:solidFill>
              </a:rPr>
              <a:t>非谓语动词作定语，要考虑即将使用的非谓语动词与其修饰的名词间的主被动关系。</a:t>
            </a:r>
            <a:endParaRPr lang="en-US" altLang="zh-CN" sz="2400" dirty="0" smtClean="0">
              <a:solidFill>
                <a:prstClr val="black"/>
              </a:solidFill>
            </a:endParaRPr>
          </a:p>
        </p:txBody>
      </p:sp>
      <p:sp>
        <p:nvSpPr>
          <p:cNvPr id="3" name="TextBox 2"/>
          <p:cNvSpPr txBox="1"/>
          <p:nvPr/>
        </p:nvSpPr>
        <p:spPr>
          <a:xfrm>
            <a:off x="3635896" y="1506904"/>
            <a:ext cx="3168352" cy="461665"/>
          </a:xfrm>
          <a:prstGeom prst="rect">
            <a:avLst/>
          </a:prstGeom>
          <a:noFill/>
        </p:spPr>
        <p:txBody>
          <a:bodyPr wrap="square" rtlCol="0">
            <a:spAutoFit/>
          </a:bodyPr>
          <a:lstStyle/>
          <a:p>
            <a:r>
              <a:rPr lang="en-US" altLang="zh-CN" sz="2400" b="1" dirty="0" smtClean="0">
                <a:solidFill>
                  <a:srgbClr val="0070C0"/>
                </a:solidFill>
              </a:rPr>
              <a:t>living</a:t>
            </a:r>
            <a:endParaRPr lang="zh-CN" altLang="en-US" sz="2400" b="1" dirty="0">
              <a:solidFill>
                <a:srgbClr val="0070C0"/>
              </a:solidFill>
            </a:endParaRPr>
          </a:p>
        </p:txBody>
      </p:sp>
      <p:sp>
        <p:nvSpPr>
          <p:cNvPr id="4" name="TextBox 3"/>
          <p:cNvSpPr txBox="1"/>
          <p:nvPr/>
        </p:nvSpPr>
        <p:spPr>
          <a:xfrm>
            <a:off x="3635896" y="1916832"/>
            <a:ext cx="3168352" cy="461665"/>
          </a:xfrm>
          <a:prstGeom prst="rect">
            <a:avLst/>
          </a:prstGeom>
          <a:noFill/>
        </p:spPr>
        <p:txBody>
          <a:bodyPr wrap="square" rtlCol="0">
            <a:spAutoFit/>
          </a:bodyPr>
          <a:lstStyle/>
          <a:p>
            <a:r>
              <a:rPr lang="en-US" altLang="zh-CN" sz="2400" b="1" dirty="0" smtClean="0">
                <a:solidFill>
                  <a:srgbClr val="0070C0"/>
                </a:solidFill>
              </a:rPr>
              <a:t>caught</a:t>
            </a:r>
            <a:endParaRPr lang="zh-CN" altLang="en-US" sz="2400" b="1" dirty="0">
              <a:solidFill>
                <a:srgbClr val="0070C0"/>
              </a:solidFill>
            </a:endParaRPr>
          </a:p>
        </p:txBody>
      </p:sp>
    </p:spTree>
    <p:extLst>
      <p:ext uri="{BB962C8B-B14F-4D97-AF65-F5344CB8AC3E}">
        <p14:creationId xmlns:p14="http://schemas.microsoft.com/office/powerpoint/2010/main" val="153206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712968" cy="3600986"/>
          </a:xfrm>
          <a:prstGeom prst="rect">
            <a:avLst/>
          </a:prstGeom>
          <a:noFill/>
        </p:spPr>
        <p:txBody>
          <a:bodyPr wrap="square" rtlCol="0">
            <a:spAutoFit/>
          </a:bodyPr>
          <a:lstStyle/>
          <a:p>
            <a:r>
              <a:rPr lang="en-US" altLang="zh-CN" sz="2400" b="1" dirty="0" smtClean="0">
                <a:solidFill>
                  <a:srgbClr val="FF0000"/>
                </a:solidFill>
              </a:rPr>
              <a:t>II. </a:t>
            </a:r>
            <a:r>
              <a:rPr lang="zh-CN" altLang="en-US" sz="2400" b="1" dirty="0">
                <a:solidFill>
                  <a:srgbClr val="FF0000"/>
                </a:solidFill>
              </a:rPr>
              <a:t>非</a:t>
            </a:r>
            <a:r>
              <a:rPr lang="zh-CN" altLang="en-US" sz="2400" b="1" dirty="0" smtClean="0">
                <a:solidFill>
                  <a:srgbClr val="FF0000"/>
                </a:solidFill>
              </a:rPr>
              <a:t>谓语动词作定语</a:t>
            </a:r>
            <a:endParaRPr lang="en-US" altLang="zh-CN" sz="2400" b="1" dirty="0" smtClean="0">
              <a:solidFill>
                <a:srgbClr val="FF0000"/>
              </a:solidFill>
            </a:endParaRPr>
          </a:p>
          <a:p>
            <a:endParaRPr lang="en-US" altLang="zh-CN" dirty="0" smtClean="0">
              <a:solidFill>
                <a:prstClr val="black"/>
              </a:solidFill>
            </a:endParaRPr>
          </a:p>
          <a:p>
            <a:endParaRPr lang="en-US" altLang="zh-CN" dirty="0">
              <a:solidFill>
                <a:prstClr val="black"/>
              </a:solidFill>
            </a:endParaRPr>
          </a:p>
          <a:p>
            <a:r>
              <a:rPr lang="en-US" altLang="zh-CN" sz="2400" b="1" dirty="0" smtClean="0">
                <a:solidFill>
                  <a:srgbClr val="0070C0"/>
                </a:solidFill>
              </a:rPr>
              <a:t>2. </a:t>
            </a:r>
            <a:r>
              <a:rPr lang="zh-CN" altLang="en-US" sz="2400" b="1" dirty="0" smtClean="0">
                <a:solidFill>
                  <a:srgbClr val="0070C0"/>
                </a:solidFill>
              </a:rPr>
              <a:t>时间关系</a:t>
            </a:r>
            <a:endParaRPr lang="en-US" altLang="zh-CN" sz="2400" b="1" dirty="0" smtClean="0">
              <a:solidFill>
                <a:srgbClr val="0070C0"/>
              </a:solidFill>
            </a:endParaRPr>
          </a:p>
          <a:p>
            <a:r>
              <a:rPr lang="en-US" altLang="zh-CN" sz="2400" dirty="0" smtClean="0">
                <a:solidFill>
                  <a:prstClr val="black"/>
                </a:solidFill>
              </a:rPr>
              <a:t>The paper </a:t>
            </a:r>
            <a:r>
              <a:rPr lang="en-US" altLang="zh-CN" sz="2400" u="sng" dirty="0" smtClean="0">
                <a:solidFill>
                  <a:prstClr val="black"/>
                </a:solidFill>
              </a:rPr>
              <a:t>                        </a:t>
            </a:r>
            <a:r>
              <a:rPr lang="en-US" altLang="zh-CN" sz="2400" dirty="0" smtClean="0">
                <a:solidFill>
                  <a:prstClr val="black"/>
                </a:solidFill>
              </a:rPr>
              <a:t> (sign) by the president is on its way.</a:t>
            </a:r>
          </a:p>
          <a:p>
            <a:r>
              <a:rPr lang="en-US" altLang="zh-CN" sz="2400" dirty="0" smtClean="0">
                <a:solidFill>
                  <a:prstClr val="black"/>
                </a:solidFill>
              </a:rPr>
              <a:t>The paper </a:t>
            </a:r>
            <a:r>
              <a:rPr lang="en-US" altLang="zh-CN" sz="2400" u="sng" dirty="0" smtClean="0">
                <a:solidFill>
                  <a:prstClr val="black"/>
                </a:solidFill>
              </a:rPr>
              <a:t>                        </a:t>
            </a:r>
            <a:r>
              <a:rPr lang="en-US" altLang="zh-CN" sz="2400" dirty="0" smtClean="0">
                <a:solidFill>
                  <a:prstClr val="black"/>
                </a:solidFill>
              </a:rPr>
              <a:t> (sign) by the president has been missing.</a:t>
            </a:r>
          </a:p>
          <a:p>
            <a:r>
              <a:rPr lang="en-US" altLang="zh-CN" sz="2400" dirty="0" smtClean="0">
                <a:solidFill>
                  <a:prstClr val="black"/>
                </a:solidFill>
              </a:rPr>
              <a:t>The paper </a:t>
            </a:r>
            <a:r>
              <a:rPr lang="en-US" altLang="zh-CN" sz="2400" u="sng" dirty="0" smtClean="0">
                <a:solidFill>
                  <a:prstClr val="black"/>
                </a:solidFill>
              </a:rPr>
              <a:t>                        </a:t>
            </a:r>
            <a:r>
              <a:rPr lang="en-US" altLang="zh-CN" sz="2400" dirty="0" smtClean="0">
                <a:solidFill>
                  <a:prstClr val="black"/>
                </a:solidFill>
              </a:rPr>
              <a:t> (sign) by the president is prepared by me.</a:t>
            </a:r>
          </a:p>
          <a:p>
            <a:endParaRPr lang="en-US" altLang="zh-CN" sz="2400" dirty="0">
              <a:solidFill>
                <a:prstClr val="black"/>
              </a:solidFill>
            </a:endParaRPr>
          </a:p>
          <a:p>
            <a:r>
              <a:rPr lang="zh-CN" altLang="en-US" sz="2400" dirty="0" smtClean="0">
                <a:solidFill>
                  <a:prstClr val="black"/>
                </a:solidFill>
              </a:rPr>
              <a:t>非谓语动词作定语，要考虑即将使用的非谓语动词与其修饰的名词间的时间关系。</a:t>
            </a:r>
            <a:endParaRPr lang="en-US" altLang="zh-CN" sz="2400" dirty="0" smtClean="0">
              <a:solidFill>
                <a:prstClr val="black"/>
              </a:solidFill>
            </a:endParaRPr>
          </a:p>
        </p:txBody>
      </p:sp>
      <p:sp>
        <p:nvSpPr>
          <p:cNvPr id="3" name="TextBox 2"/>
          <p:cNvSpPr txBox="1"/>
          <p:nvPr/>
        </p:nvSpPr>
        <p:spPr>
          <a:xfrm>
            <a:off x="1403648" y="1556792"/>
            <a:ext cx="3168352" cy="461665"/>
          </a:xfrm>
          <a:prstGeom prst="rect">
            <a:avLst/>
          </a:prstGeom>
          <a:noFill/>
        </p:spPr>
        <p:txBody>
          <a:bodyPr wrap="square" rtlCol="0">
            <a:spAutoFit/>
          </a:bodyPr>
          <a:lstStyle/>
          <a:p>
            <a:r>
              <a:rPr lang="en-US" altLang="zh-CN" sz="2400" b="1" dirty="0" smtClean="0">
                <a:solidFill>
                  <a:srgbClr val="0070C0"/>
                </a:solidFill>
              </a:rPr>
              <a:t>to be signed</a:t>
            </a:r>
            <a:endParaRPr lang="zh-CN" altLang="en-US" sz="2400" b="1" dirty="0">
              <a:solidFill>
                <a:srgbClr val="0070C0"/>
              </a:solidFill>
            </a:endParaRPr>
          </a:p>
        </p:txBody>
      </p:sp>
      <p:sp>
        <p:nvSpPr>
          <p:cNvPr id="4" name="TextBox 3"/>
          <p:cNvSpPr txBox="1"/>
          <p:nvPr/>
        </p:nvSpPr>
        <p:spPr>
          <a:xfrm>
            <a:off x="1691680" y="1887215"/>
            <a:ext cx="3168352" cy="461665"/>
          </a:xfrm>
          <a:prstGeom prst="rect">
            <a:avLst/>
          </a:prstGeom>
          <a:noFill/>
        </p:spPr>
        <p:txBody>
          <a:bodyPr wrap="square" rtlCol="0">
            <a:spAutoFit/>
          </a:bodyPr>
          <a:lstStyle/>
          <a:p>
            <a:r>
              <a:rPr lang="en-US" altLang="zh-CN" sz="2400" b="1" dirty="0" smtClean="0">
                <a:solidFill>
                  <a:srgbClr val="0070C0"/>
                </a:solidFill>
              </a:rPr>
              <a:t>signed</a:t>
            </a:r>
            <a:endParaRPr lang="zh-CN" altLang="en-US" sz="2400" b="1" dirty="0">
              <a:solidFill>
                <a:srgbClr val="0070C0"/>
              </a:solidFill>
            </a:endParaRPr>
          </a:p>
        </p:txBody>
      </p:sp>
      <p:sp>
        <p:nvSpPr>
          <p:cNvPr id="5" name="TextBox 4"/>
          <p:cNvSpPr txBox="1"/>
          <p:nvPr/>
        </p:nvSpPr>
        <p:spPr>
          <a:xfrm>
            <a:off x="1403648" y="2247255"/>
            <a:ext cx="3168352" cy="461665"/>
          </a:xfrm>
          <a:prstGeom prst="rect">
            <a:avLst/>
          </a:prstGeom>
          <a:noFill/>
        </p:spPr>
        <p:txBody>
          <a:bodyPr wrap="square" rtlCol="0">
            <a:spAutoFit/>
          </a:bodyPr>
          <a:lstStyle/>
          <a:p>
            <a:r>
              <a:rPr lang="en-US" altLang="zh-CN" sz="2400" b="1" dirty="0" smtClean="0">
                <a:solidFill>
                  <a:srgbClr val="0070C0"/>
                </a:solidFill>
              </a:rPr>
              <a:t>being signed</a:t>
            </a:r>
            <a:endParaRPr lang="zh-CN" altLang="en-US" sz="2400" b="1" dirty="0">
              <a:solidFill>
                <a:srgbClr val="0070C0"/>
              </a:solidFill>
            </a:endParaRPr>
          </a:p>
        </p:txBody>
      </p:sp>
    </p:spTree>
    <p:extLst>
      <p:ext uri="{BB962C8B-B14F-4D97-AF65-F5344CB8AC3E}">
        <p14:creationId xmlns:p14="http://schemas.microsoft.com/office/powerpoint/2010/main" val="86327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712968" cy="4524315"/>
          </a:xfrm>
          <a:prstGeom prst="rect">
            <a:avLst/>
          </a:prstGeom>
          <a:noFill/>
        </p:spPr>
        <p:txBody>
          <a:bodyPr wrap="square" rtlCol="0">
            <a:spAutoFit/>
          </a:bodyPr>
          <a:lstStyle/>
          <a:p>
            <a:r>
              <a:rPr lang="en-US" altLang="zh-CN" sz="2400" b="1" dirty="0" smtClean="0">
                <a:solidFill>
                  <a:srgbClr val="FF0000"/>
                </a:solidFill>
              </a:rPr>
              <a:t>II. </a:t>
            </a:r>
            <a:r>
              <a:rPr lang="zh-CN" altLang="en-US" sz="2400" b="1" dirty="0">
                <a:solidFill>
                  <a:srgbClr val="FF0000"/>
                </a:solidFill>
              </a:rPr>
              <a:t>非</a:t>
            </a:r>
            <a:r>
              <a:rPr lang="zh-CN" altLang="en-US" sz="2400" b="1" dirty="0" smtClean="0">
                <a:solidFill>
                  <a:srgbClr val="FF0000"/>
                </a:solidFill>
              </a:rPr>
              <a:t>谓语动词作定语</a:t>
            </a:r>
            <a:endParaRPr lang="en-US" altLang="zh-CN" sz="2400" b="1" dirty="0" smtClean="0">
              <a:solidFill>
                <a:srgbClr val="FF0000"/>
              </a:solidFill>
            </a:endParaRPr>
          </a:p>
          <a:p>
            <a:endParaRPr lang="en-US" altLang="zh-CN" dirty="0" smtClean="0">
              <a:solidFill>
                <a:prstClr val="black"/>
              </a:solidFill>
            </a:endParaRPr>
          </a:p>
          <a:p>
            <a:endParaRPr lang="en-US" altLang="zh-CN" dirty="0">
              <a:solidFill>
                <a:prstClr val="black"/>
              </a:solidFill>
            </a:endParaRPr>
          </a:p>
          <a:p>
            <a:r>
              <a:rPr lang="en-US" altLang="zh-CN" sz="2400" b="1" dirty="0" smtClean="0">
                <a:solidFill>
                  <a:srgbClr val="0070C0"/>
                </a:solidFill>
              </a:rPr>
              <a:t>3. </a:t>
            </a:r>
            <a:r>
              <a:rPr lang="zh-CN" altLang="en-US" sz="2400" b="1" dirty="0" smtClean="0">
                <a:solidFill>
                  <a:srgbClr val="0070C0"/>
                </a:solidFill>
              </a:rPr>
              <a:t>不定式的用法</a:t>
            </a:r>
            <a:endParaRPr lang="en-US" altLang="zh-CN" sz="2400" b="1" dirty="0" smtClean="0">
              <a:solidFill>
                <a:srgbClr val="0070C0"/>
              </a:solidFill>
            </a:endParaRPr>
          </a:p>
          <a:p>
            <a:pPr>
              <a:spcBef>
                <a:spcPct val="50000"/>
              </a:spcBef>
            </a:pPr>
            <a:r>
              <a:rPr lang="en-US" altLang="zh-CN" sz="2400" dirty="0"/>
              <a:t>This is the best factory </a:t>
            </a:r>
            <a:r>
              <a:rPr lang="en-US" altLang="zh-CN" sz="2400" u="sng" dirty="0"/>
              <a:t>                    </a:t>
            </a:r>
            <a:r>
              <a:rPr lang="en-US" altLang="zh-CN" sz="2400" dirty="0"/>
              <a:t> (produce) this kind of product.</a:t>
            </a:r>
          </a:p>
          <a:p>
            <a:pPr>
              <a:spcBef>
                <a:spcPct val="50000"/>
              </a:spcBef>
            </a:pPr>
            <a:r>
              <a:rPr lang="en-US" altLang="zh-CN" sz="2400" dirty="0"/>
              <a:t>My wish </a:t>
            </a:r>
            <a:r>
              <a:rPr lang="en-US" altLang="zh-CN" sz="2400" u="sng" dirty="0"/>
              <a:t>                </a:t>
            </a:r>
            <a:r>
              <a:rPr lang="en-US" altLang="zh-CN" sz="2400" dirty="0"/>
              <a:t> (visit) France has come true at last.</a:t>
            </a:r>
          </a:p>
          <a:p>
            <a:endParaRPr lang="en-US" altLang="zh-CN" sz="2400" dirty="0" smtClean="0">
              <a:solidFill>
                <a:prstClr val="black"/>
              </a:solidFill>
            </a:endParaRPr>
          </a:p>
          <a:p>
            <a:endParaRPr lang="en-US" altLang="zh-CN" sz="2400" dirty="0">
              <a:solidFill>
                <a:prstClr val="black"/>
              </a:solidFill>
            </a:endParaRPr>
          </a:p>
          <a:p>
            <a:pPr>
              <a:spcBef>
                <a:spcPct val="50000"/>
              </a:spcBef>
            </a:pPr>
            <a:r>
              <a:rPr lang="zh-CN" altLang="en-US" sz="2400" dirty="0">
                <a:solidFill>
                  <a:prstClr val="black"/>
                </a:solidFill>
              </a:rPr>
              <a:t>不定式作定语除表示未来的动作外，如果</a:t>
            </a:r>
            <a:r>
              <a:rPr lang="en-US" altLang="zh-CN" sz="2400" dirty="0">
                <a:solidFill>
                  <a:prstClr val="black"/>
                </a:solidFill>
              </a:rPr>
              <a:t>1.</a:t>
            </a:r>
            <a:r>
              <a:rPr lang="zh-CN" altLang="en-US" sz="2400" dirty="0">
                <a:solidFill>
                  <a:prstClr val="black"/>
                </a:solidFill>
              </a:rPr>
              <a:t>名词前有最高级或序数词等表示限定的定语修饰，或</a:t>
            </a:r>
            <a:r>
              <a:rPr lang="en-US" altLang="zh-CN" sz="2400" dirty="0">
                <a:solidFill>
                  <a:prstClr val="black"/>
                </a:solidFill>
              </a:rPr>
              <a:t>2.</a:t>
            </a:r>
            <a:r>
              <a:rPr lang="zh-CN" altLang="en-US" sz="2400" dirty="0">
                <a:solidFill>
                  <a:prstClr val="black"/>
                </a:solidFill>
              </a:rPr>
              <a:t>在名词</a:t>
            </a:r>
            <a:r>
              <a:rPr lang="en-US" altLang="zh-CN" sz="2400" dirty="0">
                <a:solidFill>
                  <a:prstClr val="black"/>
                </a:solidFill>
              </a:rPr>
              <a:t>wish, chance, right, way, time, need</a:t>
            </a:r>
            <a:r>
              <a:rPr lang="zh-CN" altLang="en-US" sz="2400" dirty="0">
                <a:solidFill>
                  <a:prstClr val="black"/>
                </a:solidFill>
              </a:rPr>
              <a:t>等后要用不定式作定语，此时表示</a:t>
            </a:r>
            <a:r>
              <a:rPr lang="zh-CN" altLang="en-US" sz="2400" b="1" dirty="0">
                <a:solidFill>
                  <a:srgbClr val="FF0000"/>
                </a:solidFill>
              </a:rPr>
              <a:t>类别</a:t>
            </a:r>
            <a:r>
              <a:rPr lang="zh-CN" altLang="en-US" sz="2400" dirty="0">
                <a:solidFill>
                  <a:prstClr val="black"/>
                </a:solidFill>
              </a:rPr>
              <a:t>。</a:t>
            </a:r>
          </a:p>
        </p:txBody>
      </p:sp>
      <p:sp>
        <p:nvSpPr>
          <p:cNvPr id="3" name="TextBox 2"/>
          <p:cNvSpPr txBox="1"/>
          <p:nvPr/>
        </p:nvSpPr>
        <p:spPr>
          <a:xfrm>
            <a:off x="2987824" y="1743199"/>
            <a:ext cx="3168352" cy="461665"/>
          </a:xfrm>
          <a:prstGeom prst="rect">
            <a:avLst/>
          </a:prstGeom>
          <a:noFill/>
        </p:spPr>
        <p:txBody>
          <a:bodyPr wrap="square" rtlCol="0">
            <a:spAutoFit/>
          </a:bodyPr>
          <a:lstStyle/>
          <a:p>
            <a:r>
              <a:rPr lang="en-US" altLang="zh-CN" sz="2400" b="1" dirty="0" smtClean="0">
                <a:solidFill>
                  <a:srgbClr val="0070C0"/>
                </a:solidFill>
              </a:rPr>
              <a:t>to produce</a:t>
            </a:r>
            <a:endParaRPr lang="zh-CN" altLang="en-US" sz="2400" b="1" dirty="0">
              <a:solidFill>
                <a:srgbClr val="0070C0"/>
              </a:solidFill>
            </a:endParaRPr>
          </a:p>
        </p:txBody>
      </p:sp>
      <p:sp>
        <p:nvSpPr>
          <p:cNvPr id="5" name="TextBox 4"/>
          <p:cNvSpPr txBox="1"/>
          <p:nvPr/>
        </p:nvSpPr>
        <p:spPr>
          <a:xfrm>
            <a:off x="1259632" y="2247255"/>
            <a:ext cx="3168352" cy="461665"/>
          </a:xfrm>
          <a:prstGeom prst="rect">
            <a:avLst/>
          </a:prstGeom>
          <a:noFill/>
        </p:spPr>
        <p:txBody>
          <a:bodyPr wrap="square" rtlCol="0">
            <a:spAutoFit/>
          </a:bodyPr>
          <a:lstStyle/>
          <a:p>
            <a:r>
              <a:rPr lang="en-US" altLang="zh-CN" sz="2400" b="1" dirty="0" smtClean="0">
                <a:solidFill>
                  <a:srgbClr val="0070C0"/>
                </a:solidFill>
              </a:rPr>
              <a:t>to visit</a:t>
            </a:r>
            <a:endParaRPr lang="zh-CN" altLang="en-US" sz="2400" b="1" dirty="0">
              <a:solidFill>
                <a:srgbClr val="0070C0"/>
              </a:solidFill>
            </a:endParaRPr>
          </a:p>
        </p:txBody>
      </p:sp>
    </p:spTree>
    <p:extLst>
      <p:ext uri="{BB962C8B-B14F-4D97-AF65-F5344CB8AC3E}">
        <p14:creationId xmlns:p14="http://schemas.microsoft.com/office/powerpoint/2010/main" val="4097933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712968" cy="5262979"/>
          </a:xfrm>
          <a:prstGeom prst="rect">
            <a:avLst/>
          </a:prstGeom>
          <a:noFill/>
        </p:spPr>
        <p:txBody>
          <a:bodyPr wrap="square" rtlCol="0">
            <a:spAutoFit/>
          </a:bodyPr>
          <a:lstStyle/>
          <a:p>
            <a:r>
              <a:rPr lang="en-US" altLang="zh-CN" sz="2400" b="1" dirty="0" smtClean="0">
                <a:solidFill>
                  <a:srgbClr val="FF0000"/>
                </a:solidFill>
              </a:rPr>
              <a:t>II. </a:t>
            </a:r>
            <a:r>
              <a:rPr lang="zh-CN" altLang="en-US" sz="2400" b="1" dirty="0">
                <a:solidFill>
                  <a:srgbClr val="FF0000"/>
                </a:solidFill>
              </a:rPr>
              <a:t>非</a:t>
            </a:r>
            <a:r>
              <a:rPr lang="zh-CN" altLang="en-US" sz="2400" b="1" dirty="0" smtClean="0">
                <a:solidFill>
                  <a:srgbClr val="FF0000"/>
                </a:solidFill>
              </a:rPr>
              <a:t>谓语动词作定语</a:t>
            </a:r>
            <a:endParaRPr lang="en-US" altLang="zh-CN" sz="2400" b="1" dirty="0" smtClean="0">
              <a:solidFill>
                <a:srgbClr val="FF0000"/>
              </a:solidFill>
            </a:endParaRPr>
          </a:p>
          <a:p>
            <a:endParaRPr lang="en-US" altLang="zh-CN" dirty="0" smtClean="0">
              <a:solidFill>
                <a:prstClr val="black"/>
              </a:solidFill>
            </a:endParaRPr>
          </a:p>
          <a:p>
            <a:endParaRPr lang="en-US" altLang="zh-CN" dirty="0">
              <a:solidFill>
                <a:prstClr val="black"/>
              </a:solidFill>
            </a:endParaRPr>
          </a:p>
          <a:p>
            <a:r>
              <a:rPr lang="en-US" altLang="zh-CN" sz="2400" b="1" dirty="0" smtClean="0">
                <a:solidFill>
                  <a:srgbClr val="0070C0"/>
                </a:solidFill>
              </a:rPr>
              <a:t>4. </a:t>
            </a:r>
            <a:r>
              <a:rPr lang="zh-CN" altLang="en-US" sz="2400" b="1" dirty="0" smtClean="0">
                <a:solidFill>
                  <a:srgbClr val="0070C0"/>
                </a:solidFill>
              </a:rPr>
              <a:t>特殊情况</a:t>
            </a:r>
            <a:endParaRPr lang="en-US" altLang="zh-CN" sz="2400" b="1" dirty="0" smtClean="0">
              <a:solidFill>
                <a:srgbClr val="0070C0"/>
              </a:solidFill>
            </a:endParaRPr>
          </a:p>
          <a:p>
            <a:pPr>
              <a:spcBef>
                <a:spcPct val="50000"/>
              </a:spcBef>
            </a:pPr>
            <a:r>
              <a:rPr lang="en-US" altLang="zh-CN" sz="2400" dirty="0" smtClean="0">
                <a:solidFill>
                  <a:prstClr val="black"/>
                </a:solidFill>
              </a:rPr>
              <a:t>The ground is soft covered with these </a:t>
            </a:r>
            <a:r>
              <a:rPr lang="en-US" altLang="zh-CN" sz="2400" u="sng" dirty="0" smtClean="0">
                <a:solidFill>
                  <a:prstClr val="black"/>
                </a:solidFill>
              </a:rPr>
              <a:t>                </a:t>
            </a:r>
            <a:r>
              <a:rPr lang="en-US" altLang="zh-CN" sz="2400" dirty="0" smtClean="0">
                <a:solidFill>
                  <a:prstClr val="black"/>
                </a:solidFill>
              </a:rPr>
              <a:t> (fall) leaves.</a:t>
            </a:r>
          </a:p>
          <a:p>
            <a:r>
              <a:rPr lang="en-US" altLang="zh-CN" sz="2400" dirty="0" smtClean="0">
                <a:solidFill>
                  <a:prstClr val="black"/>
                </a:solidFill>
              </a:rPr>
              <a:t>You can enjoy a journey in a </a:t>
            </a:r>
            <a:r>
              <a:rPr lang="en-US" altLang="zh-CN" sz="2400" u="sng" dirty="0" smtClean="0">
                <a:solidFill>
                  <a:prstClr val="black"/>
                </a:solidFill>
              </a:rPr>
              <a:t>                 </a:t>
            </a:r>
            <a:r>
              <a:rPr lang="en-US" altLang="zh-CN" sz="2400" dirty="0" smtClean="0">
                <a:solidFill>
                  <a:prstClr val="black"/>
                </a:solidFill>
              </a:rPr>
              <a:t> (sleep) car.</a:t>
            </a:r>
          </a:p>
          <a:p>
            <a:endParaRPr lang="en-US" altLang="zh-CN" sz="2400" dirty="0">
              <a:solidFill>
                <a:prstClr val="black"/>
              </a:solidFill>
            </a:endParaRPr>
          </a:p>
          <a:p>
            <a:pPr marL="457200" indent="-457200">
              <a:spcBef>
                <a:spcPct val="50000"/>
              </a:spcBef>
              <a:buAutoNum type="arabicPeriod"/>
            </a:pPr>
            <a:r>
              <a:rPr lang="zh-CN" altLang="en-US" sz="2400" dirty="0" smtClean="0">
                <a:solidFill>
                  <a:prstClr val="black"/>
                </a:solidFill>
              </a:rPr>
              <a:t>一些不及物动词的过去分词作定语时，其与被修饰的名词间并不表示被动关系，只表示完成关系，常见的有</a:t>
            </a:r>
            <a:r>
              <a:rPr lang="en-US" altLang="zh-CN" sz="2400" dirty="0" smtClean="0">
                <a:solidFill>
                  <a:prstClr val="black"/>
                </a:solidFill>
              </a:rPr>
              <a:t>boil, retire, rise</a:t>
            </a:r>
            <a:r>
              <a:rPr lang="zh-CN" altLang="en-US" sz="2400" dirty="0" smtClean="0">
                <a:solidFill>
                  <a:prstClr val="black"/>
                </a:solidFill>
              </a:rPr>
              <a:t>。</a:t>
            </a:r>
            <a:endParaRPr lang="en-US" altLang="zh-CN" sz="2400" b="1" dirty="0" smtClean="0">
              <a:solidFill>
                <a:srgbClr val="0070C0"/>
              </a:solidFill>
            </a:endParaRPr>
          </a:p>
          <a:p>
            <a:pPr marL="457200" indent="-457200">
              <a:spcBef>
                <a:spcPct val="50000"/>
              </a:spcBef>
              <a:buAutoNum type="arabicPeriod"/>
            </a:pPr>
            <a:r>
              <a:rPr lang="zh-CN" altLang="en-US" sz="2400" dirty="0">
                <a:solidFill>
                  <a:prstClr val="black"/>
                </a:solidFill>
              </a:rPr>
              <a:t>动名词作定语时，其与被修饰的名词间并不表示逻辑上的动作关系，只是表示名词的</a:t>
            </a:r>
            <a:r>
              <a:rPr lang="zh-CN" altLang="en-US" sz="2400" dirty="0" smtClean="0">
                <a:solidFill>
                  <a:prstClr val="black"/>
                </a:solidFill>
              </a:rPr>
              <a:t>类别，常见的有</a:t>
            </a:r>
            <a:r>
              <a:rPr lang="en-US" altLang="zh-CN" sz="2400" dirty="0" smtClean="0">
                <a:solidFill>
                  <a:prstClr val="black"/>
                </a:solidFill>
              </a:rPr>
              <a:t>folding chair, dancing hall, living room, nursing house</a:t>
            </a:r>
            <a:r>
              <a:rPr lang="zh-CN" altLang="en-US" sz="2400" dirty="0" smtClean="0">
                <a:solidFill>
                  <a:prstClr val="black"/>
                </a:solidFill>
              </a:rPr>
              <a:t>等。</a:t>
            </a:r>
            <a:endParaRPr lang="en-US" altLang="zh-CN" sz="2400" dirty="0">
              <a:solidFill>
                <a:prstClr val="black"/>
              </a:solidFill>
            </a:endParaRPr>
          </a:p>
        </p:txBody>
      </p:sp>
      <p:sp>
        <p:nvSpPr>
          <p:cNvPr id="3" name="TextBox 2"/>
          <p:cNvSpPr txBox="1"/>
          <p:nvPr/>
        </p:nvSpPr>
        <p:spPr>
          <a:xfrm>
            <a:off x="5004048" y="1743198"/>
            <a:ext cx="3168352" cy="461665"/>
          </a:xfrm>
          <a:prstGeom prst="rect">
            <a:avLst/>
          </a:prstGeom>
          <a:noFill/>
        </p:spPr>
        <p:txBody>
          <a:bodyPr wrap="square" rtlCol="0">
            <a:spAutoFit/>
          </a:bodyPr>
          <a:lstStyle/>
          <a:p>
            <a:r>
              <a:rPr lang="en-US" altLang="zh-CN" sz="2400" b="1" dirty="0" smtClean="0">
                <a:solidFill>
                  <a:srgbClr val="0070C0"/>
                </a:solidFill>
              </a:rPr>
              <a:t>fallen</a:t>
            </a:r>
            <a:endParaRPr lang="zh-CN" altLang="en-US" sz="2400" b="1" dirty="0">
              <a:solidFill>
                <a:srgbClr val="0070C0"/>
              </a:solidFill>
            </a:endParaRPr>
          </a:p>
        </p:txBody>
      </p:sp>
      <p:sp>
        <p:nvSpPr>
          <p:cNvPr id="6" name="TextBox 5"/>
          <p:cNvSpPr txBox="1"/>
          <p:nvPr/>
        </p:nvSpPr>
        <p:spPr>
          <a:xfrm>
            <a:off x="3707904" y="2103239"/>
            <a:ext cx="3168352" cy="461665"/>
          </a:xfrm>
          <a:prstGeom prst="rect">
            <a:avLst/>
          </a:prstGeom>
          <a:noFill/>
        </p:spPr>
        <p:txBody>
          <a:bodyPr wrap="square" rtlCol="0">
            <a:spAutoFit/>
          </a:bodyPr>
          <a:lstStyle/>
          <a:p>
            <a:r>
              <a:rPr lang="en-US" altLang="zh-CN" sz="2400" b="1" dirty="0" smtClean="0">
                <a:solidFill>
                  <a:srgbClr val="0070C0"/>
                </a:solidFill>
              </a:rPr>
              <a:t>sleeping</a:t>
            </a:r>
            <a:endParaRPr lang="zh-CN" altLang="en-US" sz="2400" b="1" dirty="0">
              <a:solidFill>
                <a:srgbClr val="0070C0"/>
              </a:solidFill>
            </a:endParaRPr>
          </a:p>
        </p:txBody>
      </p:sp>
    </p:spTree>
    <p:extLst>
      <p:ext uri="{BB962C8B-B14F-4D97-AF65-F5344CB8AC3E}">
        <p14:creationId xmlns:p14="http://schemas.microsoft.com/office/powerpoint/2010/main" val="37294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260648"/>
            <a:ext cx="8784976" cy="4893647"/>
          </a:xfrm>
          <a:prstGeom prst="rect">
            <a:avLst/>
          </a:prstGeom>
          <a:noFill/>
        </p:spPr>
        <p:txBody>
          <a:bodyPr wrap="square" rtlCol="0">
            <a:spAutoFit/>
          </a:bodyPr>
          <a:lstStyle/>
          <a:p>
            <a:pPr marL="514350" indent="-514350">
              <a:buFontTx/>
              <a:buAutoNum type="arabicPeriod"/>
            </a:pPr>
            <a:r>
              <a:rPr lang="en-US" altLang="zh-CN" sz="2400" u="sng" dirty="0" smtClean="0">
                <a:solidFill>
                  <a:prstClr val="black"/>
                </a:solidFill>
              </a:rPr>
              <a:t>Apart from </a:t>
            </a:r>
            <a:r>
              <a:rPr lang="en-US" altLang="zh-CN" sz="2400" dirty="0" smtClean="0">
                <a:solidFill>
                  <a:prstClr val="black"/>
                </a:solidFill>
              </a:rPr>
              <a:t>going to the park, I </a:t>
            </a:r>
            <a:r>
              <a:rPr lang="en-US" altLang="zh-CN" sz="2400" dirty="0" smtClean="0">
                <a:solidFill>
                  <a:srgbClr val="FF0000"/>
                </a:solidFill>
              </a:rPr>
              <a:t>limit</a:t>
            </a:r>
            <a:r>
              <a:rPr lang="en-US" altLang="zh-CN" sz="2400" dirty="0" smtClean="0">
                <a:solidFill>
                  <a:prstClr val="black"/>
                </a:solidFill>
              </a:rPr>
              <a:t> my movements to my neighborhood.</a:t>
            </a:r>
          </a:p>
          <a:p>
            <a:pPr marL="514350" indent="-514350">
              <a:buFontTx/>
              <a:buAutoNum type="arabicPeriod"/>
            </a:pPr>
            <a:r>
              <a:rPr lang="en-US" altLang="zh-CN" sz="2400" dirty="0" smtClean="0">
                <a:solidFill>
                  <a:prstClr val="black"/>
                </a:solidFill>
              </a:rPr>
              <a:t>It is difficult to draw a conclusion without enough evidence.</a:t>
            </a:r>
          </a:p>
          <a:p>
            <a:pPr marL="514350" indent="-514350">
              <a:buFontTx/>
              <a:buAutoNum type="arabicPeriod"/>
            </a:pPr>
            <a:r>
              <a:rPr lang="en-US" altLang="zh-CN" sz="2400" dirty="0" smtClean="0">
                <a:solidFill>
                  <a:srgbClr val="FF0000"/>
                </a:solidFill>
              </a:rPr>
              <a:t>These</a:t>
            </a:r>
            <a:r>
              <a:rPr lang="en-US" altLang="zh-CN" sz="2400" dirty="0" smtClean="0">
                <a:solidFill>
                  <a:prstClr val="black"/>
                </a:solidFill>
              </a:rPr>
              <a:t> scientific </a:t>
            </a:r>
            <a:r>
              <a:rPr lang="en-US" altLang="zh-CN" sz="2400" dirty="0" smtClean="0">
                <a:solidFill>
                  <a:srgbClr val="FF0000"/>
                </a:solidFill>
              </a:rPr>
              <a:t>enquiries</a:t>
            </a:r>
            <a:r>
              <a:rPr lang="en-US" altLang="zh-CN" sz="2400" dirty="0" smtClean="0">
                <a:solidFill>
                  <a:prstClr val="black"/>
                </a:solidFill>
              </a:rPr>
              <a:t> will contribute to the success of our project.</a:t>
            </a:r>
          </a:p>
          <a:p>
            <a:pPr marL="514350" indent="-514350">
              <a:buFontTx/>
              <a:buAutoNum type="arabicPeriod"/>
            </a:pPr>
            <a:r>
              <a:rPr lang="en-US" altLang="zh-CN" sz="2400" dirty="0" smtClean="0">
                <a:solidFill>
                  <a:prstClr val="black"/>
                </a:solidFill>
              </a:rPr>
              <a:t>Gustave Eiffel  was very </a:t>
            </a:r>
            <a:r>
              <a:rPr lang="en-US" altLang="zh-CN" sz="2400" u="sng" dirty="0" smtClean="0">
                <a:solidFill>
                  <a:prstClr val="black"/>
                </a:solidFill>
              </a:rPr>
              <a:t>enthusiastic about </a:t>
            </a:r>
            <a:r>
              <a:rPr lang="en-US" altLang="zh-CN" sz="2400" dirty="0" smtClean="0">
                <a:solidFill>
                  <a:prstClr val="black"/>
                </a:solidFill>
              </a:rPr>
              <a:t>his plan to construct the iron </a:t>
            </a:r>
            <a:r>
              <a:rPr lang="en-US" altLang="zh-CN" sz="2400" dirty="0" smtClean="0">
                <a:solidFill>
                  <a:srgbClr val="FF0000"/>
                </a:solidFill>
              </a:rPr>
              <a:t>tower</a:t>
            </a:r>
            <a:r>
              <a:rPr lang="en-US" altLang="zh-CN" sz="2400" dirty="0" smtClean="0">
                <a:solidFill>
                  <a:prstClr val="black"/>
                </a:solidFill>
              </a:rPr>
              <a:t>, which made him world-famous.</a:t>
            </a:r>
          </a:p>
          <a:p>
            <a:pPr marL="514350" indent="-514350">
              <a:buFontTx/>
              <a:buAutoNum type="arabicPeriod"/>
            </a:pPr>
            <a:r>
              <a:rPr lang="en-US" altLang="zh-CN" sz="2400" dirty="0" smtClean="0">
                <a:solidFill>
                  <a:prstClr val="black"/>
                </a:solidFill>
              </a:rPr>
              <a:t>He often </a:t>
            </a:r>
            <a:r>
              <a:rPr lang="en-US" altLang="zh-CN" sz="2400" dirty="0" smtClean="0">
                <a:solidFill>
                  <a:srgbClr val="FF0000"/>
                </a:solidFill>
              </a:rPr>
              <a:t>puts</a:t>
            </a:r>
            <a:r>
              <a:rPr lang="en-US" altLang="zh-CN" sz="2400" dirty="0" smtClean="0">
                <a:solidFill>
                  <a:prstClr val="black"/>
                </a:solidFill>
              </a:rPr>
              <a:t> forward unusual plans, so </a:t>
            </a:r>
            <a:r>
              <a:rPr lang="en-US" altLang="zh-CN" sz="2400" u="sng" dirty="0" smtClean="0">
                <a:solidFill>
                  <a:prstClr val="black"/>
                </a:solidFill>
              </a:rPr>
              <a:t>be cautious about </a:t>
            </a:r>
            <a:r>
              <a:rPr lang="en-US" altLang="zh-CN" sz="2400" dirty="0" smtClean="0">
                <a:solidFill>
                  <a:prstClr val="black"/>
                </a:solidFill>
              </a:rPr>
              <a:t>them before you decide to join in.</a:t>
            </a:r>
          </a:p>
          <a:p>
            <a:pPr marL="514350" indent="-514350">
              <a:buFontTx/>
              <a:buAutoNum type="arabicPeriod"/>
            </a:pPr>
            <a:r>
              <a:rPr lang="en-US" altLang="zh-CN" sz="2400" dirty="0" smtClean="0">
                <a:solidFill>
                  <a:prstClr val="black"/>
                </a:solidFill>
              </a:rPr>
              <a:t>Who was the </a:t>
            </a:r>
            <a:r>
              <a:rPr lang="en-US" altLang="zh-CN" sz="2400" u="sng" dirty="0" smtClean="0">
                <a:solidFill>
                  <a:prstClr val="black"/>
                </a:solidFill>
              </a:rPr>
              <a:t>first person to reject </a:t>
            </a:r>
            <a:r>
              <a:rPr lang="en-US" altLang="zh-CN" sz="2400" u="sng" dirty="0" smtClean="0">
                <a:solidFill>
                  <a:srgbClr val="FF0000"/>
                </a:solidFill>
              </a:rPr>
              <a:t>the idea that </a:t>
            </a:r>
            <a:r>
              <a:rPr lang="en-US" altLang="zh-CN" sz="2400" dirty="0" smtClean="0">
                <a:solidFill>
                  <a:prstClr val="black"/>
                </a:solidFill>
              </a:rPr>
              <a:t>the earth was the center of the universe?</a:t>
            </a:r>
          </a:p>
          <a:p>
            <a:pPr marL="514350" indent="-514350">
              <a:buFontTx/>
              <a:buAutoNum type="arabicPeriod"/>
            </a:pPr>
            <a:r>
              <a:rPr lang="en-US" altLang="zh-CN" sz="2400" dirty="0" smtClean="0">
                <a:solidFill>
                  <a:prstClr val="black"/>
                </a:solidFill>
              </a:rPr>
              <a:t>Although his </a:t>
            </a:r>
            <a:r>
              <a:rPr lang="en-US" altLang="zh-CN" sz="2400" dirty="0" smtClean="0">
                <a:solidFill>
                  <a:srgbClr val="FF0000"/>
                </a:solidFill>
              </a:rPr>
              <a:t>writing </a:t>
            </a:r>
            <a:r>
              <a:rPr lang="en-US" altLang="zh-CN" sz="2400" dirty="0" smtClean="0">
                <a:solidFill>
                  <a:prstClr val="black"/>
                </a:solidFill>
              </a:rPr>
              <a:t>doesn’t make sense, Fred is positive that his composition will score a high mark</a:t>
            </a:r>
            <a:r>
              <a:rPr lang="en-US" altLang="zh-CN" sz="2400" dirty="0" smtClean="0">
                <a:solidFill>
                  <a:prstClr val="black"/>
                </a:solidFill>
              </a:rPr>
              <a:t>.</a:t>
            </a:r>
            <a:endParaRPr lang="zh-CN" altLang="en-US" sz="2400" dirty="0">
              <a:solidFill>
                <a:prstClr val="black"/>
              </a:solidFill>
            </a:endParaRPr>
          </a:p>
        </p:txBody>
      </p:sp>
    </p:spTree>
    <p:extLst>
      <p:ext uri="{BB962C8B-B14F-4D97-AF65-F5344CB8AC3E}">
        <p14:creationId xmlns:p14="http://schemas.microsoft.com/office/powerpoint/2010/main" val="112254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332656"/>
            <a:ext cx="3312368" cy="5262979"/>
          </a:xfrm>
          <a:prstGeom prst="rect">
            <a:avLst/>
          </a:prstGeom>
          <a:noFill/>
        </p:spPr>
        <p:txBody>
          <a:bodyPr wrap="square" rtlCol="0">
            <a:spAutoFit/>
          </a:bodyPr>
          <a:lstStyle/>
          <a:p>
            <a:r>
              <a:rPr lang="en-US" altLang="zh-CN" sz="2800" dirty="0" smtClean="0"/>
              <a:t>link… to</a:t>
            </a:r>
          </a:p>
          <a:p>
            <a:r>
              <a:rPr lang="en-US" altLang="zh-CN" sz="2800" dirty="0" smtClean="0"/>
              <a:t>polluted</a:t>
            </a:r>
          </a:p>
          <a:p>
            <a:r>
              <a:rPr lang="en-US" altLang="zh-CN" sz="2800" dirty="0" smtClean="0"/>
              <a:t>clue</a:t>
            </a:r>
          </a:p>
          <a:p>
            <a:r>
              <a:rPr lang="en-US" altLang="zh-CN" sz="2800" dirty="0" smtClean="0"/>
              <a:t>neighborhood</a:t>
            </a:r>
          </a:p>
          <a:p>
            <a:r>
              <a:rPr lang="en-US" altLang="zh-CN" sz="2800" dirty="0" smtClean="0"/>
              <a:t>suspected</a:t>
            </a:r>
          </a:p>
          <a:p>
            <a:r>
              <a:rPr lang="en-US" altLang="zh-CN" sz="2800" dirty="0" smtClean="0"/>
              <a:t>blame</a:t>
            </a:r>
          </a:p>
          <a:p>
            <a:r>
              <a:rPr lang="en-US" altLang="zh-CN" sz="2800" dirty="0" smtClean="0"/>
              <a:t>cure</a:t>
            </a:r>
          </a:p>
          <a:p>
            <a:r>
              <a:rPr lang="en-US" altLang="zh-CN" sz="2800" dirty="0" smtClean="0"/>
              <a:t>severe</a:t>
            </a:r>
          </a:p>
          <a:p>
            <a:r>
              <a:rPr lang="en-US" altLang="zh-CN" sz="2800" dirty="0" smtClean="0"/>
              <a:t>drew the conclusion</a:t>
            </a:r>
          </a:p>
          <a:p>
            <a:r>
              <a:rPr lang="en-US" altLang="zh-CN" sz="2800" dirty="0" smtClean="0"/>
              <a:t>instructed</a:t>
            </a:r>
          </a:p>
          <a:p>
            <a:r>
              <a:rPr lang="en-US" altLang="zh-CN" sz="2800" dirty="0" smtClean="0"/>
              <a:t>handles</a:t>
            </a:r>
          </a:p>
          <a:p>
            <a:r>
              <a:rPr lang="en-US" altLang="zh-CN" sz="2800" dirty="0" smtClean="0"/>
              <a:t>defeated</a:t>
            </a:r>
            <a:endParaRPr lang="zh-CN" altLang="en-US" sz="2800" dirty="0"/>
          </a:p>
        </p:txBody>
      </p:sp>
      <p:sp>
        <p:nvSpPr>
          <p:cNvPr id="3" name="TextBox 2"/>
          <p:cNvSpPr txBox="1"/>
          <p:nvPr/>
        </p:nvSpPr>
        <p:spPr>
          <a:xfrm>
            <a:off x="3779912" y="332656"/>
            <a:ext cx="3312368" cy="3108543"/>
          </a:xfrm>
          <a:prstGeom prst="rect">
            <a:avLst/>
          </a:prstGeom>
          <a:noFill/>
        </p:spPr>
        <p:txBody>
          <a:bodyPr wrap="square" rtlCol="0">
            <a:spAutoFit/>
          </a:bodyPr>
          <a:lstStyle/>
          <a:p>
            <a:r>
              <a:rPr lang="en-US" altLang="zh-CN" sz="2800" dirty="0" smtClean="0"/>
              <a:t>1</a:t>
            </a:r>
          </a:p>
          <a:p>
            <a:r>
              <a:rPr lang="en-US" altLang="zh-CN" sz="2800" dirty="0" smtClean="0"/>
              <a:t>2</a:t>
            </a:r>
          </a:p>
          <a:p>
            <a:r>
              <a:rPr lang="en-US" altLang="zh-CN" sz="2800" dirty="0" smtClean="0"/>
              <a:t>5</a:t>
            </a:r>
          </a:p>
          <a:p>
            <a:r>
              <a:rPr lang="en-US" altLang="zh-CN" sz="2800" dirty="0" smtClean="0"/>
              <a:t>6</a:t>
            </a:r>
          </a:p>
          <a:p>
            <a:r>
              <a:rPr lang="en-US" altLang="zh-CN" sz="2800" dirty="0" smtClean="0"/>
              <a:t>3</a:t>
            </a:r>
          </a:p>
          <a:p>
            <a:r>
              <a:rPr lang="en-US" altLang="zh-CN" sz="2800" dirty="0" smtClean="0"/>
              <a:t>4</a:t>
            </a:r>
          </a:p>
          <a:p>
            <a:r>
              <a:rPr lang="en-US" altLang="zh-CN" sz="2800" dirty="0"/>
              <a:t>1</a:t>
            </a:r>
            <a:endParaRPr lang="zh-CN" altLang="en-US" sz="2800" dirty="0"/>
          </a:p>
        </p:txBody>
      </p:sp>
    </p:spTree>
    <p:extLst>
      <p:ext uri="{BB962C8B-B14F-4D97-AF65-F5344CB8AC3E}">
        <p14:creationId xmlns:p14="http://schemas.microsoft.com/office/powerpoint/2010/main" val="234758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332656"/>
            <a:ext cx="8784976" cy="954107"/>
          </a:xfrm>
          <a:prstGeom prst="rect">
            <a:avLst/>
          </a:prstGeom>
          <a:noFill/>
        </p:spPr>
        <p:txBody>
          <a:bodyPr wrap="square" rtlCol="0">
            <a:spAutoFit/>
          </a:bodyPr>
          <a:lstStyle/>
          <a:p>
            <a:r>
              <a:rPr lang="en-US" altLang="zh-CN" sz="2800" dirty="0" smtClean="0"/>
              <a:t>prepared, interested, worried/ continued, arrived, concerned, frightened</a:t>
            </a:r>
            <a:endParaRPr lang="zh-CN" altLang="en-US" sz="2800" dirty="0"/>
          </a:p>
        </p:txBody>
      </p:sp>
      <p:sp>
        <p:nvSpPr>
          <p:cNvPr id="3" name="TextBox 2"/>
          <p:cNvSpPr txBox="1"/>
          <p:nvPr/>
        </p:nvSpPr>
        <p:spPr>
          <a:xfrm>
            <a:off x="179512" y="1754813"/>
            <a:ext cx="8784976" cy="3416320"/>
          </a:xfrm>
          <a:prstGeom prst="rect">
            <a:avLst/>
          </a:prstGeom>
          <a:noFill/>
        </p:spPr>
        <p:txBody>
          <a:bodyPr wrap="square" rtlCol="0">
            <a:spAutoFit/>
          </a:bodyPr>
          <a:lstStyle/>
          <a:p>
            <a:pPr marL="514350" indent="-514350">
              <a:buAutoNum type="arabicPeriod"/>
            </a:pPr>
            <a:r>
              <a:rPr lang="en-US" altLang="zh-CN" sz="2400" dirty="0" smtClean="0"/>
              <a:t>I found this </a:t>
            </a:r>
            <a:r>
              <a:rPr lang="en-US" altLang="zh-CN" sz="2400" u="sng" dirty="0" smtClean="0"/>
              <a:t>broken</a:t>
            </a:r>
            <a:r>
              <a:rPr lang="en-US" altLang="zh-CN" sz="2400" dirty="0" smtClean="0"/>
              <a:t> plate on the floor.</a:t>
            </a:r>
          </a:p>
          <a:p>
            <a:pPr marL="514350" indent="-514350">
              <a:buAutoNum type="arabicPeriod"/>
            </a:pPr>
            <a:r>
              <a:rPr lang="en-US" altLang="zh-CN" sz="2400" dirty="0" smtClean="0"/>
              <a:t>I saw a tall, dark and handsome man </a:t>
            </a:r>
            <a:r>
              <a:rPr lang="en-US" altLang="zh-CN" sz="2400" u="sng" dirty="0" smtClean="0"/>
              <a:t>named</a:t>
            </a:r>
            <a:r>
              <a:rPr lang="en-US" altLang="zh-CN" sz="2400" dirty="0" smtClean="0"/>
              <a:t> Xiao Ming.</a:t>
            </a:r>
          </a:p>
          <a:p>
            <a:pPr marL="514350" indent="-514350">
              <a:buAutoNum type="arabicPeriod"/>
            </a:pPr>
            <a:r>
              <a:rPr lang="en-US" altLang="zh-CN" sz="2400" dirty="0" smtClean="0"/>
              <a:t>I looked at that modern abstract painting </a:t>
            </a:r>
            <a:r>
              <a:rPr lang="en-US" altLang="zh-CN" sz="2400" u="sng" dirty="0" smtClean="0"/>
              <a:t>colored</a:t>
            </a:r>
            <a:r>
              <a:rPr lang="en-US" altLang="zh-CN" sz="2400" dirty="0" smtClean="0"/>
              <a:t> in yellows and greens.</a:t>
            </a:r>
          </a:p>
          <a:p>
            <a:pPr marL="514350" indent="-514350">
              <a:buAutoNum type="arabicPeriod"/>
            </a:pPr>
            <a:r>
              <a:rPr lang="en-US" altLang="zh-CN" sz="2400" dirty="0" smtClean="0"/>
              <a:t>Yesterday I got the </a:t>
            </a:r>
            <a:r>
              <a:rPr lang="en-US" altLang="zh-CN" sz="2400" u="sng" dirty="0" smtClean="0"/>
              <a:t>expected</a:t>
            </a:r>
            <a:r>
              <a:rPr lang="en-US" altLang="zh-CN" sz="2400" dirty="0" smtClean="0"/>
              <a:t> answer to my question on the Internet.</a:t>
            </a:r>
          </a:p>
          <a:p>
            <a:pPr marL="514350" indent="-514350">
              <a:buAutoNum type="arabicPeriod"/>
            </a:pPr>
            <a:r>
              <a:rPr lang="en-US" altLang="zh-CN" sz="2400" dirty="0" smtClean="0"/>
              <a:t>She is my friend </a:t>
            </a:r>
            <a:r>
              <a:rPr lang="en-US" altLang="zh-CN" sz="2400" u="sng" dirty="0" smtClean="0"/>
              <a:t>devoted</a:t>
            </a:r>
            <a:r>
              <a:rPr lang="en-US" altLang="zh-CN" sz="2400" dirty="0" smtClean="0"/>
              <a:t> to my interests.</a:t>
            </a:r>
          </a:p>
          <a:p>
            <a:pPr marL="514350" indent="-514350">
              <a:buAutoNum type="arabicPeriod"/>
            </a:pPr>
            <a:r>
              <a:rPr lang="en-US" altLang="zh-CN" sz="2400" dirty="0" smtClean="0"/>
              <a:t>On the doorstep I found a lot of bottles </a:t>
            </a:r>
            <a:r>
              <a:rPr lang="en-US" altLang="zh-CN" sz="2400" u="sng" dirty="0" smtClean="0"/>
              <a:t>marked</a:t>
            </a:r>
            <a:r>
              <a:rPr lang="en-US" altLang="zh-CN" sz="2400" dirty="0" smtClean="0"/>
              <a:t> in green ink.</a:t>
            </a:r>
          </a:p>
          <a:p>
            <a:pPr marL="514350" indent="-514350">
              <a:buAutoNum type="arabicPeriod"/>
            </a:pPr>
            <a:r>
              <a:rPr lang="en-US" altLang="zh-CN" sz="2400" dirty="0" smtClean="0"/>
              <a:t>We saw many </a:t>
            </a:r>
            <a:r>
              <a:rPr lang="en-US" altLang="zh-CN" sz="2400" u="sng" dirty="0" smtClean="0"/>
              <a:t>cracked</a:t>
            </a:r>
            <a:r>
              <a:rPr lang="en-US" altLang="zh-CN" sz="2400" dirty="0" smtClean="0"/>
              <a:t> windows in that room.</a:t>
            </a:r>
            <a:endParaRPr lang="zh-CN" altLang="en-US" sz="2400" dirty="0"/>
          </a:p>
        </p:txBody>
      </p:sp>
    </p:spTree>
    <p:extLst>
      <p:ext uri="{BB962C8B-B14F-4D97-AF65-F5344CB8AC3E}">
        <p14:creationId xmlns:p14="http://schemas.microsoft.com/office/powerpoint/2010/main" val="393637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332656"/>
            <a:ext cx="8784976" cy="1815882"/>
          </a:xfrm>
          <a:prstGeom prst="rect">
            <a:avLst/>
          </a:prstGeom>
          <a:noFill/>
        </p:spPr>
        <p:txBody>
          <a:bodyPr wrap="square" rtlCol="0">
            <a:spAutoFit/>
          </a:bodyPr>
          <a:lstStyle/>
          <a:p>
            <a:r>
              <a:rPr lang="en-US" altLang="zh-CN" sz="2800" dirty="0" smtClean="0">
                <a:solidFill>
                  <a:prstClr val="black"/>
                </a:solidFill>
              </a:rPr>
              <a:t>Neither its cause nor its cure was understood.</a:t>
            </a:r>
          </a:p>
          <a:p>
            <a:endParaRPr lang="en-US" altLang="zh-CN" sz="2800" dirty="0">
              <a:solidFill>
                <a:prstClr val="black"/>
              </a:solidFill>
            </a:endParaRPr>
          </a:p>
          <a:p>
            <a:r>
              <a:rPr lang="en-US" altLang="zh-CN" sz="2800" dirty="0" smtClean="0">
                <a:solidFill>
                  <a:prstClr val="black"/>
                </a:solidFill>
              </a:rPr>
              <a:t>neither…nor, either…or, not only… but also, </a:t>
            </a:r>
            <a:r>
              <a:rPr lang="en-US" altLang="zh-CN" sz="2800" dirty="0" smtClean="0">
                <a:solidFill>
                  <a:srgbClr val="FF0000"/>
                </a:solidFill>
              </a:rPr>
              <a:t>there be</a:t>
            </a:r>
            <a:r>
              <a:rPr lang="en-US" altLang="zh-CN" sz="2800" dirty="0" smtClean="0">
                <a:solidFill>
                  <a:prstClr val="black"/>
                </a:solidFill>
              </a:rPr>
              <a:t>…</a:t>
            </a:r>
            <a:r>
              <a:rPr lang="zh-CN" altLang="en-US" sz="2800" dirty="0" smtClean="0">
                <a:solidFill>
                  <a:prstClr val="black"/>
                </a:solidFill>
              </a:rPr>
              <a:t>等结构使用就近原则。</a:t>
            </a:r>
            <a:endParaRPr lang="zh-CN" altLang="en-US" sz="2800" dirty="0">
              <a:solidFill>
                <a:prstClr val="black"/>
              </a:solidFill>
            </a:endParaRPr>
          </a:p>
        </p:txBody>
      </p:sp>
      <p:cxnSp>
        <p:nvCxnSpPr>
          <p:cNvPr id="4" name="直接连接符 3"/>
          <p:cNvCxnSpPr/>
          <p:nvPr/>
        </p:nvCxnSpPr>
        <p:spPr>
          <a:xfrm>
            <a:off x="251520" y="764704"/>
            <a:ext cx="115212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2699792" y="764704"/>
            <a:ext cx="576064"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0" name="直接连接符 9"/>
          <p:cNvCxnSpPr/>
          <p:nvPr/>
        </p:nvCxnSpPr>
        <p:spPr>
          <a:xfrm>
            <a:off x="4427984" y="764704"/>
            <a:ext cx="576064"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5816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332656"/>
            <a:ext cx="8784976" cy="2246769"/>
          </a:xfrm>
          <a:prstGeom prst="rect">
            <a:avLst/>
          </a:prstGeom>
          <a:noFill/>
        </p:spPr>
        <p:txBody>
          <a:bodyPr wrap="square" rtlCol="0">
            <a:spAutoFit/>
          </a:bodyPr>
          <a:lstStyle/>
          <a:p>
            <a:r>
              <a:rPr lang="en-US" altLang="zh-CN" sz="2800" dirty="0" smtClean="0">
                <a:solidFill>
                  <a:prstClr val="black"/>
                </a:solidFill>
              </a:rPr>
              <a:t>So many thousands of terrified people died every time there was an outbreak.</a:t>
            </a:r>
          </a:p>
          <a:p>
            <a:endParaRPr lang="en-US" altLang="zh-CN" sz="2800" dirty="0">
              <a:solidFill>
                <a:prstClr val="black"/>
              </a:solidFill>
            </a:endParaRPr>
          </a:p>
          <a:p>
            <a:r>
              <a:rPr lang="en-US" altLang="zh-CN" sz="2800" dirty="0" smtClean="0">
                <a:solidFill>
                  <a:prstClr val="black"/>
                </a:solidFill>
              </a:rPr>
              <a:t>every time, the moment, the first time</a:t>
            </a:r>
            <a:r>
              <a:rPr lang="zh-CN" altLang="en-US" sz="2800" dirty="0" smtClean="0">
                <a:solidFill>
                  <a:prstClr val="black"/>
                </a:solidFill>
              </a:rPr>
              <a:t>等与时间有关的名词短语或</a:t>
            </a:r>
            <a:r>
              <a:rPr lang="en-US" altLang="zh-CN" sz="2800" dirty="0" smtClean="0">
                <a:solidFill>
                  <a:prstClr val="black"/>
                </a:solidFill>
              </a:rPr>
              <a:t>immediately, directly</a:t>
            </a:r>
            <a:r>
              <a:rPr lang="zh-CN" altLang="en-US" sz="2800" dirty="0" smtClean="0">
                <a:solidFill>
                  <a:prstClr val="black"/>
                </a:solidFill>
              </a:rPr>
              <a:t>等副词充当连词。</a:t>
            </a:r>
            <a:endParaRPr lang="zh-CN" altLang="en-US" sz="2800" dirty="0">
              <a:solidFill>
                <a:prstClr val="black"/>
              </a:solidFill>
            </a:endParaRPr>
          </a:p>
        </p:txBody>
      </p:sp>
      <p:cxnSp>
        <p:nvCxnSpPr>
          <p:cNvPr id="4" name="直接连接符 3"/>
          <p:cNvCxnSpPr/>
          <p:nvPr/>
        </p:nvCxnSpPr>
        <p:spPr>
          <a:xfrm>
            <a:off x="6588224" y="764704"/>
            <a:ext cx="1512168"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1673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332656"/>
            <a:ext cx="8784976" cy="3108543"/>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smtClean="0">
                <a:solidFill>
                  <a:prstClr val="black"/>
                </a:solidFill>
              </a:rPr>
              <a:t>The first suggested that cholera multiplied in the air.</a:t>
            </a:r>
          </a:p>
          <a:p>
            <a:pPr marL="457200" indent="-457200">
              <a:buFont typeface="Arial" panose="020B0604020202020204" pitchFamily="34" charset="0"/>
              <a:buChar char="•"/>
            </a:pPr>
            <a:r>
              <a:rPr lang="en-US" altLang="zh-CN" sz="2800" dirty="0" smtClean="0">
                <a:solidFill>
                  <a:prstClr val="black"/>
                </a:solidFill>
              </a:rPr>
              <a:t>John Snow suggested that the source of all the water supplies be examined.</a:t>
            </a:r>
          </a:p>
          <a:p>
            <a:endParaRPr lang="en-US" altLang="zh-CN" sz="2800" dirty="0">
              <a:solidFill>
                <a:prstClr val="black"/>
              </a:solidFill>
            </a:endParaRPr>
          </a:p>
          <a:p>
            <a:r>
              <a:rPr lang="en-US" altLang="zh-CN" sz="2800" dirty="0" smtClean="0">
                <a:solidFill>
                  <a:prstClr val="black"/>
                </a:solidFill>
              </a:rPr>
              <a:t>suggest that sb./</a:t>
            </a:r>
            <a:r>
              <a:rPr lang="en-US" altLang="zh-CN" sz="2800" dirty="0" err="1" smtClean="0">
                <a:solidFill>
                  <a:prstClr val="black"/>
                </a:solidFill>
              </a:rPr>
              <a:t>sth</a:t>
            </a:r>
            <a:r>
              <a:rPr lang="en-US" altLang="zh-CN" sz="2800" dirty="0" smtClean="0">
                <a:solidFill>
                  <a:prstClr val="black"/>
                </a:solidFill>
              </a:rPr>
              <a:t>. +</a:t>
            </a:r>
            <a:r>
              <a:rPr lang="zh-CN" altLang="en-US" sz="2800" dirty="0" smtClean="0">
                <a:solidFill>
                  <a:prstClr val="black"/>
                </a:solidFill>
              </a:rPr>
              <a:t>正常时态，表示暗示出。</a:t>
            </a:r>
            <a:endParaRPr lang="en-US" altLang="zh-CN" sz="2800" dirty="0" smtClean="0">
              <a:solidFill>
                <a:prstClr val="black"/>
              </a:solidFill>
            </a:endParaRPr>
          </a:p>
          <a:p>
            <a:r>
              <a:rPr lang="en-US" altLang="zh-CN" sz="2800" dirty="0" smtClean="0">
                <a:solidFill>
                  <a:prstClr val="black"/>
                </a:solidFill>
              </a:rPr>
              <a:t>suggest that sb. + (should) do, </a:t>
            </a:r>
            <a:r>
              <a:rPr lang="zh-CN" altLang="en-US" sz="2800" dirty="0" smtClean="0">
                <a:solidFill>
                  <a:prstClr val="black"/>
                </a:solidFill>
              </a:rPr>
              <a:t>表示建议。</a:t>
            </a:r>
            <a:endParaRPr lang="en-US" altLang="zh-CN" sz="2800" dirty="0" smtClean="0">
              <a:solidFill>
                <a:prstClr val="black"/>
              </a:solidFill>
            </a:endParaRPr>
          </a:p>
          <a:p>
            <a:r>
              <a:rPr lang="zh-CN" altLang="en-US" sz="2800" dirty="0" smtClean="0">
                <a:solidFill>
                  <a:srgbClr val="FF0000"/>
                </a:solidFill>
              </a:rPr>
              <a:t>表示建议时，从句的动作发生在主句之后</a:t>
            </a:r>
            <a:r>
              <a:rPr lang="zh-CN" altLang="en-US" sz="2800" dirty="0" smtClean="0">
                <a:solidFill>
                  <a:prstClr val="black"/>
                </a:solidFill>
              </a:rPr>
              <a:t>。</a:t>
            </a:r>
            <a:endParaRPr lang="zh-CN" altLang="en-US" sz="2800" dirty="0">
              <a:solidFill>
                <a:prstClr val="black"/>
              </a:solidFill>
            </a:endParaRPr>
          </a:p>
        </p:txBody>
      </p:sp>
      <p:cxnSp>
        <p:nvCxnSpPr>
          <p:cNvPr id="4" name="直接连接符 3"/>
          <p:cNvCxnSpPr/>
          <p:nvPr/>
        </p:nvCxnSpPr>
        <p:spPr>
          <a:xfrm>
            <a:off x="5292080" y="764704"/>
            <a:ext cx="151216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1907704" y="1628800"/>
            <a:ext cx="1872208"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623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332656"/>
            <a:ext cx="8784976" cy="3108543"/>
          </a:xfrm>
          <a:prstGeom prst="rect">
            <a:avLst/>
          </a:prstGeom>
          <a:noFill/>
        </p:spPr>
        <p:txBody>
          <a:bodyPr wrap="square" rtlCol="0">
            <a:spAutoFit/>
          </a:bodyPr>
          <a:lstStyle/>
          <a:p>
            <a:r>
              <a:rPr lang="en-US" altLang="zh-CN" sz="2800" dirty="0" smtClean="0">
                <a:solidFill>
                  <a:prstClr val="black"/>
                </a:solidFill>
              </a:rPr>
              <a:t>A woman, who had moved away from Broad Street, liked the water from the pump so much that she had it delivered to her house every day.</a:t>
            </a:r>
          </a:p>
          <a:p>
            <a:endParaRPr lang="en-US" altLang="zh-CN" sz="2800" dirty="0">
              <a:solidFill>
                <a:prstClr val="black"/>
              </a:solidFill>
            </a:endParaRPr>
          </a:p>
          <a:p>
            <a:r>
              <a:rPr lang="en-US" altLang="zh-CN" sz="2800" dirty="0" smtClean="0">
                <a:solidFill>
                  <a:srgbClr val="0070C0"/>
                </a:solidFill>
              </a:rPr>
              <a:t>have </a:t>
            </a:r>
            <a:r>
              <a:rPr lang="en-US" altLang="zh-CN" sz="2800" dirty="0" err="1" smtClean="0">
                <a:solidFill>
                  <a:srgbClr val="0070C0"/>
                </a:solidFill>
              </a:rPr>
              <a:t>sth</a:t>
            </a:r>
            <a:r>
              <a:rPr lang="en-US" altLang="zh-CN" sz="2800" dirty="0" smtClean="0">
                <a:solidFill>
                  <a:srgbClr val="0070C0"/>
                </a:solidFill>
              </a:rPr>
              <a:t>. + do/doing/done</a:t>
            </a:r>
          </a:p>
          <a:p>
            <a:r>
              <a:rPr lang="zh-CN" altLang="en-US" sz="2800" dirty="0" smtClean="0">
                <a:solidFill>
                  <a:prstClr val="black"/>
                </a:solidFill>
              </a:rPr>
              <a:t>使役动词后的宾语补足语的主被动由使役动词的宾语和宾补间的逻辑关系决定。</a:t>
            </a:r>
            <a:endParaRPr lang="zh-CN" altLang="en-US" sz="2800" dirty="0">
              <a:solidFill>
                <a:prstClr val="black"/>
              </a:solidFill>
            </a:endParaRPr>
          </a:p>
        </p:txBody>
      </p:sp>
      <p:cxnSp>
        <p:nvCxnSpPr>
          <p:cNvPr id="4" name="直接连接符 3"/>
          <p:cNvCxnSpPr/>
          <p:nvPr/>
        </p:nvCxnSpPr>
        <p:spPr>
          <a:xfrm>
            <a:off x="6444208" y="1196752"/>
            <a:ext cx="2376264"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153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332656"/>
            <a:ext cx="8784976" cy="2677656"/>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smtClean="0">
                <a:solidFill>
                  <a:prstClr val="black"/>
                </a:solidFill>
              </a:rPr>
              <a:t>Only if you put the sun there did the movements of the other planets in the sky make sense.</a:t>
            </a:r>
          </a:p>
          <a:p>
            <a:pPr marL="457200" indent="-457200">
              <a:buFont typeface="Arial" panose="020B0604020202020204" pitchFamily="34" charset="0"/>
              <a:buChar char="•"/>
            </a:pPr>
            <a:r>
              <a:rPr lang="en-US" altLang="zh-CN" sz="2800" dirty="0" smtClean="0">
                <a:solidFill>
                  <a:prstClr val="black"/>
                </a:solidFill>
              </a:rPr>
              <a:t>Only his new theory could do that.</a:t>
            </a:r>
          </a:p>
          <a:p>
            <a:endParaRPr lang="en-US" altLang="zh-CN" sz="2800" dirty="0">
              <a:solidFill>
                <a:prstClr val="black"/>
              </a:solidFill>
            </a:endParaRPr>
          </a:p>
          <a:p>
            <a:r>
              <a:rPr lang="en-US" altLang="zh-CN" sz="2800" dirty="0" smtClean="0">
                <a:solidFill>
                  <a:prstClr val="black"/>
                </a:solidFill>
              </a:rPr>
              <a:t>only+</a:t>
            </a:r>
            <a:r>
              <a:rPr lang="zh-CN" altLang="en-US" sz="2800" dirty="0" smtClean="0">
                <a:solidFill>
                  <a:prstClr val="black"/>
                </a:solidFill>
              </a:rPr>
              <a:t>状语或状语从句，后面的句子要倒装；</a:t>
            </a:r>
            <a:r>
              <a:rPr lang="en-US" altLang="zh-CN" sz="2800" dirty="0" smtClean="0">
                <a:solidFill>
                  <a:prstClr val="black"/>
                </a:solidFill>
              </a:rPr>
              <a:t>only</a:t>
            </a:r>
            <a:r>
              <a:rPr lang="zh-CN" altLang="en-US" sz="2800" dirty="0" smtClean="0">
                <a:solidFill>
                  <a:prstClr val="black"/>
                </a:solidFill>
              </a:rPr>
              <a:t>修饰主语，句子不倒装。</a:t>
            </a:r>
            <a:endParaRPr lang="zh-CN" altLang="en-US" sz="2800" dirty="0">
              <a:solidFill>
                <a:prstClr val="black"/>
              </a:solidFill>
            </a:endParaRPr>
          </a:p>
        </p:txBody>
      </p:sp>
      <p:cxnSp>
        <p:nvCxnSpPr>
          <p:cNvPr id="4" name="直接连接符 3"/>
          <p:cNvCxnSpPr/>
          <p:nvPr/>
        </p:nvCxnSpPr>
        <p:spPr>
          <a:xfrm>
            <a:off x="683568" y="764704"/>
            <a:ext cx="4176464"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 name="直接连接符 4"/>
          <p:cNvCxnSpPr/>
          <p:nvPr/>
        </p:nvCxnSpPr>
        <p:spPr>
          <a:xfrm>
            <a:off x="683568" y="1628800"/>
            <a:ext cx="2952328"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73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332656"/>
            <a:ext cx="8784976" cy="2677656"/>
          </a:xfrm>
          <a:prstGeom prst="rect">
            <a:avLst/>
          </a:prstGeom>
          <a:noFill/>
        </p:spPr>
        <p:txBody>
          <a:bodyPr wrap="square" rtlCol="0">
            <a:spAutoFit/>
          </a:bodyPr>
          <a:lstStyle/>
          <a:p>
            <a:r>
              <a:rPr lang="en-US" altLang="zh-CN" sz="2800" dirty="0" smtClean="0">
                <a:solidFill>
                  <a:prstClr val="black"/>
                </a:solidFill>
              </a:rPr>
              <a:t>Yet he could not tell anyone about his theory as the powerful Christian Church would have punished him for even suggesting such an idea.</a:t>
            </a:r>
          </a:p>
          <a:p>
            <a:endParaRPr lang="en-US" altLang="zh-CN" sz="2800" dirty="0">
              <a:solidFill>
                <a:prstClr val="black"/>
              </a:solidFill>
            </a:endParaRPr>
          </a:p>
          <a:p>
            <a:r>
              <a:rPr lang="zh-CN" altLang="en-US" sz="2800" dirty="0" smtClean="0">
                <a:solidFill>
                  <a:prstClr val="black"/>
                </a:solidFill>
              </a:rPr>
              <a:t>对过去发生的情况进行假设，使用</a:t>
            </a:r>
            <a:r>
              <a:rPr lang="en-US" altLang="zh-CN" sz="2800" dirty="0" smtClean="0">
                <a:solidFill>
                  <a:prstClr val="black"/>
                </a:solidFill>
              </a:rPr>
              <a:t>would(could) + have done</a:t>
            </a:r>
            <a:r>
              <a:rPr lang="zh-CN" altLang="en-US" sz="2800" dirty="0" smtClean="0">
                <a:solidFill>
                  <a:prstClr val="black"/>
                </a:solidFill>
              </a:rPr>
              <a:t>。</a:t>
            </a:r>
            <a:endParaRPr lang="zh-CN" altLang="en-US" sz="2800" dirty="0">
              <a:solidFill>
                <a:prstClr val="black"/>
              </a:solidFill>
            </a:endParaRPr>
          </a:p>
        </p:txBody>
      </p:sp>
      <p:cxnSp>
        <p:nvCxnSpPr>
          <p:cNvPr id="4" name="直接连接符 3"/>
          <p:cNvCxnSpPr/>
          <p:nvPr/>
        </p:nvCxnSpPr>
        <p:spPr>
          <a:xfrm>
            <a:off x="4123039" y="1196752"/>
            <a:ext cx="3041249"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5615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1021</Words>
  <Application>Microsoft Office PowerPoint</Application>
  <PresentationFormat>全屏显示(4:3)</PresentationFormat>
  <Paragraphs>128</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17</cp:revision>
  <dcterms:created xsi:type="dcterms:W3CDTF">2015-09-08T06:20:24Z</dcterms:created>
  <dcterms:modified xsi:type="dcterms:W3CDTF">2015-09-15T02:38:42Z</dcterms:modified>
</cp:coreProperties>
</file>