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1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964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 smtClean="0">
                <a:solidFill>
                  <a:prstClr val="black"/>
                </a:solidFill>
              </a:rPr>
              <a:t>Pingyu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 heard the famous sound of the clock, Big Ben,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ringing out the hour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.</a:t>
            </a:r>
            <a:endParaRPr lang="en-US" altLang="zh-CN" sz="2400" i="1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ring out the hour </a:t>
            </a:r>
            <a:r>
              <a:rPr lang="en-US" altLang="zh-CN" sz="2400" dirty="0" smtClean="0">
                <a:solidFill>
                  <a:srgbClr val="0070C0"/>
                </a:solidFill>
              </a:rPr>
              <a:t>strike the hour </a:t>
            </a:r>
            <a:r>
              <a:rPr lang="zh-CN" altLang="en-US" sz="2400" dirty="0" smtClean="0">
                <a:solidFill>
                  <a:srgbClr val="0070C0"/>
                </a:solidFill>
              </a:rPr>
              <a:t>报时</a:t>
            </a:r>
            <a:endParaRPr lang="en-US" altLang="zh-CN" sz="24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964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prstClr val="black"/>
                </a:solidFill>
              </a:rPr>
              <a:t>What interested her most was the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longitude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 line. It is an imaginary line dividing the eastern and western halves of the world and is very useful for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navigation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.</a:t>
            </a:r>
            <a:endParaRPr lang="en-US" altLang="zh-CN" sz="2400" i="1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964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prstClr val="black"/>
                </a:solidFill>
              </a:rPr>
              <a:t>But she was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thrill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ed by so many wonderful treasures from different cultures displayed in the museum.</a:t>
            </a:r>
            <a:endParaRPr lang="en-US" altLang="zh-CN" sz="2400" i="1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thrill v. </a:t>
            </a:r>
            <a:r>
              <a:rPr lang="en-US" altLang="zh-CN" sz="2400" dirty="0" smtClean="0">
                <a:solidFill>
                  <a:srgbClr val="0070C0"/>
                </a:solidFill>
              </a:rPr>
              <a:t>to make someone feel very excited and pleased </a:t>
            </a:r>
            <a:r>
              <a:rPr lang="zh-CN" altLang="en-US" sz="2400" dirty="0" smtClean="0">
                <a:solidFill>
                  <a:srgbClr val="0070C0"/>
                </a:solidFill>
              </a:rPr>
              <a:t>使</a:t>
            </a:r>
            <a:r>
              <a:rPr lang="en-US" altLang="zh-CN" sz="2400" dirty="0" smtClean="0">
                <a:solidFill>
                  <a:srgbClr val="0070C0"/>
                </a:solidFill>
              </a:rPr>
              <a:t>…</a:t>
            </a:r>
            <a:r>
              <a:rPr lang="zh-CN" altLang="en-US" sz="2400" dirty="0" smtClean="0">
                <a:solidFill>
                  <a:srgbClr val="0070C0"/>
                </a:solidFill>
              </a:rPr>
              <a:t>兴奋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</a:rPr>
              <a:t>. thrill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Winning the game </a:t>
            </a:r>
            <a:r>
              <a:rPr lang="en-US" altLang="zh-CN" sz="2400" u="sng" dirty="0">
                <a:solidFill>
                  <a:prstClr val="black"/>
                </a:solidFill>
              </a:rPr>
              <a:t>gave her a thrill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n. thriller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unwilling</a:t>
            </a:r>
          </a:p>
          <a:p>
            <a:r>
              <a:rPr lang="en-US" altLang="zh-CN" sz="2800" dirty="0" smtClean="0"/>
              <a:t>countryside</a:t>
            </a:r>
          </a:p>
          <a:p>
            <a:r>
              <a:rPr lang="en-US" altLang="zh-CN" sz="2800" dirty="0" smtClean="0"/>
              <a:t>conveniences</a:t>
            </a:r>
          </a:p>
          <a:p>
            <a:r>
              <a:rPr lang="en-US" altLang="zh-CN" sz="2800" dirty="0" smtClean="0"/>
              <a:t>clarify</a:t>
            </a:r>
          </a:p>
          <a:p>
            <a:r>
              <a:rPr lang="en-US" altLang="zh-CN" sz="2800" dirty="0" smtClean="0"/>
              <a:t>constructing</a:t>
            </a:r>
          </a:p>
          <a:p>
            <a:r>
              <a:rPr lang="en-US" altLang="zh-CN" sz="2800" dirty="0" smtClean="0"/>
              <a:t>Kingdom</a:t>
            </a:r>
          </a:p>
          <a:p>
            <a:r>
              <a:rPr lang="en-US" altLang="zh-CN" sz="2800" dirty="0" smtClean="0"/>
              <a:t>administration</a:t>
            </a:r>
          </a:p>
          <a:p>
            <a:r>
              <a:rPr lang="en-US" altLang="zh-CN" sz="2800" dirty="0" smtClean="0"/>
              <a:t>accomplish</a:t>
            </a:r>
          </a:p>
          <a:p>
            <a:r>
              <a:rPr lang="en-US" altLang="zh-CN" sz="2800" dirty="0" smtClean="0"/>
              <a:t>enjoyable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55776" y="260648"/>
            <a:ext cx="32403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 currency</a:t>
            </a:r>
          </a:p>
          <a:p>
            <a:r>
              <a:rPr lang="en-US" altLang="zh-CN" sz="2800" dirty="0" smtClean="0"/>
              <a:t>2. The Union Jack</a:t>
            </a:r>
          </a:p>
          <a:p>
            <a:r>
              <a:rPr lang="en-US" altLang="zh-CN" sz="2800" dirty="0" smtClean="0"/>
              <a:t>3. United… consist of</a:t>
            </a:r>
          </a:p>
          <a:p>
            <a:r>
              <a:rPr lang="en-US" altLang="zh-CN" sz="2800" dirty="0" smtClean="0"/>
              <a:t>4. broke away</a:t>
            </a:r>
          </a:p>
          <a:p>
            <a:r>
              <a:rPr lang="en-US" altLang="zh-CN" sz="2800" dirty="0" smtClean="0"/>
              <a:t>5. institutions</a:t>
            </a:r>
          </a:p>
          <a:p>
            <a:r>
              <a:rPr lang="en-US" altLang="zh-CN" sz="2800" dirty="0" smtClean="0"/>
              <a:t>6. conflicts</a:t>
            </a:r>
          </a:p>
          <a:p>
            <a:r>
              <a:rPr lang="en-US" altLang="zh-CN" sz="2800" dirty="0" smtClean="0"/>
              <a:t>7. provinces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260648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/>
              <a:t>asked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whispered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screamed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begged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agreed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answered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shouted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complained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suggested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530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3240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unfriendly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impatient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dishonest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impossible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redo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underground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misunderstand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overslept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disagree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reopen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unwilling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inconsistent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260648"/>
            <a:ext cx="32403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consists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break away from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take the place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broke down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left out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divided…into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delighted with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9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You can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clarify</a:t>
            </a:r>
            <a:r>
              <a:rPr lang="en-US" altLang="zh-CN" sz="2400" i="1" dirty="0" smtClean="0"/>
              <a:t> this question if you study British history.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clarify v. </a:t>
            </a:r>
            <a:r>
              <a:rPr lang="en-US" altLang="zh-CN" sz="2400" dirty="0" smtClean="0">
                <a:solidFill>
                  <a:srgbClr val="0070C0"/>
                </a:solidFill>
              </a:rPr>
              <a:t>to make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dirty="0" smtClean="0">
                <a:solidFill>
                  <a:srgbClr val="0070C0"/>
                </a:solidFill>
              </a:rPr>
              <a:t>. clear </a:t>
            </a:r>
            <a:r>
              <a:rPr lang="zh-CN" altLang="en-US" sz="2400" dirty="0" smtClean="0">
                <a:solidFill>
                  <a:srgbClr val="0070C0"/>
                </a:solidFill>
              </a:rPr>
              <a:t>澄清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He is supposed to clarify his position today.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clarity </a:t>
            </a:r>
            <a:r>
              <a:rPr lang="en-US" altLang="zh-CN" sz="2400" dirty="0">
                <a:solidFill>
                  <a:srgbClr val="0070C0"/>
                </a:solidFill>
              </a:rPr>
              <a:t>the ability to think and understand quickly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She is known for her quick reaction and clarity of thought.</a:t>
            </a:r>
          </a:p>
        </p:txBody>
      </p:sp>
    </p:spTree>
    <p:extLst>
      <p:ext uri="{BB962C8B-B14F-4D97-AF65-F5344CB8AC3E}">
        <p14:creationId xmlns:p14="http://schemas.microsoft.com/office/powerpoint/2010/main" val="36843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prstClr val="black"/>
                </a:solidFill>
              </a:rPr>
              <a:t>Happily this was </a:t>
            </a:r>
            <a:r>
              <a:rPr lang="en-US" altLang="zh-CN" sz="2400" b="1" i="1" dirty="0">
                <a:solidFill>
                  <a:srgbClr val="FF0000"/>
                </a:solidFill>
              </a:rPr>
              <a:t>accomplish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ed without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conflict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 when King James of Scotland became King of England and Wales as well.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accomplish v. </a:t>
            </a:r>
            <a:r>
              <a:rPr lang="en-US" altLang="zh-CN" sz="2400" dirty="0">
                <a:solidFill>
                  <a:srgbClr val="0070C0"/>
                </a:solidFill>
              </a:rPr>
              <a:t>to succeed in doing </a:t>
            </a:r>
            <a:r>
              <a:rPr lang="en-US" altLang="zh-CN" sz="2400" dirty="0" err="1">
                <a:solidFill>
                  <a:srgbClr val="0070C0"/>
                </a:solidFill>
              </a:rPr>
              <a:t>sth</a:t>
            </a:r>
            <a:r>
              <a:rPr lang="en-US" altLang="zh-CN" sz="2400" dirty="0">
                <a:solidFill>
                  <a:srgbClr val="0070C0"/>
                </a:solidFill>
              </a:rPr>
              <a:t>.</a:t>
            </a:r>
            <a:r>
              <a:rPr lang="zh-CN" altLang="en-US" sz="2400" dirty="0">
                <a:solidFill>
                  <a:srgbClr val="0070C0"/>
                </a:solidFill>
              </a:rPr>
              <a:t>成功做某</a:t>
            </a:r>
            <a:r>
              <a:rPr lang="zh-CN" altLang="en-US" sz="2400" dirty="0" smtClean="0">
                <a:solidFill>
                  <a:srgbClr val="0070C0"/>
                </a:solidFill>
              </a:rPr>
              <a:t>事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didn’t achieve much at work this week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a. accomplished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good at doing </a:t>
            </a:r>
            <a:r>
              <a:rPr lang="en-US" altLang="zh-CN" sz="2400" dirty="0" err="1">
                <a:solidFill>
                  <a:srgbClr val="0070C0"/>
                </a:solidFill>
              </a:rPr>
              <a:t>sth</a:t>
            </a:r>
            <a:r>
              <a:rPr lang="en-US" altLang="zh-CN" sz="2400" dirty="0">
                <a:solidFill>
                  <a:srgbClr val="0070C0"/>
                </a:solidFill>
              </a:rPr>
              <a:t>. </a:t>
            </a:r>
            <a:r>
              <a:rPr lang="zh-CN" altLang="en-US" sz="2400" dirty="0">
                <a:solidFill>
                  <a:srgbClr val="0070C0"/>
                </a:solidFill>
              </a:rPr>
              <a:t>杰出</a:t>
            </a:r>
            <a:r>
              <a:rPr lang="zh-CN" altLang="en-US" sz="2400" dirty="0" smtClean="0">
                <a:solidFill>
                  <a:srgbClr val="0070C0"/>
                </a:solidFill>
              </a:rPr>
              <a:t>的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This is one of China’s most accomplished paintings.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n. accomplishment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Working out this problem gave him a sense of achievement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conflict </a:t>
            </a:r>
            <a:r>
              <a:rPr lang="en-US" altLang="zh-CN" sz="2400" dirty="0" smtClean="0">
                <a:solidFill>
                  <a:srgbClr val="FF0000"/>
                </a:solidFill>
              </a:rPr>
              <a:t>n. </a:t>
            </a:r>
            <a:r>
              <a:rPr lang="en-US" altLang="zh-CN" sz="2400" dirty="0">
                <a:solidFill>
                  <a:srgbClr val="0070C0"/>
                </a:solidFill>
              </a:rPr>
              <a:t>disagreement between people </a:t>
            </a:r>
            <a:r>
              <a:rPr lang="zh-CN" altLang="en-US" sz="2400" dirty="0" smtClean="0">
                <a:solidFill>
                  <a:srgbClr val="0070C0"/>
                </a:solidFill>
              </a:rPr>
              <a:t>冲突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issue aroused </a:t>
            </a:r>
            <a:r>
              <a:rPr lang="en-US" altLang="zh-CN" sz="2400" u="sng" dirty="0" smtClean="0"/>
              <a:t>conflicts between </a:t>
            </a:r>
            <a:r>
              <a:rPr lang="en-US" altLang="zh-CN" sz="2400" dirty="0" smtClean="0"/>
              <a:t>the press and the police.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She </a:t>
            </a:r>
            <a:r>
              <a:rPr lang="en-US" altLang="zh-CN" sz="2400" u="sng" dirty="0" smtClean="0"/>
              <a:t>was in conflict with </a:t>
            </a:r>
            <a:r>
              <a:rPr lang="en-US" altLang="zh-CN" sz="2400" dirty="0" smtClean="0"/>
              <a:t>her boss over the salary.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vi.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His description </a:t>
            </a:r>
            <a:r>
              <a:rPr lang="en-US" altLang="zh-CN" sz="2400" u="sng" dirty="0" smtClean="0"/>
              <a:t>conflicted with </a:t>
            </a:r>
            <a:r>
              <a:rPr lang="en-US" altLang="zh-CN" sz="2400" dirty="0" smtClean="0"/>
              <a:t>reports of other journalists.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721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prstClr val="black"/>
                </a:solidFill>
              </a:rPr>
              <a:t>However, the southern part of Ireland was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unwilling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 and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broke away 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to form its own government.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break away </a:t>
            </a:r>
            <a:r>
              <a:rPr lang="en-US" altLang="zh-CN" sz="2400" dirty="0">
                <a:solidFill>
                  <a:srgbClr val="0070C0"/>
                </a:solidFill>
              </a:rPr>
              <a:t>to </a:t>
            </a:r>
            <a:r>
              <a:rPr lang="en-US" altLang="zh-CN" sz="2400" dirty="0" smtClean="0">
                <a:solidFill>
                  <a:srgbClr val="0070C0"/>
                </a:solidFill>
              </a:rPr>
              <a:t>escape from a person, place or situation</a:t>
            </a:r>
            <a:r>
              <a:rPr lang="zh-CN" altLang="en-US" sz="2400" dirty="0" smtClean="0">
                <a:solidFill>
                  <a:srgbClr val="0070C0"/>
                </a:solidFill>
              </a:rPr>
              <a:t>逃离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Ann tried to break away from his father, but he held her tight.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fire must have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broken out </a:t>
            </a:r>
            <a:r>
              <a:rPr lang="en-US" altLang="zh-CN" sz="2400" dirty="0" smtClean="0">
                <a:solidFill>
                  <a:prstClr val="black"/>
                </a:solidFill>
              </a:rPr>
              <a:t>during the night.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marriage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broke up </a:t>
            </a:r>
            <a:r>
              <a:rPr lang="en-US" altLang="zh-CN" sz="2400" dirty="0" smtClean="0">
                <a:solidFill>
                  <a:prstClr val="black"/>
                </a:solidFill>
              </a:rPr>
              <a:t>just a few years 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Don’t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break in </a:t>
            </a:r>
            <a:r>
              <a:rPr lang="en-US" altLang="zh-CN" sz="2400" dirty="0" smtClean="0">
                <a:solidFill>
                  <a:prstClr val="black"/>
                </a:solidFill>
              </a:rPr>
              <a:t>while others are talking.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His house was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broken into </a:t>
            </a:r>
            <a:r>
              <a:rPr lang="en-US" altLang="zh-CN" sz="2400" dirty="0" smtClean="0">
                <a:solidFill>
                  <a:prstClr val="black"/>
                </a:solidFill>
              </a:rPr>
              <a:t>when he was on holiday.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car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broke down </a:t>
            </a:r>
            <a:r>
              <a:rPr lang="en-US" altLang="zh-CN" sz="2400" dirty="0" smtClean="0">
                <a:solidFill>
                  <a:prstClr val="black"/>
                </a:solidFill>
              </a:rPr>
              <a:t>just outside his house.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It’s difficult for this material to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break down </a:t>
            </a:r>
            <a:r>
              <a:rPr lang="en-US" altLang="zh-CN" sz="2400" dirty="0" smtClean="0">
                <a:solidFill>
                  <a:prstClr val="black"/>
                </a:solidFill>
              </a:rPr>
              <a:t>in natural environment.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To their credit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 the four countries do work together in some areas (</a:t>
            </a:r>
            <a:r>
              <a:rPr lang="en-US" altLang="zh-CN" sz="2400" i="1" dirty="0" err="1" smtClean="0">
                <a:solidFill>
                  <a:prstClr val="black"/>
                </a:solidFill>
              </a:rPr>
              <a:t>eg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, the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currency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 and international relations), …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to one’s credit </a:t>
            </a:r>
            <a:r>
              <a:rPr lang="en-US" altLang="zh-CN" sz="2400" dirty="0" smtClean="0">
                <a:solidFill>
                  <a:srgbClr val="0070C0"/>
                </a:solidFill>
              </a:rPr>
              <a:t>to say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dirty="0" smtClean="0">
                <a:solidFill>
                  <a:srgbClr val="0070C0"/>
                </a:solidFill>
              </a:rPr>
              <a:t>. has been achieved or sb. deserves praise</a:t>
            </a:r>
            <a:r>
              <a:rPr lang="zh-CN" altLang="en-US" sz="2400" dirty="0" smtClean="0">
                <a:solidFill>
                  <a:srgbClr val="0070C0"/>
                </a:solidFill>
              </a:rPr>
              <a:t>在</a:t>
            </a:r>
            <a:r>
              <a:rPr lang="en-US" altLang="zh-CN" sz="2400" dirty="0" smtClean="0">
                <a:solidFill>
                  <a:srgbClr val="0070C0"/>
                </a:solidFill>
              </a:rPr>
              <a:t>…</a:t>
            </a:r>
            <a:r>
              <a:rPr lang="zh-CN" altLang="en-US" sz="2400" dirty="0" smtClean="0">
                <a:solidFill>
                  <a:srgbClr val="0070C0"/>
                </a:solidFill>
              </a:rPr>
              <a:t>名下，值得赞赏的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He has fourteen films to his credit.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To her credit, Jane helped the woman without knowing the situation.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credit n. </a:t>
            </a:r>
            <a:r>
              <a:rPr lang="en-US" altLang="zh-CN" sz="2400" dirty="0">
                <a:solidFill>
                  <a:srgbClr val="0070C0"/>
                </a:solidFill>
              </a:rPr>
              <a:t>money to pay later, praise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You </a:t>
            </a:r>
            <a:r>
              <a:rPr lang="en-US" altLang="zh-CN" sz="2400" u="sng" dirty="0">
                <a:solidFill>
                  <a:prstClr val="black"/>
                </a:solidFill>
              </a:rPr>
              <a:t>deserve credit </a:t>
            </a:r>
            <a:r>
              <a:rPr lang="en-US" altLang="zh-CN" sz="2400" dirty="0">
                <a:solidFill>
                  <a:prstClr val="black"/>
                </a:solidFill>
              </a:rPr>
              <a:t>for making him change his mind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don’t like buying things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on credit.</a:t>
            </a:r>
            <a:endParaRPr lang="en-US" altLang="zh-CN" sz="24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prstClr val="black"/>
                </a:solidFill>
              </a:rPr>
              <a:t>England is the largest of the four countries, and for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convenience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 it is divided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roughly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 into three zones.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 </a:t>
            </a:r>
            <a:endParaRPr lang="en-US" altLang="zh-CN" sz="2400" i="1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convenience n. </a:t>
            </a:r>
            <a:r>
              <a:rPr lang="en-US" altLang="zh-CN" sz="2400" dirty="0" smtClean="0">
                <a:solidFill>
                  <a:srgbClr val="0070C0"/>
                </a:solidFill>
              </a:rPr>
              <a:t>the condition that makes it easier to do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dirty="0" smtClean="0">
                <a:solidFill>
                  <a:srgbClr val="0070C0"/>
                </a:solidFill>
              </a:rPr>
              <a:t>. </a:t>
            </a:r>
            <a:r>
              <a:rPr lang="zh-CN" altLang="en-US" sz="2400" dirty="0" smtClean="0">
                <a:solidFill>
                  <a:srgbClr val="0070C0"/>
                </a:solidFill>
              </a:rPr>
              <a:t>便利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have paid in advance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for your convenience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We can meet to discuss this further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at your convenience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convenience food/store</a:t>
            </a:r>
          </a:p>
          <a:p>
            <a:endParaRPr lang="en-US" altLang="zh-CN" sz="2400" b="1" u="sng" dirty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roughly adv. </a:t>
            </a:r>
            <a:r>
              <a:rPr lang="en-US" altLang="zh-CN" sz="2400" dirty="0">
                <a:solidFill>
                  <a:srgbClr val="0070C0"/>
                </a:solidFill>
              </a:rPr>
              <a:t>used to say that </a:t>
            </a:r>
            <a:r>
              <a:rPr lang="en-US" altLang="zh-CN" sz="2400" dirty="0" err="1">
                <a:solidFill>
                  <a:srgbClr val="0070C0"/>
                </a:solidFill>
              </a:rPr>
              <a:t>sth</a:t>
            </a:r>
            <a:r>
              <a:rPr lang="en-US" altLang="zh-CN" sz="2400" dirty="0">
                <a:solidFill>
                  <a:srgbClr val="0070C0"/>
                </a:solidFill>
              </a:rPr>
              <a:t>. is not exact </a:t>
            </a:r>
            <a:r>
              <a:rPr lang="zh-CN" altLang="en-US" sz="2400" dirty="0">
                <a:solidFill>
                  <a:srgbClr val="0070C0"/>
                </a:solidFill>
              </a:rPr>
              <a:t>粗略</a:t>
            </a:r>
            <a:r>
              <a:rPr lang="zh-CN" altLang="en-US" sz="2400" dirty="0" smtClean="0">
                <a:solidFill>
                  <a:srgbClr val="0070C0"/>
                </a:solidFill>
              </a:rPr>
              <a:t>的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The meeting lasted roughly 40 minutes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onions should be roughly chopped.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Roughly speaking</a:t>
            </a:r>
            <a:r>
              <a:rPr lang="en-US" altLang="zh-CN" sz="2400" dirty="0" smtClean="0">
                <a:solidFill>
                  <a:prstClr val="black"/>
                </a:solidFill>
              </a:rPr>
              <a:t>, there are three possible solutions to the problem.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964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prstClr val="black"/>
                </a:solidFill>
              </a:rPr>
              <a:t>For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historical architecture 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you have to go to older but smaller towns built by the Romans.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historical a. </a:t>
            </a:r>
            <a:r>
              <a:rPr lang="en-US" altLang="zh-CN" sz="2400" dirty="0">
                <a:solidFill>
                  <a:srgbClr val="0070C0"/>
                </a:solidFill>
              </a:rPr>
              <a:t>connected with history</a:t>
            </a:r>
            <a:r>
              <a:rPr lang="zh-CN" altLang="en-US" sz="2400" dirty="0">
                <a:solidFill>
                  <a:srgbClr val="0070C0"/>
                </a:solidFill>
              </a:rPr>
              <a:t>与历史相关的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historic a. </a:t>
            </a:r>
            <a:r>
              <a:rPr lang="en-US" altLang="zh-CN" sz="2400" dirty="0">
                <a:solidFill>
                  <a:srgbClr val="0070C0"/>
                </a:solidFill>
              </a:rPr>
              <a:t>important, revolutionary </a:t>
            </a:r>
            <a:r>
              <a:rPr lang="zh-CN" altLang="en-US" sz="2400" dirty="0">
                <a:solidFill>
                  <a:srgbClr val="0070C0"/>
                </a:solidFill>
              </a:rPr>
              <a:t>重要的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In his new novel, there are many stories about the historical figures.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launch of the satellite was a historic moment for us.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architecture n. </a:t>
            </a:r>
            <a:r>
              <a:rPr lang="en-US" altLang="zh-CN" sz="2400" smtClean="0">
                <a:solidFill>
                  <a:srgbClr val="FF0000"/>
                </a:solidFill>
              </a:rPr>
              <a:t>– architect n.</a:t>
            </a:r>
            <a:endParaRPr lang="en-US" altLang="zh-CN" sz="24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964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prstClr val="black"/>
                </a:solidFill>
              </a:rPr>
              <a:t>You must keep your eyes open if you are going to make your trip to the United Kingdom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enjoyable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 and worthwhile.</a:t>
            </a:r>
            <a:endParaRPr lang="en-US" altLang="zh-CN" sz="2400" i="1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enjoyable </a:t>
            </a:r>
            <a:r>
              <a:rPr lang="en-US" altLang="zh-CN" sz="2400" dirty="0" smtClean="0">
                <a:solidFill>
                  <a:srgbClr val="FF0000"/>
                </a:solidFill>
              </a:rPr>
              <a:t>a. </a:t>
            </a:r>
            <a:r>
              <a:rPr lang="en-US" altLang="zh-CN" sz="2400" dirty="0" smtClean="0">
                <a:solidFill>
                  <a:srgbClr val="0070C0"/>
                </a:solidFill>
              </a:rPr>
              <a:t>interesting and pleasant </a:t>
            </a:r>
            <a:r>
              <a:rPr lang="zh-CN" altLang="en-US" sz="2400" dirty="0">
                <a:solidFill>
                  <a:srgbClr val="0070C0"/>
                </a:solidFill>
              </a:rPr>
              <a:t>另</a:t>
            </a:r>
            <a:r>
              <a:rPr lang="zh-CN" altLang="en-US" sz="2400" dirty="0" smtClean="0">
                <a:solidFill>
                  <a:srgbClr val="0070C0"/>
                </a:solidFill>
              </a:rPr>
              <a:t>人愉悦的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enjoy doing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.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70" y="260648"/>
            <a:ext cx="896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prstClr val="black"/>
                </a:solidFill>
              </a:rPr>
              <a:t>Her first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delight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 was going to the Tower.</a:t>
            </a:r>
            <a:endParaRPr lang="en-US" altLang="zh-CN" sz="2400" i="1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delight n. </a:t>
            </a:r>
            <a:r>
              <a:rPr lang="en-US" altLang="zh-CN" sz="2400" dirty="0" smtClean="0">
                <a:solidFill>
                  <a:srgbClr val="0070C0"/>
                </a:solidFill>
              </a:rPr>
              <a:t>pleasure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To my delight</a:t>
            </a:r>
            <a:r>
              <a:rPr lang="en-US" altLang="zh-CN" sz="2400" dirty="0" smtClean="0">
                <a:solidFill>
                  <a:prstClr val="black"/>
                </a:solidFill>
              </a:rPr>
              <a:t>, she said yes.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They are playing in the garden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with delight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lphaLcPeriod"/>
            </a:pPr>
            <a:r>
              <a:rPr lang="en-US" altLang="zh-CN" sz="2400" dirty="0" smtClean="0">
                <a:solidFill>
                  <a:srgbClr val="FF0000"/>
                </a:solidFill>
              </a:rPr>
              <a:t>delighted/delightful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She is a delightful companion and I am </a:t>
            </a:r>
            <a:r>
              <a:rPr lang="en-US" altLang="zh-CN" sz="2400" u="sng" dirty="0">
                <a:solidFill>
                  <a:prstClr val="black"/>
                </a:solidFill>
              </a:rPr>
              <a:t>delighted with </a:t>
            </a:r>
            <a:r>
              <a:rPr lang="en-US" altLang="zh-CN" sz="2400" dirty="0">
                <a:solidFill>
                  <a:prstClr val="black"/>
                </a:solidFill>
              </a:rPr>
              <a:t>her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be delighted with sb.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be delighted at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.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790</Words>
  <Application>Microsoft Office PowerPoint</Application>
  <PresentationFormat>全屏显示(4:3)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21</cp:revision>
  <dcterms:created xsi:type="dcterms:W3CDTF">2015-09-17T06:51:07Z</dcterms:created>
  <dcterms:modified xsi:type="dcterms:W3CDTF">2015-09-21T00:46:55Z</dcterms:modified>
</cp:coreProperties>
</file>