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59" r:id="rId14"/>
    <p:sldId id="268" r:id="rId15"/>
    <p:sldId id="269" r:id="rId16"/>
    <p:sldId id="270" r:id="rId17"/>
    <p:sldId id="272" r:id="rId18"/>
    <p:sldId id="271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2015-9-22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235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60648"/>
            <a:ext cx="87849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What interested her most was the longitude line.</a:t>
            </a:r>
          </a:p>
          <a:p>
            <a:endParaRPr lang="en-US" altLang="zh-CN" sz="2800" dirty="0">
              <a:solidFill>
                <a:prstClr val="black"/>
              </a:solidFill>
            </a:endParaRPr>
          </a:p>
          <a:p>
            <a:r>
              <a:rPr lang="zh-CN" altLang="en-US" sz="2800" b="1" dirty="0" smtClean="0">
                <a:solidFill>
                  <a:srgbClr val="0070C0"/>
                </a:solidFill>
              </a:rPr>
              <a:t>名词性从句中缺少成分，指物时用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what</a:t>
            </a:r>
            <a:r>
              <a:rPr lang="zh-CN" altLang="en-US" sz="2800" b="1" dirty="0" smtClean="0">
                <a:solidFill>
                  <a:srgbClr val="0070C0"/>
                </a:solidFill>
              </a:rPr>
              <a:t>。</a:t>
            </a:r>
            <a:endParaRPr lang="zh-CN" altLang="en-US" sz="2800" b="1" dirty="0">
              <a:solidFill>
                <a:srgbClr val="0070C0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51520" y="692696"/>
            <a:ext cx="374441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55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60648"/>
            <a:ext cx="87849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It seemed strange that the man who had developed communism should have lived and died in London.</a:t>
            </a:r>
          </a:p>
          <a:p>
            <a:endParaRPr lang="en-US" altLang="zh-CN" sz="2800" dirty="0">
              <a:solidFill>
                <a:prstClr val="black"/>
              </a:solidFill>
            </a:endParaRPr>
          </a:p>
          <a:p>
            <a:r>
              <a:rPr lang="en-US" altLang="zh-CN" sz="2800" b="1" dirty="0" smtClean="0">
                <a:solidFill>
                  <a:srgbClr val="0070C0"/>
                </a:solidFill>
              </a:rPr>
              <a:t>should + have done</a:t>
            </a:r>
            <a:r>
              <a:rPr lang="zh-CN" altLang="en-US" sz="2800" b="1" dirty="0" smtClean="0">
                <a:solidFill>
                  <a:srgbClr val="0070C0"/>
                </a:solidFill>
              </a:rPr>
              <a:t>表示对过去发生事情的惊讶和质疑。</a:t>
            </a:r>
            <a:endParaRPr lang="zh-CN" altLang="en-US" sz="2800" b="1" dirty="0">
              <a:solidFill>
                <a:srgbClr val="0070C0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123728" y="1122731"/>
            <a:ext cx="388843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78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60648"/>
            <a:ext cx="87849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The next day </a:t>
            </a:r>
            <a:r>
              <a:rPr lang="en-US" altLang="zh-CN" sz="2800" dirty="0" err="1" smtClean="0">
                <a:solidFill>
                  <a:prstClr val="black"/>
                </a:solidFill>
              </a:rPr>
              <a:t>Pingyu</a:t>
            </a:r>
            <a:r>
              <a:rPr lang="en-US" altLang="zh-CN" sz="2800" dirty="0" smtClean="0">
                <a:solidFill>
                  <a:prstClr val="black"/>
                </a:solidFill>
              </a:rPr>
              <a:t> was leaving London for Windsor Castle.</a:t>
            </a:r>
          </a:p>
          <a:p>
            <a:endParaRPr lang="en-US" altLang="zh-CN" sz="2800" dirty="0">
              <a:solidFill>
                <a:prstClr val="black"/>
              </a:solidFill>
            </a:endParaRPr>
          </a:p>
          <a:p>
            <a:r>
              <a:rPr lang="zh-CN" altLang="en-US" sz="2800" b="1" dirty="0" smtClean="0">
                <a:solidFill>
                  <a:srgbClr val="0070C0"/>
                </a:solidFill>
              </a:rPr>
              <a:t>进行时态表示将来，说明计划中即将发生的事。</a:t>
            </a:r>
            <a:endParaRPr lang="zh-CN" altLang="en-US" sz="2800" b="1" dirty="0">
              <a:solidFill>
                <a:srgbClr val="0070C0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3203848" y="699592"/>
            <a:ext cx="187220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78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60648"/>
            <a:ext cx="878497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Now when people refer to England you </a:t>
            </a:r>
            <a:r>
              <a:rPr lang="en-US" altLang="zh-CN" sz="2800" u="sng" dirty="0" smtClean="0">
                <a:solidFill>
                  <a:srgbClr val="0070C0"/>
                </a:solidFill>
              </a:rPr>
              <a:t>find Wales included </a:t>
            </a:r>
            <a:r>
              <a:rPr lang="en-US" altLang="zh-CN" sz="2800" dirty="0" smtClean="0"/>
              <a:t>as well.</a:t>
            </a:r>
          </a:p>
          <a:p>
            <a:r>
              <a:rPr lang="en-US" altLang="zh-CN" sz="2800" dirty="0" smtClean="0"/>
              <a:t>Finally the English government tried in the early twentieth century to form the United Kingdom by </a:t>
            </a:r>
            <a:r>
              <a:rPr lang="en-US" altLang="zh-CN" sz="2800" u="sng" dirty="0">
                <a:solidFill>
                  <a:srgbClr val="0070C0"/>
                </a:solidFill>
              </a:rPr>
              <a:t>getting Ireland connected</a:t>
            </a:r>
            <a:r>
              <a:rPr lang="en-US" altLang="zh-CN" sz="2800" dirty="0" smtClean="0"/>
              <a:t> in the same peaceful way.</a:t>
            </a:r>
          </a:p>
          <a:p>
            <a:endParaRPr lang="en-US" altLang="zh-CN" sz="2800" dirty="0"/>
          </a:p>
          <a:p>
            <a:r>
              <a:rPr lang="zh-CN" altLang="en-US" sz="2800" b="1" dirty="0">
                <a:solidFill>
                  <a:srgbClr val="0070C0"/>
                </a:solidFill>
              </a:rPr>
              <a:t>非谓语动词作宾语补足语</a:t>
            </a:r>
          </a:p>
        </p:txBody>
      </p:sp>
    </p:spTree>
    <p:extLst>
      <p:ext uri="{BB962C8B-B14F-4D97-AF65-F5344CB8AC3E}">
        <p14:creationId xmlns:p14="http://schemas.microsoft.com/office/powerpoint/2010/main" val="3781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7849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非谓语动词作补足语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endParaRPr lang="en-US" altLang="zh-CN" sz="2400" b="1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动作性动词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/>
              <a:t>His father warned him not </a:t>
            </a:r>
            <a:r>
              <a:rPr lang="en-US" altLang="zh-CN" sz="2400" u="sng" dirty="0" smtClean="0"/>
              <a:t>                 </a:t>
            </a:r>
            <a:r>
              <a:rPr lang="en-US" altLang="zh-CN" sz="2400" dirty="0" smtClean="0"/>
              <a:t> (eat) too much sugar.</a:t>
            </a:r>
          </a:p>
          <a:p>
            <a:endParaRPr lang="en-US" altLang="zh-CN" sz="2400" dirty="0"/>
          </a:p>
          <a:p>
            <a:r>
              <a:rPr lang="zh-CN" altLang="en-US" sz="2400" dirty="0" smtClean="0"/>
              <a:t>一些动作性动词的宾语后习惯跟不定式作宾语补足语，如</a:t>
            </a:r>
            <a:r>
              <a:rPr lang="en-US" altLang="zh-CN" sz="2400" b="1" dirty="0">
                <a:solidFill>
                  <a:srgbClr val="000000"/>
                </a:solidFill>
              </a:rPr>
              <a:t>ask</a:t>
            </a:r>
            <a:r>
              <a:rPr lang="zh-CN" altLang="en-US" sz="2400" b="1" dirty="0">
                <a:solidFill>
                  <a:srgbClr val="000000"/>
                </a:solidFill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</a:rPr>
              <a:t>tell</a:t>
            </a:r>
            <a:r>
              <a:rPr lang="zh-CN" altLang="en-US" sz="2400" b="1" dirty="0">
                <a:solidFill>
                  <a:srgbClr val="000000"/>
                </a:solidFill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</a:rPr>
              <a:t>order</a:t>
            </a:r>
            <a:r>
              <a:rPr lang="zh-CN" altLang="en-US" sz="2400" b="1" dirty="0">
                <a:solidFill>
                  <a:srgbClr val="000000"/>
                </a:solidFill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</a:rPr>
              <a:t>want</a:t>
            </a:r>
            <a:r>
              <a:rPr lang="zh-CN" altLang="en-US" sz="2400" b="1" dirty="0">
                <a:solidFill>
                  <a:srgbClr val="000000"/>
                </a:solidFill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</a:rPr>
              <a:t>wish</a:t>
            </a:r>
            <a:r>
              <a:rPr lang="zh-CN" altLang="en-US" sz="2400" b="1" dirty="0">
                <a:solidFill>
                  <a:srgbClr val="000000"/>
                </a:solidFill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</a:rPr>
              <a:t>warn</a:t>
            </a:r>
            <a:r>
              <a:rPr lang="zh-CN" altLang="en-US" sz="2400" b="1" dirty="0">
                <a:solidFill>
                  <a:srgbClr val="000000"/>
                </a:solidFill>
              </a:rPr>
              <a:t>， </a:t>
            </a:r>
            <a:r>
              <a:rPr lang="en-US" altLang="zh-CN" sz="2400" b="1" dirty="0">
                <a:solidFill>
                  <a:srgbClr val="000000"/>
                </a:solidFill>
              </a:rPr>
              <a:t>allow</a:t>
            </a:r>
            <a:r>
              <a:rPr lang="zh-CN" altLang="en-US" sz="2400" b="1" dirty="0">
                <a:solidFill>
                  <a:srgbClr val="000000"/>
                </a:solidFill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</a:rPr>
              <a:t>advise</a:t>
            </a:r>
            <a:r>
              <a:rPr lang="zh-CN" altLang="en-US" sz="2400" b="1" dirty="0">
                <a:solidFill>
                  <a:srgbClr val="000000"/>
                </a:solidFill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</a:rPr>
              <a:t>permit</a:t>
            </a:r>
            <a:r>
              <a:rPr lang="zh-CN" altLang="en-US" sz="2400" b="1" dirty="0">
                <a:solidFill>
                  <a:srgbClr val="000000"/>
                </a:solidFill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</a:rPr>
              <a:t>forbid…</a:t>
            </a:r>
          </a:p>
          <a:p>
            <a:endParaRPr lang="zh-CN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563888" y="1289177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</a:rPr>
              <a:t>to eat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661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78497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非谓语动词作补足语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2.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感官动词和使役动词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When he passed by the river, he saw a little boy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                   </a:t>
            </a:r>
            <a:r>
              <a:rPr lang="en-US" altLang="zh-CN" sz="2400" dirty="0" smtClean="0">
                <a:solidFill>
                  <a:prstClr val="black"/>
                </a:solidFill>
              </a:rPr>
              <a:t> (swim) in it.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I saw them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                 </a:t>
            </a:r>
            <a:r>
              <a:rPr lang="en-US" altLang="zh-CN" sz="2400" dirty="0" smtClean="0">
                <a:solidFill>
                  <a:prstClr val="black"/>
                </a:solidFill>
              </a:rPr>
              <a:t> (move) into the apartment yesterday.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He saw his son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               </a:t>
            </a:r>
            <a:r>
              <a:rPr lang="en-US" altLang="zh-CN" sz="2400" dirty="0" smtClean="0">
                <a:solidFill>
                  <a:prstClr val="black"/>
                </a:solidFill>
              </a:rPr>
              <a:t> (bite) by the dog and rushed to save him.</a:t>
            </a:r>
          </a:p>
          <a:p>
            <a:endParaRPr lang="en-US" altLang="zh-CN" sz="2400" dirty="0">
              <a:solidFill>
                <a:prstClr val="black"/>
              </a:solidFill>
            </a:endParaRPr>
          </a:p>
          <a:p>
            <a:r>
              <a:rPr lang="zh-CN" altLang="en-US" sz="2400" dirty="0">
                <a:solidFill>
                  <a:srgbClr val="000000"/>
                </a:solidFill>
              </a:rPr>
              <a:t>感官</a:t>
            </a:r>
            <a:r>
              <a:rPr lang="zh-CN" altLang="en-US" sz="2400" dirty="0" smtClean="0">
                <a:solidFill>
                  <a:srgbClr val="000000"/>
                </a:solidFill>
              </a:rPr>
              <a:t>动词和使役动词后</a:t>
            </a:r>
            <a:r>
              <a:rPr lang="zh-CN" altLang="en-US" sz="2400" dirty="0">
                <a:solidFill>
                  <a:srgbClr val="000000"/>
                </a:solidFill>
              </a:rPr>
              <a:t>既可以跟不定式，又可以跟分词作宾语补足语或主语补足语，但意义不同，如</a:t>
            </a:r>
            <a:r>
              <a:rPr lang="zh-CN" altLang="en-US" sz="2400" b="1" dirty="0">
                <a:solidFill>
                  <a:srgbClr val="000000"/>
                </a:solidFill>
              </a:rPr>
              <a:t>：</a:t>
            </a:r>
            <a:r>
              <a:rPr lang="en-US" altLang="zh-CN" sz="2400" b="1" dirty="0">
                <a:solidFill>
                  <a:srgbClr val="000000"/>
                </a:solidFill>
              </a:rPr>
              <a:t>see</a:t>
            </a:r>
            <a:r>
              <a:rPr lang="zh-CN" altLang="en-US" sz="2400" b="1" dirty="0">
                <a:solidFill>
                  <a:srgbClr val="000000"/>
                </a:solidFill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</a:rPr>
              <a:t>watch</a:t>
            </a:r>
            <a:r>
              <a:rPr lang="zh-CN" altLang="en-US" sz="2400" b="1" dirty="0">
                <a:solidFill>
                  <a:srgbClr val="000000"/>
                </a:solidFill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</a:rPr>
              <a:t>notice</a:t>
            </a:r>
            <a:r>
              <a:rPr lang="zh-CN" altLang="en-US" sz="2400" b="1" dirty="0">
                <a:solidFill>
                  <a:srgbClr val="000000"/>
                </a:solidFill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</a:rPr>
              <a:t>observe</a:t>
            </a:r>
            <a:r>
              <a:rPr lang="zh-CN" altLang="en-US" sz="2400" b="1" dirty="0">
                <a:solidFill>
                  <a:srgbClr val="000000"/>
                </a:solidFill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</a:rPr>
              <a:t>hear</a:t>
            </a:r>
            <a:r>
              <a:rPr lang="zh-CN" altLang="en-US" sz="2400" b="1" dirty="0">
                <a:solidFill>
                  <a:srgbClr val="000000"/>
                </a:solidFill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</a:rPr>
              <a:t>feel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，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let,  have</a:t>
            </a:r>
            <a:r>
              <a:rPr lang="zh-CN" altLang="en-US" sz="2400" b="1" dirty="0">
                <a:solidFill>
                  <a:srgbClr val="000000"/>
                </a:solidFill>
              </a:rPr>
              <a:t>， </a:t>
            </a:r>
            <a:r>
              <a:rPr lang="en-US" altLang="zh-CN" sz="2400" b="1" dirty="0">
                <a:solidFill>
                  <a:srgbClr val="000000"/>
                </a:solidFill>
              </a:rPr>
              <a:t>make</a:t>
            </a:r>
            <a:r>
              <a:rPr lang="zh-CN" altLang="en-US" sz="2400" b="1" dirty="0">
                <a:solidFill>
                  <a:srgbClr val="000000"/>
                </a:solidFill>
              </a:rPr>
              <a:t>等，且不定式不带</a:t>
            </a:r>
            <a:r>
              <a:rPr lang="en-US" altLang="zh-CN" sz="2400" b="1" dirty="0">
                <a:solidFill>
                  <a:srgbClr val="000000"/>
                </a:solidFill>
              </a:rPr>
              <a:t>to</a:t>
            </a:r>
            <a:r>
              <a:rPr lang="zh-CN" altLang="en-US" sz="2400" b="1" dirty="0">
                <a:solidFill>
                  <a:srgbClr val="000000"/>
                </a:solidFill>
              </a:rPr>
              <a:t>。</a:t>
            </a:r>
            <a:r>
              <a:rPr lang="zh-CN" altLang="en-US" sz="2400" b="1" u="sng" dirty="0">
                <a:solidFill>
                  <a:srgbClr val="000000"/>
                </a:solidFill>
              </a:rPr>
              <a:t>不定式指动作</a:t>
            </a:r>
            <a:r>
              <a:rPr lang="zh-CN" altLang="en-US" sz="2400" b="1" u="sng" dirty="0" smtClean="0">
                <a:solidFill>
                  <a:srgbClr val="000000"/>
                </a:solidFill>
              </a:rPr>
              <a:t>的结果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；</a:t>
            </a:r>
            <a:r>
              <a:rPr lang="zh-CN" altLang="en-US" sz="2400" b="1" u="sng" dirty="0">
                <a:solidFill>
                  <a:srgbClr val="000000"/>
                </a:solidFill>
              </a:rPr>
              <a:t>现在分词指正在进行的动作的一部分</a:t>
            </a:r>
            <a:r>
              <a:rPr lang="zh-CN" altLang="en-US" sz="2400" b="1" dirty="0">
                <a:solidFill>
                  <a:srgbClr val="000000"/>
                </a:solidFill>
              </a:rPr>
              <a:t>，且表主动意义；</a:t>
            </a:r>
            <a:r>
              <a:rPr lang="zh-CN" altLang="en-US" sz="2400" b="1" u="sng" dirty="0">
                <a:solidFill>
                  <a:srgbClr val="000000"/>
                </a:solidFill>
              </a:rPr>
              <a:t>过去分词指已经完成的动作</a:t>
            </a:r>
            <a:r>
              <a:rPr lang="zh-CN" altLang="en-US" sz="2400" b="1" dirty="0">
                <a:solidFill>
                  <a:srgbClr val="000000"/>
                </a:solidFill>
              </a:rPr>
              <a:t>，且表被动意义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。</a:t>
            </a:r>
            <a:endParaRPr lang="en-US" altLang="zh-CN" sz="2400" b="1" dirty="0" smtClean="0">
              <a:solidFill>
                <a:srgbClr val="00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get sb./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sth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. to do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endParaRPr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84168" y="1285885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</a:rPr>
              <a:t>swimming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1988840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</a:rPr>
              <a:t>move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23728" y="2391271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</a:rPr>
              <a:t>bitten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62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7849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非谓语动词作补足语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3. 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状态性动词作宾补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The loss of the game made him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                         </a:t>
            </a:r>
            <a:r>
              <a:rPr lang="en-US" altLang="zh-CN" sz="2400" dirty="0" smtClean="0">
                <a:solidFill>
                  <a:prstClr val="black"/>
                </a:solidFill>
              </a:rPr>
              <a:t> (disappoint).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His laziness and indifference made him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                       </a:t>
            </a:r>
            <a:r>
              <a:rPr lang="en-US" altLang="zh-CN" sz="2400" dirty="0" smtClean="0">
                <a:solidFill>
                  <a:prstClr val="black"/>
                </a:solidFill>
              </a:rPr>
              <a:t> (disappoint).</a:t>
            </a:r>
            <a:endParaRPr lang="en-US" altLang="zh-CN" sz="2400" dirty="0">
              <a:solidFill>
                <a:prstClr val="black"/>
              </a:solidFill>
            </a:endParaRPr>
          </a:p>
          <a:p>
            <a:endParaRPr lang="en-US" altLang="zh-CN" sz="2400" dirty="0">
              <a:solidFill>
                <a:prstClr val="black"/>
              </a:solidFill>
            </a:endParaRPr>
          </a:p>
          <a:p>
            <a:r>
              <a:rPr lang="zh-CN" altLang="en-US" sz="2400" dirty="0" smtClean="0">
                <a:solidFill>
                  <a:prstClr val="black"/>
                </a:solidFill>
              </a:rPr>
              <a:t>一些状态性动词常在感官动词和使役动词的宾语后作宾补，此时过去分词表示宾语内心的感受，现在分词表示宾语带给他人的感受，如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surprise, please, embarrass, exhaust</a:t>
            </a:r>
            <a:r>
              <a:rPr lang="en-US" altLang="zh-CN" sz="2400" dirty="0" smtClean="0">
                <a:solidFill>
                  <a:prstClr val="black"/>
                </a:solidFill>
              </a:rPr>
              <a:t>…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67944" y="1289177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</a:rPr>
              <a:t>disappointed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1671191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</a:rPr>
              <a:t>disappointing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69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78497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非谓语动词作补足语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4. with + n. + p.p.</a:t>
            </a:r>
          </a:p>
          <a:p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With time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               </a:t>
            </a:r>
            <a:r>
              <a:rPr lang="en-US" altLang="zh-CN" sz="2400" dirty="0" smtClean="0">
                <a:solidFill>
                  <a:prstClr val="black"/>
                </a:solidFill>
              </a:rPr>
              <a:t> (go) by, I gradually understand the efforts of my parents.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With a lot of task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                 </a:t>
            </a:r>
            <a:r>
              <a:rPr lang="en-US" altLang="zh-CN" sz="2400" dirty="0" smtClean="0">
                <a:solidFill>
                  <a:prstClr val="black"/>
                </a:solidFill>
              </a:rPr>
              <a:t> (do), he is not available now.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With the food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                </a:t>
            </a:r>
            <a:r>
              <a:rPr lang="en-US" altLang="zh-CN" sz="2400" dirty="0" smtClean="0">
                <a:solidFill>
                  <a:prstClr val="black"/>
                </a:solidFill>
              </a:rPr>
              <a:t> (cook), she went on a business trip.</a:t>
            </a:r>
          </a:p>
          <a:p>
            <a:endParaRPr lang="en-US" altLang="zh-CN" sz="2400" dirty="0">
              <a:solidFill>
                <a:prstClr val="black"/>
              </a:solidFill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with</a:t>
            </a:r>
            <a:r>
              <a:rPr lang="zh-CN" altLang="en-US" sz="2400" dirty="0" smtClean="0">
                <a:solidFill>
                  <a:prstClr val="black"/>
                </a:solidFill>
              </a:rPr>
              <a:t>结构中，名词后的宾语补足语视名词与其的主被动和时间关系而定。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19672" y="1671191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</a:rPr>
              <a:t>going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7784" y="2391271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</a:rPr>
              <a:t>to do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1720" y="2751311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</a:rPr>
              <a:t>cooked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86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7849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非谓语动词作补足语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en-US" altLang="zh-CN" sz="2400" b="1" smtClean="0">
                <a:solidFill>
                  <a:srgbClr val="FF0000"/>
                </a:solidFill>
              </a:rPr>
              <a:t>5. 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表示“希望，愿望”的动词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I wish the plan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                              </a:t>
            </a:r>
            <a:r>
              <a:rPr lang="en-US" altLang="zh-CN" sz="2400" dirty="0" smtClean="0">
                <a:solidFill>
                  <a:prstClr val="black"/>
                </a:solidFill>
              </a:rPr>
              <a:t> (adopt) by the government.</a:t>
            </a:r>
          </a:p>
          <a:p>
            <a:endParaRPr lang="en-US" altLang="zh-CN" sz="2400" dirty="0">
              <a:solidFill>
                <a:prstClr val="black"/>
              </a:solidFill>
            </a:endParaRPr>
          </a:p>
          <a:p>
            <a:r>
              <a:rPr lang="zh-CN" altLang="en-US" sz="2400" dirty="0" smtClean="0">
                <a:solidFill>
                  <a:prstClr val="black"/>
                </a:solidFill>
              </a:rPr>
              <a:t>一些表示希望的动词的宾语后用非谓语动词作宾补，如 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wish, want, like </a:t>
            </a:r>
            <a:r>
              <a:rPr lang="en-US" altLang="zh-CN" sz="2400" dirty="0" smtClean="0">
                <a:solidFill>
                  <a:prstClr val="black"/>
                </a:solidFill>
              </a:rPr>
              <a:t>…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23728" y="1289177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</a:rPr>
              <a:t>adopted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874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87849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B D C</a:t>
            </a:r>
          </a:p>
          <a:p>
            <a:r>
              <a:rPr lang="en-US" altLang="zh-CN" sz="2800" dirty="0" smtClean="0"/>
              <a:t>C </a:t>
            </a:r>
            <a:r>
              <a:rPr lang="en-US" altLang="zh-CN" sz="2800" dirty="0" err="1" smtClean="0"/>
              <a:t>C</a:t>
            </a:r>
            <a:r>
              <a:rPr lang="en-US" altLang="zh-CN" sz="2800" dirty="0" smtClean="0"/>
              <a:t> D A</a:t>
            </a:r>
          </a:p>
          <a:p>
            <a:r>
              <a:rPr lang="en-US" altLang="zh-CN" sz="2800" dirty="0" smtClean="0"/>
              <a:t>B A </a:t>
            </a:r>
            <a:r>
              <a:rPr lang="en-US" altLang="zh-CN" sz="2800" dirty="0" err="1" smtClean="0"/>
              <a:t>A</a:t>
            </a:r>
            <a:r>
              <a:rPr lang="en-US" altLang="zh-CN" sz="2800" dirty="0" smtClean="0"/>
              <a:t> B</a:t>
            </a:r>
          </a:p>
          <a:p>
            <a:r>
              <a:rPr lang="en-US" altLang="zh-CN" sz="2800" dirty="0" smtClean="0"/>
              <a:t>C </a:t>
            </a:r>
            <a:r>
              <a:rPr lang="en-US" altLang="zh-CN" sz="2800" dirty="0" err="1" smtClean="0"/>
              <a:t>C</a:t>
            </a:r>
            <a:r>
              <a:rPr lang="en-US" altLang="zh-CN" sz="2800" dirty="0" smtClean="0"/>
              <a:t> D B</a:t>
            </a:r>
          </a:p>
          <a:p>
            <a:r>
              <a:rPr lang="en-US" altLang="zh-CN" sz="2800" smtClean="0"/>
              <a:t>F D A G B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91718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60648"/>
            <a:ext cx="32403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unwilling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countryside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conveniences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clarify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constructing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Kingdom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administration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accomplish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enjoyable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55776" y="260648"/>
            <a:ext cx="324036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1. currency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2. The Union Jack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3. United… consist of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4. broke away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5. institutions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6. conflicts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7. provinces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96136" y="260648"/>
            <a:ext cx="32403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asked</a:t>
            </a:r>
          </a:p>
          <a:p>
            <a:pPr marL="514350" indent="-51435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whispered</a:t>
            </a:r>
          </a:p>
          <a:p>
            <a:pPr marL="514350" indent="-51435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screamed</a:t>
            </a:r>
          </a:p>
          <a:p>
            <a:pPr marL="514350" indent="-51435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begged</a:t>
            </a:r>
          </a:p>
          <a:p>
            <a:pPr marL="514350" indent="-51435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agreed</a:t>
            </a:r>
          </a:p>
          <a:p>
            <a:pPr marL="514350" indent="-51435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answered</a:t>
            </a:r>
          </a:p>
          <a:p>
            <a:pPr marL="514350" indent="-51435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shouted</a:t>
            </a:r>
          </a:p>
          <a:p>
            <a:pPr marL="514350" indent="-51435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complained</a:t>
            </a:r>
          </a:p>
          <a:p>
            <a:pPr marL="514350" indent="-51435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suggested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82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60648"/>
            <a:ext cx="324036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unfriendly</a:t>
            </a:r>
          </a:p>
          <a:p>
            <a:pPr marL="514350" indent="-51435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impatient</a:t>
            </a:r>
          </a:p>
          <a:p>
            <a:pPr marL="514350" indent="-51435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dishonest</a:t>
            </a:r>
          </a:p>
          <a:p>
            <a:pPr marL="514350" indent="-51435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impossible</a:t>
            </a:r>
          </a:p>
          <a:p>
            <a:pPr marL="514350" indent="-51435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redo</a:t>
            </a:r>
          </a:p>
          <a:p>
            <a:pPr marL="514350" indent="-51435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underground</a:t>
            </a:r>
          </a:p>
          <a:p>
            <a:pPr marL="514350" indent="-51435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misunderstand</a:t>
            </a:r>
          </a:p>
          <a:p>
            <a:pPr marL="514350" indent="-51435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overslept</a:t>
            </a:r>
          </a:p>
          <a:p>
            <a:pPr marL="514350" indent="-51435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disagree</a:t>
            </a:r>
          </a:p>
          <a:p>
            <a:pPr marL="514350" indent="-51435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reopen</a:t>
            </a:r>
          </a:p>
          <a:p>
            <a:pPr marL="514350" indent="-51435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unwilling</a:t>
            </a:r>
          </a:p>
          <a:p>
            <a:pPr marL="514350" indent="-51435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inconsistent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91880" y="260648"/>
            <a:ext cx="324036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consists of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break away from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take the place of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broke down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left out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divided…into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delighted with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66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60648"/>
            <a:ext cx="87849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To their credit the four countries do work together in some areas,...</a:t>
            </a:r>
          </a:p>
          <a:p>
            <a:endParaRPr lang="en-US" altLang="zh-CN" sz="2800" dirty="0">
              <a:solidFill>
                <a:prstClr val="black"/>
              </a:solidFill>
            </a:endParaRPr>
          </a:p>
          <a:p>
            <a:r>
              <a:rPr lang="zh-CN" altLang="en-US" sz="2800" b="1" dirty="0" smtClean="0">
                <a:solidFill>
                  <a:srgbClr val="0070C0"/>
                </a:solidFill>
              </a:rPr>
              <a:t>强调谓语动词时使用助动词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do, does, did</a:t>
            </a:r>
            <a:endParaRPr lang="zh-CN" altLang="en-US" sz="2800" b="1" dirty="0">
              <a:solidFill>
                <a:srgbClr val="0070C0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004048" y="692696"/>
            <a:ext cx="122413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51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60648"/>
            <a:ext cx="87849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Although, nationwide, these cities are not as large as those in China, they have world-famous football teams and some of them even have two!</a:t>
            </a:r>
          </a:p>
          <a:p>
            <a:endParaRPr lang="en-US" altLang="zh-CN" sz="2800" dirty="0">
              <a:solidFill>
                <a:prstClr val="black"/>
              </a:solidFill>
            </a:endParaRPr>
          </a:p>
          <a:p>
            <a:r>
              <a:rPr lang="en-US" altLang="zh-CN" sz="2800" b="1" dirty="0" smtClean="0">
                <a:solidFill>
                  <a:srgbClr val="0070C0"/>
                </a:solidFill>
              </a:rPr>
              <a:t>not as large as…: not so large as…</a:t>
            </a:r>
            <a:r>
              <a:rPr lang="zh-CN" altLang="en-US" sz="2800" b="1" dirty="0" smtClean="0">
                <a:solidFill>
                  <a:srgbClr val="0070C0"/>
                </a:solidFill>
              </a:rPr>
              <a:t>表示同级比较</a:t>
            </a:r>
            <a:endParaRPr lang="zh-CN" altLang="en-US" sz="2800" b="1" dirty="0">
              <a:solidFill>
                <a:srgbClr val="0070C0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868144" y="692696"/>
            <a:ext cx="201622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10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60648"/>
            <a:ext cx="878497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prstClr val="black"/>
                </a:solidFill>
              </a:rPr>
              <a:t>Worried about the time available, Zhang </a:t>
            </a:r>
            <a:r>
              <a:rPr lang="en-US" altLang="zh-CN" sz="2800" dirty="0" err="1" smtClean="0">
                <a:solidFill>
                  <a:prstClr val="black"/>
                </a:solidFill>
              </a:rPr>
              <a:t>Pingyu</a:t>
            </a:r>
            <a:r>
              <a:rPr lang="en-US" altLang="zh-CN" sz="2800" dirty="0" smtClean="0">
                <a:solidFill>
                  <a:prstClr val="black"/>
                </a:solidFill>
              </a:rPr>
              <a:t> had made a list of the sites she wanted to see in London.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prstClr val="black"/>
                </a:solidFill>
              </a:rPr>
              <a:t>So </a:t>
            </a:r>
            <a:r>
              <a:rPr lang="en-US" altLang="zh-CN" sz="2800" dirty="0" err="1" smtClean="0">
                <a:solidFill>
                  <a:prstClr val="black"/>
                </a:solidFill>
              </a:rPr>
              <a:t>Pingyu</a:t>
            </a:r>
            <a:r>
              <a:rPr lang="en-US" altLang="zh-CN" sz="2800" dirty="0" smtClean="0">
                <a:solidFill>
                  <a:prstClr val="black"/>
                </a:solidFill>
              </a:rPr>
              <a:t> had a photo taken standing on either side of the line.</a:t>
            </a:r>
          </a:p>
          <a:p>
            <a:endParaRPr lang="en-US" altLang="zh-CN" sz="2800" dirty="0">
              <a:solidFill>
                <a:prstClr val="black"/>
              </a:solidFill>
            </a:endParaRPr>
          </a:p>
          <a:p>
            <a:r>
              <a:rPr lang="zh-CN" altLang="en-US" sz="2800" b="1" dirty="0" smtClean="0">
                <a:solidFill>
                  <a:srgbClr val="0070C0"/>
                </a:solidFill>
              </a:rPr>
              <a:t>非谓语动词做状语，考虑非谓语动词和主句中主语的主被动关系。</a:t>
            </a:r>
            <a:endParaRPr lang="zh-CN" altLang="en-US" sz="2800" b="1" dirty="0">
              <a:solidFill>
                <a:srgbClr val="0070C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683568" y="692696"/>
            <a:ext cx="223224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4788024" y="1556792"/>
            <a:ext cx="144016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57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60648"/>
            <a:ext cx="87849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This solid stone, square tower had remained standing for one thousand years.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Although the buildings had expanded around it, it remained part of a royal palace and prison combined.</a:t>
            </a:r>
          </a:p>
          <a:p>
            <a:endParaRPr lang="en-US" altLang="zh-CN" sz="2800" dirty="0">
              <a:solidFill>
                <a:prstClr val="black"/>
              </a:solidFill>
            </a:endParaRPr>
          </a:p>
          <a:p>
            <a:r>
              <a:rPr lang="en-US" altLang="zh-CN" sz="2800" b="1" dirty="0" smtClean="0">
                <a:solidFill>
                  <a:srgbClr val="0070C0"/>
                </a:solidFill>
              </a:rPr>
              <a:t>remain + adj./p.p./n./to do</a:t>
            </a:r>
            <a:endParaRPr lang="zh-CN" altLang="en-US" sz="2800" b="1" dirty="0">
              <a:solidFill>
                <a:srgbClr val="0070C0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220072" y="708384"/>
            <a:ext cx="273630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51520" y="1988840"/>
            <a:ext cx="619268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64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60648"/>
            <a:ext cx="87849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There followed St. Paul’s Cathedral built after the terrible fire of London in 1666.</a:t>
            </a:r>
          </a:p>
          <a:p>
            <a:endParaRPr lang="en-US" altLang="zh-CN" sz="2800" dirty="0">
              <a:solidFill>
                <a:prstClr val="black"/>
              </a:solidFill>
            </a:endParaRPr>
          </a:p>
          <a:p>
            <a:r>
              <a:rPr lang="zh-CN" altLang="en-US" sz="2800" b="1" dirty="0" smtClean="0">
                <a:solidFill>
                  <a:srgbClr val="0070C0"/>
                </a:solidFill>
              </a:rPr>
              <a:t>表示地点的副词或短语作状语位于句首，句子完全倒装，即主语和谓语动词直接调换位置。</a:t>
            </a:r>
            <a:endParaRPr lang="zh-CN" altLang="en-US" sz="2800" b="1" dirty="0">
              <a:solidFill>
                <a:srgbClr val="0070C0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51520" y="692696"/>
            <a:ext cx="496855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847</Words>
  <Application>Microsoft Office PowerPoint</Application>
  <PresentationFormat>全屏显示(4:3)</PresentationFormat>
  <Paragraphs>126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13</cp:revision>
  <dcterms:created xsi:type="dcterms:W3CDTF">2015-09-21T00:47:02Z</dcterms:created>
  <dcterms:modified xsi:type="dcterms:W3CDTF">2015-09-22T08:19:03Z</dcterms:modified>
</cp:coreProperties>
</file>