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617" y="231150"/>
            <a:ext cx="58835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sightseeing in London – day three</a:t>
            </a:r>
            <a:endParaRPr lang="zh-CN" altLang="en-US" sz="32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125485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prstClr val="black"/>
                </a:solidFill>
              </a:rPr>
              <a:t>Highgate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Cemetery</a:t>
            </a:r>
          </a:p>
          <a:p>
            <a:r>
              <a:rPr lang="en-US" altLang="zh-CN" sz="2400" dirty="0" smtClean="0">
                <a:solidFill>
                  <a:srgbClr val="00B0F0"/>
                </a:solidFill>
              </a:rPr>
              <a:t>Karl Marx’s </a:t>
            </a:r>
            <a:r>
              <a:rPr lang="en-US" altLang="zh-CN" sz="2400" dirty="0" smtClean="0">
                <a:solidFill>
                  <a:srgbClr val="FF0000"/>
                </a:solidFill>
              </a:rPr>
              <a:t>statue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hellobritain.cn/images/image/14133536046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6970"/>
            <a:ext cx="3662806" cy="25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uvic.com.cn/updateimage/20121008/20121008161151_825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8260"/>
            <a:ext cx="4223792" cy="31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79712" y="569434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British Museum</a:t>
            </a:r>
          </a:p>
        </p:txBody>
      </p:sp>
    </p:spTree>
    <p:extLst>
      <p:ext uri="{BB962C8B-B14F-4D97-AF65-F5344CB8AC3E}">
        <p14:creationId xmlns:p14="http://schemas.microsoft.com/office/powerpoint/2010/main" val="7228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31150"/>
            <a:ext cx="3622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next destination</a:t>
            </a:r>
            <a:endParaRPr lang="zh-CN" altLang="en-US" sz="32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6016" y="125485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Windsor Castle</a:t>
            </a:r>
          </a:p>
        </p:txBody>
      </p:sp>
      <p:pic>
        <p:nvPicPr>
          <p:cNvPr id="3074" name="Picture 2" descr="http://img2.mtime.com/mg/2009/49/1ba89ad6-9f60-4c1e-b706-48ba97a843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8573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952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a. severe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announce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adv. privately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reject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spin, spun, spun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v./n. suspect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n. victim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n. </a:t>
            </a:r>
            <a:r>
              <a:rPr lang="en-US" altLang="zh-CN" sz="2400" dirty="0" smtClean="0">
                <a:solidFill>
                  <a:srgbClr val="FF0000"/>
                </a:solidFill>
              </a:rPr>
              <a:t>outbreak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n. physician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attend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v./n. defeat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contribute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infect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v. </a:t>
            </a:r>
            <a:r>
              <a:rPr lang="en-US" altLang="zh-CN" sz="2400" dirty="0" err="1" smtClean="0"/>
              <a:t>analyse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a. scientific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40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16. n. characteristic</a:t>
            </a:r>
          </a:p>
          <a:p>
            <a:r>
              <a:rPr lang="en-US" altLang="zh-CN" sz="2400" dirty="0" smtClean="0"/>
              <a:t>17. n./a. expert</a:t>
            </a:r>
          </a:p>
          <a:p>
            <a:r>
              <a:rPr lang="en-US" altLang="zh-CN" sz="2400" dirty="0" smtClean="0"/>
              <a:t>18. n. enquiry</a:t>
            </a:r>
          </a:p>
          <a:p>
            <a:r>
              <a:rPr lang="en-US" altLang="zh-CN" sz="2400" dirty="0" smtClean="0"/>
              <a:t>19. v. </a:t>
            </a:r>
            <a:r>
              <a:rPr lang="en-US" altLang="zh-CN" sz="2400" dirty="0" smtClean="0">
                <a:solidFill>
                  <a:srgbClr val="FF0000"/>
                </a:solidFill>
              </a:rPr>
              <a:t>investigate</a:t>
            </a:r>
          </a:p>
          <a:p>
            <a:r>
              <a:rPr lang="en-US" altLang="zh-CN" sz="2400" dirty="0" smtClean="0"/>
              <a:t>20. a. deadly</a:t>
            </a:r>
          </a:p>
          <a:p>
            <a:r>
              <a:rPr lang="en-US" altLang="zh-CN" sz="2400" dirty="0" smtClean="0"/>
              <a:t>21. be enthusiastic about</a:t>
            </a:r>
          </a:p>
          <a:p>
            <a:r>
              <a:rPr lang="en-US" altLang="zh-CN" sz="2400" dirty="0" smtClean="0"/>
              <a:t>22. be cautious about</a:t>
            </a:r>
          </a:p>
          <a:p>
            <a:r>
              <a:rPr lang="en-US" altLang="zh-CN" sz="2400" dirty="0" smtClean="0"/>
              <a:t>23. make sense</a:t>
            </a:r>
          </a:p>
          <a:p>
            <a:r>
              <a:rPr lang="en-US" altLang="zh-CN" sz="2400" dirty="0" smtClean="0"/>
              <a:t>24. put forward</a:t>
            </a:r>
          </a:p>
          <a:p>
            <a:r>
              <a:rPr lang="en-US" altLang="zh-CN" sz="2400" dirty="0" smtClean="0"/>
              <a:t>25. expose … to</a:t>
            </a:r>
          </a:p>
          <a:p>
            <a:r>
              <a:rPr lang="en-US" altLang="zh-CN" sz="2400" dirty="0" smtClean="0"/>
              <a:t>26. link … to</a:t>
            </a:r>
          </a:p>
          <a:p>
            <a:r>
              <a:rPr lang="en-US" altLang="zh-CN" sz="2400" dirty="0" smtClean="0"/>
              <a:t>27. draw a conclusion</a:t>
            </a:r>
          </a:p>
          <a:p>
            <a:r>
              <a:rPr lang="en-US" altLang="zh-CN" sz="2400" dirty="0" smtClean="0"/>
              <a:t>28. be </a:t>
            </a:r>
            <a:r>
              <a:rPr lang="en-US" altLang="zh-CN" sz="2400" dirty="0" smtClean="0">
                <a:solidFill>
                  <a:srgbClr val="FF0000"/>
                </a:solidFill>
              </a:rPr>
              <a:t>strict</a:t>
            </a:r>
            <a:r>
              <a:rPr lang="en-US" altLang="zh-CN" sz="2400" dirty="0" smtClean="0"/>
              <a:t> with</a:t>
            </a:r>
          </a:p>
          <a:p>
            <a:r>
              <a:rPr lang="en-US" altLang="zh-CN" sz="2400" dirty="0" smtClean="0"/>
              <a:t>29. at times </a:t>
            </a:r>
          </a:p>
          <a:p>
            <a:r>
              <a:rPr lang="en-US" altLang="zh-CN" sz="2400" dirty="0" smtClean="0"/>
              <a:t>30. </a:t>
            </a:r>
            <a:r>
              <a:rPr lang="en-US" altLang="zh-CN" sz="2400" dirty="0" smtClean="0">
                <a:solidFill>
                  <a:srgbClr val="FF0000"/>
                </a:solidFill>
              </a:rPr>
              <a:t>look into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60648"/>
            <a:ext cx="6054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United Kingdom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http://img.taopic.com/uploads/allimg/120628/201778-12062Q0322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863"/>
            <a:ext cx="9144000" cy="5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31150"/>
            <a:ext cx="4651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altLang="zh-CN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composition</a:t>
            </a:r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of the UK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img1.juimg.com/141021/330795-141021110315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22" y="908580"/>
            <a:ext cx="4151974" cy="5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836712"/>
            <a:ext cx="4680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United Kingdom</a:t>
            </a:r>
            <a:r>
              <a:rPr lang="en-US" altLang="zh-CN" sz="2400" b="1" dirty="0" smtClean="0"/>
              <a:t> is made up of:</a:t>
            </a:r>
          </a:p>
          <a:p>
            <a:pPr marL="457200" indent="-457200">
              <a:buAutoNum type="arabicPeriod"/>
            </a:pP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The countries that make up Great Britain are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If we speak of England, we mean:</a:t>
            </a:r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What is different in the four countries?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55679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England, Wales, Scotland, the Northern Ireland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30689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England, Wales, Scotland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450912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England, Wales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558924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institution</a:t>
            </a:r>
            <a:r>
              <a:rPr lang="en-US" altLang="zh-CN" sz="2400" dirty="0" smtClean="0">
                <a:solidFill>
                  <a:srgbClr val="0070C0"/>
                </a:solidFill>
              </a:rPr>
              <a:t>, educational system, different teams in spots games…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326" y="231150"/>
            <a:ext cx="4121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altLang="zh-CN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division</a:t>
            </a:r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of England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http://www.zszx.info/imagematerial/upload/yy/TCFLEHGPXB1U9T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" y="1268760"/>
            <a:ext cx="891406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1844824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York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Leeds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Manchester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Sheffield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336918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Birmingham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Coventry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4337809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Reading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Brighton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Plymouth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London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244" y="231150"/>
            <a:ext cx="54638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historical treasure: London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Why London is important?</a:t>
            </a:r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What </a:t>
            </a:r>
            <a:r>
              <a:rPr lang="en-US" altLang="zh-CN" sz="2400" b="1" dirty="0"/>
              <a:t>is London famous for</a:t>
            </a:r>
            <a:r>
              <a:rPr lang="en-US" altLang="zh-CN" sz="2400" b="1" dirty="0" smtClean="0"/>
              <a:t>?</a:t>
            </a:r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What are the groups of invaders and their influence?</a:t>
            </a:r>
          </a:p>
          <a:p>
            <a:pPr marL="457200" indent="-457200">
              <a:buAutoNum type="arabicPeriod"/>
            </a:pPr>
            <a:endParaRPr lang="en-US" altLang="zh-CN" sz="2400" b="1" dirty="0"/>
          </a:p>
          <a:p>
            <a:pPr marL="457200" indent="-457200">
              <a:buAutoNum type="arabicPeriod"/>
            </a:pP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It is the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cneter</a:t>
            </a:r>
            <a:r>
              <a:rPr lang="en-US" altLang="zh-CN" sz="2400" dirty="0" smtClean="0">
                <a:solidFill>
                  <a:srgbClr val="0070C0"/>
                </a:solidFill>
              </a:rPr>
              <a:t> of government and its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administration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46327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museums, art </a:t>
            </a:r>
            <a:r>
              <a:rPr lang="en-US" altLang="zh-CN" sz="2400" dirty="0" smtClean="0">
                <a:solidFill>
                  <a:srgbClr val="FF0000"/>
                </a:solidFill>
              </a:rPr>
              <a:t>collection</a:t>
            </a:r>
            <a:r>
              <a:rPr lang="en-US" altLang="zh-CN" sz="2400" dirty="0" smtClean="0">
                <a:solidFill>
                  <a:srgbClr val="0070C0"/>
                </a:solidFill>
              </a:rPr>
              <a:t>s, theatres, parks, buildings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57301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0070C0"/>
                </a:solidFill>
              </a:rPr>
              <a:t>Romans – towns and roads</a:t>
            </a: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0070C0"/>
                </a:solidFill>
              </a:rPr>
              <a:t>Anglo-Saxons – language and government</a:t>
            </a: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0070C0"/>
                </a:solidFill>
              </a:rPr>
              <a:t>Vikings – vocabulary and place-names of the North of England</a:t>
            </a: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0070C0"/>
                </a:solidFill>
              </a:rPr>
              <a:t>Normans – castles and words for food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091" y="231150"/>
            <a:ext cx="56140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sightseeing in London – day one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ccm.ddcdn.com/ext/photo-s/03/ab/1c/c9/tower-of-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376672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7984" y="105273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</a:t>
            </a:r>
            <a:r>
              <a:rPr lang="en-US" altLang="zh-CN" sz="2400" b="1" dirty="0" smtClean="0"/>
              <a:t>ower of London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used to be part </a:t>
            </a:r>
            <a:r>
              <a:rPr lang="en-US" altLang="zh-CN" sz="2400" dirty="0" smtClean="0">
                <a:solidFill>
                  <a:srgbClr val="0070C0"/>
                </a:solidFill>
              </a:rPr>
              <a:t>of a </a:t>
            </a:r>
            <a:r>
              <a:rPr lang="en-US" altLang="zh-CN" sz="2400" dirty="0" smtClean="0">
                <a:solidFill>
                  <a:srgbClr val="FF0000"/>
                </a:solidFill>
              </a:rPr>
              <a:t>royal</a:t>
            </a:r>
            <a:r>
              <a:rPr lang="en-US" altLang="zh-CN" sz="2400" dirty="0" smtClean="0">
                <a:solidFill>
                  <a:srgbClr val="0070C0"/>
                </a:solidFill>
              </a:rPr>
              <a:t> palace and prison combined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83" y="231150"/>
            <a:ext cx="56140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sightseeing in London – day one</a:t>
            </a:r>
            <a:endParaRPr lang="zh-CN" altLang="en-US" sz="32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42" y="314096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St. Paul’s Cathedral</a:t>
            </a:r>
          </a:p>
        </p:txBody>
      </p:sp>
      <p:pic>
        <p:nvPicPr>
          <p:cNvPr id="3074" name="Picture 2" descr="http://www.lulutrip.com/upload/201305/1369420737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0" y="980729"/>
            <a:ext cx="331465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7.sinaimg.cn/middle/6f423231g975042326226&amp;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" y="3580593"/>
            <a:ext cx="3509285" cy="262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6279703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Westminster Abbey</a:t>
            </a:r>
          </a:p>
        </p:txBody>
      </p:sp>
      <p:pic>
        <p:nvPicPr>
          <p:cNvPr id="3078" name="Picture 6" descr="http://pcdn.500px.net/47188588/54b56975c6948f4add31e2af87780a256708d60a/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26" y="843299"/>
            <a:ext cx="3447669" cy="22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2120" y="30689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Big Ben</a:t>
            </a:r>
          </a:p>
        </p:txBody>
      </p:sp>
      <p:pic>
        <p:nvPicPr>
          <p:cNvPr id="3080" name="Picture 8" descr="http://www.sintu.com/mudidi/yingguo/images/Buckingham_Pala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45" y="3490365"/>
            <a:ext cx="42862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88024" y="6279703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</a:rPr>
              <a:t>Buckingham Palace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39" y="231150"/>
            <a:ext cx="56330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sightseeing in London – day two</a:t>
            </a:r>
            <a:endParaRPr lang="zh-CN" altLang="en-US" sz="32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25485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Greenwich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Observatory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imaginary</a:t>
            </a:r>
            <a:r>
              <a:rPr lang="en-US" altLang="zh-CN" sz="2400" dirty="0">
                <a:solidFill>
                  <a:srgbClr val="0070C0"/>
                </a:solidFill>
              </a:rPr>
              <a:t> line dividing the eastern and western halves of the world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www.lulutrip.com/upload/201409/14102407751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" y="1124745"/>
            <a:ext cx="33504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356</Words>
  <Application>Microsoft Office PowerPoint</Application>
  <PresentationFormat>全屏显示(4:3)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dcterms:created xsi:type="dcterms:W3CDTF">2015-09-11T02:09:30Z</dcterms:created>
  <dcterms:modified xsi:type="dcterms:W3CDTF">2015-09-16T08:58:54Z</dcterms:modified>
</cp:coreProperties>
</file>