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9" r:id="rId2"/>
    <p:sldId id="261" r:id="rId3"/>
    <p:sldId id="305" r:id="rId4"/>
    <p:sldId id="298" r:id="rId5"/>
    <p:sldId id="306" r:id="rId6"/>
    <p:sldId id="301" r:id="rId7"/>
    <p:sldId id="307" r:id="rId8"/>
    <p:sldId id="308" r:id="rId9"/>
    <p:sldId id="277" r:id="rId10"/>
    <p:sldId id="289" r:id="rId11"/>
    <p:sldId id="288" r:id="rId12"/>
    <p:sldId id="294" r:id="rId13"/>
    <p:sldId id="30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522" autoAdjust="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F914-FCB3-4340-8831-37587E98BA69}" type="datetimeFigureOut">
              <a:rPr lang="zh-CN" altLang="en-US" smtClean="0"/>
              <a:pPr/>
              <a:t>2015-9-23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AC226-DA3F-4FBF-A2CB-1985304E23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3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AC226-DA3F-4FBF-A2CB-1985304E238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48B-5693-4618-B1AE-746E2E8F33FA}" type="datetimeFigureOut">
              <a:rPr lang="zh-CN" altLang="en-US" smtClean="0"/>
              <a:pPr/>
              <a:t>2015-9-23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3F-F743-4D31-BDA2-93DE7E54C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48B-5693-4618-B1AE-746E2E8F33FA}" type="datetimeFigureOut">
              <a:rPr lang="zh-CN" altLang="en-US" smtClean="0"/>
              <a:pPr/>
              <a:t>2015-9-23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3F-F743-4D31-BDA2-93DE7E54C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48B-5693-4618-B1AE-746E2E8F33FA}" type="datetimeFigureOut">
              <a:rPr lang="zh-CN" altLang="en-US" smtClean="0"/>
              <a:pPr/>
              <a:t>2015-9-23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3F-F743-4D31-BDA2-93DE7E54C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48B-5693-4618-B1AE-746E2E8F33FA}" type="datetimeFigureOut">
              <a:rPr lang="zh-CN" altLang="en-US" smtClean="0"/>
              <a:pPr/>
              <a:t>2015-9-23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3F-F743-4D31-BDA2-93DE7E54C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48B-5693-4618-B1AE-746E2E8F33FA}" type="datetimeFigureOut">
              <a:rPr lang="zh-CN" altLang="en-US" smtClean="0"/>
              <a:pPr/>
              <a:t>2015-9-23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3F-F743-4D31-BDA2-93DE7E54C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48B-5693-4618-B1AE-746E2E8F33FA}" type="datetimeFigureOut">
              <a:rPr lang="zh-CN" altLang="en-US" smtClean="0"/>
              <a:pPr/>
              <a:t>2015-9-23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3F-F743-4D31-BDA2-93DE7E54C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48B-5693-4618-B1AE-746E2E8F33FA}" type="datetimeFigureOut">
              <a:rPr lang="zh-CN" altLang="en-US" smtClean="0"/>
              <a:pPr/>
              <a:t>2015-9-23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3F-F743-4D31-BDA2-93DE7E54C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48B-5693-4618-B1AE-746E2E8F33FA}" type="datetimeFigureOut">
              <a:rPr lang="zh-CN" altLang="en-US" smtClean="0"/>
              <a:pPr/>
              <a:t>2015-9-23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3F-F743-4D31-BDA2-93DE7E54C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48B-5693-4618-B1AE-746E2E8F33FA}" type="datetimeFigureOut">
              <a:rPr lang="zh-CN" altLang="en-US" smtClean="0"/>
              <a:pPr/>
              <a:t>2015-9-23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3F-F743-4D31-BDA2-93DE7E54C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48B-5693-4618-B1AE-746E2E8F33FA}" type="datetimeFigureOut">
              <a:rPr lang="zh-CN" altLang="en-US" smtClean="0"/>
              <a:pPr/>
              <a:t>2015-9-23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3F-F743-4D31-BDA2-93DE7E54C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48B-5693-4618-B1AE-746E2E8F33FA}" type="datetimeFigureOut">
              <a:rPr lang="zh-CN" altLang="en-US" smtClean="0"/>
              <a:pPr/>
              <a:t>2015-9-23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3F-F743-4D31-BDA2-93DE7E54C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B48B-5693-4618-B1AE-746E2E8F33FA}" type="datetimeFigureOut">
              <a:rPr lang="zh-CN" altLang="en-US" smtClean="0"/>
              <a:pPr/>
              <a:t>2015-9-23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3133F-F743-4D31-BDA2-93DE7E54C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altLang="zh-CN" b="1" dirty="0" smtClean="0"/>
              <a:t>Irregular Order within a Sentence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不规则句序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Related Exercise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4214842"/>
          </a:xfrm>
        </p:spPr>
        <p:txBody>
          <a:bodyPr>
            <a:normAutofit/>
          </a:bodyPr>
          <a:lstStyle/>
          <a:p>
            <a:r>
              <a:rPr lang="en-US" altLang="zh-CN" sz="2800" b="1" i="1" dirty="0" smtClean="0"/>
              <a:t>Task </a:t>
            </a:r>
            <a:r>
              <a:rPr lang="en-US" altLang="zh-CN" sz="2800" b="1" i="1" dirty="0" smtClean="0"/>
              <a:t>II </a:t>
            </a:r>
            <a:r>
              <a:rPr lang="en-US" altLang="zh-CN" sz="2800" b="1" i="1" dirty="0" smtClean="0"/>
              <a:t>Try writing a single sentence based on the given information</a:t>
            </a:r>
            <a:endParaRPr lang="zh-CN" altLang="zh-CN" sz="2800" dirty="0" smtClean="0"/>
          </a:p>
          <a:p>
            <a:pPr lvl="0"/>
            <a:r>
              <a:rPr lang="en-US" altLang="zh-CN" sz="2800" dirty="0" smtClean="0"/>
              <a:t>1. </a:t>
            </a:r>
            <a:r>
              <a:rPr lang="zh-CN" altLang="zh-CN" sz="2800" dirty="0" smtClean="0"/>
              <a:t>背景：射击最初只是生存手段，</a:t>
            </a:r>
            <a:r>
              <a:rPr lang="en-US" altLang="zh-CN" sz="2800" dirty="0" smtClean="0"/>
              <a:t>19</a:t>
            </a:r>
            <a:r>
              <a:rPr lang="zh-CN" altLang="zh-CN" sz="2800" dirty="0" smtClean="0"/>
              <a:t>世纪末才发展成为一项体育运动。</a:t>
            </a:r>
            <a:r>
              <a:rPr lang="zh-CN" altLang="zh-CN" sz="2800" b="1" dirty="0" smtClean="0"/>
              <a:t>（</a:t>
            </a:r>
            <a:r>
              <a:rPr lang="en-US" altLang="zh-CN" sz="2800" b="1" dirty="0" smtClean="0"/>
              <a:t>2008</a:t>
            </a:r>
            <a:r>
              <a:rPr lang="zh-CN" altLang="zh-CN" sz="2800" b="1" dirty="0" smtClean="0"/>
              <a:t>广东高考 基础写作 写作内容）</a:t>
            </a:r>
            <a:r>
              <a:rPr lang="en-US" altLang="zh-CN" sz="2800" b="1" dirty="0" smtClean="0"/>
              <a:t>(not until)</a:t>
            </a:r>
            <a:endParaRPr lang="zh-CN" altLang="zh-CN" sz="2800" dirty="0" smtClean="0"/>
          </a:p>
          <a:p>
            <a:r>
              <a:rPr lang="en-US" altLang="zh-CN" sz="2800" b="1" dirty="0" smtClean="0">
                <a:solidFill>
                  <a:srgbClr val="C00000"/>
                </a:solidFill>
              </a:rPr>
              <a:t>Not until the end of the 19th century </a:t>
            </a:r>
            <a:r>
              <a:rPr lang="en-US" altLang="zh-CN" sz="2800" dirty="0" smtClean="0"/>
              <a:t>did shooting, which had originally been a means of survival, develop into a sport.</a:t>
            </a:r>
            <a:endParaRPr lang="zh-CN" altLang="zh-CN" sz="28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Related Exercise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4214842"/>
          </a:xfrm>
        </p:spPr>
        <p:txBody>
          <a:bodyPr>
            <a:normAutofit/>
          </a:bodyPr>
          <a:lstStyle/>
          <a:p>
            <a:r>
              <a:rPr lang="en-US" altLang="zh-CN" sz="2800" b="1" i="1" dirty="0" smtClean="0"/>
              <a:t>Task </a:t>
            </a:r>
            <a:r>
              <a:rPr lang="en-US" altLang="zh-CN" sz="2800" b="1" i="1" dirty="0" smtClean="0"/>
              <a:t>II </a:t>
            </a:r>
            <a:r>
              <a:rPr lang="en-US" altLang="zh-CN" sz="2800" b="1" i="1" dirty="0" smtClean="0"/>
              <a:t>Try writing a single sentence based on the given information</a:t>
            </a:r>
            <a:endParaRPr lang="zh-CN" altLang="zh-CN" sz="2800" dirty="0" smtClean="0"/>
          </a:p>
          <a:p>
            <a:pPr lvl="0"/>
            <a:r>
              <a:rPr lang="en-US" altLang="zh-CN" sz="2800" dirty="0" smtClean="0"/>
              <a:t>2. </a:t>
            </a:r>
            <a:r>
              <a:rPr lang="zh-CN" altLang="zh-CN" sz="2800" dirty="0" smtClean="0"/>
              <a:t>“校史展览馆”的基本情况：地点，校图书馆一楼；面积约</a:t>
            </a:r>
            <a:r>
              <a:rPr lang="en-US" altLang="zh-CN" sz="2800" dirty="0" smtClean="0"/>
              <a:t>300</a:t>
            </a:r>
            <a:r>
              <a:rPr lang="zh-CN" altLang="zh-CN" sz="2800" dirty="0" smtClean="0"/>
              <a:t>平方米；历史</a:t>
            </a:r>
            <a:r>
              <a:rPr lang="en-US" altLang="zh-CN" sz="2800" dirty="0" smtClean="0"/>
              <a:t>40</a:t>
            </a:r>
            <a:r>
              <a:rPr lang="zh-CN" altLang="zh-CN" sz="2800" dirty="0" smtClean="0"/>
              <a:t>多年</a:t>
            </a:r>
            <a:r>
              <a:rPr lang="zh-CN" altLang="zh-CN" sz="2800" b="1" dirty="0" smtClean="0"/>
              <a:t>（</a:t>
            </a:r>
            <a:r>
              <a:rPr lang="en-US" altLang="zh-CN" sz="2800" b="1" dirty="0" smtClean="0"/>
              <a:t>2013</a:t>
            </a:r>
            <a:r>
              <a:rPr lang="zh-CN" altLang="zh-CN" sz="2800" b="1" dirty="0" smtClean="0"/>
              <a:t>深一模 基础写作 写作内容）（</a:t>
            </a:r>
            <a:r>
              <a:rPr lang="en-US" altLang="zh-CN" sz="2800" b="1" dirty="0" smtClean="0"/>
              <a:t>lie/stand</a:t>
            </a:r>
            <a:r>
              <a:rPr lang="zh-CN" altLang="zh-CN" sz="2800" b="1" dirty="0" smtClean="0"/>
              <a:t>）</a:t>
            </a:r>
            <a:endParaRPr lang="zh-CN" altLang="zh-CN" sz="2800" dirty="0" smtClean="0"/>
          </a:p>
          <a:p>
            <a:pPr lvl="0"/>
            <a:r>
              <a:rPr lang="en-US" altLang="zh-CN" sz="2800" b="1" dirty="0" smtClean="0">
                <a:solidFill>
                  <a:srgbClr val="C00000"/>
                </a:solidFill>
              </a:rPr>
              <a:t>On the 1st floor of the library</a:t>
            </a:r>
            <a:r>
              <a:rPr lang="en-US" altLang="zh-CN" sz="2800" dirty="0" smtClean="0"/>
              <a:t> lies the History Exhibition Hall of our school, which covers an area of about 300 square meters with a history of more than forty years.</a:t>
            </a:r>
          </a:p>
          <a:p>
            <a:endParaRPr lang="zh-CN" altLang="zh-CN" sz="28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Related Exercise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4214842"/>
          </a:xfrm>
        </p:spPr>
        <p:txBody>
          <a:bodyPr>
            <a:normAutofit/>
          </a:bodyPr>
          <a:lstStyle/>
          <a:p>
            <a:r>
              <a:rPr lang="en-US" altLang="zh-CN" sz="2800" b="1" i="1" dirty="0" smtClean="0"/>
              <a:t>Task </a:t>
            </a:r>
            <a:r>
              <a:rPr lang="en-US" altLang="zh-CN" sz="2800" b="1" i="1" dirty="0" smtClean="0"/>
              <a:t>II </a:t>
            </a:r>
            <a:r>
              <a:rPr lang="en-US" altLang="zh-CN" sz="2800" b="1" i="1" dirty="0" smtClean="0"/>
              <a:t>Try writing a single sentence based on the given information</a:t>
            </a:r>
            <a:r>
              <a:rPr lang="en-US" altLang="zh-CN" sz="2800" b="1" dirty="0" smtClean="0"/>
              <a:t> </a:t>
            </a:r>
            <a:endParaRPr lang="zh-CN" altLang="zh-CN" sz="2800" dirty="0" smtClean="0"/>
          </a:p>
          <a:p>
            <a:pPr lvl="0"/>
            <a:r>
              <a:rPr lang="en-US" altLang="zh-CN" sz="2800" dirty="0" smtClean="0"/>
              <a:t>3. </a:t>
            </a:r>
            <a:r>
              <a:rPr lang="zh-CN" altLang="zh-CN" sz="2800" dirty="0" smtClean="0"/>
              <a:t>作为学生，你是如何为班级做出自己的贡献的？</a:t>
            </a:r>
            <a:r>
              <a:rPr lang="zh-CN" altLang="zh-CN" sz="2800" b="1" dirty="0" smtClean="0"/>
              <a:t>（</a:t>
            </a:r>
            <a:r>
              <a:rPr lang="en-US" altLang="zh-CN" sz="2800" b="1" dirty="0" smtClean="0"/>
              <a:t>2013</a:t>
            </a:r>
            <a:r>
              <a:rPr lang="zh-CN" altLang="zh-CN" sz="2800" b="1" dirty="0" smtClean="0"/>
              <a:t>深一模 读写任务 写作内容</a:t>
            </a:r>
            <a:r>
              <a:rPr lang="en-US" altLang="zh-CN" sz="2800" b="1" dirty="0" smtClean="0"/>
              <a:t>3</a:t>
            </a:r>
            <a:r>
              <a:rPr lang="zh-CN" altLang="zh-CN" sz="2800" b="1" dirty="0" smtClean="0"/>
              <a:t>）</a:t>
            </a:r>
            <a:r>
              <a:rPr lang="en-US" altLang="zh-CN" sz="2800" b="1" dirty="0" smtClean="0"/>
              <a:t>(not only…but also)</a:t>
            </a:r>
            <a:endParaRPr lang="zh-CN" altLang="zh-CN" sz="2800" dirty="0" smtClean="0"/>
          </a:p>
          <a:p>
            <a:pPr lvl="0"/>
            <a:r>
              <a:rPr lang="en-US" altLang="zh-CN" sz="2800" dirty="0" smtClean="0"/>
              <a:t>As a high school student,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not only </a:t>
            </a:r>
            <a:r>
              <a:rPr lang="en-US" altLang="zh-CN" sz="2800" dirty="0" smtClean="0"/>
              <a:t>do I contribute to my class by taking care of our class property, like desks, chairs, air-conditioners and the projector,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but also </a:t>
            </a:r>
            <a:r>
              <a:rPr lang="en-US" altLang="zh-CN" sz="2800" dirty="0" smtClean="0"/>
              <a:t>by helping my classmates with their studies.</a:t>
            </a:r>
          </a:p>
          <a:p>
            <a:pPr lvl="0">
              <a:buNone/>
            </a:pPr>
            <a:endParaRPr lang="zh-CN" altLang="zh-CN" sz="2800" dirty="0" smtClean="0"/>
          </a:p>
          <a:p>
            <a:endParaRPr lang="zh-CN" altLang="zh-CN" sz="2800" dirty="0" smtClean="0"/>
          </a:p>
          <a:p>
            <a:pPr>
              <a:buNone/>
            </a:pPr>
            <a:endParaRPr lang="zh-CN" altLang="zh-CN" sz="28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Related Exercise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4357718"/>
          </a:xfrm>
        </p:spPr>
        <p:txBody>
          <a:bodyPr>
            <a:normAutofit/>
          </a:bodyPr>
          <a:lstStyle/>
          <a:p>
            <a:r>
              <a:rPr lang="en-US" altLang="zh-CN" sz="2800" b="1" i="1" dirty="0" smtClean="0"/>
              <a:t>Task III Try writing a single sentence based on the given information</a:t>
            </a:r>
            <a:r>
              <a:rPr lang="en-US" altLang="zh-CN" sz="2800" b="1" dirty="0" smtClean="0"/>
              <a:t> </a:t>
            </a:r>
          </a:p>
          <a:p>
            <a:pPr lvl="0"/>
            <a:r>
              <a:rPr lang="en-US" altLang="zh-CN" sz="2800" smtClean="0"/>
              <a:t>4. </a:t>
            </a:r>
            <a:r>
              <a:rPr lang="zh-CN" altLang="zh-CN" sz="2800" dirty="0" smtClean="0"/>
              <a:t>如果能够回到过去，你最想回到的时间（或时段）及地点</a:t>
            </a:r>
            <a:r>
              <a:rPr lang="zh-CN" altLang="zh-CN" sz="2800" b="1" dirty="0" smtClean="0"/>
              <a:t>（</a:t>
            </a:r>
            <a:r>
              <a:rPr lang="en-US" altLang="zh-CN" sz="2800" b="1" dirty="0" smtClean="0"/>
              <a:t>2013</a:t>
            </a:r>
            <a:r>
              <a:rPr lang="zh-CN" altLang="zh-CN" sz="2800" b="1" dirty="0" smtClean="0"/>
              <a:t>广一模 读写任务 写作内容</a:t>
            </a:r>
            <a:r>
              <a:rPr lang="en-US" altLang="zh-CN" sz="2800" b="1" dirty="0" smtClean="0"/>
              <a:t>3</a:t>
            </a:r>
            <a:r>
              <a:rPr lang="zh-CN" altLang="zh-CN" sz="2800" b="1" dirty="0" smtClean="0"/>
              <a:t>）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solidFill>
                  <a:srgbClr val="C00000"/>
                </a:solidFill>
              </a:rPr>
              <a:t>Were I given the opportunity </a:t>
            </a:r>
            <a:r>
              <a:rPr lang="en-US" altLang="zh-CN" sz="2800" dirty="0" smtClean="0"/>
              <a:t>to travel back through time as Dr. Alexander does in the film, I would travel to Tiananmen Square in Beijing on Oct.1</a:t>
            </a:r>
            <a:r>
              <a:rPr lang="en-US" altLang="zh-CN" sz="2800" baseline="30000" dirty="0" smtClean="0"/>
              <a:t>st</a:t>
            </a:r>
            <a:r>
              <a:rPr lang="en-US" altLang="zh-CN" sz="2800" dirty="0" smtClean="0"/>
              <a:t>, 1949.</a:t>
            </a:r>
            <a:endParaRPr lang="zh-CN" altLang="zh-CN" sz="2800" dirty="0" smtClean="0"/>
          </a:p>
          <a:p>
            <a:endParaRPr lang="zh-CN" altLang="zh-CN" sz="2800" dirty="0" smtClean="0"/>
          </a:p>
          <a:p>
            <a:pPr>
              <a:buNone/>
            </a:pPr>
            <a:endParaRPr lang="zh-CN" altLang="zh-CN" sz="28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typical </a:t>
            </a:r>
            <a:r>
              <a:rPr lang="en-US" altLang="zh-CN" b="1" dirty="0" smtClean="0">
                <a:solidFill>
                  <a:srgbClr val="C00000"/>
                </a:solidFill>
              </a:rPr>
              <a:t>inversion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4929222"/>
          </a:xfrm>
        </p:spPr>
        <p:txBody>
          <a:bodyPr>
            <a:normAutofit/>
          </a:bodyPr>
          <a:lstStyle/>
          <a:p>
            <a:r>
              <a:rPr lang="en-US" altLang="zh-CN" b="1" i="1" dirty="0" smtClean="0"/>
              <a:t>Task: finish the following inverted sentences</a:t>
            </a:r>
            <a:endParaRPr lang="zh-CN" altLang="zh-CN" dirty="0" smtClean="0"/>
          </a:p>
          <a:p>
            <a:r>
              <a:rPr lang="en-US" altLang="zh-CN" sz="2800" dirty="0" smtClean="0"/>
              <a:t>1. The bus comes here.</a:t>
            </a:r>
            <a:endParaRPr lang="zh-CN" altLang="zh-CN" sz="2800" dirty="0" smtClean="0"/>
          </a:p>
          <a:p>
            <a:r>
              <a:rPr lang="en-US" altLang="zh-CN" sz="2800" b="1" dirty="0" smtClean="0">
                <a:solidFill>
                  <a:srgbClr val="C00000"/>
                </a:solidFill>
              </a:rPr>
              <a:t>- </a:t>
            </a:r>
            <a:r>
              <a:rPr lang="en-US" altLang="zh-CN" sz="2800" u="sng" dirty="0" smtClean="0">
                <a:solidFill>
                  <a:srgbClr val="C00000"/>
                </a:solidFill>
              </a:rPr>
              <a:t>Here </a:t>
            </a:r>
            <a:r>
              <a:rPr lang="en-US" altLang="zh-CN" sz="2800" dirty="0" smtClean="0">
                <a:solidFill>
                  <a:srgbClr val="C00000"/>
                </a:solidFill>
              </a:rPr>
              <a:t>comes the bus.</a:t>
            </a:r>
          </a:p>
          <a:p>
            <a:endParaRPr lang="zh-CN" altLang="zh-CN" sz="2800" dirty="0" smtClean="0"/>
          </a:p>
          <a:p>
            <a:r>
              <a:rPr lang="en-US" altLang="zh-CN" sz="2800" dirty="0" smtClean="0"/>
              <a:t>2. SZSY lies at the foot of the </a:t>
            </a:r>
            <a:r>
              <a:rPr lang="en-US" altLang="zh-CN" sz="2800" dirty="0" err="1" smtClean="0"/>
              <a:t>Guanlong</a:t>
            </a:r>
            <a:r>
              <a:rPr lang="en-US" altLang="zh-CN" sz="2800" dirty="0" smtClean="0"/>
              <a:t> Hill.</a:t>
            </a:r>
            <a:endParaRPr lang="zh-CN" altLang="zh-CN" sz="2800" dirty="0" smtClean="0"/>
          </a:p>
          <a:p>
            <a:r>
              <a:rPr lang="en-US" altLang="zh-CN" sz="2800" b="1" dirty="0" smtClean="0">
                <a:solidFill>
                  <a:srgbClr val="C00000"/>
                </a:solidFill>
              </a:rPr>
              <a:t>- </a:t>
            </a:r>
            <a:r>
              <a:rPr lang="en-US" altLang="zh-CN" sz="2800" u="sng" dirty="0" smtClean="0">
                <a:solidFill>
                  <a:srgbClr val="C00000"/>
                </a:solidFill>
              </a:rPr>
              <a:t>At the foot of the </a:t>
            </a:r>
            <a:r>
              <a:rPr lang="en-US" altLang="zh-CN" sz="2800" u="sng" dirty="0" err="1" smtClean="0">
                <a:solidFill>
                  <a:srgbClr val="C00000"/>
                </a:solidFill>
              </a:rPr>
              <a:t>Guanlong</a:t>
            </a:r>
            <a:r>
              <a:rPr lang="en-US" altLang="zh-CN" sz="2800" u="sng" dirty="0" smtClean="0">
                <a:solidFill>
                  <a:srgbClr val="C00000"/>
                </a:solidFill>
              </a:rPr>
              <a:t> Hill</a:t>
            </a:r>
            <a:r>
              <a:rPr lang="en-US" altLang="zh-CN" sz="2800" dirty="0" smtClean="0">
                <a:solidFill>
                  <a:srgbClr val="C00000"/>
                </a:solidFill>
              </a:rPr>
              <a:t> lies SZSY.</a:t>
            </a:r>
          </a:p>
          <a:p>
            <a:endParaRPr lang="zh-CN" altLang="zh-CN" sz="2800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58" y="357166"/>
            <a:ext cx="85725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sz="2400" b="1" u="sng" dirty="0" smtClean="0"/>
              <a:t>South of the city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lies</a:t>
            </a:r>
            <a:r>
              <a:rPr lang="en-US" altLang="zh-CN" sz="2400" b="1" dirty="0" smtClean="0"/>
              <a:t> a big steel factory.</a:t>
            </a:r>
          </a:p>
          <a:p>
            <a:pPr marL="457200" indent="-457200"/>
            <a:r>
              <a:rPr lang="en-US" altLang="zh-CN" sz="2400" b="1" u="sng" dirty="0" smtClean="0"/>
              <a:t>Gone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are</a:t>
            </a:r>
            <a:r>
              <a:rPr lang="en-US" altLang="zh-CN" sz="2400" b="1" dirty="0" smtClean="0"/>
              <a:t> the days when we had no enough food. </a:t>
            </a:r>
          </a:p>
          <a:p>
            <a:pPr marL="457200" indent="-457200"/>
            <a:endParaRPr lang="en-US" altLang="zh-CN" sz="2400" b="1" dirty="0" smtClean="0"/>
          </a:p>
          <a:p>
            <a:pPr marL="457200" indent="-457200"/>
            <a:r>
              <a:rPr lang="zh-CN" altLang="en-US" sz="2400" b="1" dirty="0" smtClean="0"/>
              <a:t>一、</a:t>
            </a:r>
            <a:r>
              <a:rPr lang="zh-CN" altLang="en-US" sz="2400" b="1" dirty="0" smtClean="0"/>
              <a:t>完全倒装</a:t>
            </a:r>
            <a:r>
              <a:rPr lang="zh-CN" altLang="en-US" sz="2400" b="1" dirty="0" smtClean="0"/>
              <a:t>（主语和谓语动词直接交换位置）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：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副词，表语提前时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 </a:t>
            </a:r>
            <a:endParaRPr lang="en-US" altLang="zh-CN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typical </a:t>
            </a:r>
            <a:r>
              <a:rPr lang="en-US" altLang="zh-CN" b="1" dirty="0" smtClean="0">
                <a:solidFill>
                  <a:srgbClr val="C00000"/>
                </a:solidFill>
              </a:rPr>
              <a:t>inversion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6072230"/>
          </a:xfrm>
        </p:spPr>
        <p:txBody>
          <a:bodyPr>
            <a:normAutofit/>
          </a:bodyPr>
          <a:lstStyle/>
          <a:p>
            <a:r>
              <a:rPr lang="en-US" altLang="zh-CN" b="1" i="1" dirty="0" smtClean="0"/>
              <a:t>Task: finish the following inverted sentences</a:t>
            </a:r>
            <a:endParaRPr lang="zh-CN" altLang="zh-CN" dirty="0" smtClean="0"/>
          </a:p>
          <a:p>
            <a:r>
              <a:rPr lang="en-US" altLang="zh-CN" sz="2800" dirty="0" smtClean="0"/>
              <a:t>3. I have never been to Europe.</a:t>
            </a:r>
            <a:endParaRPr lang="zh-CN" altLang="zh-CN" sz="2800" dirty="0" smtClean="0"/>
          </a:p>
          <a:p>
            <a:r>
              <a:rPr lang="en-US" altLang="zh-CN" sz="2800" dirty="0" smtClean="0"/>
              <a:t>- </a:t>
            </a:r>
            <a:r>
              <a:rPr lang="en-US" altLang="zh-CN" sz="2800" u="sng" dirty="0" smtClean="0">
                <a:solidFill>
                  <a:srgbClr val="C00000"/>
                </a:solidFill>
              </a:rPr>
              <a:t>Never</a:t>
            </a:r>
            <a:r>
              <a:rPr lang="en-US" altLang="zh-CN" sz="2800" dirty="0" smtClean="0">
                <a:solidFill>
                  <a:srgbClr val="C00000"/>
                </a:solidFill>
              </a:rPr>
              <a:t> have I been to Europe.</a:t>
            </a:r>
          </a:p>
          <a:p>
            <a:endParaRPr lang="zh-CN" altLang="zh-CN" sz="2800" dirty="0" smtClean="0">
              <a:solidFill>
                <a:srgbClr val="C00000"/>
              </a:solidFill>
            </a:endParaRPr>
          </a:p>
          <a:p>
            <a:r>
              <a:rPr lang="en-US" altLang="zh-CN" sz="2800" dirty="0" smtClean="0"/>
              <a:t>4. We can learn </a:t>
            </a:r>
            <a:r>
              <a:rPr lang="en-US" altLang="zh-CN" sz="2800" dirty="0" err="1" smtClean="0"/>
              <a:t>maths</a:t>
            </a:r>
            <a:r>
              <a:rPr lang="en-US" altLang="zh-CN" sz="2800" dirty="0" smtClean="0"/>
              <a:t> well only with the help of Mr. Liao.</a:t>
            </a:r>
            <a:endParaRPr lang="zh-CN" altLang="zh-CN" sz="2800" dirty="0" smtClean="0"/>
          </a:p>
          <a:p>
            <a:r>
              <a:rPr lang="en-US" altLang="zh-CN" sz="2800" dirty="0" smtClean="0">
                <a:solidFill>
                  <a:srgbClr val="C00000"/>
                </a:solidFill>
              </a:rPr>
              <a:t>- </a:t>
            </a:r>
            <a:r>
              <a:rPr lang="en-US" altLang="zh-CN" sz="2800" u="sng" dirty="0" smtClean="0">
                <a:solidFill>
                  <a:srgbClr val="C00000"/>
                </a:solidFill>
              </a:rPr>
              <a:t>Only with the help of Mr. Liao </a:t>
            </a:r>
            <a:r>
              <a:rPr lang="en-US" altLang="zh-CN" sz="2800" dirty="0" smtClean="0">
                <a:solidFill>
                  <a:srgbClr val="C00000"/>
                </a:solidFill>
              </a:rPr>
              <a:t>can we learn 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maths</a:t>
            </a:r>
            <a:r>
              <a:rPr lang="en-US" altLang="zh-CN" sz="2800" dirty="0" smtClean="0">
                <a:solidFill>
                  <a:srgbClr val="C00000"/>
                </a:solidFill>
              </a:rPr>
              <a:t> well.</a:t>
            </a:r>
          </a:p>
          <a:p>
            <a:pPr>
              <a:buNone/>
            </a:pPr>
            <a:endParaRPr lang="zh-CN" altLang="zh-CN" sz="2800" dirty="0" smtClean="0"/>
          </a:p>
          <a:p>
            <a:r>
              <a:rPr lang="en-US" altLang="zh-CN" sz="2800" dirty="0" smtClean="0"/>
              <a:t>5. She was so frightened in the darkness that she couldn’t move.</a:t>
            </a:r>
            <a:endParaRPr lang="zh-CN" altLang="zh-CN" sz="2800" dirty="0" smtClean="0"/>
          </a:p>
          <a:p>
            <a:r>
              <a:rPr lang="en-US" altLang="zh-CN" sz="2800" dirty="0" smtClean="0">
                <a:solidFill>
                  <a:srgbClr val="C00000"/>
                </a:solidFill>
              </a:rPr>
              <a:t>- </a:t>
            </a:r>
            <a:r>
              <a:rPr lang="en-US" altLang="zh-CN" sz="2800" u="sng" dirty="0" smtClean="0">
                <a:solidFill>
                  <a:srgbClr val="C00000"/>
                </a:solidFill>
              </a:rPr>
              <a:t>So frightened </a:t>
            </a:r>
            <a:r>
              <a:rPr lang="en-US" altLang="zh-CN" sz="2800" dirty="0" smtClean="0">
                <a:solidFill>
                  <a:srgbClr val="C00000"/>
                </a:solidFill>
              </a:rPr>
              <a:t>was she in the darkness </a:t>
            </a:r>
            <a:r>
              <a:rPr lang="en-US" altLang="zh-CN" sz="2800" u="sng" dirty="0" smtClean="0">
                <a:solidFill>
                  <a:srgbClr val="C00000"/>
                </a:solidFill>
              </a:rPr>
              <a:t>that</a:t>
            </a:r>
            <a:r>
              <a:rPr lang="en-US" altLang="zh-CN" sz="2800" dirty="0" smtClean="0">
                <a:solidFill>
                  <a:srgbClr val="C00000"/>
                </a:solidFill>
              </a:rPr>
              <a:t> she couldn’t move.</a:t>
            </a:r>
            <a:endParaRPr lang="zh-CN" altLang="zh-CN" sz="2800" dirty="0" smtClean="0">
              <a:solidFill>
                <a:srgbClr val="C00000"/>
              </a:solidFill>
            </a:endParaRP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282" y="285728"/>
            <a:ext cx="878687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zh-CN" altLang="en-US" sz="2400" b="1" dirty="0" smtClean="0">
                <a:latin typeface="Arial" charset="0"/>
              </a:rPr>
              <a:t>二、部分倒装（使用</a:t>
            </a:r>
            <a:r>
              <a:rPr lang="zh-CN" altLang="en-US" sz="2400" b="1" dirty="0" smtClean="0">
                <a:latin typeface="Arial" charset="0"/>
              </a:rPr>
              <a:t>助动词，情态动词或</a:t>
            </a:r>
            <a:r>
              <a:rPr lang="en-US" altLang="zh-CN" sz="2400" b="1" dirty="0" smtClean="0">
                <a:latin typeface="Arial" charset="0"/>
              </a:rPr>
              <a:t>be</a:t>
            </a:r>
            <a:r>
              <a:rPr lang="zh-CN" altLang="en-US" sz="2400" b="1" dirty="0" smtClean="0">
                <a:latin typeface="Arial" charset="0"/>
              </a:rPr>
              <a:t>动词，倒装的部分句子顺序如同一般疑问句</a:t>
            </a:r>
            <a:r>
              <a:rPr lang="zh-CN" altLang="en-US" sz="2400" b="1" dirty="0" smtClean="0">
                <a:latin typeface="Arial" charset="0"/>
              </a:rPr>
              <a:t>）</a:t>
            </a:r>
            <a:endParaRPr lang="en-US" altLang="zh-CN" sz="2400" b="1" dirty="0" smtClean="0">
              <a:latin typeface="Arial" charset="0"/>
            </a:endParaRPr>
          </a:p>
          <a:p>
            <a:pPr marL="342900" indent="-342900">
              <a:defRPr/>
            </a:pPr>
            <a:endParaRPr lang="en-US" altLang="zh-CN" sz="2400" b="1" dirty="0" smtClean="0">
              <a:latin typeface="Arial" charset="0"/>
            </a:endParaRPr>
          </a:p>
          <a:p>
            <a:pPr marL="342900" indent="-342900">
              <a:defRPr/>
            </a:pPr>
            <a:r>
              <a:rPr lang="en-US" altLang="zh-CN" sz="2400" b="1" u="sng" dirty="0" smtClean="0">
                <a:latin typeface="Arial" charset="0"/>
              </a:rPr>
              <a:t>Not only</a:t>
            </a:r>
            <a:r>
              <a:rPr lang="en-US" altLang="zh-CN" sz="2400" b="1" dirty="0" smtClean="0">
                <a:latin typeface="Arial" charset="0"/>
              </a:rPr>
              <a:t> </a:t>
            </a:r>
            <a:r>
              <a:rPr lang="en-US" altLang="zh-CN" sz="2400" b="1" dirty="0" smtClean="0">
                <a:solidFill>
                  <a:srgbClr val="FF3300"/>
                </a:solidFill>
                <a:latin typeface="Arial" charset="0"/>
              </a:rPr>
              <a:t>did he fool</a:t>
            </a:r>
            <a:r>
              <a:rPr lang="en-US" altLang="zh-CN" sz="2400" b="1" dirty="0" smtClean="0">
                <a:latin typeface="Arial" charset="0"/>
              </a:rPr>
              <a:t> the child, but also he fooled his wife.</a:t>
            </a:r>
          </a:p>
          <a:p>
            <a:pPr marL="342900" indent="-342900">
              <a:defRPr/>
            </a:pPr>
            <a:r>
              <a:rPr lang="en-US" altLang="zh-CN" sz="2400" b="1" dirty="0" smtClean="0">
                <a:solidFill>
                  <a:srgbClr val="0070C0"/>
                </a:solidFill>
                <a:latin typeface="Arial" charset="0"/>
              </a:rPr>
              <a:t>1.</a:t>
            </a:r>
            <a:r>
              <a:rPr lang="zh-CN" altLang="en-US" sz="2400" b="1" dirty="0" smtClean="0">
                <a:solidFill>
                  <a:srgbClr val="0070C0"/>
                </a:solidFill>
                <a:latin typeface="Arial" charset="0"/>
              </a:rPr>
              <a:t>否定词位于句</a:t>
            </a:r>
            <a:r>
              <a:rPr lang="zh-CN" altLang="en-US" sz="2400" b="1" dirty="0" smtClean="0">
                <a:solidFill>
                  <a:srgbClr val="0070C0"/>
                </a:solidFill>
                <a:latin typeface="Arial" charset="0"/>
              </a:rPr>
              <a:t>首，否定词后的句子倒装</a:t>
            </a:r>
            <a:endParaRPr lang="en-US" altLang="zh-CN" sz="2400" b="1" dirty="0" smtClean="0">
              <a:solidFill>
                <a:srgbClr val="0070C0"/>
              </a:solidFill>
              <a:latin typeface="Arial" charset="0"/>
            </a:endParaRPr>
          </a:p>
          <a:p>
            <a:endParaRPr lang="en-US" altLang="zh-CN" sz="2400" b="1" u="sng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b="1" u="sng" dirty="0" smtClean="0">
                <a:latin typeface="Arial" pitchFamily="34" charset="0"/>
                <a:cs typeface="Arial" pitchFamily="34" charset="0"/>
              </a:rPr>
              <a:t>Only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 when we do it in this way </a:t>
            </a:r>
            <a:r>
              <a:rPr lang="en-US" altLang="zh-CN" sz="24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can we learn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 English well.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zh-CN" sz="2400" b="1" u="sng" dirty="0" smtClean="0">
                <a:latin typeface="Arial" pitchFamily="34" charset="0"/>
                <a:cs typeface="Arial" pitchFamily="34" charset="0"/>
              </a:rPr>
              <a:t>Not until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 I came back </a:t>
            </a:r>
            <a:r>
              <a:rPr lang="en-US" altLang="zh-CN" sz="24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did he go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 to sleep. </a:t>
            </a:r>
          </a:p>
          <a:p>
            <a:pPr marL="342900" indent="-342900">
              <a:defRPr/>
            </a:pPr>
            <a:r>
              <a:rPr lang="en-US" altLang="zh-CN" sz="2400" b="1" dirty="0" smtClean="0">
                <a:solidFill>
                  <a:srgbClr val="0070C0"/>
                </a:solidFill>
                <a:latin typeface="Arial" charset="0"/>
              </a:rPr>
              <a:t>2. only, not until</a:t>
            </a:r>
            <a:r>
              <a:rPr lang="zh-CN" altLang="en-US" sz="2400" b="1" dirty="0" smtClean="0">
                <a:solidFill>
                  <a:srgbClr val="0070C0"/>
                </a:solidFill>
                <a:latin typeface="Arial" charset="0"/>
              </a:rPr>
              <a:t>位于句首，主句倒装</a:t>
            </a:r>
            <a:endParaRPr lang="en-US" altLang="zh-CN" sz="2400" b="1" dirty="0" smtClean="0">
              <a:solidFill>
                <a:srgbClr val="0070C0"/>
              </a:solidFill>
              <a:latin typeface="Arial" charset="0"/>
            </a:endParaRPr>
          </a:p>
          <a:p>
            <a:pPr marL="342900" indent="-342900">
              <a:defRPr/>
            </a:pPr>
            <a:endParaRPr lang="en-US" altLang="zh-CN" sz="2400" b="1" u="sng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defRPr/>
            </a:pPr>
            <a:r>
              <a:rPr lang="en-US" altLang="zh-CN" sz="2400" b="1" u="sng" dirty="0" smtClean="0">
                <a:latin typeface="Arial" pitchFamily="34" charset="0"/>
                <a:cs typeface="Arial" pitchFamily="34" charset="0"/>
              </a:rPr>
              <a:t>So seriously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was he hurt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 that he was sent to hospital at once.</a:t>
            </a:r>
          </a:p>
          <a:p>
            <a:pPr marL="342900" indent="-342900">
              <a:defRPr/>
            </a:pPr>
            <a:r>
              <a:rPr lang="en-US" altLang="zh-CN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zh-CN" alt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结果状语从句中</a:t>
            </a:r>
            <a:r>
              <a:rPr lang="en-US" altLang="zh-CN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</a:t>
            </a:r>
            <a:r>
              <a:rPr lang="zh-CN" alt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位于句首</a:t>
            </a:r>
            <a:endParaRPr lang="en-US" altLang="zh-CN" sz="2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defRPr/>
            </a:pPr>
            <a:endParaRPr lang="en-US" altLang="zh-CN" sz="2400" b="1" dirty="0" smtClean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defRPr/>
            </a:pPr>
            <a:r>
              <a:rPr lang="en-US" altLang="zh-CN" sz="24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Hard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as </a:t>
            </a:r>
            <a:r>
              <a:rPr lang="en-US" altLang="zh-CN" sz="24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he would try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，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he might failed again. </a:t>
            </a:r>
          </a:p>
          <a:p>
            <a:pPr marL="342900" indent="-342900">
              <a:defRPr/>
            </a:pPr>
            <a:r>
              <a:rPr lang="en-US" altLang="zh-CN" sz="2400" b="1" dirty="0" smtClean="0">
                <a:solidFill>
                  <a:srgbClr val="0070C0"/>
                </a:solidFill>
                <a:latin typeface="Arial" charset="0"/>
              </a:rPr>
              <a:t>4. as</a:t>
            </a:r>
            <a:r>
              <a:rPr lang="zh-CN" altLang="en-US" sz="2400" b="1" dirty="0" smtClean="0">
                <a:solidFill>
                  <a:srgbClr val="0070C0"/>
                </a:solidFill>
                <a:latin typeface="Arial" charset="0"/>
              </a:rPr>
              <a:t>让步状语从句</a:t>
            </a:r>
            <a:endParaRPr lang="en-US" altLang="zh-CN" sz="2400" b="1" dirty="0">
              <a:solidFill>
                <a:srgbClr val="0070C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4290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typical </a:t>
            </a:r>
            <a:r>
              <a:rPr lang="en-US" altLang="zh-CN" b="1" dirty="0" smtClean="0">
                <a:solidFill>
                  <a:srgbClr val="C00000"/>
                </a:solidFill>
              </a:rPr>
              <a:t>inversion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607223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4100" b="1" i="1" dirty="0" smtClean="0"/>
              <a:t>Task: finish the following inverted sentences</a:t>
            </a:r>
            <a:endParaRPr lang="zh-CN" altLang="zh-CN" sz="4100" dirty="0" smtClean="0"/>
          </a:p>
          <a:p>
            <a:r>
              <a:rPr lang="en-US" altLang="zh-CN" sz="3300" dirty="0" smtClean="0"/>
              <a:t>6. If I were you, I would listen to him.</a:t>
            </a:r>
            <a:endParaRPr lang="zh-CN" altLang="zh-CN" sz="3300" dirty="0" smtClean="0"/>
          </a:p>
          <a:p>
            <a:r>
              <a:rPr lang="en-US" altLang="zh-CN" sz="3300" dirty="0" smtClean="0">
                <a:solidFill>
                  <a:srgbClr val="C00000"/>
                </a:solidFill>
              </a:rPr>
              <a:t>- </a:t>
            </a:r>
            <a:r>
              <a:rPr lang="en-US" altLang="zh-CN" sz="3300" u="sng" dirty="0" smtClean="0">
                <a:solidFill>
                  <a:srgbClr val="C00000"/>
                </a:solidFill>
              </a:rPr>
              <a:t>Were I you</a:t>
            </a:r>
            <a:r>
              <a:rPr lang="en-US" altLang="zh-CN" sz="3300" dirty="0" smtClean="0">
                <a:solidFill>
                  <a:srgbClr val="C00000"/>
                </a:solidFill>
              </a:rPr>
              <a:t>, I would listen to him.</a:t>
            </a:r>
          </a:p>
          <a:p>
            <a:endParaRPr lang="zh-CN" altLang="zh-CN" sz="3300" dirty="0" smtClean="0"/>
          </a:p>
          <a:p>
            <a:r>
              <a:rPr lang="en-US" altLang="zh-CN" sz="3300" dirty="0" smtClean="0"/>
              <a:t>7. If we had got up earlier, we would have caught the first train.</a:t>
            </a:r>
            <a:endParaRPr lang="zh-CN" altLang="zh-CN" sz="3300" dirty="0" smtClean="0"/>
          </a:p>
          <a:p>
            <a:r>
              <a:rPr lang="en-US" altLang="zh-CN" sz="3300" dirty="0" smtClean="0">
                <a:solidFill>
                  <a:srgbClr val="C00000"/>
                </a:solidFill>
              </a:rPr>
              <a:t>- </a:t>
            </a:r>
            <a:r>
              <a:rPr lang="en-US" altLang="zh-CN" sz="3300" u="sng" dirty="0" smtClean="0">
                <a:solidFill>
                  <a:srgbClr val="C00000"/>
                </a:solidFill>
              </a:rPr>
              <a:t>Had we got up earlier</a:t>
            </a:r>
            <a:r>
              <a:rPr lang="en-US" altLang="zh-CN" sz="3300" dirty="0" smtClean="0">
                <a:solidFill>
                  <a:srgbClr val="C00000"/>
                </a:solidFill>
              </a:rPr>
              <a:t>, we would have caught the first train.</a:t>
            </a:r>
          </a:p>
          <a:p>
            <a:pPr marL="0" indent="0">
              <a:buNone/>
            </a:pPr>
            <a:endParaRPr lang="zh-CN" altLang="zh-CN" sz="3300" dirty="0" smtClean="0"/>
          </a:p>
          <a:p>
            <a:r>
              <a:rPr lang="en-US" altLang="zh-CN" sz="3300" dirty="0" smtClean="0"/>
              <a:t>9. </a:t>
            </a:r>
            <a:r>
              <a:rPr lang="en-US" altLang="zh-CN" sz="3300" dirty="0" smtClean="0"/>
              <a:t>If it should rain tomorrow, we would cancel our camping.</a:t>
            </a:r>
            <a:endParaRPr lang="zh-CN" altLang="zh-CN" sz="3300" dirty="0" smtClean="0"/>
          </a:p>
          <a:p>
            <a:r>
              <a:rPr lang="en-US" altLang="zh-CN" sz="3300" dirty="0" smtClean="0"/>
              <a:t>- </a:t>
            </a:r>
            <a:r>
              <a:rPr lang="en-US" altLang="zh-CN" sz="3300" u="sng" dirty="0" smtClean="0">
                <a:solidFill>
                  <a:srgbClr val="C00000"/>
                </a:solidFill>
              </a:rPr>
              <a:t>Should it rain tomorrow</a:t>
            </a:r>
            <a:r>
              <a:rPr lang="en-US" altLang="zh-CN" sz="3300" dirty="0" smtClean="0">
                <a:solidFill>
                  <a:srgbClr val="C00000"/>
                </a:solidFill>
              </a:rPr>
              <a:t>, we would cancel our camping.</a:t>
            </a:r>
            <a:endParaRPr lang="zh-CN" altLang="zh-CN" sz="3300" dirty="0" smtClean="0">
              <a:solidFill>
                <a:srgbClr val="C00000"/>
              </a:solidFill>
            </a:endParaRP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79388" y="388938"/>
            <a:ext cx="8489950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200" b="1" dirty="0">
                <a:solidFill>
                  <a:srgbClr val="FF3300"/>
                </a:solidFill>
              </a:rPr>
              <a:t>Had we made</a:t>
            </a:r>
            <a:r>
              <a:rPr lang="en-US" altLang="zh-CN" sz="2200" b="1" dirty="0"/>
              <a:t> adequate preparations, the party would have been a success. </a:t>
            </a:r>
          </a:p>
          <a:p>
            <a:r>
              <a:rPr lang="en-US" altLang="zh-CN" sz="2200" b="1" dirty="0"/>
              <a:t>If we had made adequate preparations,…</a:t>
            </a:r>
          </a:p>
          <a:p>
            <a:endParaRPr lang="en-US" altLang="zh-CN" sz="2200" b="1" dirty="0">
              <a:solidFill>
                <a:schemeClr val="accent2"/>
              </a:solidFill>
            </a:endParaRPr>
          </a:p>
          <a:p>
            <a:r>
              <a:rPr lang="en-US" altLang="zh-CN" sz="2200" b="1" dirty="0" smtClean="0">
                <a:solidFill>
                  <a:srgbClr val="0070C0"/>
                </a:solidFill>
              </a:rPr>
              <a:t>5. 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虚拟</a:t>
            </a:r>
            <a:r>
              <a:rPr lang="zh-CN" altLang="en-US" sz="2200" b="1" dirty="0">
                <a:solidFill>
                  <a:srgbClr val="0070C0"/>
                </a:solidFill>
              </a:rPr>
              <a:t>语气条件句中如省略</a:t>
            </a:r>
            <a:r>
              <a:rPr lang="en-US" altLang="zh-CN" sz="2200" b="1" dirty="0">
                <a:solidFill>
                  <a:srgbClr val="0070C0"/>
                </a:solidFill>
              </a:rPr>
              <a:t>if</a:t>
            </a:r>
            <a:r>
              <a:rPr lang="zh-CN" altLang="en-US" sz="2200" b="1" dirty="0">
                <a:solidFill>
                  <a:srgbClr val="0070C0"/>
                </a:solidFill>
              </a:rPr>
              <a:t>，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助动词或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be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动词提前</a:t>
            </a:r>
            <a:r>
              <a:rPr lang="zh-CN" altLang="en-US" sz="2200" b="1" dirty="0">
                <a:solidFill>
                  <a:srgbClr val="0070C0"/>
                </a:solidFill>
              </a:rPr>
              <a:t>构成倒装。</a:t>
            </a:r>
          </a:p>
          <a:p>
            <a:endParaRPr lang="zh-CN" altLang="en-US" sz="2200" b="1" dirty="0">
              <a:solidFill>
                <a:schemeClr val="accent2"/>
              </a:solidFill>
            </a:endParaRPr>
          </a:p>
          <a:p>
            <a:r>
              <a:rPr lang="zh-CN" altLang="en-US" sz="2200" b="1" dirty="0">
                <a:solidFill>
                  <a:srgbClr val="FF3300"/>
                </a:solidFill>
              </a:rPr>
              <a:t>注：在虚拟语气从句的倒装中，从句中本身应有助动词</a:t>
            </a:r>
            <a:r>
              <a:rPr lang="en-US" altLang="zh-CN" sz="2200" b="1" dirty="0">
                <a:solidFill>
                  <a:srgbClr val="FF3300"/>
                </a:solidFill>
              </a:rPr>
              <a:t>were, should, had,</a:t>
            </a:r>
            <a:r>
              <a:rPr lang="zh-CN" altLang="en-US" sz="2200" b="1" dirty="0">
                <a:solidFill>
                  <a:srgbClr val="FF3300"/>
                </a:solidFill>
              </a:rPr>
              <a:t>否则不能用这种倒装</a:t>
            </a:r>
          </a:p>
          <a:p>
            <a:r>
              <a:rPr lang="en-US" altLang="zh-CN" sz="2200" b="1" u="sng" dirty="0"/>
              <a:t>If I knew you</a:t>
            </a:r>
            <a:r>
              <a:rPr lang="en-US" altLang="zh-CN" sz="2200" b="1" dirty="0"/>
              <a:t>, I would tell you about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50825" y="333375"/>
            <a:ext cx="856932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200" b="1">
                <a:solidFill>
                  <a:srgbClr val="FF3300"/>
                </a:solidFill>
              </a:rPr>
              <a:t>三</a:t>
            </a:r>
            <a:r>
              <a:rPr lang="en-US" altLang="zh-CN" sz="2200" b="1">
                <a:solidFill>
                  <a:srgbClr val="FF3300"/>
                </a:solidFill>
              </a:rPr>
              <a:t>. </a:t>
            </a:r>
            <a:r>
              <a:rPr lang="zh-CN" altLang="en-US" sz="2200" b="1">
                <a:solidFill>
                  <a:srgbClr val="FF3300"/>
                </a:solidFill>
              </a:rPr>
              <a:t>其他情况</a:t>
            </a:r>
          </a:p>
          <a:p>
            <a:pPr>
              <a:spcBef>
                <a:spcPct val="10000"/>
              </a:spcBef>
            </a:pPr>
            <a:r>
              <a:rPr lang="zh-CN" altLang="en-US" sz="2200" b="1"/>
              <a:t>“</a:t>
            </a:r>
            <a:r>
              <a:rPr lang="en-US" altLang="zh-CN" sz="2200" b="1"/>
              <a:t>It’s boring to remember words”, </a:t>
            </a:r>
            <a:r>
              <a:rPr lang="en-US" altLang="zh-CN" sz="2200" b="1">
                <a:solidFill>
                  <a:srgbClr val="FF3300"/>
                </a:solidFill>
              </a:rPr>
              <a:t>said he</a:t>
            </a:r>
            <a:r>
              <a:rPr lang="en-US" altLang="zh-CN" sz="2200" b="1"/>
              <a:t>.</a:t>
            </a:r>
          </a:p>
          <a:p>
            <a:pPr>
              <a:spcBef>
                <a:spcPct val="10000"/>
              </a:spcBef>
            </a:pPr>
            <a:r>
              <a:rPr lang="en-US" altLang="zh-CN" sz="2200" b="1">
                <a:solidFill>
                  <a:srgbClr val="FF3300"/>
                </a:solidFill>
              </a:rPr>
              <a:t>May our country become</a:t>
            </a:r>
            <a:r>
              <a:rPr lang="en-US" altLang="zh-CN" sz="2200" b="1"/>
              <a:t> prosperous and strong! </a:t>
            </a:r>
          </a:p>
          <a:p>
            <a:pPr>
              <a:spcBef>
                <a:spcPct val="10000"/>
              </a:spcBef>
            </a:pPr>
            <a:r>
              <a:rPr lang="en-US" altLang="zh-CN" sz="2200" b="1"/>
              <a:t>He studies hard. ---- </a:t>
            </a:r>
            <a:r>
              <a:rPr lang="en-US" altLang="zh-CN" sz="2200" b="1">
                <a:solidFill>
                  <a:srgbClr val="FF3300"/>
                </a:solidFill>
              </a:rPr>
              <a:t>So do I</a:t>
            </a:r>
            <a:r>
              <a:rPr lang="en-US" altLang="zh-CN" sz="2200" b="1"/>
              <a:t>. </a:t>
            </a:r>
          </a:p>
          <a:p>
            <a:pPr>
              <a:spcBef>
                <a:spcPct val="10000"/>
              </a:spcBef>
            </a:pPr>
            <a:r>
              <a:rPr lang="en-US" altLang="zh-CN" sz="2200" b="1"/>
              <a:t>There </a:t>
            </a:r>
            <a:r>
              <a:rPr lang="en-US" altLang="zh-CN" sz="2200" b="1">
                <a:solidFill>
                  <a:srgbClr val="FF3300"/>
                </a:solidFill>
              </a:rPr>
              <a:t>stands a table</a:t>
            </a:r>
            <a:r>
              <a:rPr lang="en-US" altLang="zh-CN" sz="2200" b="1"/>
              <a:t> in the room.</a:t>
            </a:r>
          </a:p>
          <a:p>
            <a:pPr>
              <a:spcBef>
                <a:spcPct val="10000"/>
              </a:spcBef>
            </a:pPr>
            <a:r>
              <a:rPr lang="en-US" altLang="zh-CN" sz="2200" b="1"/>
              <a:t>How long </a:t>
            </a:r>
            <a:r>
              <a:rPr lang="en-US" altLang="zh-CN" sz="2200" b="1">
                <a:solidFill>
                  <a:srgbClr val="FF3300"/>
                </a:solidFill>
              </a:rPr>
              <a:t>have you worked</a:t>
            </a:r>
            <a:r>
              <a:rPr lang="en-US" altLang="zh-CN" sz="2200" b="1"/>
              <a:t> here?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Related Exercise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00066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3500" b="1" i="1" dirty="0" smtClean="0"/>
              <a:t>Task I Fill in the blanks</a:t>
            </a:r>
            <a:endParaRPr lang="zh-CN" altLang="zh-CN" sz="3500" dirty="0" smtClean="0"/>
          </a:p>
          <a:p>
            <a:pPr lvl="0"/>
            <a:r>
              <a:rPr lang="en-US" altLang="zh-CN" sz="3000" dirty="0" smtClean="0"/>
              <a:t>1. In the eastern part of New Jersey ______(lie) the city of Elizabeth, a major shipping and manufacturing center.</a:t>
            </a:r>
            <a:endParaRPr lang="zh-CN" altLang="zh-CN" sz="3000" dirty="0" smtClean="0"/>
          </a:p>
          <a:p>
            <a:pPr lvl="0"/>
            <a:r>
              <a:rPr lang="en-US" altLang="zh-CN" sz="3000" dirty="0" smtClean="0"/>
              <a:t>2. Not until 1866 _____(be) the fully successful transatlantic cable finally laid.</a:t>
            </a:r>
            <a:endParaRPr lang="zh-CN" altLang="zh-CN" sz="3000" dirty="0" smtClean="0"/>
          </a:p>
          <a:p>
            <a:pPr lvl="0"/>
            <a:r>
              <a:rPr lang="en-US" altLang="zh-CN" sz="3000" dirty="0" smtClean="0"/>
              <a:t>3. He handed her a box and she opened it up, inside which _____(be) a pair of earrings.</a:t>
            </a:r>
            <a:endParaRPr lang="zh-CN" altLang="zh-CN" sz="3000" dirty="0" smtClean="0"/>
          </a:p>
          <a:p>
            <a:pPr lvl="0"/>
            <a:r>
              <a:rPr lang="en-US" altLang="zh-CN" sz="3000" dirty="0" smtClean="0"/>
              <a:t>4. Not only _____(do) he have to type out the answer on a computer but he also gets it to translate this into sounds.</a:t>
            </a:r>
            <a:endParaRPr lang="zh-CN" altLang="zh-CN" sz="3000" dirty="0" smtClean="0"/>
          </a:p>
          <a:p>
            <a:pPr lvl="0"/>
            <a:r>
              <a:rPr lang="en-US" altLang="zh-CN" sz="3000" dirty="0" smtClean="0"/>
              <a:t>5. So sudden ______ (be) the attack that the enemy had no time to escape.</a:t>
            </a:r>
            <a:endParaRPr lang="zh-CN" altLang="zh-CN" sz="3000" dirty="0" smtClean="0"/>
          </a:p>
          <a:p>
            <a:pPr lvl="0"/>
            <a:r>
              <a:rPr lang="en-US" altLang="zh-CN" sz="3000" dirty="0" smtClean="0"/>
              <a:t>6. The door burst open and in ______(rush) a large angry crowd.</a:t>
            </a:r>
            <a:endParaRPr lang="zh-CN" altLang="zh-CN" sz="3000" dirty="0" smtClean="0"/>
          </a:p>
          <a:p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57818" y="1357298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lies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4612" y="2143116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was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3286124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was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8794" y="3714752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does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5984" y="4500570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was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6248" y="5286388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rushed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841</Words>
  <Application>Microsoft Office PowerPoint</Application>
  <PresentationFormat>全屏显示(4:3)</PresentationFormat>
  <Paragraphs>94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Irregular Order within a Sentence</vt:lpstr>
      <vt:lpstr>typical inversion</vt:lpstr>
      <vt:lpstr>PowerPoint 演示文稿</vt:lpstr>
      <vt:lpstr>typical inversion</vt:lpstr>
      <vt:lpstr>PowerPoint 演示文稿</vt:lpstr>
      <vt:lpstr>typical inversion</vt:lpstr>
      <vt:lpstr>PowerPoint 演示文稿</vt:lpstr>
      <vt:lpstr>PowerPoint 演示文稿</vt:lpstr>
      <vt:lpstr>Related Exercise</vt:lpstr>
      <vt:lpstr>Related Exercise</vt:lpstr>
      <vt:lpstr>Related Exercise</vt:lpstr>
      <vt:lpstr>Related Exercise</vt:lpstr>
      <vt:lpstr>Related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Irregular Order within a Sentence</dc:title>
  <dc:creator>USER</dc:creator>
  <cp:lastModifiedBy>USER</cp:lastModifiedBy>
  <cp:revision>60</cp:revision>
  <dcterms:created xsi:type="dcterms:W3CDTF">2013-03-18T02:22:53Z</dcterms:created>
  <dcterms:modified xsi:type="dcterms:W3CDTF">2015-09-23T08:14:19Z</dcterms:modified>
</cp:coreProperties>
</file>