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handoutMasterIdLst>
    <p:handoutMasterId r:id="rId22"/>
  </p:handoutMasterIdLst>
  <p:sldIdLst>
    <p:sldId id="256" r:id="rId7"/>
    <p:sldId id="279" r:id="rId8"/>
    <p:sldId id="288" r:id="rId9"/>
    <p:sldId id="280" r:id="rId10"/>
    <p:sldId id="281" r:id="rId11"/>
    <p:sldId id="283" r:id="rId12"/>
    <p:sldId id="289" r:id="rId13"/>
    <p:sldId id="284" r:id="rId14"/>
    <p:sldId id="287" r:id="rId15"/>
    <p:sldId id="285" r:id="rId16"/>
    <p:sldId id="286" r:id="rId17"/>
    <p:sldId id="290" r:id="rId18"/>
    <p:sldId id="291" r:id="rId19"/>
    <p:sldId id="292" r:id="rId20"/>
    <p:sldId id="293" r:id="rId21"/>
  </p:sldIdLst>
  <p:sldSz cx="9144000" cy="6858000" type="screen4x3"/>
  <p:notesSz cx="6669088"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7295B85D-8E74-49CA-A098-2856E13177C3}" type="datetimeFigureOut">
              <a:rPr lang="zh-CN" altLang="en-US" smtClean="0"/>
              <a:t>2015-10-12</a:t>
            </a:fld>
            <a:endParaRPr lang="zh-CN" altLang="en-US"/>
          </a:p>
        </p:txBody>
      </p:sp>
      <p:sp>
        <p:nvSpPr>
          <p:cNvPr id="4" name="页脚占位符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239DFBB3-E291-41F2-8369-4335754C97A8}" type="slidenum">
              <a:rPr lang="zh-CN" altLang="en-US" smtClean="0"/>
              <a:t>‹#›</a:t>
            </a:fld>
            <a:endParaRPr lang="zh-CN" altLang="en-US"/>
          </a:p>
        </p:txBody>
      </p:sp>
    </p:spTree>
    <p:extLst>
      <p:ext uri="{BB962C8B-B14F-4D97-AF65-F5344CB8AC3E}">
        <p14:creationId xmlns:p14="http://schemas.microsoft.com/office/powerpoint/2010/main" val="39477791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A02DF2-2E65-4588-B424-CE01A01DDA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33370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CCC25D-C7CB-46D5-A208-8F366E84414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9743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F0E2C7E-1E35-4329-A872-FCD36C0EEF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34126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B5B0EA3-7885-4479-90B8-C11D92E73B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7771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6530BB-C147-485D-8EA5-187FCEFB7B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98225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99D86C2-8BDA-4F6B-A514-CF392CBF06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520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042D251-E127-4E40-9C8D-0A05D9BCD4A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14223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3415ED8-23AC-4A19-839B-91213DB71DF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1479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6E3F1D7-A124-4F9C-BD6A-2CB254104E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2925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D38A226-28CA-44A4-862F-41153A7455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5417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B31C47E-B7A4-43E1-AB04-F8B4B85F07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72312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A02DF2-2E65-4588-B424-CE01A01DDA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6478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CCC25D-C7CB-46D5-A208-8F366E84414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2409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F0E2C7E-1E35-4329-A872-FCD36C0EEF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370153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B5B0EA3-7885-4479-90B8-C11D92E73B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968737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6530BB-C147-485D-8EA5-187FCEFB7B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73350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99D86C2-8BDA-4F6B-A514-CF392CBF06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468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042D251-E127-4E40-9C8D-0A05D9BCD4A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7307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3415ED8-23AC-4A19-839B-91213DB71DF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133438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6E3F1D7-A124-4F9C-BD6A-2CB254104E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91294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D38A226-28CA-44A4-862F-41153A7455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26126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B31C47E-B7A4-43E1-AB04-F8B4B85F07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792342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A02DF2-2E65-4588-B424-CE01A01DDA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81579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CCC25D-C7CB-46D5-A208-8F366E84414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31300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F0E2C7E-1E35-4329-A872-FCD36C0EEF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543382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B5B0EA3-7885-4479-90B8-C11D92E73B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01347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6530BB-C147-485D-8EA5-187FCEFB7B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077513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99D86C2-8BDA-4F6B-A514-CF392CBF06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5211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042D251-E127-4E40-9C8D-0A05D9BCD4A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42210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3415ED8-23AC-4A19-839B-91213DB71DF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74356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6E3F1D7-A124-4F9C-BD6A-2CB254104E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37735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D38A226-28CA-44A4-862F-41153A7455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81093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B31C47E-B7A4-43E1-AB04-F8B4B85F07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934928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A02DF2-2E65-4588-B424-CE01A01DDAF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63763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4CCC25D-C7CB-46D5-A208-8F366E84414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737714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F0E2C7E-1E35-4329-A872-FCD36C0EEFA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571910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B5B0EA3-7885-4479-90B8-C11D92E73BA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96822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66530BB-C147-485D-8EA5-187FCEFB7B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867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99D86C2-8BDA-4F6B-A514-CF392CBF06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130620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042D251-E127-4E40-9C8D-0A05D9BCD4A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557458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3415ED8-23AC-4A19-839B-91213DB71DF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61187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6E3F1D7-A124-4F9C-BD6A-2CB254104E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19220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D38A226-28CA-44A4-862F-41153A7455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098207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B31C47E-B7A4-43E1-AB04-F8B4B85F070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35122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92228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88648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32677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492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21390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49256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81810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0674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517011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2375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721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2015-10-12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fontAlgn="base">
              <a:spcBef>
                <a:spcPct val="0"/>
              </a:spcBef>
              <a:spcAft>
                <a:spcPct val="0"/>
              </a:spcAft>
              <a:defRPr/>
            </a:pPr>
            <a:fld id="{0E5C6E0F-5978-4A23-8026-FEB56FAC20B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350389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fontAlgn="base">
              <a:spcBef>
                <a:spcPct val="0"/>
              </a:spcBef>
              <a:spcAft>
                <a:spcPct val="0"/>
              </a:spcAft>
              <a:defRPr/>
            </a:pPr>
            <a:fld id="{0E5C6E0F-5978-4A23-8026-FEB56FAC20B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108258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fontAlgn="base">
              <a:spcBef>
                <a:spcPct val="0"/>
              </a:spcBef>
              <a:spcAft>
                <a:spcPct val="0"/>
              </a:spcAft>
              <a:defRPr/>
            </a:pPr>
            <a:fld id="{0E5C6E0F-5978-4A23-8026-FEB56FAC20B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42386468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fontAlgn="base">
              <a:spcBef>
                <a:spcPct val="0"/>
              </a:spcBef>
              <a:spcAft>
                <a:spcPct val="0"/>
              </a:spcAft>
              <a:defRPr/>
            </a:pPr>
            <a:fld id="{0E5C6E0F-5978-4A23-8026-FEB56FAC20B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2011930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2015-10-12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046568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505173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52400" y="457200"/>
            <a:ext cx="8848725"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dirty="0">
                <a:latin typeface="Raavi" pitchFamily="34" charset="0"/>
              </a:rPr>
              <a:t>Climbing to the top of the tower, </a:t>
            </a:r>
            <a:r>
              <a:rPr kumimoji="1" lang="en-US" altLang="zh-CN" sz="2400" b="1" u="sng" dirty="0">
                <a:latin typeface="Raavi" pitchFamily="34" charset="0"/>
              </a:rPr>
              <a:t>we</a:t>
            </a:r>
            <a:r>
              <a:rPr kumimoji="1" lang="en-US" altLang="zh-CN" sz="2400" b="1" dirty="0">
                <a:latin typeface="Raavi" pitchFamily="34" charset="0"/>
              </a:rPr>
              <a:t> saw a wonderful view.</a:t>
            </a:r>
          </a:p>
          <a:p>
            <a:pPr eaLnBrk="1" hangingPunct="1">
              <a:spcBef>
                <a:spcPct val="50000"/>
              </a:spcBef>
            </a:pPr>
            <a:r>
              <a:rPr kumimoji="1" lang="en-US" altLang="zh-CN" sz="2400" b="1" dirty="0">
                <a:solidFill>
                  <a:srgbClr val="FF0000"/>
                </a:solidFill>
                <a:latin typeface="Raavi" pitchFamily="34" charset="0"/>
              </a:rPr>
              <a:t>The last bus</a:t>
            </a:r>
            <a:r>
              <a:rPr kumimoji="1" lang="en-US" altLang="zh-CN" sz="2400" b="1" dirty="0">
                <a:latin typeface="Raavi" pitchFamily="34" charset="0"/>
              </a:rPr>
              <a:t> having gone, </a:t>
            </a:r>
            <a:r>
              <a:rPr kumimoji="1" lang="en-US" altLang="zh-CN" sz="2400" b="1" u="sng" dirty="0">
                <a:latin typeface="Raavi" pitchFamily="34" charset="0"/>
              </a:rPr>
              <a:t>we </a:t>
            </a:r>
            <a:r>
              <a:rPr kumimoji="1" lang="en-US" altLang="zh-CN" sz="2400" b="1" dirty="0">
                <a:latin typeface="Raavi" pitchFamily="34" charset="0"/>
              </a:rPr>
              <a:t>had to walk home.</a:t>
            </a:r>
          </a:p>
          <a:p>
            <a:pPr eaLnBrk="1" hangingPunct="1">
              <a:spcBef>
                <a:spcPct val="50000"/>
              </a:spcBef>
            </a:pPr>
            <a:endParaRPr kumimoji="1" lang="en-US" altLang="zh-CN" sz="2400" b="1" dirty="0">
              <a:latin typeface="Raavi" pitchFamily="34" charset="0"/>
            </a:endParaRPr>
          </a:p>
          <a:p>
            <a:pPr eaLnBrk="1" hangingPunct="1">
              <a:spcBef>
                <a:spcPct val="50000"/>
              </a:spcBef>
            </a:pPr>
            <a:r>
              <a:rPr kumimoji="1" lang="en-US" altLang="zh-CN" sz="2400" b="1" dirty="0">
                <a:latin typeface="Raavi" pitchFamily="34" charset="0"/>
              </a:rPr>
              <a:t>Surrounded, </a:t>
            </a:r>
            <a:r>
              <a:rPr kumimoji="1" lang="en-US" altLang="zh-CN" sz="2400" b="1" u="sng" dirty="0">
                <a:latin typeface="Raavi" pitchFamily="34" charset="0"/>
              </a:rPr>
              <a:t>the soldier</a:t>
            </a:r>
            <a:r>
              <a:rPr kumimoji="1" lang="en-US" altLang="zh-CN" sz="2400" b="1" dirty="0">
                <a:latin typeface="Raavi" pitchFamily="34" charset="0"/>
              </a:rPr>
              <a:t> was not discouraged.</a:t>
            </a:r>
          </a:p>
          <a:p>
            <a:pPr eaLnBrk="1" hangingPunct="1">
              <a:spcBef>
                <a:spcPct val="50000"/>
              </a:spcBef>
            </a:pPr>
            <a:r>
              <a:rPr kumimoji="1" lang="en-US" altLang="zh-CN" sz="2400" b="1" dirty="0">
                <a:solidFill>
                  <a:srgbClr val="FF0000"/>
                </a:solidFill>
                <a:latin typeface="Raavi" pitchFamily="34" charset="0"/>
              </a:rPr>
              <a:t>My work</a:t>
            </a:r>
            <a:r>
              <a:rPr kumimoji="1" lang="en-US" altLang="zh-CN" sz="2400" b="1" dirty="0">
                <a:latin typeface="Raavi" pitchFamily="34" charset="0"/>
              </a:rPr>
              <a:t> done, </a:t>
            </a:r>
            <a:r>
              <a:rPr kumimoji="1" lang="en-US" altLang="zh-CN" sz="2400" b="1" u="sng" dirty="0">
                <a:latin typeface="Raavi" pitchFamily="34" charset="0"/>
              </a:rPr>
              <a:t>I </a:t>
            </a:r>
            <a:r>
              <a:rPr kumimoji="1" lang="en-US" altLang="zh-CN" sz="2400" b="1" dirty="0">
                <a:latin typeface="Raavi" pitchFamily="34" charset="0"/>
              </a:rPr>
              <a:t>went to bed.</a:t>
            </a:r>
          </a:p>
          <a:p>
            <a:pPr eaLnBrk="1" hangingPunct="1">
              <a:spcBef>
                <a:spcPct val="50000"/>
              </a:spcBef>
            </a:pPr>
            <a:r>
              <a:rPr kumimoji="1" lang="en-US" altLang="zh-CN" sz="2400" b="1" u="sng" dirty="0">
                <a:latin typeface="Raavi" pitchFamily="34" charset="0"/>
              </a:rPr>
              <a:t>with my work done</a:t>
            </a:r>
            <a:r>
              <a:rPr kumimoji="1" lang="en-US" altLang="zh-CN" sz="2400" b="1" dirty="0">
                <a:latin typeface="Raavi" pitchFamily="34" charset="0"/>
              </a:rPr>
              <a:t>, …</a:t>
            </a:r>
          </a:p>
          <a:p>
            <a:pPr eaLnBrk="1" hangingPunct="1">
              <a:spcBef>
                <a:spcPct val="50000"/>
              </a:spcBef>
            </a:pPr>
            <a:r>
              <a:rPr lang="en-US" altLang="zh-CN" sz="2200" b="1" dirty="0" smtClean="0">
                <a:solidFill>
                  <a:srgbClr val="0070C0"/>
                </a:solidFill>
              </a:rPr>
              <a:t>8. </a:t>
            </a:r>
            <a:r>
              <a:rPr lang="zh-CN" altLang="en-US" sz="2200" b="1" dirty="0" smtClean="0">
                <a:solidFill>
                  <a:srgbClr val="0070C0"/>
                </a:solidFill>
              </a:rPr>
              <a:t>独立</a:t>
            </a:r>
            <a:r>
              <a:rPr lang="zh-CN" altLang="en-US" sz="2200" b="1" dirty="0">
                <a:solidFill>
                  <a:srgbClr val="0070C0"/>
                </a:solidFill>
              </a:rPr>
              <a:t>主格现象</a:t>
            </a:r>
            <a:r>
              <a:rPr lang="en-US" altLang="zh-CN" sz="2200" b="1" dirty="0">
                <a:solidFill>
                  <a:srgbClr val="0070C0"/>
                </a:solidFill>
              </a:rPr>
              <a:t>:</a:t>
            </a:r>
            <a:r>
              <a:rPr lang="zh-CN" altLang="en-US" sz="2200" b="1" dirty="0">
                <a:solidFill>
                  <a:srgbClr val="0070C0"/>
                </a:solidFill>
              </a:rPr>
              <a:t>非谓语动词有自己的逻辑主语，表达一个句子能够表达的意思</a:t>
            </a:r>
          </a:p>
          <a:p>
            <a:pPr eaLnBrk="1" hangingPunct="1">
              <a:spcBef>
                <a:spcPct val="50000"/>
              </a:spcBef>
            </a:pPr>
            <a:r>
              <a:rPr kumimoji="1" lang="en-US" altLang="zh-CN" sz="2400" b="1" dirty="0">
                <a:solidFill>
                  <a:srgbClr val="FF0000"/>
                </a:solidFill>
                <a:latin typeface="Raavi" pitchFamily="34" charset="0"/>
              </a:rPr>
              <a:t>with+ n. +p.p./adj./adv./prep.</a:t>
            </a:r>
          </a:p>
          <a:p>
            <a:pPr eaLnBrk="1" hangingPunct="1">
              <a:spcBef>
                <a:spcPct val="50000"/>
              </a:spcBef>
            </a:pPr>
            <a:r>
              <a:rPr kumimoji="1" lang="en-US" altLang="zh-CN" sz="2400" b="1" dirty="0">
                <a:latin typeface="Raavi" pitchFamily="34" charset="0"/>
              </a:rPr>
              <a:t>There </a:t>
            </a:r>
            <a:r>
              <a:rPr kumimoji="1" lang="en-US" altLang="zh-CN" sz="2400" b="1" u="sng" dirty="0">
                <a:latin typeface="Raavi" pitchFamily="34" charset="0"/>
              </a:rPr>
              <a:t>             </a:t>
            </a:r>
            <a:r>
              <a:rPr kumimoji="1" lang="en-US" altLang="zh-CN" sz="2400" b="1" dirty="0">
                <a:latin typeface="Raavi" pitchFamily="34" charset="0"/>
              </a:rPr>
              <a:t> (be) no bus, thus we had to walk home.</a:t>
            </a:r>
          </a:p>
          <a:p>
            <a:pPr eaLnBrk="1" hangingPunct="1">
              <a:spcBef>
                <a:spcPct val="50000"/>
              </a:spcBef>
            </a:pPr>
            <a:r>
              <a:rPr kumimoji="1" lang="en-US" altLang="zh-CN" sz="2400" b="1" dirty="0">
                <a:latin typeface="Raavi" pitchFamily="34" charset="0"/>
              </a:rPr>
              <a:t>There </a:t>
            </a:r>
            <a:r>
              <a:rPr kumimoji="1" lang="en-US" altLang="zh-CN" sz="2400" b="1" u="sng" dirty="0">
                <a:latin typeface="Raavi" pitchFamily="34" charset="0"/>
              </a:rPr>
              <a:t>             </a:t>
            </a:r>
            <a:r>
              <a:rPr kumimoji="1" lang="en-US" altLang="zh-CN" sz="2400" b="1" dirty="0">
                <a:latin typeface="Raavi" pitchFamily="34" charset="0"/>
              </a:rPr>
              <a:t> (be) no bus, so we had to walk home.</a:t>
            </a:r>
            <a:endParaRPr kumimoji="1" lang="zh-CN" altLang="en-US" sz="2400" b="1" dirty="0">
              <a:latin typeface="Raavi" pitchFamily="34" charset="0"/>
            </a:endParaRPr>
          </a:p>
        </p:txBody>
      </p:sp>
      <p:sp>
        <p:nvSpPr>
          <p:cNvPr id="3" name="Text Box 3"/>
          <p:cNvSpPr txBox="1">
            <a:spLocks noChangeArrowheads="1"/>
          </p:cNvSpPr>
          <p:nvPr/>
        </p:nvSpPr>
        <p:spPr bwMode="auto">
          <a:xfrm>
            <a:off x="1071563" y="5043488"/>
            <a:ext cx="177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b="1">
                <a:solidFill>
                  <a:srgbClr val="FF3300"/>
                </a:solidFill>
              </a:rPr>
              <a:t>being</a:t>
            </a:r>
          </a:p>
        </p:txBody>
      </p:sp>
      <p:sp>
        <p:nvSpPr>
          <p:cNvPr id="4" name="Text Box 3"/>
          <p:cNvSpPr txBox="1">
            <a:spLocks noChangeArrowheads="1"/>
          </p:cNvSpPr>
          <p:nvPr/>
        </p:nvSpPr>
        <p:spPr bwMode="auto">
          <a:xfrm>
            <a:off x="1082675" y="5614988"/>
            <a:ext cx="177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b="1">
                <a:solidFill>
                  <a:srgbClr val="FF3300"/>
                </a:solidFill>
              </a:rPr>
              <a:t>was</a:t>
            </a:r>
          </a:p>
        </p:txBody>
      </p:sp>
    </p:spTree>
    <p:extLst>
      <p:ext uri="{BB962C8B-B14F-4D97-AF65-F5344CB8AC3E}">
        <p14:creationId xmlns:p14="http://schemas.microsoft.com/office/powerpoint/2010/main" val="269515355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blinds(horizontal)">
                                      <p:cBhvr>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blinds(horizontal)">
                                      <p:cBhvr>
                                        <p:cTn id="12" dur="500"/>
                                        <p:tgtEl>
                                          <p:spTgt spid="143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8">
                                            <p:txEl>
                                              <p:pRg st="3" end="3"/>
                                            </p:txEl>
                                          </p:spTgt>
                                        </p:tgtEl>
                                        <p:attrNameLst>
                                          <p:attrName>style.visibility</p:attrName>
                                        </p:attrNameLst>
                                      </p:cBhvr>
                                      <p:to>
                                        <p:strVal val="visible"/>
                                      </p:to>
                                    </p:set>
                                    <p:animEffect transition="in" filter="blinds(horizontal)">
                                      <p:cBhvr>
                                        <p:cTn id="17" dur="500"/>
                                        <p:tgtEl>
                                          <p:spTgt spid="1433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8">
                                            <p:txEl>
                                              <p:pRg st="4" end="4"/>
                                            </p:txEl>
                                          </p:spTgt>
                                        </p:tgtEl>
                                        <p:attrNameLst>
                                          <p:attrName>style.visibility</p:attrName>
                                        </p:attrNameLst>
                                      </p:cBhvr>
                                      <p:to>
                                        <p:strVal val="visible"/>
                                      </p:to>
                                    </p:set>
                                    <p:animEffect transition="in" filter="blinds(horizontal)">
                                      <p:cBhvr>
                                        <p:cTn id="22" dur="500"/>
                                        <p:tgtEl>
                                          <p:spTgt spid="1433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38">
                                            <p:txEl>
                                              <p:pRg st="5" end="5"/>
                                            </p:txEl>
                                          </p:spTgt>
                                        </p:tgtEl>
                                        <p:attrNameLst>
                                          <p:attrName>style.visibility</p:attrName>
                                        </p:attrNameLst>
                                      </p:cBhvr>
                                      <p:to>
                                        <p:strVal val="visible"/>
                                      </p:to>
                                    </p:set>
                                    <p:animEffect transition="in" filter="blinds(horizontal)">
                                      <p:cBhvr>
                                        <p:cTn id="27" dur="500"/>
                                        <p:tgtEl>
                                          <p:spTgt spid="1433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338">
                                            <p:txEl>
                                              <p:pRg st="6" end="6"/>
                                            </p:txEl>
                                          </p:spTgt>
                                        </p:tgtEl>
                                        <p:attrNameLst>
                                          <p:attrName>style.visibility</p:attrName>
                                        </p:attrNameLst>
                                      </p:cBhvr>
                                      <p:to>
                                        <p:strVal val="visible"/>
                                      </p:to>
                                    </p:set>
                                    <p:animEffect transition="in" filter="blinds(horizontal)">
                                      <p:cBhvr>
                                        <p:cTn id="32" dur="500"/>
                                        <p:tgtEl>
                                          <p:spTgt spid="1433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338">
                                            <p:txEl>
                                              <p:pRg st="7" end="7"/>
                                            </p:txEl>
                                          </p:spTgt>
                                        </p:tgtEl>
                                        <p:attrNameLst>
                                          <p:attrName>style.visibility</p:attrName>
                                        </p:attrNameLst>
                                      </p:cBhvr>
                                      <p:to>
                                        <p:strVal val="visible"/>
                                      </p:to>
                                    </p:set>
                                    <p:animEffect transition="in" filter="blinds(horizontal)">
                                      <p:cBhvr>
                                        <p:cTn id="37" dur="500"/>
                                        <p:tgtEl>
                                          <p:spTgt spid="1433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4338">
                                            <p:txEl>
                                              <p:pRg st="8" end="8"/>
                                            </p:txEl>
                                          </p:spTgt>
                                        </p:tgtEl>
                                        <p:attrNameLst>
                                          <p:attrName>style.visibility</p:attrName>
                                        </p:attrNameLst>
                                      </p:cBhvr>
                                      <p:to>
                                        <p:strVal val="visible"/>
                                      </p:to>
                                    </p:set>
                                    <p:animEffect transition="in" filter="blinds(horizontal)">
                                      <p:cBhvr>
                                        <p:cTn id="42" dur="500"/>
                                        <p:tgtEl>
                                          <p:spTgt spid="14338">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4338">
                                            <p:txEl>
                                              <p:pRg st="9" end="9"/>
                                            </p:txEl>
                                          </p:spTgt>
                                        </p:tgtEl>
                                        <p:attrNameLst>
                                          <p:attrName>style.visibility</p:attrName>
                                        </p:attrNameLst>
                                      </p:cBhvr>
                                      <p:to>
                                        <p:strVal val="visible"/>
                                      </p:to>
                                    </p:set>
                                    <p:animEffect transition="in" filter="blinds(horizontal)">
                                      <p:cBhvr>
                                        <p:cTn id="45" dur="500"/>
                                        <p:tgtEl>
                                          <p:spTgt spid="14338">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down)">
                                      <p:cBhvr>
                                        <p:cTn id="50" dur="5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50825" y="115888"/>
            <a:ext cx="8569325"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buFontTx/>
              <a:buAutoNum type="arabicPeriod"/>
            </a:pPr>
            <a:r>
              <a:rPr lang="en-US" altLang="zh-CN" sz="2000" b="1" dirty="0" smtClean="0">
                <a:solidFill>
                  <a:srgbClr val="FF3300"/>
                </a:solidFill>
                <a:latin typeface="Comic Sans MS" pitchFamily="66" charset="0"/>
              </a:rPr>
              <a:t>Judging from</a:t>
            </a:r>
            <a:r>
              <a:rPr lang="en-US" altLang="zh-CN" sz="2000" b="1" dirty="0" smtClean="0">
                <a:solidFill>
                  <a:srgbClr val="000000"/>
                </a:solidFill>
                <a:latin typeface="Comic Sans MS" pitchFamily="66" charset="0"/>
              </a:rPr>
              <a:t> your words, he is a fairly good guy.</a:t>
            </a:r>
          </a:p>
          <a:p>
            <a:pPr eaLnBrk="1" fontAlgn="base" hangingPunct="1">
              <a:spcBef>
                <a:spcPct val="50000"/>
              </a:spcBef>
              <a:spcAft>
                <a:spcPct val="0"/>
              </a:spcAft>
            </a:pPr>
            <a:r>
              <a:rPr lang="en-US" altLang="zh-CN" sz="2000" b="1" dirty="0" smtClean="0">
                <a:solidFill>
                  <a:srgbClr val="000000"/>
                </a:solidFill>
                <a:latin typeface="Comic Sans MS" pitchFamily="66" charset="0"/>
              </a:rPr>
              <a:t>   </a:t>
            </a:r>
            <a:r>
              <a:rPr lang="en-US" altLang="zh-CN" sz="2000" b="1" dirty="0" smtClean="0">
                <a:solidFill>
                  <a:srgbClr val="333399"/>
                </a:solidFill>
                <a:latin typeface="Comic Sans MS" pitchFamily="66" charset="0"/>
              </a:rPr>
              <a:t>generally speaking, talking about</a:t>
            </a:r>
          </a:p>
          <a:p>
            <a:pPr eaLnBrk="1" fontAlgn="base" hangingPunct="1">
              <a:spcBef>
                <a:spcPct val="50000"/>
              </a:spcBef>
              <a:spcAft>
                <a:spcPct val="0"/>
              </a:spcAft>
            </a:pPr>
            <a:r>
              <a:rPr lang="en-US" altLang="zh-CN" sz="2000" b="1" dirty="0" smtClean="0">
                <a:solidFill>
                  <a:srgbClr val="FF3300"/>
                </a:solidFill>
                <a:latin typeface="Comic Sans MS" pitchFamily="66" charset="0"/>
              </a:rPr>
              <a:t>2. Given</a:t>
            </a:r>
            <a:r>
              <a:rPr lang="en-US" altLang="zh-CN" sz="2000" b="1" dirty="0" smtClean="0">
                <a:solidFill>
                  <a:srgbClr val="000000"/>
                </a:solidFill>
                <a:latin typeface="Comic Sans MS" pitchFamily="66" charset="0"/>
              </a:rPr>
              <a:t> the importance of the education, we should invest more money in the school.</a:t>
            </a:r>
          </a:p>
          <a:p>
            <a:pPr eaLnBrk="1" fontAlgn="base" hangingPunct="1">
              <a:spcBef>
                <a:spcPct val="50000"/>
              </a:spcBef>
              <a:spcAft>
                <a:spcPct val="0"/>
              </a:spcAft>
            </a:pPr>
            <a:r>
              <a:rPr lang="en-US" altLang="zh-CN" sz="2000" b="1" dirty="0" smtClean="0">
                <a:solidFill>
                  <a:srgbClr val="FF3300"/>
                </a:solidFill>
                <a:latin typeface="Comic Sans MS" pitchFamily="66" charset="0"/>
              </a:rPr>
              <a:t>   Considering</a:t>
            </a:r>
            <a:r>
              <a:rPr lang="en-US" altLang="zh-CN" sz="2000" b="1" dirty="0" smtClean="0">
                <a:solidFill>
                  <a:srgbClr val="000000"/>
                </a:solidFill>
                <a:latin typeface="Comic Sans MS" pitchFamily="66" charset="0"/>
              </a:rPr>
              <a:t> his age, he leads a happy life.</a:t>
            </a:r>
          </a:p>
          <a:p>
            <a:pPr eaLnBrk="1" fontAlgn="base" hangingPunct="1">
              <a:spcBef>
                <a:spcPct val="50000"/>
              </a:spcBef>
              <a:spcAft>
                <a:spcPct val="0"/>
              </a:spcAft>
            </a:pPr>
            <a:r>
              <a:rPr lang="en-US" altLang="zh-CN" sz="2000" b="1" dirty="0" smtClean="0">
                <a:solidFill>
                  <a:srgbClr val="000000"/>
                </a:solidFill>
                <a:latin typeface="Comic Sans MS" pitchFamily="66" charset="0"/>
              </a:rPr>
              <a:t>   </a:t>
            </a:r>
            <a:r>
              <a:rPr lang="en-US" altLang="zh-CN" sz="2000" b="1" dirty="0" smtClean="0">
                <a:solidFill>
                  <a:srgbClr val="FF3300"/>
                </a:solidFill>
                <a:latin typeface="Comic Sans MS" pitchFamily="66" charset="0"/>
              </a:rPr>
              <a:t>Provided</a:t>
            </a:r>
            <a:r>
              <a:rPr lang="en-US" altLang="zh-CN" sz="2000" b="1" dirty="0" smtClean="0">
                <a:solidFill>
                  <a:srgbClr val="000000"/>
                </a:solidFill>
                <a:latin typeface="Comic Sans MS" pitchFamily="66" charset="0"/>
              </a:rPr>
              <a:t> I am well enough, I will come.</a:t>
            </a:r>
          </a:p>
          <a:p>
            <a:pPr eaLnBrk="1" fontAlgn="base" hangingPunct="1">
              <a:spcBef>
                <a:spcPct val="50000"/>
              </a:spcBef>
              <a:spcAft>
                <a:spcPct val="0"/>
              </a:spcAft>
            </a:pPr>
            <a:r>
              <a:rPr lang="en-US" altLang="zh-CN" sz="2000" b="1" dirty="0" smtClean="0">
                <a:solidFill>
                  <a:srgbClr val="333399"/>
                </a:solidFill>
                <a:latin typeface="Comic Sans MS" pitchFamily="66" charset="0"/>
              </a:rPr>
              <a:t>   supposing, granted</a:t>
            </a:r>
          </a:p>
          <a:p>
            <a:pPr eaLnBrk="1" fontAlgn="base" hangingPunct="1">
              <a:spcBef>
                <a:spcPct val="50000"/>
              </a:spcBef>
              <a:spcAft>
                <a:spcPct val="0"/>
              </a:spcAft>
            </a:pPr>
            <a:r>
              <a:rPr lang="en-US" altLang="zh-CN" sz="2000" b="1" dirty="0" smtClean="0">
                <a:solidFill>
                  <a:srgbClr val="000000"/>
                </a:solidFill>
                <a:latin typeface="Comic Sans MS" pitchFamily="66" charset="0"/>
              </a:rPr>
              <a:t>3. </a:t>
            </a:r>
            <a:r>
              <a:rPr lang="en-US" altLang="zh-CN" sz="2000" b="1" dirty="0" smtClean="0">
                <a:solidFill>
                  <a:srgbClr val="FF3300"/>
                </a:solidFill>
                <a:latin typeface="Comic Sans MS" pitchFamily="66" charset="0"/>
              </a:rPr>
              <a:t>To tell you the truth</a:t>
            </a:r>
            <a:r>
              <a:rPr lang="en-US" altLang="zh-CN" sz="2000" b="1" dirty="0" smtClean="0">
                <a:solidFill>
                  <a:srgbClr val="000000"/>
                </a:solidFill>
                <a:latin typeface="Comic Sans MS" pitchFamily="66" charset="0"/>
              </a:rPr>
              <a:t>, I made a mistake in the word spelling. </a:t>
            </a:r>
          </a:p>
          <a:p>
            <a:pPr eaLnBrk="1" fontAlgn="base" hangingPunct="1">
              <a:spcBef>
                <a:spcPct val="50000"/>
              </a:spcBef>
              <a:spcAft>
                <a:spcPct val="0"/>
              </a:spcAft>
            </a:pPr>
            <a:r>
              <a:rPr lang="en-US" altLang="zh-CN" sz="2000" b="1" dirty="0" smtClean="0">
                <a:solidFill>
                  <a:srgbClr val="333399"/>
                </a:solidFill>
                <a:latin typeface="Comic Sans MS" pitchFamily="66" charset="0"/>
              </a:rPr>
              <a:t>    to be honest, to be frank, to make matters worse</a:t>
            </a:r>
          </a:p>
          <a:p>
            <a:pPr eaLnBrk="1" fontAlgn="base" hangingPunct="1">
              <a:spcBef>
                <a:spcPct val="50000"/>
              </a:spcBef>
              <a:spcAft>
                <a:spcPct val="0"/>
              </a:spcAft>
            </a:pPr>
            <a:r>
              <a:rPr lang="en-US" altLang="zh-CN" sz="2000" b="1" u="sng" dirty="0" smtClean="0">
                <a:solidFill>
                  <a:srgbClr val="000000"/>
                </a:solidFill>
                <a:latin typeface="Comic Sans MS" pitchFamily="66" charset="0"/>
              </a:rPr>
              <a:t>4. </a:t>
            </a:r>
            <a:r>
              <a:rPr lang="en-US" altLang="zh-CN" sz="2000" b="1" u="sng" dirty="0" smtClean="0">
                <a:solidFill>
                  <a:srgbClr val="FF3300"/>
                </a:solidFill>
                <a:latin typeface="Comic Sans MS" pitchFamily="66" charset="0"/>
              </a:rPr>
              <a:t>Standing</a:t>
            </a:r>
            <a:r>
              <a:rPr lang="en-US" altLang="zh-CN" sz="2000" b="1" u="sng" dirty="0" smtClean="0">
                <a:solidFill>
                  <a:srgbClr val="000000"/>
                </a:solidFill>
                <a:latin typeface="Comic Sans MS" pitchFamily="66" charset="0"/>
              </a:rPr>
              <a:t> on the tower, the whole town could be seen.</a:t>
            </a:r>
          </a:p>
          <a:p>
            <a:pPr eaLnBrk="1" fontAlgn="base" hangingPunct="1">
              <a:spcBef>
                <a:spcPct val="50000"/>
              </a:spcBef>
              <a:spcAft>
                <a:spcPct val="0"/>
              </a:spcAft>
            </a:pPr>
            <a:endParaRPr lang="en-US" altLang="zh-CN" sz="2000" b="1" u="sng" dirty="0">
              <a:solidFill>
                <a:srgbClr val="000000"/>
              </a:solidFill>
              <a:latin typeface="Comic Sans MS" pitchFamily="66" charset="0"/>
            </a:endParaRPr>
          </a:p>
          <a:p>
            <a:pPr eaLnBrk="1" fontAlgn="base" hangingPunct="1">
              <a:spcBef>
                <a:spcPct val="50000"/>
              </a:spcBef>
              <a:spcAft>
                <a:spcPct val="0"/>
              </a:spcAft>
            </a:pPr>
            <a:r>
              <a:rPr lang="en-US" altLang="zh-CN" sz="2200" b="1" dirty="0" smtClean="0">
                <a:solidFill>
                  <a:srgbClr val="0070C0"/>
                </a:solidFill>
              </a:rPr>
              <a:t>9. </a:t>
            </a:r>
            <a:r>
              <a:rPr lang="zh-CN" altLang="en-US" sz="2200" b="1" dirty="0" smtClean="0">
                <a:solidFill>
                  <a:srgbClr val="0070C0"/>
                </a:solidFill>
              </a:rPr>
              <a:t>非</a:t>
            </a:r>
            <a:r>
              <a:rPr lang="zh-CN" altLang="en-US" sz="2200" b="1" dirty="0">
                <a:solidFill>
                  <a:srgbClr val="0070C0"/>
                </a:solidFill>
              </a:rPr>
              <a:t>谓语动词常用的固定表达</a:t>
            </a:r>
          </a:p>
          <a:p>
            <a:pPr eaLnBrk="1" fontAlgn="base" hangingPunct="1">
              <a:spcBef>
                <a:spcPct val="50000"/>
              </a:spcBef>
              <a:spcAft>
                <a:spcPct val="0"/>
              </a:spcAft>
            </a:pPr>
            <a:endParaRPr lang="en-US" altLang="zh-CN" sz="2000" b="1" u="sng" dirty="0" smtClean="0">
              <a:solidFill>
                <a:srgbClr val="000000"/>
              </a:solidFill>
              <a:latin typeface="Comic Sans MS" pitchFamily="66" charset="0"/>
            </a:endParaRPr>
          </a:p>
        </p:txBody>
      </p:sp>
    </p:spTree>
    <p:extLst>
      <p:ext uri="{BB962C8B-B14F-4D97-AF65-F5344CB8AC3E}">
        <p14:creationId xmlns:p14="http://schemas.microsoft.com/office/powerpoint/2010/main" val="776394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wipe(down)">
                                      <p:cBhvr>
                                        <p:cTn id="7" dur="500"/>
                                        <p:tgtEl>
                                          <p:spTgt spid="1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wipe(down)">
                                      <p:cBhvr>
                                        <p:cTn id="12" dur="500"/>
                                        <p:tgtEl>
                                          <p:spTgt spid="16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6386">
                                            <p:txEl>
                                              <p:pRg st="2" end="2"/>
                                            </p:txEl>
                                          </p:spTgt>
                                        </p:tgtEl>
                                        <p:attrNameLst>
                                          <p:attrName>style.visibility</p:attrName>
                                        </p:attrNameLst>
                                      </p:cBhvr>
                                      <p:to>
                                        <p:strVal val="visible"/>
                                      </p:to>
                                    </p:set>
                                    <p:animEffect transition="in" filter="wipe(down)">
                                      <p:cBhvr>
                                        <p:cTn id="17" dur="500"/>
                                        <p:tgtEl>
                                          <p:spTgt spid="16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6386">
                                            <p:txEl>
                                              <p:pRg st="3" end="3"/>
                                            </p:txEl>
                                          </p:spTgt>
                                        </p:tgtEl>
                                        <p:attrNameLst>
                                          <p:attrName>style.visibility</p:attrName>
                                        </p:attrNameLst>
                                      </p:cBhvr>
                                      <p:to>
                                        <p:strVal val="visible"/>
                                      </p:to>
                                    </p:set>
                                    <p:animEffect transition="in" filter="wipe(down)">
                                      <p:cBhvr>
                                        <p:cTn id="22" dur="500"/>
                                        <p:tgtEl>
                                          <p:spTgt spid="163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6386">
                                            <p:txEl>
                                              <p:pRg st="4" end="4"/>
                                            </p:txEl>
                                          </p:spTgt>
                                        </p:tgtEl>
                                        <p:attrNameLst>
                                          <p:attrName>style.visibility</p:attrName>
                                        </p:attrNameLst>
                                      </p:cBhvr>
                                      <p:to>
                                        <p:strVal val="visible"/>
                                      </p:to>
                                    </p:set>
                                    <p:animEffect transition="in" filter="wipe(down)">
                                      <p:cBhvr>
                                        <p:cTn id="27" dur="500"/>
                                        <p:tgtEl>
                                          <p:spTgt spid="163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6386">
                                            <p:txEl>
                                              <p:pRg st="5" end="5"/>
                                            </p:txEl>
                                          </p:spTgt>
                                        </p:tgtEl>
                                        <p:attrNameLst>
                                          <p:attrName>style.visibility</p:attrName>
                                        </p:attrNameLst>
                                      </p:cBhvr>
                                      <p:to>
                                        <p:strVal val="visible"/>
                                      </p:to>
                                    </p:set>
                                    <p:animEffect transition="in" filter="wipe(down)">
                                      <p:cBhvr>
                                        <p:cTn id="32" dur="500"/>
                                        <p:tgtEl>
                                          <p:spTgt spid="1638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6386">
                                            <p:txEl>
                                              <p:pRg st="6" end="6"/>
                                            </p:txEl>
                                          </p:spTgt>
                                        </p:tgtEl>
                                        <p:attrNameLst>
                                          <p:attrName>style.visibility</p:attrName>
                                        </p:attrNameLst>
                                      </p:cBhvr>
                                      <p:to>
                                        <p:strVal val="visible"/>
                                      </p:to>
                                    </p:set>
                                    <p:animEffect transition="in" filter="wipe(down)">
                                      <p:cBhvr>
                                        <p:cTn id="37" dur="500"/>
                                        <p:tgtEl>
                                          <p:spTgt spid="1638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6386">
                                            <p:txEl>
                                              <p:pRg st="7" end="7"/>
                                            </p:txEl>
                                          </p:spTgt>
                                        </p:tgtEl>
                                        <p:attrNameLst>
                                          <p:attrName>style.visibility</p:attrName>
                                        </p:attrNameLst>
                                      </p:cBhvr>
                                      <p:to>
                                        <p:strVal val="visible"/>
                                      </p:to>
                                    </p:set>
                                    <p:animEffect transition="in" filter="wipe(down)">
                                      <p:cBhvr>
                                        <p:cTn id="42" dur="500"/>
                                        <p:tgtEl>
                                          <p:spTgt spid="1638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6386">
                                            <p:txEl>
                                              <p:pRg st="8" end="8"/>
                                            </p:txEl>
                                          </p:spTgt>
                                        </p:tgtEl>
                                        <p:attrNameLst>
                                          <p:attrName>style.visibility</p:attrName>
                                        </p:attrNameLst>
                                      </p:cBhvr>
                                      <p:to>
                                        <p:strVal val="visible"/>
                                      </p:to>
                                    </p:set>
                                    <p:animEffect transition="in" filter="wipe(down)">
                                      <p:cBhvr>
                                        <p:cTn id="47" dur="500"/>
                                        <p:tgtEl>
                                          <p:spTgt spid="1638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6386">
                                            <p:txEl>
                                              <p:pRg st="10" end="10"/>
                                            </p:txEl>
                                          </p:spTgt>
                                        </p:tgtEl>
                                        <p:attrNameLst>
                                          <p:attrName>style.visibility</p:attrName>
                                        </p:attrNameLst>
                                      </p:cBhvr>
                                      <p:to>
                                        <p:strVal val="visible"/>
                                      </p:to>
                                    </p:set>
                                    <p:animEffect transition="in" filter="wipe(down)">
                                      <p:cBhvr>
                                        <p:cTn id="52" dur="500"/>
                                        <p:tgtEl>
                                          <p:spTgt spid="163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2520280" cy="5632311"/>
          </a:xfrm>
          <a:prstGeom prst="rect">
            <a:avLst/>
          </a:prstGeom>
          <a:noFill/>
        </p:spPr>
        <p:txBody>
          <a:bodyPr wrap="square" rtlCol="0">
            <a:spAutoFit/>
          </a:bodyPr>
          <a:lstStyle/>
          <a:p>
            <a:pPr marL="342900" indent="-342900">
              <a:buAutoNum type="arabicPeriod"/>
            </a:pPr>
            <a:r>
              <a:rPr lang="zh-CN" altLang="en-US" sz="2400" dirty="0" smtClean="0"/>
              <a:t>提出</a:t>
            </a:r>
            <a:endParaRPr lang="en-US" altLang="zh-CN" sz="2400" dirty="0" smtClean="0"/>
          </a:p>
          <a:p>
            <a:pPr marL="342900" indent="-342900">
              <a:buAutoNum type="arabicPeriod"/>
            </a:pPr>
            <a:r>
              <a:rPr lang="zh-CN" altLang="en-US" sz="2400" dirty="0" smtClean="0"/>
              <a:t>得出结论</a:t>
            </a:r>
            <a:endParaRPr lang="en-US" altLang="zh-CN" sz="2400" dirty="0" smtClean="0"/>
          </a:p>
          <a:p>
            <a:pPr marL="342900" indent="-342900">
              <a:buAutoNum type="arabicPeriod"/>
            </a:pPr>
            <a:r>
              <a:rPr lang="zh-CN" altLang="en-US" sz="2400" dirty="0" smtClean="0"/>
              <a:t>暴露</a:t>
            </a:r>
            <a:endParaRPr lang="en-US" altLang="zh-CN" sz="2400" dirty="0" smtClean="0"/>
          </a:p>
          <a:p>
            <a:pPr marL="342900" indent="-342900">
              <a:buAutoNum type="arabicPeriod"/>
            </a:pPr>
            <a:r>
              <a:rPr lang="zh-CN" altLang="en-US" sz="2400" dirty="0" smtClean="0"/>
              <a:t>连接起来</a:t>
            </a:r>
            <a:endParaRPr lang="en-US" altLang="zh-CN" sz="2400" dirty="0" smtClean="0"/>
          </a:p>
          <a:p>
            <a:pPr marL="342900" indent="-342900">
              <a:buAutoNum type="arabicPeriod"/>
            </a:pPr>
            <a:r>
              <a:rPr lang="zh-CN" altLang="en-US" sz="2400" dirty="0" smtClean="0"/>
              <a:t>除了</a:t>
            </a:r>
            <a:endParaRPr lang="en-US" altLang="zh-CN" sz="2400" dirty="0" smtClean="0"/>
          </a:p>
          <a:p>
            <a:pPr marL="342900" indent="-342900">
              <a:buAutoNum type="arabicPeriod"/>
            </a:pPr>
            <a:r>
              <a:rPr lang="zh-CN" altLang="en-US" sz="2400" dirty="0" smtClean="0"/>
              <a:t>有意义</a:t>
            </a:r>
            <a:endParaRPr lang="en-US" altLang="zh-CN" sz="2400" dirty="0" smtClean="0"/>
          </a:p>
          <a:p>
            <a:pPr marL="342900" indent="-342900">
              <a:buAutoNum type="arabicPeriod"/>
            </a:pPr>
            <a:r>
              <a:rPr lang="zh-CN" altLang="en-US" sz="2400" dirty="0" smtClean="0"/>
              <a:t>对</a:t>
            </a:r>
            <a:r>
              <a:rPr lang="en-US" altLang="zh-CN" sz="2400" dirty="0" smtClean="0"/>
              <a:t>…</a:t>
            </a:r>
            <a:r>
              <a:rPr lang="zh-CN" altLang="en-US" sz="2400" dirty="0" smtClean="0"/>
              <a:t>严格的</a:t>
            </a:r>
            <a:endParaRPr lang="en-US" altLang="zh-CN" sz="2400" dirty="0" smtClean="0"/>
          </a:p>
          <a:p>
            <a:pPr marL="342900" indent="-342900">
              <a:buAutoNum type="arabicPeriod"/>
            </a:pPr>
            <a:r>
              <a:rPr lang="zh-CN" altLang="en-US" sz="2400" dirty="0" smtClean="0"/>
              <a:t>应承担责任</a:t>
            </a:r>
            <a:endParaRPr lang="en-US" altLang="zh-CN" sz="2400" dirty="0" smtClean="0"/>
          </a:p>
          <a:p>
            <a:pPr marL="342900" indent="-342900">
              <a:buAutoNum type="arabicPeriod"/>
            </a:pPr>
            <a:r>
              <a:rPr lang="zh-CN" altLang="en-US" sz="2400" dirty="0" smtClean="0"/>
              <a:t>面对挑战</a:t>
            </a:r>
            <a:endParaRPr lang="en-US" altLang="zh-CN" sz="2400" dirty="0" smtClean="0"/>
          </a:p>
          <a:p>
            <a:pPr marL="342900" indent="-342900">
              <a:buAutoNum type="arabicPeriod"/>
            </a:pPr>
            <a:r>
              <a:rPr lang="zh-CN" altLang="en-US" sz="2400" dirty="0" smtClean="0"/>
              <a:t>导致</a:t>
            </a:r>
            <a:endParaRPr lang="en-US" altLang="zh-CN" sz="2400" dirty="0" smtClean="0"/>
          </a:p>
          <a:p>
            <a:pPr marL="342900" indent="-342900">
              <a:buAutoNum type="arabicPeriod"/>
            </a:pPr>
            <a:r>
              <a:rPr lang="zh-CN" altLang="en-US" sz="2400" dirty="0" smtClean="0"/>
              <a:t>吸收进</a:t>
            </a:r>
            <a:endParaRPr lang="en-US" altLang="zh-CN" sz="2400" dirty="0" smtClean="0"/>
          </a:p>
          <a:p>
            <a:pPr marL="342900" indent="-342900">
              <a:buAutoNum type="arabicPeriod"/>
            </a:pPr>
            <a:r>
              <a:rPr lang="zh-CN" altLang="en-US" sz="2400" dirty="0" smtClean="0"/>
              <a:t>由</a:t>
            </a:r>
            <a:r>
              <a:rPr lang="en-US" altLang="zh-CN" sz="2400" dirty="0" smtClean="0"/>
              <a:t>… </a:t>
            </a:r>
            <a:r>
              <a:rPr lang="zh-CN" altLang="en-US" sz="2400" dirty="0" smtClean="0"/>
              <a:t>组成</a:t>
            </a:r>
            <a:endParaRPr lang="en-US" altLang="zh-CN" sz="2400" dirty="0" smtClean="0"/>
          </a:p>
          <a:p>
            <a:pPr marL="342900" indent="-342900">
              <a:buAutoNum type="arabicPeriod"/>
            </a:pPr>
            <a:r>
              <a:rPr lang="zh-CN" altLang="en-US" sz="2400" dirty="0"/>
              <a:t>分开</a:t>
            </a:r>
            <a:endParaRPr lang="en-US" altLang="zh-CN" sz="2400" dirty="0" smtClean="0"/>
          </a:p>
          <a:p>
            <a:pPr marL="342900" indent="-342900">
              <a:buAutoNum type="arabicPeriod"/>
            </a:pPr>
            <a:r>
              <a:rPr lang="zh-CN" altLang="en-US" sz="2400" dirty="0" smtClean="0"/>
              <a:t>涉及</a:t>
            </a:r>
            <a:endParaRPr lang="en-US" altLang="zh-CN" sz="2400" dirty="0" smtClean="0"/>
          </a:p>
          <a:p>
            <a:pPr marL="342900" indent="-342900">
              <a:buAutoNum type="arabicPeriod"/>
            </a:pPr>
            <a:r>
              <a:rPr lang="zh-CN" altLang="en-US" sz="2400" dirty="0"/>
              <a:t>逃脱</a:t>
            </a:r>
          </a:p>
        </p:txBody>
      </p:sp>
      <p:sp>
        <p:nvSpPr>
          <p:cNvPr id="3" name="TextBox 2"/>
          <p:cNvSpPr txBox="1"/>
          <p:nvPr/>
        </p:nvSpPr>
        <p:spPr>
          <a:xfrm>
            <a:off x="2555776" y="188640"/>
            <a:ext cx="4968552" cy="5632311"/>
          </a:xfrm>
          <a:prstGeom prst="rect">
            <a:avLst/>
          </a:prstGeom>
          <a:noFill/>
        </p:spPr>
        <p:txBody>
          <a:bodyPr wrap="square" rtlCol="0">
            <a:spAutoFit/>
          </a:bodyPr>
          <a:lstStyle/>
          <a:p>
            <a:pPr marL="342900" indent="-342900">
              <a:buAutoNum type="arabicPeriod"/>
            </a:pPr>
            <a:r>
              <a:rPr lang="en-US" altLang="zh-CN" sz="2400" dirty="0" smtClean="0"/>
              <a:t>put forward</a:t>
            </a:r>
          </a:p>
          <a:p>
            <a:pPr marL="342900" indent="-342900">
              <a:buAutoNum type="arabicPeriod"/>
            </a:pPr>
            <a:r>
              <a:rPr lang="en-US" altLang="zh-CN" sz="2400" dirty="0" smtClean="0"/>
              <a:t>draw a conclusion</a:t>
            </a:r>
          </a:p>
          <a:p>
            <a:pPr marL="342900" indent="-342900">
              <a:buAutoNum type="arabicPeriod"/>
            </a:pPr>
            <a:r>
              <a:rPr lang="en-US" altLang="zh-CN" sz="2400" dirty="0" smtClean="0"/>
              <a:t>expose to</a:t>
            </a:r>
          </a:p>
          <a:p>
            <a:pPr marL="342900" indent="-342900">
              <a:buAutoNum type="arabicPeriod"/>
            </a:pPr>
            <a:r>
              <a:rPr lang="en-US" altLang="zh-CN" sz="2400" dirty="0" smtClean="0"/>
              <a:t>link to</a:t>
            </a:r>
          </a:p>
          <a:p>
            <a:pPr marL="342900" indent="-342900">
              <a:buAutoNum type="arabicPeriod"/>
            </a:pPr>
            <a:r>
              <a:rPr lang="en-US" altLang="zh-CN" sz="2400" dirty="0" smtClean="0"/>
              <a:t>apart from</a:t>
            </a:r>
          </a:p>
          <a:p>
            <a:pPr marL="342900" indent="-342900">
              <a:buAutoNum type="arabicPeriod"/>
            </a:pPr>
            <a:r>
              <a:rPr lang="en-US" altLang="zh-CN" sz="2400" dirty="0" smtClean="0"/>
              <a:t>make sense</a:t>
            </a:r>
          </a:p>
          <a:p>
            <a:pPr marL="342900" indent="-342900">
              <a:buAutoNum type="arabicPeriod"/>
            </a:pPr>
            <a:r>
              <a:rPr lang="en-US" altLang="zh-CN" sz="2400" dirty="0" smtClean="0"/>
              <a:t>be strict with</a:t>
            </a:r>
          </a:p>
          <a:p>
            <a:pPr marL="342900" indent="-342900">
              <a:buAutoNum type="arabicPeriod"/>
            </a:pPr>
            <a:r>
              <a:rPr lang="en-US" altLang="zh-CN" sz="2400" dirty="0" smtClean="0"/>
              <a:t>be to blame</a:t>
            </a:r>
          </a:p>
          <a:p>
            <a:pPr marL="342900" indent="-342900">
              <a:buAutoNum type="arabicPeriod"/>
            </a:pPr>
            <a:r>
              <a:rPr lang="en-US" altLang="zh-CN" sz="2400" dirty="0" smtClean="0"/>
              <a:t>face a challenge</a:t>
            </a:r>
          </a:p>
          <a:p>
            <a:pPr marL="342900" indent="-342900">
              <a:buAutoNum type="arabicPeriod"/>
            </a:pPr>
            <a:r>
              <a:rPr lang="en-US" altLang="zh-CN" sz="2400" dirty="0" smtClean="0"/>
              <a:t>lead to/ contribute to</a:t>
            </a:r>
          </a:p>
          <a:p>
            <a:pPr marL="342900" indent="-342900">
              <a:buAutoNum type="arabicPeriod"/>
            </a:pPr>
            <a:r>
              <a:rPr lang="en-US" altLang="zh-CN" sz="2400" dirty="0" smtClean="0"/>
              <a:t>absorb into</a:t>
            </a:r>
          </a:p>
          <a:p>
            <a:pPr marL="342900" indent="-342900">
              <a:buAutoNum type="arabicPeriod"/>
            </a:pPr>
            <a:r>
              <a:rPr lang="en-US" altLang="zh-CN" sz="2400" dirty="0" smtClean="0"/>
              <a:t>consist of / be made up of</a:t>
            </a:r>
          </a:p>
          <a:p>
            <a:pPr marL="342900" indent="-342900">
              <a:buAutoNum type="arabicPeriod"/>
            </a:pPr>
            <a:r>
              <a:rPr lang="en-US" altLang="zh-CN" sz="2400" dirty="0" smtClean="0"/>
              <a:t>divide into</a:t>
            </a:r>
          </a:p>
          <a:p>
            <a:pPr marL="342900" indent="-342900">
              <a:buAutoNum type="arabicPeriod"/>
            </a:pPr>
            <a:r>
              <a:rPr lang="en-US" altLang="zh-CN" sz="2400" dirty="0" smtClean="0"/>
              <a:t>refer to</a:t>
            </a:r>
          </a:p>
          <a:p>
            <a:pPr marL="342900" indent="-342900">
              <a:buAutoNum type="arabicPeriod"/>
            </a:pPr>
            <a:r>
              <a:rPr lang="en-US" altLang="zh-CN" sz="2400" dirty="0" smtClean="0"/>
              <a:t>break away from</a:t>
            </a:r>
            <a:endParaRPr lang="zh-CN" altLang="en-US" sz="2400" dirty="0"/>
          </a:p>
        </p:txBody>
      </p:sp>
    </p:spTree>
    <p:extLst>
      <p:ext uri="{BB962C8B-B14F-4D97-AF65-F5344CB8AC3E}">
        <p14:creationId xmlns:p14="http://schemas.microsoft.com/office/powerpoint/2010/main" val="327872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2520280" cy="5632311"/>
          </a:xfrm>
          <a:prstGeom prst="rect">
            <a:avLst/>
          </a:prstGeom>
          <a:noFill/>
        </p:spPr>
        <p:txBody>
          <a:bodyPr wrap="square" rtlCol="0">
            <a:spAutoFit/>
          </a:bodyPr>
          <a:lstStyle/>
          <a:p>
            <a:pPr marL="457200" indent="-457200">
              <a:buAutoNum type="arabicPeriod"/>
            </a:pPr>
            <a:r>
              <a:rPr lang="zh-CN" altLang="en-US" sz="2400" dirty="0" smtClean="0">
                <a:solidFill>
                  <a:srgbClr val="000000"/>
                </a:solidFill>
              </a:rPr>
              <a:t>值得赞赏的</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省去，不考虑</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代替</a:t>
            </a:r>
            <a:endParaRPr lang="en-US" altLang="zh-CN" sz="2400" dirty="0" smtClean="0">
              <a:solidFill>
                <a:srgbClr val="000000"/>
              </a:solidFill>
            </a:endParaRPr>
          </a:p>
          <a:p>
            <a:pPr marL="457200" indent="-457200">
              <a:buAutoNum type="arabicPeriod"/>
            </a:pPr>
            <a:r>
              <a:rPr lang="zh-CN" altLang="en-US" sz="2400" dirty="0">
                <a:solidFill>
                  <a:srgbClr val="000000"/>
                </a:solidFill>
              </a:rPr>
              <a:t>坏掉</a:t>
            </a:r>
            <a:r>
              <a:rPr lang="zh-CN" altLang="en-US" sz="2400" dirty="0" smtClean="0">
                <a:solidFill>
                  <a:srgbClr val="000000"/>
                </a:solidFill>
              </a:rPr>
              <a:t>了</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在特殊场合</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纪念</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拿起</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恢复</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看不见</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打扫，横扫</a:t>
            </a:r>
            <a:endParaRPr lang="en-US" altLang="zh-CN" sz="2400" dirty="0" smtClean="0">
              <a:solidFill>
                <a:srgbClr val="000000"/>
              </a:solidFill>
            </a:endParaRPr>
          </a:p>
          <a:p>
            <a:pPr marL="457200" indent="-457200">
              <a:buAutoNum type="arabicPeriod"/>
            </a:pPr>
            <a:r>
              <a:rPr lang="zh-CN" altLang="en-US" sz="2400" dirty="0">
                <a:solidFill>
                  <a:srgbClr val="000000"/>
                </a:solidFill>
              </a:rPr>
              <a:t>溜</a:t>
            </a:r>
            <a:r>
              <a:rPr lang="zh-CN" altLang="en-US" sz="2400" dirty="0" smtClean="0">
                <a:solidFill>
                  <a:srgbClr val="000000"/>
                </a:solidFill>
              </a:rPr>
              <a:t>进</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加速</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结果</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与</a:t>
            </a:r>
            <a:r>
              <a:rPr lang="en-US" altLang="zh-CN" sz="2400" dirty="0" smtClean="0">
                <a:solidFill>
                  <a:srgbClr val="000000"/>
                </a:solidFill>
              </a:rPr>
              <a:t>…</a:t>
            </a:r>
            <a:r>
              <a:rPr lang="zh-CN" altLang="en-US" sz="2400" dirty="0" smtClean="0">
                <a:solidFill>
                  <a:srgbClr val="000000"/>
                </a:solidFill>
              </a:rPr>
              <a:t>相似</a:t>
            </a:r>
            <a:endParaRPr lang="en-US" altLang="zh-CN" sz="2400" dirty="0" smtClean="0">
              <a:solidFill>
                <a:srgbClr val="000000"/>
              </a:solidFill>
            </a:endParaRPr>
          </a:p>
          <a:p>
            <a:pPr marL="457200" indent="-457200">
              <a:buAutoNum type="arabicPeriod"/>
            </a:pPr>
            <a:r>
              <a:rPr lang="zh-CN" altLang="en-US" sz="2400" dirty="0" smtClean="0">
                <a:solidFill>
                  <a:srgbClr val="000000"/>
                </a:solidFill>
              </a:rPr>
              <a:t>向四面八方</a:t>
            </a:r>
            <a:endParaRPr lang="en-US" altLang="zh-CN" sz="2400" dirty="0" smtClean="0">
              <a:solidFill>
                <a:srgbClr val="000000"/>
              </a:solidFill>
            </a:endParaRPr>
          </a:p>
        </p:txBody>
      </p:sp>
      <p:sp>
        <p:nvSpPr>
          <p:cNvPr id="3" name="TextBox 2"/>
          <p:cNvSpPr txBox="1"/>
          <p:nvPr/>
        </p:nvSpPr>
        <p:spPr>
          <a:xfrm>
            <a:off x="2771800" y="188640"/>
            <a:ext cx="4968552" cy="5632311"/>
          </a:xfrm>
          <a:prstGeom prst="rect">
            <a:avLst/>
          </a:prstGeom>
          <a:noFill/>
        </p:spPr>
        <p:txBody>
          <a:bodyPr wrap="square" rtlCol="0">
            <a:spAutoFit/>
          </a:bodyPr>
          <a:lstStyle/>
          <a:p>
            <a:pPr marL="342900" indent="-342900">
              <a:buFontTx/>
              <a:buAutoNum type="arabicPeriod"/>
            </a:pPr>
            <a:r>
              <a:rPr lang="en-US" altLang="zh-CN" sz="2400" dirty="0" smtClean="0">
                <a:solidFill>
                  <a:srgbClr val="000000"/>
                </a:solidFill>
              </a:rPr>
              <a:t>to one’s credit</a:t>
            </a:r>
          </a:p>
          <a:p>
            <a:pPr marL="342900" indent="-342900">
              <a:buFontTx/>
              <a:buAutoNum type="arabicPeriod"/>
            </a:pPr>
            <a:r>
              <a:rPr lang="en-US" altLang="zh-CN" sz="2400" dirty="0" smtClean="0">
                <a:solidFill>
                  <a:srgbClr val="000000"/>
                </a:solidFill>
              </a:rPr>
              <a:t>leave out</a:t>
            </a:r>
          </a:p>
          <a:p>
            <a:pPr marL="342900" indent="-342900">
              <a:buFontTx/>
              <a:buAutoNum type="arabicPeriod"/>
            </a:pPr>
            <a:r>
              <a:rPr lang="en-US" altLang="zh-CN" sz="2400" dirty="0" smtClean="0">
                <a:solidFill>
                  <a:srgbClr val="000000"/>
                </a:solidFill>
              </a:rPr>
              <a:t>take the place of</a:t>
            </a:r>
          </a:p>
          <a:p>
            <a:pPr marL="342900" indent="-342900">
              <a:buFontTx/>
              <a:buAutoNum type="arabicPeriod"/>
            </a:pPr>
            <a:r>
              <a:rPr lang="en-US" altLang="zh-CN" sz="2400" dirty="0" smtClean="0">
                <a:solidFill>
                  <a:srgbClr val="000000"/>
                </a:solidFill>
              </a:rPr>
              <a:t>break down</a:t>
            </a:r>
          </a:p>
          <a:p>
            <a:pPr marL="342900" indent="-342900">
              <a:buFontTx/>
              <a:buAutoNum type="arabicPeriod"/>
            </a:pPr>
            <a:r>
              <a:rPr lang="en-US" altLang="zh-CN" sz="2400" dirty="0" smtClean="0">
                <a:solidFill>
                  <a:srgbClr val="000000"/>
                </a:solidFill>
              </a:rPr>
              <a:t>on special occasions</a:t>
            </a:r>
          </a:p>
          <a:p>
            <a:pPr marL="342900" indent="-342900">
              <a:buFontTx/>
              <a:buAutoNum type="arabicPeriod"/>
            </a:pPr>
            <a:r>
              <a:rPr lang="en-US" altLang="zh-CN" sz="2400" dirty="0" smtClean="0">
                <a:solidFill>
                  <a:srgbClr val="000000"/>
                </a:solidFill>
              </a:rPr>
              <a:t>in memory of/ in honor of</a:t>
            </a:r>
          </a:p>
          <a:p>
            <a:pPr marL="342900" indent="-342900">
              <a:buFontTx/>
              <a:buAutoNum type="arabicPeriod"/>
            </a:pPr>
            <a:r>
              <a:rPr lang="en-US" altLang="zh-CN" sz="2400" dirty="0" smtClean="0">
                <a:solidFill>
                  <a:srgbClr val="000000"/>
                </a:solidFill>
              </a:rPr>
              <a:t>take up</a:t>
            </a:r>
          </a:p>
          <a:p>
            <a:pPr marL="342900" indent="-342900">
              <a:buFontTx/>
              <a:buAutoNum type="arabicPeriod"/>
            </a:pPr>
            <a:r>
              <a:rPr lang="en-US" altLang="zh-CN" sz="2400" dirty="0" smtClean="0">
                <a:solidFill>
                  <a:srgbClr val="000000"/>
                </a:solidFill>
              </a:rPr>
              <a:t>be back on one’s feet</a:t>
            </a:r>
          </a:p>
          <a:p>
            <a:pPr marL="342900" indent="-342900">
              <a:buFontTx/>
              <a:buAutoNum type="arabicPeriod"/>
            </a:pPr>
            <a:r>
              <a:rPr lang="en-US" altLang="zh-CN" sz="2400" dirty="0" smtClean="0">
                <a:solidFill>
                  <a:srgbClr val="000000"/>
                </a:solidFill>
              </a:rPr>
              <a:t>lose sight of</a:t>
            </a:r>
          </a:p>
          <a:p>
            <a:pPr marL="342900" indent="-342900">
              <a:buFontTx/>
              <a:buAutoNum type="arabicPeriod"/>
            </a:pPr>
            <a:r>
              <a:rPr lang="en-US" altLang="zh-CN" sz="2400" dirty="0" smtClean="0">
                <a:solidFill>
                  <a:srgbClr val="000000"/>
                </a:solidFill>
              </a:rPr>
              <a:t>sweep up</a:t>
            </a:r>
          </a:p>
          <a:p>
            <a:pPr marL="342900" indent="-342900">
              <a:buFontTx/>
              <a:buAutoNum type="arabicPeriod"/>
            </a:pPr>
            <a:r>
              <a:rPr lang="en-US" altLang="zh-CN" sz="2400" dirty="0" smtClean="0">
                <a:solidFill>
                  <a:srgbClr val="000000"/>
                </a:solidFill>
              </a:rPr>
              <a:t>slide into</a:t>
            </a:r>
          </a:p>
          <a:p>
            <a:pPr marL="342900" indent="-342900">
              <a:buFontTx/>
              <a:buAutoNum type="arabicPeriod"/>
            </a:pPr>
            <a:r>
              <a:rPr lang="en-US" altLang="zh-CN" sz="2400" dirty="0" smtClean="0">
                <a:solidFill>
                  <a:srgbClr val="000000"/>
                </a:solidFill>
              </a:rPr>
              <a:t>speed up</a:t>
            </a:r>
          </a:p>
          <a:p>
            <a:pPr marL="342900" indent="-342900">
              <a:buFontTx/>
              <a:buAutoNum type="arabicPeriod"/>
            </a:pPr>
            <a:r>
              <a:rPr lang="en-US" altLang="zh-CN" sz="2400" dirty="0" smtClean="0">
                <a:solidFill>
                  <a:srgbClr val="000000"/>
                </a:solidFill>
              </a:rPr>
              <a:t>as a result</a:t>
            </a:r>
          </a:p>
          <a:p>
            <a:pPr marL="342900" indent="-342900">
              <a:buFontTx/>
              <a:buAutoNum type="arabicPeriod"/>
            </a:pPr>
            <a:r>
              <a:rPr lang="en-US" altLang="zh-CN" sz="2400" dirty="0" smtClean="0">
                <a:solidFill>
                  <a:srgbClr val="000000"/>
                </a:solidFill>
              </a:rPr>
              <a:t>be similar to</a:t>
            </a:r>
          </a:p>
          <a:p>
            <a:pPr marL="342900" indent="-342900">
              <a:buFontTx/>
              <a:buAutoNum type="arabicPeriod"/>
            </a:pPr>
            <a:r>
              <a:rPr lang="en-US" altLang="zh-CN" sz="2400" dirty="0" smtClean="0">
                <a:solidFill>
                  <a:srgbClr val="000000"/>
                </a:solidFill>
              </a:rPr>
              <a:t>in all directions</a:t>
            </a:r>
            <a:endParaRPr lang="zh-CN" altLang="en-US" sz="2400" dirty="0">
              <a:solidFill>
                <a:srgbClr val="000000"/>
              </a:solidFill>
            </a:endParaRPr>
          </a:p>
        </p:txBody>
      </p:sp>
    </p:spTree>
    <p:extLst>
      <p:ext uri="{BB962C8B-B14F-4D97-AF65-F5344CB8AC3E}">
        <p14:creationId xmlns:p14="http://schemas.microsoft.com/office/powerpoint/2010/main" val="261205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3744416" cy="2677656"/>
          </a:xfrm>
          <a:prstGeom prst="rect">
            <a:avLst/>
          </a:prstGeom>
          <a:noFill/>
        </p:spPr>
        <p:txBody>
          <a:bodyPr wrap="square" rtlCol="0">
            <a:spAutoFit/>
          </a:bodyPr>
          <a:lstStyle/>
          <a:p>
            <a:pPr marL="342900" indent="-342900">
              <a:buFontTx/>
              <a:buAutoNum type="arabicPeriod"/>
            </a:pPr>
            <a:r>
              <a:rPr lang="en-US" altLang="zh-CN" sz="2800" dirty="0" smtClean="0">
                <a:solidFill>
                  <a:prstClr val="black"/>
                </a:solidFill>
              </a:rPr>
              <a:t>search for</a:t>
            </a:r>
          </a:p>
          <a:p>
            <a:pPr marL="342900" indent="-342900">
              <a:buFontTx/>
              <a:buAutoNum type="arabicPeriod"/>
            </a:pPr>
            <a:r>
              <a:rPr lang="en-US" altLang="zh-CN" sz="2800" dirty="0" smtClean="0">
                <a:solidFill>
                  <a:prstClr val="black"/>
                </a:solidFill>
              </a:rPr>
              <a:t>swept up</a:t>
            </a:r>
          </a:p>
          <a:p>
            <a:pPr marL="342900" indent="-342900">
              <a:buFontTx/>
              <a:buAutoNum type="arabicPeriod"/>
            </a:pPr>
            <a:r>
              <a:rPr lang="en-US" altLang="zh-CN" sz="2800" dirty="0" smtClean="0">
                <a:solidFill>
                  <a:prstClr val="black"/>
                </a:solidFill>
              </a:rPr>
              <a:t>pressed down</a:t>
            </a:r>
          </a:p>
          <a:p>
            <a:pPr marL="342900" indent="-342900">
              <a:buFontTx/>
              <a:buAutoNum type="arabicPeriod"/>
            </a:pPr>
            <a:r>
              <a:rPr lang="en-US" altLang="zh-CN" sz="2800" dirty="0" smtClean="0">
                <a:solidFill>
                  <a:prstClr val="black"/>
                </a:solidFill>
              </a:rPr>
              <a:t>sweep up</a:t>
            </a:r>
          </a:p>
          <a:p>
            <a:pPr marL="342900" indent="-342900">
              <a:buFontTx/>
              <a:buAutoNum type="arabicPeriod"/>
            </a:pPr>
            <a:r>
              <a:rPr lang="en-US" altLang="zh-CN" sz="2800" dirty="0" smtClean="0">
                <a:solidFill>
                  <a:prstClr val="black"/>
                </a:solidFill>
              </a:rPr>
              <a:t>took up</a:t>
            </a:r>
          </a:p>
          <a:p>
            <a:pPr marL="342900" indent="-342900">
              <a:buFontTx/>
              <a:buAutoNum type="arabicPeriod"/>
            </a:pPr>
            <a:r>
              <a:rPr lang="en-US" altLang="zh-CN" sz="2800" dirty="0" smtClean="0">
                <a:solidFill>
                  <a:prstClr val="black"/>
                </a:solidFill>
              </a:rPr>
              <a:t>slide…into</a:t>
            </a:r>
            <a:endParaRPr lang="zh-CN" altLang="en-US" sz="2800" dirty="0">
              <a:solidFill>
                <a:prstClr val="black"/>
              </a:solidFill>
            </a:endParaRPr>
          </a:p>
        </p:txBody>
      </p:sp>
      <p:sp>
        <p:nvSpPr>
          <p:cNvPr id="5" name="TextBox 4"/>
          <p:cNvSpPr txBox="1"/>
          <p:nvPr/>
        </p:nvSpPr>
        <p:spPr>
          <a:xfrm>
            <a:off x="3923928" y="404664"/>
            <a:ext cx="3744416" cy="4401205"/>
          </a:xfrm>
          <a:prstGeom prst="rect">
            <a:avLst/>
          </a:prstGeom>
          <a:noFill/>
        </p:spPr>
        <p:txBody>
          <a:bodyPr wrap="square" rtlCol="0">
            <a:spAutoFit/>
          </a:bodyPr>
          <a:lstStyle/>
          <a:p>
            <a:r>
              <a:rPr lang="en-US" altLang="zh-CN" sz="2800" dirty="0" smtClean="0">
                <a:solidFill>
                  <a:prstClr val="black"/>
                </a:solidFill>
              </a:rPr>
              <a:t>opportunities</a:t>
            </a:r>
          </a:p>
          <a:p>
            <a:r>
              <a:rPr lang="en-US" altLang="zh-CN" sz="2800" dirty="0" smtClean="0">
                <a:solidFill>
                  <a:prstClr val="black"/>
                </a:solidFill>
              </a:rPr>
              <a:t>constantly</a:t>
            </a:r>
          </a:p>
          <a:p>
            <a:r>
              <a:rPr lang="en-US" altLang="zh-CN" sz="2800" dirty="0" smtClean="0">
                <a:solidFill>
                  <a:prstClr val="black"/>
                </a:solidFill>
              </a:rPr>
              <a:t>stewardesses</a:t>
            </a:r>
          </a:p>
          <a:p>
            <a:r>
              <a:rPr lang="en-US" altLang="zh-CN" sz="2800" dirty="0" smtClean="0">
                <a:solidFill>
                  <a:prstClr val="black"/>
                </a:solidFill>
              </a:rPr>
              <a:t>previous</a:t>
            </a:r>
          </a:p>
          <a:p>
            <a:r>
              <a:rPr lang="en-US" altLang="zh-CN" sz="2800" dirty="0" smtClean="0">
                <a:solidFill>
                  <a:prstClr val="black"/>
                </a:solidFill>
              </a:rPr>
              <a:t>adjustment</a:t>
            </a:r>
          </a:p>
          <a:p>
            <a:r>
              <a:rPr lang="en-US" altLang="zh-CN" sz="2800" dirty="0" smtClean="0">
                <a:solidFill>
                  <a:prstClr val="black"/>
                </a:solidFill>
              </a:rPr>
              <a:t>tolerate</a:t>
            </a:r>
          </a:p>
          <a:p>
            <a:r>
              <a:rPr lang="en-US" altLang="zh-CN" sz="2800" dirty="0" smtClean="0">
                <a:solidFill>
                  <a:prstClr val="black"/>
                </a:solidFill>
              </a:rPr>
              <a:t>take up</a:t>
            </a:r>
          </a:p>
          <a:p>
            <a:r>
              <a:rPr lang="en-US" altLang="zh-CN" sz="2800" dirty="0" smtClean="0">
                <a:solidFill>
                  <a:prstClr val="black"/>
                </a:solidFill>
              </a:rPr>
              <a:t>lose sight of</a:t>
            </a:r>
          </a:p>
          <a:p>
            <a:r>
              <a:rPr lang="en-US" altLang="zh-CN" sz="2800" dirty="0" smtClean="0">
                <a:solidFill>
                  <a:prstClr val="black"/>
                </a:solidFill>
              </a:rPr>
              <a:t>link</a:t>
            </a:r>
          </a:p>
          <a:p>
            <a:r>
              <a:rPr lang="en-US" altLang="zh-CN" sz="2800" dirty="0" smtClean="0">
                <a:solidFill>
                  <a:prstClr val="black"/>
                </a:solidFill>
              </a:rPr>
              <a:t>bent</a:t>
            </a:r>
            <a:endParaRPr lang="zh-CN" altLang="en-US" sz="2800" dirty="0">
              <a:solidFill>
                <a:prstClr val="black"/>
              </a:solidFill>
            </a:endParaRPr>
          </a:p>
        </p:txBody>
      </p:sp>
    </p:spTree>
    <p:extLst>
      <p:ext uri="{BB962C8B-B14F-4D97-AF65-F5344CB8AC3E}">
        <p14:creationId xmlns:p14="http://schemas.microsoft.com/office/powerpoint/2010/main" val="22123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404664"/>
            <a:ext cx="3744416" cy="1815882"/>
          </a:xfrm>
          <a:prstGeom prst="rect">
            <a:avLst/>
          </a:prstGeom>
          <a:noFill/>
        </p:spPr>
        <p:txBody>
          <a:bodyPr wrap="square" rtlCol="0">
            <a:spAutoFit/>
          </a:bodyPr>
          <a:lstStyle/>
          <a:p>
            <a:pPr marL="342900" indent="-342900">
              <a:buFontTx/>
              <a:buAutoNum type="arabicPeriod"/>
            </a:pPr>
            <a:r>
              <a:rPr lang="en-US" altLang="zh-CN" sz="2800" dirty="0" smtClean="0">
                <a:solidFill>
                  <a:prstClr val="black"/>
                </a:solidFill>
              </a:rPr>
              <a:t>lost sight of</a:t>
            </a:r>
          </a:p>
          <a:p>
            <a:pPr marL="342900" indent="-342900">
              <a:buFontTx/>
              <a:buAutoNum type="arabicPeriod"/>
            </a:pPr>
            <a:r>
              <a:rPr lang="en-US" altLang="zh-CN" sz="2800" dirty="0" smtClean="0">
                <a:solidFill>
                  <a:prstClr val="black"/>
                </a:solidFill>
              </a:rPr>
              <a:t>catch sight of</a:t>
            </a:r>
          </a:p>
          <a:p>
            <a:pPr marL="342900" indent="-342900">
              <a:buFontTx/>
              <a:buAutoNum type="arabicPeriod"/>
            </a:pPr>
            <a:r>
              <a:rPr lang="en-US" altLang="zh-CN" sz="2800" dirty="0" smtClean="0">
                <a:solidFill>
                  <a:prstClr val="black"/>
                </a:solidFill>
              </a:rPr>
              <a:t>caught sight of</a:t>
            </a:r>
          </a:p>
          <a:p>
            <a:pPr marL="342900" indent="-342900">
              <a:buFontTx/>
              <a:buAutoNum type="arabicPeriod"/>
            </a:pPr>
            <a:r>
              <a:rPr lang="en-US" altLang="zh-CN" sz="2800" dirty="0" smtClean="0">
                <a:solidFill>
                  <a:prstClr val="black"/>
                </a:solidFill>
              </a:rPr>
              <a:t>lost sight of</a:t>
            </a:r>
            <a:endParaRPr lang="zh-CN" altLang="en-US" sz="2800" dirty="0">
              <a:solidFill>
                <a:prstClr val="black"/>
              </a:solidFill>
            </a:endParaRPr>
          </a:p>
        </p:txBody>
      </p:sp>
      <p:sp>
        <p:nvSpPr>
          <p:cNvPr id="5" name="TextBox 4"/>
          <p:cNvSpPr txBox="1"/>
          <p:nvPr/>
        </p:nvSpPr>
        <p:spPr>
          <a:xfrm>
            <a:off x="3923928" y="404664"/>
            <a:ext cx="3744416" cy="5262979"/>
          </a:xfrm>
          <a:prstGeom prst="rect">
            <a:avLst/>
          </a:prstGeom>
          <a:noFill/>
        </p:spPr>
        <p:txBody>
          <a:bodyPr wrap="square" rtlCol="0">
            <a:spAutoFit/>
          </a:bodyPr>
          <a:lstStyle/>
          <a:p>
            <a:r>
              <a:rPr lang="en-US" altLang="zh-CN" sz="2800" dirty="0" smtClean="0">
                <a:solidFill>
                  <a:prstClr val="black"/>
                </a:solidFill>
              </a:rPr>
              <a:t>typist</a:t>
            </a:r>
          </a:p>
          <a:p>
            <a:r>
              <a:rPr lang="en-US" altLang="zh-CN" sz="2800" dirty="0" smtClean="0">
                <a:solidFill>
                  <a:prstClr val="black"/>
                </a:solidFill>
              </a:rPr>
              <a:t>capsule</a:t>
            </a:r>
          </a:p>
          <a:p>
            <a:r>
              <a:rPr lang="en-US" altLang="zh-CN" sz="2800" dirty="0" smtClean="0">
                <a:solidFill>
                  <a:prstClr val="black"/>
                </a:solidFill>
              </a:rPr>
              <a:t>representative</a:t>
            </a:r>
          </a:p>
          <a:p>
            <a:r>
              <a:rPr lang="en-US" altLang="zh-CN" sz="2800" dirty="0" smtClean="0">
                <a:solidFill>
                  <a:prstClr val="black"/>
                </a:solidFill>
              </a:rPr>
              <a:t>impression</a:t>
            </a:r>
          </a:p>
          <a:p>
            <a:r>
              <a:rPr lang="en-US" altLang="zh-CN" sz="2800" dirty="0" smtClean="0">
                <a:solidFill>
                  <a:prstClr val="black"/>
                </a:solidFill>
              </a:rPr>
              <a:t>efficiency</a:t>
            </a:r>
          </a:p>
          <a:p>
            <a:r>
              <a:rPr lang="en-US" altLang="zh-CN" sz="2800" dirty="0" smtClean="0">
                <a:solidFill>
                  <a:prstClr val="black"/>
                </a:solidFill>
              </a:rPr>
              <a:t>motivation</a:t>
            </a:r>
          </a:p>
          <a:p>
            <a:r>
              <a:rPr lang="en-US" altLang="zh-CN" sz="2800" dirty="0" smtClean="0">
                <a:solidFill>
                  <a:prstClr val="black"/>
                </a:solidFill>
              </a:rPr>
              <a:t>instant</a:t>
            </a:r>
          </a:p>
          <a:p>
            <a:r>
              <a:rPr lang="en-US" altLang="zh-CN" sz="2800" dirty="0" smtClean="0">
                <a:solidFill>
                  <a:prstClr val="black"/>
                </a:solidFill>
              </a:rPr>
              <a:t>switch</a:t>
            </a:r>
          </a:p>
          <a:p>
            <a:r>
              <a:rPr lang="en-US" altLang="zh-CN" sz="2800" dirty="0" smtClean="0">
                <a:solidFill>
                  <a:prstClr val="black"/>
                </a:solidFill>
              </a:rPr>
              <a:t>flash</a:t>
            </a:r>
          </a:p>
          <a:p>
            <a:r>
              <a:rPr lang="en-US" altLang="zh-CN" sz="2800" dirty="0" smtClean="0">
                <a:solidFill>
                  <a:prstClr val="black"/>
                </a:solidFill>
              </a:rPr>
              <a:t>manufactured</a:t>
            </a:r>
          </a:p>
          <a:p>
            <a:r>
              <a:rPr lang="en-US" altLang="zh-CN" sz="2800" dirty="0" smtClean="0">
                <a:solidFill>
                  <a:prstClr val="black"/>
                </a:solidFill>
              </a:rPr>
              <a:t>materials</a:t>
            </a:r>
          </a:p>
          <a:p>
            <a:r>
              <a:rPr lang="en-US" altLang="zh-CN" sz="2800" dirty="0" smtClean="0">
                <a:solidFill>
                  <a:prstClr val="black"/>
                </a:solidFill>
              </a:rPr>
              <a:t>settlements</a:t>
            </a:r>
            <a:endParaRPr lang="zh-CN" altLang="en-US" sz="2800" dirty="0">
              <a:solidFill>
                <a:prstClr val="black"/>
              </a:solidFill>
            </a:endParaRPr>
          </a:p>
        </p:txBody>
      </p:sp>
    </p:spTree>
    <p:extLst>
      <p:ext uri="{BB962C8B-B14F-4D97-AF65-F5344CB8AC3E}">
        <p14:creationId xmlns:p14="http://schemas.microsoft.com/office/powerpoint/2010/main" val="124071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712968" cy="954107"/>
          </a:xfrm>
          <a:prstGeom prst="rect">
            <a:avLst/>
          </a:prstGeom>
          <a:noFill/>
        </p:spPr>
        <p:txBody>
          <a:bodyPr wrap="square" rtlCol="0">
            <a:spAutoFit/>
          </a:bodyPr>
          <a:lstStyle/>
          <a:p>
            <a:r>
              <a:rPr lang="zh-CN" altLang="en-US" sz="2800" dirty="0" smtClean="0">
                <a:solidFill>
                  <a:srgbClr val="FF0000"/>
                </a:solidFill>
              </a:rPr>
              <a:t>非谓语动词作状语</a:t>
            </a:r>
            <a:endParaRPr lang="en-US" altLang="zh-CN" sz="2800" dirty="0">
              <a:solidFill>
                <a:srgbClr val="FF0000"/>
              </a:solidFill>
            </a:endParaRPr>
          </a:p>
          <a:p>
            <a:endParaRPr lang="zh-CN" altLang="en-US" sz="2800" dirty="0">
              <a:solidFill>
                <a:srgbClr val="FF0000"/>
              </a:solidFill>
            </a:endParaRPr>
          </a:p>
        </p:txBody>
      </p:sp>
    </p:spTree>
    <p:extLst>
      <p:ext uri="{BB962C8B-B14F-4D97-AF65-F5344CB8AC3E}">
        <p14:creationId xmlns:p14="http://schemas.microsoft.com/office/powerpoint/2010/main" val="86422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79388" y="254000"/>
            <a:ext cx="85693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lang="en-US" altLang="zh-CN" sz="2400" dirty="0" smtClean="0">
                <a:solidFill>
                  <a:srgbClr val="000000"/>
                </a:solidFill>
              </a:rPr>
              <a:t>On Saturday afternoon , Mr. Green went to the town,___ some bananas and visited his cousin.</a:t>
            </a:r>
          </a:p>
          <a:p>
            <a:pPr eaLnBrk="1" fontAlgn="base" hangingPunct="1">
              <a:spcBef>
                <a:spcPct val="0"/>
              </a:spcBef>
              <a:spcAft>
                <a:spcPct val="0"/>
              </a:spcAft>
            </a:pPr>
            <a:r>
              <a:rPr lang="en-US" altLang="zh-CN" sz="2400" dirty="0" smtClean="0">
                <a:solidFill>
                  <a:srgbClr val="000000"/>
                </a:solidFill>
              </a:rPr>
              <a:t>On Saturday afternoon , Mr. Green went to the town,___ some bananas and visiting his cousin.</a:t>
            </a:r>
          </a:p>
          <a:p>
            <a:pPr eaLnBrk="1" fontAlgn="base" hangingPunct="1">
              <a:spcBef>
                <a:spcPct val="0"/>
              </a:spcBef>
              <a:spcAft>
                <a:spcPct val="0"/>
              </a:spcAft>
            </a:pPr>
            <a:endParaRPr lang="en-US" altLang="zh-CN" sz="2400" dirty="0" smtClean="0">
              <a:solidFill>
                <a:srgbClr val="000000"/>
              </a:solidFill>
            </a:endParaRPr>
          </a:p>
          <a:p>
            <a:pPr eaLnBrk="1" fontAlgn="base" hangingPunct="1">
              <a:spcBef>
                <a:spcPct val="0"/>
              </a:spcBef>
              <a:spcAft>
                <a:spcPct val="0"/>
              </a:spcAft>
            </a:pPr>
            <a:r>
              <a:rPr lang="en-US" altLang="zh-CN" sz="2400" dirty="0" smtClean="0">
                <a:solidFill>
                  <a:srgbClr val="000000"/>
                </a:solidFill>
              </a:rPr>
              <a:t>     A bought    B  buying  C  to buy   D buy </a:t>
            </a:r>
          </a:p>
          <a:p>
            <a:pPr eaLnBrk="1" fontAlgn="base" hangingPunct="1">
              <a:spcBef>
                <a:spcPct val="0"/>
              </a:spcBef>
              <a:spcAft>
                <a:spcPct val="0"/>
              </a:spcAft>
            </a:pPr>
            <a:endParaRPr lang="en-US" altLang="zh-CN" sz="2400" dirty="0" smtClean="0">
              <a:solidFill>
                <a:srgbClr val="000000"/>
              </a:solidFill>
            </a:endParaRPr>
          </a:p>
          <a:p>
            <a:pPr eaLnBrk="1" fontAlgn="base" hangingPunct="1">
              <a:spcBef>
                <a:spcPct val="0"/>
              </a:spcBef>
              <a:spcAft>
                <a:spcPct val="0"/>
              </a:spcAft>
            </a:pPr>
            <a:r>
              <a:rPr lang="en-US" altLang="zh-CN" sz="2200" b="1" dirty="0" smtClean="0">
                <a:solidFill>
                  <a:srgbClr val="0070C0"/>
                </a:solidFill>
              </a:rPr>
              <a:t>1. </a:t>
            </a:r>
            <a:r>
              <a:rPr lang="zh-CN" altLang="en-US" sz="2200" b="1" dirty="0" smtClean="0">
                <a:solidFill>
                  <a:srgbClr val="0070C0"/>
                </a:solidFill>
              </a:rPr>
              <a:t>并列谓语动词和伴随状语的区别</a:t>
            </a:r>
          </a:p>
        </p:txBody>
      </p:sp>
      <p:sp>
        <p:nvSpPr>
          <p:cNvPr id="29699" name="Text Box 3"/>
          <p:cNvSpPr txBox="1">
            <a:spLocks noChangeArrowheads="1"/>
          </p:cNvSpPr>
          <p:nvPr/>
        </p:nvSpPr>
        <p:spPr bwMode="auto">
          <a:xfrm>
            <a:off x="7715250" y="2143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en-US" altLang="zh-CN" sz="2400" b="1" smtClean="0">
                <a:solidFill>
                  <a:srgbClr val="FF3300"/>
                </a:solidFill>
              </a:rPr>
              <a:t>A</a:t>
            </a:r>
          </a:p>
        </p:txBody>
      </p:sp>
      <p:sp>
        <p:nvSpPr>
          <p:cNvPr id="29700" name="Text Box 4"/>
          <p:cNvSpPr txBox="1">
            <a:spLocks noChangeArrowheads="1"/>
          </p:cNvSpPr>
          <p:nvPr/>
        </p:nvSpPr>
        <p:spPr bwMode="auto">
          <a:xfrm>
            <a:off x="7715250" y="92868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en-US" altLang="zh-CN" sz="2400" b="1" smtClean="0">
                <a:solidFill>
                  <a:srgbClr val="FF3300"/>
                </a:solidFill>
              </a:rPr>
              <a:t>B</a:t>
            </a:r>
          </a:p>
        </p:txBody>
      </p:sp>
    </p:spTree>
    <p:extLst>
      <p:ext uri="{BB962C8B-B14F-4D97-AF65-F5344CB8AC3E}">
        <p14:creationId xmlns:p14="http://schemas.microsoft.com/office/powerpoint/2010/main" val="476415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down)">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down)">
                                      <p:cBhvr>
                                        <p:cTn id="12" dur="500"/>
                                        <p:tgtEl>
                                          <p:spTgt spid="29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9698">
                                            <p:txEl>
                                              <p:pRg st="5" end="5"/>
                                            </p:txEl>
                                          </p:spTgt>
                                        </p:tgtEl>
                                        <p:attrNameLst>
                                          <p:attrName>style.visibility</p:attrName>
                                        </p:attrNameLst>
                                      </p:cBhvr>
                                      <p:to>
                                        <p:strVal val="visible"/>
                                      </p:to>
                                    </p:set>
                                    <p:animEffect transition="in" filter="wipe(down)">
                                      <p:cBhvr>
                                        <p:cTn id="17" dur="500"/>
                                        <p:tgtEl>
                                          <p:spTgt spid="296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42875" y="285750"/>
            <a:ext cx="8786813"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lang="en-US" altLang="zh-CN" sz="2400" u="sng" dirty="0" smtClean="0">
                <a:solidFill>
                  <a:srgbClr val="000000"/>
                </a:solidFill>
              </a:rPr>
              <a:t>               </a:t>
            </a:r>
            <a:r>
              <a:rPr lang="en-US" altLang="zh-CN" sz="2400" dirty="0" smtClean="0">
                <a:solidFill>
                  <a:srgbClr val="000000"/>
                </a:solidFill>
              </a:rPr>
              <a:t> (bite) twice, the postman refused to deliver our letters.</a:t>
            </a:r>
          </a:p>
          <a:p>
            <a:pPr eaLnBrk="1" fontAlgn="base" hangingPunct="1">
              <a:spcBef>
                <a:spcPct val="0"/>
              </a:spcBef>
              <a:spcAft>
                <a:spcPct val="0"/>
              </a:spcAft>
            </a:pPr>
            <a:r>
              <a:rPr lang="en-US" altLang="zh-CN" sz="2400" u="sng" dirty="0" smtClean="0">
                <a:solidFill>
                  <a:srgbClr val="000000"/>
                </a:solidFill>
              </a:rPr>
              <a:t>               </a:t>
            </a:r>
            <a:r>
              <a:rPr lang="en-US" altLang="zh-CN" sz="2400" dirty="0" smtClean="0">
                <a:solidFill>
                  <a:srgbClr val="000000"/>
                </a:solidFill>
              </a:rPr>
              <a:t> (flood) for several days, the city was in need of help.</a:t>
            </a:r>
          </a:p>
          <a:p>
            <a:pPr eaLnBrk="1" fontAlgn="base" hangingPunct="1">
              <a:spcBef>
                <a:spcPct val="0"/>
              </a:spcBef>
              <a:spcAft>
                <a:spcPct val="0"/>
              </a:spcAft>
            </a:pPr>
            <a:r>
              <a:rPr lang="en-US" altLang="zh-CN" sz="2400" u="sng" dirty="0" smtClean="0">
                <a:solidFill>
                  <a:srgbClr val="000000"/>
                </a:solidFill>
              </a:rPr>
              <a:t>               </a:t>
            </a:r>
            <a:r>
              <a:rPr lang="en-US" altLang="zh-CN" sz="2400" dirty="0" smtClean="0">
                <a:solidFill>
                  <a:srgbClr val="000000"/>
                </a:solidFill>
              </a:rPr>
              <a:t> (repair) in the factory, the bike cannot be used now.</a:t>
            </a:r>
            <a:endParaRPr lang="en-US" altLang="zh-CN" sz="2400" u="sng" dirty="0" smtClean="0">
              <a:solidFill>
                <a:srgbClr val="000000"/>
              </a:solidFill>
            </a:endParaRPr>
          </a:p>
          <a:p>
            <a:pPr eaLnBrk="1" fontAlgn="base" hangingPunct="1">
              <a:spcBef>
                <a:spcPct val="0"/>
              </a:spcBef>
              <a:spcAft>
                <a:spcPct val="0"/>
              </a:spcAft>
            </a:pPr>
            <a:r>
              <a:rPr lang="en-US" altLang="zh-CN" sz="2400" u="sng" dirty="0" smtClean="0">
                <a:solidFill>
                  <a:srgbClr val="000000"/>
                </a:solidFill>
              </a:rPr>
              <a:t>               </a:t>
            </a:r>
            <a:r>
              <a:rPr lang="en-US" altLang="zh-CN" sz="2400" dirty="0" smtClean="0">
                <a:solidFill>
                  <a:srgbClr val="000000"/>
                </a:solidFill>
              </a:rPr>
              <a:t> (finish) my work, I felt relieved.</a:t>
            </a:r>
          </a:p>
          <a:p>
            <a:pPr eaLnBrk="1" fontAlgn="base" hangingPunct="1">
              <a:spcBef>
                <a:spcPct val="0"/>
              </a:spcBef>
              <a:spcAft>
                <a:spcPct val="0"/>
              </a:spcAft>
            </a:pPr>
            <a:r>
              <a:rPr lang="en-US" altLang="zh-CN" sz="2400" u="sng" dirty="0" smtClean="0">
                <a:solidFill>
                  <a:srgbClr val="000000"/>
                </a:solidFill>
              </a:rPr>
              <a:t>               </a:t>
            </a:r>
            <a:r>
              <a:rPr lang="en-US" altLang="zh-CN" sz="2400" dirty="0" smtClean="0">
                <a:solidFill>
                  <a:srgbClr val="000000"/>
                </a:solidFill>
              </a:rPr>
              <a:t> (prepare) for the coming exam, we don’t have much free time.</a:t>
            </a:r>
          </a:p>
          <a:p>
            <a:pPr eaLnBrk="1" fontAlgn="base" hangingPunct="1">
              <a:spcBef>
                <a:spcPct val="0"/>
              </a:spcBef>
              <a:spcAft>
                <a:spcPct val="0"/>
              </a:spcAft>
            </a:pPr>
            <a:endParaRPr lang="en-US" altLang="zh-CN" sz="2400" u="sng" dirty="0" smtClean="0">
              <a:solidFill>
                <a:srgbClr val="000000"/>
              </a:solidFill>
            </a:endParaRPr>
          </a:p>
          <a:p>
            <a:pPr eaLnBrk="1" fontAlgn="base" hangingPunct="1">
              <a:spcBef>
                <a:spcPct val="0"/>
              </a:spcBef>
              <a:spcAft>
                <a:spcPct val="0"/>
              </a:spcAft>
            </a:pPr>
            <a:r>
              <a:rPr lang="en-US" altLang="zh-CN" sz="2200" b="1" dirty="0" smtClean="0">
                <a:solidFill>
                  <a:srgbClr val="0070C0"/>
                </a:solidFill>
              </a:rPr>
              <a:t>2. </a:t>
            </a:r>
            <a:r>
              <a:rPr lang="zh-CN" altLang="en-US" sz="2200" b="1" dirty="0" smtClean="0">
                <a:solidFill>
                  <a:srgbClr val="0070C0"/>
                </a:solidFill>
              </a:rPr>
              <a:t>非谓语动词与句子主语的主被动关系及动作发生的时间关系。过去分词在使用时如果不强调动作的先后，而只表示状态，可以代替现在分词的被动完成式，如第一句中。</a:t>
            </a:r>
            <a:endParaRPr lang="en-US" altLang="zh-CN" sz="2200" b="1" dirty="0" smtClean="0">
              <a:solidFill>
                <a:srgbClr val="0070C0"/>
              </a:solidFill>
            </a:endParaRPr>
          </a:p>
        </p:txBody>
      </p:sp>
      <p:sp>
        <p:nvSpPr>
          <p:cNvPr id="3" name="Text Box 3"/>
          <p:cNvSpPr txBox="1">
            <a:spLocks noChangeArrowheads="1"/>
          </p:cNvSpPr>
          <p:nvPr/>
        </p:nvSpPr>
        <p:spPr bwMode="auto">
          <a:xfrm>
            <a:off x="285750" y="285750"/>
            <a:ext cx="1512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en-US" altLang="zh-CN" sz="2000" b="1" smtClean="0">
                <a:solidFill>
                  <a:srgbClr val="FF3300"/>
                </a:solidFill>
              </a:rPr>
              <a:t>Bitten</a:t>
            </a:r>
          </a:p>
        </p:txBody>
      </p:sp>
      <p:sp>
        <p:nvSpPr>
          <p:cNvPr id="4" name="Text Box 3"/>
          <p:cNvSpPr txBox="1">
            <a:spLocks noChangeArrowheads="1"/>
          </p:cNvSpPr>
          <p:nvPr/>
        </p:nvSpPr>
        <p:spPr bwMode="auto">
          <a:xfrm>
            <a:off x="142875" y="571500"/>
            <a:ext cx="2798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en-US" altLang="zh-CN" sz="2000" b="1" smtClean="0">
                <a:solidFill>
                  <a:srgbClr val="FF3300"/>
                </a:solidFill>
              </a:rPr>
              <a:t>Having been flooded</a:t>
            </a:r>
          </a:p>
        </p:txBody>
      </p:sp>
      <p:sp>
        <p:nvSpPr>
          <p:cNvPr id="5" name="Text Box 3"/>
          <p:cNvSpPr txBox="1">
            <a:spLocks noChangeArrowheads="1"/>
          </p:cNvSpPr>
          <p:nvPr/>
        </p:nvSpPr>
        <p:spPr bwMode="auto">
          <a:xfrm>
            <a:off x="142875" y="928688"/>
            <a:ext cx="2214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en-US" altLang="zh-CN" sz="2000" b="1" smtClean="0">
                <a:solidFill>
                  <a:srgbClr val="FF3300"/>
                </a:solidFill>
              </a:rPr>
              <a:t>Being repaired</a:t>
            </a:r>
          </a:p>
        </p:txBody>
      </p:sp>
      <p:sp>
        <p:nvSpPr>
          <p:cNvPr id="6" name="Text Box 3"/>
          <p:cNvSpPr txBox="1">
            <a:spLocks noChangeArrowheads="1"/>
          </p:cNvSpPr>
          <p:nvPr/>
        </p:nvSpPr>
        <p:spPr bwMode="auto">
          <a:xfrm>
            <a:off x="142875" y="1285875"/>
            <a:ext cx="2214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en-US" altLang="zh-CN" sz="2000" b="1" smtClean="0">
                <a:solidFill>
                  <a:srgbClr val="FF3300"/>
                </a:solidFill>
              </a:rPr>
              <a:t>Having finished</a:t>
            </a:r>
          </a:p>
        </p:txBody>
      </p:sp>
      <p:sp>
        <p:nvSpPr>
          <p:cNvPr id="7" name="Text Box 3"/>
          <p:cNvSpPr txBox="1">
            <a:spLocks noChangeArrowheads="1"/>
          </p:cNvSpPr>
          <p:nvPr/>
        </p:nvSpPr>
        <p:spPr bwMode="auto">
          <a:xfrm>
            <a:off x="201613" y="1785938"/>
            <a:ext cx="1512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en-US" altLang="zh-CN" sz="2000" b="1" smtClean="0">
                <a:solidFill>
                  <a:srgbClr val="FF3300"/>
                </a:solidFill>
              </a:rPr>
              <a:t>Preparing</a:t>
            </a:r>
          </a:p>
        </p:txBody>
      </p:sp>
    </p:spTree>
    <p:extLst>
      <p:ext uri="{BB962C8B-B14F-4D97-AF65-F5344CB8AC3E}">
        <p14:creationId xmlns:p14="http://schemas.microsoft.com/office/powerpoint/2010/main" val="1680424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linds(horizontal)">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142875" y="287338"/>
            <a:ext cx="885825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dirty="0"/>
              <a:t>The tsunami hit the region, </a:t>
            </a:r>
            <a:r>
              <a:rPr lang="en-US" altLang="zh-CN" sz="2400" u="sng" dirty="0"/>
              <a:t>              </a:t>
            </a:r>
            <a:r>
              <a:rPr lang="en-US" altLang="zh-CN" sz="2400" dirty="0"/>
              <a:t> (cause) much damage to it.</a:t>
            </a:r>
          </a:p>
          <a:p>
            <a:pPr eaLnBrk="1" hangingPunct="1"/>
            <a:r>
              <a:rPr lang="en-US" altLang="zh-CN" sz="2400" dirty="0"/>
              <a:t>The tsunami left the region, </a:t>
            </a:r>
            <a:r>
              <a:rPr lang="en-US" altLang="zh-CN" sz="2400" u="sng" dirty="0"/>
              <a:t>              </a:t>
            </a:r>
            <a:r>
              <a:rPr lang="en-US" altLang="zh-CN" sz="2400" dirty="0"/>
              <a:t> (cause) much damage to it.</a:t>
            </a:r>
          </a:p>
          <a:p>
            <a:pPr eaLnBrk="1" hangingPunct="1"/>
            <a:endParaRPr lang="en-US" altLang="zh-CN" sz="2400" dirty="0"/>
          </a:p>
          <a:p>
            <a:pPr eaLnBrk="1" hangingPunct="1"/>
            <a:r>
              <a:rPr lang="en-US" altLang="zh-CN" sz="2200" b="1" dirty="0" smtClean="0">
                <a:solidFill>
                  <a:srgbClr val="0070C0"/>
                </a:solidFill>
              </a:rPr>
              <a:t>3. </a:t>
            </a:r>
            <a:r>
              <a:rPr lang="zh-CN" altLang="en-US" sz="2200" b="1" dirty="0" smtClean="0">
                <a:solidFill>
                  <a:srgbClr val="0070C0"/>
                </a:solidFill>
              </a:rPr>
              <a:t>非</a:t>
            </a:r>
            <a:r>
              <a:rPr lang="zh-CN" altLang="en-US" sz="2200" b="1" dirty="0">
                <a:solidFill>
                  <a:srgbClr val="0070C0"/>
                </a:solidFill>
              </a:rPr>
              <a:t>谓语动词作状语，非谓语动词的时态由其与句子中动词发生的时间关系来决定。</a:t>
            </a:r>
          </a:p>
        </p:txBody>
      </p:sp>
      <p:sp>
        <p:nvSpPr>
          <p:cNvPr id="3" name="Text Box 3"/>
          <p:cNvSpPr txBox="1">
            <a:spLocks noChangeArrowheads="1"/>
          </p:cNvSpPr>
          <p:nvPr/>
        </p:nvSpPr>
        <p:spPr bwMode="auto">
          <a:xfrm>
            <a:off x="3844925" y="357188"/>
            <a:ext cx="1512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b="1">
                <a:solidFill>
                  <a:srgbClr val="FF3300"/>
                </a:solidFill>
              </a:rPr>
              <a:t>causing</a:t>
            </a:r>
          </a:p>
        </p:txBody>
      </p:sp>
      <p:sp>
        <p:nvSpPr>
          <p:cNvPr id="4" name="Text Box 3"/>
          <p:cNvSpPr txBox="1">
            <a:spLocks noChangeArrowheads="1"/>
          </p:cNvSpPr>
          <p:nvPr/>
        </p:nvSpPr>
        <p:spPr bwMode="auto">
          <a:xfrm>
            <a:off x="3857625" y="928688"/>
            <a:ext cx="214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b="1">
                <a:solidFill>
                  <a:srgbClr val="FF3300"/>
                </a:solidFill>
              </a:rPr>
              <a:t>having caused</a:t>
            </a:r>
          </a:p>
        </p:txBody>
      </p:sp>
    </p:spTree>
    <p:extLst>
      <p:ext uri="{BB962C8B-B14F-4D97-AF65-F5344CB8AC3E}">
        <p14:creationId xmlns:p14="http://schemas.microsoft.com/office/powerpoint/2010/main" val="2987008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8">
                                            <p:txEl>
                                              <p:pRg st="3" end="3"/>
                                            </p:txEl>
                                          </p:spTgt>
                                        </p:tgtEl>
                                        <p:attrNameLst>
                                          <p:attrName>style.visibility</p:attrName>
                                        </p:attrNameLst>
                                      </p:cBhvr>
                                      <p:to>
                                        <p:strVal val="visible"/>
                                      </p:to>
                                    </p:set>
                                    <p:animEffect transition="in" filter="blinds(horizontal)">
                                      <p:cBhvr>
                                        <p:cTn id="17" dur="500"/>
                                        <p:tgtEl>
                                          <p:spTgt spid="9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14313" y="285750"/>
            <a:ext cx="89296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lang="en-US" altLang="zh-CN" sz="2000" dirty="0" smtClean="0">
                <a:solidFill>
                  <a:srgbClr val="000000"/>
                </a:solidFill>
              </a:rPr>
              <a:t>The millionaire donated a large sum of money to the village, </a:t>
            </a:r>
            <a:r>
              <a:rPr lang="en-US" altLang="zh-CN" sz="2000" u="sng" dirty="0" smtClean="0">
                <a:solidFill>
                  <a:srgbClr val="000000"/>
                </a:solidFill>
              </a:rPr>
              <a:t>              </a:t>
            </a:r>
            <a:r>
              <a:rPr lang="en-US" altLang="zh-CN" sz="2000" dirty="0" smtClean="0">
                <a:solidFill>
                  <a:srgbClr val="000000"/>
                </a:solidFill>
              </a:rPr>
              <a:t> (enable) the villagers to lead a better life.</a:t>
            </a:r>
          </a:p>
          <a:p>
            <a:pPr eaLnBrk="1" fontAlgn="base" hangingPunct="1">
              <a:spcBef>
                <a:spcPct val="0"/>
              </a:spcBef>
              <a:spcAft>
                <a:spcPct val="0"/>
              </a:spcAft>
            </a:pPr>
            <a:r>
              <a:rPr lang="en-US" altLang="zh-CN" sz="2000" dirty="0" smtClean="0">
                <a:solidFill>
                  <a:srgbClr val="000000"/>
                </a:solidFill>
              </a:rPr>
              <a:t>The millionaire donated a large sum of money to the village </a:t>
            </a:r>
            <a:r>
              <a:rPr lang="en-US" altLang="zh-CN" sz="2000" u="sng" dirty="0" smtClean="0">
                <a:solidFill>
                  <a:srgbClr val="000000"/>
                </a:solidFill>
              </a:rPr>
              <a:t>             </a:t>
            </a:r>
            <a:r>
              <a:rPr lang="en-US" altLang="zh-CN" sz="2000" dirty="0" smtClean="0">
                <a:solidFill>
                  <a:srgbClr val="000000"/>
                </a:solidFill>
              </a:rPr>
              <a:t> (enable) the villagers to lead a better life.</a:t>
            </a:r>
          </a:p>
          <a:p>
            <a:pPr eaLnBrk="1" fontAlgn="base" hangingPunct="1">
              <a:spcBef>
                <a:spcPct val="0"/>
              </a:spcBef>
              <a:spcAft>
                <a:spcPct val="0"/>
              </a:spcAft>
            </a:pPr>
            <a:endParaRPr lang="en-US" altLang="zh-CN" sz="2000" dirty="0" smtClean="0">
              <a:solidFill>
                <a:srgbClr val="000000"/>
              </a:solidFill>
            </a:endParaRPr>
          </a:p>
          <a:p>
            <a:pPr eaLnBrk="1" fontAlgn="base" hangingPunct="1">
              <a:spcBef>
                <a:spcPct val="0"/>
              </a:spcBef>
              <a:spcAft>
                <a:spcPct val="0"/>
              </a:spcAft>
            </a:pPr>
            <a:r>
              <a:rPr lang="en-US" altLang="zh-CN" sz="2200" b="1" dirty="0" smtClean="0">
                <a:solidFill>
                  <a:srgbClr val="0070C0"/>
                </a:solidFill>
              </a:rPr>
              <a:t>4. </a:t>
            </a:r>
            <a:r>
              <a:rPr lang="zh-CN" altLang="en-US" sz="2200" b="1" dirty="0" smtClean="0">
                <a:solidFill>
                  <a:srgbClr val="0070C0"/>
                </a:solidFill>
              </a:rPr>
              <a:t>当既可以用现在分词又可以用不定式充当状语分别表示伴随和目的时，如果状语前有逗号，一般使用现在分词。</a:t>
            </a:r>
          </a:p>
        </p:txBody>
      </p:sp>
      <p:sp>
        <p:nvSpPr>
          <p:cNvPr id="3" name="Text Box 3"/>
          <p:cNvSpPr txBox="1">
            <a:spLocks noChangeArrowheads="1"/>
          </p:cNvSpPr>
          <p:nvPr/>
        </p:nvSpPr>
        <p:spPr bwMode="auto">
          <a:xfrm>
            <a:off x="7011988" y="0"/>
            <a:ext cx="177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en-US" altLang="zh-CN" sz="2400" b="1" smtClean="0">
                <a:solidFill>
                  <a:srgbClr val="FF3300"/>
                </a:solidFill>
              </a:rPr>
              <a:t>enabling</a:t>
            </a:r>
          </a:p>
        </p:txBody>
      </p:sp>
      <p:sp>
        <p:nvSpPr>
          <p:cNvPr id="4" name="Text Box 3"/>
          <p:cNvSpPr txBox="1">
            <a:spLocks noChangeArrowheads="1"/>
          </p:cNvSpPr>
          <p:nvPr/>
        </p:nvSpPr>
        <p:spPr bwMode="auto">
          <a:xfrm>
            <a:off x="7011988" y="642938"/>
            <a:ext cx="177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50000"/>
              </a:spcBef>
              <a:spcAft>
                <a:spcPct val="0"/>
              </a:spcAft>
            </a:pPr>
            <a:r>
              <a:rPr lang="en-US" altLang="zh-CN" sz="2400" b="1" smtClean="0">
                <a:solidFill>
                  <a:srgbClr val="FF3300"/>
                </a:solidFill>
              </a:rPr>
              <a:t>to enable</a:t>
            </a:r>
          </a:p>
        </p:txBody>
      </p:sp>
    </p:spTree>
    <p:extLst>
      <p:ext uri="{BB962C8B-B14F-4D97-AF65-F5344CB8AC3E}">
        <p14:creationId xmlns:p14="http://schemas.microsoft.com/office/powerpoint/2010/main" val="62184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142875" y="287338"/>
            <a:ext cx="885825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u="sng" dirty="0" smtClean="0">
                <a:solidFill>
                  <a:srgbClr val="000000"/>
                </a:solidFill>
              </a:rPr>
              <a:t>              </a:t>
            </a:r>
            <a:r>
              <a:rPr lang="en-US" altLang="zh-CN" sz="2400" dirty="0" smtClean="0">
                <a:solidFill>
                  <a:srgbClr val="000000"/>
                </a:solidFill>
              </a:rPr>
              <a:t> (surprise), he won the game although he was not the best runner.</a:t>
            </a:r>
          </a:p>
          <a:p>
            <a:pPr eaLnBrk="1" hangingPunct="1"/>
            <a:r>
              <a:rPr lang="en-US" altLang="zh-CN" sz="2400" u="sng" dirty="0">
                <a:solidFill>
                  <a:srgbClr val="000000"/>
                </a:solidFill>
              </a:rPr>
              <a:t> </a:t>
            </a:r>
            <a:r>
              <a:rPr lang="en-US" altLang="zh-CN" sz="2400" u="sng" dirty="0" smtClean="0">
                <a:solidFill>
                  <a:srgbClr val="000000"/>
                </a:solidFill>
              </a:rPr>
              <a:t>             </a:t>
            </a:r>
            <a:r>
              <a:rPr lang="en-US" altLang="zh-CN" sz="2400" dirty="0" smtClean="0">
                <a:solidFill>
                  <a:srgbClr val="000000"/>
                </a:solidFill>
              </a:rPr>
              <a:t> (surprise), he was moved to tears for the birthday party specially arranged for him.</a:t>
            </a:r>
            <a:endParaRPr lang="en-US" altLang="zh-CN" sz="2400" u="sng" dirty="0">
              <a:solidFill>
                <a:srgbClr val="000000"/>
              </a:solidFill>
            </a:endParaRPr>
          </a:p>
          <a:p>
            <a:pPr eaLnBrk="1" hangingPunct="1"/>
            <a:endParaRPr lang="en-US" altLang="zh-CN" sz="2400" dirty="0">
              <a:solidFill>
                <a:srgbClr val="000000"/>
              </a:solidFill>
            </a:endParaRPr>
          </a:p>
          <a:p>
            <a:pPr eaLnBrk="1" hangingPunct="1"/>
            <a:r>
              <a:rPr lang="en-US" altLang="zh-CN" sz="2200" b="1" dirty="0" smtClean="0">
                <a:solidFill>
                  <a:srgbClr val="0070C0"/>
                </a:solidFill>
              </a:rPr>
              <a:t>5. </a:t>
            </a:r>
            <a:r>
              <a:rPr lang="zh-CN" altLang="en-US" sz="2200" b="1" dirty="0" smtClean="0">
                <a:solidFill>
                  <a:srgbClr val="0070C0"/>
                </a:solidFill>
              </a:rPr>
              <a:t>过去分词作状语，用来修饰主语，表示主语的内心感受。副词作状语，用来修饰句子中的动词或句子本身。</a:t>
            </a:r>
            <a:endParaRPr lang="zh-CN" altLang="en-US" sz="2200" b="1" dirty="0">
              <a:solidFill>
                <a:srgbClr val="0070C0"/>
              </a:solidFill>
            </a:endParaRPr>
          </a:p>
        </p:txBody>
      </p:sp>
      <p:sp>
        <p:nvSpPr>
          <p:cNvPr id="3" name="Text Box 3"/>
          <p:cNvSpPr txBox="1">
            <a:spLocks noChangeArrowheads="1"/>
          </p:cNvSpPr>
          <p:nvPr/>
        </p:nvSpPr>
        <p:spPr bwMode="auto">
          <a:xfrm>
            <a:off x="-36512" y="292586"/>
            <a:ext cx="215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b="1" dirty="0" smtClean="0">
                <a:solidFill>
                  <a:srgbClr val="FF3300"/>
                </a:solidFill>
              </a:rPr>
              <a:t>Surprisingly</a:t>
            </a:r>
            <a:endParaRPr lang="en-US" altLang="zh-CN" sz="2000" b="1" dirty="0">
              <a:solidFill>
                <a:srgbClr val="FF3300"/>
              </a:solidFill>
            </a:endParaRPr>
          </a:p>
        </p:txBody>
      </p:sp>
      <p:sp>
        <p:nvSpPr>
          <p:cNvPr id="5" name="Text Box 3"/>
          <p:cNvSpPr txBox="1">
            <a:spLocks noChangeArrowheads="1"/>
          </p:cNvSpPr>
          <p:nvPr/>
        </p:nvSpPr>
        <p:spPr bwMode="auto">
          <a:xfrm>
            <a:off x="-36512" y="1084674"/>
            <a:ext cx="215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000" b="1" dirty="0" smtClean="0">
                <a:solidFill>
                  <a:srgbClr val="FF3300"/>
                </a:solidFill>
              </a:rPr>
              <a:t>Surprised</a:t>
            </a:r>
            <a:endParaRPr lang="en-US" altLang="zh-CN" sz="2000" b="1" dirty="0">
              <a:solidFill>
                <a:srgbClr val="FF3300"/>
              </a:solidFill>
            </a:endParaRPr>
          </a:p>
        </p:txBody>
      </p:sp>
    </p:spTree>
    <p:extLst>
      <p:ext uri="{BB962C8B-B14F-4D97-AF65-F5344CB8AC3E}">
        <p14:creationId xmlns:p14="http://schemas.microsoft.com/office/powerpoint/2010/main" val="1127909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8">
                                            <p:txEl>
                                              <p:pRg st="3" end="3"/>
                                            </p:txEl>
                                          </p:spTgt>
                                        </p:tgtEl>
                                        <p:attrNameLst>
                                          <p:attrName>style.visibility</p:attrName>
                                        </p:attrNameLst>
                                      </p:cBhvr>
                                      <p:to>
                                        <p:strVal val="visible"/>
                                      </p:to>
                                    </p:set>
                                    <p:animEffect transition="in" filter="blinds(horizontal)">
                                      <p:cBhvr>
                                        <p:cTn id="17" dur="500"/>
                                        <p:tgtEl>
                                          <p:spTgt spid="9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23850" y="173038"/>
            <a:ext cx="8569325"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dirty="0"/>
              <a:t>While watching television ,____ .</a:t>
            </a:r>
          </a:p>
          <a:p>
            <a:pPr eaLnBrk="1" hangingPunct="1"/>
            <a:endParaRPr lang="en-US" altLang="zh-CN" sz="2400" dirty="0"/>
          </a:p>
          <a:p>
            <a:pPr eaLnBrk="1" hangingPunct="1"/>
            <a:r>
              <a:rPr lang="en-US" altLang="zh-CN" sz="2400" dirty="0"/>
              <a:t>A. the doorbell rang   </a:t>
            </a:r>
          </a:p>
          <a:p>
            <a:pPr eaLnBrk="1" hangingPunct="1"/>
            <a:r>
              <a:rPr lang="en-US" altLang="zh-CN" sz="2400" dirty="0"/>
              <a:t>B. the doorbell rings</a:t>
            </a:r>
          </a:p>
          <a:p>
            <a:pPr eaLnBrk="1" hangingPunct="1"/>
            <a:r>
              <a:rPr lang="en-US" altLang="zh-CN" sz="2400" dirty="0"/>
              <a:t>C. we heard the doorbell ring  </a:t>
            </a:r>
          </a:p>
          <a:p>
            <a:pPr eaLnBrk="1" hangingPunct="1"/>
            <a:r>
              <a:rPr lang="en-US" altLang="zh-CN" sz="2400" dirty="0"/>
              <a:t>D. we heard the doorbell ringing</a:t>
            </a:r>
            <a:r>
              <a:rPr lang="en-US" altLang="zh-CN" sz="2400" dirty="0">
                <a:solidFill>
                  <a:srgbClr val="FF3300"/>
                </a:solidFill>
              </a:rPr>
              <a:t> </a:t>
            </a:r>
          </a:p>
          <a:p>
            <a:pPr eaLnBrk="1" hangingPunct="1"/>
            <a:endParaRPr lang="en-US" altLang="zh-CN" sz="2400" dirty="0">
              <a:solidFill>
                <a:srgbClr val="FF3300"/>
              </a:solidFill>
            </a:endParaRPr>
          </a:p>
          <a:p>
            <a:pPr eaLnBrk="1" hangingPunct="1"/>
            <a:r>
              <a:rPr lang="en-US" altLang="zh-CN" sz="2200" b="1" dirty="0" smtClean="0">
                <a:solidFill>
                  <a:srgbClr val="0070C0"/>
                </a:solidFill>
              </a:rPr>
              <a:t>6. </a:t>
            </a:r>
            <a:r>
              <a:rPr lang="zh-CN" altLang="en-US" sz="2200" b="1" dirty="0" smtClean="0">
                <a:solidFill>
                  <a:srgbClr val="0070C0"/>
                </a:solidFill>
              </a:rPr>
              <a:t>逻辑</a:t>
            </a:r>
            <a:r>
              <a:rPr lang="zh-CN" altLang="en-US" sz="2200" b="1" dirty="0">
                <a:solidFill>
                  <a:srgbClr val="0070C0"/>
                </a:solidFill>
              </a:rPr>
              <a:t>主语的一致性</a:t>
            </a:r>
            <a:r>
              <a:rPr lang="en-US" altLang="zh-CN" sz="2200" b="1" dirty="0">
                <a:solidFill>
                  <a:srgbClr val="0070C0"/>
                </a:solidFill>
              </a:rPr>
              <a:t>:</a:t>
            </a:r>
            <a:r>
              <a:rPr lang="zh-CN" altLang="en-US" sz="2200" b="1" dirty="0">
                <a:solidFill>
                  <a:srgbClr val="0070C0"/>
                </a:solidFill>
              </a:rPr>
              <a:t>当非谓语动词没有自己的逻辑主语时，应保持其逻辑主语与句子中主语的一致性。</a:t>
            </a:r>
          </a:p>
        </p:txBody>
      </p:sp>
      <p:sp>
        <p:nvSpPr>
          <p:cNvPr id="30723" name="Text Box 3"/>
          <p:cNvSpPr txBox="1">
            <a:spLocks noChangeArrowheads="1"/>
          </p:cNvSpPr>
          <p:nvPr/>
        </p:nvSpPr>
        <p:spPr bwMode="auto">
          <a:xfrm>
            <a:off x="4071938" y="2143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b="1">
                <a:solidFill>
                  <a:srgbClr val="FF3300"/>
                </a:solidFill>
              </a:rPr>
              <a:t>C</a:t>
            </a:r>
          </a:p>
        </p:txBody>
      </p:sp>
    </p:spTree>
    <p:extLst>
      <p:ext uri="{BB962C8B-B14F-4D97-AF65-F5344CB8AC3E}">
        <p14:creationId xmlns:p14="http://schemas.microsoft.com/office/powerpoint/2010/main" val="1893275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down)">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0722">
                                            <p:txEl>
                                              <p:pRg st="7" end="7"/>
                                            </p:txEl>
                                          </p:spTgt>
                                        </p:tgtEl>
                                        <p:attrNameLst>
                                          <p:attrName>style.visibility</p:attrName>
                                        </p:attrNameLst>
                                      </p:cBhvr>
                                      <p:to>
                                        <p:strVal val="visible"/>
                                      </p:to>
                                    </p:set>
                                    <p:animEffect transition="in" filter="wipe(down)">
                                      <p:cBhvr>
                                        <p:cTn id="12" dur="500"/>
                                        <p:tgtEl>
                                          <p:spTgt spid="307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23850" y="542975"/>
            <a:ext cx="8569325"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dirty="0" smtClean="0">
                <a:solidFill>
                  <a:srgbClr val="000000"/>
                </a:solidFill>
              </a:rPr>
              <a:t>When </a:t>
            </a:r>
            <a:r>
              <a:rPr lang="en-US" altLang="zh-CN" sz="2400" u="sng" dirty="0" smtClean="0">
                <a:solidFill>
                  <a:srgbClr val="000000"/>
                </a:solidFill>
              </a:rPr>
              <a:t>             </a:t>
            </a:r>
            <a:r>
              <a:rPr lang="en-US" altLang="zh-CN" sz="2400" dirty="0" smtClean="0">
                <a:solidFill>
                  <a:srgbClr val="000000"/>
                </a:solidFill>
              </a:rPr>
              <a:t> (play) by the musician, the music moved all the audience.</a:t>
            </a:r>
          </a:p>
          <a:p>
            <a:pPr eaLnBrk="1" hangingPunct="1"/>
            <a:r>
              <a:rPr lang="en-US" altLang="zh-CN" sz="2400" dirty="0" smtClean="0">
                <a:solidFill>
                  <a:srgbClr val="000000"/>
                </a:solidFill>
              </a:rPr>
              <a:t>While </a:t>
            </a:r>
            <a:r>
              <a:rPr lang="en-US" altLang="zh-CN" sz="2400" u="sng" dirty="0" smtClean="0">
                <a:solidFill>
                  <a:srgbClr val="000000"/>
                </a:solidFill>
              </a:rPr>
              <a:t>              </a:t>
            </a:r>
            <a:r>
              <a:rPr lang="en-US" altLang="zh-CN" sz="2400" dirty="0" smtClean="0">
                <a:solidFill>
                  <a:srgbClr val="000000"/>
                </a:solidFill>
              </a:rPr>
              <a:t>(have) dinner with her family, she suddenly passed out.</a:t>
            </a:r>
            <a:endParaRPr lang="en-US" altLang="zh-CN" sz="2400" dirty="0" smtClean="0">
              <a:solidFill>
                <a:srgbClr val="FF3300"/>
              </a:solidFill>
            </a:endParaRPr>
          </a:p>
          <a:p>
            <a:pPr eaLnBrk="1" hangingPunct="1"/>
            <a:endParaRPr lang="en-US" altLang="zh-CN" sz="2400" dirty="0">
              <a:solidFill>
                <a:srgbClr val="FF3300"/>
              </a:solidFill>
            </a:endParaRPr>
          </a:p>
          <a:p>
            <a:pPr eaLnBrk="1" hangingPunct="1"/>
            <a:r>
              <a:rPr lang="en-US" altLang="zh-CN" sz="2200" b="1" dirty="0" smtClean="0">
                <a:solidFill>
                  <a:srgbClr val="0070C0"/>
                </a:solidFill>
              </a:rPr>
              <a:t>7. </a:t>
            </a:r>
            <a:r>
              <a:rPr lang="zh-CN" altLang="en-US" sz="2200" b="1" dirty="0" smtClean="0">
                <a:solidFill>
                  <a:srgbClr val="0070C0"/>
                </a:solidFill>
              </a:rPr>
              <a:t>状语从句省略时，考虑从句中动词和主句主语的主被动关系，使用正确的非谓语动词。</a:t>
            </a:r>
            <a:endParaRPr lang="zh-CN" altLang="en-US" sz="2200" b="1" dirty="0">
              <a:solidFill>
                <a:srgbClr val="0070C0"/>
              </a:solidFill>
            </a:endParaRPr>
          </a:p>
        </p:txBody>
      </p:sp>
      <p:sp>
        <p:nvSpPr>
          <p:cNvPr id="30723" name="Text Box 3"/>
          <p:cNvSpPr txBox="1">
            <a:spLocks noChangeArrowheads="1"/>
          </p:cNvSpPr>
          <p:nvPr/>
        </p:nvSpPr>
        <p:spPr bwMode="auto">
          <a:xfrm>
            <a:off x="1331640" y="542975"/>
            <a:ext cx="26603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b="1" dirty="0" smtClean="0">
                <a:solidFill>
                  <a:srgbClr val="FF3300"/>
                </a:solidFill>
              </a:rPr>
              <a:t>played</a:t>
            </a:r>
            <a:endParaRPr lang="en-US" altLang="zh-CN" sz="2400" b="1" dirty="0">
              <a:solidFill>
                <a:srgbClr val="FF3300"/>
              </a:solidFill>
            </a:endParaRPr>
          </a:p>
        </p:txBody>
      </p:sp>
      <p:sp>
        <p:nvSpPr>
          <p:cNvPr id="4" name="Text Box 3"/>
          <p:cNvSpPr txBox="1">
            <a:spLocks noChangeArrowheads="1"/>
          </p:cNvSpPr>
          <p:nvPr/>
        </p:nvSpPr>
        <p:spPr bwMode="auto">
          <a:xfrm>
            <a:off x="1335634" y="1268760"/>
            <a:ext cx="26603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sz="2400" b="1" dirty="0" smtClean="0">
                <a:solidFill>
                  <a:srgbClr val="FF3300"/>
                </a:solidFill>
              </a:rPr>
              <a:t>having</a:t>
            </a:r>
            <a:endParaRPr lang="en-US" altLang="zh-CN" sz="2400" b="1" dirty="0">
              <a:solidFill>
                <a:srgbClr val="FF3300"/>
              </a:solidFill>
            </a:endParaRPr>
          </a:p>
        </p:txBody>
      </p:sp>
    </p:spTree>
    <p:extLst>
      <p:ext uri="{BB962C8B-B14F-4D97-AF65-F5344CB8AC3E}">
        <p14:creationId xmlns:p14="http://schemas.microsoft.com/office/powerpoint/2010/main" val="343259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down)">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0722">
                                            <p:txEl>
                                              <p:pRg st="3" end="3"/>
                                            </p:txEl>
                                          </p:spTgt>
                                        </p:tgtEl>
                                        <p:attrNameLst>
                                          <p:attrName>style.visibility</p:attrName>
                                        </p:attrNameLst>
                                      </p:cBhvr>
                                      <p:to>
                                        <p:strVal val="visible"/>
                                      </p:to>
                                    </p:set>
                                    <p:animEffect transition="in" filter="wipe(down)">
                                      <p:cBhvr>
                                        <p:cTn id="12" dur="500"/>
                                        <p:tgtEl>
                                          <p:spTgt spid="3072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924</Words>
  <Application>Microsoft Office PowerPoint</Application>
  <PresentationFormat>全屏显示(4:3)</PresentationFormat>
  <Paragraphs>169</Paragraphs>
  <Slides>15</Slides>
  <Notes>0</Notes>
  <HiddenSlides>0</HiddenSlides>
  <MMClips>0</MMClips>
  <ScaleCrop>false</ScaleCrop>
  <HeadingPairs>
    <vt:vector size="4" baseType="variant">
      <vt:variant>
        <vt:lpstr>主题</vt:lpstr>
      </vt:variant>
      <vt:variant>
        <vt:i4>6</vt:i4>
      </vt:variant>
      <vt:variant>
        <vt:lpstr>幻灯片标题</vt:lpstr>
      </vt:variant>
      <vt:variant>
        <vt:i4>15</vt:i4>
      </vt:variant>
    </vt:vector>
  </HeadingPairs>
  <TitlesOfParts>
    <vt:vector size="21" baseType="lpstr">
      <vt:lpstr>Office 主题</vt:lpstr>
      <vt:lpstr>默认设计模板</vt:lpstr>
      <vt:lpstr>1_默认设计模板</vt:lpstr>
      <vt:lpstr>2_默认设计模板</vt:lpstr>
      <vt:lpstr>3_默认设计模板</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35</cp:revision>
  <cp:lastPrinted>2015-10-08T07:31:01Z</cp:lastPrinted>
  <dcterms:created xsi:type="dcterms:W3CDTF">2015-09-28T07:32:36Z</dcterms:created>
  <dcterms:modified xsi:type="dcterms:W3CDTF">2015-10-12T00:50:49Z</dcterms:modified>
</cp:coreProperties>
</file>