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s/slide102.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s/slide79.xml" ContentType="application/vnd.openxmlformats-officedocument.presentationml.slide+xml"/>
  <Override PartName="/ppt/slides/slide99.xml" ContentType="application/vnd.openxmlformats-officedocument.presentationml.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97.xml" ContentType="application/vnd.openxmlformats-officedocument.presentationml.slide+xml"/>
  <Override PartName="/ppt/slides/slide10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95.xml" ContentType="application/vnd.openxmlformats-officedocument.presentationml.slide+xml"/>
  <Override PartName="/ppt/slides/slide103.xml" ContentType="application/vnd.openxmlformats-officedocument.presentationml.slide+xml"/>
  <Override PartName="/ppt/slides/slide10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Override PartName="/ppt/slides/slide91.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Override PartName="/ppt/slides/slide89.xml" ContentType="application/vnd.openxmlformats-officedocument.presentationml.slide+xml"/>
  <Override PartName="/ppt/slides/slide98.xml" ContentType="application/vnd.openxmlformats-officedocument.presentationml.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slides/slide96.xml" ContentType="application/vnd.openxmlformats-officedocument.presentationml.slide+xml"/>
  <Override PartName="/ppt/slides/slide106.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9"/>
  </p:notesMasterIdLst>
  <p:sldIdLst>
    <p:sldId id="256" r:id="rId2"/>
    <p:sldId id="258" r:id="rId3"/>
    <p:sldId id="259" r:id="rId4"/>
    <p:sldId id="257"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3" r:id="rId18"/>
    <p:sldId id="274" r:id="rId19"/>
    <p:sldId id="272" r:id="rId20"/>
    <p:sldId id="275" r:id="rId21"/>
    <p:sldId id="276" r:id="rId22"/>
    <p:sldId id="277" r:id="rId23"/>
    <p:sldId id="279" r:id="rId24"/>
    <p:sldId id="278" r:id="rId25"/>
    <p:sldId id="280" r:id="rId26"/>
    <p:sldId id="281" r:id="rId27"/>
    <p:sldId id="282" r:id="rId28"/>
    <p:sldId id="286" r:id="rId29"/>
    <p:sldId id="287" r:id="rId30"/>
    <p:sldId id="283" r:id="rId31"/>
    <p:sldId id="284" r:id="rId32"/>
    <p:sldId id="285" r:id="rId33"/>
    <p:sldId id="288" r:id="rId34"/>
    <p:sldId id="289" r:id="rId35"/>
    <p:sldId id="290" r:id="rId36"/>
    <p:sldId id="291" r:id="rId37"/>
    <p:sldId id="293" r:id="rId38"/>
    <p:sldId id="294" r:id="rId39"/>
    <p:sldId id="292"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14" r:id="rId53"/>
    <p:sldId id="311" r:id="rId54"/>
    <p:sldId id="307" r:id="rId55"/>
    <p:sldId id="309" r:id="rId56"/>
    <p:sldId id="312" r:id="rId57"/>
    <p:sldId id="308" r:id="rId58"/>
    <p:sldId id="310" r:id="rId59"/>
    <p:sldId id="313" r:id="rId60"/>
    <p:sldId id="316" r:id="rId61"/>
    <p:sldId id="317" r:id="rId62"/>
    <p:sldId id="315" r:id="rId63"/>
    <p:sldId id="320" r:id="rId64"/>
    <p:sldId id="319" r:id="rId65"/>
    <p:sldId id="325" r:id="rId66"/>
    <p:sldId id="321" r:id="rId67"/>
    <p:sldId id="323" r:id="rId68"/>
    <p:sldId id="324" r:id="rId69"/>
    <p:sldId id="322" r:id="rId70"/>
    <p:sldId id="326" r:id="rId71"/>
    <p:sldId id="327" r:id="rId72"/>
    <p:sldId id="328" r:id="rId73"/>
    <p:sldId id="329" r:id="rId74"/>
    <p:sldId id="330" r:id="rId75"/>
    <p:sldId id="331" r:id="rId76"/>
    <p:sldId id="332" r:id="rId77"/>
    <p:sldId id="333" r:id="rId78"/>
    <p:sldId id="334" r:id="rId79"/>
    <p:sldId id="335" r:id="rId80"/>
    <p:sldId id="336" r:id="rId81"/>
    <p:sldId id="337" r:id="rId82"/>
    <p:sldId id="338" r:id="rId83"/>
    <p:sldId id="339" r:id="rId84"/>
    <p:sldId id="340" r:id="rId85"/>
    <p:sldId id="341" r:id="rId86"/>
    <p:sldId id="342" r:id="rId87"/>
    <p:sldId id="344" r:id="rId88"/>
    <p:sldId id="343" r:id="rId89"/>
    <p:sldId id="349" r:id="rId90"/>
    <p:sldId id="345" r:id="rId91"/>
    <p:sldId id="346" r:id="rId92"/>
    <p:sldId id="347" r:id="rId93"/>
    <p:sldId id="348" r:id="rId94"/>
    <p:sldId id="350" r:id="rId95"/>
    <p:sldId id="360" r:id="rId96"/>
    <p:sldId id="351" r:id="rId97"/>
    <p:sldId id="357" r:id="rId98"/>
    <p:sldId id="353" r:id="rId99"/>
    <p:sldId id="354" r:id="rId100"/>
    <p:sldId id="356" r:id="rId101"/>
    <p:sldId id="355" r:id="rId102"/>
    <p:sldId id="352" r:id="rId103"/>
    <p:sldId id="363" r:id="rId104"/>
    <p:sldId id="364" r:id="rId105"/>
    <p:sldId id="361" r:id="rId106"/>
    <p:sldId id="362" r:id="rId107"/>
    <p:sldId id="365" r:id="rId108"/>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FF99"/>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0" d="100"/>
          <a:sy n="100" d="100"/>
        </p:scale>
        <p:origin x="-294"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07" Type="http://schemas.openxmlformats.org/officeDocument/2006/relationships/slide" Target="slides/slide106.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notesMaster" Target="notesMasters/notesMaster1.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7A3539F-20B7-48B6-9039-64A594202DED}" type="datetimeFigureOut">
              <a:rPr lang="zh-CN" altLang="en-US" smtClean="0"/>
              <a:pPr/>
              <a:t>2016-1-22</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3ABFC3F-C80B-4224-B75D-7132E6E2D4BC}"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93ABFC3F-C80B-4224-B75D-7132E6E2D4BC}" type="slidenum">
              <a:rPr lang="zh-CN" altLang="en-US" smtClean="0"/>
              <a:pPr/>
              <a:t>1</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2016-1-22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2016-1-22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2016-1-22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2016-1-22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2016-1-22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2016-1-22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2016-1-22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2016-1-22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2016-1-22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2016-1-22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2016-1-22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pPr/>
              <a:t>2016-1-22</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endParaRPr lang="zh-CN" altLang="en-US"/>
          </a:p>
        </p:txBody>
      </p:sp>
      <p:sp>
        <p:nvSpPr>
          <p:cNvPr id="5" name="内容占位符 4"/>
          <p:cNvSpPr>
            <a:spLocks noGrp="1"/>
          </p:cNvSpPr>
          <p:nvPr>
            <p:ph idx="1"/>
          </p:nvPr>
        </p:nvSpPr>
        <p:spPr/>
        <p:txBody>
          <a:bodyPr/>
          <a:lstStyle/>
          <a:p>
            <a:r>
              <a:rPr lang="zh-CN" altLang="zh-CN" b="1" dirty="0" smtClean="0"/>
              <a:t>写作内容：</a:t>
            </a:r>
            <a:endParaRPr lang="zh-CN" altLang="zh-CN" dirty="0" smtClean="0"/>
          </a:p>
          <a:p>
            <a:pPr lvl="0"/>
            <a:r>
              <a:rPr lang="zh-CN" altLang="zh-CN" b="1" dirty="0" smtClean="0"/>
              <a:t>已约</a:t>
            </a:r>
            <a:r>
              <a:rPr lang="en-US" altLang="zh-CN" b="1" dirty="0" smtClean="0"/>
              <a:t>30</a:t>
            </a:r>
            <a:r>
              <a:rPr lang="zh-CN" altLang="zh-CN" b="1" dirty="0" smtClean="0"/>
              <a:t>个词概括上文的主要内容；</a:t>
            </a:r>
            <a:endParaRPr lang="zh-CN" altLang="zh-CN" dirty="0" smtClean="0"/>
          </a:p>
          <a:p>
            <a:pPr lvl="0"/>
            <a:r>
              <a:rPr lang="zh-CN" altLang="zh-CN" b="1" dirty="0" smtClean="0"/>
              <a:t>已约</a:t>
            </a:r>
            <a:r>
              <a:rPr lang="en-US" altLang="zh-CN" b="1" dirty="0" smtClean="0"/>
              <a:t>120</a:t>
            </a:r>
            <a:r>
              <a:rPr lang="zh-CN" altLang="zh-CN" b="1" dirty="0" smtClean="0"/>
              <a:t>个词就</a:t>
            </a:r>
            <a:r>
              <a:rPr lang="en-US" altLang="zh-CN" b="1" dirty="0" smtClean="0"/>
              <a:t>“</a:t>
            </a:r>
            <a:r>
              <a:rPr lang="zh-CN" altLang="zh-CN" b="1" dirty="0" smtClean="0"/>
              <a:t>老师批改作业</a:t>
            </a:r>
            <a:r>
              <a:rPr lang="en-US" altLang="zh-CN" b="1" dirty="0" smtClean="0"/>
              <a:t>”</a:t>
            </a:r>
            <a:r>
              <a:rPr lang="zh-CN" altLang="zh-CN" b="1" dirty="0" smtClean="0"/>
              <a:t>谈谈你的看法，内容包括：</a:t>
            </a:r>
            <a:endParaRPr lang="zh-CN" altLang="zh-CN" dirty="0" smtClean="0"/>
          </a:p>
          <a:p>
            <a:pPr lvl="0"/>
            <a:r>
              <a:rPr lang="en-US" altLang="zh-CN" b="1" dirty="0" smtClean="0"/>
              <a:t>1.</a:t>
            </a:r>
            <a:r>
              <a:rPr lang="zh-CN" altLang="zh-CN" b="1" dirty="0" smtClean="0"/>
              <a:t>简述你对红笔批改作业的看法；</a:t>
            </a:r>
            <a:endParaRPr lang="zh-CN" altLang="zh-CN" dirty="0" smtClean="0"/>
          </a:p>
          <a:p>
            <a:pPr lvl="0"/>
            <a:r>
              <a:rPr lang="en-US" altLang="zh-CN" b="1" dirty="0" smtClean="0"/>
              <a:t>2.</a:t>
            </a:r>
            <a:r>
              <a:rPr lang="zh-CN" altLang="zh-CN" b="1" dirty="0" smtClean="0"/>
              <a:t>批改作业的意义；</a:t>
            </a:r>
            <a:endParaRPr lang="zh-CN" altLang="zh-CN" dirty="0" smtClean="0"/>
          </a:p>
          <a:p>
            <a:pPr lvl="0"/>
            <a:r>
              <a:rPr lang="en-US" altLang="zh-CN" b="1" dirty="0" smtClean="0"/>
              <a:t>3.</a:t>
            </a:r>
            <a:r>
              <a:rPr lang="zh-CN" altLang="zh-CN" b="1" dirty="0" smtClean="0"/>
              <a:t>老师批改作业对你的影响。</a:t>
            </a:r>
            <a:endParaRPr lang="zh-CN" altLang="zh-CN" dirty="0" smtClean="0"/>
          </a:p>
          <a:p>
            <a:endParaRPr lang="zh-CN" alt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332656"/>
            <a:ext cx="8229600" cy="6264696"/>
          </a:xfrm>
        </p:spPr>
        <p:txBody>
          <a:bodyPr>
            <a:normAutofit fontScale="92500" lnSpcReduction="10000"/>
          </a:bodyPr>
          <a:lstStyle/>
          <a:p>
            <a:r>
              <a:rPr lang="en-US" altLang="zh-CN" dirty="0" smtClean="0"/>
              <a:t>1 </a:t>
            </a:r>
            <a:r>
              <a:rPr lang="zh-CN" altLang="en-US" dirty="0" smtClean="0"/>
              <a:t>简单句</a:t>
            </a:r>
            <a:endParaRPr lang="en-US" altLang="zh-CN" dirty="0" smtClean="0"/>
          </a:p>
          <a:p>
            <a:r>
              <a:rPr lang="en-US" altLang="zh-CN" dirty="0" smtClean="0"/>
              <a:t>MT,__</a:t>
            </a:r>
            <a:r>
              <a:rPr lang="zh-CN" altLang="en-US" dirty="0" smtClean="0"/>
              <a:t>同位语</a:t>
            </a:r>
            <a:r>
              <a:rPr lang="en-US" altLang="zh-CN" dirty="0" smtClean="0"/>
              <a:t>___</a:t>
            </a:r>
            <a:r>
              <a:rPr lang="zh-CN" altLang="en-US" dirty="0" smtClean="0"/>
              <a:t>，</a:t>
            </a:r>
            <a:r>
              <a:rPr lang="en-US" altLang="zh-CN" dirty="0" smtClean="0"/>
              <a:t>spent__1y__ in </a:t>
            </a:r>
            <a:r>
              <a:rPr lang="en-US" altLang="zh-CN" u="sng" dirty="0" smtClean="0"/>
              <a:t>v.ing</a:t>
            </a:r>
            <a:r>
              <a:rPr lang="en-US" altLang="zh-CN" dirty="0" smtClean="0"/>
              <a:t>  the  effect of </a:t>
            </a:r>
            <a:r>
              <a:rPr lang="en-US" altLang="zh-CN" u="sng" dirty="0" smtClean="0"/>
              <a:t>n/doing</a:t>
            </a:r>
            <a:r>
              <a:rPr lang="en-US" altLang="zh-CN" dirty="0" smtClean="0"/>
              <a:t>  on…</a:t>
            </a:r>
          </a:p>
          <a:p>
            <a:r>
              <a:rPr lang="en-US" altLang="zh-CN" dirty="0" smtClean="0"/>
              <a:t>2</a:t>
            </a:r>
            <a:r>
              <a:rPr lang="zh-CN" altLang="en-US" dirty="0" smtClean="0"/>
              <a:t>简单句：谁做主语</a:t>
            </a:r>
            <a:endParaRPr lang="en-US" altLang="zh-CN" dirty="0" smtClean="0"/>
          </a:p>
          <a:p>
            <a:r>
              <a:rPr lang="en-US" altLang="zh-CN" dirty="0" smtClean="0"/>
              <a:t>A. Children aged 4-6 were divided…</a:t>
            </a:r>
          </a:p>
          <a:p>
            <a:r>
              <a:rPr lang="en-US" altLang="zh-CN" dirty="0" smtClean="0"/>
              <a:t>B. The research examined 2 groups of…</a:t>
            </a:r>
          </a:p>
          <a:p>
            <a:r>
              <a:rPr lang="en-US" altLang="zh-CN" dirty="0" smtClean="0"/>
              <a:t>C. The researcher divided…</a:t>
            </a:r>
          </a:p>
          <a:p>
            <a:r>
              <a:rPr lang="en-US" altLang="zh-CN" dirty="0" smtClean="0"/>
              <a:t>3  and      A+</a:t>
            </a:r>
            <a:r>
              <a:rPr lang="en-US" altLang="zh-CN" u="sng" dirty="0" smtClean="0"/>
              <a:t>B   (a  b  and c) </a:t>
            </a:r>
          </a:p>
          <a:p>
            <a:r>
              <a:rPr lang="en-US" altLang="zh-CN" dirty="0" smtClean="0"/>
              <a:t>The professor organized a music test for the children/tested the children on music   and the subjects were then asked to _A__, __B_ and __C_</a:t>
            </a:r>
          </a:p>
          <a:p>
            <a:r>
              <a:rPr lang="en-US" altLang="zh-CN" dirty="0" smtClean="0"/>
              <a:t> a series/group of numbers.</a:t>
            </a:r>
          </a:p>
          <a:p>
            <a:r>
              <a:rPr lang="en-US" altLang="zh-CN" u="sng" dirty="0" smtClean="0"/>
              <a:t>                               </a:t>
            </a:r>
            <a:endParaRPr lang="zh-CN" altLang="en-US" u="sng" dirty="0"/>
          </a:p>
        </p:txBody>
      </p:sp>
      <p:sp>
        <p:nvSpPr>
          <p:cNvPr id="7" name="五角星 6"/>
          <p:cNvSpPr/>
          <p:nvPr/>
        </p:nvSpPr>
        <p:spPr>
          <a:xfrm>
            <a:off x="251520" y="3789040"/>
            <a:ext cx="554360" cy="482352"/>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五角星 3"/>
          <p:cNvSpPr/>
          <p:nvPr/>
        </p:nvSpPr>
        <p:spPr>
          <a:xfrm>
            <a:off x="179512" y="1772816"/>
            <a:ext cx="648072" cy="576064"/>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linds(horizontal)">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blinds(horizontal)">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blinds(horizontal)">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blinds(horizontal)">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blinds(horizontal)">
                                      <p:cBhvr>
                                        <p:cTn id="52"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t>试比较：</a:t>
            </a:r>
            <a:endParaRPr lang="en-US" altLang="zh-CN" dirty="0" smtClean="0"/>
          </a:p>
          <a:p>
            <a:r>
              <a:rPr lang="en-US" altLang="zh-CN" dirty="0" smtClean="0"/>
              <a:t>Some western festivals such as… are educational.</a:t>
            </a:r>
          </a:p>
          <a:p>
            <a:r>
              <a:rPr lang="en-US" altLang="zh-CN" dirty="0" smtClean="0"/>
              <a:t>Some festivals ,</a:t>
            </a:r>
            <a:r>
              <a:rPr lang="en-US" altLang="zh-CN" dirty="0" smtClean="0">
                <a:solidFill>
                  <a:srgbClr val="FF0000"/>
                </a:solidFill>
              </a:rPr>
              <a:t>which may help us shape our characters</a:t>
            </a:r>
            <a:r>
              <a:rPr lang="en-US" altLang="zh-CN" dirty="0" smtClean="0"/>
              <a:t>, such as …, are of great educational value.</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t>试比较：</a:t>
            </a:r>
            <a:endParaRPr lang="en-US" altLang="zh-CN" dirty="0" smtClean="0"/>
          </a:p>
          <a:p>
            <a:r>
              <a:rPr lang="en-US" altLang="zh-CN" dirty="0" smtClean="0"/>
              <a:t>Some disagree because foreign cultures </a:t>
            </a:r>
            <a:r>
              <a:rPr lang="en-US" altLang="zh-CN" i="1" dirty="0" smtClean="0"/>
              <a:t>attack</a:t>
            </a:r>
            <a:r>
              <a:rPr lang="en-US" altLang="zh-CN" dirty="0" smtClean="0"/>
              <a:t> Chinese culture.</a:t>
            </a:r>
          </a:p>
          <a:p>
            <a:r>
              <a:rPr lang="en-US" altLang="zh-CN" dirty="0" smtClean="0"/>
              <a:t>Some disagree because they believe foreign cultures </a:t>
            </a:r>
            <a:r>
              <a:rPr lang="en-US" altLang="zh-CN" b="1" i="1" dirty="0" smtClean="0"/>
              <a:t>invade</a:t>
            </a:r>
            <a:r>
              <a:rPr lang="en-US" altLang="zh-CN" dirty="0" smtClean="0"/>
              <a:t> </a:t>
            </a:r>
            <a:r>
              <a:rPr lang="en-US" altLang="zh-CN" dirty="0" smtClean="0">
                <a:solidFill>
                  <a:srgbClr val="FF0000"/>
                </a:solidFill>
              </a:rPr>
              <a:t>ours</a:t>
            </a:r>
            <a:r>
              <a:rPr lang="en-US" altLang="zh-CN" dirty="0" smtClean="0"/>
              <a:t>.</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fontScale="92500"/>
          </a:bodyPr>
          <a:lstStyle/>
          <a:p>
            <a:r>
              <a:rPr lang="en-US" altLang="zh-CN" dirty="0" err="1" smtClean="0"/>
              <a:t>Religional</a:t>
            </a:r>
            <a:r>
              <a:rPr lang="en-US" altLang="zh-CN" dirty="0" smtClean="0"/>
              <a:t>(*)</a:t>
            </a:r>
          </a:p>
          <a:p>
            <a:r>
              <a:rPr lang="en-US" altLang="zh-CN" dirty="0" smtClean="0"/>
              <a:t>Religion  religious</a:t>
            </a:r>
          </a:p>
          <a:p>
            <a:r>
              <a:rPr lang="en-US" altLang="zh-CN" dirty="0" smtClean="0"/>
              <a:t>Region   regional</a:t>
            </a:r>
          </a:p>
          <a:p>
            <a:r>
              <a:rPr lang="en-US" altLang="zh-CN" dirty="0" smtClean="0"/>
              <a:t>Population    popularity</a:t>
            </a:r>
          </a:p>
          <a:p>
            <a:r>
              <a:rPr lang="en-US" altLang="zh-CN" dirty="0" smtClean="0"/>
              <a:t>Who against the idea</a:t>
            </a:r>
          </a:p>
          <a:p>
            <a:r>
              <a:rPr lang="en-US" altLang="zh-CN" dirty="0" smtClean="0"/>
              <a:t>Lose interest(</a:t>
            </a:r>
            <a:r>
              <a:rPr lang="en-US" altLang="zh-CN" dirty="0" smtClean="0">
                <a:solidFill>
                  <a:srgbClr val="FF0000"/>
                </a:solidFill>
              </a:rPr>
              <a:t>s</a:t>
            </a:r>
            <a:r>
              <a:rPr lang="en-US" altLang="zh-CN" dirty="0" smtClean="0"/>
              <a:t>) in…</a:t>
            </a:r>
          </a:p>
          <a:p>
            <a:r>
              <a:rPr lang="en-US" altLang="zh-CN" dirty="0" smtClean="0"/>
              <a:t>While </a:t>
            </a:r>
            <a:r>
              <a:rPr lang="zh-CN" altLang="en-US" dirty="0" smtClean="0"/>
              <a:t>的用法</a:t>
            </a:r>
            <a:endParaRPr lang="en-US" altLang="zh-CN" dirty="0" smtClean="0"/>
          </a:p>
          <a:p>
            <a:r>
              <a:rPr lang="en-US" altLang="zh-CN" dirty="0" smtClean="0"/>
              <a:t>When we </a:t>
            </a:r>
            <a:r>
              <a:rPr lang="en-US" altLang="zh-CN" dirty="0" smtClean="0">
                <a:solidFill>
                  <a:srgbClr val="FF0000"/>
                </a:solidFill>
              </a:rPr>
              <a:t>are confronted with </a:t>
            </a:r>
            <a:r>
              <a:rPr lang="en-US" altLang="zh-CN" dirty="0" smtClean="0"/>
              <a:t>western festivals…</a:t>
            </a:r>
          </a:p>
          <a:p>
            <a:endParaRPr lang="en-US" altLang="zh-CN" dirty="0" smtClean="0"/>
          </a:p>
          <a:p>
            <a:endParaRPr lang="zh-CN" altLang="en-US" dirty="0"/>
          </a:p>
        </p:txBody>
      </p:sp>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套卷</a:t>
            </a:r>
            <a:r>
              <a:rPr lang="en-US" altLang="zh-CN" dirty="0" smtClean="0"/>
              <a:t>35</a:t>
            </a:r>
            <a:r>
              <a:rPr lang="zh-CN" altLang="en-US" dirty="0" smtClean="0"/>
              <a:t>作文</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smtClean="0"/>
              <a:t>主要问题：</a:t>
            </a:r>
            <a:endParaRPr lang="en-US" altLang="zh-CN" dirty="0" smtClean="0"/>
          </a:p>
          <a:p>
            <a:r>
              <a:rPr lang="zh-CN" altLang="en-US" dirty="0" smtClean="0"/>
              <a:t>审题</a:t>
            </a:r>
            <a:endParaRPr lang="en-US" altLang="zh-CN" dirty="0" smtClean="0"/>
          </a:p>
          <a:p>
            <a:r>
              <a:rPr lang="en-US" altLang="zh-CN" dirty="0" smtClean="0"/>
              <a:t>1 </a:t>
            </a:r>
            <a:r>
              <a:rPr lang="zh-CN" altLang="en-US" dirty="0" smtClean="0"/>
              <a:t>你对这句话的理解 （非你的观点）</a:t>
            </a:r>
            <a:endParaRPr lang="en-US" altLang="zh-CN" dirty="0" smtClean="0"/>
          </a:p>
          <a:p>
            <a:r>
              <a:rPr lang="en-US" altLang="zh-CN" dirty="0" smtClean="0"/>
              <a:t>   </a:t>
            </a:r>
            <a:r>
              <a:rPr lang="en-US" altLang="zh-CN" dirty="0" smtClean="0">
                <a:solidFill>
                  <a:srgbClr val="FF0000"/>
                </a:solidFill>
              </a:rPr>
              <a:t>meaning </a:t>
            </a:r>
            <a:r>
              <a:rPr lang="en-US" altLang="zh-CN" dirty="0" smtClean="0"/>
              <a:t>  not   opinion</a:t>
            </a:r>
          </a:p>
          <a:p>
            <a:r>
              <a:rPr lang="en-US" altLang="zh-CN" dirty="0" smtClean="0"/>
              <a:t>Your family are God’s gift to you, </a:t>
            </a:r>
            <a:r>
              <a:rPr lang="en-US" altLang="zh-CN" dirty="0" smtClean="0">
                <a:solidFill>
                  <a:srgbClr val="FF0000"/>
                </a:solidFill>
              </a:rPr>
              <a:t>as you are to them.</a:t>
            </a:r>
          </a:p>
          <a:p>
            <a:r>
              <a:rPr lang="en-US" altLang="zh-CN" dirty="0" smtClean="0"/>
              <a:t>2 </a:t>
            </a:r>
            <a:r>
              <a:rPr lang="zh-CN" altLang="en-US" dirty="0" smtClean="0"/>
              <a:t>结合具体事例说明 （你的亲身例子）</a:t>
            </a:r>
            <a:endParaRPr lang="en-US" altLang="zh-CN" dirty="0" smtClean="0"/>
          </a:p>
          <a:p>
            <a:r>
              <a:rPr lang="en-US" altLang="zh-CN" dirty="0" smtClean="0"/>
              <a:t>3 </a:t>
            </a:r>
            <a:r>
              <a:rPr lang="zh-CN" altLang="en-US" dirty="0" smtClean="0"/>
              <a:t>恰当的结尾</a:t>
            </a:r>
            <a:endParaRPr lang="en-US" altLang="zh-CN" dirty="0" smtClean="0"/>
          </a:p>
          <a:p>
            <a:endParaRPr lang="zh-CN" alt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t>结构：</a:t>
            </a:r>
            <a:endParaRPr lang="en-US" altLang="zh-CN" dirty="0" smtClean="0"/>
          </a:p>
          <a:p>
            <a:r>
              <a:rPr lang="zh-CN" altLang="en-US" dirty="0" smtClean="0"/>
              <a:t>三段式</a:t>
            </a:r>
            <a:endParaRPr lang="en-US" altLang="zh-CN" dirty="0" smtClean="0"/>
          </a:p>
          <a:p>
            <a:r>
              <a:rPr lang="zh-CN" altLang="en-US" dirty="0" smtClean="0"/>
              <a:t>每一要点对应一段</a:t>
            </a:r>
            <a:endParaRPr lang="en-US" altLang="zh-CN" dirty="0" smtClean="0"/>
          </a:p>
          <a:p>
            <a:r>
              <a:rPr lang="en-US" altLang="zh-CN" dirty="0" smtClean="0"/>
              <a:t>…but most of us just take the family’s love for granted and ignore their devotion to </a:t>
            </a:r>
            <a:r>
              <a:rPr lang="en-US" altLang="zh-CN" dirty="0" err="1" smtClean="0"/>
              <a:t>uo</a:t>
            </a:r>
            <a:r>
              <a:rPr lang="en-US" altLang="zh-CN" dirty="0" smtClean="0"/>
              <a:t>.</a:t>
            </a:r>
          </a:p>
          <a:p>
            <a:r>
              <a:rPr lang="en-US" altLang="zh-CN" dirty="0" smtClean="0"/>
              <a:t>    I was also one of them without exception. During…</a:t>
            </a:r>
          </a:p>
          <a:p>
            <a:r>
              <a:rPr lang="zh-CN" altLang="en-US" dirty="0" smtClean="0"/>
              <a:t>人称</a:t>
            </a:r>
            <a:endParaRPr lang="zh-CN" alt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highlights</a:t>
            </a:r>
            <a:endParaRPr lang="zh-CN" altLang="en-US" dirty="0"/>
          </a:p>
        </p:txBody>
      </p:sp>
      <p:sp>
        <p:nvSpPr>
          <p:cNvPr id="3" name="内容占位符 2"/>
          <p:cNvSpPr>
            <a:spLocks noGrp="1"/>
          </p:cNvSpPr>
          <p:nvPr>
            <p:ph idx="1"/>
          </p:nvPr>
        </p:nvSpPr>
        <p:spPr/>
        <p:txBody>
          <a:bodyPr/>
          <a:lstStyle/>
          <a:p>
            <a:r>
              <a:rPr lang="en-US" altLang="zh-CN" dirty="0" smtClean="0"/>
              <a:t>Proverbs:</a:t>
            </a:r>
          </a:p>
          <a:p>
            <a:r>
              <a:rPr lang="en-US" altLang="zh-CN" dirty="0" smtClean="0"/>
              <a:t>East or west, home is the best.</a:t>
            </a:r>
          </a:p>
          <a:p>
            <a:r>
              <a:rPr lang="en-US" altLang="zh-CN" dirty="0" smtClean="0"/>
              <a:t>One man’s home is his castle.</a:t>
            </a:r>
          </a:p>
          <a:p>
            <a:r>
              <a:rPr lang="en-US" altLang="zh-CN" dirty="0" smtClean="0"/>
              <a:t>No man is an island.</a:t>
            </a:r>
          </a:p>
          <a:p>
            <a:r>
              <a:rPr lang="en-US" altLang="zh-CN" dirty="0" smtClean="0"/>
              <a:t>Life is full of roses and thorns.</a:t>
            </a:r>
            <a:endParaRPr lang="zh-CN" alt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79512" y="332656"/>
            <a:ext cx="8229600" cy="6120680"/>
          </a:xfrm>
        </p:spPr>
        <p:txBody>
          <a:bodyPr>
            <a:normAutofit fontScale="77500" lnSpcReduction="20000"/>
          </a:bodyPr>
          <a:lstStyle/>
          <a:p>
            <a:r>
              <a:rPr lang="en-US" altLang="zh-CN" dirty="0" smtClean="0"/>
              <a:t>Were I a ship in the ocean, my family would be the fuel and food. Were I a fish swimming in the river, may family would be the water around me. Were I an eagle near the cliff, my family would be the air, without which I couldn’t fly high in the blue sky.</a:t>
            </a:r>
          </a:p>
          <a:p>
            <a:endParaRPr lang="en-US" altLang="zh-CN" dirty="0" smtClean="0"/>
          </a:p>
          <a:p>
            <a:r>
              <a:rPr lang="en-US" altLang="zh-CN" dirty="0" smtClean="0"/>
              <a:t>When I am ill, it’s my family that accompany me. When I am face with tough challenges, it’s my family that try their best to help me out. When I am stuck in failure and disappointment, it’s my family that come to comfort me. So lucky am I !</a:t>
            </a:r>
          </a:p>
          <a:p>
            <a:endParaRPr lang="en-US" altLang="zh-CN" dirty="0" smtClean="0"/>
          </a:p>
          <a:p>
            <a:r>
              <a:rPr lang="en-US" altLang="zh-CN" dirty="0" smtClean="0"/>
              <a:t>They said that there were no setbacks in life that we could not overcome and that instead of indulging myself in grief, I should take a positive attitude towards life.</a:t>
            </a:r>
          </a:p>
          <a:p>
            <a:endParaRPr lang="en-US" altLang="zh-CN" dirty="0" smtClean="0"/>
          </a:p>
          <a:p>
            <a:r>
              <a:rPr lang="en-US" altLang="zh-CN" dirty="0" smtClean="0"/>
              <a:t>They were fully convinced that I could conquer myself for a brand-new beginning.</a:t>
            </a:r>
            <a:endParaRPr lang="zh-CN" alt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23528" y="476672"/>
            <a:ext cx="8229600" cy="6120680"/>
          </a:xfrm>
        </p:spPr>
        <p:txBody>
          <a:bodyPr>
            <a:normAutofit fontScale="85000" lnSpcReduction="20000"/>
          </a:bodyPr>
          <a:lstStyle/>
          <a:p>
            <a:r>
              <a:rPr lang="en-US" altLang="zh-CN" dirty="0" smtClean="0"/>
              <a:t>As the old saying goes, “Life is full of roses and thorns.” Fortunately, we have the family’s company so that we can face </a:t>
            </a:r>
            <a:r>
              <a:rPr lang="en-US" altLang="zh-CN" dirty="0" smtClean="0">
                <a:solidFill>
                  <a:srgbClr val="FF0000"/>
                </a:solidFill>
              </a:rPr>
              <a:t>the thorns of life </a:t>
            </a:r>
            <a:r>
              <a:rPr lang="en-US" altLang="zh-CN" dirty="0" smtClean="0"/>
              <a:t>bravely and still </a:t>
            </a:r>
            <a:r>
              <a:rPr lang="en-US" altLang="zh-CN" dirty="0" smtClean="0">
                <a:solidFill>
                  <a:srgbClr val="FF0000"/>
                </a:solidFill>
              </a:rPr>
              <a:t>embrace the challenges </a:t>
            </a:r>
            <a:r>
              <a:rPr lang="en-US" altLang="zh-CN" dirty="0" smtClean="0"/>
              <a:t>with smiles/passion/enthusiasm.</a:t>
            </a:r>
          </a:p>
          <a:p>
            <a:pPr>
              <a:buNone/>
            </a:pPr>
            <a:r>
              <a:rPr lang="en-US" altLang="zh-CN" dirty="0" smtClean="0"/>
              <a:t>   </a:t>
            </a:r>
          </a:p>
          <a:p>
            <a:pPr>
              <a:buNone/>
            </a:pPr>
            <a:r>
              <a:rPr lang="en-US" altLang="zh-CN" dirty="0" smtClean="0"/>
              <a:t>They told me to relax and that there must be more to life than just work.</a:t>
            </a:r>
          </a:p>
          <a:p>
            <a:pPr>
              <a:buNone/>
            </a:pPr>
            <a:endParaRPr lang="en-US" altLang="zh-CN" dirty="0" smtClean="0"/>
          </a:p>
          <a:p>
            <a:pPr>
              <a:buNone/>
            </a:pPr>
            <a:r>
              <a:rPr lang="en-US" altLang="zh-CN" dirty="0" smtClean="0"/>
              <a:t>The burning desire in my heart</a:t>
            </a:r>
          </a:p>
          <a:p>
            <a:pPr>
              <a:buNone/>
            </a:pPr>
            <a:r>
              <a:rPr lang="en-US" altLang="zh-CN" dirty="0" smtClean="0"/>
              <a:t>It seemed as if I were in a wicked world where birds never </a:t>
            </a:r>
            <a:r>
              <a:rPr lang="en-US" altLang="zh-CN" smtClean="0"/>
              <a:t>sang </a:t>
            </a:r>
            <a:r>
              <a:rPr lang="en-US" altLang="zh-CN" smtClean="0"/>
              <a:t>and the </a:t>
            </a:r>
            <a:r>
              <a:rPr lang="en-US" altLang="zh-CN" dirty="0" smtClean="0"/>
              <a:t>brightness never came.</a:t>
            </a:r>
          </a:p>
          <a:p>
            <a:pPr>
              <a:buNone/>
            </a:pPr>
            <a:r>
              <a:rPr lang="en-US" altLang="zh-CN" dirty="0" smtClean="0"/>
              <a:t>She told me, ‘ Life is just like a box of chocolate, you will never know what the next is </a:t>
            </a:r>
            <a:r>
              <a:rPr lang="en-US" altLang="zh-CN" dirty="0" err="1" smtClean="0"/>
              <a:t>gonna</a:t>
            </a:r>
            <a:r>
              <a:rPr lang="en-US" altLang="zh-CN" dirty="0" smtClean="0"/>
              <a:t> to be.”</a:t>
            </a:r>
          </a:p>
          <a:p>
            <a:pPr>
              <a:buNone/>
            </a:pPr>
            <a:r>
              <a:rPr lang="en-US" altLang="zh-CN" dirty="0" smtClean="0"/>
              <a:t>I took heart and buried myself in study again.</a:t>
            </a:r>
          </a:p>
          <a:p>
            <a:pPr>
              <a:buNone/>
            </a:pPr>
            <a:r>
              <a:rPr lang="en-US" altLang="zh-CN" dirty="0" smtClean="0"/>
              <a:t>So it was my family who gave me aspiration and hope.</a:t>
            </a:r>
          </a:p>
          <a:p>
            <a:pPr>
              <a:buNone/>
            </a:pPr>
            <a:r>
              <a:rPr lang="en-US" altLang="zh-CN" dirty="0" smtClean="0"/>
              <a:t>There are smiles, and there are tears.</a:t>
            </a:r>
          </a:p>
          <a:p>
            <a:endParaRPr lang="zh-CN" alt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1520" y="404664"/>
            <a:ext cx="8712968" cy="6120680"/>
          </a:xfrm>
        </p:spPr>
        <p:txBody>
          <a:bodyPr/>
          <a:lstStyle/>
          <a:p>
            <a:r>
              <a:rPr lang="en-US" altLang="zh-CN" dirty="0" smtClean="0"/>
              <a:t>4 </a:t>
            </a:r>
            <a:r>
              <a:rPr lang="zh-CN" altLang="en-US" dirty="0" smtClean="0"/>
              <a:t>定从</a:t>
            </a:r>
            <a:endParaRPr lang="en-US" altLang="zh-CN" dirty="0" smtClean="0"/>
          </a:p>
          <a:p>
            <a:r>
              <a:rPr lang="en-US" altLang="zh-CN" dirty="0" smtClean="0"/>
              <a:t>______ children (who________) make _____.</a:t>
            </a:r>
          </a:p>
          <a:p>
            <a:r>
              <a:rPr lang="en-US" altLang="zh-CN" dirty="0" smtClean="0"/>
              <a:t>5</a:t>
            </a:r>
            <a:r>
              <a:rPr lang="zh-CN" altLang="en-US" dirty="0" smtClean="0"/>
              <a:t>简单</a:t>
            </a:r>
            <a:endParaRPr lang="en-US" altLang="zh-CN" dirty="0" smtClean="0"/>
          </a:p>
          <a:p>
            <a:r>
              <a:rPr lang="en-US" altLang="zh-CN" dirty="0" smtClean="0"/>
              <a:t>Recently ,_________________.</a:t>
            </a:r>
          </a:p>
          <a:p>
            <a:r>
              <a:rPr lang="en-US" altLang="zh-CN" dirty="0" smtClean="0"/>
              <a:t>D</a:t>
            </a:r>
            <a:r>
              <a:rPr lang="zh-CN" altLang="en-US" dirty="0" smtClean="0"/>
              <a:t>查语法</a:t>
            </a:r>
            <a:endParaRPr lang="en-US" altLang="zh-CN" dirty="0" smtClean="0"/>
          </a:p>
          <a:p>
            <a:r>
              <a:rPr lang="en-US" altLang="zh-CN" dirty="0" smtClean="0"/>
              <a:t>    </a:t>
            </a:r>
            <a:r>
              <a:rPr lang="zh-CN" altLang="en-US" dirty="0" smtClean="0"/>
              <a:t>时态</a:t>
            </a:r>
            <a:endParaRPr lang="en-US" altLang="zh-CN" dirty="0" smtClean="0"/>
          </a:p>
          <a:p>
            <a:r>
              <a:rPr lang="en-US" altLang="zh-CN" dirty="0" smtClean="0"/>
              <a:t>    </a:t>
            </a:r>
            <a:r>
              <a:rPr lang="zh-CN" altLang="en-US" dirty="0" smtClean="0"/>
              <a:t>动词 </a:t>
            </a:r>
            <a:r>
              <a:rPr lang="en-US" altLang="zh-CN" dirty="0" smtClean="0"/>
              <a:t>did/does</a:t>
            </a:r>
          </a:p>
          <a:p>
            <a:r>
              <a:rPr lang="en-US" altLang="zh-CN" dirty="0" smtClean="0"/>
              <a:t>    </a:t>
            </a:r>
            <a:r>
              <a:rPr lang="zh-CN" altLang="en-US" dirty="0" smtClean="0"/>
              <a:t>名词单复</a:t>
            </a:r>
            <a:endParaRPr lang="en-US" altLang="zh-CN" dirty="0" smtClean="0"/>
          </a:p>
          <a:p>
            <a:r>
              <a:rPr lang="en-US" altLang="zh-CN" dirty="0" smtClean="0"/>
              <a:t>     </a:t>
            </a:r>
            <a:r>
              <a:rPr lang="zh-CN" altLang="en-US" dirty="0" smtClean="0"/>
              <a:t>拼写</a:t>
            </a:r>
            <a:endParaRPr lang="zh-CN" altLang="en-US" dirty="0"/>
          </a:p>
        </p:txBody>
      </p:sp>
      <p:sp>
        <p:nvSpPr>
          <p:cNvPr id="4" name="左大括号 3"/>
          <p:cNvSpPr/>
          <p:nvPr/>
        </p:nvSpPr>
        <p:spPr>
          <a:xfrm>
            <a:off x="827584" y="3573016"/>
            <a:ext cx="144016" cy="1944216"/>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 name="六角星 4"/>
          <p:cNvSpPr/>
          <p:nvPr/>
        </p:nvSpPr>
        <p:spPr>
          <a:xfrm>
            <a:off x="323528" y="3573016"/>
            <a:ext cx="504056" cy="504056"/>
          </a:xfrm>
          <a:prstGeom prst="star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七角星 5"/>
          <p:cNvSpPr/>
          <p:nvPr/>
        </p:nvSpPr>
        <p:spPr>
          <a:xfrm>
            <a:off x="251520" y="4149080"/>
            <a:ext cx="576064" cy="504056"/>
          </a:xfrm>
          <a:prstGeom prst="star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七角星 6"/>
          <p:cNvSpPr/>
          <p:nvPr/>
        </p:nvSpPr>
        <p:spPr>
          <a:xfrm>
            <a:off x="251520" y="4797152"/>
            <a:ext cx="576064" cy="504056"/>
          </a:xfrm>
          <a:prstGeom prst="star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linds(horizontal)">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blinds(horizontal)">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blinds(horizontal)">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blinds(horizontal)">
                                      <p:cBhvr>
                                        <p:cTn id="4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332656"/>
            <a:ext cx="8229600" cy="6192688"/>
          </a:xfrm>
        </p:spPr>
        <p:txBody>
          <a:bodyPr>
            <a:normAutofit fontScale="92500" lnSpcReduction="20000"/>
          </a:bodyPr>
          <a:lstStyle/>
          <a:p>
            <a:r>
              <a:rPr lang="en-US" altLang="zh-CN" dirty="0" smtClean="0"/>
              <a:t>One possible version:</a:t>
            </a:r>
            <a:endParaRPr lang="zh-CN" altLang="zh-CN" dirty="0" smtClean="0"/>
          </a:p>
          <a:p>
            <a:r>
              <a:rPr lang="it-IT" altLang="zh-CN" dirty="0" smtClean="0"/>
              <a:t>A Canadian professor, Margaret Trainor, recently completed a research project(</a:t>
            </a:r>
            <a:r>
              <a:rPr lang="zh-CN" altLang="en-US" dirty="0" smtClean="0"/>
              <a:t>研究项目</a:t>
            </a:r>
            <a:r>
              <a:rPr lang="en-US" altLang="zh-CN" dirty="0" smtClean="0"/>
              <a:t>)</a:t>
            </a:r>
            <a:r>
              <a:rPr lang="it-IT" altLang="zh-CN" dirty="0" smtClean="0"/>
              <a:t> on the </a:t>
            </a:r>
            <a:r>
              <a:rPr lang="it-IT" altLang="zh-CN" dirty="0" smtClean="0">
                <a:solidFill>
                  <a:srgbClr val="FF0000"/>
                </a:solidFill>
              </a:rPr>
              <a:t>effects </a:t>
            </a:r>
            <a:r>
              <a:rPr lang="it-IT" altLang="zh-CN" dirty="0" smtClean="0"/>
              <a:t>of music lessons </a:t>
            </a:r>
            <a:r>
              <a:rPr lang="it-IT" altLang="zh-CN" dirty="0" smtClean="0">
                <a:solidFill>
                  <a:srgbClr val="FF0000"/>
                </a:solidFill>
              </a:rPr>
              <a:t>on</a:t>
            </a:r>
            <a:r>
              <a:rPr lang="it-IT" altLang="zh-CN" dirty="0" smtClean="0"/>
              <a:t> children’s brain development. The year-long study </a:t>
            </a:r>
            <a:r>
              <a:rPr lang="it-IT" altLang="zh-CN" dirty="0" smtClean="0">
                <a:solidFill>
                  <a:srgbClr val="FF0000"/>
                </a:solidFill>
              </a:rPr>
              <a:t>examined</a:t>
            </a:r>
            <a:r>
              <a:rPr lang="it-IT" altLang="zh-CN" dirty="0" smtClean="0"/>
              <a:t> two groups of children </a:t>
            </a:r>
            <a:r>
              <a:rPr lang="it-IT" altLang="zh-CN" dirty="0" smtClean="0">
                <a:solidFill>
                  <a:srgbClr val="FF0000"/>
                </a:solidFill>
              </a:rPr>
              <a:t>aged</a:t>
            </a:r>
            <a:r>
              <a:rPr lang="it-IT" altLang="zh-CN" dirty="0" smtClean="0"/>
              <a:t> 4 to 6, </a:t>
            </a:r>
            <a:r>
              <a:rPr lang="it-IT" altLang="zh-CN" dirty="0" smtClean="0">
                <a:solidFill>
                  <a:srgbClr val="FF0000"/>
                </a:solidFill>
              </a:rPr>
              <a:t>one of which took music lessons and the other did not</a:t>
            </a:r>
            <a:r>
              <a:rPr lang="it-IT" altLang="zh-CN" dirty="0" smtClean="0"/>
              <a:t>. During the study, the two groups of children were asked to take different music memory tests and to listen to a series of numbers, remember them and repeat them back. Professor Trainor found that the children taking music lessons showed more advantages </a:t>
            </a:r>
            <a:r>
              <a:rPr lang="it-IT" altLang="zh-CN" dirty="0" smtClean="0">
                <a:solidFill>
                  <a:srgbClr val="FF0000"/>
                </a:solidFill>
              </a:rPr>
              <a:t>not only </a:t>
            </a:r>
            <a:r>
              <a:rPr lang="it-IT" altLang="zh-CN" dirty="0" smtClean="0"/>
              <a:t>in musical listening </a:t>
            </a:r>
            <a:r>
              <a:rPr lang="it-IT" altLang="zh-CN" dirty="0" smtClean="0">
                <a:solidFill>
                  <a:srgbClr val="FF0000"/>
                </a:solidFill>
              </a:rPr>
              <a:t>but also </a:t>
            </a:r>
            <a:r>
              <a:rPr lang="it-IT" altLang="zh-CN" dirty="0" smtClean="0"/>
              <a:t>in memory level. Trainor’s research was recently published in the </a:t>
            </a:r>
            <a:r>
              <a:rPr lang="it-IT" altLang="zh-CN" dirty="0" smtClean="0">
                <a:solidFill>
                  <a:srgbClr val="FF0000"/>
                </a:solidFill>
              </a:rPr>
              <a:t>journal</a:t>
            </a:r>
            <a:r>
              <a:rPr lang="it-IT" altLang="zh-CN" dirty="0" smtClean="0"/>
              <a:t> </a:t>
            </a:r>
            <a:r>
              <a:rPr lang="it-IT" altLang="zh-CN" i="1" dirty="0" smtClean="0"/>
              <a:t>“The Brain”</a:t>
            </a:r>
            <a:r>
              <a:rPr lang="it-IT" altLang="zh-CN" dirty="0" smtClean="0"/>
              <a:t>.</a:t>
            </a:r>
            <a:endParaRPr lang="zh-CN" altLang="zh-CN" dirty="0" smtClean="0"/>
          </a:p>
          <a:p>
            <a:endParaRPr lang="zh-CN" alt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音乐对于儿童教育的作用</a:t>
            </a:r>
            <a:endParaRPr lang="zh-CN" altLang="en-US" dirty="0"/>
          </a:p>
        </p:txBody>
      </p:sp>
      <p:sp>
        <p:nvSpPr>
          <p:cNvPr id="3" name="内容占位符 2"/>
          <p:cNvSpPr>
            <a:spLocks noGrp="1"/>
          </p:cNvSpPr>
          <p:nvPr>
            <p:ph idx="1"/>
          </p:nvPr>
        </p:nvSpPr>
        <p:spPr>
          <a:xfrm>
            <a:off x="457200" y="1600200"/>
            <a:ext cx="8229600" cy="5141168"/>
          </a:xfrm>
        </p:spPr>
        <p:txBody>
          <a:bodyPr>
            <a:normAutofit fontScale="92500" lnSpcReduction="20000"/>
          </a:bodyPr>
          <a:lstStyle/>
          <a:p>
            <a:r>
              <a:rPr lang="en-US" altLang="zh-CN" dirty="0" smtClean="0"/>
              <a:t>1. </a:t>
            </a:r>
            <a:r>
              <a:rPr lang="zh-CN" altLang="en-US" dirty="0" smtClean="0"/>
              <a:t>简单句</a:t>
            </a:r>
            <a:endParaRPr lang="en-US" altLang="zh-CN" dirty="0" smtClean="0"/>
          </a:p>
          <a:p>
            <a:r>
              <a:rPr lang="en-US" altLang="zh-CN" dirty="0" smtClean="0"/>
              <a:t> recently , </a:t>
            </a:r>
            <a:r>
              <a:rPr lang="en-US" altLang="zh-CN" dirty="0" err="1" smtClean="0"/>
              <a:t>sb</a:t>
            </a:r>
            <a:r>
              <a:rPr lang="en-US" altLang="zh-CN" dirty="0" smtClean="0"/>
              <a:t> did a research/survey </a:t>
            </a:r>
            <a:r>
              <a:rPr lang="en-US" altLang="zh-CN" dirty="0" smtClean="0">
                <a:solidFill>
                  <a:srgbClr val="FF0000"/>
                </a:solidFill>
              </a:rPr>
              <a:t>on</a:t>
            </a:r>
            <a:r>
              <a:rPr lang="en-US" altLang="zh-CN" dirty="0" smtClean="0"/>
              <a:t> </a:t>
            </a:r>
            <a:r>
              <a:rPr lang="en-US" altLang="zh-CN" u="sng" dirty="0" smtClean="0"/>
              <a:t>how music affect</a:t>
            </a:r>
            <a:r>
              <a:rPr lang="en-US" altLang="zh-CN" u="sng" dirty="0" smtClean="0">
                <a:solidFill>
                  <a:srgbClr val="FF0000"/>
                </a:solidFill>
              </a:rPr>
              <a:t>s</a:t>
            </a:r>
            <a:r>
              <a:rPr lang="en-US" altLang="zh-CN" u="sng" dirty="0" smtClean="0"/>
              <a:t>/influence</a:t>
            </a:r>
            <a:r>
              <a:rPr lang="en-US" altLang="zh-CN" u="sng" dirty="0" smtClean="0">
                <a:solidFill>
                  <a:srgbClr val="FF0000"/>
                </a:solidFill>
              </a:rPr>
              <a:t>s</a:t>
            </a:r>
            <a:r>
              <a:rPr lang="en-US" altLang="zh-CN" u="sng" dirty="0" smtClean="0"/>
              <a:t> children’s education.</a:t>
            </a:r>
          </a:p>
          <a:p>
            <a:r>
              <a:rPr lang="en-US" altLang="zh-CN" dirty="0" smtClean="0"/>
              <a:t> or   …a survey </a:t>
            </a:r>
            <a:r>
              <a:rPr lang="en-US" altLang="zh-CN" dirty="0" smtClean="0">
                <a:solidFill>
                  <a:srgbClr val="FF0000"/>
                </a:solidFill>
              </a:rPr>
              <a:t>on </a:t>
            </a:r>
            <a:r>
              <a:rPr lang="en-US" altLang="zh-CN" dirty="0" smtClean="0"/>
              <a:t>the </a:t>
            </a:r>
            <a:r>
              <a:rPr lang="en-US" altLang="zh-CN" u="sng" dirty="0" smtClean="0">
                <a:solidFill>
                  <a:srgbClr val="FF0000"/>
                </a:solidFill>
              </a:rPr>
              <a:t>effect/influence</a:t>
            </a:r>
            <a:r>
              <a:rPr lang="en-US" altLang="zh-CN" dirty="0" smtClean="0"/>
              <a:t> of music </a:t>
            </a:r>
            <a:r>
              <a:rPr lang="en-US" altLang="zh-CN" u="sng" dirty="0" smtClean="0">
                <a:solidFill>
                  <a:srgbClr val="FF0000"/>
                </a:solidFill>
              </a:rPr>
              <a:t>on</a:t>
            </a:r>
            <a:r>
              <a:rPr lang="en-US" altLang="zh-CN" dirty="0" smtClean="0"/>
              <a:t> children’s education</a:t>
            </a:r>
          </a:p>
          <a:p>
            <a:r>
              <a:rPr lang="en-US" altLang="zh-CN" dirty="0" smtClean="0"/>
              <a:t>2 compared with</a:t>
            </a:r>
          </a:p>
          <a:p>
            <a:r>
              <a:rPr lang="en-US" altLang="zh-CN" dirty="0" smtClean="0"/>
              <a:t>   children </a:t>
            </a:r>
            <a:r>
              <a:rPr lang="en-US" altLang="zh-CN" dirty="0" smtClean="0">
                <a:solidFill>
                  <a:srgbClr val="FF0000"/>
                </a:solidFill>
              </a:rPr>
              <a:t>who were made to do A  and B</a:t>
            </a:r>
          </a:p>
          <a:p>
            <a:r>
              <a:rPr lang="en-US" altLang="zh-CN" dirty="0" smtClean="0"/>
              <a:t>  showed more advantages/ did a better job/   outperformed others in ....</a:t>
            </a:r>
          </a:p>
          <a:p>
            <a:r>
              <a:rPr lang="zh-CN" altLang="en-US" dirty="0" smtClean="0"/>
              <a:t>连接词：</a:t>
            </a:r>
            <a:r>
              <a:rPr lang="en-US" altLang="zh-CN" dirty="0" smtClean="0"/>
              <a:t>he found that/the result showed/indicated/revealed that</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linds(horizontal)">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blinds(horizontal)">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404664"/>
            <a:ext cx="8892480" cy="6264696"/>
          </a:xfrm>
        </p:spPr>
        <p:txBody>
          <a:bodyPr>
            <a:normAutofit fontScale="85000" lnSpcReduction="20000"/>
          </a:bodyPr>
          <a:lstStyle/>
          <a:p>
            <a:r>
              <a:rPr lang="en-US" altLang="zh-CN" dirty="0" smtClean="0"/>
              <a:t>3.</a:t>
            </a:r>
            <a:r>
              <a:rPr lang="zh-CN" altLang="en-US" dirty="0" smtClean="0"/>
              <a:t>主语：</a:t>
            </a:r>
            <a:r>
              <a:rPr lang="en-US" altLang="zh-CN" dirty="0" smtClean="0"/>
              <a:t> the scientist/researcher/research   concluded that</a:t>
            </a:r>
          </a:p>
          <a:p>
            <a:r>
              <a:rPr lang="zh-CN" altLang="en-US" dirty="0" smtClean="0"/>
              <a:t>动词：</a:t>
            </a:r>
            <a:r>
              <a:rPr lang="en-US" altLang="zh-CN" dirty="0" smtClean="0"/>
              <a:t>Music can </a:t>
            </a:r>
            <a:r>
              <a:rPr lang="en-US" altLang="zh-CN" dirty="0" smtClean="0">
                <a:solidFill>
                  <a:srgbClr val="FF0000"/>
                </a:solidFill>
              </a:rPr>
              <a:t>develop and train </a:t>
            </a:r>
            <a:r>
              <a:rPr lang="en-US" altLang="zh-CN" dirty="0" smtClean="0"/>
              <a:t>intelligence.</a:t>
            </a:r>
          </a:p>
          <a:p>
            <a:r>
              <a:rPr lang="zh-CN" altLang="en-US" dirty="0" smtClean="0">
                <a:solidFill>
                  <a:srgbClr val="FF0000"/>
                </a:solidFill>
              </a:rPr>
              <a:t>连接词</a:t>
            </a:r>
            <a:r>
              <a:rPr lang="zh-CN" altLang="en-US" dirty="0" smtClean="0"/>
              <a:t>：</a:t>
            </a:r>
            <a:r>
              <a:rPr lang="en-US" altLang="zh-CN" dirty="0" smtClean="0"/>
              <a:t> according to the result</a:t>
            </a:r>
          </a:p>
          <a:p>
            <a:r>
              <a:rPr lang="en-US" altLang="zh-CN" dirty="0" smtClean="0"/>
              <a:t>                  It is concluded that</a:t>
            </a:r>
          </a:p>
          <a:p>
            <a:endParaRPr lang="en-US" altLang="zh-CN" dirty="0" smtClean="0"/>
          </a:p>
          <a:p>
            <a:r>
              <a:rPr lang="en-US" altLang="zh-CN" dirty="0" smtClean="0"/>
              <a:t>4. </a:t>
            </a:r>
            <a:r>
              <a:rPr lang="zh-CN" altLang="en-US" dirty="0" smtClean="0"/>
              <a:t>主语：</a:t>
            </a:r>
            <a:r>
              <a:rPr lang="en-US" altLang="zh-CN" dirty="0" smtClean="0">
                <a:solidFill>
                  <a:srgbClr val="FF0000"/>
                </a:solidFill>
              </a:rPr>
              <a:t>Mastering/having</a:t>
            </a:r>
            <a:r>
              <a:rPr lang="en-US" altLang="zh-CN" dirty="0" smtClean="0"/>
              <a:t> a good command of musical knowledge and skills  </a:t>
            </a:r>
          </a:p>
          <a:p>
            <a:r>
              <a:rPr lang="zh-CN" altLang="en-US" dirty="0" smtClean="0"/>
              <a:t>动词：</a:t>
            </a:r>
            <a:r>
              <a:rPr lang="en-US" altLang="zh-CN" dirty="0" smtClean="0"/>
              <a:t> can help children take part in </a:t>
            </a:r>
            <a:r>
              <a:rPr lang="en-US" altLang="zh-CN" dirty="0" smtClean="0">
                <a:solidFill>
                  <a:srgbClr val="FF0000"/>
                </a:solidFill>
              </a:rPr>
              <a:t>more</a:t>
            </a:r>
            <a:r>
              <a:rPr lang="en-US" altLang="zh-CN" dirty="0" smtClean="0"/>
              <a:t> activities with greater confidence</a:t>
            </a:r>
          </a:p>
          <a:p>
            <a:r>
              <a:rPr lang="en-US" altLang="zh-CN" dirty="0" smtClean="0"/>
              <a:t>  can raise children’s enthusiasm of  taking…</a:t>
            </a:r>
          </a:p>
          <a:p>
            <a:r>
              <a:rPr lang="en-US" altLang="zh-CN" dirty="0" smtClean="0"/>
              <a:t> can inspire children’s passion of activities and boost their confidence</a:t>
            </a:r>
          </a:p>
          <a:p>
            <a:r>
              <a:rPr lang="en-US" altLang="zh-CN" dirty="0" smtClean="0"/>
              <a:t> </a:t>
            </a:r>
            <a:r>
              <a:rPr lang="zh-CN" altLang="en-US" dirty="0" smtClean="0"/>
              <a:t>句型：</a:t>
            </a:r>
            <a:r>
              <a:rPr lang="en-US" altLang="zh-CN" dirty="0" smtClean="0"/>
              <a:t>not only… but also…</a:t>
            </a:r>
          </a:p>
          <a:p>
            <a:r>
              <a:rPr lang="zh-CN" altLang="en-US" dirty="0" smtClean="0"/>
              <a:t>连接词：</a:t>
            </a:r>
            <a:r>
              <a:rPr lang="en-US" altLang="zh-CN" dirty="0" smtClean="0"/>
              <a:t>what’s more, in addition, additionally, also; furthermore</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blinds(horizontal)">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blinds(horizontal)">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blinds(horizontal)">
                                      <p:cBhvr>
                                        <p:cTn id="37" dur="500"/>
                                        <p:tgtEl>
                                          <p:spTgt spid="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blinds(horizontal)">
                                      <p:cBhvr>
                                        <p:cTn id="42" dur="500"/>
                                        <p:tgtEl>
                                          <p:spTgt spid="3">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animEffect transition="in" filter="blinds(horizontal)">
                                      <p:cBhvr>
                                        <p:cTn id="47" dur="500"/>
                                        <p:tgtEl>
                                          <p:spTgt spid="3">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3">
                                            <p:txEl>
                                              <p:pRg st="10" end="10"/>
                                            </p:txEl>
                                          </p:spTgt>
                                        </p:tgtEl>
                                        <p:attrNameLst>
                                          <p:attrName>style.visibility</p:attrName>
                                        </p:attrNameLst>
                                      </p:cBhvr>
                                      <p:to>
                                        <p:strVal val="visible"/>
                                      </p:to>
                                    </p:set>
                                    <p:animEffect transition="in" filter="blinds(horizontal)">
                                      <p:cBhvr>
                                        <p:cTn id="52"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476672"/>
            <a:ext cx="8229600" cy="5649491"/>
          </a:xfrm>
        </p:spPr>
        <p:txBody>
          <a:bodyPr>
            <a:normAutofit lnSpcReduction="10000"/>
          </a:bodyPr>
          <a:lstStyle/>
          <a:p>
            <a:r>
              <a:rPr lang="en-US" altLang="zh-CN" dirty="0" smtClean="0"/>
              <a:t>5</a:t>
            </a:r>
            <a:r>
              <a:rPr lang="zh-CN" altLang="en-US" dirty="0" smtClean="0"/>
              <a:t>主语：</a:t>
            </a:r>
            <a:r>
              <a:rPr lang="en-US" altLang="zh-CN" dirty="0" smtClean="0"/>
              <a:t> music</a:t>
            </a:r>
          </a:p>
          <a:p>
            <a:r>
              <a:rPr lang="en-US" altLang="zh-CN" dirty="0" smtClean="0"/>
              <a:t>  </a:t>
            </a:r>
            <a:r>
              <a:rPr lang="zh-CN" altLang="en-US" dirty="0" smtClean="0"/>
              <a:t>动词： </a:t>
            </a:r>
            <a:r>
              <a:rPr lang="en-US" altLang="zh-CN" dirty="0" smtClean="0"/>
              <a:t>relax, reduce pressure, benefit, beneficial, contribute to</a:t>
            </a:r>
          </a:p>
          <a:p>
            <a:r>
              <a:rPr lang="en-US" altLang="zh-CN" dirty="0" smtClean="0"/>
              <a:t>  </a:t>
            </a:r>
            <a:r>
              <a:rPr lang="zh-CN" altLang="en-US" dirty="0" smtClean="0">
                <a:solidFill>
                  <a:srgbClr val="FF0000"/>
                </a:solidFill>
              </a:rPr>
              <a:t>连接词</a:t>
            </a:r>
            <a:r>
              <a:rPr lang="zh-CN" altLang="en-US" dirty="0" smtClean="0"/>
              <a:t>： </a:t>
            </a:r>
            <a:r>
              <a:rPr lang="en-US" altLang="zh-CN" dirty="0" smtClean="0"/>
              <a:t>last but not least…</a:t>
            </a:r>
          </a:p>
          <a:p>
            <a:r>
              <a:rPr lang="zh-CN" altLang="en-US" dirty="0" smtClean="0"/>
              <a:t>句型：</a:t>
            </a:r>
            <a:r>
              <a:rPr lang="en-US" altLang="zh-CN" dirty="0" smtClean="0"/>
              <a:t>A+B+C</a:t>
            </a:r>
          </a:p>
          <a:p>
            <a:r>
              <a:rPr lang="en-US" altLang="zh-CN" dirty="0" smtClean="0"/>
              <a:t>A+B, doing…(</a:t>
            </a:r>
            <a:r>
              <a:rPr lang="zh-CN" altLang="en-US" dirty="0" smtClean="0"/>
              <a:t>分词作结果状语）</a:t>
            </a:r>
            <a:endParaRPr lang="en-US" altLang="zh-CN" dirty="0" smtClean="0"/>
          </a:p>
          <a:p>
            <a:r>
              <a:rPr lang="en-US" altLang="zh-CN" dirty="0" smtClean="0"/>
              <a:t>Music can help to </a:t>
            </a:r>
            <a:r>
              <a:rPr lang="en-US" altLang="zh-CN" u="sng" dirty="0" smtClean="0">
                <a:solidFill>
                  <a:srgbClr val="FF0000"/>
                </a:solidFill>
              </a:rPr>
              <a:t>reduce pressure and make them sleep well</a:t>
            </a:r>
            <a:r>
              <a:rPr lang="en-US" altLang="zh-CN" dirty="0" smtClean="0"/>
              <a:t>, </a:t>
            </a:r>
            <a:r>
              <a:rPr lang="en-US" altLang="zh-CN" dirty="0" smtClean="0">
                <a:solidFill>
                  <a:schemeClr val="accent6">
                    <a:lumMod val="75000"/>
                  </a:schemeClr>
                </a:solidFill>
              </a:rPr>
              <a:t>keeping them healthy in the long run.</a:t>
            </a:r>
          </a:p>
          <a:p>
            <a:pPr>
              <a:buNone/>
            </a:pPr>
            <a:r>
              <a:rPr lang="en-US" altLang="zh-CN" dirty="0" smtClean="0"/>
              <a:t>Music can help them </a:t>
            </a:r>
            <a:r>
              <a:rPr lang="en-US" altLang="zh-CN" u="sng" dirty="0" smtClean="0">
                <a:solidFill>
                  <a:srgbClr val="FF0000"/>
                </a:solidFill>
              </a:rPr>
              <a:t>reduce pressure</a:t>
            </a:r>
            <a:r>
              <a:rPr lang="en-US" altLang="zh-CN" dirty="0" smtClean="0"/>
              <a:t>, </a:t>
            </a:r>
            <a:r>
              <a:rPr lang="en-US" altLang="zh-CN" u="sng" dirty="0" smtClean="0">
                <a:solidFill>
                  <a:srgbClr val="7030A0"/>
                </a:solidFill>
              </a:rPr>
              <a:t>sleep well </a:t>
            </a:r>
            <a:r>
              <a:rPr lang="en-US" altLang="zh-CN" dirty="0" smtClean="0"/>
              <a:t>and </a:t>
            </a:r>
            <a:r>
              <a:rPr lang="en-US" altLang="zh-CN" u="sng" dirty="0" smtClean="0">
                <a:solidFill>
                  <a:schemeClr val="accent6">
                    <a:lumMod val="75000"/>
                  </a:schemeClr>
                </a:solidFill>
              </a:rPr>
              <a:t>stay healthy  </a:t>
            </a:r>
            <a:r>
              <a:rPr lang="en-US" altLang="zh-CN" dirty="0" smtClean="0"/>
              <a:t>in the long run.</a:t>
            </a:r>
          </a:p>
          <a:p>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linds(horizontal)">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blinds(horizontal)">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selfie</a:t>
            </a:r>
            <a:endParaRPr lang="zh-CN" altLang="en-US" dirty="0"/>
          </a:p>
        </p:txBody>
      </p:sp>
      <p:sp>
        <p:nvSpPr>
          <p:cNvPr id="3" name="内容占位符 2"/>
          <p:cNvSpPr>
            <a:spLocks noGrp="1"/>
          </p:cNvSpPr>
          <p:nvPr>
            <p:ph idx="1"/>
          </p:nvPr>
        </p:nvSpPr>
        <p:spPr/>
        <p:txBody>
          <a:bodyPr/>
          <a:lstStyle/>
          <a:p>
            <a:r>
              <a:rPr lang="en-US" altLang="zh-CN" dirty="0" err="1" smtClean="0"/>
              <a:t>Selfie</a:t>
            </a:r>
            <a:r>
              <a:rPr lang="en-US" altLang="zh-CN" dirty="0" smtClean="0"/>
              <a:t> is now </a:t>
            </a:r>
            <a:r>
              <a:rPr lang="en-US" altLang="zh-CN" dirty="0" err="1" smtClean="0"/>
              <a:t>definated</a:t>
            </a:r>
            <a:r>
              <a:rPr lang="en-US" altLang="zh-CN" dirty="0" smtClean="0"/>
              <a:t> as taking one’s photos by himself and usually using cell phones to flash and share the photos via Internet.</a:t>
            </a:r>
          </a:p>
          <a:p>
            <a:r>
              <a:rPr lang="en-US" altLang="zh-CN" dirty="0" err="1" smtClean="0"/>
              <a:t>Selfie</a:t>
            </a:r>
            <a:r>
              <a:rPr lang="en-US" altLang="zh-CN" dirty="0" smtClean="0"/>
              <a:t>, a photo taken of oneself, mostly with phones, is shared on the internet nowadays.</a:t>
            </a:r>
          </a:p>
          <a:p>
            <a:r>
              <a:rPr lang="en-US" altLang="zh-CN" dirty="0" err="1" smtClean="0"/>
              <a:t>Selfie</a:t>
            </a:r>
            <a:r>
              <a:rPr lang="en-US" altLang="zh-CN" dirty="0" smtClean="0"/>
              <a:t> is meant that a photo that people take of themselves by mobile phones and post it online.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92500" lnSpcReduction="20000"/>
          </a:bodyPr>
          <a:lstStyle/>
          <a:p>
            <a:r>
              <a:rPr lang="en-US" altLang="zh-CN" dirty="0" smtClean="0"/>
              <a:t>The definition of </a:t>
            </a:r>
            <a:r>
              <a:rPr lang="en-US" altLang="zh-CN" dirty="0" err="1" smtClean="0"/>
              <a:t>selfie</a:t>
            </a:r>
            <a:r>
              <a:rPr lang="en-US" altLang="zh-CN" dirty="0" smtClean="0"/>
              <a:t> is that people take photos by themselves and they ….</a:t>
            </a:r>
          </a:p>
          <a:p>
            <a:r>
              <a:rPr lang="en-US" altLang="zh-CN" dirty="0" smtClean="0"/>
              <a:t>Photos taken of oneself and showed online, it is the definition of </a:t>
            </a:r>
            <a:r>
              <a:rPr lang="en-US" altLang="zh-CN" dirty="0" err="1" smtClean="0"/>
              <a:t>selfie</a:t>
            </a:r>
            <a:r>
              <a:rPr lang="en-US" altLang="zh-CN" dirty="0" smtClean="0"/>
              <a:t>.</a:t>
            </a:r>
          </a:p>
          <a:p>
            <a:r>
              <a:rPr lang="en-US" altLang="zh-CN" dirty="0" smtClean="0"/>
              <a:t>Originating/Originated from 2002, an Australian first …</a:t>
            </a:r>
          </a:p>
          <a:p>
            <a:r>
              <a:rPr lang="en-US" altLang="zh-CN" dirty="0" err="1" smtClean="0"/>
              <a:t>Selfie</a:t>
            </a:r>
            <a:r>
              <a:rPr lang="en-US" altLang="zh-CN" dirty="0" smtClean="0"/>
              <a:t> let people care so more much about their appearance that forget their inside heart’s beauty.</a:t>
            </a:r>
          </a:p>
          <a:p>
            <a:r>
              <a:rPr lang="en-US" altLang="zh-CN" dirty="0" err="1" smtClean="0"/>
              <a:t>Selfies</a:t>
            </a:r>
            <a:r>
              <a:rPr lang="en-US" altLang="zh-CN" dirty="0" smtClean="0"/>
              <a:t> express human’s demands to share and boost communication while  people care much about their appearance instead of inside.</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smtClean="0"/>
              <a:t> by mobile phones</a:t>
            </a:r>
          </a:p>
          <a:p>
            <a:r>
              <a:rPr lang="en-US" altLang="zh-CN" dirty="0" smtClean="0"/>
              <a:t> pay attention on</a:t>
            </a:r>
          </a:p>
          <a:p>
            <a:r>
              <a:rPr lang="en-US" altLang="zh-CN" dirty="0" smtClean="0"/>
              <a:t> demand/request/</a:t>
            </a:r>
            <a:r>
              <a:rPr lang="en-US" altLang="zh-CN" dirty="0" err="1" smtClean="0"/>
              <a:t>requestment</a:t>
            </a:r>
            <a:endParaRPr lang="en-US" altLang="zh-CN" dirty="0" smtClean="0"/>
          </a:p>
          <a:p>
            <a:r>
              <a:rPr lang="en-US" altLang="zh-CN" dirty="0" smtClean="0"/>
              <a:t> action/movement</a:t>
            </a:r>
          </a:p>
          <a:p>
            <a:r>
              <a:rPr lang="en-US" altLang="zh-CN" dirty="0" smtClean="0"/>
              <a:t> additionally/moreover    meanwhile/besides</a:t>
            </a:r>
          </a:p>
          <a:p>
            <a:r>
              <a:rPr lang="en-US" altLang="zh-CN" dirty="0" smtClean="0"/>
              <a:t> appearances   beauties</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linds(horizontal)">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highlights</a:t>
            </a:r>
            <a:endParaRPr lang="zh-CN" altLang="en-US" dirty="0"/>
          </a:p>
        </p:txBody>
      </p:sp>
      <p:sp>
        <p:nvSpPr>
          <p:cNvPr id="3" name="内容占位符 2"/>
          <p:cNvSpPr>
            <a:spLocks noGrp="1"/>
          </p:cNvSpPr>
          <p:nvPr>
            <p:ph idx="1"/>
          </p:nvPr>
        </p:nvSpPr>
        <p:spPr/>
        <p:txBody>
          <a:bodyPr>
            <a:normAutofit fontScale="85000" lnSpcReduction="20000"/>
          </a:bodyPr>
          <a:lstStyle/>
          <a:p>
            <a:r>
              <a:rPr lang="en-US" altLang="zh-CN" dirty="0" smtClean="0"/>
              <a:t>With the </a:t>
            </a:r>
            <a:r>
              <a:rPr lang="en-US" altLang="zh-CN" dirty="0" err="1" smtClean="0"/>
              <a:t>selfied</a:t>
            </a:r>
            <a:r>
              <a:rPr lang="en-US" altLang="zh-CN" dirty="0" smtClean="0"/>
              <a:t> becoming more and more popular, it was considered as the Word of the Year in 2013.</a:t>
            </a:r>
          </a:p>
          <a:p>
            <a:r>
              <a:rPr lang="en-US" altLang="zh-CN" dirty="0" smtClean="0"/>
              <a:t>It originated from 2002 when an Australian…</a:t>
            </a:r>
          </a:p>
          <a:p>
            <a:r>
              <a:rPr lang="en-US" altLang="zh-CN" dirty="0" err="1" smtClean="0"/>
              <a:t>Selfie</a:t>
            </a:r>
            <a:r>
              <a:rPr lang="en-US" altLang="zh-CN" dirty="0" smtClean="0"/>
              <a:t> as well as… </a:t>
            </a:r>
            <a:r>
              <a:rPr lang="en-US" altLang="zh-CN" dirty="0" smtClean="0">
                <a:solidFill>
                  <a:srgbClr val="FF0000"/>
                </a:solidFill>
              </a:rPr>
              <a:t>has</a:t>
            </a:r>
            <a:r>
              <a:rPr lang="en-US" altLang="zh-CN" dirty="0" smtClean="0"/>
              <a:t> seen a surge in popularity.</a:t>
            </a:r>
          </a:p>
          <a:p>
            <a:r>
              <a:rPr lang="en-US" altLang="zh-CN" dirty="0" smtClean="0"/>
              <a:t>Nowadays, </a:t>
            </a:r>
            <a:r>
              <a:rPr lang="en-US" altLang="zh-CN" dirty="0" err="1" smtClean="0"/>
              <a:t>selfie</a:t>
            </a:r>
            <a:r>
              <a:rPr lang="en-US" altLang="zh-CN" dirty="0" smtClean="0"/>
              <a:t> is </a:t>
            </a:r>
            <a:r>
              <a:rPr lang="en-US" altLang="zh-CN" dirty="0" smtClean="0">
                <a:solidFill>
                  <a:srgbClr val="FF0000"/>
                </a:solidFill>
              </a:rPr>
              <a:t>so</a:t>
            </a:r>
            <a:r>
              <a:rPr lang="en-US" altLang="zh-CN" dirty="0" smtClean="0"/>
              <a:t> popular among people </a:t>
            </a:r>
            <a:r>
              <a:rPr lang="en-US" altLang="zh-CN" dirty="0" smtClean="0">
                <a:solidFill>
                  <a:srgbClr val="FF0000"/>
                </a:solidFill>
              </a:rPr>
              <a:t>that</a:t>
            </a:r>
            <a:r>
              <a:rPr lang="en-US" altLang="zh-CN" dirty="0" smtClean="0"/>
              <a:t> Oxford Dictionary …</a:t>
            </a:r>
          </a:p>
          <a:p>
            <a:r>
              <a:rPr lang="en-US" altLang="zh-CN" dirty="0" smtClean="0"/>
              <a:t>Taking </a:t>
            </a:r>
            <a:r>
              <a:rPr lang="en-US" altLang="zh-CN" dirty="0" err="1" smtClean="0"/>
              <a:t>selfies</a:t>
            </a:r>
            <a:r>
              <a:rPr lang="en-US" altLang="zh-CN" dirty="0" smtClean="0"/>
              <a:t> has </a:t>
            </a:r>
            <a:r>
              <a:rPr lang="en-US" altLang="zh-CN" dirty="0" smtClean="0">
                <a:solidFill>
                  <a:srgbClr val="FF0000"/>
                </a:solidFill>
              </a:rPr>
              <a:t>perks</a:t>
            </a:r>
            <a:r>
              <a:rPr lang="en-US" altLang="zh-CN" dirty="0" smtClean="0"/>
              <a:t> such as expressing people’s desire to share with others and promoting communication.</a:t>
            </a:r>
          </a:p>
          <a:p>
            <a:r>
              <a:rPr lang="en-US" altLang="zh-CN" dirty="0" smtClean="0"/>
              <a:t>There is no denying that …   On the other hand</a:t>
            </a:r>
          </a:p>
          <a:p>
            <a:r>
              <a:rPr lang="en-US" altLang="zh-CN" dirty="0" smtClean="0"/>
              <a:t>Some people point out that</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linds(horizontal)">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blinds(horizontal)">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b="1" dirty="0" smtClean="0"/>
              <a:t>What the World Would Be Without Oil</a:t>
            </a:r>
          </a:p>
          <a:p>
            <a:endParaRPr lang="en-US" altLang="zh-CN" dirty="0" smtClean="0"/>
          </a:p>
          <a:p>
            <a:r>
              <a:rPr lang="en-US" altLang="zh-CN" dirty="0" smtClean="0"/>
              <a:t>For your reference:</a:t>
            </a:r>
          </a:p>
          <a:p>
            <a:r>
              <a:rPr lang="en-US" altLang="zh-CN" dirty="0" smtClean="0"/>
              <a:t> life-blood </a:t>
            </a:r>
            <a:r>
              <a:rPr lang="zh-CN" altLang="en-US" dirty="0" smtClean="0"/>
              <a:t>泉源，原动力</a:t>
            </a:r>
            <a:endParaRPr lang="en-US" altLang="zh-CN" dirty="0" smtClean="0"/>
          </a:p>
          <a:p>
            <a:r>
              <a:rPr lang="en-US" altLang="zh-CN" dirty="0" smtClean="0"/>
              <a:t> transport</a:t>
            </a:r>
          </a:p>
          <a:p>
            <a:r>
              <a:rPr lang="en-US" altLang="zh-CN" dirty="0" smtClean="0"/>
              <a:t> grind to a halt </a:t>
            </a:r>
            <a:r>
              <a:rPr lang="zh-CN" altLang="en-US" dirty="0" smtClean="0"/>
              <a:t>逐渐缓慢而停止</a:t>
            </a:r>
            <a:endParaRPr lang="en-US" altLang="zh-CN" dirty="0" smtClean="0"/>
          </a:p>
          <a:p>
            <a:r>
              <a:rPr lang="en-US" altLang="zh-CN" dirty="0" smtClean="0"/>
              <a:t> miserable  </a:t>
            </a:r>
            <a:endParaRPr lang="zh-CN"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79512" y="404664"/>
            <a:ext cx="8712968" cy="5721499"/>
          </a:xfrm>
        </p:spPr>
        <p:txBody>
          <a:bodyPr/>
          <a:lstStyle/>
          <a:p>
            <a:r>
              <a:rPr lang="en-US" altLang="zh-CN" dirty="0" smtClean="0"/>
              <a:t>Draft</a:t>
            </a:r>
          </a:p>
          <a:p>
            <a:r>
              <a:rPr lang="en-US" altLang="zh-CN" dirty="0" smtClean="0"/>
              <a:t>1 </a:t>
            </a:r>
            <a:r>
              <a:rPr lang="zh-CN" altLang="en-US" dirty="0" smtClean="0"/>
              <a:t>自拍照是</a:t>
            </a:r>
            <a:r>
              <a:rPr lang="en-US" altLang="zh-CN" dirty="0" smtClean="0"/>
              <a:t>…</a:t>
            </a:r>
            <a:r>
              <a:rPr lang="zh-CN" altLang="en-US" dirty="0" smtClean="0"/>
              <a:t>的照片（简单句  分词）</a:t>
            </a:r>
            <a:endParaRPr lang="en-US" altLang="zh-CN" dirty="0" smtClean="0"/>
          </a:p>
          <a:p>
            <a:r>
              <a:rPr lang="en-US" altLang="zh-CN" dirty="0" smtClean="0"/>
              <a:t>A </a:t>
            </a:r>
            <a:r>
              <a:rPr lang="en-US" altLang="zh-CN" dirty="0" err="1" smtClean="0"/>
              <a:t>selfie</a:t>
            </a:r>
            <a:r>
              <a:rPr lang="en-US" altLang="zh-CN" dirty="0" smtClean="0"/>
              <a:t> is  </a:t>
            </a:r>
            <a:r>
              <a:rPr lang="en-US" altLang="zh-CN" u="sng" dirty="0" smtClean="0"/>
              <a:t>n.</a:t>
            </a:r>
            <a:r>
              <a:rPr lang="en-US" altLang="zh-CN" dirty="0" smtClean="0"/>
              <a:t>  </a:t>
            </a:r>
            <a:r>
              <a:rPr lang="en-US" altLang="zh-CN" dirty="0" smtClean="0">
                <a:solidFill>
                  <a:srgbClr val="FF0000"/>
                </a:solidFill>
              </a:rPr>
              <a:t>taken</a:t>
            </a:r>
            <a:r>
              <a:rPr lang="en-US" altLang="zh-CN" dirty="0" smtClean="0"/>
              <a:t>  with </a:t>
            </a:r>
            <a:r>
              <a:rPr lang="en-US" altLang="zh-CN" u="sng" dirty="0" smtClean="0"/>
              <a:t>n.</a:t>
            </a:r>
            <a:r>
              <a:rPr lang="en-US" altLang="zh-CN" dirty="0" smtClean="0"/>
              <a:t>   </a:t>
            </a:r>
            <a:r>
              <a:rPr lang="en-US" altLang="zh-CN" dirty="0" smtClean="0">
                <a:solidFill>
                  <a:srgbClr val="FF0000"/>
                </a:solidFill>
              </a:rPr>
              <a:t>shared</a:t>
            </a:r>
            <a:r>
              <a:rPr lang="en-US" altLang="zh-CN" dirty="0" smtClean="0"/>
              <a:t> online.</a:t>
            </a:r>
          </a:p>
          <a:p>
            <a:r>
              <a:rPr lang="en-US" altLang="zh-CN" dirty="0" smtClean="0"/>
              <a:t>2  the word was first used by </a:t>
            </a:r>
            <a:r>
              <a:rPr lang="en-US" altLang="zh-CN" dirty="0" err="1" smtClean="0"/>
              <a:t>sb</a:t>
            </a:r>
            <a:r>
              <a:rPr lang="en-US" altLang="zh-CN" dirty="0" smtClean="0"/>
              <a:t> who did …</a:t>
            </a:r>
          </a:p>
          <a:p>
            <a:r>
              <a:rPr lang="en-US" altLang="zh-CN" dirty="0" smtClean="0"/>
              <a:t>    the word originated from 2002, when…</a:t>
            </a:r>
          </a:p>
          <a:p>
            <a:r>
              <a:rPr lang="en-US" altLang="zh-CN" dirty="0" smtClean="0"/>
              <a:t>3 </a:t>
            </a:r>
            <a:r>
              <a:rPr lang="en-US" altLang="zh-CN" dirty="0" err="1" smtClean="0"/>
              <a:t>with+n+doing</a:t>
            </a:r>
            <a:r>
              <a:rPr lang="en-US" altLang="zh-CN" dirty="0" smtClean="0"/>
              <a:t>/  so…that…</a:t>
            </a:r>
          </a:p>
          <a:p>
            <a:r>
              <a:rPr lang="en-US" altLang="zh-CN" dirty="0" smtClean="0"/>
              <a:t> increasingly popular   / enjoy tremendous popularity/  see a surge in popularity</a:t>
            </a:r>
          </a:p>
          <a:p>
            <a:r>
              <a:rPr lang="en-US" altLang="zh-CN" dirty="0" smtClean="0"/>
              <a:t> list n. as n.</a:t>
            </a:r>
          </a:p>
          <a:p>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linds(horizontal)">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blinds(horizontal)">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blinds(horizontal)">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620688"/>
            <a:ext cx="8229600" cy="5505475"/>
          </a:xfrm>
        </p:spPr>
        <p:txBody>
          <a:bodyPr/>
          <a:lstStyle/>
          <a:p>
            <a:r>
              <a:rPr lang="en-US" altLang="zh-CN" dirty="0" smtClean="0"/>
              <a:t>4 supporters/ some believe that… (</a:t>
            </a:r>
            <a:r>
              <a:rPr lang="zh-CN" altLang="en-US" dirty="0" smtClean="0"/>
              <a:t>宾语从句）</a:t>
            </a:r>
            <a:endParaRPr lang="en-US" altLang="zh-CN" dirty="0" smtClean="0"/>
          </a:p>
          <a:p>
            <a:r>
              <a:rPr lang="en-US" altLang="zh-CN" dirty="0" smtClean="0"/>
              <a:t>mirror /reflect/express/satisfy people’s desire to share/connect  </a:t>
            </a:r>
          </a:p>
          <a:p>
            <a:r>
              <a:rPr lang="en-US" altLang="zh-CN" dirty="0" smtClean="0"/>
              <a:t> boost/promote/contribute to</a:t>
            </a:r>
          </a:p>
          <a:p>
            <a:r>
              <a:rPr lang="en-US" altLang="zh-CN" dirty="0" smtClean="0"/>
              <a:t>5  critics argue that…</a:t>
            </a:r>
          </a:p>
          <a:p>
            <a:r>
              <a:rPr lang="en-US" altLang="zh-CN" dirty="0" smtClean="0"/>
              <a:t> go overboard with one’s appearance</a:t>
            </a:r>
          </a:p>
          <a:p>
            <a:r>
              <a:rPr lang="en-US" altLang="zh-CN" dirty="0" smtClean="0"/>
              <a:t>  be addicted to…</a:t>
            </a:r>
          </a:p>
          <a:p>
            <a:r>
              <a:rPr lang="en-US" altLang="zh-CN" dirty="0" smtClean="0"/>
              <a:t>  pay too much attention to</a:t>
            </a:r>
          </a:p>
          <a:p>
            <a:r>
              <a:rPr lang="en-US" altLang="zh-CN" dirty="0" smtClean="0"/>
              <a:t>  care about… too much</a:t>
            </a:r>
          </a:p>
          <a:p>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linds(horizontal)">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blinds(horizontal)">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blinds(horizontal)">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lnSpcReduction="10000"/>
          </a:bodyPr>
          <a:lstStyle/>
          <a:p>
            <a:r>
              <a:rPr lang="zh-CN" altLang="en-US" dirty="0" smtClean="0"/>
              <a:t>格式</a:t>
            </a:r>
            <a:endParaRPr lang="en-US" altLang="zh-CN" dirty="0" smtClean="0"/>
          </a:p>
          <a:p>
            <a:r>
              <a:rPr lang="zh-CN" altLang="en-US" dirty="0" smtClean="0"/>
              <a:t>分段（</a:t>
            </a:r>
            <a:r>
              <a:rPr lang="en-US" altLang="zh-CN" dirty="0" smtClean="0"/>
              <a:t>4</a:t>
            </a:r>
            <a:r>
              <a:rPr lang="zh-CN" altLang="en-US" dirty="0" smtClean="0"/>
              <a:t>段，句首空</a:t>
            </a:r>
            <a:r>
              <a:rPr lang="en-US" altLang="zh-CN" dirty="0" smtClean="0"/>
              <a:t>3</a:t>
            </a:r>
            <a:r>
              <a:rPr lang="zh-CN" altLang="en-US" dirty="0" smtClean="0"/>
              <a:t>个字母）</a:t>
            </a:r>
            <a:endParaRPr lang="en-US" altLang="zh-CN" dirty="0" smtClean="0"/>
          </a:p>
          <a:p>
            <a:r>
              <a:rPr lang="zh-CN" altLang="en-US" dirty="0" smtClean="0"/>
              <a:t>合格段落作记号</a:t>
            </a:r>
            <a:r>
              <a:rPr lang="en-US" altLang="zh-CN" dirty="0" smtClean="0"/>
              <a:t>(</a:t>
            </a:r>
            <a:r>
              <a:rPr lang="en-US" altLang="zh-CN" dirty="0" err="1" smtClean="0"/>
              <a:t>t.s</a:t>
            </a:r>
            <a:r>
              <a:rPr lang="en-US" altLang="zh-CN" dirty="0" smtClean="0"/>
              <a:t>.?)</a:t>
            </a:r>
          </a:p>
          <a:p>
            <a:r>
              <a:rPr lang="en-US" altLang="zh-CN" dirty="0" smtClean="0"/>
              <a:t>Topic sentence+ supporting sentences (2-3</a:t>
            </a:r>
            <a:r>
              <a:rPr lang="zh-CN" altLang="en-US" dirty="0" smtClean="0"/>
              <a:t>个支撑句）</a:t>
            </a:r>
            <a:endParaRPr lang="en-US" altLang="zh-CN" dirty="0" smtClean="0"/>
          </a:p>
          <a:p>
            <a:r>
              <a:rPr lang="zh-CN" altLang="en-US" dirty="0" smtClean="0"/>
              <a:t>时态  </a:t>
            </a:r>
            <a:endParaRPr lang="en-US" altLang="zh-CN" dirty="0" smtClean="0"/>
          </a:p>
          <a:p>
            <a:r>
              <a:rPr lang="zh-CN" altLang="en-US" dirty="0" smtClean="0"/>
              <a:t>普遍现象 一般现在时</a:t>
            </a:r>
            <a:endParaRPr lang="en-US" altLang="zh-CN" dirty="0" smtClean="0"/>
          </a:p>
          <a:p>
            <a:r>
              <a:rPr lang="zh-CN" altLang="en-US" dirty="0" smtClean="0"/>
              <a:t>特殊现象 一般过去时</a:t>
            </a:r>
            <a:endParaRPr lang="zh-CN" alt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smtClean="0"/>
              <a:t>Example 1:</a:t>
            </a:r>
          </a:p>
          <a:p>
            <a:r>
              <a:rPr lang="en-US" altLang="zh-CN" dirty="0" smtClean="0"/>
              <a:t>With Chinese tourism growing rapidly, Chinese tourists have been criticized heavily in recent years for misbehaving. President Xi stated that Chinese tourists should be better behaved. Government has taken action.</a:t>
            </a:r>
            <a:endParaRPr lang="zh-CN" alt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smtClean="0"/>
              <a:t>Example 2:</a:t>
            </a:r>
          </a:p>
          <a:p>
            <a:r>
              <a:rPr lang="en-US" altLang="zh-CN" dirty="0" smtClean="0"/>
              <a:t>Once on  my weekend, I </a:t>
            </a:r>
            <a:r>
              <a:rPr lang="en-US" altLang="zh-CN" dirty="0" err="1" smtClean="0"/>
              <a:t>happenedly</a:t>
            </a:r>
            <a:r>
              <a:rPr lang="en-US" altLang="zh-CN" dirty="0" smtClean="0"/>
              <a:t> stepped on a chewing gum which nearly cost me an hour to get rid of it. It was just one of those bad things that Chinese did. We can also see people drawing graffiti, jumping queue and so on here and there.</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smtClean="0"/>
              <a:t>Example 3:</a:t>
            </a:r>
          </a:p>
          <a:p>
            <a:r>
              <a:rPr lang="en-US" altLang="zh-CN" dirty="0" smtClean="0"/>
              <a:t>The Chinese should spare no effort to public the importance of tourism’s behavior and more importantly, we should realize a Chinese social value and raise </a:t>
            </a:r>
            <a:r>
              <a:rPr lang="en-US" altLang="zh-CN" dirty="0" err="1" smtClean="0"/>
              <a:t>our’s</a:t>
            </a:r>
            <a:r>
              <a:rPr lang="en-US" altLang="zh-CN" dirty="0" smtClean="0"/>
              <a:t> awareness of being politely when travelling abroad.</a:t>
            </a:r>
            <a:endParaRPr lang="zh-CN" alt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lnSpcReduction="10000"/>
          </a:bodyPr>
          <a:lstStyle/>
          <a:p>
            <a:r>
              <a:rPr lang="en-US" altLang="zh-CN" dirty="0" smtClean="0"/>
              <a:t>Example 4:</a:t>
            </a:r>
          </a:p>
          <a:p>
            <a:r>
              <a:rPr lang="en-US" altLang="zh-CN" dirty="0" smtClean="0">
                <a:solidFill>
                  <a:srgbClr val="FF0000"/>
                </a:solidFill>
              </a:rPr>
              <a:t>To realize travelling </a:t>
            </a:r>
            <a:r>
              <a:rPr lang="en-US" altLang="zh-CN" dirty="0" err="1" smtClean="0">
                <a:solidFill>
                  <a:srgbClr val="FF0000"/>
                </a:solidFill>
              </a:rPr>
              <a:t>civilizedly</a:t>
            </a:r>
            <a:r>
              <a:rPr lang="en-US" altLang="zh-CN" dirty="0" smtClean="0">
                <a:solidFill>
                  <a:srgbClr val="FF0000"/>
                </a:solidFill>
              </a:rPr>
              <a:t>, I think government play the most important role. </a:t>
            </a:r>
            <a:r>
              <a:rPr lang="en-US" altLang="zh-CN" dirty="0" smtClean="0"/>
              <a:t>The government can draw up a law to curb the tourists’ behavior. </a:t>
            </a:r>
            <a:r>
              <a:rPr lang="en-US" altLang="zh-CN" dirty="0" smtClean="0">
                <a:solidFill>
                  <a:srgbClr val="FF0000"/>
                </a:solidFill>
              </a:rPr>
              <a:t>Also</a:t>
            </a:r>
            <a:r>
              <a:rPr lang="en-US" altLang="zh-CN" dirty="0" smtClean="0"/>
              <a:t>, government can make great efforts to educate people on… </a:t>
            </a:r>
            <a:r>
              <a:rPr lang="en-US" altLang="zh-CN" dirty="0" smtClean="0">
                <a:solidFill>
                  <a:srgbClr val="FF0000"/>
                </a:solidFill>
              </a:rPr>
              <a:t>For us</a:t>
            </a:r>
            <a:r>
              <a:rPr lang="en-US" altLang="zh-CN" dirty="0" smtClean="0"/>
              <a:t>, every a little makes a </a:t>
            </a:r>
            <a:r>
              <a:rPr lang="en-US" altLang="zh-CN" dirty="0" err="1" smtClean="0"/>
              <a:t>mickle</a:t>
            </a:r>
            <a:r>
              <a:rPr lang="en-US" altLang="zh-CN" dirty="0" smtClean="0"/>
              <a:t>. If we curb our little behavior, I think travelling </a:t>
            </a:r>
            <a:r>
              <a:rPr lang="en-US" altLang="zh-CN" dirty="0" err="1" smtClean="0"/>
              <a:t>civilizedly</a:t>
            </a:r>
            <a:r>
              <a:rPr lang="en-US" altLang="zh-CN" dirty="0" smtClean="0"/>
              <a:t> will be realized sooner or later.</a:t>
            </a:r>
            <a:endParaRPr lang="zh-CN" alt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lnSpcReduction="10000"/>
          </a:bodyPr>
          <a:lstStyle/>
          <a:p>
            <a:r>
              <a:rPr lang="en-US" altLang="zh-CN" dirty="0" smtClean="0"/>
              <a:t>Home and abroad</a:t>
            </a:r>
          </a:p>
          <a:p>
            <a:r>
              <a:rPr lang="en-US" altLang="zh-CN" dirty="0" smtClean="0"/>
              <a:t>Behave properly/ appropriately</a:t>
            </a:r>
          </a:p>
          <a:p>
            <a:r>
              <a:rPr lang="en-US" altLang="zh-CN" dirty="0" smtClean="0"/>
              <a:t>Poor behavior/ misbehavior</a:t>
            </a:r>
          </a:p>
          <a:p>
            <a:r>
              <a:rPr lang="en-US" altLang="zh-CN" dirty="0" smtClean="0"/>
              <a:t>Travel in a civilized way</a:t>
            </a:r>
          </a:p>
          <a:p>
            <a:r>
              <a:rPr lang="en-US" altLang="zh-CN" dirty="0" smtClean="0"/>
              <a:t>Uncivilized behavior</a:t>
            </a:r>
          </a:p>
          <a:p>
            <a:r>
              <a:rPr lang="en-US" altLang="zh-CN" dirty="0" smtClean="0"/>
              <a:t>Urge/encourage people to do</a:t>
            </a:r>
          </a:p>
          <a:p>
            <a:r>
              <a:rPr lang="en-US" altLang="zh-CN" dirty="0" smtClean="0"/>
              <a:t>Appeal to people to do</a:t>
            </a:r>
          </a:p>
          <a:p>
            <a:r>
              <a:rPr lang="en-US" altLang="zh-CN" smtClean="0"/>
              <a:t>Forbid/ban/discourage </a:t>
            </a:r>
            <a:endParaRPr lang="en-US" altLang="zh-CN" dirty="0" smtClean="0"/>
          </a:p>
          <a:p>
            <a:endParaRPr lang="zh-CN" alt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404664"/>
            <a:ext cx="8229600" cy="6264696"/>
          </a:xfrm>
        </p:spPr>
        <p:txBody>
          <a:bodyPr>
            <a:normAutofit fontScale="70000" lnSpcReduction="20000"/>
          </a:bodyPr>
          <a:lstStyle/>
          <a:p>
            <a:r>
              <a:rPr lang="zh-CN" altLang="en-US" sz="3400" dirty="0" smtClean="0"/>
              <a:t>通知的书写 </a:t>
            </a:r>
          </a:p>
          <a:p>
            <a:r>
              <a:rPr lang="zh-CN" altLang="en-US" sz="3400" dirty="0" smtClean="0"/>
              <a:t>　　</a:t>
            </a:r>
            <a:r>
              <a:rPr lang="en-US" altLang="zh-CN" sz="3400" dirty="0" smtClean="0"/>
              <a:t>1</a:t>
            </a:r>
            <a:r>
              <a:rPr lang="zh-CN" altLang="en-US" sz="3400" dirty="0" smtClean="0"/>
              <a:t>．发出通知的单位和对象在一般情况下用</a:t>
            </a:r>
            <a:r>
              <a:rPr lang="zh-CN" altLang="en-US" sz="4000" b="1" dirty="0" smtClean="0">
                <a:solidFill>
                  <a:srgbClr val="FF0000"/>
                </a:solidFill>
              </a:rPr>
              <a:t>第三人称</a:t>
            </a:r>
            <a:r>
              <a:rPr lang="zh-CN" altLang="en-US" sz="3400" dirty="0" smtClean="0"/>
              <a:t>，如要求同学们按时到会，不说“</a:t>
            </a:r>
            <a:r>
              <a:rPr lang="en-US" altLang="zh-CN" sz="3400" dirty="0" smtClean="0"/>
              <a:t>we must to…”</a:t>
            </a:r>
            <a:r>
              <a:rPr lang="zh-CN" altLang="en-US" sz="3400" dirty="0" smtClean="0"/>
              <a:t>或“</a:t>
            </a:r>
            <a:r>
              <a:rPr lang="en-US" altLang="zh-CN" sz="3400" dirty="0" smtClean="0"/>
              <a:t>you should…”</a:t>
            </a:r>
            <a:r>
              <a:rPr lang="zh-CN" altLang="en-US" sz="3400" dirty="0" smtClean="0"/>
              <a:t>，而应写成：</a:t>
            </a:r>
            <a:r>
              <a:rPr lang="en-US" altLang="zh-CN" sz="3400" dirty="0" smtClean="0">
                <a:solidFill>
                  <a:srgbClr val="FF0000"/>
                </a:solidFill>
              </a:rPr>
              <a:t>all the students are requested to be there on time. </a:t>
            </a:r>
          </a:p>
          <a:p>
            <a:r>
              <a:rPr lang="en-US" altLang="zh-CN" sz="3400" dirty="0" smtClean="0"/>
              <a:t>2</a:t>
            </a:r>
            <a:r>
              <a:rPr lang="zh-CN" altLang="en-US" sz="3400" dirty="0" smtClean="0"/>
              <a:t>．在语言上，尽可能用精炼的文字表达明确的信息。通知中提及的事情都是计划要做的，</a:t>
            </a:r>
            <a:r>
              <a:rPr lang="zh-CN" altLang="en-US" sz="4000" b="1" dirty="0" smtClean="0">
                <a:solidFill>
                  <a:srgbClr val="FF0000"/>
                </a:solidFill>
              </a:rPr>
              <a:t>时态多用将来时，语态多用被动式。</a:t>
            </a:r>
            <a:endParaRPr lang="en-US" altLang="zh-CN" sz="4000" b="1" dirty="0" smtClean="0">
              <a:solidFill>
                <a:srgbClr val="FF0000"/>
              </a:solidFill>
            </a:endParaRPr>
          </a:p>
          <a:p>
            <a:r>
              <a:rPr lang="zh-CN" altLang="en-US" sz="3400" dirty="0" smtClean="0"/>
              <a:t> </a:t>
            </a:r>
            <a:r>
              <a:rPr lang="en-US" altLang="zh-CN" sz="3400" dirty="0" smtClean="0"/>
              <a:t>3</a:t>
            </a:r>
            <a:r>
              <a:rPr lang="zh-CN" altLang="en-US" sz="3400" dirty="0" smtClean="0"/>
              <a:t>．书面通知常以布告形式张贴或写在布告牌、黑板上，把事情通知到有关人员等。为醒目起见，标题的每个字母可以用大写</a:t>
            </a:r>
            <a:r>
              <a:rPr lang="en-US" altLang="zh-CN" sz="3400" dirty="0" smtClean="0"/>
              <a:t>(</a:t>
            </a:r>
            <a:r>
              <a:rPr lang="zh-CN" altLang="en-US" sz="3400" dirty="0" smtClean="0"/>
              <a:t>如</a:t>
            </a:r>
            <a:r>
              <a:rPr lang="en-US" altLang="zh-CN" sz="3400" dirty="0" smtClean="0"/>
              <a:t>notice)</a:t>
            </a:r>
            <a:r>
              <a:rPr lang="zh-CN" altLang="en-US" sz="3400" dirty="0" smtClean="0"/>
              <a:t>。</a:t>
            </a:r>
            <a:r>
              <a:rPr lang="zh-CN" altLang="en-US" sz="4000" b="1" dirty="0" smtClean="0">
                <a:solidFill>
                  <a:srgbClr val="FF0000"/>
                </a:solidFill>
              </a:rPr>
              <a:t>一开头需要交代说明何事</a:t>
            </a:r>
            <a:r>
              <a:rPr lang="en-US" altLang="zh-CN" sz="4000" b="1" dirty="0" smtClean="0">
                <a:solidFill>
                  <a:srgbClr val="FF0000"/>
                </a:solidFill>
              </a:rPr>
              <a:t>(what)</a:t>
            </a:r>
            <a:r>
              <a:rPr lang="zh-CN" altLang="en-US" sz="4000" b="1" dirty="0" smtClean="0">
                <a:solidFill>
                  <a:srgbClr val="FF0000"/>
                </a:solidFill>
              </a:rPr>
              <a:t>、何地</a:t>
            </a:r>
            <a:r>
              <a:rPr lang="en-US" altLang="zh-CN" sz="4000" b="1" dirty="0" smtClean="0">
                <a:solidFill>
                  <a:srgbClr val="FF0000"/>
                </a:solidFill>
              </a:rPr>
              <a:t>(where)</a:t>
            </a:r>
            <a:r>
              <a:rPr lang="zh-CN" altLang="en-US" sz="4000" b="1" dirty="0" smtClean="0">
                <a:solidFill>
                  <a:srgbClr val="FF0000"/>
                </a:solidFill>
              </a:rPr>
              <a:t>、何时</a:t>
            </a:r>
            <a:r>
              <a:rPr lang="en-US" altLang="zh-CN" sz="4000" b="1" dirty="0" smtClean="0">
                <a:solidFill>
                  <a:srgbClr val="FF0000"/>
                </a:solidFill>
              </a:rPr>
              <a:t>(when)</a:t>
            </a:r>
            <a:r>
              <a:rPr lang="zh-CN" altLang="en-US" sz="4000" b="1" dirty="0" smtClean="0">
                <a:solidFill>
                  <a:srgbClr val="FF0000"/>
                </a:solidFill>
              </a:rPr>
              <a:t>、何人</a:t>
            </a:r>
            <a:r>
              <a:rPr lang="en-US" altLang="zh-CN" sz="4000" b="1" dirty="0" smtClean="0">
                <a:solidFill>
                  <a:srgbClr val="FF0000"/>
                </a:solidFill>
              </a:rPr>
              <a:t>(who)</a:t>
            </a:r>
            <a:r>
              <a:rPr lang="zh-CN" altLang="en-US" sz="4000" b="1" dirty="0" smtClean="0">
                <a:solidFill>
                  <a:srgbClr val="FF0000"/>
                </a:solidFill>
              </a:rPr>
              <a:t>。 </a:t>
            </a:r>
            <a:endParaRPr lang="en-US" altLang="zh-CN" sz="4000" b="1" dirty="0" smtClean="0">
              <a:solidFill>
                <a:srgbClr val="FF0000"/>
              </a:solidFill>
            </a:endParaRPr>
          </a:p>
          <a:p>
            <a:r>
              <a:rPr lang="en-US" altLang="zh-CN" sz="3400" dirty="0" smtClean="0"/>
              <a:t>4</a:t>
            </a:r>
            <a:r>
              <a:rPr lang="zh-CN" altLang="en-US" sz="3400" dirty="0" smtClean="0"/>
              <a:t>．</a:t>
            </a:r>
            <a:r>
              <a:rPr lang="zh-CN" altLang="en-US" sz="4000" b="1" dirty="0" smtClean="0">
                <a:solidFill>
                  <a:srgbClr val="FF0000"/>
                </a:solidFill>
              </a:rPr>
              <a:t>在句式写法上必须注意以下几点：</a:t>
            </a:r>
            <a:r>
              <a:rPr lang="zh-CN" altLang="en-US" sz="3400" dirty="0" smtClean="0"/>
              <a:t>①尽可能用精炼的文字表达明确的信息，多用简单句或短句、单句，以避免繁杂；②通知往往着重对活动内容、对象进行说明，多用</a:t>
            </a:r>
            <a:r>
              <a:rPr lang="zh-CN" altLang="en-US" sz="3400" b="1" u="sng" dirty="0" smtClean="0">
                <a:solidFill>
                  <a:srgbClr val="FF0000"/>
                </a:solidFill>
              </a:rPr>
              <a:t>被动语态</a:t>
            </a:r>
            <a:r>
              <a:rPr lang="zh-CN" altLang="en-US" sz="3400" dirty="0" smtClean="0"/>
              <a:t>，如“</a:t>
            </a:r>
            <a:r>
              <a:rPr lang="en-US" altLang="zh-CN" sz="3400" dirty="0" smtClean="0"/>
              <a:t>the class meeting will be held…”(</a:t>
            </a:r>
            <a:r>
              <a:rPr lang="zh-CN" altLang="en-US" sz="3400" dirty="0" smtClean="0"/>
              <a:t>班会将举行</a:t>
            </a:r>
            <a:r>
              <a:rPr lang="en-US" altLang="zh-CN" sz="3400" dirty="0" smtClean="0"/>
              <a:t>……)</a:t>
            </a:r>
            <a:r>
              <a:rPr lang="zh-CN" altLang="en-US" sz="3400" dirty="0" smtClean="0"/>
              <a:t>等等；③通知是要求下级成员该做什么或注意什么，</a:t>
            </a:r>
            <a:r>
              <a:rPr lang="zh-CN" altLang="en-US" sz="3400" b="1" u="sng" dirty="0" smtClean="0">
                <a:solidFill>
                  <a:srgbClr val="FF0000"/>
                </a:solidFill>
              </a:rPr>
              <a:t>多用祈使句</a:t>
            </a:r>
            <a:r>
              <a:rPr lang="zh-CN" altLang="en-US" sz="3400" dirty="0" smtClean="0"/>
              <a:t>；④通知中所告的事情大部分是未进行的，故</a:t>
            </a:r>
            <a:r>
              <a:rPr lang="zh-CN" altLang="en-US" sz="3400" b="1" u="sng" dirty="0" smtClean="0">
                <a:solidFill>
                  <a:srgbClr val="FF0000"/>
                </a:solidFill>
              </a:rPr>
              <a:t>多用将来时态</a:t>
            </a:r>
            <a:r>
              <a:rPr lang="zh-CN" altLang="en-US" sz="3400" dirty="0" smtClean="0"/>
              <a:t>。</a:t>
            </a:r>
            <a:endParaRPr lang="en-US" altLang="zh-CN" sz="3400" dirty="0" smtClean="0"/>
          </a:p>
          <a:p>
            <a:endParaRPr lang="zh-CN" altLang="en-US" sz="3400" dirty="0" smtClean="0"/>
          </a:p>
          <a:p>
            <a:endParaRPr lang="zh-CN" altLang="en-US" dirty="0" smtClean="0"/>
          </a:p>
          <a:p>
            <a:endParaRPr lang="zh-CN" alt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92500" lnSpcReduction="20000"/>
          </a:bodyPr>
          <a:lstStyle/>
          <a:p>
            <a:r>
              <a:rPr lang="zh-CN" altLang="en-US" dirty="0" smtClean="0"/>
              <a:t>　</a:t>
            </a:r>
          </a:p>
          <a:p>
            <a:r>
              <a:rPr lang="zh-CN" altLang="en-US" dirty="0" smtClean="0"/>
              <a:t>　简而言之，一份好的书面通知应具备以下三点： </a:t>
            </a:r>
          </a:p>
          <a:p>
            <a:r>
              <a:rPr lang="zh-CN" altLang="en-US" dirty="0" smtClean="0"/>
              <a:t>　　</a:t>
            </a:r>
            <a:r>
              <a:rPr lang="en-US" altLang="zh-CN" b="1" dirty="0" smtClean="0">
                <a:solidFill>
                  <a:srgbClr val="FF0000"/>
                </a:solidFill>
              </a:rPr>
              <a:t>1</a:t>
            </a:r>
            <a:r>
              <a:rPr lang="zh-CN" altLang="en-US" b="1" dirty="0" smtClean="0">
                <a:solidFill>
                  <a:srgbClr val="FF0000"/>
                </a:solidFill>
              </a:rPr>
              <a:t>．四多一少</a:t>
            </a:r>
            <a:r>
              <a:rPr lang="zh-CN" altLang="en-US" dirty="0" smtClean="0"/>
              <a:t>。四多：被动语态多，将来时态多，简单句多，祈使句多。一少：修饰性词语少。 </a:t>
            </a:r>
          </a:p>
          <a:p>
            <a:r>
              <a:rPr lang="zh-CN" altLang="en-US" dirty="0" smtClean="0"/>
              <a:t>　　</a:t>
            </a:r>
            <a:r>
              <a:rPr lang="en-US" altLang="zh-CN" dirty="0" smtClean="0"/>
              <a:t>2</a:t>
            </a:r>
            <a:r>
              <a:rPr lang="zh-CN" altLang="en-US" dirty="0" smtClean="0"/>
              <a:t>．通知的开头要交代清楚活动的内容、对象、时间和地点。我们称之为四 “</a:t>
            </a:r>
            <a:r>
              <a:rPr lang="en-US" altLang="zh-CN" dirty="0" smtClean="0"/>
              <a:t>w”</a:t>
            </a:r>
            <a:r>
              <a:rPr lang="zh-CN" altLang="en-US" dirty="0" smtClean="0"/>
              <a:t>。即：</a:t>
            </a:r>
            <a:r>
              <a:rPr lang="en-US" altLang="zh-CN" b="1" dirty="0" smtClean="0">
                <a:solidFill>
                  <a:srgbClr val="FF0000"/>
                </a:solidFill>
              </a:rPr>
              <a:t>what</a:t>
            </a:r>
            <a:r>
              <a:rPr lang="zh-CN" altLang="en-US" b="1" dirty="0" smtClean="0">
                <a:solidFill>
                  <a:srgbClr val="FF0000"/>
                </a:solidFill>
              </a:rPr>
              <a:t>，</a:t>
            </a:r>
            <a:r>
              <a:rPr lang="en-US" altLang="zh-CN" b="1" dirty="0" smtClean="0">
                <a:solidFill>
                  <a:srgbClr val="FF0000"/>
                </a:solidFill>
              </a:rPr>
              <a:t>who</a:t>
            </a:r>
            <a:r>
              <a:rPr lang="zh-CN" altLang="en-US" b="1" dirty="0" smtClean="0">
                <a:solidFill>
                  <a:srgbClr val="FF0000"/>
                </a:solidFill>
              </a:rPr>
              <a:t>，</a:t>
            </a:r>
            <a:r>
              <a:rPr lang="en-US" altLang="zh-CN" b="1" dirty="0" smtClean="0">
                <a:solidFill>
                  <a:srgbClr val="FF0000"/>
                </a:solidFill>
              </a:rPr>
              <a:t>when</a:t>
            </a:r>
            <a:r>
              <a:rPr lang="zh-CN" altLang="en-US" b="1" dirty="0" smtClean="0">
                <a:solidFill>
                  <a:srgbClr val="FF0000"/>
                </a:solidFill>
              </a:rPr>
              <a:t>，</a:t>
            </a:r>
            <a:r>
              <a:rPr lang="en-US" altLang="zh-CN" b="1" dirty="0" smtClean="0">
                <a:solidFill>
                  <a:srgbClr val="FF0000"/>
                </a:solidFill>
              </a:rPr>
              <a:t>where</a:t>
            </a:r>
            <a:r>
              <a:rPr lang="zh-CN" altLang="en-US" b="1" dirty="0" smtClean="0">
                <a:solidFill>
                  <a:srgbClr val="FF0000"/>
                </a:solidFill>
              </a:rPr>
              <a:t>． </a:t>
            </a:r>
          </a:p>
          <a:p>
            <a:r>
              <a:rPr lang="zh-CN" altLang="en-US" dirty="0" smtClean="0"/>
              <a:t>　　</a:t>
            </a:r>
            <a:r>
              <a:rPr lang="en-US" altLang="zh-CN" b="1" dirty="0" smtClean="0">
                <a:solidFill>
                  <a:srgbClr val="FF0000"/>
                </a:solidFill>
              </a:rPr>
              <a:t>3</a:t>
            </a:r>
            <a:r>
              <a:rPr lang="zh-CN" altLang="en-US" b="1" dirty="0" smtClean="0">
                <a:solidFill>
                  <a:srgbClr val="FF0000"/>
                </a:solidFill>
              </a:rPr>
              <a:t>．层次清晰</a:t>
            </a:r>
            <a:r>
              <a:rPr lang="zh-CN" altLang="en-US" dirty="0" smtClean="0"/>
              <a:t>。一个层次表达一件事，切忌在一个句子中表达多件事情。</a:t>
            </a:r>
            <a:endParaRPr lang="zh-CN" alt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smtClean="0">
                <a:solidFill>
                  <a:srgbClr val="FF0000"/>
                </a:solidFill>
              </a:rPr>
              <a:t>Without oil</a:t>
            </a:r>
            <a:r>
              <a:rPr lang="en-US" altLang="zh-CN" dirty="0" smtClean="0"/>
              <a:t>, cars, buses and all other forms of transport </a:t>
            </a:r>
            <a:r>
              <a:rPr lang="en-US" altLang="zh-CN" dirty="0" smtClean="0">
                <a:solidFill>
                  <a:srgbClr val="FF0000"/>
                </a:solidFill>
              </a:rPr>
              <a:t>would</a:t>
            </a:r>
            <a:r>
              <a:rPr lang="en-US" altLang="zh-CN" dirty="0" smtClean="0"/>
              <a:t> no longer be able to move. All the machines in the factories </a:t>
            </a:r>
            <a:r>
              <a:rPr lang="en-US" altLang="zh-CN" dirty="0" smtClean="0">
                <a:solidFill>
                  <a:srgbClr val="FF0000"/>
                </a:solidFill>
              </a:rPr>
              <a:t>would</a:t>
            </a:r>
            <a:r>
              <a:rPr lang="en-US" altLang="zh-CN" dirty="0" smtClean="0"/>
              <a:t> grind to a halt. </a:t>
            </a:r>
            <a:r>
              <a:rPr lang="en-US" altLang="zh-CN" u="sng" dirty="0" smtClean="0"/>
              <a:t>Besides</a:t>
            </a:r>
            <a:r>
              <a:rPr lang="en-US" altLang="zh-CN" dirty="0" smtClean="0"/>
              <a:t> being unable to travel, workers </a:t>
            </a:r>
            <a:r>
              <a:rPr lang="en-US" altLang="zh-CN" dirty="0" smtClean="0">
                <a:solidFill>
                  <a:srgbClr val="FF0000"/>
                </a:solidFill>
              </a:rPr>
              <a:t>would</a:t>
            </a:r>
            <a:r>
              <a:rPr lang="en-US" altLang="zh-CN" dirty="0" smtClean="0"/>
              <a:t> have no jobs. Social problems </a:t>
            </a:r>
            <a:r>
              <a:rPr lang="en-US" altLang="zh-CN" dirty="0" smtClean="0">
                <a:solidFill>
                  <a:srgbClr val="FF0000"/>
                </a:solidFill>
              </a:rPr>
              <a:t>would </a:t>
            </a:r>
            <a:r>
              <a:rPr lang="en-US" altLang="zh-CN" dirty="0" smtClean="0"/>
              <a:t>rapidly increase. The electricity we use </a:t>
            </a:r>
            <a:r>
              <a:rPr lang="en-US" altLang="zh-CN" dirty="0" smtClean="0">
                <a:solidFill>
                  <a:srgbClr val="FF0000"/>
                </a:solidFill>
              </a:rPr>
              <a:t>could</a:t>
            </a:r>
            <a:r>
              <a:rPr lang="en-US" altLang="zh-CN" dirty="0" smtClean="0"/>
              <a:t> no longer be produced and so we </a:t>
            </a:r>
            <a:r>
              <a:rPr lang="en-US" altLang="zh-CN" dirty="0" smtClean="0">
                <a:solidFill>
                  <a:srgbClr val="FF0000"/>
                </a:solidFill>
              </a:rPr>
              <a:t>would</a:t>
            </a:r>
            <a:r>
              <a:rPr lang="en-US" altLang="zh-CN" dirty="0" smtClean="0"/>
              <a:t> live in the dark.</a:t>
            </a:r>
            <a:endParaRPr lang="zh-CN" alt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476672"/>
            <a:ext cx="8229600" cy="6120680"/>
          </a:xfrm>
        </p:spPr>
        <p:txBody>
          <a:bodyPr>
            <a:normAutofit fontScale="92500" lnSpcReduction="20000"/>
          </a:bodyPr>
          <a:lstStyle/>
          <a:p>
            <a:pPr>
              <a:buNone/>
            </a:pPr>
            <a:r>
              <a:rPr lang="en-US" altLang="zh-CN" dirty="0" smtClean="0"/>
              <a:t>    </a:t>
            </a:r>
            <a:r>
              <a:rPr lang="en-US" altLang="zh-CN" sz="4000" dirty="0" smtClean="0">
                <a:solidFill>
                  <a:srgbClr val="FF0000"/>
                </a:solidFill>
              </a:rPr>
              <a:t>example</a:t>
            </a:r>
            <a:r>
              <a:rPr lang="zh-CN" altLang="en-US" sz="4000" dirty="0" smtClean="0">
                <a:solidFill>
                  <a:srgbClr val="FF0000"/>
                </a:solidFill>
              </a:rPr>
              <a:t>：</a:t>
            </a:r>
            <a:endParaRPr lang="en-US" altLang="zh-CN" sz="4000" dirty="0" smtClean="0">
              <a:solidFill>
                <a:srgbClr val="FF0000"/>
              </a:solidFill>
            </a:endParaRPr>
          </a:p>
          <a:p>
            <a:pPr>
              <a:buNone/>
            </a:pPr>
            <a:r>
              <a:rPr lang="en-US" altLang="zh-CN" dirty="0" smtClean="0"/>
              <a:t>                                      Notice</a:t>
            </a:r>
          </a:p>
          <a:p>
            <a:pPr>
              <a:buNone/>
            </a:pPr>
            <a:r>
              <a:rPr lang="en-US" altLang="zh-CN" dirty="0" smtClean="0"/>
              <a:t>         To help the students know about the future college life, a lecture will be organized in our school’s lecture hall from 2pm to 4pm next Friday, May 8</a:t>
            </a:r>
            <a:r>
              <a:rPr lang="en-US" altLang="zh-CN" baseline="30000" dirty="0" smtClean="0"/>
              <a:t>th</a:t>
            </a:r>
            <a:r>
              <a:rPr lang="en-US" altLang="zh-CN" dirty="0" smtClean="0"/>
              <a:t> 2015.</a:t>
            </a:r>
            <a:r>
              <a:rPr lang="zh-CN" altLang="en-US" dirty="0" smtClean="0"/>
              <a:t> </a:t>
            </a:r>
            <a:r>
              <a:rPr lang="en-US" altLang="zh-CN" dirty="0" smtClean="0"/>
              <a:t>Professor Li from Zhejiang University will deliver a speech on how to make the best of college life. All senior 3 students are required to attend the lecture with a notebook and make careful notes. Mobile phones are banned and attendees should keep quiet while listening. Please be neatly dressed and don’t be late.</a:t>
            </a:r>
          </a:p>
          <a:p>
            <a:pPr>
              <a:buNone/>
            </a:pPr>
            <a:r>
              <a:rPr lang="en-US" altLang="zh-CN" dirty="0" smtClean="0"/>
              <a:t>                                                           The Student Union</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0"/>
            <a:ext cx="8229600" cy="778098"/>
          </a:xfrm>
        </p:spPr>
        <p:txBody>
          <a:bodyPr/>
          <a:lstStyle/>
          <a:p>
            <a:r>
              <a:rPr lang="en-US" altLang="zh-CN" dirty="0" smtClean="0"/>
              <a:t>bugs</a:t>
            </a:r>
            <a:endParaRPr lang="zh-CN" altLang="en-US" dirty="0"/>
          </a:p>
        </p:txBody>
      </p:sp>
      <p:sp>
        <p:nvSpPr>
          <p:cNvPr id="3" name="内容占位符 2"/>
          <p:cNvSpPr>
            <a:spLocks noGrp="1"/>
          </p:cNvSpPr>
          <p:nvPr>
            <p:ph idx="1"/>
          </p:nvPr>
        </p:nvSpPr>
        <p:spPr>
          <a:xfrm>
            <a:off x="457200" y="1052736"/>
            <a:ext cx="8507288" cy="5616624"/>
          </a:xfrm>
        </p:spPr>
        <p:txBody>
          <a:bodyPr>
            <a:normAutofit fontScale="92500" lnSpcReduction="20000"/>
          </a:bodyPr>
          <a:lstStyle/>
          <a:p>
            <a:r>
              <a:rPr lang="en-US" altLang="zh-CN" dirty="0" smtClean="0"/>
              <a:t>An activity, whose topic is “giving presents to mother school” , will be taken by all of the senior 3 graduated students…</a:t>
            </a:r>
          </a:p>
          <a:p>
            <a:r>
              <a:rPr lang="en-US" altLang="zh-CN" dirty="0" smtClean="0"/>
              <a:t>The student Union want to make an activity…</a:t>
            </a:r>
          </a:p>
          <a:p>
            <a:pPr>
              <a:buNone/>
            </a:pPr>
            <a:r>
              <a:rPr lang="en-US" altLang="zh-CN" dirty="0" smtClean="0"/>
              <a:t>     The Student Union is going to hold an activity called “Give presents to your mother school”.</a:t>
            </a:r>
          </a:p>
          <a:p>
            <a:pPr>
              <a:buNone/>
            </a:pPr>
            <a:r>
              <a:rPr lang="en-US" altLang="zh-CN" dirty="0" smtClean="0"/>
              <a:t>…including </a:t>
            </a:r>
            <a:r>
              <a:rPr lang="en-US" altLang="zh-CN" dirty="0" err="1" smtClean="0"/>
              <a:t>activities’photo</a:t>
            </a:r>
            <a:r>
              <a:rPr lang="en-US" altLang="zh-CN" dirty="0" smtClean="0"/>
              <a:t>, which can share valuable memory.</a:t>
            </a:r>
          </a:p>
          <a:p>
            <a:r>
              <a:rPr lang="en-US" altLang="zh-CN" dirty="0" smtClean="0"/>
              <a:t>You can also </a:t>
            </a:r>
            <a:r>
              <a:rPr lang="en-US" altLang="zh-CN" dirty="0" smtClean="0">
                <a:solidFill>
                  <a:srgbClr val="FF0000"/>
                </a:solidFill>
              </a:rPr>
              <a:t>send </a:t>
            </a:r>
            <a:r>
              <a:rPr lang="en-US" altLang="zh-CN" dirty="0" smtClean="0"/>
              <a:t>your own works.</a:t>
            </a:r>
          </a:p>
          <a:p>
            <a:r>
              <a:rPr lang="en-US" altLang="zh-CN" dirty="0" smtClean="0"/>
              <a:t> by own or group</a:t>
            </a:r>
          </a:p>
          <a:p>
            <a:r>
              <a:rPr lang="en-US" altLang="zh-CN" dirty="0" smtClean="0"/>
              <a:t> by yourself or yourselves</a:t>
            </a:r>
          </a:p>
          <a:p>
            <a:r>
              <a:rPr lang="en-US" altLang="zh-CN" dirty="0" smtClean="0"/>
              <a:t>I hope we can give more passion to this activity.</a:t>
            </a:r>
          </a:p>
          <a:p>
            <a:endParaRPr lang="en-US" altLang="zh-CN" dirty="0" smtClean="0"/>
          </a:p>
          <a:p>
            <a:endParaRPr lang="en-US" altLang="zh-CN" dirty="0" smtClean="0"/>
          </a:p>
          <a:p>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linds(horizontal)">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blinds(horizontal)">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blinds(horizontal)">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0" y="1600200"/>
            <a:ext cx="8686800" cy="4525963"/>
          </a:xfrm>
        </p:spPr>
        <p:txBody>
          <a:bodyPr/>
          <a:lstStyle/>
          <a:p>
            <a:r>
              <a:rPr lang="en-US" altLang="zh-CN" dirty="0" smtClean="0"/>
              <a:t> all the students should… gifts should be made up of two parts. Those photos should contain your …</a:t>
            </a:r>
          </a:p>
          <a:p>
            <a:r>
              <a:rPr lang="en-US" altLang="zh-CN" dirty="0" smtClean="0"/>
              <a:t>Moreover…besides…most importantly</a:t>
            </a:r>
          </a:p>
          <a:p>
            <a:r>
              <a:rPr lang="en-US" altLang="zh-CN" dirty="0" smtClean="0"/>
              <a:t>As this is an important </a:t>
            </a:r>
            <a:r>
              <a:rPr lang="en-US" altLang="zh-CN" dirty="0" err="1" smtClean="0"/>
              <a:t>acitivty</a:t>
            </a:r>
            <a:r>
              <a:rPr lang="en-US" altLang="zh-CN" dirty="0" smtClean="0"/>
              <a:t>,…</a:t>
            </a:r>
          </a:p>
          <a:p>
            <a:r>
              <a:rPr lang="en-US" altLang="zh-CN" dirty="0" smtClean="0"/>
              <a:t>Photo albums which …will be accepted </a:t>
            </a:r>
            <a:r>
              <a:rPr lang="en-US" altLang="zh-CN" dirty="0" smtClean="0">
                <a:solidFill>
                  <a:srgbClr val="FF0000"/>
                </a:solidFill>
              </a:rPr>
              <a:t>because they can help us share our memories.</a:t>
            </a:r>
          </a:p>
          <a:p>
            <a:endParaRPr lang="en-US" altLang="zh-CN" dirty="0" smtClean="0"/>
          </a:p>
          <a:p>
            <a:endParaRPr lang="zh-CN" alt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260648"/>
            <a:ext cx="8229600" cy="5865515"/>
          </a:xfrm>
        </p:spPr>
        <p:txBody>
          <a:bodyPr>
            <a:normAutofit fontScale="92500" lnSpcReduction="20000"/>
          </a:bodyPr>
          <a:lstStyle/>
          <a:p>
            <a:r>
              <a:rPr lang="en-US" altLang="zh-CN" dirty="0" smtClean="0"/>
              <a:t>Draft:</a:t>
            </a:r>
          </a:p>
          <a:p>
            <a:r>
              <a:rPr lang="en-US" altLang="zh-CN" dirty="0" smtClean="0"/>
              <a:t>1. Located in___, the Confucius Temple, a place where____, is_________.</a:t>
            </a:r>
          </a:p>
          <a:p>
            <a:r>
              <a:rPr lang="en-US" altLang="zh-CN" dirty="0" smtClean="0"/>
              <a:t>2 The temple is blessed with/boasts a large collection of ancient works, which prove ___ and serve as ________.</a:t>
            </a:r>
          </a:p>
          <a:p>
            <a:r>
              <a:rPr lang="en-US" altLang="zh-CN" dirty="0" smtClean="0"/>
              <a:t>3 However, the C T is faced with great danger/challenges nowadays , because plenty of factories __________,causing_________.</a:t>
            </a:r>
          </a:p>
          <a:p>
            <a:r>
              <a:rPr lang="en-US" altLang="zh-CN" dirty="0" smtClean="0"/>
              <a:t>4 Therefore, it is of vital importance ______</a:t>
            </a:r>
          </a:p>
          <a:p>
            <a:r>
              <a:rPr lang="en-US" altLang="zh-CN" dirty="0" smtClean="0"/>
              <a:t>      or  it is high time ________________</a:t>
            </a:r>
          </a:p>
          <a:p>
            <a:r>
              <a:rPr lang="en-US" altLang="zh-CN" dirty="0" smtClean="0"/>
              <a:t>5 UNESCO recommends/suggests that A do </a:t>
            </a:r>
            <a:r>
              <a:rPr lang="en-US" altLang="zh-CN" dirty="0" err="1" smtClean="0"/>
              <a:t>sth</a:t>
            </a:r>
            <a:r>
              <a:rPr lang="en-US" altLang="zh-CN" dirty="0" smtClean="0"/>
              <a:t> and </a:t>
            </a:r>
            <a:r>
              <a:rPr lang="en-US" altLang="zh-CN" dirty="0" smtClean="0">
                <a:solidFill>
                  <a:srgbClr val="FF0000"/>
                </a:solidFill>
              </a:rPr>
              <a:t>that</a:t>
            </a:r>
            <a:r>
              <a:rPr lang="en-US" altLang="zh-CN" dirty="0" smtClean="0"/>
              <a:t> B do </a:t>
            </a:r>
            <a:r>
              <a:rPr lang="en-US" altLang="zh-CN" dirty="0" err="1" smtClean="0"/>
              <a:t>sth</a:t>
            </a:r>
            <a:r>
              <a:rPr lang="en-US" altLang="zh-CN" dirty="0" smtClean="0"/>
              <a:t>.</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linds(horizontal)">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blinds(horizontal)">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88640"/>
            <a:ext cx="8229600" cy="5937523"/>
          </a:xfrm>
        </p:spPr>
        <p:txBody>
          <a:bodyPr>
            <a:normAutofit fontScale="85000" lnSpcReduction="10000"/>
          </a:bodyPr>
          <a:lstStyle/>
          <a:p>
            <a:r>
              <a:rPr lang="zh-CN" altLang="en-US" dirty="0" smtClean="0"/>
              <a:t>翻译，注意红体部分要用本单元所学单词和短语来表达，然后将这些句子合并成一篇</a:t>
            </a:r>
            <a:r>
              <a:rPr lang="en-US" altLang="zh-CN" dirty="0" smtClean="0"/>
              <a:t>5</a:t>
            </a:r>
            <a:r>
              <a:rPr lang="zh-CN" altLang="en-US" dirty="0" smtClean="0"/>
              <a:t>句话的短文。</a:t>
            </a:r>
            <a:endParaRPr lang="en-US" altLang="zh-CN" dirty="0" smtClean="0"/>
          </a:p>
          <a:p>
            <a:r>
              <a:rPr lang="en-US" altLang="zh-CN" dirty="0" smtClean="0"/>
              <a:t>1.</a:t>
            </a:r>
            <a:r>
              <a:rPr lang="zh-CN" altLang="en-US" dirty="0" smtClean="0"/>
              <a:t>深圳欢乐谷是中国</a:t>
            </a:r>
            <a:r>
              <a:rPr lang="zh-CN" altLang="en-US" u="sng" dirty="0" smtClean="0">
                <a:solidFill>
                  <a:srgbClr val="FF0000"/>
                </a:solidFill>
              </a:rPr>
              <a:t>最有名</a:t>
            </a:r>
            <a:r>
              <a:rPr lang="zh-CN" altLang="en-US" dirty="0" smtClean="0"/>
              <a:t>的主题公园之一。</a:t>
            </a:r>
            <a:endParaRPr lang="en-US" altLang="zh-CN" dirty="0" smtClean="0"/>
          </a:p>
          <a:p>
            <a:r>
              <a:rPr lang="en-US" altLang="zh-CN" dirty="0" smtClean="0"/>
              <a:t>2.</a:t>
            </a:r>
            <a:r>
              <a:rPr lang="zh-CN" altLang="en-US" dirty="0" smtClean="0"/>
              <a:t>欢乐谷</a:t>
            </a:r>
            <a:r>
              <a:rPr lang="zh-CN" altLang="en-US" u="sng" dirty="0" smtClean="0">
                <a:solidFill>
                  <a:srgbClr val="FF0000"/>
                </a:solidFill>
              </a:rPr>
              <a:t>平均每年</a:t>
            </a:r>
            <a:r>
              <a:rPr lang="zh-CN" altLang="en-US" dirty="0" smtClean="0"/>
              <a:t>接待游客超过</a:t>
            </a:r>
            <a:r>
              <a:rPr lang="en-US" altLang="zh-CN" dirty="0" smtClean="0"/>
              <a:t>1500</a:t>
            </a:r>
            <a:r>
              <a:rPr lang="zh-CN" altLang="en-US" dirty="0" smtClean="0"/>
              <a:t>万人。</a:t>
            </a:r>
            <a:endParaRPr lang="en-US" altLang="zh-CN" dirty="0" smtClean="0"/>
          </a:p>
          <a:p>
            <a:r>
              <a:rPr lang="en-US" altLang="zh-CN" dirty="0" smtClean="0"/>
              <a:t>3.</a:t>
            </a:r>
            <a:r>
              <a:rPr lang="zh-CN" altLang="en-US" dirty="0" smtClean="0"/>
              <a:t>全园由九大主题园</a:t>
            </a:r>
            <a:r>
              <a:rPr lang="zh-CN" altLang="en-US" u="sng" dirty="0" smtClean="0">
                <a:solidFill>
                  <a:srgbClr val="FF0000"/>
                </a:solidFill>
              </a:rPr>
              <a:t>组成</a:t>
            </a:r>
            <a:r>
              <a:rPr lang="zh-CN" altLang="en-US" dirty="0" smtClean="0"/>
              <a:t>。</a:t>
            </a:r>
            <a:endParaRPr lang="en-US" altLang="zh-CN" dirty="0" smtClean="0"/>
          </a:p>
          <a:p>
            <a:r>
              <a:rPr lang="en-US" altLang="zh-CN" dirty="0" smtClean="0"/>
              <a:t>4.</a:t>
            </a:r>
            <a:r>
              <a:rPr lang="zh-CN" altLang="en-US" dirty="0" smtClean="0"/>
              <a:t>公园由</a:t>
            </a:r>
            <a:r>
              <a:rPr lang="en-US" altLang="zh-CN" dirty="0" smtClean="0"/>
              <a:t>100</a:t>
            </a:r>
            <a:r>
              <a:rPr lang="zh-CN" altLang="en-US" dirty="0" smtClean="0"/>
              <a:t>多个丰富多彩的游乐项目，</a:t>
            </a:r>
            <a:r>
              <a:rPr lang="zh-CN" altLang="en-US" u="sng" dirty="0" smtClean="0">
                <a:solidFill>
                  <a:srgbClr val="FF0000"/>
                </a:solidFill>
              </a:rPr>
              <a:t>尤其</a:t>
            </a:r>
            <a:r>
              <a:rPr lang="zh-CN" altLang="en-US" dirty="0" smtClean="0"/>
              <a:t>是玛雅水上乐园更是独具特色。</a:t>
            </a:r>
            <a:endParaRPr lang="en-US" altLang="zh-CN" dirty="0" smtClean="0"/>
          </a:p>
          <a:p>
            <a:r>
              <a:rPr lang="en-US" altLang="zh-CN" dirty="0" smtClean="0"/>
              <a:t>5.</a:t>
            </a:r>
            <a:r>
              <a:rPr lang="zh-CN" altLang="en-US" dirty="0" smtClean="0"/>
              <a:t>白天大家可以去各个游乐项目</a:t>
            </a:r>
            <a:r>
              <a:rPr lang="zh-CN" altLang="en-US" u="sng" dirty="0" smtClean="0">
                <a:solidFill>
                  <a:srgbClr val="FF0000"/>
                </a:solidFill>
              </a:rPr>
              <a:t>探险</a:t>
            </a:r>
            <a:r>
              <a:rPr lang="zh-CN" altLang="en-US" dirty="0" smtClean="0"/>
              <a:t>。</a:t>
            </a:r>
            <a:endParaRPr lang="en-US" altLang="zh-CN" dirty="0" smtClean="0"/>
          </a:p>
          <a:p>
            <a:r>
              <a:rPr lang="en-US" altLang="zh-CN" dirty="0" smtClean="0"/>
              <a:t>6.</a:t>
            </a:r>
            <a:r>
              <a:rPr lang="zh-CN" altLang="en-US" dirty="0" smtClean="0"/>
              <a:t>每当夜幕降临，</a:t>
            </a:r>
            <a:r>
              <a:rPr lang="zh-CN" altLang="en-US" u="sng" dirty="0" smtClean="0">
                <a:solidFill>
                  <a:srgbClr val="FF0000"/>
                </a:solidFill>
              </a:rPr>
              <a:t>伴随</a:t>
            </a:r>
            <a:r>
              <a:rPr lang="zh-CN" altLang="en-US" dirty="0" smtClean="0"/>
              <a:t>着柔和的音乐，可以品尝到中西方美食。</a:t>
            </a:r>
            <a:endParaRPr lang="en-US" altLang="zh-CN" dirty="0" smtClean="0"/>
          </a:p>
          <a:p>
            <a:r>
              <a:rPr lang="en-US" altLang="zh-CN" dirty="0" smtClean="0"/>
              <a:t>7.</a:t>
            </a:r>
            <a:r>
              <a:rPr lang="zh-CN" altLang="en-US" u="sng" dirty="0" smtClean="0">
                <a:solidFill>
                  <a:srgbClr val="FF0000"/>
                </a:solidFill>
              </a:rPr>
              <a:t>只有</a:t>
            </a:r>
            <a:r>
              <a:rPr lang="zh-CN" altLang="en-US" dirty="0" smtClean="0"/>
              <a:t>亲自去到欢乐谷，</a:t>
            </a:r>
            <a:r>
              <a:rPr lang="zh-CN" altLang="en-US" u="sng" dirty="0" smtClean="0">
                <a:solidFill>
                  <a:srgbClr val="FF0000"/>
                </a:solidFill>
              </a:rPr>
              <a:t>才</a:t>
            </a:r>
            <a:r>
              <a:rPr lang="zh-CN" altLang="en-US" dirty="0" smtClean="0"/>
              <a:t>能体会到游玩的乐趣。</a:t>
            </a:r>
            <a:endParaRPr lang="en-US" altLang="zh-CN" dirty="0" smtClean="0"/>
          </a:p>
          <a:p>
            <a:r>
              <a:rPr lang="en-US" altLang="zh-CN" dirty="0" smtClean="0"/>
              <a:t>8.</a:t>
            </a:r>
            <a:r>
              <a:rPr lang="zh-CN" altLang="en-US" dirty="0" smtClean="0"/>
              <a:t>如果进园游玩，一定记得不要带尖锐的饰品</a:t>
            </a:r>
            <a:r>
              <a:rPr lang="en-US" altLang="zh-CN" dirty="0" smtClean="0"/>
              <a:t>(ornament),</a:t>
            </a:r>
            <a:r>
              <a:rPr lang="zh-CN" altLang="en-US" u="sng" dirty="0" smtClean="0">
                <a:solidFill>
                  <a:srgbClr val="FF0000"/>
                </a:solidFill>
              </a:rPr>
              <a:t>以免</a:t>
            </a:r>
            <a:r>
              <a:rPr lang="zh-CN" altLang="en-US" dirty="0" smtClean="0"/>
              <a:t>受伤。</a:t>
            </a:r>
            <a:endParaRPr lang="zh-CN" alt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404664"/>
            <a:ext cx="9144000" cy="5721499"/>
          </a:xfrm>
        </p:spPr>
        <p:txBody>
          <a:bodyPr>
            <a:normAutofit fontScale="92500" lnSpcReduction="10000"/>
          </a:bodyPr>
          <a:lstStyle/>
          <a:p>
            <a:pPr>
              <a:buNone/>
            </a:pPr>
            <a:r>
              <a:rPr lang="en-US" altLang="zh-CN" dirty="0" smtClean="0"/>
              <a:t>         As one of </a:t>
            </a:r>
            <a:r>
              <a:rPr lang="en-US" altLang="zh-CN" dirty="0" smtClean="0">
                <a:solidFill>
                  <a:srgbClr val="FF0000"/>
                </a:solidFill>
              </a:rPr>
              <a:t>the most famous </a:t>
            </a:r>
            <a:r>
              <a:rPr lang="en-US" altLang="zh-CN" dirty="0" smtClean="0"/>
              <a:t>theme parks in  China, Shenzhen Happy Valley receives over 15,000,000 tourists annually </a:t>
            </a:r>
            <a:r>
              <a:rPr lang="en-US" altLang="zh-CN" dirty="0" smtClean="0">
                <a:solidFill>
                  <a:srgbClr val="FF0000"/>
                </a:solidFill>
              </a:rPr>
              <a:t>on average</a:t>
            </a:r>
            <a:r>
              <a:rPr lang="en-US" altLang="zh-CN" dirty="0" smtClean="0"/>
              <a:t>. </a:t>
            </a:r>
            <a:r>
              <a:rPr lang="en-US" altLang="zh-CN" dirty="0" smtClean="0">
                <a:solidFill>
                  <a:srgbClr val="FF0000"/>
                </a:solidFill>
              </a:rPr>
              <a:t>Made up of </a:t>
            </a:r>
            <a:r>
              <a:rPr lang="en-US" altLang="zh-CN" dirty="0" smtClean="0"/>
              <a:t>nine theme parks, it boasts more than 100 rich and colorful recreational projects, </a:t>
            </a:r>
            <a:r>
              <a:rPr lang="en-US" altLang="zh-CN" u="sng" dirty="0" smtClean="0"/>
              <a:t>in which </a:t>
            </a:r>
            <a:r>
              <a:rPr lang="en-US" altLang="zh-CN" dirty="0" smtClean="0"/>
              <a:t>Maya water park is the most unique </a:t>
            </a:r>
            <a:r>
              <a:rPr lang="en-US" altLang="zh-CN" dirty="0" smtClean="0">
                <a:solidFill>
                  <a:srgbClr val="FF0000"/>
                </a:solidFill>
              </a:rPr>
              <a:t>in particular</a:t>
            </a:r>
            <a:r>
              <a:rPr lang="en-US" altLang="zh-CN" dirty="0" smtClean="0"/>
              <a:t>. In the daytime, you can go to various recreational projects to </a:t>
            </a:r>
            <a:r>
              <a:rPr lang="en-US" altLang="zh-CN" dirty="0" smtClean="0">
                <a:solidFill>
                  <a:srgbClr val="FF0000"/>
                </a:solidFill>
              </a:rPr>
              <a:t>take a risk</a:t>
            </a:r>
            <a:r>
              <a:rPr lang="en-US" altLang="zh-CN" dirty="0" smtClean="0"/>
              <a:t>, </a:t>
            </a:r>
            <a:r>
              <a:rPr lang="en-US" altLang="zh-CN" u="sng" dirty="0" smtClean="0"/>
              <a:t>while</a:t>
            </a:r>
            <a:r>
              <a:rPr lang="en-US" altLang="zh-CN" dirty="0" smtClean="0"/>
              <a:t> when the night falls, </a:t>
            </a:r>
            <a:r>
              <a:rPr lang="en-US" altLang="zh-CN" dirty="0" smtClean="0">
                <a:solidFill>
                  <a:srgbClr val="FF0000"/>
                </a:solidFill>
              </a:rPr>
              <a:t>with the soft music </a:t>
            </a:r>
            <a:r>
              <a:rPr lang="en-US" altLang="zh-CN" dirty="0" smtClean="0"/>
              <a:t>you can taste Chinese and Western foods. In a word, </a:t>
            </a:r>
            <a:r>
              <a:rPr lang="en-US" altLang="zh-CN" dirty="0" smtClean="0">
                <a:solidFill>
                  <a:srgbClr val="FF0000"/>
                </a:solidFill>
              </a:rPr>
              <a:t>not until </a:t>
            </a:r>
            <a:r>
              <a:rPr lang="en-US" altLang="zh-CN" dirty="0" smtClean="0"/>
              <a:t>you go there by yourself </a:t>
            </a:r>
            <a:r>
              <a:rPr lang="en-US" altLang="zh-CN" dirty="0" smtClean="0">
                <a:solidFill>
                  <a:srgbClr val="FF0000"/>
                </a:solidFill>
              </a:rPr>
              <a:t>can</a:t>
            </a:r>
            <a:r>
              <a:rPr lang="en-US" altLang="zh-CN" dirty="0" smtClean="0"/>
              <a:t> you appreciate the fun of the park. </a:t>
            </a:r>
            <a:r>
              <a:rPr lang="en-US" altLang="zh-CN" u="sng" dirty="0" smtClean="0"/>
              <a:t>Last but not the least</a:t>
            </a:r>
            <a:r>
              <a:rPr lang="en-US" altLang="zh-CN" dirty="0" smtClean="0"/>
              <a:t>, if you go to the park, please remember not to bring any sharp ornaments </a:t>
            </a:r>
            <a:r>
              <a:rPr lang="en-US" altLang="zh-CN" dirty="0" smtClean="0">
                <a:solidFill>
                  <a:srgbClr val="FF0000"/>
                </a:solidFill>
              </a:rPr>
              <a:t>in case of </a:t>
            </a:r>
            <a:r>
              <a:rPr lang="en-US" altLang="zh-CN" dirty="0" smtClean="0"/>
              <a:t>hurting yourself.</a:t>
            </a:r>
            <a:endParaRPr lang="zh-CN" alt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79512" y="260648"/>
            <a:ext cx="8712968" cy="6264696"/>
          </a:xfrm>
        </p:spPr>
        <p:txBody>
          <a:bodyPr>
            <a:normAutofit fontScale="92500" lnSpcReduction="10000"/>
          </a:bodyPr>
          <a:lstStyle/>
          <a:p>
            <a:pPr>
              <a:buNone/>
            </a:pPr>
            <a:r>
              <a:rPr lang="en-US" altLang="zh-CN" dirty="0" smtClean="0"/>
              <a:t>           Born in 1963 in the US, Whitney Houston, a well-known American artist, </a:t>
            </a:r>
            <a:r>
              <a:rPr lang="en-US" altLang="zh-CN" dirty="0" smtClean="0">
                <a:solidFill>
                  <a:srgbClr val="FF0000"/>
                </a:solidFill>
              </a:rPr>
              <a:t>showed a talent for </a:t>
            </a:r>
            <a:r>
              <a:rPr lang="en-US" altLang="zh-CN" dirty="0" smtClean="0"/>
              <a:t>music when she was young. Even though she had a nice voice, Whitney still kept practicing singing and </a:t>
            </a:r>
            <a:r>
              <a:rPr lang="en-US" altLang="zh-CN" dirty="0" err="1" smtClean="0"/>
              <a:t>porforming</a:t>
            </a:r>
            <a:r>
              <a:rPr lang="en-US" altLang="zh-CN" dirty="0" smtClean="0"/>
              <a:t> here and there to improve her singing skill. </a:t>
            </a:r>
            <a:r>
              <a:rPr lang="en-US" altLang="zh-CN" dirty="0" smtClean="0">
                <a:solidFill>
                  <a:srgbClr val="FF0000"/>
                </a:solidFill>
              </a:rPr>
              <a:t>It was not until </a:t>
            </a:r>
            <a:r>
              <a:rPr lang="en-US" altLang="zh-CN" dirty="0" smtClean="0"/>
              <a:t>her debut album was released in 1985 </a:t>
            </a:r>
            <a:r>
              <a:rPr lang="en-US" altLang="zh-CN" dirty="0" smtClean="0">
                <a:solidFill>
                  <a:srgbClr val="FF0000"/>
                </a:solidFill>
              </a:rPr>
              <a:t>that</a:t>
            </a:r>
            <a:r>
              <a:rPr lang="en-US" altLang="zh-CN" dirty="0" smtClean="0"/>
              <a:t> she rose to fame in the US. </a:t>
            </a:r>
            <a:r>
              <a:rPr lang="en-US" altLang="zh-CN" dirty="0" smtClean="0">
                <a:solidFill>
                  <a:srgbClr val="FF0000"/>
                </a:solidFill>
              </a:rPr>
              <a:t>Compared with</a:t>
            </a:r>
            <a:r>
              <a:rPr lang="en-US" altLang="zh-CN" dirty="0" smtClean="0"/>
              <a:t> other female pop stars of her time, she sold more records and won more awards. Even superstars like Marian Carrey and Celine Dion have said that if Whitney’s singing style </a:t>
            </a:r>
            <a:r>
              <a:rPr lang="en-US" altLang="zh-CN" dirty="0" smtClean="0">
                <a:solidFill>
                  <a:srgbClr val="FF0000"/>
                </a:solidFill>
              </a:rPr>
              <a:t>had not had such great effect on </a:t>
            </a:r>
            <a:r>
              <a:rPr lang="en-US" altLang="zh-CN" dirty="0" smtClean="0"/>
              <a:t>them, they </a:t>
            </a:r>
            <a:r>
              <a:rPr lang="en-US" altLang="zh-CN" dirty="0" smtClean="0">
                <a:solidFill>
                  <a:srgbClr val="FF0000"/>
                </a:solidFill>
              </a:rPr>
              <a:t>could not have been </a:t>
            </a:r>
            <a:r>
              <a:rPr lang="en-US" altLang="zh-CN" dirty="0" smtClean="0"/>
              <a:t>so successful. However, Whitney </a:t>
            </a:r>
            <a:r>
              <a:rPr lang="en-US" altLang="zh-CN" dirty="0" smtClean="0">
                <a:solidFill>
                  <a:srgbClr val="FF0000"/>
                </a:solidFill>
              </a:rPr>
              <a:t>got tired of </a:t>
            </a:r>
            <a:r>
              <a:rPr lang="en-US" altLang="zh-CN" dirty="0" smtClean="0"/>
              <a:t>the show-biz in the late 1990s and started taking drugs, which </a:t>
            </a:r>
            <a:r>
              <a:rPr lang="en-US" altLang="zh-CN" dirty="0" smtClean="0">
                <a:solidFill>
                  <a:srgbClr val="FF0000"/>
                </a:solidFill>
              </a:rPr>
              <a:t>was to blame</a:t>
            </a:r>
            <a:r>
              <a:rPr lang="en-US" altLang="zh-CN" dirty="0" smtClean="0"/>
              <a:t> for her shaky voice and her final death.</a:t>
            </a:r>
            <a:endParaRPr lang="zh-CN" alt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1520" y="188640"/>
            <a:ext cx="8892480" cy="6669360"/>
          </a:xfrm>
        </p:spPr>
        <p:txBody>
          <a:bodyPr>
            <a:normAutofit fontScale="40000" lnSpcReduction="20000"/>
          </a:bodyPr>
          <a:lstStyle/>
          <a:p>
            <a:r>
              <a:rPr lang="zh-CN" altLang="zh-CN" sz="5100" dirty="0" smtClean="0"/>
              <a:t>第二节　书面表达</a:t>
            </a:r>
            <a:r>
              <a:rPr lang="en-US" altLang="zh-CN" sz="5100" dirty="0" smtClean="0"/>
              <a:t>(</a:t>
            </a:r>
            <a:r>
              <a:rPr lang="zh-CN" altLang="zh-CN" sz="5100" dirty="0" smtClean="0"/>
              <a:t>满分</a:t>
            </a:r>
            <a:r>
              <a:rPr lang="en-US" altLang="zh-CN" sz="5100" dirty="0" smtClean="0"/>
              <a:t>25</a:t>
            </a:r>
            <a:r>
              <a:rPr lang="zh-CN" altLang="zh-CN" sz="5100" dirty="0" smtClean="0"/>
              <a:t>分</a:t>
            </a:r>
            <a:r>
              <a:rPr lang="en-US" altLang="zh-CN" sz="5100" dirty="0" smtClean="0"/>
              <a:t>)</a:t>
            </a:r>
            <a:endParaRPr lang="zh-CN" altLang="zh-CN" sz="5100" dirty="0" smtClean="0"/>
          </a:p>
          <a:p>
            <a:r>
              <a:rPr lang="en-US" altLang="zh-CN" sz="5100" dirty="0" smtClean="0"/>
              <a:t> [2014·</a:t>
            </a:r>
            <a:r>
              <a:rPr lang="zh-CN" altLang="zh-CN" sz="5100" dirty="0" smtClean="0"/>
              <a:t>福建卷</a:t>
            </a:r>
            <a:r>
              <a:rPr lang="en-US" altLang="zh-CN" sz="5100" dirty="0" smtClean="0"/>
              <a:t>] </a:t>
            </a:r>
            <a:endParaRPr lang="zh-CN" altLang="zh-CN" sz="5100" dirty="0" smtClean="0"/>
          </a:p>
          <a:p>
            <a:r>
              <a:rPr lang="zh-CN" altLang="zh-CN" sz="5100" dirty="0" smtClean="0"/>
              <a:t>如何理解</a:t>
            </a:r>
            <a:r>
              <a:rPr lang="en-US" altLang="zh-CN" sz="5100" dirty="0" smtClean="0"/>
              <a:t>“</a:t>
            </a:r>
            <a:r>
              <a:rPr lang="zh-CN" altLang="zh-CN" sz="5100" dirty="0" smtClean="0"/>
              <a:t>成功</a:t>
            </a:r>
            <a:r>
              <a:rPr lang="en-US" altLang="zh-CN" sz="5100" dirty="0" smtClean="0"/>
              <a:t>”</a:t>
            </a:r>
            <a:r>
              <a:rPr lang="zh-CN" altLang="zh-CN" sz="5100" dirty="0" smtClean="0"/>
              <a:t>，不同的人有不同的看法。请认真阅读下面的引语</a:t>
            </a:r>
            <a:r>
              <a:rPr lang="en-US" altLang="zh-CN" sz="5100" dirty="0" smtClean="0"/>
              <a:t>(quotation)</a:t>
            </a:r>
            <a:r>
              <a:rPr lang="zh-CN" altLang="zh-CN" sz="5100" dirty="0" smtClean="0"/>
              <a:t>，按要求用英语写一篇短文。</a:t>
            </a:r>
          </a:p>
          <a:p>
            <a:r>
              <a:rPr lang="zh-CN" altLang="zh-CN" sz="5100" dirty="0" smtClean="0"/>
              <a:t>“</a:t>
            </a:r>
            <a:r>
              <a:rPr lang="en-US" altLang="zh-CN" sz="7000" dirty="0" smtClean="0"/>
              <a:t>Success is the ability to go from one failure to another with no loss of enthusiasm.”</a:t>
            </a:r>
            <a:endParaRPr lang="zh-CN" altLang="zh-CN" sz="7000" dirty="0" smtClean="0"/>
          </a:p>
          <a:p>
            <a:r>
              <a:rPr lang="zh-CN" altLang="zh-CN" sz="7000" dirty="0" smtClean="0"/>
              <a:t>—</a:t>
            </a:r>
            <a:r>
              <a:rPr lang="en-US" altLang="zh-CN" sz="7000" dirty="0" smtClean="0"/>
              <a:t>Sir Winston Churchill</a:t>
            </a:r>
            <a:endParaRPr lang="zh-CN" altLang="zh-CN" sz="7000" dirty="0" smtClean="0"/>
          </a:p>
          <a:p>
            <a:r>
              <a:rPr lang="en-US" altLang="zh-CN" sz="5100" dirty="0" smtClean="0"/>
              <a:t> </a:t>
            </a:r>
            <a:endParaRPr lang="zh-CN" altLang="zh-CN" sz="5100" dirty="0" smtClean="0"/>
          </a:p>
          <a:p>
            <a:r>
              <a:rPr lang="zh-CN" altLang="zh-CN" sz="5100" dirty="0" smtClean="0"/>
              <a:t>内容要求：</a:t>
            </a:r>
          </a:p>
          <a:p>
            <a:r>
              <a:rPr lang="en-US" altLang="zh-CN" sz="5100" b="1" dirty="0" smtClean="0">
                <a:solidFill>
                  <a:srgbClr val="FF0000"/>
                </a:solidFill>
              </a:rPr>
              <a:t>1</a:t>
            </a:r>
            <a:r>
              <a:rPr lang="zh-CN" altLang="zh-CN" sz="5100" b="1" dirty="0" smtClean="0">
                <a:solidFill>
                  <a:srgbClr val="FF0000"/>
                </a:solidFill>
              </a:rPr>
              <a:t>．你对该引语的理解；</a:t>
            </a:r>
          </a:p>
          <a:p>
            <a:r>
              <a:rPr lang="en-US" altLang="zh-CN" sz="5100" b="1" dirty="0" smtClean="0">
                <a:solidFill>
                  <a:srgbClr val="FF0000"/>
                </a:solidFill>
              </a:rPr>
              <a:t>2</a:t>
            </a:r>
            <a:r>
              <a:rPr lang="zh-CN" altLang="zh-CN" sz="5100" b="1" dirty="0" smtClean="0">
                <a:solidFill>
                  <a:srgbClr val="FF0000"/>
                </a:solidFill>
              </a:rPr>
              <a:t>．你的相关经历；</a:t>
            </a:r>
          </a:p>
          <a:p>
            <a:r>
              <a:rPr lang="en-US" altLang="zh-CN" sz="5100" b="1" dirty="0" smtClean="0">
                <a:solidFill>
                  <a:srgbClr val="FF0000"/>
                </a:solidFill>
              </a:rPr>
              <a:t>3</a:t>
            </a:r>
            <a:r>
              <a:rPr lang="zh-CN" altLang="zh-CN" sz="5100" b="1" dirty="0" smtClean="0">
                <a:solidFill>
                  <a:srgbClr val="FF0000"/>
                </a:solidFill>
              </a:rPr>
              <a:t>．恰当的结尾。</a:t>
            </a:r>
          </a:p>
          <a:p>
            <a:r>
              <a:rPr lang="zh-CN" altLang="zh-CN" sz="5100" dirty="0" smtClean="0"/>
              <a:t>注意：</a:t>
            </a:r>
          </a:p>
          <a:p>
            <a:r>
              <a:rPr lang="en-US" altLang="zh-CN" sz="5100" dirty="0" smtClean="0"/>
              <a:t>1</a:t>
            </a:r>
            <a:r>
              <a:rPr lang="zh-CN" altLang="zh-CN" sz="5100" dirty="0" smtClean="0"/>
              <a:t>．短文开头已给出，不计入总词数；</a:t>
            </a:r>
          </a:p>
          <a:p>
            <a:r>
              <a:rPr lang="en-US" altLang="zh-CN" sz="5100" dirty="0" smtClean="0"/>
              <a:t>2</a:t>
            </a:r>
            <a:r>
              <a:rPr lang="zh-CN" altLang="zh-CN" sz="5100" dirty="0" smtClean="0"/>
              <a:t>．文中不能出现考生的具体信息；</a:t>
            </a:r>
          </a:p>
          <a:p>
            <a:r>
              <a:rPr lang="en-US" altLang="zh-CN" sz="5100" dirty="0" smtClean="0"/>
              <a:t>3</a:t>
            </a:r>
            <a:r>
              <a:rPr lang="zh-CN" altLang="zh-CN" sz="5100" dirty="0" smtClean="0"/>
              <a:t>．词数</a:t>
            </a:r>
            <a:r>
              <a:rPr lang="en-US" altLang="zh-CN" sz="5100" dirty="0" smtClean="0"/>
              <a:t>120</a:t>
            </a:r>
            <a:r>
              <a:rPr lang="zh-CN" altLang="zh-CN" sz="5100" dirty="0" smtClean="0"/>
              <a:t>左右。</a:t>
            </a:r>
          </a:p>
          <a:p>
            <a:r>
              <a:rPr lang="en-US" altLang="zh-CN" sz="7000" dirty="0" smtClean="0"/>
              <a:t>This quotation from Winston Churchill tells us that</a:t>
            </a:r>
            <a:r>
              <a:rPr lang="en-US" altLang="zh-CN" sz="5100" dirty="0" smtClean="0"/>
              <a:t>________________________________________________________________________</a:t>
            </a:r>
            <a:endParaRPr lang="zh-CN" altLang="zh-CN" sz="5100" dirty="0" smtClean="0"/>
          </a:p>
          <a:p>
            <a:r>
              <a:rPr lang="en-US" altLang="zh-CN" dirty="0" smtClean="0"/>
              <a:t>________________________________________________________________________</a:t>
            </a:r>
            <a:endParaRPr lang="zh-CN" altLang="zh-CN" dirty="0" smtClean="0"/>
          </a:p>
          <a:p>
            <a:endParaRPr lang="zh-CN" alt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260648"/>
            <a:ext cx="8964488" cy="5865515"/>
          </a:xfrm>
        </p:spPr>
        <p:txBody>
          <a:bodyPr>
            <a:normAutofit fontScale="92500" lnSpcReduction="20000"/>
          </a:bodyPr>
          <a:lstStyle/>
          <a:p>
            <a:r>
              <a:rPr lang="en-US" altLang="zh-CN" dirty="0" smtClean="0"/>
              <a:t>1.</a:t>
            </a:r>
            <a:r>
              <a:rPr lang="zh-CN" altLang="en-US" dirty="0" smtClean="0"/>
              <a:t>段落</a:t>
            </a:r>
            <a:endParaRPr lang="en-US" altLang="zh-CN" dirty="0" smtClean="0"/>
          </a:p>
          <a:p>
            <a:r>
              <a:rPr lang="en-US" altLang="zh-CN" dirty="0" smtClean="0"/>
              <a:t>2.</a:t>
            </a:r>
            <a:r>
              <a:rPr lang="zh-CN" altLang="en-US" dirty="0" smtClean="0"/>
              <a:t>比重</a:t>
            </a:r>
            <a:endParaRPr lang="en-US" altLang="zh-CN" dirty="0" smtClean="0"/>
          </a:p>
          <a:p>
            <a:r>
              <a:rPr lang="en-US" altLang="zh-CN" dirty="0" smtClean="0"/>
              <a:t>3.</a:t>
            </a:r>
            <a:r>
              <a:rPr lang="zh-CN" altLang="en-US" dirty="0" smtClean="0"/>
              <a:t>时态</a:t>
            </a:r>
            <a:endParaRPr lang="en-US" altLang="zh-CN" dirty="0" smtClean="0"/>
          </a:p>
          <a:p>
            <a:r>
              <a:rPr lang="en-US" altLang="zh-CN" dirty="0" smtClean="0"/>
              <a:t>4.</a:t>
            </a:r>
            <a:r>
              <a:rPr lang="zh-CN" altLang="en-US" dirty="0" smtClean="0"/>
              <a:t>词性</a:t>
            </a:r>
            <a:r>
              <a:rPr lang="en-US" altLang="zh-CN" dirty="0" smtClean="0"/>
              <a:t>/</a:t>
            </a:r>
            <a:r>
              <a:rPr lang="zh-CN" altLang="en-US" dirty="0" smtClean="0"/>
              <a:t>拼写   </a:t>
            </a:r>
            <a:r>
              <a:rPr lang="en-US" altLang="zh-CN" dirty="0" smtClean="0"/>
              <a:t>success   succeed   progress  process</a:t>
            </a:r>
          </a:p>
          <a:p>
            <a:r>
              <a:rPr lang="en-US" altLang="zh-CN" dirty="0" smtClean="0"/>
              <a:t>                          fight fought</a:t>
            </a:r>
          </a:p>
          <a:p>
            <a:r>
              <a:rPr lang="en-US" altLang="zh-CN" dirty="0" smtClean="0"/>
              <a:t>5. </a:t>
            </a:r>
            <a:r>
              <a:rPr lang="zh-CN" altLang="en-US" dirty="0" smtClean="0"/>
              <a:t>句式 表达</a:t>
            </a:r>
            <a:endParaRPr lang="en-US" altLang="zh-CN" dirty="0" smtClean="0"/>
          </a:p>
          <a:p>
            <a:r>
              <a:rPr lang="en-US" altLang="zh-CN" dirty="0" smtClean="0"/>
              <a:t>This quotation from… tells us that to spare no effort to do…whatever difficulties we have met.</a:t>
            </a:r>
          </a:p>
          <a:p>
            <a:r>
              <a:rPr lang="en-US" altLang="zh-CN" dirty="0" smtClean="0"/>
              <a:t>Whether there is success, there is failure.</a:t>
            </a:r>
          </a:p>
          <a:p>
            <a:r>
              <a:rPr lang="en-US" altLang="zh-CN" dirty="0" smtClean="0"/>
              <a:t>Whether success or failure, they all…</a:t>
            </a:r>
          </a:p>
          <a:p>
            <a:r>
              <a:rPr lang="en-US" altLang="zh-CN" dirty="0" smtClean="0"/>
              <a:t>I have learnt that never give up even I was hopeless.</a:t>
            </a:r>
          </a:p>
          <a:p>
            <a:r>
              <a:rPr lang="en-US" altLang="zh-CN" dirty="0" smtClean="0"/>
              <a:t> absorb stuff like success/a normal stop</a:t>
            </a:r>
          </a:p>
          <a:p>
            <a:endParaRPr lang="en-US" altLang="zh-CN" dirty="0" smtClean="0"/>
          </a:p>
          <a:p>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linds(horizontal)">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blinds(horizontal)">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blinds(horizontal)">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blinds(horizontal)">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blinds(horizontal)">
                                      <p:cBhvr>
                                        <p:cTn id="52" dur="500"/>
                                        <p:tgtEl>
                                          <p:spTgt spid="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blinds(horizontal)">
                                      <p:cBhvr>
                                        <p:cTn id="57"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332656"/>
            <a:ext cx="8229600" cy="6264696"/>
          </a:xfrm>
        </p:spPr>
        <p:txBody>
          <a:bodyPr>
            <a:normAutofit fontScale="85000" lnSpcReduction="20000"/>
          </a:bodyPr>
          <a:lstStyle/>
          <a:p>
            <a:r>
              <a:rPr lang="en-US" altLang="zh-CN" b="1" i="1" dirty="0" smtClean="0"/>
              <a:t>One possible version: </a:t>
            </a:r>
            <a:endParaRPr lang="zh-CN" altLang="zh-CN" dirty="0" smtClean="0"/>
          </a:p>
          <a:p>
            <a:r>
              <a:rPr lang="en-US" altLang="zh-CN" dirty="0" smtClean="0"/>
              <a:t>     </a:t>
            </a:r>
            <a:r>
              <a:rPr lang="en-US" altLang="zh-CN" u="sng" dirty="0" err="1" smtClean="0"/>
              <a:t>This_quotation_from_Winston_Churchill_tells_us_that</a:t>
            </a:r>
            <a:r>
              <a:rPr lang="en-US" altLang="zh-CN" dirty="0" smtClean="0"/>
              <a:t> we shouldn't get discouraged right after failures. </a:t>
            </a:r>
            <a:r>
              <a:rPr lang="en-US" altLang="zh-CN" u="sng" dirty="0" smtClean="0">
                <a:solidFill>
                  <a:srgbClr val="FF0000"/>
                </a:solidFill>
              </a:rPr>
              <a:t>Rather</a:t>
            </a:r>
            <a:r>
              <a:rPr lang="en-US" altLang="zh-CN" dirty="0" smtClean="0"/>
              <a:t>, we should keep trying with enthusiasm. Success consists in the ability to continue efforts through failures.</a:t>
            </a:r>
            <a:endParaRPr lang="zh-CN" altLang="zh-CN" dirty="0" smtClean="0"/>
          </a:p>
          <a:p>
            <a:r>
              <a:rPr lang="en-US" altLang="zh-CN" dirty="0" smtClean="0"/>
              <a:t>     At the age of twelve, I got a nice bike as a birthday gift. </a:t>
            </a:r>
            <a:r>
              <a:rPr lang="en-US" altLang="zh-CN" dirty="0" smtClean="0">
                <a:solidFill>
                  <a:srgbClr val="FF0000"/>
                </a:solidFill>
              </a:rPr>
              <a:t>So excited was I that </a:t>
            </a:r>
            <a:r>
              <a:rPr lang="en-US" altLang="zh-CN" dirty="0" smtClean="0"/>
              <a:t>I couldn't wait to </a:t>
            </a:r>
            <a:r>
              <a:rPr lang="en-US" altLang="zh-CN" dirty="0" smtClean="0">
                <a:solidFill>
                  <a:srgbClr val="FF0000"/>
                </a:solidFill>
              </a:rPr>
              <a:t>try my hand at</a:t>
            </a:r>
            <a:r>
              <a:rPr lang="en-US" altLang="zh-CN" dirty="0" smtClean="0"/>
              <a:t> riding it</a:t>
            </a:r>
            <a:r>
              <a:rPr lang="en-US" altLang="zh-CN" u="sng" dirty="0" smtClean="0"/>
              <a:t>. </a:t>
            </a:r>
            <a:r>
              <a:rPr lang="en-US" altLang="zh-CN" u="sng" dirty="0" smtClean="0">
                <a:solidFill>
                  <a:srgbClr val="FF0000"/>
                </a:solidFill>
              </a:rPr>
              <a:t>However</a:t>
            </a:r>
            <a:r>
              <a:rPr lang="en-US" altLang="zh-CN" dirty="0" smtClean="0"/>
              <a:t>, it was harder than expected. The bike seemed </a:t>
            </a:r>
            <a:r>
              <a:rPr lang="en-US" altLang="zh-CN" dirty="0" smtClean="0">
                <a:solidFill>
                  <a:srgbClr val="FF0000"/>
                </a:solidFill>
              </a:rPr>
              <a:t>too</a:t>
            </a:r>
            <a:r>
              <a:rPr lang="en-US" altLang="zh-CN" dirty="0" smtClean="0"/>
              <a:t> heavy and difficult </a:t>
            </a:r>
            <a:r>
              <a:rPr lang="en-US" altLang="zh-CN" dirty="0" smtClean="0">
                <a:solidFill>
                  <a:srgbClr val="FF0000"/>
                </a:solidFill>
              </a:rPr>
              <a:t>to</a:t>
            </a:r>
            <a:r>
              <a:rPr lang="en-US" altLang="zh-CN" dirty="0" smtClean="0"/>
              <a:t> control. </a:t>
            </a:r>
            <a:r>
              <a:rPr lang="en-US" altLang="zh-CN" u="sng" dirty="0" smtClean="0">
                <a:solidFill>
                  <a:srgbClr val="FF0000"/>
                </a:solidFill>
              </a:rPr>
              <a:t>Worse still</a:t>
            </a:r>
            <a:r>
              <a:rPr lang="en-US" altLang="zh-CN" dirty="0" smtClean="0"/>
              <a:t>, I took many falls off the bike. I </a:t>
            </a:r>
            <a:r>
              <a:rPr lang="en-US" altLang="zh-CN" dirty="0" smtClean="0">
                <a:solidFill>
                  <a:srgbClr val="FF0000"/>
                </a:solidFill>
              </a:rPr>
              <a:t>was about to </a:t>
            </a:r>
            <a:r>
              <a:rPr lang="en-US" altLang="zh-CN" dirty="0" smtClean="0"/>
              <a:t>give up </a:t>
            </a:r>
            <a:r>
              <a:rPr lang="en-US" altLang="zh-CN" dirty="0" smtClean="0">
                <a:solidFill>
                  <a:srgbClr val="FF0000"/>
                </a:solidFill>
              </a:rPr>
              <a:t>when</a:t>
            </a:r>
            <a:r>
              <a:rPr lang="en-US" altLang="zh-CN" dirty="0" smtClean="0"/>
              <a:t> my father came and encouraged me to keep going. With more practice, I did better and better.  </a:t>
            </a:r>
            <a:r>
              <a:rPr lang="en-US" altLang="zh-CN" dirty="0" smtClean="0">
                <a:solidFill>
                  <a:srgbClr val="FF0000"/>
                </a:solidFill>
              </a:rPr>
              <a:t>Looking back</a:t>
            </a:r>
            <a:r>
              <a:rPr lang="en-US" altLang="zh-CN" dirty="0" smtClean="0"/>
              <a:t>, I feel I wouldn't be able to ride a bike </a:t>
            </a:r>
            <a:r>
              <a:rPr lang="en-US" altLang="zh-CN" dirty="0" smtClean="0">
                <a:solidFill>
                  <a:srgbClr val="FF0000"/>
                </a:solidFill>
              </a:rPr>
              <a:t>had I lost heart.</a:t>
            </a:r>
            <a:endParaRPr lang="zh-CN" altLang="zh-CN" dirty="0" smtClean="0">
              <a:solidFill>
                <a:srgbClr val="FF0000"/>
              </a:solidFill>
            </a:endParaRPr>
          </a:p>
          <a:p>
            <a:r>
              <a:rPr lang="en-US" altLang="zh-CN" dirty="0" smtClean="0"/>
              <a:t>     Actually, we can't succeed in everything we try. </a:t>
            </a:r>
            <a:r>
              <a:rPr lang="en-US" altLang="zh-CN" dirty="0" smtClean="0">
                <a:solidFill>
                  <a:srgbClr val="FF0000"/>
                </a:solidFill>
              </a:rPr>
              <a:t>What's important </a:t>
            </a:r>
            <a:r>
              <a:rPr lang="en-US" altLang="zh-CN" dirty="0" smtClean="0"/>
              <a:t>is </a:t>
            </a:r>
            <a:r>
              <a:rPr lang="en-US" altLang="zh-CN" dirty="0" smtClean="0">
                <a:solidFill>
                  <a:srgbClr val="FF0000"/>
                </a:solidFill>
              </a:rPr>
              <a:t>that we should stick at it</a:t>
            </a:r>
            <a:r>
              <a:rPr lang="en-US" altLang="zh-CN" dirty="0" smtClean="0"/>
              <a:t>.</a:t>
            </a:r>
            <a:endParaRPr lang="zh-CN" altLang="zh-CN" dirty="0" smtClean="0"/>
          </a:p>
          <a:p>
            <a:endParaRPr lang="zh-CN" alt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260648"/>
            <a:ext cx="8229600" cy="6264696"/>
          </a:xfrm>
        </p:spPr>
        <p:txBody>
          <a:bodyPr>
            <a:normAutofit/>
          </a:bodyPr>
          <a:lstStyle/>
          <a:p>
            <a:r>
              <a:rPr lang="en-US" altLang="zh-CN" b="1" dirty="0" smtClean="0">
                <a:solidFill>
                  <a:srgbClr val="FF0000"/>
                </a:solidFill>
              </a:rPr>
              <a:t>Teachers’ corrections also have a profound influence on me. </a:t>
            </a:r>
            <a:r>
              <a:rPr lang="en-US" altLang="zh-CN" b="1" dirty="0" smtClean="0"/>
              <a:t>My handwriting was so disgusting in junior high school that it affected my scores negatively. To encourage me to drop the bad habit, the teacher copied the answers in his most graceful writing, which set an example to me and deeply moved me from then on. I not only made up my mind to practice writing, but also took study more seriously. (4 sentences, 71words)</a:t>
            </a:r>
            <a:endParaRPr lang="zh-CN" altLang="zh-CN" dirty="0" smtClean="0"/>
          </a:p>
          <a:p>
            <a:endParaRPr lang="zh-CN" alt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0"/>
            <a:ext cx="8229600" cy="1143000"/>
          </a:xfrm>
        </p:spPr>
        <p:txBody>
          <a:bodyPr/>
          <a:lstStyle/>
          <a:p>
            <a:r>
              <a:rPr lang="en-US" altLang="zh-CN" dirty="0" smtClean="0"/>
              <a:t>NCE37</a:t>
            </a:r>
            <a:endParaRPr lang="zh-CN" altLang="en-US" dirty="0"/>
          </a:p>
        </p:txBody>
      </p:sp>
      <p:sp>
        <p:nvSpPr>
          <p:cNvPr id="3" name="内容占位符 2"/>
          <p:cNvSpPr>
            <a:spLocks noGrp="1"/>
          </p:cNvSpPr>
          <p:nvPr>
            <p:ph idx="1"/>
          </p:nvPr>
        </p:nvSpPr>
        <p:spPr>
          <a:xfrm>
            <a:off x="457200" y="1412776"/>
            <a:ext cx="8229600" cy="4896544"/>
          </a:xfrm>
        </p:spPr>
        <p:txBody>
          <a:bodyPr>
            <a:normAutofit fontScale="92500" lnSpcReduction="20000"/>
          </a:bodyPr>
          <a:lstStyle/>
          <a:p>
            <a:r>
              <a:rPr lang="en-US" altLang="zh-CN" dirty="0" smtClean="0"/>
              <a:t> </a:t>
            </a:r>
            <a:r>
              <a:rPr lang="en-US" altLang="zh-CN" dirty="0" smtClean="0">
                <a:solidFill>
                  <a:srgbClr val="FF0000"/>
                </a:solidFill>
              </a:rPr>
              <a:t>strike </a:t>
            </a:r>
            <a:r>
              <a:rPr lang="en-US" altLang="zh-CN" dirty="0" err="1" smtClean="0">
                <a:solidFill>
                  <a:srgbClr val="FF0000"/>
                </a:solidFill>
              </a:rPr>
              <a:t>sb</a:t>
            </a:r>
            <a:r>
              <a:rPr lang="en-US" altLang="zh-CN" dirty="0" smtClean="0">
                <a:solidFill>
                  <a:srgbClr val="FF0000"/>
                </a:solidFill>
              </a:rPr>
              <a:t> as…</a:t>
            </a:r>
            <a:r>
              <a:rPr lang="zh-CN" altLang="en-US" dirty="0" smtClean="0"/>
              <a:t>给某人以</a:t>
            </a:r>
            <a:r>
              <a:rPr lang="en-US" altLang="zh-CN" dirty="0" smtClean="0"/>
              <a:t>…</a:t>
            </a:r>
            <a:r>
              <a:rPr lang="zh-CN" altLang="en-US" dirty="0" smtClean="0"/>
              <a:t>印象</a:t>
            </a:r>
            <a:endParaRPr lang="en-US" altLang="zh-CN" dirty="0" smtClean="0"/>
          </a:p>
          <a:p>
            <a:r>
              <a:rPr lang="zh-CN" altLang="en-US" dirty="0" smtClean="0"/>
              <a:t>我觉得他的故事不可信。</a:t>
            </a:r>
            <a:endParaRPr lang="en-US" altLang="zh-CN" dirty="0" smtClean="0"/>
          </a:p>
          <a:p>
            <a:r>
              <a:rPr lang="zh-CN" altLang="en-US" dirty="0" smtClean="0"/>
              <a:t>我认为他们的讨论毫无意义。</a:t>
            </a:r>
            <a:endParaRPr lang="en-US" altLang="zh-CN" dirty="0" smtClean="0"/>
          </a:p>
          <a:p>
            <a:r>
              <a:rPr lang="zh-CN" altLang="en-US" dirty="0" smtClean="0"/>
              <a:t>他的到来并没有令他们感到奇怪。</a:t>
            </a:r>
            <a:endParaRPr lang="en-US" altLang="zh-CN" dirty="0" smtClean="0"/>
          </a:p>
          <a:p>
            <a:r>
              <a:rPr lang="en-US" altLang="zh-CN" dirty="0" smtClean="0"/>
              <a:t> </a:t>
            </a:r>
            <a:r>
              <a:rPr lang="en-US" altLang="zh-CN" dirty="0" smtClean="0">
                <a:solidFill>
                  <a:srgbClr val="FF0000"/>
                </a:solidFill>
              </a:rPr>
              <a:t>take advantage of= avail oneself of</a:t>
            </a:r>
          </a:p>
          <a:p>
            <a:r>
              <a:rPr lang="zh-CN" altLang="en-US" dirty="0" smtClean="0"/>
              <a:t>利用一切教育机会</a:t>
            </a:r>
            <a:endParaRPr lang="en-US" altLang="zh-CN" dirty="0" smtClean="0"/>
          </a:p>
          <a:p>
            <a:r>
              <a:rPr lang="zh-CN" altLang="en-US" dirty="0" smtClean="0"/>
              <a:t>有些商家欺骗消费者。</a:t>
            </a:r>
            <a:endParaRPr lang="en-US" altLang="zh-CN" dirty="0" smtClean="0"/>
          </a:p>
          <a:p>
            <a:r>
              <a:rPr lang="zh-CN" altLang="en-US" dirty="0" smtClean="0"/>
              <a:t>我想利用这个难得的机会表达我衷心的感谢。</a:t>
            </a:r>
            <a:endParaRPr lang="en-US" altLang="zh-CN" dirty="0" smtClean="0"/>
          </a:p>
          <a:p>
            <a:r>
              <a:rPr lang="en-US" altLang="zh-CN" dirty="0" smtClean="0">
                <a:solidFill>
                  <a:srgbClr val="FF0000"/>
                </a:solidFill>
              </a:rPr>
              <a:t>I will avail myself of this precious opportunity to express my heartfelt thanks.</a:t>
            </a:r>
            <a:endParaRPr lang="zh-CN" altLang="en-US"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linds(horizontal)">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blinds(horizontal)">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blinds(horizontal)">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blinds(horizontal)">
                                      <p:cBhvr>
                                        <p:cTn id="4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476672"/>
            <a:ext cx="8229600" cy="5649491"/>
          </a:xfrm>
        </p:spPr>
        <p:txBody>
          <a:bodyPr/>
          <a:lstStyle/>
          <a:p>
            <a:r>
              <a:rPr lang="en-US" altLang="zh-CN" dirty="0" smtClean="0"/>
              <a:t> </a:t>
            </a:r>
            <a:r>
              <a:rPr lang="en-US" altLang="zh-CN" dirty="0" smtClean="0">
                <a:solidFill>
                  <a:srgbClr val="FF0000"/>
                </a:solidFill>
              </a:rPr>
              <a:t>a note of triumph</a:t>
            </a:r>
          </a:p>
          <a:p>
            <a:r>
              <a:rPr lang="en-US" altLang="zh-CN" dirty="0" smtClean="0">
                <a:solidFill>
                  <a:srgbClr val="FF0000"/>
                </a:solidFill>
              </a:rPr>
              <a:t> in black and white</a:t>
            </a:r>
          </a:p>
          <a:p>
            <a:r>
              <a:rPr lang="zh-CN" altLang="en-US" dirty="0" smtClean="0"/>
              <a:t>他的话中带有一种绝望的口吻。</a:t>
            </a:r>
            <a:endParaRPr lang="en-US" altLang="zh-CN" dirty="0" smtClean="0"/>
          </a:p>
          <a:p>
            <a:r>
              <a:rPr lang="zh-CN" altLang="en-US" dirty="0" smtClean="0"/>
              <a:t>在汤姆看来，一切都是绝对的；你不是他的朋友，就是他的敌人。</a:t>
            </a:r>
            <a:endParaRPr lang="en-US" altLang="zh-CN" dirty="0" smtClean="0"/>
          </a:p>
          <a:p>
            <a:r>
              <a:rPr lang="en-US" altLang="zh-CN" dirty="0" smtClean="0">
                <a:solidFill>
                  <a:srgbClr val="FF0000"/>
                </a:solidFill>
              </a:rPr>
              <a:t>There was a note of desperation/despair in what he said.</a:t>
            </a:r>
          </a:p>
          <a:p>
            <a:r>
              <a:rPr lang="en-US" altLang="zh-CN" dirty="0" smtClean="0">
                <a:solidFill>
                  <a:srgbClr val="FF0000"/>
                </a:solidFill>
              </a:rPr>
              <a:t>Everything is black and white to Tom; if you are not his friend, you are his enemy.</a:t>
            </a:r>
            <a:endParaRPr lang="zh-CN" altLang="en-US"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linds(horizontal)">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332656"/>
            <a:ext cx="8229600" cy="5793507"/>
          </a:xfrm>
        </p:spPr>
        <p:txBody>
          <a:bodyPr>
            <a:normAutofit/>
          </a:bodyPr>
          <a:lstStyle/>
          <a:p>
            <a:r>
              <a:rPr lang="en-US" altLang="zh-CN" dirty="0" smtClean="0"/>
              <a:t>1.</a:t>
            </a:r>
            <a:r>
              <a:rPr lang="zh-CN" altLang="en-US" dirty="0" smtClean="0"/>
              <a:t>经过多年的适应，我习惯了北京的噪音堵车和空气污染。</a:t>
            </a:r>
            <a:r>
              <a:rPr lang="en-US" altLang="zh-CN" dirty="0" smtClean="0"/>
              <a:t>(condition)</a:t>
            </a:r>
          </a:p>
          <a:p>
            <a:r>
              <a:rPr lang="en-US" altLang="zh-CN" dirty="0" smtClean="0"/>
              <a:t>2.</a:t>
            </a:r>
            <a:r>
              <a:rPr lang="zh-CN" altLang="en-US" dirty="0" smtClean="0"/>
              <a:t>一个英语好的人在找一份收入较高的工作时比其他人更有优势。</a:t>
            </a:r>
            <a:r>
              <a:rPr lang="en-US" altLang="zh-CN" dirty="0" smtClean="0"/>
              <a:t>(have advantage over)</a:t>
            </a:r>
          </a:p>
          <a:p>
            <a:r>
              <a:rPr lang="en-US" altLang="zh-CN" dirty="0" smtClean="0"/>
              <a:t>3.</a:t>
            </a:r>
            <a:r>
              <a:rPr lang="zh-CN" altLang="en-US" dirty="0" smtClean="0"/>
              <a:t>中国对日本官员参拜靖国神社提出严重抗议。</a:t>
            </a:r>
            <a:r>
              <a:rPr lang="en-US" altLang="zh-CN" dirty="0" smtClean="0"/>
              <a:t>(lodge a serious protest against)</a:t>
            </a:r>
          </a:p>
          <a:p>
            <a:r>
              <a:rPr lang="zh-CN" altLang="en-US" dirty="0" smtClean="0"/>
              <a:t>家长会在出差错的时候，不分青红皂白地批评最大的孩子。</a:t>
            </a:r>
            <a:r>
              <a:rPr lang="en-US" altLang="zh-CN" dirty="0" smtClean="0"/>
              <a:t>(all too easy to do)</a:t>
            </a:r>
          </a:p>
          <a:p>
            <a:r>
              <a:rPr lang="zh-CN" altLang="en-US" dirty="0" smtClean="0"/>
              <a:t>在葬礼上，村民才恍然大悟，原来农场上的鬼是另有其人。</a:t>
            </a:r>
            <a:r>
              <a:rPr lang="en-US" altLang="zh-CN" dirty="0" smtClean="0"/>
              <a:t>(it dawns on…)</a:t>
            </a:r>
            <a:endParaRPr lang="zh-CN" altLang="en-US"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548680"/>
            <a:ext cx="8229600" cy="5577483"/>
          </a:xfrm>
        </p:spPr>
        <p:txBody>
          <a:bodyPr>
            <a:normAutofit fontScale="92500" lnSpcReduction="20000"/>
          </a:bodyPr>
          <a:lstStyle/>
          <a:p>
            <a:r>
              <a:rPr lang="en-US" altLang="zh-CN" dirty="0" smtClean="0"/>
              <a:t>After years of </a:t>
            </a:r>
            <a:r>
              <a:rPr lang="en-US" altLang="zh-CN" dirty="0" smtClean="0">
                <a:solidFill>
                  <a:srgbClr val="FF0000"/>
                </a:solidFill>
              </a:rPr>
              <a:t>conditioning</a:t>
            </a:r>
            <a:r>
              <a:rPr lang="en-US" altLang="zh-CN" dirty="0" smtClean="0"/>
              <a:t>, I’m used to the noise, traffic jam and air pollution in Beijing.</a:t>
            </a:r>
          </a:p>
          <a:p>
            <a:r>
              <a:rPr lang="en-US" altLang="zh-CN" dirty="0" smtClean="0"/>
              <a:t>A man with a good command of English will </a:t>
            </a:r>
            <a:r>
              <a:rPr lang="en-US" altLang="zh-CN" dirty="0" smtClean="0">
                <a:solidFill>
                  <a:srgbClr val="FF0000"/>
                </a:solidFill>
              </a:rPr>
              <a:t>have an advantage over</a:t>
            </a:r>
            <a:r>
              <a:rPr lang="en-US" altLang="zh-CN" dirty="0" smtClean="0"/>
              <a:t> others in seeking for a well-paid job.</a:t>
            </a:r>
          </a:p>
          <a:p>
            <a:r>
              <a:rPr lang="en-US" altLang="zh-CN" dirty="0" smtClean="0"/>
              <a:t>China </a:t>
            </a:r>
            <a:r>
              <a:rPr lang="en-US" altLang="zh-CN" dirty="0" smtClean="0">
                <a:solidFill>
                  <a:srgbClr val="FF0000"/>
                </a:solidFill>
              </a:rPr>
              <a:t>lodged a serious protest against </a:t>
            </a:r>
            <a:r>
              <a:rPr lang="en-US" altLang="zh-CN" dirty="0" smtClean="0"/>
              <a:t>some Japanese officials’ visiting </a:t>
            </a:r>
            <a:r>
              <a:rPr lang="en-US" altLang="zh-CN" dirty="0" err="1" smtClean="0"/>
              <a:t>Yasukuni</a:t>
            </a:r>
            <a:r>
              <a:rPr lang="en-US" altLang="zh-CN" dirty="0" smtClean="0"/>
              <a:t> Shrine.</a:t>
            </a:r>
          </a:p>
          <a:p>
            <a:r>
              <a:rPr lang="en-US" altLang="zh-CN" dirty="0" smtClean="0">
                <a:solidFill>
                  <a:srgbClr val="FF0000"/>
                </a:solidFill>
              </a:rPr>
              <a:t>It is all too easy</a:t>
            </a:r>
            <a:r>
              <a:rPr lang="en-US" altLang="zh-CN" dirty="0" smtClean="0"/>
              <a:t> for parents to reprimand/blame/scold their eldest kid when something does go wrong.</a:t>
            </a:r>
          </a:p>
          <a:p>
            <a:r>
              <a:rPr lang="en-US" altLang="zh-CN" dirty="0" smtClean="0"/>
              <a:t>On the funeral</a:t>
            </a:r>
            <a:r>
              <a:rPr lang="en-US" altLang="zh-CN" dirty="0" smtClean="0">
                <a:solidFill>
                  <a:srgbClr val="FF0000"/>
                </a:solidFill>
              </a:rPr>
              <a:t>, it suddenly dawned on </a:t>
            </a:r>
            <a:r>
              <a:rPr lang="en-US" altLang="zh-CN" dirty="0" smtClean="0"/>
              <a:t>the villagers that there was someone else on the farm rather than the ghost.</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When I have a different opinion</a:t>
            </a:r>
            <a:endParaRPr lang="zh-CN" altLang="en-US" dirty="0"/>
          </a:p>
        </p:txBody>
      </p:sp>
      <p:sp>
        <p:nvSpPr>
          <p:cNvPr id="3" name="内容占位符 2"/>
          <p:cNvSpPr>
            <a:spLocks noGrp="1"/>
          </p:cNvSpPr>
          <p:nvPr>
            <p:ph idx="1"/>
          </p:nvPr>
        </p:nvSpPr>
        <p:spPr>
          <a:xfrm>
            <a:off x="457200" y="1600200"/>
            <a:ext cx="8229600" cy="4925144"/>
          </a:xfrm>
        </p:spPr>
        <p:txBody>
          <a:bodyPr>
            <a:normAutofit fontScale="77500" lnSpcReduction="20000"/>
          </a:bodyPr>
          <a:lstStyle/>
          <a:p>
            <a:r>
              <a:rPr lang="en-US" altLang="zh-CN" dirty="0" smtClean="0"/>
              <a:t>1</a:t>
            </a:r>
            <a:r>
              <a:rPr lang="zh-CN" altLang="en-US" dirty="0" smtClean="0"/>
              <a:t>审题</a:t>
            </a:r>
            <a:endParaRPr lang="en-US" altLang="zh-CN" dirty="0" smtClean="0"/>
          </a:p>
          <a:p>
            <a:r>
              <a:rPr lang="zh-CN" altLang="en-US" b="1" dirty="0" smtClean="0">
                <a:solidFill>
                  <a:srgbClr val="FF0000"/>
                </a:solidFill>
              </a:rPr>
              <a:t>班级活动 理由 具体事例</a:t>
            </a:r>
            <a:endParaRPr lang="en-US" altLang="zh-CN" b="1" dirty="0" smtClean="0">
              <a:solidFill>
                <a:srgbClr val="FF0000"/>
              </a:solidFill>
            </a:endParaRPr>
          </a:p>
          <a:p>
            <a:r>
              <a:rPr lang="en-US" altLang="zh-CN" dirty="0" smtClean="0"/>
              <a:t>2</a:t>
            </a:r>
            <a:r>
              <a:rPr lang="zh-CN" altLang="en-US" dirty="0" smtClean="0"/>
              <a:t>例子必须支撑观点（经验 </a:t>
            </a:r>
            <a:r>
              <a:rPr lang="en-US" altLang="zh-CN" dirty="0" err="1" smtClean="0"/>
              <a:t>vs</a:t>
            </a:r>
            <a:r>
              <a:rPr lang="en-US" altLang="zh-CN" dirty="0" smtClean="0"/>
              <a:t> </a:t>
            </a:r>
            <a:r>
              <a:rPr lang="zh-CN" altLang="en-US" dirty="0" smtClean="0"/>
              <a:t>教训）</a:t>
            </a:r>
            <a:endParaRPr lang="en-US" altLang="zh-CN" dirty="0" smtClean="0"/>
          </a:p>
          <a:p>
            <a:r>
              <a:rPr lang="zh-CN" altLang="en-US" dirty="0" smtClean="0"/>
              <a:t>理由：</a:t>
            </a:r>
            <a:r>
              <a:rPr lang="en-US" altLang="zh-CN" dirty="0" smtClean="0"/>
              <a:t>I can make efforts to </a:t>
            </a:r>
            <a:r>
              <a:rPr lang="en-US" altLang="zh-CN" dirty="0" smtClean="0">
                <a:solidFill>
                  <a:srgbClr val="FF0000"/>
                </a:solidFill>
              </a:rPr>
              <a:t>persuade</a:t>
            </a:r>
            <a:r>
              <a:rPr lang="en-US" altLang="zh-CN" dirty="0" smtClean="0"/>
              <a:t> them and </a:t>
            </a:r>
            <a:r>
              <a:rPr lang="en-US" altLang="zh-CN" dirty="0" smtClean="0">
                <a:solidFill>
                  <a:srgbClr val="FF0000"/>
                </a:solidFill>
              </a:rPr>
              <a:t>convince</a:t>
            </a:r>
            <a:r>
              <a:rPr lang="en-US" altLang="zh-CN" dirty="0" smtClean="0"/>
              <a:t> them of my opinion.</a:t>
            </a:r>
          </a:p>
          <a:p>
            <a:r>
              <a:rPr lang="zh-CN" altLang="en-US" dirty="0" smtClean="0"/>
              <a:t>例子：</a:t>
            </a:r>
            <a:r>
              <a:rPr lang="en-US" altLang="zh-CN" dirty="0" smtClean="0"/>
              <a:t>…unfortunately, I </a:t>
            </a:r>
            <a:r>
              <a:rPr lang="en-US" altLang="zh-CN" dirty="0" smtClean="0">
                <a:solidFill>
                  <a:srgbClr val="FF0000"/>
                </a:solidFill>
              </a:rPr>
              <a:t>failed</a:t>
            </a:r>
            <a:r>
              <a:rPr lang="en-US" altLang="zh-CN" dirty="0" smtClean="0"/>
              <a:t>.</a:t>
            </a:r>
          </a:p>
          <a:p>
            <a:r>
              <a:rPr lang="en-US" altLang="zh-CN" dirty="0" smtClean="0"/>
              <a:t>3</a:t>
            </a:r>
            <a:r>
              <a:rPr lang="zh-CN" altLang="en-US" dirty="0" smtClean="0"/>
              <a:t>观点必须符合主流价值观，正能量</a:t>
            </a:r>
            <a:endParaRPr lang="en-US" altLang="zh-CN" dirty="0" smtClean="0"/>
          </a:p>
          <a:p>
            <a:r>
              <a:rPr lang="zh-CN" altLang="en-US" dirty="0" smtClean="0"/>
              <a:t>例：</a:t>
            </a:r>
            <a:r>
              <a:rPr lang="en-US" altLang="zh-CN" dirty="0" smtClean="0"/>
              <a:t>Even if I kn</a:t>
            </a:r>
            <a:r>
              <a:rPr lang="en-US" altLang="zh-CN" dirty="0" smtClean="0">
                <a:solidFill>
                  <a:srgbClr val="FF0000"/>
                </a:solidFill>
              </a:rPr>
              <a:t>e</a:t>
            </a:r>
            <a:r>
              <a:rPr lang="en-US" altLang="zh-CN" dirty="0" smtClean="0"/>
              <a:t>w their view was wrong, I still followed them instead of stopping them.</a:t>
            </a:r>
            <a:r>
              <a:rPr lang="zh-CN" altLang="en-US" dirty="0" smtClean="0"/>
              <a:t>（结尾）</a:t>
            </a:r>
            <a:endParaRPr lang="en-US" altLang="zh-CN" dirty="0" smtClean="0"/>
          </a:p>
          <a:p>
            <a:r>
              <a:rPr lang="en-US" altLang="zh-CN" dirty="0" smtClean="0"/>
              <a:t>4</a:t>
            </a:r>
            <a:r>
              <a:rPr lang="zh-CN" altLang="en-US" dirty="0" smtClean="0"/>
              <a:t>高分利器</a:t>
            </a:r>
            <a:r>
              <a:rPr lang="en-US" altLang="zh-CN" dirty="0" smtClean="0"/>
              <a:t>—</a:t>
            </a:r>
            <a:r>
              <a:rPr lang="zh-CN" altLang="en-US" dirty="0" smtClean="0"/>
              <a:t>短语句型谚语习语</a:t>
            </a:r>
            <a:endParaRPr lang="en-US" altLang="zh-CN" dirty="0" smtClean="0"/>
          </a:p>
          <a:p>
            <a:r>
              <a:rPr lang="en-US" altLang="zh-CN" dirty="0" smtClean="0"/>
              <a:t>Two heads are better than one.</a:t>
            </a:r>
          </a:p>
          <a:p>
            <a:r>
              <a:rPr lang="en-US" altLang="zh-CN" dirty="0" smtClean="0"/>
              <a:t>Safety in number</a:t>
            </a:r>
          </a:p>
          <a:p>
            <a:r>
              <a:rPr lang="en-US" altLang="zh-CN" dirty="0" smtClean="0"/>
              <a:t>Union is strength.</a:t>
            </a:r>
          </a:p>
          <a:p>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linds(horizontal)">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blinds(horizontal)">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blinds(horizontal)">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blinds(horizontal)">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blinds(horizontal)">
                                      <p:cBhvr>
                                        <p:cTn id="52" dur="500"/>
                                        <p:tgtEl>
                                          <p:spTgt spid="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blinds(horizontal)">
                                      <p:cBhvr>
                                        <p:cTn id="57"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88640"/>
            <a:ext cx="8229600" cy="6264696"/>
          </a:xfrm>
        </p:spPr>
        <p:txBody>
          <a:bodyPr>
            <a:normAutofit fontScale="77500" lnSpcReduction="20000"/>
          </a:bodyPr>
          <a:lstStyle/>
          <a:p>
            <a:r>
              <a:rPr lang="en-US" altLang="zh-CN" dirty="0" smtClean="0"/>
              <a:t>One boy is a boy; two boys half boy; three boys no boy.</a:t>
            </a:r>
          </a:p>
          <a:p>
            <a:r>
              <a:rPr lang="en-US" altLang="zh-CN" dirty="0" smtClean="0"/>
              <a:t>People with one mind will remove Mount Tai.</a:t>
            </a:r>
          </a:p>
          <a:p>
            <a:r>
              <a:rPr lang="en-US" altLang="zh-CN" dirty="0" smtClean="0"/>
              <a:t>United, we stand; divided, we fall.</a:t>
            </a:r>
          </a:p>
          <a:p>
            <a:r>
              <a:rPr lang="zh-CN" altLang="en-US" dirty="0" smtClean="0"/>
              <a:t>亮点：</a:t>
            </a:r>
            <a:r>
              <a:rPr lang="en-US" altLang="zh-CN" dirty="0" smtClean="0"/>
              <a:t>Insist </a:t>
            </a:r>
            <a:r>
              <a:rPr lang="en-US" altLang="zh-CN" dirty="0" smtClean="0">
                <a:solidFill>
                  <a:srgbClr val="FF0000"/>
                </a:solidFill>
              </a:rPr>
              <a:t>on</a:t>
            </a:r>
            <a:r>
              <a:rPr lang="en-US" altLang="zh-CN" dirty="0" smtClean="0"/>
              <a:t> /stick to one’s opinion</a:t>
            </a:r>
          </a:p>
          <a:p>
            <a:r>
              <a:rPr lang="en-US" altLang="zh-CN" dirty="0" smtClean="0"/>
              <a:t> on second thoughts/ think before leap</a:t>
            </a:r>
          </a:p>
          <a:p>
            <a:r>
              <a:rPr lang="en-US" altLang="zh-CN" dirty="0" smtClean="0"/>
              <a:t>If my opinion </a:t>
            </a:r>
            <a:r>
              <a:rPr lang="en-US" altLang="zh-CN" dirty="0" smtClean="0">
                <a:solidFill>
                  <a:srgbClr val="FF0000"/>
                </a:solidFill>
              </a:rPr>
              <a:t>is not consistent with </a:t>
            </a:r>
            <a:r>
              <a:rPr lang="en-US" altLang="zh-CN" dirty="0" smtClean="0"/>
              <a:t>that of most of my classmates,…</a:t>
            </a:r>
          </a:p>
          <a:p>
            <a:r>
              <a:rPr lang="en-US" altLang="zh-CN" dirty="0" smtClean="0"/>
              <a:t>They think bright pink </a:t>
            </a:r>
            <a:r>
              <a:rPr lang="en-US" altLang="zh-CN" dirty="0" smtClean="0">
                <a:solidFill>
                  <a:srgbClr val="FF0000"/>
                </a:solidFill>
              </a:rPr>
              <a:t>put us under the spotlight</a:t>
            </a:r>
            <a:r>
              <a:rPr lang="en-US" altLang="zh-CN" dirty="0" smtClean="0"/>
              <a:t>.</a:t>
            </a:r>
          </a:p>
          <a:p>
            <a:r>
              <a:rPr lang="en-US" altLang="zh-CN" dirty="0" smtClean="0"/>
              <a:t>I </a:t>
            </a:r>
            <a:r>
              <a:rPr lang="en-US" altLang="zh-CN" dirty="0" smtClean="0">
                <a:solidFill>
                  <a:srgbClr val="FF0000"/>
                </a:solidFill>
              </a:rPr>
              <a:t>embraced their opinion </a:t>
            </a:r>
            <a:r>
              <a:rPr lang="en-US" altLang="zh-CN" dirty="0" smtClean="0"/>
              <a:t>after </a:t>
            </a:r>
            <a:r>
              <a:rPr lang="en-US" altLang="zh-CN" dirty="0" smtClean="0">
                <a:solidFill>
                  <a:srgbClr val="FF0000"/>
                </a:solidFill>
              </a:rPr>
              <a:t>thinking twice</a:t>
            </a:r>
            <a:r>
              <a:rPr lang="en-US" altLang="zh-CN" dirty="0" smtClean="0"/>
              <a:t>.</a:t>
            </a:r>
          </a:p>
          <a:p>
            <a:r>
              <a:rPr lang="en-US" altLang="zh-CN" dirty="0" smtClean="0"/>
              <a:t>We should </a:t>
            </a:r>
            <a:r>
              <a:rPr lang="en-US" altLang="zh-CN" dirty="0" smtClean="0">
                <a:solidFill>
                  <a:srgbClr val="FF0000"/>
                </a:solidFill>
              </a:rPr>
              <a:t>put our feet in others’ shoes </a:t>
            </a:r>
            <a:r>
              <a:rPr lang="en-US" altLang="zh-CN" dirty="0" smtClean="0"/>
              <a:t>and consider things from a different angle.</a:t>
            </a:r>
          </a:p>
          <a:p>
            <a:endParaRPr lang="en-US" altLang="zh-CN" dirty="0" smtClean="0"/>
          </a:p>
          <a:p>
            <a:r>
              <a:rPr lang="en-US" altLang="zh-CN" dirty="0" smtClean="0"/>
              <a:t>5</a:t>
            </a:r>
            <a:r>
              <a:rPr lang="zh-CN" altLang="en-US" dirty="0" smtClean="0"/>
              <a:t>语言</a:t>
            </a:r>
            <a:endParaRPr lang="en-US" altLang="zh-CN" dirty="0" smtClean="0"/>
          </a:p>
          <a:p>
            <a:r>
              <a:rPr lang="zh-CN" altLang="en-US" dirty="0" smtClean="0"/>
              <a:t>错误例子：大量对话  </a:t>
            </a:r>
            <a:endParaRPr lang="en-US" altLang="zh-CN" dirty="0" smtClean="0"/>
          </a:p>
          <a:p>
            <a:r>
              <a:rPr lang="zh-CN" altLang="en-US" dirty="0" smtClean="0"/>
              <a:t>不规范表达（？）：</a:t>
            </a:r>
            <a:r>
              <a:rPr lang="en-US" altLang="zh-CN" dirty="0" smtClean="0"/>
              <a:t>sparkle point; doesn’t ought to be wrong</a:t>
            </a:r>
          </a:p>
          <a:p>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linds(horizontal)">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blinds(horizontal)">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blinds(horizontal)">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blinds(horizontal)">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3">
                                            <p:txEl>
                                              <p:pRg st="10" end="10"/>
                                            </p:txEl>
                                          </p:spTgt>
                                        </p:tgtEl>
                                        <p:attrNameLst>
                                          <p:attrName>style.visibility</p:attrName>
                                        </p:attrNameLst>
                                      </p:cBhvr>
                                      <p:to>
                                        <p:strVal val="visible"/>
                                      </p:to>
                                    </p:set>
                                    <p:animEffect transition="in" filter="blinds(horizontal)">
                                      <p:cBhvr>
                                        <p:cTn id="52" dur="500"/>
                                        <p:tgtEl>
                                          <p:spTgt spid="3">
                                            <p:txEl>
                                              <p:pRg st="10" end="1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3">
                                            <p:txEl>
                                              <p:pRg st="11" end="11"/>
                                            </p:txEl>
                                          </p:spTgt>
                                        </p:tgtEl>
                                        <p:attrNameLst>
                                          <p:attrName>style.visibility</p:attrName>
                                        </p:attrNameLst>
                                      </p:cBhvr>
                                      <p:to>
                                        <p:strVal val="visible"/>
                                      </p:to>
                                    </p:set>
                                    <p:animEffect transition="in" filter="blinds(horizontal)">
                                      <p:cBhvr>
                                        <p:cTn id="57" dur="500"/>
                                        <p:tgtEl>
                                          <p:spTgt spid="3">
                                            <p:txEl>
                                              <p:pRg st="11" end="11"/>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3">
                                            <p:txEl>
                                              <p:pRg st="12" end="12"/>
                                            </p:txEl>
                                          </p:spTgt>
                                        </p:tgtEl>
                                        <p:attrNameLst>
                                          <p:attrName>style.visibility</p:attrName>
                                        </p:attrNameLst>
                                      </p:cBhvr>
                                      <p:to>
                                        <p:strVal val="visible"/>
                                      </p:to>
                                    </p:set>
                                    <p:animEffect transition="in" filter="blinds(horizontal)">
                                      <p:cBhvr>
                                        <p:cTn id="62"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t>称谓混乱：同一段落中出现你我他</a:t>
            </a:r>
            <a:endParaRPr lang="en-US" altLang="zh-CN" dirty="0" smtClean="0"/>
          </a:p>
          <a:p>
            <a:r>
              <a:rPr lang="en-US" altLang="zh-CN" dirty="0" smtClean="0"/>
              <a:t>6</a:t>
            </a:r>
            <a:r>
              <a:rPr lang="zh-CN" altLang="en-US" dirty="0" smtClean="0"/>
              <a:t>时态，篇幅</a:t>
            </a:r>
            <a:r>
              <a:rPr lang="en-US" altLang="zh-CN" dirty="0" smtClean="0"/>
              <a:t>,</a:t>
            </a:r>
            <a:r>
              <a:rPr lang="zh-CN" altLang="en-US" dirty="0" smtClean="0"/>
              <a:t>字数</a:t>
            </a:r>
            <a:endParaRPr lang="en-US" altLang="zh-CN" dirty="0" smtClean="0"/>
          </a:p>
          <a:p>
            <a:r>
              <a:rPr lang="zh-CN" altLang="en-US" dirty="0" smtClean="0"/>
              <a:t>理由  具体事例</a:t>
            </a:r>
            <a:endParaRPr lang="en-US" altLang="zh-CN" dirty="0" smtClean="0"/>
          </a:p>
          <a:p>
            <a:r>
              <a:rPr lang="zh-CN" altLang="en-US" dirty="0" smtClean="0"/>
              <a:t>段落有主次之分</a:t>
            </a:r>
            <a:endParaRPr lang="en-US" altLang="zh-CN" dirty="0" smtClean="0"/>
          </a:p>
          <a:p>
            <a:r>
              <a:rPr lang="en-US" altLang="zh-CN" dirty="0" smtClean="0"/>
              <a:t>80-120</a:t>
            </a:r>
          </a:p>
          <a:p>
            <a:r>
              <a:rPr lang="zh-CN" altLang="en-US" dirty="0" smtClean="0"/>
              <a:t>高分作文</a:t>
            </a:r>
            <a:endParaRPr lang="en-US" altLang="zh-CN" dirty="0" smtClean="0"/>
          </a:p>
          <a:p>
            <a:endParaRPr lang="en-US" altLang="zh-CN" dirty="0" smtClean="0"/>
          </a:p>
          <a:p>
            <a:endParaRPr lang="en-US" altLang="zh-CN" dirty="0" smtClean="0"/>
          </a:p>
          <a:p>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linds(horizontal)">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332656"/>
            <a:ext cx="8229600" cy="5793507"/>
          </a:xfrm>
        </p:spPr>
        <p:txBody>
          <a:bodyPr>
            <a:normAutofit fontScale="92500" lnSpcReduction="20000"/>
          </a:bodyPr>
          <a:lstStyle/>
          <a:p>
            <a:r>
              <a:rPr lang="en-US" altLang="zh-CN" dirty="0" smtClean="0"/>
              <a:t>            When I Have a Different Opinion</a:t>
            </a:r>
            <a:endParaRPr lang="zh-CN" altLang="zh-CN" dirty="0" smtClean="0"/>
          </a:p>
          <a:p>
            <a:r>
              <a:rPr lang="en-US" altLang="zh-CN" dirty="0" smtClean="0"/>
              <a:t>     We may have different opinions in organizing class activities. We may have various ways to deal with such a situation. When I have a better idea, I would choose to stick to it . </a:t>
            </a:r>
            <a:r>
              <a:rPr lang="en-US" altLang="zh-CN" u="sng" dirty="0" smtClean="0"/>
              <a:t>By doing so, I can not only share good ideas with others  but also learn to express myself clearly</a:t>
            </a:r>
            <a:r>
              <a:rPr lang="en-US" altLang="zh-CN" dirty="0" smtClean="0">
                <a:solidFill>
                  <a:srgbClr val="FF0000"/>
                </a:solidFill>
              </a:rPr>
              <a:t>.(reasons)</a:t>
            </a:r>
            <a:endParaRPr lang="zh-CN" altLang="zh-CN" dirty="0" smtClean="0">
              <a:solidFill>
                <a:srgbClr val="FF0000"/>
              </a:solidFill>
            </a:endParaRPr>
          </a:p>
          <a:p>
            <a:r>
              <a:rPr lang="en-US" altLang="zh-CN" u="sng" dirty="0" smtClean="0"/>
              <a:t>     Once we were discussing where to go for an outing. Most of my classmates wanted to go to a park while I had an idea of going to a nicer place. I managed to persuade my classmates into accepting my idea. We did have a good time that day</a:t>
            </a:r>
            <a:r>
              <a:rPr lang="en-US" altLang="zh-CN" dirty="0" smtClean="0"/>
              <a:t>.(example) </a:t>
            </a:r>
            <a:r>
              <a:rPr lang="en-US" altLang="zh-CN" dirty="0" smtClean="0">
                <a:solidFill>
                  <a:srgbClr val="FF0000"/>
                </a:solidFill>
              </a:rPr>
              <a:t>Good opinions are worth sticking to because they can benefit us all</a:t>
            </a:r>
            <a:r>
              <a:rPr lang="en-US" altLang="zh-CN" dirty="0" smtClean="0"/>
              <a:t>.(conclusion)</a:t>
            </a:r>
            <a:endParaRPr lang="zh-CN" altLang="zh-CN" dirty="0" smtClean="0"/>
          </a:p>
          <a:p>
            <a:endParaRPr lang="zh-CN" altLang="en-US"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7504" y="476672"/>
            <a:ext cx="8579296" cy="5649491"/>
          </a:xfrm>
          <a:ln>
            <a:solidFill>
              <a:srgbClr val="92D050"/>
            </a:solidFill>
          </a:ln>
        </p:spPr>
        <p:txBody>
          <a:bodyPr>
            <a:normAutofit fontScale="85000" lnSpcReduction="10000"/>
          </a:bodyPr>
          <a:lstStyle/>
          <a:p>
            <a:r>
              <a:rPr lang="en-US" altLang="zh-CN" dirty="0" smtClean="0"/>
              <a:t>           When I Have a Different Opinion</a:t>
            </a:r>
            <a:endParaRPr lang="zh-CN" altLang="zh-CN" dirty="0" smtClean="0"/>
          </a:p>
          <a:p>
            <a:r>
              <a:rPr lang="en-US" altLang="zh-CN" dirty="0" smtClean="0"/>
              <a:t>     We may have different opinions in organizing class activities. When I have a different opinion, I may choose to give it up and respect the opinion of the majority.</a:t>
            </a:r>
            <a:endParaRPr lang="zh-CN" altLang="zh-CN" dirty="0" smtClean="0"/>
          </a:p>
          <a:p>
            <a:r>
              <a:rPr lang="en-US" altLang="zh-CN" dirty="0" smtClean="0"/>
              <a:t>    </a:t>
            </a:r>
            <a:r>
              <a:rPr lang="en-US" altLang="zh-CN" u="sng" dirty="0" smtClean="0">
                <a:solidFill>
                  <a:schemeClr val="accent6">
                    <a:lumMod val="50000"/>
                  </a:schemeClr>
                </a:solidFill>
              </a:rPr>
              <a:t>The main reason for my choice is that being brought up in a culture emphasizing collectivism, I tend to sacrifice my own interest for the group benefit</a:t>
            </a:r>
            <a:r>
              <a:rPr lang="en-US" altLang="zh-CN" dirty="0" smtClean="0">
                <a:solidFill>
                  <a:srgbClr val="FF0000"/>
                </a:solidFill>
              </a:rPr>
              <a:t>.(reason) </a:t>
            </a:r>
            <a:r>
              <a:rPr lang="en-US" altLang="zh-CN" u="sng" dirty="0" smtClean="0"/>
              <a:t>Once we were left to decide whether to have a picnic in a park or go to a museum. I would love to go to a museum, but most of my classmates wanted to go for a picnic. Without hesitation</a:t>
            </a:r>
            <a:r>
              <a:rPr lang="zh-CN" altLang="en-US" u="sng" dirty="0" smtClean="0"/>
              <a:t>，</a:t>
            </a:r>
            <a:r>
              <a:rPr lang="en-US" altLang="zh-CN" u="sng" dirty="0" smtClean="0"/>
              <a:t> I decided to follow them and we did have lots of fun that day. </a:t>
            </a:r>
            <a:r>
              <a:rPr lang="en-US" altLang="zh-CN" dirty="0" smtClean="0">
                <a:solidFill>
                  <a:srgbClr val="FF0000"/>
                </a:solidFill>
              </a:rPr>
              <a:t>(example) Sometimes giving up a little can mean getting more. </a:t>
            </a:r>
            <a:endParaRPr lang="zh-CN" altLang="zh-CN" dirty="0" smtClean="0">
              <a:solidFill>
                <a:srgbClr val="FF0000"/>
              </a:solidFill>
            </a:endParaRPr>
          </a:p>
          <a:p>
            <a:endParaRPr lang="zh-CN" altLang="en-US"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332656"/>
            <a:ext cx="8229600" cy="5793507"/>
          </a:xfrm>
        </p:spPr>
        <p:txBody>
          <a:bodyPr>
            <a:normAutofit fontScale="77500" lnSpcReduction="20000"/>
          </a:bodyPr>
          <a:lstStyle/>
          <a:p>
            <a:r>
              <a:rPr lang="en-US" altLang="zh-CN" dirty="0" smtClean="0"/>
              <a:t>   </a:t>
            </a:r>
            <a:r>
              <a:rPr lang="en-US" altLang="zh-CN" dirty="0" smtClean="0">
                <a:solidFill>
                  <a:srgbClr val="FF0000"/>
                </a:solidFill>
              </a:rPr>
              <a:t>Were I given </a:t>
            </a:r>
            <a:r>
              <a:rPr lang="en-US" altLang="zh-CN" dirty="0" smtClean="0"/>
              <a:t>a chance to interview a famous Chinese, I </a:t>
            </a:r>
            <a:r>
              <a:rPr lang="en-US" altLang="zh-CN" dirty="0" smtClean="0">
                <a:solidFill>
                  <a:srgbClr val="FF0000"/>
                </a:solidFill>
              </a:rPr>
              <a:t>would</a:t>
            </a:r>
            <a:r>
              <a:rPr lang="en-US" altLang="zh-CN" dirty="0" smtClean="0"/>
              <a:t> like to </a:t>
            </a:r>
            <a:r>
              <a:rPr lang="en-US" altLang="zh-CN" dirty="0" smtClean="0">
                <a:solidFill>
                  <a:srgbClr val="FF0000"/>
                </a:solidFill>
              </a:rPr>
              <a:t>choose</a:t>
            </a:r>
            <a:r>
              <a:rPr lang="en-US" altLang="zh-CN" dirty="0" smtClean="0"/>
              <a:t> </a:t>
            </a:r>
            <a:r>
              <a:rPr lang="en-US" altLang="zh-CN" dirty="0" err="1" smtClean="0"/>
              <a:t>Luo</a:t>
            </a:r>
            <a:r>
              <a:rPr lang="en-US" altLang="zh-CN" dirty="0" smtClean="0"/>
              <a:t> </a:t>
            </a:r>
            <a:r>
              <a:rPr lang="en-US" altLang="zh-CN" dirty="0" err="1" smtClean="0"/>
              <a:t>Yufeng</a:t>
            </a:r>
            <a:r>
              <a:rPr lang="en-US" altLang="zh-CN" dirty="0" smtClean="0"/>
              <a:t>, namely </a:t>
            </a:r>
            <a:r>
              <a:rPr lang="en-US" altLang="zh-CN" dirty="0" err="1" smtClean="0"/>
              <a:t>Fengjie</a:t>
            </a:r>
            <a:r>
              <a:rPr lang="en-US" altLang="zh-CN" dirty="0" smtClean="0"/>
              <a:t>, as my interviewee.</a:t>
            </a:r>
          </a:p>
          <a:p>
            <a:r>
              <a:rPr lang="en-US" altLang="zh-CN" dirty="0" smtClean="0"/>
              <a:t>   </a:t>
            </a:r>
            <a:r>
              <a:rPr lang="en-US" altLang="zh-CN" dirty="0" smtClean="0">
                <a:solidFill>
                  <a:srgbClr val="FF0000"/>
                </a:solidFill>
              </a:rPr>
              <a:t>It</a:t>
            </a:r>
            <a:r>
              <a:rPr lang="en-US" altLang="zh-CN" dirty="0" smtClean="0"/>
              <a:t> is well-known that </a:t>
            </a:r>
            <a:r>
              <a:rPr lang="en-US" altLang="zh-CN" dirty="0" err="1" smtClean="0"/>
              <a:t>Fengjie</a:t>
            </a:r>
            <a:r>
              <a:rPr lang="en-US" altLang="zh-CN" dirty="0" smtClean="0"/>
              <a:t> has become </a:t>
            </a:r>
            <a:r>
              <a:rPr lang="en-US" altLang="zh-CN" dirty="0" smtClean="0">
                <a:solidFill>
                  <a:srgbClr val="FF0000"/>
                </a:solidFill>
              </a:rPr>
              <a:t>a household name</a:t>
            </a:r>
            <a:r>
              <a:rPr lang="en-US" altLang="zh-CN" dirty="0" smtClean="0"/>
              <a:t> and </a:t>
            </a:r>
            <a:r>
              <a:rPr lang="en-US" altLang="zh-CN" dirty="0" smtClean="0">
                <a:solidFill>
                  <a:srgbClr val="FF0000"/>
                </a:solidFill>
              </a:rPr>
              <a:t>a laughing stock </a:t>
            </a:r>
            <a:r>
              <a:rPr lang="en-US" altLang="zh-CN" dirty="0" smtClean="0"/>
              <a:t>since she </a:t>
            </a:r>
            <a:r>
              <a:rPr lang="en-US" altLang="zh-CN" dirty="0" smtClean="0">
                <a:solidFill>
                  <a:srgbClr val="FF0000"/>
                </a:solidFill>
              </a:rPr>
              <a:t>made her debut </a:t>
            </a:r>
            <a:r>
              <a:rPr lang="en-US" altLang="zh-CN" dirty="0" smtClean="0"/>
              <a:t>in a TV program </a:t>
            </a:r>
            <a:r>
              <a:rPr lang="en-US" altLang="zh-CN" dirty="0" smtClean="0">
                <a:solidFill>
                  <a:srgbClr val="FF0000"/>
                </a:solidFill>
              </a:rPr>
              <a:t>in which </a:t>
            </a:r>
            <a:r>
              <a:rPr lang="en-US" altLang="zh-CN" dirty="0" smtClean="0"/>
              <a:t>she showed </a:t>
            </a:r>
            <a:r>
              <a:rPr lang="en-US" altLang="zh-CN" dirty="0" smtClean="0">
                <a:solidFill>
                  <a:srgbClr val="FF0000"/>
                </a:solidFill>
              </a:rPr>
              <a:t>unbelievable</a:t>
            </a:r>
            <a:r>
              <a:rPr lang="en-US" altLang="zh-CN" dirty="0" smtClean="0"/>
              <a:t> confidence in her intelligence and </a:t>
            </a:r>
            <a:r>
              <a:rPr lang="en-US" altLang="zh-CN" dirty="0" smtClean="0">
                <a:solidFill>
                  <a:srgbClr val="FF0000"/>
                </a:solidFill>
              </a:rPr>
              <a:t>set high criteria for </a:t>
            </a:r>
            <a:r>
              <a:rPr lang="en-US" altLang="zh-CN" dirty="0" smtClean="0"/>
              <a:t>her future boyfriend </a:t>
            </a:r>
            <a:r>
              <a:rPr lang="en-US" altLang="zh-CN" dirty="0" smtClean="0">
                <a:solidFill>
                  <a:srgbClr val="FF0000"/>
                </a:solidFill>
              </a:rPr>
              <a:t>in sharp contrast with </a:t>
            </a:r>
            <a:r>
              <a:rPr lang="en-US" altLang="zh-CN" dirty="0" smtClean="0"/>
              <a:t>her </a:t>
            </a:r>
            <a:r>
              <a:rPr lang="en-US" altLang="zh-CN" dirty="0" smtClean="0">
                <a:solidFill>
                  <a:srgbClr val="FF0000"/>
                </a:solidFill>
              </a:rPr>
              <a:t>plain</a:t>
            </a:r>
            <a:r>
              <a:rPr lang="en-US" altLang="zh-CN" dirty="0" smtClean="0"/>
              <a:t> look and </a:t>
            </a:r>
            <a:r>
              <a:rPr lang="en-US" altLang="zh-CN" dirty="0" smtClean="0">
                <a:solidFill>
                  <a:srgbClr val="FF0000"/>
                </a:solidFill>
              </a:rPr>
              <a:t>humble </a:t>
            </a:r>
            <a:r>
              <a:rPr lang="en-US" altLang="zh-CN" dirty="0" smtClean="0"/>
              <a:t>job. </a:t>
            </a:r>
            <a:r>
              <a:rPr lang="en-US" altLang="zh-CN" dirty="0" smtClean="0">
                <a:solidFill>
                  <a:srgbClr val="FF0000"/>
                </a:solidFill>
              </a:rPr>
              <a:t>Sure enough</a:t>
            </a:r>
            <a:r>
              <a:rPr lang="en-US" altLang="zh-CN" dirty="0" smtClean="0"/>
              <a:t>, she </a:t>
            </a:r>
            <a:r>
              <a:rPr lang="en-US" altLang="zh-CN" dirty="0" smtClean="0">
                <a:solidFill>
                  <a:srgbClr val="FF0000"/>
                </a:solidFill>
              </a:rPr>
              <a:t>was responded with </a:t>
            </a:r>
            <a:r>
              <a:rPr lang="en-US" altLang="zh-CN" dirty="0" smtClean="0"/>
              <a:t>relentless satire. However, later she </a:t>
            </a:r>
            <a:r>
              <a:rPr lang="en-US" altLang="zh-CN" dirty="0" smtClean="0">
                <a:solidFill>
                  <a:srgbClr val="FF0000"/>
                </a:solidFill>
              </a:rPr>
              <a:t>took people by surprise </a:t>
            </a:r>
            <a:r>
              <a:rPr lang="en-US" altLang="zh-CN" dirty="0" smtClean="0"/>
              <a:t>again because she managed to </a:t>
            </a:r>
            <a:r>
              <a:rPr lang="en-US" altLang="zh-CN" dirty="0" smtClean="0">
                <a:solidFill>
                  <a:srgbClr val="FF0000"/>
                </a:solidFill>
              </a:rPr>
              <a:t>make her way </a:t>
            </a:r>
            <a:r>
              <a:rPr lang="en-US" altLang="zh-CN" dirty="0" smtClean="0"/>
              <a:t>to US and </a:t>
            </a:r>
            <a:r>
              <a:rPr lang="en-US" altLang="zh-CN" dirty="0" smtClean="0">
                <a:solidFill>
                  <a:srgbClr val="FF0000"/>
                </a:solidFill>
              </a:rPr>
              <a:t>settle down </a:t>
            </a:r>
            <a:r>
              <a:rPr lang="en-US" altLang="zh-CN" dirty="0" smtClean="0"/>
              <a:t>there. Recently, she has become a chief commentator of Ifeng.com. </a:t>
            </a:r>
            <a:r>
              <a:rPr lang="en-US" altLang="zh-CN" dirty="0" smtClean="0">
                <a:solidFill>
                  <a:srgbClr val="FF0000"/>
                </a:solidFill>
              </a:rPr>
              <a:t>Such a legend is she that </a:t>
            </a:r>
            <a:r>
              <a:rPr lang="en-US" altLang="zh-CN" dirty="0" smtClean="0"/>
              <a:t>I am very </a:t>
            </a:r>
            <a:r>
              <a:rPr lang="en-US" altLang="zh-CN" dirty="0" smtClean="0">
                <a:solidFill>
                  <a:srgbClr val="FF0000"/>
                </a:solidFill>
              </a:rPr>
              <a:t>curious about </a:t>
            </a:r>
            <a:r>
              <a:rPr lang="en-US" altLang="zh-CN" dirty="0" smtClean="0"/>
              <a:t>her.</a:t>
            </a:r>
          </a:p>
          <a:p>
            <a:r>
              <a:rPr lang="en-US" altLang="zh-CN" dirty="0" smtClean="0"/>
              <a:t>   My questions are as follows: How can one become stronger and </a:t>
            </a:r>
            <a:r>
              <a:rPr lang="en-US" altLang="zh-CN" dirty="0" smtClean="0">
                <a:solidFill>
                  <a:srgbClr val="FF0000"/>
                </a:solidFill>
              </a:rPr>
              <a:t>stay positive </a:t>
            </a:r>
            <a:r>
              <a:rPr lang="en-US" altLang="zh-CN" dirty="0" smtClean="0"/>
              <a:t>under tremendous pressure? What’s the biggest challenge you </a:t>
            </a:r>
            <a:r>
              <a:rPr lang="en-US" altLang="zh-CN" dirty="0" smtClean="0">
                <a:solidFill>
                  <a:srgbClr val="FF0000"/>
                </a:solidFill>
              </a:rPr>
              <a:t>are faced with </a:t>
            </a:r>
            <a:r>
              <a:rPr lang="en-US" altLang="zh-CN" dirty="0" smtClean="0"/>
              <a:t>in such a </a:t>
            </a:r>
            <a:r>
              <a:rPr lang="en-US" altLang="zh-CN" dirty="0" smtClean="0">
                <a:solidFill>
                  <a:srgbClr val="FF0000"/>
                </a:solidFill>
              </a:rPr>
              <a:t>highly competitive</a:t>
            </a:r>
            <a:r>
              <a:rPr lang="en-US" altLang="zh-CN" dirty="0" smtClean="0"/>
              <a:t> country and how do you </a:t>
            </a:r>
            <a:r>
              <a:rPr lang="en-US" altLang="zh-CN" dirty="0" smtClean="0">
                <a:solidFill>
                  <a:srgbClr val="FF0000"/>
                </a:solidFill>
              </a:rPr>
              <a:t>approach</a:t>
            </a:r>
            <a:r>
              <a:rPr lang="en-US" altLang="zh-CN" dirty="0" smtClean="0"/>
              <a:t> it? </a:t>
            </a:r>
            <a:endParaRPr lang="zh-CN"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smtClean="0"/>
              <a:t>We </a:t>
            </a:r>
            <a:r>
              <a:rPr lang="en-US" altLang="zh-CN" dirty="0" smtClean="0">
                <a:solidFill>
                  <a:srgbClr val="FF0000"/>
                </a:solidFill>
              </a:rPr>
              <a:t>are aware that</a:t>
            </a:r>
            <a:r>
              <a:rPr lang="en-US" altLang="zh-CN" dirty="0" smtClean="0"/>
              <a:t> it is everyone’s duty to protect the environment, but it is difficult indeed not to use </a:t>
            </a:r>
            <a:r>
              <a:rPr lang="en-US" altLang="zh-CN" dirty="0" smtClean="0">
                <a:solidFill>
                  <a:srgbClr val="FF0000"/>
                </a:solidFill>
              </a:rPr>
              <a:t>disposable/single-use </a:t>
            </a:r>
            <a:r>
              <a:rPr lang="en-US" altLang="zh-CN" dirty="0" smtClean="0"/>
              <a:t>plastic bags </a:t>
            </a:r>
            <a:r>
              <a:rPr lang="en-US" altLang="zh-CN" dirty="0" smtClean="0">
                <a:solidFill>
                  <a:srgbClr val="FF0000"/>
                </a:solidFill>
              </a:rPr>
              <a:t>every time </a:t>
            </a:r>
            <a:r>
              <a:rPr lang="en-US" altLang="zh-CN" dirty="0" smtClean="0"/>
              <a:t>we go shopping.</a:t>
            </a:r>
          </a:p>
          <a:p>
            <a:endParaRPr lang="en-US" altLang="zh-CN" dirty="0" smtClean="0"/>
          </a:p>
          <a:p>
            <a:r>
              <a:rPr lang="en-US" altLang="zh-CN" dirty="0" smtClean="0"/>
              <a:t>The truth was revealed eventually and the murderer was none other than the heroine, </a:t>
            </a:r>
            <a:r>
              <a:rPr lang="en-US" altLang="zh-CN" dirty="0" smtClean="0">
                <a:solidFill>
                  <a:srgbClr val="FF0000"/>
                </a:solidFill>
              </a:rPr>
              <a:t>a considerate old lady</a:t>
            </a:r>
            <a:r>
              <a:rPr lang="en-US" altLang="zh-CN" dirty="0" smtClean="0"/>
              <a:t>.</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How to overcome your laziness</a:t>
            </a:r>
            <a:endParaRPr lang="zh-CN" altLang="en-US" dirty="0"/>
          </a:p>
        </p:txBody>
      </p:sp>
      <p:sp>
        <p:nvSpPr>
          <p:cNvPr id="3" name="内容占位符 2"/>
          <p:cNvSpPr>
            <a:spLocks noGrp="1"/>
          </p:cNvSpPr>
          <p:nvPr>
            <p:ph idx="1"/>
          </p:nvPr>
        </p:nvSpPr>
        <p:spPr>
          <a:xfrm>
            <a:off x="107504" y="1600200"/>
            <a:ext cx="9036496" cy="4525963"/>
          </a:xfrm>
        </p:spPr>
        <p:txBody>
          <a:bodyPr>
            <a:normAutofit fontScale="92500" lnSpcReduction="10000"/>
          </a:bodyPr>
          <a:lstStyle/>
          <a:p>
            <a:r>
              <a:rPr lang="en-US" altLang="zh-CN" dirty="0" smtClean="0"/>
              <a:t>      </a:t>
            </a:r>
            <a:r>
              <a:rPr lang="zh-CN" altLang="en-US" dirty="0" smtClean="0"/>
              <a:t>人类所有坏的特性中，懒惰可能是最糟糕的。为什么？因为懒惰导致浪费时间和没有生产。这对我们的社会不好。</a:t>
            </a:r>
            <a:endParaRPr lang="en-US" altLang="zh-CN" dirty="0" smtClean="0"/>
          </a:p>
          <a:p>
            <a:r>
              <a:rPr lang="en-US" altLang="zh-CN" dirty="0" smtClean="0"/>
              <a:t>       </a:t>
            </a:r>
            <a:r>
              <a:rPr lang="zh-CN" altLang="en-US" dirty="0" smtClean="0"/>
              <a:t>一个人要克服懒惰，首先必须学习每天如何预先计划。然后他必须养成一定遵行计划的习惯。如果他能专心于每天的目标，那么一定整天忙碌，而没有时间懒惰。</a:t>
            </a:r>
            <a:endParaRPr lang="en-US" altLang="zh-CN" dirty="0" smtClean="0"/>
          </a:p>
          <a:p>
            <a:r>
              <a:rPr lang="zh-CN" altLang="en-US" dirty="0" smtClean="0"/>
              <a:t>       总之，我们必须时时记住，懒惰对我们或我们的社会都不好。革除懒惰会使我们更能达到目标，而同时也使我们的社会更富饶。</a:t>
            </a:r>
            <a:endParaRPr lang="zh-CN" alt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260648"/>
            <a:ext cx="8229600" cy="6480720"/>
          </a:xfrm>
        </p:spPr>
        <p:txBody>
          <a:bodyPr>
            <a:normAutofit fontScale="85000" lnSpcReduction="10000"/>
          </a:bodyPr>
          <a:lstStyle/>
          <a:p>
            <a:r>
              <a:rPr lang="en-US" altLang="zh-CN" dirty="0" smtClean="0"/>
              <a:t>                 How to overcome your laziness</a:t>
            </a:r>
          </a:p>
          <a:p>
            <a:r>
              <a:rPr lang="en-US" altLang="zh-CN" dirty="0" smtClean="0"/>
              <a:t>     Of all the bad human traits, laziness is probably the worst. Why? Because laziness </a:t>
            </a:r>
            <a:r>
              <a:rPr lang="en-US" altLang="zh-CN" dirty="0" smtClean="0">
                <a:solidFill>
                  <a:srgbClr val="FF0000"/>
                </a:solidFill>
              </a:rPr>
              <a:t>leads</a:t>
            </a:r>
            <a:r>
              <a:rPr lang="en-US" altLang="zh-CN" dirty="0" smtClean="0"/>
              <a:t> to waste time and non-productiveness. This is not good for our society.</a:t>
            </a:r>
          </a:p>
          <a:p>
            <a:r>
              <a:rPr lang="en-US" altLang="zh-CN" dirty="0" smtClean="0"/>
              <a:t>      To overcome laziness, one must first learn how to make a plan </a:t>
            </a:r>
            <a:r>
              <a:rPr lang="en-US" altLang="zh-CN" dirty="0" smtClean="0">
                <a:solidFill>
                  <a:srgbClr val="FF0000"/>
                </a:solidFill>
              </a:rPr>
              <a:t>in advance </a:t>
            </a:r>
            <a:r>
              <a:rPr lang="en-US" altLang="zh-CN" dirty="0" smtClean="0"/>
              <a:t>for each day. Then he must </a:t>
            </a:r>
            <a:r>
              <a:rPr lang="en-US" altLang="zh-CN" dirty="0" smtClean="0">
                <a:solidFill>
                  <a:srgbClr val="FF0000"/>
                </a:solidFill>
              </a:rPr>
              <a:t>develop the habit of </a:t>
            </a:r>
            <a:r>
              <a:rPr lang="en-US" altLang="zh-CN" dirty="0" smtClean="0"/>
              <a:t>following through with the plan </a:t>
            </a:r>
            <a:r>
              <a:rPr lang="en-US" altLang="zh-CN" dirty="0" smtClean="0">
                <a:solidFill>
                  <a:srgbClr val="FF0000"/>
                </a:solidFill>
              </a:rPr>
              <a:t>without fail</a:t>
            </a:r>
            <a:r>
              <a:rPr lang="en-US" altLang="zh-CN" dirty="0" smtClean="0"/>
              <a:t>. If he can </a:t>
            </a:r>
            <a:r>
              <a:rPr lang="en-US" altLang="zh-CN" dirty="0" smtClean="0">
                <a:solidFill>
                  <a:srgbClr val="FF0000"/>
                </a:solidFill>
              </a:rPr>
              <a:t>keep his mind on </a:t>
            </a:r>
            <a:r>
              <a:rPr lang="en-US" altLang="zh-CN" dirty="0" smtClean="0"/>
              <a:t>his daily goals, then he is sure to be busy all day long and he will have no time for laziness.</a:t>
            </a:r>
          </a:p>
          <a:p>
            <a:r>
              <a:rPr lang="en-US" altLang="zh-CN" dirty="0" smtClean="0"/>
              <a:t>     </a:t>
            </a:r>
            <a:r>
              <a:rPr lang="en-US" altLang="zh-CN" dirty="0" smtClean="0">
                <a:solidFill>
                  <a:srgbClr val="FF0000"/>
                </a:solidFill>
              </a:rPr>
              <a:t>In conclusion</a:t>
            </a:r>
            <a:r>
              <a:rPr lang="en-US" altLang="zh-CN" dirty="0" smtClean="0"/>
              <a:t>, we must always remember that laziness is  not good for us or our society. Getting rid of laziness will make us better able to </a:t>
            </a:r>
            <a:r>
              <a:rPr lang="en-US" altLang="zh-CN" dirty="0" smtClean="0">
                <a:solidFill>
                  <a:srgbClr val="FF0000"/>
                </a:solidFill>
              </a:rPr>
              <a:t>meet our goals </a:t>
            </a:r>
            <a:r>
              <a:rPr lang="en-US" altLang="zh-CN" dirty="0" smtClean="0"/>
              <a:t>while at the same time to make our society more </a:t>
            </a:r>
            <a:r>
              <a:rPr lang="en-US" altLang="zh-CN" dirty="0" smtClean="0">
                <a:solidFill>
                  <a:srgbClr val="FF0000"/>
                </a:solidFill>
              </a:rPr>
              <a:t>productive</a:t>
            </a:r>
            <a:r>
              <a:rPr lang="en-US" altLang="zh-CN" dirty="0" smtClean="0"/>
              <a:t>.</a:t>
            </a:r>
          </a:p>
          <a:p>
            <a:r>
              <a:rPr lang="en-US" altLang="zh-CN" dirty="0" smtClean="0"/>
              <a:t> without fail </a:t>
            </a:r>
            <a:r>
              <a:rPr lang="zh-CN" altLang="en-US" dirty="0" smtClean="0"/>
              <a:t>必定    </a:t>
            </a:r>
            <a:r>
              <a:rPr lang="en-US" altLang="zh-CN" dirty="0" smtClean="0"/>
              <a:t>keep one’s mind on </a:t>
            </a:r>
            <a:r>
              <a:rPr lang="zh-CN" altLang="en-US" dirty="0" smtClean="0"/>
              <a:t>专心于</a:t>
            </a:r>
            <a:endParaRPr lang="zh-CN" altLang="en-US"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书信</a:t>
            </a:r>
            <a:endParaRPr lang="zh-CN" altLang="en-US" dirty="0"/>
          </a:p>
        </p:txBody>
      </p:sp>
      <p:sp>
        <p:nvSpPr>
          <p:cNvPr id="3" name="内容占位符 2"/>
          <p:cNvSpPr>
            <a:spLocks noGrp="1"/>
          </p:cNvSpPr>
          <p:nvPr>
            <p:ph idx="1"/>
          </p:nvPr>
        </p:nvSpPr>
        <p:spPr/>
        <p:txBody>
          <a:bodyPr>
            <a:normAutofit fontScale="85000" lnSpcReduction="20000"/>
          </a:bodyPr>
          <a:lstStyle/>
          <a:p>
            <a:r>
              <a:rPr lang="zh-CN" altLang="en-US" u="sng" dirty="0" smtClean="0">
                <a:solidFill>
                  <a:srgbClr val="FF0000"/>
                </a:solidFill>
              </a:rPr>
              <a:t>语言风格：</a:t>
            </a:r>
            <a:endParaRPr lang="en-US" altLang="zh-CN" u="sng" dirty="0" smtClean="0">
              <a:solidFill>
                <a:srgbClr val="FF0000"/>
              </a:solidFill>
            </a:endParaRPr>
          </a:p>
          <a:p>
            <a:r>
              <a:rPr lang="zh-CN" altLang="en-US" dirty="0" smtClean="0"/>
              <a:t>意思明确</a:t>
            </a:r>
            <a:endParaRPr lang="en-US" altLang="zh-CN" dirty="0" smtClean="0"/>
          </a:p>
          <a:p>
            <a:r>
              <a:rPr lang="zh-CN" altLang="en-US" dirty="0" smtClean="0"/>
              <a:t>直截了当</a:t>
            </a:r>
            <a:endParaRPr lang="en-US" altLang="zh-CN" dirty="0" smtClean="0"/>
          </a:p>
          <a:p>
            <a:r>
              <a:rPr lang="zh-CN" altLang="en-US" dirty="0" smtClean="0"/>
              <a:t>层次清楚</a:t>
            </a:r>
            <a:endParaRPr lang="en-US" altLang="zh-CN" dirty="0" smtClean="0"/>
          </a:p>
          <a:p>
            <a:r>
              <a:rPr lang="zh-CN" altLang="en-US" dirty="0" smtClean="0"/>
              <a:t>言简意赅</a:t>
            </a:r>
            <a:endParaRPr lang="en-US" altLang="zh-CN" dirty="0" smtClean="0"/>
          </a:p>
          <a:p>
            <a:r>
              <a:rPr lang="zh-CN" altLang="en-US" u="sng" dirty="0" smtClean="0">
                <a:solidFill>
                  <a:srgbClr val="FF0000"/>
                </a:solidFill>
              </a:rPr>
              <a:t>结构：</a:t>
            </a:r>
            <a:endParaRPr lang="en-US" altLang="zh-CN" u="sng" dirty="0" smtClean="0">
              <a:solidFill>
                <a:srgbClr val="FF0000"/>
              </a:solidFill>
            </a:endParaRPr>
          </a:p>
          <a:p>
            <a:r>
              <a:rPr lang="zh-CN" altLang="en-US" dirty="0" smtClean="0"/>
              <a:t>三段成文法</a:t>
            </a:r>
            <a:r>
              <a:rPr lang="en-US" altLang="zh-CN" dirty="0" smtClean="0"/>
              <a:t>:</a:t>
            </a:r>
          </a:p>
          <a:p>
            <a:r>
              <a:rPr lang="en-US" altLang="zh-CN" dirty="0" smtClean="0"/>
              <a:t>1</a:t>
            </a:r>
            <a:r>
              <a:rPr lang="zh-CN" altLang="en-US" dirty="0" smtClean="0"/>
              <a:t>引出话题即对有关事宜进行咨询</a:t>
            </a:r>
            <a:endParaRPr lang="en-US" altLang="zh-CN" dirty="0" smtClean="0"/>
          </a:p>
          <a:p>
            <a:r>
              <a:rPr lang="en-US" altLang="zh-CN" dirty="0" smtClean="0"/>
              <a:t>2</a:t>
            </a:r>
            <a:r>
              <a:rPr lang="zh-CN" altLang="en-US" dirty="0" smtClean="0"/>
              <a:t>了解去香港大学需要的条件</a:t>
            </a:r>
            <a:endParaRPr lang="en-US" altLang="zh-CN" dirty="0" smtClean="0"/>
          </a:p>
          <a:p>
            <a:r>
              <a:rPr lang="en-US" altLang="zh-CN" dirty="0" smtClean="0"/>
              <a:t>3</a:t>
            </a:r>
            <a:r>
              <a:rPr lang="zh-CN" altLang="en-US" dirty="0" smtClean="0"/>
              <a:t>发表愿望</a:t>
            </a:r>
            <a:endParaRPr lang="zh-CN" altLang="en-US" dirty="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smtClean="0"/>
              <a:t>Consult </a:t>
            </a:r>
            <a:r>
              <a:rPr lang="en-US" altLang="zh-CN" dirty="0" err="1" smtClean="0">
                <a:solidFill>
                  <a:srgbClr val="FF0000"/>
                </a:solidFill>
              </a:rPr>
              <a:t>sb</a:t>
            </a:r>
            <a:r>
              <a:rPr lang="en-US" altLang="zh-CN" dirty="0" smtClean="0"/>
              <a:t> about </a:t>
            </a:r>
            <a:r>
              <a:rPr lang="en-US" altLang="zh-CN" dirty="0" err="1" smtClean="0"/>
              <a:t>sth</a:t>
            </a:r>
            <a:endParaRPr lang="en-US" altLang="zh-CN" dirty="0" smtClean="0"/>
          </a:p>
          <a:p>
            <a:r>
              <a:rPr lang="en-US" altLang="zh-CN" dirty="0" smtClean="0"/>
              <a:t>Consult with </a:t>
            </a:r>
            <a:r>
              <a:rPr lang="en-US" altLang="zh-CN" dirty="0" err="1" smtClean="0">
                <a:solidFill>
                  <a:srgbClr val="FF0000"/>
                </a:solidFill>
              </a:rPr>
              <a:t>sb</a:t>
            </a:r>
            <a:r>
              <a:rPr lang="en-US" altLang="zh-CN" dirty="0" smtClean="0"/>
              <a:t> about </a:t>
            </a:r>
            <a:r>
              <a:rPr lang="en-US" altLang="zh-CN" dirty="0" err="1" smtClean="0"/>
              <a:t>sth</a:t>
            </a:r>
            <a:endParaRPr lang="en-US" altLang="zh-CN" dirty="0" smtClean="0"/>
          </a:p>
          <a:p>
            <a:r>
              <a:rPr lang="en-US" altLang="zh-CN" dirty="0" smtClean="0"/>
              <a:t>Be admitted </a:t>
            </a:r>
            <a:r>
              <a:rPr lang="en-US" altLang="zh-CN" dirty="0" smtClean="0">
                <a:solidFill>
                  <a:srgbClr val="FF0000"/>
                </a:solidFill>
              </a:rPr>
              <a:t>to/into</a:t>
            </a:r>
            <a:r>
              <a:rPr lang="en-US" altLang="zh-CN" dirty="0" smtClean="0"/>
              <a:t>…</a:t>
            </a:r>
          </a:p>
          <a:p>
            <a:r>
              <a:rPr lang="en-US" altLang="zh-CN" dirty="0" smtClean="0"/>
              <a:t>Look forward to </a:t>
            </a:r>
            <a:r>
              <a:rPr lang="en-US" altLang="zh-CN" dirty="0" smtClean="0">
                <a:solidFill>
                  <a:srgbClr val="FF0000"/>
                </a:solidFill>
              </a:rPr>
              <a:t>doing</a:t>
            </a:r>
            <a:endParaRPr lang="zh-CN" altLang="en-US" dirty="0">
              <a:solidFill>
                <a:srgbClr val="FF0000"/>
              </a:solidFill>
            </a:endParaRP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highlights</a:t>
            </a:r>
            <a:endParaRPr lang="zh-CN" altLang="en-US" dirty="0"/>
          </a:p>
        </p:txBody>
      </p:sp>
      <p:sp>
        <p:nvSpPr>
          <p:cNvPr id="3" name="内容占位符 2"/>
          <p:cNvSpPr>
            <a:spLocks noGrp="1"/>
          </p:cNvSpPr>
          <p:nvPr>
            <p:ph idx="1"/>
          </p:nvPr>
        </p:nvSpPr>
        <p:spPr>
          <a:xfrm>
            <a:off x="251520" y="1600200"/>
            <a:ext cx="8712968" cy="4997152"/>
          </a:xfrm>
        </p:spPr>
        <p:txBody>
          <a:bodyPr>
            <a:normAutofit fontScale="92500" lnSpcReduction="20000"/>
          </a:bodyPr>
          <a:lstStyle/>
          <a:p>
            <a:r>
              <a:rPr lang="en-US" altLang="zh-CN" dirty="0" smtClean="0"/>
              <a:t>I have a great interest in ES, which has </a:t>
            </a:r>
            <a:r>
              <a:rPr lang="en-US" altLang="zh-CN" dirty="0" smtClean="0">
                <a:solidFill>
                  <a:srgbClr val="FF0000"/>
                </a:solidFill>
              </a:rPr>
              <a:t>led to my determination to</a:t>
            </a:r>
            <a:r>
              <a:rPr lang="en-US" altLang="zh-CN" dirty="0" smtClean="0"/>
              <a:t> devote myself to it.</a:t>
            </a:r>
          </a:p>
          <a:p>
            <a:r>
              <a:rPr lang="en-US" altLang="zh-CN" dirty="0" smtClean="0"/>
              <a:t>I am curious about the accommodation arrangement, tuition fee and scholarship in your school, </a:t>
            </a:r>
            <a:r>
              <a:rPr lang="en-US" altLang="zh-CN" dirty="0" smtClean="0">
                <a:solidFill>
                  <a:srgbClr val="FF0000"/>
                </a:solidFill>
              </a:rPr>
              <a:t>which might have a great effect on my further plans in the university</a:t>
            </a:r>
            <a:r>
              <a:rPr lang="en-US" altLang="zh-CN" dirty="0" smtClean="0"/>
              <a:t>.(LHZ)</a:t>
            </a:r>
          </a:p>
          <a:p>
            <a:r>
              <a:rPr lang="en-US" altLang="zh-CN" dirty="0" smtClean="0"/>
              <a:t>I </a:t>
            </a:r>
            <a:r>
              <a:rPr lang="en-US" altLang="zh-CN" dirty="0" smtClean="0">
                <a:solidFill>
                  <a:srgbClr val="FF0000"/>
                </a:solidFill>
              </a:rPr>
              <a:t>would be grateful if you could inform me of </a:t>
            </a:r>
            <a:r>
              <a:rPr lang="en-US" altLang="zh-CN" dirty="0" smtClean="0"/>
              <a:t>the details about application to scholarship, arrangement of accommodation and living expenses.</a:t>
            </a:r>
          </a:p>
          <a:p>
            <a:r>
              <a:rPr lang="en-US" altLang="zh-CN" dirty="0" smtClean="0"/>
              <a:t>Questions above mean a lot to me and </a:t>
            </a:r>
            <a:r>
              <a:rPr lang="en-US" altLang="zh-CN" dirty="0" smtClean="0">
                <a:solidFill>
                  <a:srgbClr val="FF0000"/>
                </a:solidFill>
              </a:rPr>
              <a:t>I will appreciate it if you could  write me as soon as possible</a:t>
            </a:r>
            <a:r>
              <a:rPr lang="en-US" altLang="zh-CN" dirty="0" smtClean="0"/>
              <a:t>.(LJY)</a:t>
            </a:r>
            <a:endParaRPr lang="zh-CN" alt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88640"/>
            <a:ext cx="8229600" cy="5937523"/>
          </a:xfrm>
        </p:spPr>
        <p:txBody>
          <a:bodyPr>
            <a:normAutofit/>
          </a:bodyPr>
          <a:lstStyle/>
          <a:p>
            <a:r>
              <a:rPr lang="en-US" altLang="zh-CN" dirty="0" smtClean="0"/>
              <a:t>So I’d like to know what is the </a:t>
            </a:r>
            <a:r>
              <a:rPr lang="en-US" altLang="zh-CN" dirty="0" smtClean="0">
                <a:solidFill>
                  <a:srgbClr val="FF0000"/>
                </a:solidFill>
              </a:rPr>
              <a:t>criteria</a:t>
            </a:r>
            <a:r>
              <a:rPr lang="en-US" altLang="zh-CN" dirty="0" smtClean="0"/>
              <a:t> for a qualified student </a:t>
            </a:r>
            <a:r>
              <a:rPr lang="en-US" altLang="zh-CN" u="sng" dirty="0" smtClean="0"/>
              <a:t>who is going to major in Environmental Science</a:t>
            </a:r>
            <a:r>
              <a:rPr lang="en-US" altLang="zh-CN" dirty="0" smtClean="0"/>
              <a:t>.(CHY)</a:t>
            </a:r>
          </a:p>
          <a:p>
            <a:r>
              <a:rPr lang="en-US" altLang="zh-CN" dirty="0" smtClean="0">
                <a:solidFill>
                  <a:srgbClr val="FF0000"/>
                </a:solidFill>
              </a:rPr>
              <a:t>Fascinated by ES</a:t>
            </a:r>
            <a:r>
              <a:rPr lang="en-US" altLang="zh-CN" dirty="0" smtClean="0"/>
              <a:t>, I’m looking forward to attending HKU for further study. I am writing to ask for more </a:t>
            </a:r>
            <a:r>
              <a:rPr lang="en-US" altLang="zh-CN" dirty="0" smtClean="0">
                <a:solidFill>
                  <a:srgbClr val="FF0000"/>
                </a:solidFill>
              </a:rPr>
              <a:t>information</a:t>
            </a:r>
            <a:r>
              <a:rPr lang="en-US" altLang="zh-CN" dirty="0" smtClean="0"/>
              <a:t>. (GHN)</a:t>
            </a:r>
          </a:p>
          <a:p>
            <a:r>
              <a:rPr lang="en-US" altLang="zh-CN" dirty="0" smtClean="0"/>
              <a:t>As I’m so enthusiastic about EC, I’ll be quite grateful if you could tell me </a:t>
            </a:r>
            <a:r>
              <a:rPr lang="en-US" altLang="zh-CN" dirty="0" smtClean="0">
                <a:solidFill>
                  <a:srgbClr val="FF0000"/>
                </a:solidFill>
              </a:rPr>
              <a:t>how I can be admitted to its relative major</a:t>
            </a:r>
            <a:r>
              <a:rPr lang="en-US" altLang="zh-CN" dirty="0" smtClean="0"/>
              <a:t>.</a:t>
            </a:r>
          </a:p>
          <a:p>
            <a:r>
              <a:rPr lang="en-US" altLang="zh-CN" dirty="0" smtClean="0"/>
              <a:t>Among all the various majors, </a:t>
            </a:r>
            <a:r>
              <a:rPr lang="en-US" altLang="zh-CN" dirty="0" smtClean="0">
                <a:solidFill>
                  <a:srgbClr val="FF0000"/>
                </a:solidFill>
              </a:rPr>
              <a:t>I find myself interested</a:t>
            </a:r>
            <a:r>
              <a:rPr lang="en-US" altLang="zh-CN" dirty="0" smtClean="0"/>
              <a:t> in EC. (ZTX)</a:t>
            </a:r>
            <a:endParaRPr lang="zh-CN" altLang="en-US" dirty="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smtClean="0"/>
              <a:t>As a matter of fact, I am not good at English, </a:t>
            </a:r>
            <a:r>
              <a:rPr lang="en-US" altLang="zh-CN" dirty="0" smtClean="0">
                <a:solidFill>
                  <a:srgbClr val="FF0000"/>
                </a:solidFill>
              </a:rPr>
              <a:t>but if I really ought to, I will do my best to prepare well for the coming test. </a:t>
            </a:r>
            <a:r>
              <a:rPr lang="en-US" altLang="zh-CN" dirty="0" smtClean="0"/>
              <a:t>(CYX)</a:t>
            </a:r>
          </a:p>
          <a:p>
            <a:r>
              <a:rPr lang="zh-CN" altLang="en-US" dirty="0" smtClean="0"/>
              <a:t>对比：</a:t>
            </a:r>
            <a:endParaRPr lang="en-US" altLang="zh-CN" dirty="0" smtClean="0"/>
          </a:p>
          <a:p>
            <a:r>
              <a:rPr lang="en-US" altLang="zh-CN" dirty="0" smtClean="0"/>
              <a:t>I am not a bit confident of myself, because I heard that the university is difficult to apply.</a:t>
            </a:r>
            <a:endParaRPr lang="zh-CN" alt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BUGS</a:t>
            </a:r>
            <a:endParaRPr lang="zh-CN" altLang="en-US" dirty="0"/>
          </a:p>
        </p:txBody>
      </p:sp>
      <p:sp>
        <p:nvSpPr>
          <p:cNvPr id="3" name="内容占位符 2"/>
          <p:cNvSpPr>
            <a:spLocks noGrp="1"/>
          </p:cNvSpPr>
          <p:nvPr>
            <p:ph idx="1"/>
          </p:nvPr>
        </p:nvSpPr>
        <p:spPr/>
        <p:txBody>
          <a:bodyPr>
            <a:normAutofit lnSpcReduction="10000"/>
          </a:bodyPr>
          <a:lstStyle/>
          <a:p>
            <a:r>
              <a:rPr lang="en-US" altLang="zh-CN" dirty="0" smtClean="0"/>
              <a:t>Last but not least, scholarship, tuition, the accommodation arrangement and living expense are also the factors I am concerned about.</a:t>
            </a:r>
          </a:p>
          <a:p>
            <a:r>
              <a:rPr lang="en-US" altLang="zh-CN" dirty="0" smtClean="0"/>
              <a:t>I am addicted to Environmental Science,…</a:t>
            </a:r>
          </a:p>
          <a:p>
            <a:r>
              <a:rPr lang="en-US" altLang="zh-CN" dirty="0" smtClean="0"/>
              <a:t>I’m starving for further information…</a:t>
            </a:r>
          </a:p>
          <a:p>
            <a:r>
              <a:rPr lang="en-US" altLang="zh-CN" dirty="0" smtClean="0"/>
              <a:t>I’m thrilled about /carried away by EC.</a:t>
            </a:r>
          </a:p>
          <a:p>
            <a:r>
              <a:rPr lang="en-US" altLang="zh-CN" dirty="0" smtClean="0"/>
              <a:t>I am delighted with EC  but I don’t know how to be admitted by …</a:t>
            </a:r>
            <a:endParaRPr lang="zh-CN" altLang="en-US" dirty="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404664"/>
            <a:ext cx="8229600" cy="5721499"/>
          </a:xfrm>
        </p:spPr>
        <p:txBody>
          <a:bodyPr>
            <a:normAutofit fontScale="92500"/>
          </a:bodyPr>
          <a:lstStyle/>
          <a:p>
            <a:r>
              <a:rPr lang="en-US" altLang="zh-CN" dirty="0" smtClean="0"/>
              <a:t>I want to know if there is an English test, which I may not good at.</a:t>
            </a:r>
          </a:p>
          <a:p>
            <a:r>
              <a:rPr lang="en-US" altLang="zh-CN" dirty="0" smtClean="0"/>
              <a:t>Thank you for your answer.  I am looking…</a:t>
            </a:r>
            <a:br>
              <a:rPr lang="en-US" altLang="zh-CN" dirty="0" smtClean="0"/>
            </a:br>
            <a:r>
              <a:rPr lang="en-US" altLang="zh-CN" dirty="0" smtClean="0"/>
              <a:t> As one of the famous universities at home and abroad, HKU is many students’ dream school, and so am I .</a:t>
            </a:r>
          </a:p>
          <a:p>
            <a:r>
              <a:rPr lang="en-US" altLang="zh-CN" dirty="0" smtClean="0"/>
              <a:t>Whether I need to attend an English test or not?</a:t>
            </a:r>
          </a:p>
          <a:p>
            <a:r>
              <a:rPr lang="en-US" altLang="zh-CN" dirty="0" smtClean="0"/>
              <a:t>For…(</a:t>
            </a:r>
            <a:r>
              <a:rPr lang="zh-CN" altLang="en-US" dirty="0" smtClean="0"/>
              <a:t>原因状语从句）</a:t>
            </a:r>
            <a:endParaRPr lang="en-US" altLang="zh-CN" dirty="0" smtClean="0"/>
          </a:p>
          <a:p>
            <a:r>
              <a:rPr lang="en-US" altLang="zh-CN" dirty="0" smtClean="0"/>
              <a:t>In order to realize my dream, would you please tell me more about the situation of scholarship…?</a:t>
            </a:r>
            <a:endParaRPr lang="zh-CN" altLang="en-US" dirty="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404664"/>
            <a:ext cx="8229600" cy="6453336"/>
          </a:xfrm>
        </p:spPr>
        <p:txBody>
          <a:bodyPr>
            <a:normAutofit fontScale="85000" lnSpcReduction="20000"/>
          </a:bodyPr>
          <a:lstStyle/>
          <a:p>
            <a:r>
              <a:rPr lang="en-US" altLang="zh-CN" dirty="0" smtClean="0"/>
              <a:t>Dear Sir,</a:t>
            </a:r>
          </a:p>
          <a:p>
            <a:r>
              <a:rPr lang="en-US" altLang="zh-CN" dirty="0" smtClean="0"/>
              <a:t>       …Soon I will graduate and I plan to study in your university, so I am writing to </a:t>
            </a:r>
            <a:r>
              <a:rPr lang="en-US" altLang="zh-CN" dirty="0" smtClean="0">
                <a:solidFill>
                  <a:srgbClr val="FF0000"/>
                </a:solidFill>
              </a:rPr>
              <a:t>ask for some information</a:t>
            </a:r>
            <a:r>
              <a:rPr lang="en-US" altLang="zh-CN" dirty="0" smtClean="0"/>
              <a:t>.</a:t>
            </a:r>
          </a:p>
          <a:p>
            <a:r>
              <a:rPr lang="en-US" altLang="zh-CN" dirty="0" smtClean="0"/>
              <a:t>       I am very interested in ES</a:t>
            </a:r>
            <a:r>
              <a:rPr lang="en-US" altLang="zh-CN" dirty="0" smtClean="0">
                <a:solidFill>
                  <a:srgbClr val="FF0000"/>
                </a:solidFill>
              </a:rPr>
              <a:t>;</a:t>
            </a:r>
            <a:r>
              <a:rPr lang="en-US" altLang="zh-CN" dirty="0" smtClean="0"/>
              <a:t> the major/specialty in your university is especially famous. </a:t>
            </a:r>
            <a:r>
              <a:rPr lang="en-US" altLang="zh-CN" u="sng" dirty="0" smtClean="0"/>
              <a:t>You know the environmental protection is becoming increasingly popular all around the world. I really want to be something in this field. </a:t>
            </a:r>
            <a:r>
              <a:rPr lang="en-US" altLang="zh-CN" dirty="0" smtClean="0"/>
              <a:t>So I wonder </a:t>
            </a:r>
            <a:r>
              <a:rPr lang="en-US" altLang="zh-CN" dirty="0" smtClean="0">
                <a:solidFill>
                  <a:srgbClr val="FF0000"/>
                </a:solidFill>
              </a:rPr>
              <a:t>how I can</a:t>
            </a:r>
            <a:r>
              <a:rPr lang="en-US" altLang="zh-CN" dirty="0" smtClean="0"/>
              <a:t> be a student in your university. Do I have to take some language tests? How much will I have to pay for my education in your university? How can I apply for the scholarship? How do you arrange accommodations for mainland students? What will the usual living costs be like in your university?</a:t>
            </a:r>
          </a:p>
          <a:p>
            <a:r>
              <a:rPr lang="en-US" altLang="zh-CN" dirty="0" smtClean="0"/>
              <a:t>    Your timely reply </a:t>
            </a:r>
            <a:r>
              <a:rPr lang="en-US" altLang="zh-CN" dirty="0" smtClean="0">
                <a:solidFill>
                  <a:srgbClr val="FF0000"/>
                </a:solidFill>
              </a:rPr>
              <a:t>would</a:t>
            </a:r>
            <a:r>
              <a:rPr lang="en-US" altLang="zh-CN" dirty="0" smtClean="0"/>
              <a:t> be much appreciated.</a:t>
            </a:r>
          </a:p>
          <a:p>
            <a:r>
              <a:rPr lang="en-US" altLang="zh-CN" dirty="0" smtClean="0"/>
              <a:t>                                                                       Yours truly</a:t>
            </a:r>
          </a:p>
          <a:p>
            <a:r>
              <a:rPr lang="en-US" altLang="zh-CN" dirty="0" smtClean="0"/>
              <a:t>                                                                          Li </a:t>
            </a:r>
            <a:r>
              <a:rPr lang="en-US" altLang="zh-CN" dirty="0" err="1" smtClean="0"/>
              <a:t>Hua</a:t>
            </a:r>
            <a:endParaRPr lang="zh-CN" alt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NCE</a:t>
            </a:r>
            <a:endParaRPr lang="zh-CN" altLang="en-US" dirty="0"/>
          </a:p>
        </p:txBody>
      </p:sp>
      <p:sp>
        <p:nvSpPr>
          <p:cNvPr id="3" name="内容占位符 2"/>
          <p:cNvSpPr>
            <a:spLocks noGrp="1"/>
          </p:cNvSpPr>
          <p:nvPr>
            <p:ph idx="1"/>
          </p:nvPr>
        </p:nvSpPr>
        <p:spPr>
          <a:xfrm>
            <a:off x="457200" y="1340768"/>
            <a:ext cx="8229600" cy="4785395"/>
          </a:xfrm>
        </p:spPr>
        <p:txBody>
          <a:bodyPr>
            <a:normAutofit fontScale="85000" lnSpcReduction="10000"/>
          </a:bodyPr>
          <a:lstStyle/>
          <a:p>
            <a:r>
              <a:rPr lang="en-US" altLang="zh-CN" dirty="0" smtClean="0"/>
              <a:t>Like most ordinary people, she lives in a big city/</a:t>
            </a:r>
            <a:r>
              <a:rPr lang="en-US" altLang="zh-CN" b="1" dirty="0" smtClean="0"/>
              <a:t>metropolis. </a:t>
            </a:r>
            <a:r>
              <a:rPr lang="en-US" altLang="zh-CN" dirty="0" smtClean="0"/>
              <a:t>She covers pollution </a:t>
            </a:r>
            <a:r>
              <a:rPr lang="en-US" altLang="zh-CN" dirty="0" smtClean="0">
                <a:solidFill>
                  <a:srgbClr val="FF0000"/>
                </a:solidFill>
              </a:rPr>
              <a:t>without being conscious </a:t>
            </a:r>
            <a:r>
              <a:rPr lang="en-US" altLang="zh-CN" dirty="0" smtClean="0"/>
              <a:t>that she </a:t>
            </a:r>
            <a:r>
              <a:rPr lang="en-US" altLang="zh-CN" dirty="0" smtClean="0">
                <a:solidFill>
                  <a:srgbClr val="FF0000"/>
                </a:solidFill>
              </a:rPr>
              <a:t>herself </a:t>
            </a:r>
            <a:r>
              <a:rPr lang="en-US" altLang="zh-CN" dirty="0" smtClean="0"/>
              <a:t>is also a victim of the haze .</a:t>
            </a:r>
          </a:p>
          <a:p>
            <a:endParaRPr lang="en-US" altLang="zh-CN" dirty="0" smtClean="0"/>
          </a:p>
          <a:p>
            <a:r>
              <a:rPr lang="en-US" altLang="zh-CN" dirty="0" smtClean="0"/>
              <a:t>With this 103- minute documentary which she spent 1 million RMB and almost one year completing, she </a:t>
            </a:r>
            <a:r>
              <a:rPr lang="en-US" altLang="zh-CN" dirty="0" smtClean="0">
                <a:solidFill>
                  <a:srgbClr val="FF0000"/>
                </a:solidFill>
              </a:rPr>
              <a:t>deliberately set out to draw people’s attention to </a:t>
            </a:r>
            <a:r>
              <a:rPr lang="en-US" altLang="zh-CN" dirty="0" smtClean="0"/>
              <a:t>the haze. According to her, the motivation to stage the presentation is the nature as a mother and the responsibility as a journalist/ reporter.</a:t>
            </a:r>
          </a:p>
          <a:p>
            <a:r>
              <a:rPr lang="en-US" altLang="zh-CN" dirty="0" smtClean="0"/>
              <a:t>( it’s the nature as…and the responsibility as  that motivates her to stage the presentation.</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linds(horizontal)">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blinds(horizontal)">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blinds(horizontal)">
                                      <p:cBhvr>
                                        <p:cTn id="17" dur="500"/>
                                        <p:tgtEl>
                                          <p:spTgt spid="3">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blinds(horizontal)">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blinds(horizontal)">
                                      <p:cBhvr>
                                        <p:cTn id="2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 become 1</a:t>
            </a:r>
            <a:endParaRPr lang="zh-CN" altLang="en-US" dirty="0"/>
          </a:p>
        </p:txBody>
      </p:sp>
      <p:sp>
        <p:nvSpPr>
          <p:cNvPr id="3" name="内容占位符 2"/>
          <p:cNvSpPr>
            <a:spLocks noGrp="1"/>
          </p:cNvSpPr>
          <p:nvPr>
            <p:ph idx="1"/>
          </p:nvPr>
        </p:nvSpPr>
        <p:spPr>
          <a:xfrm>
            <a:off x="251520" y="1600200"/>
            <a:ext cx="8640960" cy="4525963"/>
          </a:xfrm>
        </p:spPr>
        <p:txBody>
          <a:bodyPr/>
          <a:lstStyle/>
          <a:p>
            <a:r>
              <a:rPr lang="en-US" altLang="zh-CN" dirty="0" smtClean="0"/>
              <a:t>“Foreign cultures” is a section of the newspaper.</a:t>
            </a:r>
          </a:p>
          <a:p>
            <a:r>
              <a:rPr lang="en-US" altLang="zh-CN" dirty="0" smtClean="0"/>
              <a:t>The newspaper carries articles.</a:t>
            </a:r>
          </a:p>
          <a:p>
            <a:r>
              <a:rPr lang="en-US" altLang="zh-CN" dirty="0" smtClean="0"/>
              <a:t>The articles are about foreign cultures and customs.</a:t>
            </a:r>
          </a:p>
          <a:p>
            <a:r>
              <a:rPr lang="en-US" altLang="zh-CN" dirty="0" smtClean="0"/>
              <a:t>We invite foreigners to write articles.</a:t>
            </a:r>
          </a:p>
          <a:p>
            <a:r>
              <a:rPr lang="en-US" altLang="zh-CN" dirty="0" smtClean="0"/>
              <a:t>The newspaper is popular among students.</a:t>
            </a:r>
          </a:p>
          <a:p>
            <a:endParaRPr lang="en-US" altLang="zh-CN" dirty="0" smtClean="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1520" y="332656"/>
            <a:ext cx="8640960" cy="5793507"/>
          </a:xfrm>
        </p:spPr>
        <p:txBody>
          <a:bodyPr>
            <a:normAutofit/>
          </a:bodyPr>
          <a:lstStyle/>
          <a:p>
            <a:r>
              <a:rPr lang="en-US" altLang="zh-CN" sz="2800" u="sng" dirty="0" smtClean="0"/>
              <a:t>Written by foreigners</a:t>
            </a:r>
            <a:r>
              <a:rPr lang="en-US" altLang="zh-CN" sz="2800" dirty="0" smtClean="0"/>
              <a:t>, “Foreign cultures” section in our newspaper carries articles on foreign cultures and customs ,</a:t>
            </a:r>
            <a:r>
              <a:rPr lang="en-US" altLang="zh-CN" sz="2800" u="sng" dirty="0" smtClean="0"/>
              <a:t>which </a:t>
            </a:r>
            <a:r>
              <a:rPr lang="en-US" altLang="zh-CN" sz="2800" u="sng" dirty="0" smtClean="0">
                <a:solidFill>
                  <a:srgbClr val="FF0000"/>
                </a:solidFill>
              </a:rPr>
              <a:t>enjoy</a:t>
            </a:r>
            <a:r>
              <a:rPr lang="en-US" altLang="zh-CN" sz="2800" b="1" u="sng" dirty="0" smtClean="0"/>
              <a:t>s</a:t>
            </a:r>
            <a:r>
              <a:rPr lang="en-US" altLang="zh-CN" sz="2800" u="sng" dirty="0" smtClean="0">
                <a:solidFill>
                  <a:srgbClr val="FF0000"/>
                </a:solidFill>
              </a:rPr>
              <a:t> popularity </a:t>
            </a:r>
            <a:r>
              <a:rPr lang="en-US" altLang="zh-CN" sz="2800" u="sng" smtClean="0"/>
              <a:t>among students.</a:t>
            </a:r>
            <a:endParaRPr lang="en-US" altLang="zh-CN" sz="2800" dirty="0" smtClean="0"/>
          </a:p>
          <a:p>
            <a:endParaRPr lang="en-US" altLang="zh-CN" sz="2800" dirty="0" smtClean="0"/>
          </a:p>
          <a:p>
            <a:r>
              <a:rPr lang="en-US" altLang="zh-CN" sz="2800" dirty="0" smtClean="0"/>
              <a:t> “Foreign cultures” section in our newspaper carries articles written by foreigners on foreign cultures and customs ,</a:t>
            </a:r>
            <a:r>
              <a:rPr lang="en-US" altLang="zh-CN" sz="2800" u="sng" dirty="0" smtClean="0"/>
              <a:t>which </a:t>
            </a:r>
            <a:r>
              <a:rPr lang="en-US" altLang="zh-CN" sz="2800" u="sng" dirty="0" smtClean="0">
                <a:solidFill>
                  <a:srgbClr val="FF0000"/>
                </a:solidFill>
              </a:rPr>
              <a:t>enjoy</a:t>
            </a:r>
            <a:r>
              <a:rPr lang="en-US" altLang="zh-CN" sz="2800" b="1" u="sng" dirty="0" smtClean="0"/>
              <a:t>s</a:t>
            </a:r>
            <a:r>
              <a:rPr lang="en-US" altLang="zh-CN" sz="2800" u="sng" dirty="0" smtClean="0">
                <a:solidFill>
                  <a:srgbClr val="FF0000"/>
                </a:solidFill>
              </a:rPr>
              <a:t> popularity </a:t>
            </a:r>
            <a:r>
              <a:rPr lang="en-US" altLang="zh-CN" sz="2800" u="sng" dirty="0" smtClean="0"/>
              <a:t>among students</a:t>
            </a:r>
            <a:r>
              <a:rPr lang="en-US" altLang="zh-CN" sz="2800" dirty="0" smtClean="0"/>
              <a:t> ( which serves as a window of the world to the students/ which opens up a world of possibilities to the teenagers).</a:t>
            </a:r>
          </a:p>
          <a:p>
            <a:endParaRPr lang="zh-CN" altLang="en-US" sz="2800" dirty="0"/>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 possible draft</a:t>
            </a:r>
            <a:endParaRPr lang="zh-CN" altLang="en-US" dirty="0"/>
          </a:p>
        </p:txBody>
      </p:sp>
      <p:sp>
        <p:nvSpPr>
          <p:cNvPr id="3" name="内容占位符 2"/>
          <p:cNvSpPr>
            <a:spLocks noGrp="1"/>
          </p:cNvSpPr>
          <p:nvPr>
            <p:ph idx="1"/>
          </p:nvPr>
        </p:nvSpPr>
        <p:spPr/>
        <p:txBody>
          <a:bodyPr>
            <a:normAutofit fontScale="92500" lnSpcReduction="20000"/>
          </a:bodyPr>
          <a:lstStyle/>
          <a:p>
            <a:r>
              <a:rPr lang="en-US" altLang="zh-CN" dirty="0" smtClean="0"/>
              <a:t>Para1.(</a:t>
            </a:r>
            <a:r>
              <a:rPr lang="zh-CN" altLang="en-US" dirty="0" smtClean="0"/>
              <a:t>略）</a:t>
            </a:r>
            <a:endParaRPr lang="en-US" altLang="zh-CN" dirty="0" smtClean="0"/>
          </a:p>
          <a:p>
            <a:r>
              <a:rPr lang="en-US" altLang="zh-CN" dirty="0" smtClean="0"/>
              <a:t>Topic sentence</a:t>
            </a:r>
          </a:p>
          <a:p>
            <a:r>
              <a:rPr lang="en-US" altLang="zh-CN" dirty="0" smtClean="0"/>
              <a:t>Supporting ideas</a:t>
            </a:r>
          </a:p>
          <a:p>
            <a:r>
              <a:rPr lang="en-US" altLang="zh-CN" dirty="0" smtClean="0"/>
              <a:t>Para 2 (</a:t>
            </a:r>
            <a:r>
              <a:rPr lang="zh-CN" altLang="en-US" dirty="0" smtClean="0"/>
              <a:t>详）</a:t>
            </a:r>
            <a:endParaRPr lang="en-US" altLang="zh-CN" dirty="0" smtClean="0"/>
          </a:p>
          <a:p>
            <a:r>
              <a:rPr lang="en-US" altLang="zh-CN" dirty="0" smtClean="0"/>
              <a:t>Topic sentence</a:t>
            </a:r>
          </a:p>
          <a:p>
            <a:r>
              <a:rPr lang="en-US" altLang="zh-CN" dirty="0" smtClean="0"/>
              <a:t>Supporting ideas</a:t>
            </a:r>
          </a:p>
          <a:p>
            <a:r>
              <a:rPr lang="en-US" altLang="zh-CN" dirty="0" smtClean="0"/>
              <a:t>Para 3 (</a:t>
            </a:r>
            <a:r>
              <a:rPr lang="zh-CN" altLang="en-US" dirty="0" smtClean="0"/>
              <a:t>略）</a:t>
            </a:r>
            <a:endParaRPr lang="en-US" altLang="zh-CN" dirty="0" smtClean="0"/>
          </a:p>
          <a:p>
            <a:r>
              <a:rPr lang="en-US" altLang="zh-CN" dirty="0" smtClean="0"/>
              <a:t>Topic sentence</a:t>
            </a:r>
          </a:p>
          <a:p>
            <a:r>
              <a:rPr lang="en-US" altLang="zh-CN" smtClean="0"/>
              <a:t>Supporting ideas</a:t>
            </a:r>
            <a:endParaRPr lang="zh-CN" altLang="en-US" dirty="0"/>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linkers</a:t>
            </a:r>
            <a:endParaRPr lang="zh-CN" altLang="en-US" dirty="0"/>
          </a:p>
        </p:txBody>
      </p:sp>
      <p:sp>
        <p:nvSpPr>
          <p:cNvPr id="3" name="内容占位符 2"/>
          <p:cNvSpPr>
            <a:spLocks noGrp="1"/>
          </p:cNvSpPr>
          <p:nvPr>
            <p:ph idx="1"/>
          </p:nvPr>
        </p:nvSpPr>
        <p:spPr/>
        <p:txBody>
          <a:bodyPr>
            <a:normAutofit/>
          </a:bodyPr>
          <a:lstStyle/>
          <a:p>
            <a:r>
              <a:rPr lang="zh-CN" altLang="en-US" dirty="0" smtClean="0"/>
              <a:t>表示递进关系的关联词  </a:t>
            </a:r>
            <a:endParaRPr lang="en-US" altLang="zh-CN" dirty="0" smtClean="0"/>
          </a:p>
          <a:p>
            <a:r>
              <a:rPr lang="en-US" altLang="zh-CN" dirty="0" smtClean="0">
                <a:solidFill>
                  <a:srgbClr val="FF0000"/>
                </a:solidFill>
              </a:rPr>
              <a:t>furthermore</a:t>
            </a:r>
            <a:r>
              <a:rPr lang="zh-CN" altLang="en-US" dirty="0" smtClean="0">
                <a:solidFill>
                  <a:srgbClr val="FF0000"/>
                </a:solidFill>
              </a:rPr>
              <a:t>；</a:t>
            </a:r>
            <a:r>
              <a:rPr lang="en-US" altLang="zh-CN" dirty="0" smtClean="0">
                <a:solidFill>
                  <a:srgbClr val="FF0000"/>
                </a:solidFill>
              </a:rPr>
              <a:t>moreover</a:t>
            </a:r>
            <a:r>
              <a:rPr lang="zh-CN" altLang="en-US" dirty="0" smtClean="0">
                <a:solidFill>
                  <a:srgbClr val="FF0000"/>
                </a:solidFill>
              </a:rPr>
              <a:t>；；</a:t>
            </a:r>
            <a:endParaRPr lang="en-US" altLang="zh-CN" dirty="0" smtClean="0">
              <a:solidFill>
                <a:srgbClr val="FF0000"/>
              </a:solidFill>
            </a:endParaRPr>
          </a:p>
          <a:p>
            <a:r>
              <a:rPr lang="en-US" altLang="zh-CN" dirty="0" smtClean="0">
                <a:solidFill>
                  <a:srgbClr val="FF0000"/>
                </a:solidFill>
              </a:rPr>
              <a:t>not only...but also...</a:t>
            </a:r>
            <a:r>
              <a:rPr lang="zh-CN" altLang="en-US" dirty="0" smtClean="0">
                <a:solidFill>
                  <a:srgbClr val="FF0000"/>
                </a:solidFill>
              </a:rPr>
              <a:t>；</a:t>
            </a:r>
            <a:endParaRPr lang="en-US" altLang="zh-CN" dirty="0" smtClean="0">
              <a:solidFill>
                <a:srgbClr val="FF0000"/>
              </a:solidFill>
            </a:endParaRPr>
          </a:p>
          <a:p>
            <a:r>
              <a:rPr lang="en-US" altLang="zh-CN" dirty="0" smtClean="0">
                <a:solidFill>
                  <a:srgbClr val="FF0000"/>
                </a:solidFill>
              </a:rPr>
              <a:t>in addition (to); besides</a:t>
            </a:r>
            <a:r>
              <a:rPr lang="zh-CN" altLang="en-US" dirty="0" smtClean="0">
                <a:solidFill>
                  <a:srgbClr val="FF0000"/>
                </a:solidFill>
              </a:rPr>
              <a:t>， </a:t>
            </a:r>
            <a:endParaRPr lang="en-US" altLang="zh-CN" dirty="0" smtClean="0">
              <a:solidFill>
                <a:srgbClr val="FF0000"/>
              </a:solidFill>
            </a:endParaRPr>
          </a:p>
          <a:p>
            <a:r>
              <a:rPr lang="en-US" altLang="zh-CN" dirty="0" smtClean="0">
                <a:solidFill>
                  <a:srgbClr val="FF0000"/>
                </a:solidFill>
              </a:rPr>
              <a:t>also</a:t>
            </a:r>
            <a:r>
              <a:rPr lang="zh-CN" altLang="en-US" dirty="0" smtClean="0">
                <a:solidFill>
                  <a:srgbClr val="FF0000"/>
                </a:solidFill>
              </a:rPr>
              <a:t>，</a:t>
            </a:r>
            <a:r>
              <a:rPr lang="en-US" altLang="zh-CN" dirty="0" smtClean="0">
                <a:solidFill>
                  <a:srgbClr val="FF0000"/>
                </a:solidFill>
              </a:rPr>
              <a:t>additionally,</a:t>
            </a:r>
          </a:p>
          <a:p>
            <a:r>
              <a:rPr lang="en-US" altLang="zh-CN" dirty="0" smtClean="0">
                <a:solidFill>
                  <a:srgbClr val="FF0000"/>
                </a:solidFill>
              </a:rPr>
              <a:t>more significantly; what is more</a:t>
            </a: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Bugs:Para</a:t>
            </a:r>
            <a:r>
              <a:rPr lang="en-US" altLang="zh-CN" dirty="0" smtClean="0"/>
              <a:t> 1</a:t>
            </a:r>
            <a:endParaRPr lang="zh-CN" altLang="en-US" dirty="0"/>
          </a:p>
        </p:txBody>
      </p:sp>
      <p:sp>
        <p:nvSpPr>
          <p:cNvPr id="3" name="内容占位符 2"/>
          <p:cNvSpPr>
            <a:spLocks noGrp="1"/>
          </p:cNvSpPr>
          <p:nvPr>
            <p:ph idx="1"/>
          </p:nvPr>
        </p:nvSpPr>
        <p:spPr/>
        <p:txBody>
          <a:bodyPr/>
          <a:lstStyle/>
          <a:p>
            <a:r>
              <a:rPr lang="en-US" altLang="zh-CN" dirty="0" smtClean="0"/>
              <a:t>I have received your letter. It is not wise to give up learning English. I will tell you some ways to help you learn English.</a:t>
            </a:r>
          </a:p>
          <a:p>
            <a:r>
              <a:rPr lang="en-US" altLang="zh-CN" dirty="0" smtClean="0"/>
              <a:t>I am sorry to hear that you feel bad.</a:t>
            </a:r>
          </a:p>
          <a:p>
            <a:r>
              <a:rPr lang="en-US" altLang="zh-CN" dirty="0" smtClean="0"/>
              <a:t>Hi, I am Li </a:t>
            </a:r>
            <a:r>
              <a:rPr lang="en-US" altLang="zh-CN" dirty="0" err="1" smtClean="0"/>
              <a:t>hua</a:t>
            </a:r>
            <a:r>
              <a:rPr lang="en-US" altLang="zh-CN" dirty="0" smtClean="0"/>
              <a:t>.</a:t>
            </a:r>
          </a:p>
          <a:p>
            <a:r>
              <a:rPr lang="en-US" altLang="zh-CN" dirty="0" smtClean="0"/>
              <a:t>How are you doing?</a:t>
            </a:r>
          </a:p>
          <a:p>
            <a:r>
              <a:rPr lang="en-US" altLang="zh-CN" dirty="0" smtClean="0"/>
              <a:t>I have the same feeling when I have difficulty with English, and there are some advice.</a:t>
            </a:r>
            <a:endParaRPr lang="zh-CN" altLang="en-US" dirty="0"/>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Para 2</a:t>
            </a:r>
            <a:endParaRPr lang="zh-CN" altLang="en-US" dirty="0"/>
          </a:p>
        </p:txBody>
      </p:sp>
      <p:sp>
        <p:nvSpPr>
          <p:cNvPr id="3" name="内容占位符 2"/>
          <p:cNvSpPr>
            <a:spLocks noGrp="1"/>
          </p:cNvSpPr>
          <p:nvPr>
            <p:ph idx="1"/>
          </p:nvPr>
        </p:nvSpPr>
        <p:spPr>
          <a:xfrm>
            <a:off x="179512" y="1600200"/>
            <a:ext cx="8964488" cy="4525963"/>
          </a:xfrm>
        </p:spPr>
        <p:txBody>
          <a:bodyPr>
            <a:normAutofit lnSpcReduction="10000"/>
          </a:bodyPr>
          <a:lstStyle/>
          <a:p>
            <a:r>
              <a:rPr lang="en-US" altLang="zh-CN" dirty="0" smtClean="0"/>
              <a:t>1. As an old saying goes, nothing is difficult for one who sets his mind to it. So being self-confident is the first thing you should do.</a:t>
            </a:r>
          </a:p>
          <a:p>
            <a:r>
              <a:rPr lang="en-US" altLang="zh-CN" dirty="0" smtClean="0"/>
              <a:t>  First of all, every one </a:t>
            </a:r>
            <a:r>
              <a:rPr lang="en-US" altLang="zh-CN" dirty="0" err="1" smtClean="0"/>
              <a:t>borns</a:t>
            </a:r>
            <a:r>
              <a:rPr lang="en-US" altLang="zh-CN" dirty="0" smtClean="0"/>
              <a:t> equally.</a:t>
            </a:r>
          </a:p>
          <a:p>
            <a:r>
              <a:rPr lang="en-US" altLang="zh-CN" dirty="0" smtClean="0"/>
              <a:t>2.Second, make friends with who good at English is   a useful tips.</a:t>
            </a:r>
          </a:p>
          <a:p>
            <a:pPr>
              <a:buNone/>
            </a:pPr>
            <a:r>
              <a:rPr lang="en-US" altLang="zh-CN" dirty="0" smtClean="0"/>
              <a:t>    3.You can reward yourself with something which you yearn for as a present when you have make progress in English learning.</a:t>
            </a:r>
            <a:endParaRPr lang="zh-CN" altLang="en-US" dirty="0" smtClean="0"/>
          </a:p>
          <a:p>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易混淆词汇</a:t>
            </a:r>
            <a:endParaRPr lang="zh-CN" altLang="en-US" dirty="0"/>
          </a:p>
        </p:txBody>
      </p:sp>
      <p:sp>
        <p:nvSpPr>
          <p:cNvPr id="3" name="内容占位符 2"/>
          <p:cNvSpPr>
            <a:spLocks noGrp="1"/>
          </p:cNvSpPr>
          <p:nvPr>
            <p:ph idx="1"/>
          </p:nvPr>
        </p:nvSpPr>
        <p:spPr/>
        <p:txBody>
          <a:bodyPr/>
          <a:lstStyle/>
          <a:p>
            <a:r>
              <a:rPr lang="en-US" altLang="zh-CN" dirty="0" smtClean="0"/>
              <a:t> be confident </a:t>
            </a:r>
            <a:r>
              <a:rPr lang="en-US" altLang="zh-CN" dirty="0" smtClean="0">
                <a:solidFill>
                  <a:srgbClr val="FF0000"/>
                </a:solidFill>
              </a:rPr>
              <a:t>of  </a:t>
            </a:r>
          </a:p>
          <a:p>
            <a:r>
              <a:rPr lang="en-US" altLang="zh-CN" dirty="0" smtClean="0"/>
              <a:t> have confidence/faith  </a:t>
            </a:r>
            <a:r>
              <a:rPr lang="en-US" altLang="zh-CN" dirty="0" smtClean="0">
                <a:solidFill>
                  <a:srgbClr val="FF0000"/>
                </a:solidFill>
              </a:rPr>
              <a:t>in</a:t>
            </a:r>
          </a:p>
          <a:p>
            <a:r>
              <a:rPr lang="en-US" altLang="zh-CN" dirty="0" smtClean="0"/>
              <a:t> reward </a:t>
            </a:r>
            <a:r>
              <a:rPr lang="en-US" altLang="zh-CN" dirty="0" err="1" smtClean="0"/>
              <a:t>sb</a:t>
            </a:r>
            <a:r>
              <a:rPr lang="en-US" altLang="zh-CN" dirty="0" smtClean="0"/>
              <a:t> </a:t>
            </a:r>
            <a:r>
              <a:rPr lang="en-US" altLang="zh-CN" dirty="0" smtClean="0">
                <a:solidFill>
                  <a:srgbClr val="FF0000"/>
                </a:solidFill>
              </a:rPr>
              <a:t>with</a:t>
            </a:r>
            <a:r>
              <a:rPr lang="en-US" altLang="zh-CN" dirty="0" smtClean="0"/>
              <a:t> </a:t>
            </a:r>
            <a:r>
              <a:rPr lang="en-US" altLang="zh-CN" dirty="0" err="1" smtClean="0"/>
              <a:t>sth</a:t>
            </a:r>
            <a:endParaRPr lang="en-US" altLang="zh-CN" dirty="0" smtClean="0"/>
          </a:p>
          <a:p>
            <a:r>
              <a:rPr lang="en-US" altLang="zh-CN" dirty="0" smtClean="0"/>
              <a:t> award </a:t>
            </a:r>
            <a:r>
              <a:rPr lang="en-US" altLang="zh-CN" dirty="0" err="1" smtClean="0"/>
              <a:t>sb</a:t>
            </a:r>
            <a:r>
              <a:rPr lang="en-US" altLang="zh-CN" dirty="0" smtClean="0"/>
              <a:t> </a:t>
            </a:r>
            <a:r>
              <a:rPr lang="en-US" altLang="zh-CN" dirty="0" err="1" smtClean="0"/>
              <a:t>sth</a:t>
            </a:r>
            <a:endParaRPr lang="en-US" altLang="zh-CN" dirty="0" smtClean="0"/>
          </a:p>
          <a:p>
            <a:r>
              <a:rPr lang="en-US" altLang="zh-CN" dirty="0" smtClean="0"/>
              <a:t> make progress</a:t>
            </a:r>
          </a:p>
          <a:p>
            <a:r>
              <a:rPr lang="en-US" altLang="zh-CN" dirty="0" smtClean="0"/>
              <a:t> process</a:t>
            </a:r>
          </a:p>
          <a:p>
            <a:r>
              <a:rPr lang="en-US" altLang="zh-CN" dirty="0" smtClean="0"/>
              <a:t> tense</a:t>
            </a:r>
            <a:endParaRPr lang="zh-CN" altLang="en-US" dirty="0" smtClean="0"/>
          </a:p>
          <a:p>
            <a:endParaRPr lang="zh-CN" altLang="en-US" dirty="0"/>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highlights</a:t>
            </a:r>
            <a:endParaRPr lang="zh-CN" altLang="en-US" dirty="0"/>
          </a:p>
        </p:txBody>
      </p:sp>
      <p:sp>
        <p:nvSpPr>
          <p:cNvPr id="3" name="内容占位符 2"/>
          <p:cNvSpPr>
            <a:spLocks noGrp="1"/>
          </p:cNvSpPr>
          <p:nvPr>
            <p:ph idx="1"/>
          </p:nvPr>
        </p:nvSpPr>
        <p:spPr>
          <a:xfrm>
            <a:off x="457200" y="1600200"/>
            <a:ext cx="8229600" cy="4925144"/>
          </a:xfrm>
        </p:spPr>
        <p:txBody>
          <a:bodyPr>
            <a:normAutofit fontScale="92500" lnSpcReduction="10000"/>
          </a:bodyPr>
          <a:lstStyle/>
          <a:p>
            <a:r>
              <a:rPr lang="en-US" altLang="zh-CN" dirty="0" smtClean="0"/>
              <a:t>You have make great efforts to…,</a:t>
            </a:r>
            <a:r>
              <a:rPr lang="en-US" altLang="zh-CN" dirty="0" smtClean="0">
                <a:solidFill>
                  <a:srgbClr val="FF0000"/>
                </a:solidFill>
              </a:rPr>
              <a:t>but only to </a:t>
            </a:r>
            <a:r>
              <a:rPr lang="en-US" altLang="zh-CN" dirty="0" smtClean="0"/>
              <a:t>receive a bad result.</a:t>
            </a:r>
          </a:p>
          <a:p>
            <a:r>
              <a:rPr lang="en-US" altLang="zh-CN" dirty="0" smtClean="0"/>
              <a:t>I am sorry to hear that your hard work in English didn’t </a:t>
            </a:r>
            <a:r>
              <a:rPr lang="en-US" altLang="zh-CN" dirty="0" smtClean="0">
                <a:solidFill>
                  <a:srgbClr val="FF0000"/>
                </a:solidFill>
              </a:rPr>
              <a:t>pay off</a:t>
            </a:r>
            <a:r>
              <a:rPr lang="en-US" altLang="zh-CN" dirty="0" smtClean="0"/>
              <a:t>. But giving up English learning is </a:t>
            </a:r>
            <a:r>
              <a:rPr lang="en-US" altLang="zh-CN" dirty="0" smtClean="0">
                <a:solidFill>
                  <a:srgbClr val="FF0000"/>
                </a:solidFill>
              </a:rPr>
              <a:t>obviously</a:t>
            </a:r>
            <a:r>
              <a:rPr lang="en-US" altLang="zh-CN" dirty="0" smtClean="0"/>
              <a:t> not a wise choice. I have some </a:t>
            </a:r>
            <a:r>
              <a:rPr lang="en-US" altLang="zh-CN" dirty="0" smtClean="0">
                <a:solidFill>
                  <a:srgbClr val="FF0000"/>
                </a:solidFill>
              </a:rPr>
              <a:t>suggestions</a:t>
            </a:r>
            <a:r>
              <a:rPr lang="en-US" altLang="zh-CN" dirty="0" smtClean="0"/>
              <a:t> for you to improve …</a:t>
            </a:r>
          </a:p>
          <a:p>
            <a:r>
              <a:rPr lang="en-US" altLang="zh-CN" dirty="0" smtClean="0"/>
              <a:t>This will help to </a:t>
            </a:r>
            <a:r>
              <a:rPr lang="en-US" altLang="zh-CN" dirty="0" smtClean="0">
                <a:solidFill>
                  <a:srgbClr val="FF0000"/>
                </a:solidFill>
              </a:rPr>
              <a:t>develop your interest </a:t>
            </a:r>
            <a:r>
              <a:rPr lang="en-US" altLang="zh-CN" dirty="0" smtClean="0"/>
              <a:t>in…</a:t>
            </a:r>
          </a:p>
          <a:p>
            <a:r>
              <a:rPr lang="en-US" altLang="zh-CN" dirty="0" smtClean="0"/>
              <a:t>…</a:t>
            </a:r>
            <a:r>
              <a:rPr lang="en-US" altLang="zh-CN" dirty="0" smtClean="0">
                <a:solidFill>
                  <a:srgbClr val="FF0000"/>
                </a:solidFill>
              </a:rPr>
              <a:t>make</a:t>
            </a:r>
            <a:r>
              <a:rPr lang="en-US" altLang="zh-CN" dirty="0" smtClean="0"/>
              <a:t> learning English </a:t>
            </a:r>
            <a:r>
              <a:rPr lang="en-US" altLang="zh-CN" dirty="0" smtClean="0">
                <a:solidFill>
                  <a:srgbClr val="FF0000"/>
                </a:solidFill>
              </a:rPr>
              <a:t>a more joyful experience</a:t>
            </a:r>
          </a:p>
          <a:p>
            <a:r>
              <a:rPr lang="en-US" altLang="zh-CN" dirty="0" smtClean="0"/>
              <a:t>…to </a:t>
            </a:r>
            <a:r>
              <a:rPr lang="en-US" altLang="zh-CN" dirty="0" smtClean="0">
                <a:solidFill>
                  <a:srgbClr val="FF0000"/>
                </a:solidFill>
              </a:rPr>
              <a:t>perfect your approach to studying</a:t>
            </a:r>
          </a:p>
          <a:p>
            <a:r>
              <a:rPr lang="en-US" altLang="zh-CN" dirty="0" smtClean="0"/>
              <a:t>…</a:t>
            </a:r>
            <a:r>
              <a:rPr lang="en-US" altLang="zh-CN" dirty="0" smtClean="0">
                <a:solidFill>
                  <a:srgbClr val="FF0000"/>
                </a:solidFill>
              </a:rPr>
              <a:t>inspire your passion for studying English</a:t>
            </a:r>
            <a:r>
              <a:rPr lang="en-US" altLang="zh-CN" dirty="0" smtClean="0"/>
              <a:t>.</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linds(horizontal)">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谚语</a:t>
            </a:r>
            <a:endParaRPr lang="zh-CN" altLang="en-US" dirty="0"/>
          </a:p>
        </p:txBody>
      </p:sp>
      <p:sp>
        <p:nvSpPr>
          <p:cNvPr id="3" name="内容占位符 2"/>
          <p:cNvSpPr>
            <a:spLocks noGrp="1"/>
          </p:cNvSpPr>
          <p:nvPr>
            <p:ph idx="1"/>
          </p:nvPr>
        </p:nvSpPr>
        <p:spPr/>
        <p:txBody>
          <a:bodyPr/>
          <a:lstStyle/>
          <a:p>
            <a:r>
              <a:rPr lang="en-US" altLang="zh-CN" dirty="0" smtClean="0"/>
              <a:t>Where there is a will, there is a way.</a:t>
            </a:r>
          </a:p>
          <a:p>
            <a:r>
              <a:rPr lang="en-US" altLang="zh-CN" dirty="0" smtClean="0"/>
              <a:t>What doesn’t kill you makes you stronger.</a:t>
            </a:r>
          </a:p>
          <a:p>
            <a:r>
              <a:rPr lang="en-US" altLang="zh-CN" dirty="0" smtClean="0"/>
              <a:t>Rome wasn’t built in a day.</a:t>
            </a:r>
          </a:p>
          <a:p>
            <a:r>
              <a:rPr lang="en-US" altLang="zh-CN" dirty="0" smtClean="0"/>
              <a:t>Success comes in cans, not cant's</a:t>
            </a:r>
            <a:endParaRPr lang="zh-CN" altLang="en-US" dirty="0"/>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lstStyle/>
          <a:p>
            <a:r>
              <a:rPr lang="zh-CN" altLang="en-US" dirty="0" smtClean="0"/>
              <a:t>复杂句的核心结构：</a:t>
            </a:r>
            <a:endParaRPr lang="en-US" altLang="zh-CN" dirty="0" smtClean="0"/>
          </a:p>
          <a:p>
            <a:r>
              <a:rPr lang="zh-CN" altLang="en-US" dirty="0" smtClean="0"/>
              <a:t>主谓宾</a:t>
            </a:r>
            <a:r>
              <a:rPr lang="en-US" altLang="zh-CN" dirty="0" smtClean="0"/>
              <a:t>+</a:t>
            </a:r>
            <a:r>
              <a:rPr lang="zh-CN" altLang="en-US" dirty="0" smtClean="0">
                <a:solidFill>
                  <a:srgbClr val="FF0000"/>
                </a:solidFill>
              </a:rPr>
              <a:t>连词</a:t>
            </a:r>
            <a:r>
              <a:rPr lang="en-US" altLang="zh-CN" dirty="0" smtClean="0"/>
              <a:t>+</a:t>
            </a:r>
            <a:r>
              <a:rPr lang="zh-CN" altLang="en-US" dirty="0" smtClean="0"/>
              <a:t>主谓宾</a:t>
            </a:r>
            <a:endParaRPr lang="en-US" altLang="zh-CN" dirty="0" smtClean="0"/>
          </a:p>
          <a:p>
            <a:r>
              <a:rPr lang="zh-CN" altLang="en-US" dirty="0" smtClean="0"/>
              <a:t>使用常用连词的准确度是提高作文造句能力最快的方法之一。因为每一个连词的精准使用，其本质就是一种逻辑关系的正确表达。</a:t>
            </a:r>
            <a:endParaRPr lang="zh-CN" alt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85000" lnSpcReduction="20000"/>
          </a:bodyPr>
          <a:lstStyle/>
          <a:p>
            <a:pPr>
              <a:buNone/>
            </a:pPr>
            <a:r>
              <a:rPr lang="en-US" altLang="zh-CN" dirty="0" smtClean="0"/>
              <a:t>    </a:t>
            </a:r>
            <a:r>
              <a:rPr lang="zh-CN" altLang="en-US" dirty="0" smtClean="0"/>
              <a:t>时态</a:t>
            </a:r>
            <a:endParaRPr lang="en-US" altLang="zh-CN" dirty="0" smtClean="0"/>
          </a:p>
          <a:p>
            <a:r>
              <a:rPr lang="zh-CN" altLang="en-US" dirty="0" smtClean="0"/>
              <a:t>审题</a:t>
            </a:r>
            <a:endParaRPr lang="en-US" altLang="zh-CN" dirty="0" smtClean="0"/>
          </a:p>
          <a:p>
            <a:r>
              <a:rPr lang="en-US" altLang="zh-CN" dirty="0" smtClean="0"/>
              <a:t>A survey, which was made to find out the music classes’ influence for children’s brain growing by Canada professor Margaret </a:t>
            </a:r>
            <a:r>
              <a:rPr lang="en-US" altLang="zh-CN" dirty="0" err="1" smtClean="0"/>
              <a:t>Trainor</a:t>
            </a:r>
            <a:r>
              <a:rPr lang="en-US" altLang="zh-CN" dirty="0" smtClean="0"/>
              <a:t>, was published in the magazine “The Brain”.</a:t>
            </a:r>
          </a:p>
          <a:p>
            <a:r>
              <a:rPr lang="en-US" altLang="zh-CN" dirty="0" smtClean="0"/>
              <a:t>She picked out two groups of children, one group took the lesson and  another group didn’t.</a:t>
            </a:r>
          </a:p>
          <a:p>
            <a:r>
              <a:rPr lang="en-US" altLang="zh-CN" dirty="0" smtClean="0"/>
              <a:t>…which one has music lessons while another doesn’t have.</a:t>
            </a:r>
          </a:p>
          <a:p>
            <a:r>
              <a:rPr lang="en-US" altLang="zh-CN" dirty="0" smtClean="0"/>
              <a:t>The survey showed that the kid who learns music usually makes a greater process in…</a:t>
            </a:r>
            <a:endParaRPr lang="zh-CN" alt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8</a:t>
            </a:r>
            <a:r>
              <a:rPr lang="zh-CN" altLang="en-US" dirty="0" smtClean="0"/>
              <a:t>类</a:t>
            </a:r>
            <a:r>
              <a:rPr lang="en-US" altLang="zh-CN" dirty="0" smtClean="0"/>
              <a:t>linkers</a:t>
            </a:r>
            <a:endParaRPr lang="zh-CN" altLang="en-US" dirty="0"/>
          </a:p>
        </p:txBody>
      </p:sp>
      <p:sp>
        <p:nvSpPr>
          <p:cNvPr id="3" name="内容占位符 2"/>
          <p:cNvSpPr>
            <a:spLocks noGrp="1"/>
          </p:cNvSpPr>
          <p:nvPr>
            <p:ph idx="1"/>
          </p:nvPr>
        </p:nvSpPr>
        <p:spPr>
          <a:xfrm>
            <a:off x="323528" y="1600200"/>
            <a:ext cx="8496944" cy="5257800"/>
          </a:xfrm>
        </p:spPr>
        <p:txBody>
          <a:bodyPr>
            <a:normAutofit fontScale="85000" lnSpcReduction="20000"/>
          </a:bodyPr>
          <a:lstStyle/>
          <a:p>
            <a:r>
              <a:rPr lang="en-US" altLang="zh-CN" dirty="0" smtClean="0"/>
              <a:t>1</a:t>
            </a:r>
            <a:r>
              <a:rPr lang="zh-CN" altLang="en-US" dirty="0" smtClean="0"/>
              <a:t>因果关系</a:t>
            </a:r>
            <a:endParaRPr lang="en-US" altLang="zh-CN" dirty="0" smtClean="0"/>
          </a:p>
          <a:p>
            <a:r>
              <a:rPr lang="en-US" altLang="zh-CN" dirty="0" smtClean="0"/>
              <a:t> </a:t>
            </a:r>
            <a:r>
              <a:rPr lang="zh-CN" altLang="en-US" dirty="0" smtClean="0"/>
              <a:t>原因：</a:t>
            </a:r>
            <a:r>
              <a:rPr lang="en-US" altLang="zh-CN" dirty="0" smtClean="0"/>
              <a:t>as, due to</a:t>
            </a:r>
          </a:p>
          <a:p>
            <a:r>
              <a:rPr lang="zh-CN" altLang="en-US" dirty="0" smtClean="0"/>
              <a:t>结果：</a:t>
            </a:r>
            <a:r>
              <a:rPr lang="en-US" altLang="zh-CN" dirty="0" smtClean="0"/>
              <a:t>therefore</a:t>
            </a:r>
            <a:r>
              <a:rPr lang="zh-CN" altLang="en-US" dirty="0" smtClean="0"/>
              <a:t>，</a:t>
            </a:r>
            <a:r>
              <a:rPr lang="en-US" altLang="zh-CN" dirty="0" smtClean="0"/>
              <a:t>consequently</a:t>
            </a:r>
          </a:p>
          <a:p>
            <a:r>
              <a:rPr lang="zh-CN" altLang="en-US" dirty="0" smtClean="0"/>
              <a:t>目的：</a:t>
            </a:r>
            <a:r>
              <a:rPr lang="en-US" altLang="zh-CN" dirty="0" smtClean="0"/>
              <a:t>for the purpose of; with the hope of</a:t>
            </a:r>
          </a:p>
          <a:p>
            <a:r>
              <a:rPr lang="zh-CN" altLang="en-US" dirty="0" smtClean="0"/>
              <a:t>升华版：</a:t>
            </a:r>
            <a:endParaRPr lang="en-US" altLang="zh-CN" dirty="0" smtClean="0"/>
          </a:p>
          <a:p>
            <a:r>
              <a:rPr lang="en-US" altLang="zh-CN" dirty="0" smtClean="0"/>
              <a:t>By virtue of</a:t>
            </a:r>
          </a:p>
          <a:p>
            <a:r>
              <a:rPr lang="en-US" altLang="zh-CN" dirty="0" smtClean="0"/>
              <a:t>She succeeded </a:t>
            </a:r>
            <a:r>
              <a:rPr lang="en-US" altLang="zh-CN" dirty="0" smtClean="0">
                <a:solidFill>
                  <a:srgbClr val="FF0000"/>
                </a:solidFill>
              </a:rPr>
              <a:t>by virtue of </a:t>
            </a:r>
            <a:r>
              <a:rPr lang="en-US" altLang="zh-CN" dirty="0" smtClean="0"/>
              <a:t>her tenacity rather than her talent.</a:t>
            </a:r>
          </a:p>
          <a:p>
            <a:r>
              <a:rPr lang="en-US" altLang="zh-CN" dirty="0" smtClean="0"/>
              <a:t>Given…, considering…, in view of…,in light of…+</a:t>
            </a:r>
            <a:r>
              <a:rPr lang="zh-CN" altLang="en-US" dirty="0" smtClean="0"/>
              <a:t>名词</a:t>
            </a:r>
            <a:r>
              <a:rPr lang="en-US" altLang="zh-CN" dirty="0" smtClean="0"/>
              <a:t>/</a:t>
            </a:r>
            <a:r>
              <a:rPr lang="zh-CN" altLang="en-US" dirty="0" smtClean="0"/>
              <a:t>名词短语</a:t>
            </a:r>
            <a:endParaRPr lang="en-US" altLang="zh-CN" dirty="0" smtClean="0"/>
          </a:p>
          <a:p>
            <a:r>
              <a:rPr lang="zh-CN" altLang="en-US" dirty="0" smtClean="0"/>
              <a:t>考虑到，鉴于。。。。</a:t>
            </a:r>
            <a:endParaRPr lang="en-US" altLang="zh-CN" dirty="0" smtClean="0"/>
          </a:p>
          <a:p>
            <a:r>
              <a:rPr lang="en-US" altLang="zh-CN" dirty="0" smtClean="0"/>
              <a:t>Given the mounting pressure at work, he would sacrifice his high-paying job in exchange for more leisure time.</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linds(horizontal)">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blinds(horizontal)">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blinds(horizontal)">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blinds(horizontal)">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blinds(horizontal)">
                                      <p:cBhvr>
                                        <p:cTn id="52"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476672"/>
            <a:ext cx="8229600" cy="5649491"/>
          </a:xfrm>
        </p:spPr>
        <p:txBody>
          <a:bodyPr/>
          <a:lstStyle/>
          <a:p>
            <a:r>
              <a:rPr lang="en-US" altLang="zh-CN" dirty="0" smtClean="0"/>
              <a:t>2 </a:t>
            </a:r>
            <a:r>
              <a:rPr lang="zh-CN" altLang="en-US" dirty="0" smtClean="0"/>
              <a:t>举例关系</a:t>
            </a:r>
            <a:endParaRPr lang="en-US" altLang="zh-CN" dirty="0" smtClean="0"/>
          </a:p>
          <a:p>
            <a:r>
              <a:rPr lang="en-US" altLang="zh-CN" dirty="0" smtClean="0"/>
              <a:t> for instance; take…for example</a:t>
            </a:r>
          </a:p>
          <a:p>
            <a:r>
              <a:rPr lang="en-US" altLang="zh-CN" dirty="0" smtClean="0"/>
              <a:t>Sometimes the value of a gift cannot be measured by money, </a:t>
            </a:r>
            <a:r>
              <a:rPr lang="en-US" altLang="zh-CN" dirty="0" smtClean="0">
                <a:solidFill>
                  <a:srgbClr val="FF0000"/>
                </a:solidFill>
              </a:rPr>
              <a:t>such as </a:t>
            </a:r>
            <a:r>
              <a:rPr lang="en-US" altLang="zh-CN" dirty="0" smtClean="0"/>
              <a:t>a handmade key chain or a little souvenir from an overseas trip.</a:t>
            </a:r>
          </a:p>
          <a:p>
            <a:r>
              <a:rPr lang="en-US" altLang="zh-CN" dirty="0" smtClean="0">
                <a:solidFill>
                  <a:srgbClr val="FF0000"/>
                </a:solidFill>
              </a:rPr>
              <a:t>A classic example of this </a:t>
            </a:r>
            <a:r>
              <a:rPr lang="en-US" altLang="zh-CN" dirty="0" smtClean="0"/>
              <a:t>was the purchase of Alaska which so many people thought was a huge mistake but later turned out to be a really good deal when gold was discovered there in 1897.</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548680"/>
            <a:ext cx="8229600" cy="5577483"/>
          </a:xfrm>
        </p:spPr>
        <p:txBody>
          <a:bodyPr/>
          <a:lstStyle/>
          <a:p>
            <a:r>
              <a:rPr lang="en-US" altLang="zh-CN" dirty="0" smtClean="0"/>
              <a:t>3</a:t>
            </a:r>
            <a:r>
              <a:rPr lang="zh-CN" altLang="en-US" dirty="0" smtClean="0"/>
              <a:t>类比与对比关系</a:t>
            </a:r>
            <a:endParaRPr lang="en-US" altLang="zh-CN" dirty="0" smtClean="0"/>
          </a:p>
          <a:p>
            <a:r>
              <a:rPr lang="zh-CN" altLang="en-US" dirty="0" smtClean="0"/>
              <a:t>类比</a:t>
            </a:r>
            <a:endParaRPr lang="en-US" altLang="zh-CN" dirty="0" smtClean="0"/>
          </a:p>
          <a:p>
            <a:r>
              <a:rPr lang="en-US" altLang="zh-CN" dirty="0" smtClean="0"/>
              <a:t> similarly</a:t>
            </a:r>
          </a:p>
          <a:p>
            <a:r>
              <a:rPr lang="en-US" altLang="zh-CN" dirty="0" smtClean="0"/>
              <a:t> likewise</a:t>
            </a:r>
          </a:p>
          <a:p>
            <a:r>
              <a:rPr lang="en-US" altLang="zh-CN" dirty="0" smtClean="0"/>
              <a:t> the same is true of…+</a:t>
            </a:r>
            <a:r>
              <a:rPr lang="zh-CN" altLang="en-US" dirty="0" smtClean="0"/>
              <a:t>名词（短语）</a:t>
            </a:r>
            <a:endParaRPr lang="en-US" altLang="zh-CN" dirty="0" smtClean="0"/>
          </a:p>
          <a:p>
            <a:r>
              <a:rPr lang="zh-CN" altLang="en-US" dirty="0" smtClean="0"/>
              <a:t>对比</a:t>
            </a:r>
            <a:endParaRPr lang="en-US" altLang="zh-CN" dirty="0" smtClean="0"/>
          </a:p>
          <a:p>
            <a:r>
              <a:rPr lang="en-US" altLang="zh-CN" dirty="0" smtClean="0"/>
              <a:t> while</a:t>
            </a:r>
          </a:p>
          <a:p>
            <a:r>
              <a:rPr lang="en-US" altLang="zh-CN" dirty="0" smtClean="0"/>
              <a:t> whereas</a:t>
            </a:r>
          </a:p>
          <a:p>
            <a:r>
              <a:rPr lang="en-US" altLang="zh-CN" dirty="0" smtClean="0"/>
              <a:t> by contrast</a:t>
            </a:r>
            <a:endParaRPr lang="zh-CN" altLang="en-US" dirty="0"/>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476672"/>
            <a:ext cx="8229600" cy="5649491"/>
          </a:xfrm>
        </p:spPr>
        <p:txBody>
          <a:bodyPr/>
          <a:lstStyle/>
          <a:p>
            <a:r>
              <a:rPr lang="en-US" altLang="zh-CN" dirty="0" smtClean="0"/>
              <a:t>4</a:t>
            </a:r>
            <a:r>
              <a:rPr lang="zh-CN" altLang="en-US" dirty="0" smtClean="0"/>
              <a:t>让步关系</a:t>
            </a:r>
            <a:endParaRPr lang="en-US" altLang="zh-CN" dirty="0" smtClean="0"/>
          </a:p>
          <a:p>
            <a:r>
              <a:rPr lang="en-US" altLang="zh-CN" dirty="0" smtClean="0"/>
              <a:t> while(</a:t>
            </a:r>
            <a:r>
              <a:rPr lang="zh-CN" altLang="en-US" dirty="0" smtClean="0"/>
              <a:t>句首</a:t>
            </a:r>
            <a:r>
              <a:rPr lang="en-US" altLang="zh-CN" dirty="0" smtClean="0"/>
              <a:t>)</a:t>
            </a:r>
          </a:p>
          <a:p>
            <a:r>
              <a:rPr lang="en-US" altLang="zh-CN" dirty="0" smtClean="0"/>
              <a:t>despite/in spite of+</a:t>
            </a:r>
            <a:r>
              <a:rPr lang="zh-CN" altLang="en-US" dirty="0" smtClean="0"/>
              <a:t>名词</a:t>
            </a:r>
            <a:r>
              <a:rPr lang="en-US" altLang="zh-CN" dirty="0" smtClean="0"/>
              <a:t>/</a:t>
            </a:r>
            <a:r>
              <a:rPr lang="zh-CN" altLang="en-US" dirty="0" smtClean="0"/>
              <a:t>代词</a:t>
            </a:r>
            <a:endParaRPr lang="en-US" altLang="zh-CN" dirty="0" smtClean="0"/>
          </a:p>
          <a:p>
            <a:r>
              <a:rPr lang="en-US" altLang="zh-CN" dirty="0" smtClean="0"/>
              <a:t> even though/if</a:t>
            </a:r>
          </a:p>
          <a:p>
            <a:r>
              <a:rPr lang="en-US" altLang="zh-CN" dirty="0" smtClean="0"/>
              <a:t> as long as</a:t>
            </a:r>
          </a:p>
          <a:p>
            <a:r>
              <a:rPr lang="en-US" altLang="zh-CN" dirty="0" smtClean="0"/>
              <a:t> </a:t>
            </a:r>
            <a:r>
              <a:rPr lang="en-US" altLang="zh-CN" dirty="0" err="1" smtClean="0"/>
              <a:t>however+adj+n</a:t>
            </a:r>
            <a:endParaRPr lang="en-US" altLang="zh-CN" dirty="0" smtClean="0"/>
          </a:p>
          <a:p>
            <a:r>
              <a:rPr lang="en-US" altLang="zh-CN" dirty="0" smtClean="0"/>
              <a:t> </a:t>
            </a:r>
            <a:r>
              <a:rPr lang="en-US" altLang="zh-CN" dirty="0" err="1" smtClean="0"/>
              <a:t>whatever+n</a:t>
            </a:r>
            <a:endParaRPr lang="zh-CN" altLang="en-US" dirty="0"/>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332656"/>
            <a:ext cx="8229600" cy="5793507"/>
          </a:xfrm>
        </p:spPr>
        <p:txBody>
          <a:bodyPr/>
          <a:lstStyle/>
          <a:p>
            <a:r>
              <a:rPr lang="en-US" altLang="zh-CN" dirty="0" smtClean="0"/>
              <a:t>5</a:t>
            </a:r>
            <a:r>
              <a:rPr lang="zh-CN" altLang="en-US" dirty="0" smtClean="0"/>
              <a:t>假设关系</a:t>
            </a:r>
            <a:endParaRPr lang="en-US" altLang="zh-CN" dirty="0" smtClean="0"/>
          </a:p>
          <a:p>
            <a:r>
              <a:rPr lang="en-US" altLang="zh-CN" dirty="0" smtClean="0"/>
              <a:t> if, unless, otherwise, </a:t>
            </a:r>
          </a:p>
          <a:p>
            <a:r>
              <a:rPr lang="en-US" altLang="zh-CN" dirty="0" smtClean="0"/>
              <a:t>provided that…/ providing that…(</a:t>
            </a:r>
            <a:r>
              <a:rPr lang="zh-CN" altLang="en-US" dirty="0" smtClean="0"/>
              <a:t>后面的结果通常是我们希望看到的）</a:t>
            </a:r>
            <a:endParaRPr lang="en-US" altLang="zh-CN" dirty="0" smtClean="0"/>
          </a:p>
          <a:p>
            <a:r>
              <a:rPr lang="en-US" altLang="zh-CN" dirty="0" smtClean="0"/>
              <a:t>He is welcome to come along, provided that he behaves himself.</a:t>
            </a:r>
          </a:p>
          <a:p>
            <a:r>
              <a:rPr lang="en-US" altLang="zh-CN" dirty="0" smtClean="0"/>
              <a:t>6 </a:t>
            </a:r>
            <a:r>
              <a:rPr lang="zh-CN" altLang="en-US" dirty="0" smtClean="0"/>
              <a:t>修饰关系 </a:t>
            </a:r>
            <a:r>
              <a:rPr lang="en-US" altLang="zh-CN" dirty="0" smtClean="0"/>
              <a:t>(</a:t>
            </a:r>
            <a:r>
              <a:rPr lang="zh-CN" altLang="en-US" dirty="0" smtClean="0"/>
              <a:t>定语从句</a:t>
            </a:r>
            <a:r>
              <a:rPr lang="en-US" altLang="zh-CN" dirty="0" smtClean="0"/>
              <a:t>)</a:t>
            </a:r>
          </a:p>
          <a:p>
            <a:r>
              <a:rPr lang="en-US" altLang="zh-CN" dirty="0" smtClean="0"/>
              <a:t> that, who, which, why</a:t>
            </a: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476672"/>
            <a:ext cx="8229600" cy="5649491"/>
          </a:xfrm>
        </p:spPr>
        <p:txBody>
          <a:bodyPr>
            <a:normAutofit fontScale="92500"/>
          </a:bodyPr>
          <a:lstStyle/>
          <a:p>
            <a:r>
              <a:rPr lang="en-US" altLang="zh-CN" dirty="0" smtClean="0"/>
              <a:t>7</a:t>
            </a:r>
            <a:r>
              <a:rPr lang="zh-CN" altLang="en-US" dirty="0" smtClean="0"/>
              <a:t>限定关系</a:t>
            </a:r>
            <a:endParaRPr lang="en-US" altLang="zh-CN" dirty="0" smtClean="0"/>
          </a:p>
          <a:p>
            <a:r>
              <a:rPr lang="en-US" altLang="zh-CN" dirty="0" smtClean="0"/>
              <a:t> in terms of…</a:t>
            </a:r>
            <a:r>
              <a:rPr lang="zh-CN" altLang="en-US" dirty="0" smtClean="0"/>
              <a:t>从</a:t>
            </a:r>
            <a:r>
              <a:rPr lang="en-US" altLang="zh-CN" dirty="0" smtClean="0"/>
              <a:t>…</a:t>
            </a:r>
            <a:r>
              <a:rPr lang="zh-CN" altLang="en-US" dirty="0" smtClean="0"/>
              <a:t>的意义上来讲</a:t>
            </a:r>
            <a:endParaRPr lang="en-US" altLang="zh-CN" dirty="0" smtClean="0"/>
          </a:p>
          <a:p>
            <a:r>
              <a:rPr lang="en-US" altLang="zh-CN" dirty="0" smtClean="0"/>
              <a:t> as for…</a:t>
            </a:r>
            <a:r>
              <a:rPr lang="zh-CN" altLang="en-US" dirty="0" smtClean="0"/>
              <a:t>谈起</a:t>
            </a:r>
            <a:r>
              <a:rPr lang="en-US" altLang="zh-CN" dirty="0" smtClean="0"/>
              <a:t>…</a:t>
            </a:r>
          </a:p>
          <a:p>
            <a:r>
              <a:rPr lang="en-US" altLang="zh-CN" dirty="0" smtClean="0"/>
              <a:t> when it comes to…</a:t>
            </a:r>
            <a:r>
              <a:rPr lang="zh-CN" altLang="en-US" dirty="0" smtClean="0"/>
              <a:t>谈到</a:t>
            </a:r>
            <a:r>
              <a:rPr lang="en-US" altLang="zh-CN" dirty="0" smtClean="0"/>
              <a:t>…</a:t>
            </a:r>
          </a:p>
          <a:p>
            <a:r>
              <a:rPr lang="en-US" altLang="zh-CN" dirty="0" smtClean="0"/>
              <a:t>Concerning/with respect to/with regard to</a:t>
            </a:r>
            <a:r>
              <a:rPr lang="zh-CN" altLang="en-US" dirty="0" smtClean="0"/>
              <a:t>关于</a:t>
            </a:r>
            <a:endParaRPr lang="en-US" altLang="zh-CN" dirty="0" smtClean="0"/>
          </a:p>
          <a:p>
            <a:r>
              <a:rPr lang="en-US" altLang="zh-CN" dirty="0" smtClean="0"/>
              <a:t>8</a:t>
            </a:r>
            <a:r>
              <a:rPr lang="zh-CN" altLang="en-US" dirty="0" smtClean="0"/>
              <a:t>下定义关系</a:t>
            </a:r>
            <a:endParaRPr lang="en-US" altLang="zh-CN" dirty="0" smtClean="0"/>
          </a:p>
          <a:p>
            <a:r>
              <a:rPr lang="en-US" altLang="zh-CN" dirty="0" smtClean="0"/>
              <a:t>A means…</a:t>
            </a:r>
          </a:p>
          <a:p>
            <a:r>
              <a:rPr lang="en-US" altLang="zh-CN" dirty="0" smtClean="0"/>
              <a:t>A is, essentially, </a:t>
            </a:r>
            <a:r>
              <a:rPr lang="zh-CN" altLang="en-US" dirty="0" smtClean="0"/>
              <a:t>本质上是</a:t>
            </a:r>
            <a:r>
              <a:rPr lang="en-US" altLang="zh-CN" dirty="0" smtClean="0"/>
              <a:t>…</a:t>
            </a:r>
          </a:p>
          <a:p>
            <a:r>
              <a:rPr lang="en-US" altLang="zh-CN" dirty="0" smtClean="0"/>
              <a:t>A reflects…</a:t>
            </a:r>
            <a:r>
              <a:rPr lang="zh-CN" altLang="en-US" dirty="0" smtClean="0"/>
              <a:t>反映了</a:t>
            </a:r>
            <a:endParaRPr lang="en-US" altLang="zh-CN" dirty="0" smtClean="0"/>
          </a:p>
          <a:p>
            <a:r>
              <a:rPr lang="en-US" altLang="zh-CN" dirty="0" smtClean="0"/>
              <a:t>A represents…</a:t>
            </a:r>
            <a:r>
              <a:rPr lang="zh-CN" altLang="en-US" dirty="0" smtClean="0"/>
              <a:t>代表了</a:t>
            </a:r>
            <a:endParaRPr lang="zh-CN" altLang="en-US" dirty="0"/>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结构，逻辑</a:t>
            </a:r>
            <a:endParaRPr lang="zh-CN" altLang="en-US" dirty="0"/>
          </a:p>
        </p:txBody>
      </p:sp>
      <p:sp>
        <p:nvSpPr>
          <p:cNvPr id="3" name="内容占位符 2"/>
          <p:cNvSpPr>
            <a:spLocks noGrp="1"/>
          </p:cNvSpPr>
          <p:nvPr>
            <p:ph idx="1"/>
          </p:nvPr>
        </p:nvSpPr>
        <p:spPr>
          <a:xfrm>
            <a:off x="323528" y="1600200"/>
            <a:ext cx="8496944" cy="4525963"/>
          </a:xfrm>
        </p:spPr>
        <p:txBody>
          <a:bodyPr>
            <a:normAutofit fontScale="92500" lnSpcReduction="10000"/>
          </a:bodyPr>
          <a:lstStyle/>
          <a:p>
            <a:r>
              <a:rPr lang="en-US" altLang="zh-CN" dirty="0" smtClean="0"/>
              <a:t>1.topic sentence</a:t>
            </a:r>
          </a:p>
          <a:p>
            <a:r>
              <a:rPr lang="en-US" altLang="zh-CN" dirty="0" smtClean="0"/>
              <a:t>To begin with, it is of vital importance to inspire your passion for studying English.</a:t>
            </a:r>
          </a:p>
          <a:p>
            <a:r>
              <a:rPr lang="en-US" altLang="zh-CN" dirty="0" smtClean="0"/>
              <a:t>2. supporting sentence</a:t>
            </a:r>
          </a:p>
          <a:p>
            <a:r>
              <a:rPr lang="en-US" altLang="zh-CN" dirty="0" smtClean="0"/>
              <a:t>1. confidence---Rome wasn’t built in one day.</a:t>
            </a:r>
          </a:p>
          <a:p>
            <a:r>
              <a:rPr lang="en-US" altLang="zh-CN" dirty="0" smtClean="0"/>
              <a:t>2.You ought to be confident of yourself whenever  you fail, </a:t>
            </a:r>
            <a:r>
              <a:rPr lang="en-US" altLang="zh-CN" dirty="0" smtClean="0">
                <a:solidFill>
                  <a:srgbClr val="FF0000"/>
                </a:solidFill>
              </a:rPr>
              <a:t>which could lead to your success</a:t>
            </a:r>
            <a:r>
              <a:rPr lang="en-US" altLang="zh-CN" dirty="0" smtClean="0"/>
              <a:t>.</a:t>
            </a:r>
          </a:p>
          <a:p>
            <a:r>
              <a:rPr lang="en-US" altLang="zh-CN" dirty="0" smtClean="0"/>
              <a:t>3. no supporting sentence</a:t>
            </a:r>
          </a:p>
          <a:p>
            <a:r>
              <a:rPr lang="en-US" altLang="zh-CN" dirty="0" smtClean="0"/>
              <a:t>3.3</a:t>
            </a:r>
            <a:r>
              <a:rPr lang="zh-CN" altLang="en-US" dirty="0" smtClean="0"/>
              <a:t>个建议变成</a:t>
            </a:r>
            <a:r>
              <a:rPr lang="en-US" altLang="zh-CN" dirty="0" smtClean="0"/>
              <a:t>4</a:t>
            </a:r>
            <a:r>
              <a:rPr lang="zh-CN" altLang="en-US" dirty="0" smtClean="0"/>
              <a:t>个建议</a:t>
            </a:r>
            <a:endParaRPr lang="en-US" altLang="zh-CN" dirty="0" smtClean="0"/>
          </a:p>
          <a:p>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linds(horizontal)">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blinds(horizontal)">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语法，词汇</a:t>
            </a:r>
            <a:endParaRPr lang="zh-CN" altLang="en-US" dirty="0"/>
          </a:p>
        </p:txBody>
      </p:sp>
      <p:sp>
        <p:nvSpPr>
          <p:cNvPr id="3" name="内容占位符 2"/>
          <p:cNvSpPr>
            <a:spLocks noGrp="1"/>
          </p:cNvSpPr>
          <p:nvPr>
            <p:ph idx="1"/>
          </p:nvPr>
        </p:nvSpPr>
        <p:spPr/>
        <p:txBody>
          <a:bodyPr/>
          <a:lstStyle/>
          <a:p>
            <a:r>
              <a:rPr lang="en-US" altLang="zh-CN" dirty="0" smtClean="0"/>
              <a:t>Secondly, </a:t>
            </a:r>
            <a:r>
              <a:rPr lang="en-US" altLang="zh-CN" dirty="0" smtClean="0">
                <a:solidFill>
                  <a:srgbClr val="FF0000"/>
                </a:solidFill>
              </a:rPr>
              <a:t>making</a:t>
            </a:r>
            <a:r>
              <a:rPr lang="en-US" altLang="zh-CN" dirty="0" smtClean="0"/>
              <a:t> friends with those who are good at English.</a:t>
            </a:r>
          </a:p>
          <a:p>
            <a:r>
              <a:rPr lang="en-US" altLang="zh-CN" dirty="0" smtClean="0">
                <a:solidFill>
                  <a:srgbClr val="FF0000"/>
                </a:solidFill>
              </a:rPr>
              <a:t>Make</a:t>
            </a:r>
            <a:r>
              <a:rPr lang="en-US" altLang="zh-CN" dirty="0" smtClean="0"/>
              <a:t> friends with those who…can also make progress.</a:t>
            </a:r>
          </a:p>
          <a:p>
            <a:r>
              <a:rPr lang="en-US" altLang="zh-CN" dirty="0" smtClean="0"/>
              <a:t>Could would </a:t>
            </a:r>
            <a:r>
              <a:rPr lang="zh-CN" altLang="en-US" dirty="0" smtClean="0"/>
              <a:t>的用法</a:t>
            </a:r>
            <a:endParaRPr lang="en-US" altLang="zh-CN" dirty="0" smtClean="0"/>
          </a:p>
          <a:p>
            <a:r>
              <a:rPr lang="en-US" altLang="zh-CN" dirty="0" smtClean="0"/>
              <a:t>Success  succeed</a:t>
            </a:r>
          </a:p>
          <a:p>
            <a:r>
              <a:rPr lang="en-US" altLang="zh-CN" dirty="0" smtClean="0"/>
              <a:t>Award</a:t>
            </a:r>
            <a:r>
              <a:rPr lang="zh-CN" altLang="en-US" dirty="0" smtClean="0"/>
              <a:t>    </a:t>
            </a:r>
            <a:r>
              <a:rPr lang="en-US" altLang="zh-CN" dirty="0" smtClean="0"/>
              <a:t>reward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0"/>
            <a:ext cx="8229600" cy="1143000"/>
          </a:xfrm>
        </p:spPr>
        <p:txBody>
          <a:bodyPr/>
          <a:lstStyle/>
          <a:p>
            <a:r>
              <a:rPr lang="en-US" altLang="zh-CN" dirty="0" smtClean="0"/>
              <a:t>structure</a:t>
            </a:r>
            <a:endParaRPr lang="zh-CN" altLang="en-US" dirty="0"/>
          </a:p>
        </p:txBody>
      </p:sp>
      <p:sp>
        <p:nvSpPr>
          <p:cNvPr id="3" name="内容占位符 2"/>
          <p:cNvSpPr>
            <a:spLocks noGrp="1"/>
          </p:cNvSpPr>
          <p:nvPr>
            <p:ph idx="1"/>
          </p:nvPr>
        </p:nvSpPr>
        <p:spPr>
          <a:xfrm>
            <a:off x="0" y="1600200"/>
            <a:ext cx="9144000" cy="5257800"/>
          </a:xfrm>
        </p:spPr>
        <p:txBody>
          <a:bodyPr>
            <a:normAutofit fontScale="85000" lnSpcReduction="20000"/>
          </a:bodyPr>
          <a:lstStyle/>
          <a:p>
            <a:r>
              <a:rPr lang="en-US" altLang="zh-CN" dirty="0" smtClean="0"/>
              <a:t>Para 1. examples of improper behaviors  </a:t>
            </a:r>
            <a:r>
              <a:rPr lang="en-US" altLang="zh-CN" dirty="0" smtClean="0">
                <a:solidFill>
                  <a:srgbClr val="FF0000"/>
                </a:solidFill>
              </a:rPr>
              <a:t>(for instance)</a:t>
            </a:r>
          </a:p>
          <a:p>
            <a:r>
              <a:rPr lang="en-US" altLang="zh-CN" dirty="0" smtClean="0"/>
              <a:t>  jump the queue</a:t>
            </a:r>
          </a:p>
          <a:p>
            <a:r>
              <a:rPr lang="en-US" altLang="zh-CN" dirty="0" smtClean="0"/>
              <a:t> talk loudly in the public/on the phone</a:t>
            </a:r>
          </a:p>
          <a:p>
            <a:r>
              <a:rPr lang="en-US" altLang="zh-CN" dirty="0" smtClean="0"/>
              <a:t>spit/litter/run the red light/ inscription on   the wall</a:t>
            </a:r>
          </a:p>
          <a:p>
            <a:r>
              <a:rPr lang="en-US" altLang="zh-CN" dirty="0" smtClean="0"/>
              <a:t>Para 2. influence </a:t>
            </a:r>
            <a:r>
              <a:rPr lang="en-US" altLang="zh-CN" dirty="0" smtClean="0">
                <a:solidFill>
                  <a:srgbClr val="FF0000"/>
                </a:solidFill>
              </a:rPr>
              <a:t>(for one thing…for another)</a:t>
            </a:r>
          </a:p>
          <a:p>
            <a:r>
              <a:rPr lang="en-US" altLang="zh-CN" dirty="0" smtClean="0"/>
              <a:t> disturb/cause inconvenience/compromise the reputation of China/lead to quarrels or fight/do damage to/ruin/look down upon/criticize</a:t>
            </a:r>
          </a:p>
          <a:p>
            <a:r>
              <a:rPr lang="en-US" altLang="zh-CN" dirty="0" smtClean="0"/>
              <a:t>Para 3. suggestion</a:t>
            </a:r>
            <a:r>
              <a:rPr lang="en-US" altLang="zh-CN" dirty="0" smtClean="0">
                <a:solidFill>
                  <a:srgbClr val="FF0000"/>
                </a:solidFill>
              </a:rPr>
              <a:t>s (first…second…/moreover…)</a:t>
            </a:r>
          </a:p>
          <a:p>
            <a:r>
              <a:rPr lang="en-US" altLang="zh-CN" dirty="0" smtClean="0"/>
              <a:t> travel agencies: inform </a:t>
            </a:r>
            <a:r>
              <a:rPr lang="en-US" altLang="zh-CN" dirty="0" err="1" smtClean="0"/>
              <a:t>sb</a:t>
            </a:r>
            <a:r>
              <a:rPr lang="en-US" altLang="zh-CN" dirty="0" smtClean="0"/>
              <a:t> of customs and etiquettes</a:t>
            </a:r>
          </a:p>
          <a:p>
            <a:r>
              <a:rPr lang="en-US" altLang="zh-CN" dirty="0" smtClean="0"/>
              <a:t> individuals: bear in mind/wake up to the fact that/stand for/represent/on behalf of/respect</a:t>
            </a:r>
          </a:p>
          <a:p>
            <a:r>
              <a:rPr lang="en-US" altLang="zh-CN" dirty="0" smtClean="0"/>
              <a:t> </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linds(horizontal)">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blinds(horizontal)">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blinds(horizontal)">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blinds(horizontal)">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blinds(horizontal)">
                                      <p:cBhvr>
                                        <p:cTn id="52"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highlights</a:t>
            </a:r>
            <a:endParaRPr lang="zh-CN" altLang="en-US" dirty="0"/>
          </a:p>
        </p:txBody>
      </p:sp>
      <p:sp>
        <p:nvSpPr>
          <p:cNvPr id="3" name="内容占位符 2"/>
          <p:cNvSpPr>
            <a:spLocks noGrp="1"/>
          </p:cNvSpPr>
          <p:nvPr>
            <p:ph idx="1"/>
          </p:nvPr>
        </p:nvSpPr>
        <p:spPr/>
        <p:txBody>
          <a:bodyPr>
            <a:normAutofit fontScale="85000" lnSpcReduction="10000"/>
          </a:bodyPr>
          <a:lstStyle/>
          <a:p>
            <a:r>
              <a:rPr lang="en-US" altLang="zh-CN" dirty="0" smtClean="0"/>
              <a:t>They spit in the Versailles, inscribe on the wall of the Pyramid and speak loud in the quiet museums.</a:t>
            </a:r>
          </a:p>
          <a:p>
            <a:r>
              <a:rPr lang="en-US" altLang="zh-CN" dirty="0" smtClean="0"/>
              <a:t>It is common to see Chinese tourists jump the queue whenever they need to line up.</a:t>
            </a:r>
          </a:p>
          <a:p>
            <a:r>
              <a:rPr lang="en-US" altLang="zh-CN" dirty="0" smtClean="0"/>
              <a:t>It is not uncommon to see…</a:t>
            </a:r>
          </a:p>
          <a:p>
            <a:r>
              <a:rPr lang="en-US" altLang="zh-CN" dirty="0" smtClean="0"/>
              <a:t>There is no doubt that…</a:t>
            </a:r>
          </a:p>
          <a:p>
            <a:r>
              <a:rPr lang="en-US" altLang="zh-CN" dirty="0" smtClean="0"/>
              <a:t>It goes without saying that…</a:t>
            </a:r>
          </a:p>
          <a:p>
            <a:r>
              <a:rPr lang="en-US" altLang="zh-CN" dirty="0" smtClean="0"/>
              <a:t>Therefore,…</a:t>
            </a:r>
          </a:p>
          <a:p>
            <a:r>
              <a:rPr lang="en-US" altLang="zh-CN" dirty="0" smtClean="0"/>
              <a:t>Considering …, actions/measures…tackle/address/cope with</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linds(horizontal)">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blinds(horizontal)">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92500" lnSpcReduction="20000"/>
          </a:bodyPr>
          <a:lstStyle/>
          <a:p>
            <a:r>
              <a:rPr lang="en-US" altLang="zh-CN" dirty="0" smtClean="0"/>
              <a:t> research/survey    search</a:t>
            </a:r>
          </a:p>
          <a:p>
            <a:r>
              <a:rPr lang="en-US" altLang="zh-CN" dirty="0" smtClean="0"/>
              <a:t> the influence/effect of </a:t>
            </a:r>
            <a:r>
              <a:rPr lang="en-US" altLang="zh-CN" dirty="0" err="1" smtClean="0"/>
              <a:t>sth</a:t>
            </a:r>
            <a:r>
              <a:rPr lang="en-US" altLang="zh-CN" dirty="0" smtClean="0"/>
              <a:t> </a:t>
            </a:r>
            <a:r>
              <a:rPr lang="en-US" altLang="zh-CN" dirty="0" smtClean="0">
                <a:solidFill>
                  <a:srgbClr val="FF0000"/>
                </a:solidFill>
              </a:rPr>
              <a:t>on</a:t>
            </a:r>
            <a:r>
              <a:rPr lang="en-US" altLang="zh-CN" dirty="0" smtClean="0"/>
              <a:t> </a:t>
            </a:r>
            <a:r>
              <a:rPr lang="en-US" altLang="zh-CN" dirty="0" err="1" smtClean="0"/>
              <a:t>sth</a:t>
            </a:r>
            <a:endParaRPr lang="en-US" altLang="zh-CN" dirty="0" smtClean="0"/>
          </a:p>
          <a:p>
            <a:r>
              <a:rPr lang="en-US" altLang="zh-CN" dirty="0" smtClean="0"/>
              <a:t>Children aged 4 to 6 years old</a:t>
            </a:r>
          </a:p>
          <a:p>
            <a:r>
              <a:rPr lang="en-US" altLang="zh-CN" dirty="0" smtClean="0"/>
              <a:t>  firstly…secondly…</a:t>
            </a:r>
          </a:p>
          <a:p>
            <a:r>
              <a:rPr lang="en-US" altLang="zh-CN" dirty="0" smtClean="0"/>
              <a:t> make more progress </a:t>
            </a:r>
            <a:r>
              <a:rPr lang="en-US" altLang="zh-CN" dirty="0" smtClean="0">
                <a:solidFill>
                  <a:srgbClr val="FF0000"/>
                </a:solidFill>
              </a:rPr>
              <a:t>in</a:t>
            </a:r>
            <a:r>
              <a:rPr lang="en-US" altLang="zh-CN" dirty="0" smtClean="0"/>
              <a:t> </a:t>
            </a:r>
            <a:r>
              <a:rPr lang="en-US" altLang="zh-CN" dirty="0" err="1" smtClean="0"/>
              <a:t>sth</a:t>
            </a:r>
            <a:endParaRPr lang="en-US" altLang="zh-CN" dirty="0" smtClean="0"/>
          </a:p>
          <a:p>
            <a:r>
              <a:rPr lang="en-US" altLang="zh-CN" dirty="0" smtClean="0"/>
              <a:t> publish /come out/release</a:t>
            </a:r>
          </a:p>
          <a:p>
            <a:r>
              <a:rPr lang="en-US" altLang="zh-CN" dirty="0" smtClean="0"/>
              <a:t> let them listen to…</a:t>
            </a:r>
          </a:p>
          <a:p>
            <a:r>
              <a:rPr lang="en-US" altLang="zh-CN" dirty="0" smtClean="0"/>
              <a:t> as a result</a:t>
            </a:r>
          </a:p>
          <a:p>
            <a:pPr>
              <a:buNone/>
            </a:pPr>
            <a:r>
              <a:rPr lang="en-US" altLang="zh-CN" dirty="0" smtClean="0">
                <a:solidFill>
                  <a:srgbClr val="FF0000"/>
                </a:solidFill>
              </a:rPr>
              <a:t>     in </a:t>
            </a:r>
            <a:r>
              <a:rPr lang="en-US" altLang="zh-CN" dirty="0" smtClean="0"/>
              <a:t>the magazine</a:t>
            </a:r>
            <a:endParaRPr lang="zh-CN" altLang="en-US" dirty="0"/>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bugs</a:t>
            </a:r>
            <a:endParaRPr lang="zh-CN" altLang="en-US" dirty="0"/>
          </a:p>
        </p:txBody>
      </p:sp>
      <p:sp>
        <p:nvSpPr>
          <p:cNvPr id="3" name="内容占位符 2"/>
          <p:cNvSpPr>
            <a:spLocks noGrp="1"/>
          </p:cNvSpPr>
          <p:nvPr>
            <p:ph idx="1"/>
          </p:nvPr>
        </p:nvSpPr>
        <p:spPr/>
        <p:txBody>
          <a:bodyPr>
            <a:normAutofit fontScale="85000" lnSpcReduction="20000"/>
          </a:bodyPr>
          <a:lstStyle/>
          <a:p>
            <a:r>
              <a:rPr lang="en-US" altLang="zh-CN" dirty="0" smtClean="0">
                <a:solidFill>
                  <a:srgbClr val="FF0000"/>
                </a:solidFill>
              </a:rPr>
              <a:t>Coherence</a:t>
            </a:r>
          </a:p>
          <a:p>
            <a:r>
              <a:rPr lang="en-US" altLang="zh-CN" dirty="0" smtClean="0"/>
              <a:t>The phenomena</a:t>
            </a:r>
          </a:p>
          <a:p>
            <a:r>
              <a:rPr lang="en-US" altLang="zh-CN" dirty="0" smtClean="0"/>
              <a:t>The results</a:t>
            </a:r>
          </a:p>
          <a:p>
            <a:pPr>
              <a:buNone/>
            </a:pPr>
            <a:r>
              <a:rPr lang="en-US" altLang="zh-CN" dirty="0" smtClean="0"/>
              <a:t>    </a:t>
            </a:r>
            <a:r>
              <a:rPr lang="en-US" altLang="zh-CN" dirty="0" smtClean="0">
                <a:solidFill>
                  <a:srgbClr val="FF0000"/>
                </a:solidFill>
              </a:rPr>
              <a:t>Linkers</a:t>
            </a:r>
          </a:p>
          <a:p>
            <a:r>
              <a:rPr lang="en-US" altLang="zh-CN" dirty="0" smtClean="0"/>
              <a:t>Para1: Primarily  (first, second, third)</a:t>
            </a:r>
          </a:p>
          <a:p>
            <a:r>
              <a:rPr lang="en-US" altLang="zh-CN" dirty="0" smtClean="0"/>
              <a:t>Para2  What’s more</a:t>
            </a:r>
          </a:p>
          <a:p>
            <a:r>
              <a:rPr lang="en-US" altLang="zh-CN" dirty="0" smtClean="0"/>
              <a:t>Para3  Last but not least</a:t>
            </a:r>
          </a:p>
          <a:p>
            <a:r>
              <a:rPr lang="en-US" altLang="zh-CN" dirty="0" smtClean="0">
                <a:solidFill>
                  <a:srgbClr val="FF0000"/>
                </a:solidFill>
              </a:rPr>
              <a:t>Number of words</a:t>
            </a:r>
          </a:p>
          <a:p>
            <a:r>
              <a:rPr lang="en-US" altLang="zh-CN" dirty="0" smtClean="0">
                <a:solidFill>
                  <a:srgbClr val="FF0000"/>
                </a:solidFill>
              </a:rPr>
              <a:t>Handwriting</a:t>
            </a:r>
          </a:p>
          <a:p>
            <a:r>
              <a:rPr lang="en-US" altLang="zh-CN" dirty="0" smtClean="0">
                <a:solidFill>
                  <a:srgbClr val="FF0000"/>
                </a:solidFill>
              </a:rPr>
              <a:t>tense</a:t>
            </a:r>
            <a:endParaRPr lang="zh-CN" altLang="en-US"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linds(horizontal)">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blinds(horizontal)">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blinds(horizontal)">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blinds(horizontal)">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blinds(horizontal)">
                                      <p:cBhvr>
                                        <p:cTn id="52"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smtClean="0"/>
              <a:t>Therefore, we should take it seriously. Firstly, … (topic sentence)</a:t>
            </a:r>
          </a:p>
          <a:p>
            <a:r>
              <a:rPr lang="en-US" altLang="zh-CN" dirty="0" smtClean="0"/>
              <a:t> rise/arise people's awareness</a:t>
            </a:r>
          </a:p>
          <a:p>
            <a:r>
              <a:rPr lang="en-US" altLang="zh-CN" dirty="0" smtClean="0"/>
              <a:t> carve   crave</a:t>
            </a:r>
          </a:p>
          <a:p>
            <a:r>
              <a:rPr lang="en-US" altLang="zh-CN" dirty="0" smtClean="0"/>
              <a:t> image   imagine</a:t>
            </a:r>
          </a:p>
          <a:p>
            <a:r>
              <a:rPr lang="en-US" altLang="zh-CN" dirty="0" smtClean="0"/>
              <a:t>Bear in mind that I am a Chinese</a:t>
            </a:r>
          </a:p>
          <a:p>
            <a:r>
              <a:rPr lang="en-US" altLang="zh-CN" dirty="0" smtClean="0"/>
              <a:t>Remember you are not just represent yourself</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linds(horizontal)">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79512" y="188640"/>
            <a:ext cx="8964488" cy="7344816"/>
          </a:xfrm>
        </p:spPr>
        <p:txBody>
          <a:bodyPr>
            <a:normAutofit fontScale="85000" lnSpcReduction="20000"/>
          </a:bodyPr>
          <a:lstStyle/>
          <a:p>
            <a:pPr>
              <a:buNone/>
            </a:pPr>
            <a:r>
              <a:rPr lang="en-US" altLang="zh-CN" dirty="0" smtClean="0"/>
              <a:t>   Reading makes a full man, conference a ready man, and writing an exact man. ---Francis Bacon</a:t>
            </a:r>
            <a:br>
              <a:rPr lang="en-US" altLang="zh-CN" dirty="0" smtClean="0"/>
            </a:br>
            <a:r>
              <a:rPr lang="en-US" altLang="zh-CN" dirty="0" smtClean="0"/>
              <a:t/>
            </a:r>
            <a:br>
              <a:rPr lang="en-US" altLang="zh-CN" dirty="0" smtClean="0"/>
            </a:br>
            <a:r>
              <a:rPr lang="zh-CN" altLang="en-US" dirty="0" smtClean="0"/>
              <a:t>读书使人充实，讨论使人机敏，摘记使人严谨。</a:t>
            </a:r>
            <a:endParaRPr lang="en-US" altLang="zh-CN" dirty="0" smtClean="0"/>
          </a:p>
          <a:p>
            <a:pPr>
              <a:buNone/>
            </a:pPr>
            <a:r>
              <a:rPr lang="zh-CN" altLang="en-US" dirty="0" smtClean="0"/>
              <a:t>     </a:t>
            </a:r>
            <a:r>
              <a:rPr lang="en-US" altLang="zh-CN" dirty="0" smtClean="0"/>
              <a:t>Full</a:t>
            </a:r>
            <a:r>
              <a:rPr lang="zh-CN" altLang="en-US" dirty="0" smtClean="0"/>
              <a:t>，在这里指完美的，最高度的</a:t>
            </a:r>
            <a:br>
              <a:rPr lang="zh-CN" altLang="en-US" dirty="0" smtClean="0"/>
            </a:br>
            <a:r>
              <a:rPr lang="zh-CN" altLang="en-US" dirty="0" smtClean="0"/>
              <a:t/>
            </a:r>
            <a:br>
              <a:rPr lang="zh-CN" altLang="en-US" dirty="0" smtClean="0"/>
            </a:br>
            <a:r>
              <a:rPr lang="en-US" altLang="zh-CN" dirty="0" smtClean="0"/>
              <a:t>Conference</a:t>
            </a:r>
            <a:r>
              <a:rPr lang="zh-CN" altLang="en-US" dirty="0" smtClean="0"/>
              <a:t>，除了解释为会议之外，还有</a:t>
            </a:r>
            <a:r>
              <a:rPr lang="en-US" altLang="zh-CN" dirty="0" smtClean="0"/>
              <a:t>discussion (</a:t>
            </a:r>
            <a:r>
              <a:rPr lang="zh-CN" altLang="en-US" dirty="0" smtClean="0"/>
              <a:t>讨论）的意思。 </a:t>
            </a:r>
            <a:br>
              <a:rPr lang="zh-CN" altLang="en-US" dirty="0" smtClean="0"/>
            </a:br>
            <a:r>
              <a:rPr lang="zh-CN" altLang="en-US" dirty="0" smtClean="0"/>
              <a:t/>
            </a:r>
            <a:br>
              <a:rPr lang="zh-CN" altLang="en-US" dirty="0" smtClean="0"/>
            </a:br>
            <a:r>
              <a:rPr lang="en-US" altLang="zh-CN" dirty="0" smtClean="0"/>
              <a:t>Ready</a:t>
            </a:r>
            <a:r>
              <a:rPr lang="zh-CN" altLang="en-US" dirty="0" smtClean="0"/>
              <a:t>，在这里</a:t>
            </a:r>
            <a:r>
              <a:rPr lang="en-US" altLang="zh-CN" smtClean="0"/>
              <a:t>means </a:t>
            </a:r>
            <a:r>
              <a:rPr lang="en-US" altLang="zh-CN" dirty="0" smtClean="0"/>
              <a:t>the ability to think quickly</a:t>
            </a:r>
            <a:r>
              <a:rPr lang="zh-CN" altLang="en-US" dirty="0" smtClean="0"/>
              <a:t>，就是快的，迅捷的；机灵的。比如说</a:t>
            </a:r>
            <a:r>
              <a:rPr lang="en-US" altLang="zh-CN" dirty="0" smtClean="0"/>
              <a:t>give a ready reply</a:t>
            </a:r>
            <a:r>
              <a:rPr lang="zh-CN" altLang="en-US" dirty="0" smtClean="0"/>
              <a:t>脱口而出的答案。 </a:t>
            </a:r>
            <a:br>
              <a:rPr lang="zh-CN" altLang="en-US" dirty="0" smtClean="0"/>
            </a:br>
            <a:r>
              <a:rPr lang="zh-CN" altLang="en-US" dirty="0" smtClean="0"/>
              <a:t/>
            </a:r>
            <a:br>
              <a:rPr lang="zh-CN" altLang="en-US" dirty="0" smtClean="0"/>
            </a:br>
            <a:r>
              <a:rPr lang="en-US" altLang="zh-CN" dirty="0" smtClean="0"/>
              <a:t>In this sentence, exact means someone who is very careful and thorough in what he does. </a:t>
            </a:r>
            <a:r>
              <a:rPr lang="zh-CN" altLang="en-US" dirty="0" smtClean="0"/>
              <a:t>就是严谨的；精密的意思。</a:t>
            </a:r>
            <a:r>
              <a:rPr lang="en-US" altLang="zh-CN" dirty="0" smtClean="0"/>
              <a:t>Be exact in one's statement (or words) </a:t>
            </a:r>
            <a:r>
              <a:rPr lang="zh-CN" altLang="en-US" dirty="0" smtClean="0"/>
              <a:t>说话严谨的。 </a:t>
            </a:r>
            <a:br>
              <a:rPr lang="zh-CN" altLang="en-US" dirty="0" smtClean="0"/>
            </a:br>
            <a:r>
              <a:rPr lang="zh-CN" altLang="en-US" dirty="0" smtClean="0"/>
              <a:t/>
            </a:r>
            <a:br>
              <a:rPr lang="zh-CN" altLang="en-US" dirty="0" smtClean="0"/>
            </a:br>
            <a:r>
              <a:rPr lang="zh-CN" altLang="en-US" dirty="0" smtClean="0"/>
              <a:t/>
            </a:r>
            <a:br>
              <a:rPr lang="zh-CN" altLang="en-US" dirty="0" smtClean="0"/>
            </a:br>
            <a:r>
              <a:rPr lang="zh-CN" altLang="en-US" dirty="0" smtClean="0"/>
              <a:t/>
            </a:r>
            <a:br>
              <a:rPr lang="zh-CN" altLang="en-US" dirty="0" smtClean="0"/>
            </a:br>
            <a:endParaRPr lang="zh-CN" alt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92500" lnSpcReduction="10000"/>
          </a:bodyPr>
          <a:lstStyle/>
          <a:p>
            <a:r>
              <a:rPr lang="en-US" altLang="zh-CN" dirty="0" smtClean="0"/>
              <a:t>Our team includes 23 students and 2 teachers, 11 of whom are girls.</a:t>
            </a:r>
          </a:p>
          <a:p>
            <a:r>
              <a:rPr lang="en-US" altLang="zh-CN" dirty="0" smtClean="0"/>
              <a:t>Our group consists of 2 teachers and 23 students, 11 of whom are girls.</a:t>
            </a:r>
          </a:p>
          <a:p>
            <a:r>
              <a:rPr lang="en-US" altLang="zh-CN" dirty="0" smtClean="0"/>
              <a:t>When it comes to/As for accommodations, we would like to stay in host families considering /in that/ for the reason that </a:t>
            </a:r>
            <a:r>
              <a:rPr lang="en-US" altLang="zh-CN" dirty="0" smtClean="0">
                <a:solidFill>
                  <a:srgbClr val="FF0000"/>
                </a:solidFill>
              </a:rPr>
              <a:t>not only can we </a:t>
            </a:r>
            <a:r>
              <a:rPr lang="en-US" altLang="zh-CN" dirty="0" smtClean="0"/>
              <a:t>know about your life </a:t>
            </a:r>
            <a:r>
              <a:rPr lang="en-US" altLang="zh-CN" dirty="0" smtClean="0">
                <a:solidFill>
                  <a:srgbClr val="FF0000"/>
                </a:solidFill>
              </a:rPr>
              <a:t>but also we can </a:t>
            </a:r>
            <a:r>
              <a:rPr lang="en-US" altLang="zh-CN" dirty="0" smtClean="0"/>
              <a:t>improve our oral English.</a:t>
            </a:r>
          </a:p>
          <a:p>
            <a:r>
              <a:rPr lang="en-US" altLang="zh-CN" dirty="0" smtClean="0"/>
              <a:t>We </a:t>
            </a:r>
            <a:r>
              <a:rPr lang="en-US" altLang="zh-CN" smtClean="0"/>
              <a:t>or They</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outline</a:t>
            </a:r>
            <a:endParaRPr lang="zh-CN" altLang="en-US" dirty="0"/>
          </a:p>
        </p:txBody>
      </p:sp>
      <p:sp>
        <p:nvSpPr>
          <p:cNvPr id="3" name="内容占位符 2"/>
          <p:cNvSpPr>
            <a:spLocks noGrp="1"/>
          </p:cNvSpPr>
          <p:nvPr>
            <p:ph idx="1"/>
          </p:nvPr>
        </p:nvSpPr>
        <p:spPr>
          <a:xfrm>
            <a:off x="457200" y="1600200"/>
            <a:ext cx="8363272" cy="4525963"/>
          </a:xfrm>
        </p:spPr>
        <p:txBody>
          <a:bodyPr/>
          <a:lstStyle/>
          <a:p>
            <a:pPr>
              <a:buNone/>
            </a:pPr>
            <a:r>
              <a:rPr lang="en-US" altLang="zh-CN" dirty="0" smtClean="0"/>
              <a:t>Para 1: some teachers and students  a tour study make arrangements</a:t>
            </a:r>
          </a:p>
          <a:p>
            <a:pPr>
              <a:buNone/>
            </a:pPr>
            <a:r>
              <a:rPr lang="en-US" altLang="zh-CN" dirty="0" smtClean="0"/>
              <a:t>Para 2: </a:t>
            </a:r>
          </a:p>
          <a:p>
            <a:pPr>
              <a:buNone/>
            </a:pPr>
            <a:r>
              <a:rPr lang="en-US" altLang="zh-CN" dirty="0" smtClean="0"/>
              <a:t>(1)   introduction of the group </a:t>
            </a:r>
          </a:p>
          <a:p>
            <a:pPr>
              <a:buNone/>
            </a:pPr>
            <a:r>
              <a:rPr lang="en-US" altLang="zh-CN" dirty="0" smtClean="0"/>
              <a:t>(2)We would like to …in the morning and …. in the afternoon. Besides,…we wish to… When it comes to…, we would highly appreciate it if we could stay… for the reason that…</a:t>
            </a:r>
            <a:endParaRPr lang="zh-CN" altLang="en-US" dirty="0"/>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二联英语作文词汇</a:t>
            </a:r>
            <a:endParaRPr lang="zh-CN" altLang="en-US" dirty="0"/>
          </a:p>
        </p:txBody>
      </p:sp>
      <p:sp>
        <p:nvSpPr>
          <p:cNvPr id="3" name="内容占位符 2"/>
          <p:cNvSpPr>
            <a:spLocks noGrp="1"/>
          </p:cNvSpPr>
          <p:nvPr>
            <p:ph idx="1"/>
          </p:nvPr>
        </p:nvSpPr>
        <p:spPr>
          <a:xfrm>
            <a:off x="457200" y="1600200"/>
            <a:ext cx="8229600" cy="5257800"/>
          </a:xfrm>
        </p:spPr>
        <p:txBody>
          <a:bodyPr>
            <a:normAutofit fontScale="92500" lnSpcReduction="20000"/>
          </a:bodyPr>
          <a:lstStyle/>
          <a:p>
            <a:r>
              <a:rPr lang="en-US" altLang="zh-CN" dirty="0" smtClean="0"/>
              <a:t>Poem poet poetry</a:t>
            </a:r>
          </a:p>
          <a:p>
            <a:r>
              <a:rPr lang="en-US" altLang="zh-CN" dirty="0" smtClean="0"/>
              <a:t>Ignite/intrigue one’s interest in…</a:t>
            </a:r>
          </a:p>
          <a:p>
            <a:r>
              <a:rPr lang="en-US" altLang="zh-CN" dirty="0" smtClean="0"/>
              <a:t>Thoughts/ reflections</a:t>
            </a:r>
          </a:p>
          <a:p>
            <a:r>
              <a:rPr lang="en-US" altLang="zh-CN" dirty="0" smtClean="0"/>
              <a:t> tempo/beat/ rhythm</a:t>
            </a:r>
          </a:p>
          <a:p>
            <a:r>
              <a:rPr lang="en-US" altLang="zh-CN" dirty="0" smtClean="0"/>
              <a:t>Rhyme</a:t>
            </a:r>
          </a:p>
          <a:p>
            <a:r>
              <a:rPr lang="en-US" altLang="zh-CN" dirty="0" smtClean="0"/>
              <a:t>Concise and informative</a:t>
            </a:r>
          </a:p>
          <a:p>
            <a:r>
              <a:rPr lang="en-US" altLang="zh-CN" dirty="0" smtClean="0"/>
              <a:t>Stimulate/intrigue one/s imagination</a:t>
            </a:r>
          </a:p>
          <a:p>
            <a:r>
              <a:rPr lang="en-US" altLang="zh-CN" dirty="0" smtClean="0"/>
              <a:t>Depict/describe/portray…such as…</a:t>
            </a:r>
          </a:p>
          <a:p>
            <a:r>
              <a:rPr lang="en-US" altLang="zh-CN" dirty="0" smtClean="0"/>
              <a:t>Keep track of/ keep a record of  historical events</a:t>
            </a:r>
          </a:p>
          <a:p>
            <a:r>
              <a:rPr lang="en-US" altLang="zh-CN" dirty="0" smtClean="0"/>
              <a:t>Emotions/feelings   a language form</a:t>
            </a:r>
          </a:p>
          <a:p>
            <a:r>
              <a:rPr lang="en-US" altLang="zh-CN" dirty="0" smtClean="0"/>
              <a:t>Attached to the letter is….</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linds(horizontal)">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blinds(horizontal)">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blinds(horizontal)">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blinds(horizontal)">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blinds(horizontal)">
                                      <p:cBhvr>
                                        <p:cTn id="52" dur="500"/>
                                        <p:tgtEl>
                                          <p:spTgt spid="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blinds(horizontal)">
                                      <p:cBhvr>
                                        <p:cTn id="57"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bugs</a:t>
            </a:r>
            <a:endParaRPr lang="zh-CN" altLang="en-US" dirty="0"/>
          </a:p>
        </p:txBody>
      </p:sp>
      <p:sp>
        <p:nvSpPr>
          <p:cNvPr id="3" name="内容占位符 2"/>
          <p:cNvSpPr>
            <a:spLocks noGrp="1"/>
          </p:cNvSpPr>
          <p:nvPr>
            <p:ph idx="1"/>
          </p:nvPr>
        </p:nvSpPr>
        <p:spPr/>
        <p:txBody>
          <a:bodyPr/>
          <a:lstStyle/>
          <a:p>
            <a:r>
              <a:rPr lang="en-US" altLang="zh-CN" dirty="0" smtClean="0"/>
              <a:t>Recently I had read an English poetry and has ignited my interest in poetry.</a:t>
            </a:r>
          </a:p>
          <a:p>
            <a:r>
              <a:rPr lang="en-US" altLang="zh-CN" dirty="0" smtClean="0"/>
              <a:t>Recently, I have read an English poem book, which intrigue/intrigued my…</a:t>
            </a:r>
          </a:p>
          <a:p>
            <a:r>
              <a:rPr lang="en-US" altLang="zh-CN" dirty="0" smtClean="0"/>
              <a:t>It is the concise language that ____(stimulate) </a:t>
            </a:r>
            <a:r>
              <a:rPr lang="en-US" altLang="zh-CN" smtClean="0"/>
              <a:t>our imagination.</a:t>
            </a:r>
            <a:endParaRPr lang="en-US" altLang="zh-CN" dirty="0" smtClean="0"/>
          </a:p>
          <a:p>
            <a:r>
              <a:rPr lang="en-US" altLang="zh-CN" dirty="0" smtClean="0"/>
              <a:t>A poem  it</a:t>
            </a:r>
          </a:p>
          <a:p>
            <a:r>
              <a:rPr lang="en-US" altLang="zh-CN" dirty="0" smtClean="0"/>
              <a:t>Poems    they</a:t>
            </a:r>
            <a:endParaRPr lang="zh-CN" alt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t>信件写作注意事项：措辞   语气</a:t>
            </a:r>
            <a:endParaRPr lang="en-US" altLang="zh-CN" dirty="0" smtClean="0"/>
          </a:p>
          <a:p>
            <a:r>
              <a:rPr lang="zh-CN" altLang="en-US" dirty="0" smtClean="0"/>
              <a:t>对象：</a:t>
            </a:r>
            <a:endParaRPr lang="en-US" altLang="zh-CN" dirty="0" smtClean="0"/>
          </a:p>
          <a:p>
            <a:r>
              <a:rPr lang="zh-CN" altLang="en-US" dirty="0" smtClean="0"/>
              <a:t>长辈</a:t>
            </a:r>
            <a:endParaRPr lang="en-US" altLang="zh-CN" dirty="0" smtClean="0"/>
          </a:p>
          <a:p>
            <a:r>
              <a:rPr lang="zh-CN" altLang="en-US" dirty="0" smtClean="0"/>
              <a:t>家人</a:t>
            </a:r>
            <a:endParaRPr lang="en-US" altLang="zh-CN" dirty="0" smtClean="0"/>
          </a:p>
          <a:p>
            <a:pPr>
              <a:buNone/>
            </a:pPr>
            <a:r>
              <a:rPr lang="en-US" altLang="zh-CN" dirty="0" smtClean="0"/>
              <a:t>   </a:t>
            </a:r>
            <a:r>
              <a:rPr lang="zh-CN" altLang="en-US" dirty="0" smtClean="0"/>
              <a:t>同龄人</a:t>
            </a:r>
            <a:endParaRPr lang="en-US" altLang="zh-CN" dirty="0" smtClean="0"/>
          </a:p>
          <a:p>
            <a:r>
              <a:rPr lang="zh-CN" altLang="en-US" dirty="0" smtClean="0"/>
              <a:t>陌生人</a:t>
            </a:r>
            <a:endParaRPr lang="en-US" altLang="zh-CN" dirty="0" smtClean="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highlights</a:t>
            </a:r>
            <a:endParaRPr lang="zh-CN" altLang="en-US" dirty="0"/>
          </a:p>
        </p:txBody>
      </p:sp>
      <p:sp>
        <p:nvSpPr>
          <p:cNvPr id="3" name="内容占位符 2"/>
          <p:cNvSpPr>
            <a:spLocks noGrp="1"/>
          </p:cNvSpPr>
          <p:nvPr>
            <p:ph idx="1"/>
          </p:nvPr>
        </p:nvSpPr>
        <p:spPr/>
        <p:txBody>
          <a:bodyPr/>
          <a:lstStyle/>
          <a:p>
            <a:r>
              <a:rPr lang="en-US" altLang="zh-CN" dirty="0" smtClean="0"/>
              <a:t>Darkness can’t drive out darkness, only light can do that. Hate can’t drive out hate, only love can do that.</a:t>
            </a:r>
          </a:p>
          <a:p>
            <a:r>
              <a:rPr lang="en-US" altLang="zh-CN" dirty="0" smtClean="0"/>
              <a:t>Justice has long arms.</a:t>
            </a:r>
          </a:p>
          <a:p>
            <a:r>
              <a:rPr lang="en-US" altLang="zh-CN" dirty="0" smtClean="0"/>
              <a:t>Life is not a bed of roses.</a:t>
            </a:r>
          </a:p>
          <a:p>
            <a:r>
              <a:rPr lang="en-US" altLang="zh-CN" dirty="0" smtClean="0"/>
              <a:t>Cherish the blessing life you take possession of for the reason that little can we know that, accident or tomorrow, which would come first.</a:t>
            </a:r>
          </a:p>
        </p:txBody>
      </p:sp>
    </p:spTree>
  </p:cSld>
  <p:clrMapOvr>
    <a:masterClrMapping/>
  </p:clrMapOvr>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structure</a:t>
            </a:r>
            <a:endParaRPr lang="zh-CN" altLang="en-US" dirty="0"/>
          </a:p>
        </p:txBody>
      </p:sp>
      <p:sp>
        <p:nvSpPr>
          <p:cNvPr id="3" name="内容占位符 2"/>
          <p:cNvSpPr>
            <a:spLocks noGrp="1"/>
          </p:cNvSpPr>
          <p:nvPr>
            <p:ph idx="1"/>
          </p:nvPr>
        </p:nvSpPr>
        <p:spPr/>
        <p:txBody>
          <a:bodyPr/>
          <a:lstStyle/>
          <a:p>
            <a:r>
              <a:rPr lang="en-US" altLang="zh-CN" dirty="0" smtClean="0"/>
              <a:t>Part 1: describe the situation, the causes and the consequence.</a:t>
            </a:r>
          </a:p>
          <a:p>
            <a:r>
              <a:rPr lang="en-US" altLang="zh-CN" dirty="0" smtClean="0"/>
              <a:t>Part2: measures (example)</a:t>
            </a:r>
          </a:p>
          <a:p>
            <a:r>
              <a:rPr lang="en-US" altLang="zh-CN" dirty="0" smtClean="0"/>
              <a:t>Or</a:t>
            </a:r>
          </a:p>
          <a:p>
            <a:r>
              <a:rPr lang="en-US" altLang="zh-CN" dirty="0" smtClean="0"/>
              <a:t>Part 1: concern</a:t>
            </a:r>
          </a:p>
          <a:p>
            <a:r>
              <a:rPr lang="en-US" altLang="zh-CN" dirty="0" smtClean="0"/>
              <a:t>Part 2: the situation</a:t>
            </a:r>
          </a:p>
          <a:p>
            <a:r>
              <a:rPr lang="en-US" altLang="zh-CN" dirty="0" smtClean="0"/>
              <a:t>Part 3: measure</a:t>
            </a:r>
            <a:endParaRPr lang="zh-CN"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0"/>
            <a:ext cx="8229600" cy="1143000"/>
          </a:xfrm>
        </p:spPr>
        <p:txBody>
          <a:bodyPr/>
          <a:lstStyle/>
          <a:p>
            <a:r>
              <a:rPr lang="zh-CN" altLang="en-US" dirty="0" smtClean="0"/>
              <a:t>草稿</a:t>
            </a:r>
            <a:r>
              <a:rPr lang="en-US" altLang="zh-CN" dirty="0" smtClean="0"/>
              <a:t>4</a:t>
            </a:r>
            <a:r>
              <a:rPr lang="zh-CN" altLang="en-US" dirty="0" smtClean="0"/>
              <a:t>步法</a:t>
            </a:r>
            <a:endParaRPr lang="zh-CN" altLang="en-US" dirty="0"/>
          </a:p>
        </p:txBody>
      </p:sp>
      <p:sp>
        <p:nvSpPr>
          <p:cNvPr id="3" name="内容占位符 2"/>
          <p:cNvSpPr>
            <a:spLocks noGrp="1"/>
          </p:cNvSpPr>
          <p:nvPr>
            <p:ph idx="1"/>
          </p:nvPr>
        </p:nvSpPr>
        <p:spPr>
          <a:xfrm>
            <a:off x="457200" y="980728"/>
            <a:ext cx="8229600" cy="5544616"/>
          </a:xfrm>
        </p:spPr>
        <p:txBody>
          <a:bodyPr>
            <a:normAutofit fontScale="92500" lnSpcReduction="10000"/>
          </a:bodyPr>
          <a:lstStyle/>
          <a:p>
            <a:r>
              <a:rPr lang="zh-CN" altLang="en-US" dirty="0" smtClean="0"/>
              <a:t>高考</a:t>
            </a:r>
            <a:r>
              <a:rPr lang="en-US" altLang="zh-CN" dirty="0" smtClean="0"/>
              <a:t>8-9</a:t>
            </a:r>
            <a:r>
              <a:rPr lang="zh-CN" altLang="en-US" dirty="0" smtClean="0"/>
              <a:t>条</a:t>
            </a:r>
            <a:endParaRPr lang="en-US" altLang="zh-CN" dirty="0" smtClean="0"/>
          </a:p>
          <a:p>
            <a:r>
              <a:rPr lang="zh-CN" altLang="en-US" dirty="0" smtClean="0"/>
              <a:t>信息切分（组合）  标号</a:t>
            </a:r>
            <a:endParaRPr lang="en-US" altLang="zh-CN" dirty="0" smtClean="0"/>
          </a:p>
          <a:p>
            <a:r>
              <a:rPr lang="en-US" altLang="zh-CN" b="1" u="sng" dirty="0" smtClean="0">
                <a:solidFill>
                  <a:srgbClr val="FF0000"/>
                </a:solidFill>
              </a:rPr>
              <a:t>A</a:t>
            </a:r>
            <a:r>
              <a:rPr lang="zh-CN" altLang="en-US" b="1" u="sng" dirty="0" smtClean="0">
                <a:solidFill>
                  <a:srgbClr val="FF0000"/>
                </a:solidFill>
              </a:rPr>
              <a:t>：定各句语法项目（借助汉语）</a:t>
            </a:r>
            <a:endParaRPr lang="en-US" altLang="zh-CN" b="1" u="sng" dirty="0" smtClean="0">
              <a:solidFill>
                <a:srgbClr val="FF0000"/>
              </a:solidFill>
            </a:endParaRPr>
          </a:p>
          <a:p>
            <a:r>
              <a:rPr lang="en-US" altLang="zh-CN" dirty="0" smtClean="0"/>
              <a:t>       </a:t>
            </a:r>
            <a:r>
              <a:rPr lang="zh-CN" altLang="en-US" dirty="0" smtClean="0"/>
              <a:t>简单句  </a:t>
            </a:r>
            <a:r>
              <a:rPr lang="en-US" altLang="zh-CN" dirty="0" smtClean="0"/>
              <a:t>or  </a:t>
            </a:r>
            <a:r>
              <a:rPr lang="zh-CN" altLang="en-US" dirty="0" smtClean="0"/>
              <a:t>复合句 </a:t>
            </a:r>
            <a:endParaRPr lang="en-US" altLang="zh-CN" dirty="0" smtClean="0"/>
          </a:p>
          <a:p>
            <a:r>
              <a:rPr lang="zh-CN" altLang="en-US" dirty="0" smtClean="0"/>
              <a:t>复合句</a:t>
            </a:r>
            <a:r>
              <a:rPr lang="en-US" altLang="zh-CN" dirty="0" smtClean="0"/>
              <a:t> 1.</a:t>
            </a:r>
            <a:r>
              <a:rPr lang="zh-CN" altLang="en-US" dirty="0" smtClean="0"/>
              <a:t>并列复合句 （</a:t>
            </a:r>
            <a:r>
              <a:rPr lang="en-US" altLang="zh-CN" dirty="0" smtClean="0"/>
              <a:t>and/or/but)</a:t>
            </a:r>
          </a:p>
          <a:p>
            <a:r>
              <a:rPr lang="en-US" altLang="zh-CN" dirty="0" smtClean="0"/>
              <a:t>               2</a:t>
            </a:r>
            <a:r>
              <a:rPr lang="zh-CN" altLang="en-US" dirty="0" smtClean="0"/>
              <a:t>主从复合句： 定从、状从、名从</a:t>
            </a:r>
            <a:endParaRPr lang="en-US" altLang="zh-CN" dirty="0" smtClean="0"/>
          </a:p>
          <a:p>
            <a:r>
              <a:rPr lang="en-US" altLang="zh-CN" b="1" u="sng" dirty="0" smtClean="0">
                <a:solidFill>
                  <a:srgbClr val="FF0000"/>
                </a:solidFill>
              </a:rPr>
              <a:t>B. </a:t>
            </a:r>
            <a:r>
              <a:rPr lang="zh-CN" altLang="en-US" b="1" u="sng" dirty="0" smtClean="0">
                <a:solidFill>
                  <a:srgbClr val="FF0000"/>
                </a:solidFill>
              </a:rPr>
              <a:t>定主语，配动词</a:t>
            </a:r>
            <a:endParaRPr lang="en-US" altLang="zh-CN" b="1" u="sng" dirty="0" smtClean="0">
              <a:solidFill>
                <a:srgbClr val="FF0000"/>
              </a:solidFill>
            </a:endParaRPr>
          </a:p>
          <a:p>
            <a:r>
              <a:rPr lang="en-US" altLang="zh-CN" b="1" u="sng" dirty="0" smtClean="0">
                <a:solidFill>
                  <a:srgbClr val="FF0000"/>
                </a:solidFill>
              </a:rPr>
              <a:t>C. </a:t>
            </a:r>
            <a:r>
              <a:rPr lang="zh-CN" altLang="en-US" b="1" u="sng" dirty="0" smtClean="0">
                <a:solidFill>
                  <a:srgbClr val="FF0000"/>
                </a:solidFill>
              </a:rPr>
              <a:t>设衔接 </a:t>
            </a:r>
            <a:endParaRPr lang="en-US" altLang="zh-CN" b="1" u="sng" dirty="0" smtClean="0">
              <a:solidFill>
                <a:srgbClr val="FF0000"/>
              </a:solidFill>
            </a:endParaRPr>
          </a:p>
          <a:p>
            <a:r>
              <a:rPr lang="en-US" altLang="zh-CN" dirty="0" smtClean="0"/>
              <a:t>     </a:t>
            </a:r>
            <a:r>
              <a:rPr lang="zh-CN" altLang="en-US" dirty="0" smtClean="0"/>
              <a:t>有一种衔接方式：不衔接</a:t>
            </a:r>
            <a:endParaRPr lang="en-US" altLang="zh-CN" dirty="0" smtClean="0"/>
          </a:p>
          <a:p>
            <a:r>
              <a:rPr lang="en-US" altLang="zh-CN" dirty="0" smtClean="0"/>
              <a:t>      </a:t>
            </a:r>
            <a:r>
              <a:rPr lang="zh-CN" altLang="en-US" dirty="0" smtClean="0"/>
              <a:t>可考虑副词前置</a:t>
            </a:r>
            <a:endParaRPr lang="en-US" altLang="zh-CN" dirty="0" smtClean="0"/>
          </a:p>
          <a:p>
            <a:r>
              <a:rPr lang="en-US" altLang="zh-CN" b="1" u="sng" dirty="0" smtClean="0">
                <a:solidFill>
                  <a:srgbClr val="FF0000"/>
                </a:solidFill>
              </a:rPr>
              <a:t>D. </a:t>
            </a:r>
            <a:r>
              <a:rPr lang="zh-CN" altLang="en-US" b="1" u="sng" dirty="0" smtClean="0">
                <a:solidFill>
                  <a:srgbClr val="FF0000"/>
                </a:solidFill>
              </a:rPr>
              <a:t>查语法</a:t>
            </a:r>
            <a:endParaRPr lang="en-US" altLang="zh-CN" b="1" u="sng" dirty="0" smtClean="0">
              <a:solidFill>
                <a:srgbClr val="FF0000"/>
              </a:solidFill>
            </a:endParaRPr>
          </a:p>
          <a:p>
            <a:endParaRPr lang="en-US" altLang="zh-CN" dirty="0" smtClean="0"/>
          </a:p>
        </p:txBody>
      </p:sp>
      <p:sp>
        <p:nvSpPr>
          <p:cNvPr id="5" name="六角星 4"/>
          <p:cNvSpPr/>
          <p:nvPr/>
        </p:nvSpPr>
        <p:spPr>
          <a:xfrm>
            <a:off x="251520" y="3861048"/>
            <a:ext cx="504056" cy="432048"/>
          </a:xfrm>
          <a:prstGeom prst="star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六角星 5"/>
          <p:cNvSpPr/>
          <p:nvPr/>
        </p:nvSpPr>
        <p:spPr>
          <a:xfrm>
            <a:off x="251520" y="6093296"/>
            <a:ext cx="576064" cy="548680"/>
          </a:xfrm>
          <a:prstGeom prst="star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linds(horizontal)">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blinds(horizontal)">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blinds(horizontal)">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blinds(horizontal)">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blinds(horizontal)">
                                      <p:cBhvr>
                                        <p:cTn id="52" dur="500"/>
                                        <p:tgtEl>
                                          <p:spTgt spid="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blinds(horizontal)">
                                      <p:cBhvr>
                                        <p:cTn id="57"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highlights</a:t>
            </a:r>
            <a:endParaRPr lang="zh-CN" altLang="en-US" dirty="0"/>
          </a:p>
        </p:txBody>
      </p:sp>
      <p:sp>
        <p:nvSpPr>
          <p:cNvPr id="3" name="内容占位符 2"/>
          <p:cNvSpPr>
            <a:spLocks noGrp="1"/>
          </p:cNvSpPr>
          <p:nvPr>
            <p:ph idx="1"/>
          </p:nvPr>
        </p:nvSpPr>
        <p:spPr>
          <a:xfrm>
            <a:off x="179512" y="1600200"/>
            <a:ext cx="8784976" cy="4525963"/>
          </a:xfrm>
        </p:spPr>
        <p:txBody>
          <a:bodyPr>
            <a:normAutofit fontScale="85000" lnSpcReduction="20000"/>
          </a:bodyPr>
          <a:lstStyle/>
          <a:p>
            <a:r>
              <a:rPr lang="en-US" altLang="zh-CN" dirty="0" smtClean="0"/>
              <a:t>Be concerned about    major concern</a:t>
            </a:r>
          </a:p>
          <a:p>
            <a:r>
              <a:rPr lang="en-US" altLang="zh-CN" dirty="0" smtClean="0"/>
              <a:t>Find one’s way into people’s daily conversation/life</a:t>
            </a:r>
          </a:p>
          <a:p>
            <a:r>
              <a:rPr lang="en-US" altLang="zh-CN" dirty="0" smtClean="0"/>
              <a:t>The talk of town</a:t>
            </a:r>
          </a:p>
          <a:p>
            <a:r>
              <a:rPr lang="en-US" altLang="zh-CN" dirty="0" smtClean="0"/>
              <a:t>Suffer from/ fall victim to</a:t>
            </a:r>
          </a:p>
          <a:p>
            <a:r>
              <a:rPr lang="en-US" altLang="zh-CN" dirty="0" smtClean="0"/>
              <a:t>Pose threats to  do harm to   contaminate the rivers/water</a:t>
            </a:r>
          </a:p>
          <a:p>
            <a:r>
              <a:rPr lang="en-US" altLang="zh-CN" dirty="0" smtClean="0"/>
              <a:t>Massive emission of carbon dioxide</a:t>
            </a:r>
          </a:p>
          <a:p>
            <a:r>
              <a:rPr lang="en-US" altLang="zh-CN" dirty="0" smtClean="0"/>
              <a:t>Give off harmful gases</a:t>
            </a:r>
          </a:p>
          <a:p>
            <a:r>
              <a:rPr lang="en-US" altLang="zh-CN" dirty="0" smtClean="0"/>
              <a:t>Discharge waste water into river without treatment</a:t>
            </a:r>
          </a:p>
          <a:p>
            <a:r>
              <a:rPr lang="en-US" altLang="zh-CN" dirty="0" smtClean="0"/>
              <a:t>It is not uncommon to see</a:t>
            </a:r>
          </a:p>
          <a:p>
            <a:r>
              <a:rPr lang="en-US" altLang="zh-CN" dirty="0" smtClean="0"/>
              <a:t>Undoubtedly   unbelievably</a:t>
            </a:r>
            <a:endParaRPr lang="zh-CN" alt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95536" y="404664"/>
            <a:ext cx="8229600" cy="4525963"/>
          </a:xfrm>
        </p:spPr>
        <p:txBody>
          <a:bodyPr>
            <a:normAutofit fontScale="92500" lnSpcReduction="20000"/>
          </a:bodyPr>
          <a:lstStyle/>
          <a:p>
            <a:r>
              <a:rPr lang="en-US" altLang="zh-CN" dirty="0" smtClean="0"/>
              <a:t>Students as we are</a:t>
            </a:r>
          </a:p>
          <a:p>
            <a:r>
              <a:rPr lang="en-US" altLang="zh-CN" dirty="0" smtClean="0"/>
              <a:t>Considering /Given the negative effects caused by…, it is high time that we should take action/measures to alter the situation.</a:t>
            </a:r>
          </a:p>
          <a:p>
            <a:r>
              <a:rPr lang="en-US" altLang="zh-CN" dirty="0" smtClean="0"/>
              <a:t>Disposable products such as plastic bags</a:t>
            </a:r>
          </a:p>
          <a:p>
            <a:r>
              <a:rPr lang="en-US" altLang="zh-CN" dirty="0" smtClean="0"/>
              <a:t>Recycled/cloth bags</a:t>
            </a:r>
          </a:p>
          <a:p>
            <a:r>
              <a:rPr lang="en-US" altLang="zh-CN" dirty="0" smtClean="0"/>
              <a:t>We can use…instead of…,which is not only environmentally-friendly but also a good way to exercise ourselves.</a:t>
            </a:r>
          </a:p>
          <a:p>
            <a:r>
              <a:rPr lang="en-US" altLang="zh-CN" dirty="0" smtClean="0"/>
              <a:t>Every a little makes a </a:t>
            </a:r>
            <a:r>
              <a:rPr lang="en-US" altLang="zh-CN" dirty="0" err="1" smtClean="0"/>
              <a:t>mickle</a:t>
            </a:r>
            <a:r>
              <a:rPr lang="en-US" altLang="zh-CN" dirty="0" smtClean="0"/>
              <a:t> .</a:t>
            </a:r>
            <a:endParaRPr lang="zh-CN" alt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536" y="0"/>
            <a:ext cx="8229600" cy="1143000"/>
          </a:xfrm>
        </p:spPr>
        <p:txBody>
          <a:bodyPr/>
          <a:lstStyle/>
          <a:p>
            <a:r>
              <a:rPr lang="en-US" altLang="zh-CN" dirty="0" smtClean="0"/>
              <a:t>bugs</a:t>
            </a:r>
            <a:endParaRPr lang="zh-CN" altLang="en-US" dirty="0"/>
          </a:p>
        </p:txBody>
      </p:sp>
      <p:sp>
        <p:nvSpPr>
          <p:cNvPr id="3" name="内容占位符 2"/>
          <p:cNvSpPr>
            <a:spLocks noGrp="1"/>
          </p:cNvSpPr>
          <p:nvPr>
            <p:ph idx="1"/>
          </p:nvPr>
        </p:nvSpPr>
        <p:spPr>
          <a:xfrm>
            <a:off x="251520" y="980728"/>
            <a:ext cx="8229600" cy="5184576"/>
          </a:xfrm>
        </p:spPr>
        <p:txBody>
          <a:bodyPr>
            <a:normAutofit fontScale="85000" lnSpcReduction="20000"/>
          </a:bodyPr>
          <a:lstStyle/>
          <a:p>
            <a:r>
              <a:rPr lang="en-US" altLang="zh-CN" dirty="0" smtClean="0"/>
              <a:t>As the dust-haze weather ____ (occur)</a:t>
            </a:r>
          </a:p>
          <a:p>
            <a:r>
              <a:rPr lang="en-US" altLang="zh-CN" dirty="0" smtClean="0"/>
              <a:t>With the dust-haze weather ____(occur)</a:t>
            </a:r>
          </a:p>
          <a:p>
            <a:r>
              <a:rPr lang="en-US" altLang="zh-CN" dirty="0" smtClean="0"/>
              <a:t>Harmful gases damage our lungs, leading to animals’ death and humans’ illnesses.</a:t>
            </a:r>
          </a:p>
          <a:p>
            <a:r>
              <a:rPr lang="en-US" altLang="zh-CN" dirty="0" smtClean="0"/>
              <a:t>As a teenager, it is our duty…*</a:t>
            </a:r>
          </a:p>
          <a:p>
            <a:r>
              <a:rPr lang="en-US" altLang="zh-CN" dirty="0" smtClean="0"/>
              <a:t>Influence</a:t>
            </a:r>
          </a:p>
          <a:p>
            <a:r>
              <a:rPr lang="en-US" altLang="zh-CN" dirty="0" smtClean="0"/>
              <a:t>Affect</a:t>
            </a:r>
          </a:p>
          <a:p>
            <a:r>
              <a:rPr lang="en-US" altLang="zh-CN" dirty="0" smtClean="0"/>
              <a:t>Spare no effort</a:t>
            </a:r>
            <a:r>
              <a:rPr lang="en-US" altLang="zh-CN" dirty="0" smtClean="0">
                <a:solidFill>
                  <a:srgbClr val="FF0000"/>
                </a:solidFill>
              </a:rPr>
              <a:t>s</a:t>
            </a:r>
          </a:p>
          <a:p>
            <a:r>
              <a:rPr lang="en-US" altLang="zh-CN" dirty="0" smtClean="0"/>
              <a:t>Give up/out/off    call for/up/on  appeal </a:t>
            </a:r>
            <a:r>
              <a:rPr lang="en-US" altLang="zh-CN" dirty="0" smtClean="0">
                <a:solidFill>
                  <a:srgbClr val="FF0000"/>
                </a:solidFill>
              </a:rPr>
              <a:t>to</a:t>
            </a:r>
            <a:r>
              <a:rPr lang="en-US" altLang="zh-CN" dirty="0" smtClean="0"/>
              <a:t> </a:t>
            </a:r>
            <a:r>
              <a:rPr lang="en-US" altLang="zh-CN" dirty="0" err="1" smtClean="0"/>
              <a:t>sb</a:t>
            </a:r>
            <a:r>
              <a:rPr lang="en-US" altLang="zh-CN" dirty="0" smtClean="0"/>
              <a:t> to do </a:t>
            </a:r>
            <a:r>
              <a:rPr lang="en-US" altLang="zh-CN" dirty="0" err="1" smtClean="0"/>
              <a:t>sth</a:t>
            </a:r>
            <a:endParaRPr lang="en-US" altLang="zh-CN" dirty="0" smtClean="0"/>
          </a:p>
          <a:p>
            <a:r>
              <a:rPr lang="zh-CN" altLang="en-US" dirty="0" smtClean="0"/>
              <a:t>过渡词：</a:t>
            </a:r>
            <a:endParaRPr lang="en-US" altLang="zh-CN" dirty="0" smtClean="0"/>
          </a:p>
          <a:p>
            <a:r>
              <a:rPr lang="en-US" altLang="zh-CN" dirty="0" smtClean="0"/>
              <a:t>Para2  however*</a:t>
            </a:r>
          </a:p>
          <a:p>
            <a:r>
              <a:rPr lang="en-US" altLang="zh-CN" dirty="0" smtClean="0"/>
              <a:t>Para3  </a:t>
            </a:r>
            <a:r>
              <a:rPr lang="zh-CN" altLang="en-US" dirty="0" smtClean="0"/>
              <a:t>（</a:t>
            </a:r>
            <a:r>
              <a:rPr lang="en-US" altLang="zh-CN" dirty="0" smtClean="0"/>
              <a:t>thus</a:t>
            </a:r>
            <a:r>
              <a:rPr lang="zh-CN" altLang="en-US" dirty="0" smtClean="0"/>
              <a:t>）</a:t>
            </a:r>
            <a:endParaRPr lang="zh-CN" altLang="en-US" dirty="0"/>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85000" lnSpcReduction="10000"/>
          </a:bodyPr>
          <a:lstStyle/>
          <a:p>
            <a:pPr>
              <a:buNone/>
            </a:pPr>
            <a:r>
              <a:rPr lang="en-US" altLang="zh-CN" dirty="0" smtClean="0"/>
              <a:t>For instance, we can choose to take a bus instead of private cars. Moreover, using paper on both sides is also a good choice.</a:t>
            </a:r>
          </a:p>
          <a:p>
            <a:pPr>
              <a:buNone/>
            </a:pPr>
            <a:r>
              <a:rPr lang="en-US" altLang="zh-CN" dirty="0" smtClean="0"/>
              <a:t>To begin with, although our efforts might seem too tiny, when they accumulate, they can make a difference.</a:t>
            </a:r>
          </a:p>
          <a:p>
            <a:pPr>
              <a:buNone/>
            </a:pPr>
            <a:r>
              <a:rPr lang="en-US" altLang="zh-CN" dirty="0" smtClean="0"/>
              <a:t>I believe that the environment will be fine </a:t>
            </a:r>
            <a:r>
              <a:rPr lang="en-US" altLang="zh-CN" dirty="0" smtClean="0">
                <a:solidFill>
                  <a:srgbClr val="FF0000"/>
                </a:solidFill>
              </a:rPr>
              <a:t>soon</a:t>
            </a:r>
            <a:r>
              <a:rPr lang="en-US" altLang="zh-CN" dirty="0" smtClean="0"/>
              <a:t> if we all spare no efforts to protect it.</a:t>
            </a:r>
          </a:p>
          <a:p>
            <a:pPr>
              <a:buNone/>
            </a:pPr>
            <a:r>
              <a:rPr lang="en-US" altLang="zh-CN" dirty="0" smtClean="0"/>
              <a:t>It is high time for us to do</a:t>
            </a:r>
          </a:p>
          <a:p>
            <a:pPr>
              <a:buNone/>
            </a:pPr>
            <a:r>
              <a:rPr lang="en-US" altLang="zh-CN" dirty="0" smtClean="0"/>
              <a:t>It is high time that we should do/did </a:t>
            </a:r>
            <a:r>
              <a:rPr lang="en-US" altLang="zh-CN" dirty="0" err="1" smtClean="0"/>
              <a:t>sth</a:t>
            </a:r>
            <a:endParaRPr lang="en-US" altLang="zh-CN" dirty="0" smtClean="0"/>
          </a:p>
          <a:p>
            <a:pPr>
              <a:buNone/>
            </a:pPr>
            <a:r>
              <a:rPr lang="en-US" altLang="zh-CN" dirty="0" smtClean="0"/>
              <a:t>It is time for us to do </a:t>
            </a:r>
            <a:r>
              <a:rPr lang="en-US" altLang="zh-CN" dirty="0" err="1" smtClean="0"/>
              <a:t>sth</a:t>
            </a:r>
            <a:r>
              <a:rPr lang="en-US" altLang="zh-CN" dirty="0" smtClean="0"/>
              <a:t>.</a:t>
            </a:r>
            <a:endParaRPr lang="zh-CN" altLang="en-US" dirty="0"/>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bugs</a:t>
            </a:r>
            <a:endParaRPr lang="zh-CN" altLang="en-US" dirty="0"/>
          </a:p>
        </p:txBody>
      </p:sp>
      <p:sp>
        <p:nvSpPr>
          <p:cNvPr id="3" name="内容占位符 2"/>
          <p:cNvSpPr>
            <a:spLocks noGrp="1"/>
          </p:cNvSpPr>
          <p:nvPr>
            <p:ph idx="1"/>
          </p:nvPr>
        </p:nvSpPr>
        <p:spPr/>
        <p:txBody>
          <a:bodyPr>
            <a:normAutofit/>
          </a:bodyPr>
          <a:lstStyle/>
          <a:p>
            <a:r>
              <a:rPr lang="en-US" altLang="zh-CN" dirty="0" smtClean="0"/>
              <a:t>Cultural collision and invasion has become an unchangeable tendency.</a:t>
            </a:r>
            <a:r>
              <a:rPr lang="zh-CN" altLang="en-US" dirty="0" smtClean="0"/>
              <a:t>（是否主流）</a:t>
            </a:r>
            <a:endParaRPr lang="en-US" altLang="zh-CN" dirty="0" smtClean="0"/>
          </a:p>
          <a:p>
            <a:r>
              <a:rPr lang="en-US" altLang="zh-CN" dirty="0" smtClean="0"/>
              <a:t>Our traditional festivals are celebrated by foreigners such as the Spring Festivals.</a:t>
            </a:r>
          </a:p>
          <a:p>
            <a:r>
              <a:rPr lang="en-US" altLang="zh-CN" dirty="0" smtClean="0"/>
              <a:t>Our festivals are popular all over the world.(</a:t>
            </a:r>
            <a:r>
              <a:rPr lang="zh-CN" altLang="en-US" dirty="0" smtClean="0"/>
              <a:t>观点是否有效）</a:t>
            </a:r>
            <a:endParaRPr lang="en-US" altLang="zh-CN" dirty="0" smtClean="0"/>
          </a:p>
          <a:p>
            <a:r>
              <a:rPr lang="en-US" altLang="zh-CN" dirty="0" smtClean="0"/>
              <a:t>Some support the idea, considering that…</a:t>
            </a:r>
          </a:p>
          <a:p>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中式思维</a:t>
            </a:r>
            <a:endParaRPr lang="zh-CN" altLang="en-US" dirty="0"/>
          </a:p>
        </p:txBody>
      </p:sp>
      <p:sp>
        <p:nvSpPr>
          <p:cNvPr id="3" name="内容占位符 2"/>
          <p:cNvSpPr>
            <a:spLocks noGrp="1"/>
          </p:cNvSpPr>
          <p:nvPr>
            <p:ph idx="1"/>
          </p:nvPr>
        </p:nvSpPr>
        <p:spPr/>
        <p:txBody>
          <a:bodyPr>
            <a:normAutofit/>
          </a:bodyPr>
          <a:lstStyle/>
          <a:p>
            <a:r>
              <a:rPr lang="en-US" altLang="zh-CN" dirty="0" smtClean="0"/>
              <a:t>Some agree to celebrate …</a:t>
            </a:r>
          </a:p>
          <a:p>
            <a:r>
              <a:rPr lang="en-US" altLang="zh-CN" dirty="0" smtClean="0"/>
              <a:t>…are meaningful in education</a:t>
            </a:r>
          </a:p>
          <a:p>
            <a:pPr>
              <a:buNone/>
            </a:pPr>
            <a:r>
              <a:rPr lang="en-US" altLang="zh-CN" dirty="0" smtClean="0"/>
              <a:t>   Remind us that how hard a mother is</a:t>
            </a:r>
          </a:p>
          <a:p>
            <a:r>
              <a:rPr lang="en-US" altLang="zh-CN" dirty="0" smtClean="0"/>
              <a:t>Have entered less than a few decades, western festivals let people worry about the invasion of foreign culture, especially religious festivals.</a:t>
            </a:r>
          </a:p>
          <a:p>
            <a:r>
              <a:rPr lang="en-US" altLang="zh-CN" dirty="0" smtClean="0"/>
              <a:t>Some like it very much.</a:t>
            </a:r>
            <a:endParaRPr lang="zh-CN" altLang="en-US" dirty="0"/>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highlights</a:t>
            </a:r>
            <a:endParaRPr lang="zh-CN" altLang="en-US" dirty="0"/>
          </a:p>
        </p:txBody>
      </p:sp>
      <p:sp>
        <p:nvSpPr>
          <p:cNvPr id="3" name="内容占位符 2"/>
          <p:cNvSpPr>
            <a:spLocks noGrp="1"/>
          </p:cNvSpPr>
          <p:nvPr>
            <p:ph idx="1"/>
          </p:nvPr>
        </p:nvSpPr>
        <p:spPr>
          <a:xfrm>
            <a:off x="323528" y="1412776"/>
            <a:ext cx="8424936" cy="5112568"/>
          </a:xfrm>
        </p:spPr>
        <p:txBody>
          <a:bodyPr>
            <a:normAutofit fontScale="85000" lnSpcReduction="20000"/>
          </a:bodyPr>
          <a:lstStyle/>
          <a:p>
            <a:r>
              <a:rPr lang="en-US" altLang="zh-CN" dirty="0" smtClean="0"/>
              <a:t>Expand one’s outlook</a:t>
            </a:r>
          </a:p>
          <a:p>
            <a:r>
              <a:rPr lang="en-US" altLang="zh-CN" dirty="0" smtClean="0"/>
              <a:t>Broaden one’s horizons</a:t>
            </a:r>
          </a:p>
          <a:p>
            <a:r>
              <a:rPr lang="en-US" altLang="zh-CN" dirty="0" smtClean="0"/>
              <a:t>carry on educational meaning</a:t>
            </a:r>
          </a:p>
          <a:p>
            <a:r>
              <a:rPr lang="en-US" altLang="zh-CN" dirty="0" smtClean="0"/>
              <a:t>Global village</a:t>
            </a:r>
          </a:p>
          <a:p>
            <a:r>
              <a:rPr lang="en-US" altLang="zh-CN" dirty="0" smtClean="0"/>
              <a:t>Believe it to be highly necessary</a:t>
            </a:r>
          </a:p>
          <a:p>
            <a:r>
              <a:rPr lang="en-US" altLang="zh-CN" dirty="0" smtClean="0"/>
              <a:t>…would have a negative effect on…, </a:t>
            </a:r>
            <a:r>
              <a:rPr lang="en-US" altLang="zh-CN" dirty="0" smtClean="0">
                <a:solidFill>
                  <a:srgbClr val="FF0000"/>
                </a:solidFill>
              </a:rPr>
              <a:t>and thus </a:t>
            </a:r>
            <a:r>
              <a:rPr lang="en-US" altLang="zh-CN" dirty="0" smtClean="0"/>
              <a:t>our enthusiasm for traditional culture </a:t>
            </a:r>
            <a:r>
              <a:rPr lang="en-US" altLang="zh-CN" dirty="0" smtClean="0">
                <a:solidFill>
                  <a:srgbClr val="FF0000"/>
                </a:solidFill>
              </a:rPr>
              <a:t>would/may/might decline</a:t>
            </a:r>
            <a:r>
              <a:rPr lang="en-US" altLang="zh-CN" dirty="0" smtClean="0"/>
              <a:t>. </a:t>
            </a:r>
            <a:r>
              <a:rPr lang="zh-CN" altLang="en-US" dirty="0" smtClean="0"/>
              <a:t>（</a:t>
            </a:r>
            <a:r>
              <a:rPr lang="en-US" altLang="zh-CN" dirty="0" smtClean="0"/>
              <a:t>weaken one’s interest </a:t>
            </a:r>
            <a:r>
              <a:rPr lang="en-US" altLang="zh-CN" b="1" u="sng" dirty="0" smtClean="0">
                <a:solidFill>
                  <a:srgbClr val="FF0000"/>
                </a:solidFill>
              </a:rPr>
              <a:t>in</a:t>
            </a:r>
            <a:r>
              <a:rPr lang="en-US" altLang="zh-CN" dirty="0" smtClean="0"/>
              <a:t>…)</a:t>
            </a:r>
          </a:p>
          <a:p>
            <a:r>
              <a:rPr lang="en-US" altLang="zh-CN" dirty="0" smtClean="0"/>
              <a:t>Embrace  western festivals</a:t>
            </a:r>
          </a:p>
          <a:p>
            <a:r>
              <a:rPr lang="en-US" altLang="zh-CN" dirty="0" smtClean="0"/>
              <a:t>Stay rational</a:t>
            </a:r>
          </a:p>
          <a:p>
            <a:r>
              <a:rPr lang="en-US" altLang="zh-CN" dirty="0" smtClean="0"/>
              <a:t>Place more emphasis on….</a:t>
            </a:r>
          </a:p>
          <a:p>
            <a:r>
              <a:rPr lang="en-US" altLang="zh-CN" dirty="0" smtClean="0"/>
              <a:t>If not us, who? If not now, when?</a:t>
            </a:r>
          </a:p>
          <a:p>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linds(horizontal)">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blinds(horizontal)">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blinds(horizontal)">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blinds(horizontal)">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blinds(horizontal)">
                                      <p:cBhvr>
                                        <p:cTn id="52"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smtClean="0"/>
              <a:t>The beauty of the world lies in its diversity.</a:t>
            </a:r>
          </a:p>
          <a:p>
            <a:r>
              <a:rPr lang="en-US" altLang="zh-CN" dirty="0" smtClean="0"/>
              <a:t>The absence of cultural communication just leads to falling behind.</a:t>
            </a:r>
            <a:endParaRPr lang="zh-CN" altLang="en-US" dirty="0"/>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t>试比较：</a:t>
            </a:r>
            <a:endParaRPr lang="en-US" altLang="zh-CN" dirty="0" smtClean="0"/>
          </a:p>
          <a:p>
            <a:r>
              <a:rPr lang="en-US" altLang="zh-CN" dirty="0" smtClean="0"/>
              <a:t>The more festivals we celebrate, the more interest about own festivals will lose.</a:t>
            </a:r>
          </a:p>
          <a:p>
            <a:r>
              <a:rPr lang="en-US" altLang="zh-CN" dirty="0" smtClean="0">
                <a:solidFill>
                  <a:srgbClr val="FF0000"/>
                </a:solidFill>
              </a:rPr>
              <a:t>The more </a:t>
            </a:r>
            <a:r>
              <a:rPr lang="en-US" altLang="zh-CN" u="sng" dirty="0" smtClean="0"/>
              <a:t>popular</a:t>
            </a:r>
            <a:r>
              <a:rPr lang="en-US" altLang="zh-CN" dirty="0" smtClean="0"/>
              <a:t> the western festivals are, </a:t>
            </a:r>
            <a:r>
              <a:rPr lang="en-US" altLang="zh-CN" dirty="0" smtClean="0">
                <a:solidFill>
                  <a:srgbClr val="FF0000"/>
                </a:solidFill>
              </a:rPr>
              <a:t>the less </a:t>
            </a:r>
            <a:r>
              <a:rPr lang="en-US" altLang="zh-CN" u="sng" dirty="0" smtClean="0"/>
              <a:t>influentia</a:t>
            </a:r>
            <a:r>
              <a:rPr lang="en-US" altLang="zh-CN" dirty="0" smtClean="0"/>
              <a:t>l our traditional festivals will be.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normAutofit lnSpcReduction="10000"/>
          </a:bodyPr>
          <a:lstStyle/>
          <a:p>
            <a:r>
              <a:rPr lang="zh-CN" altLang="en-US" dirty="0" smtClean="0"/>
              <a:t>试比较：</a:t>
            </a:r>
            <a:endParaRPr lang="en-US" altLang="zh-CN" dirty="0" smtClean="0"/>
          </a:p>
          <a:p>
            <a:r>
              <a:rPr lang="en-US" altLang="zh-CN" dirty="0" smtClean="0"/>
              <a:t>Some festivals are of vital importance for they </a:t>
            </a:r>
            <a:r>
              <a:rPr lang="en-US" altLang="zh-CN" i="1" dirty="0" smtClean="0"/>
              <a:t>educate</a:t>
            </a:r>
            <a:r>
              <a:rPr lang="en-US" altLang="zh-CN" dirty="0" smtClean="0"/>
              <a:t> us to forgive and love, such as Mother’s Day and Thanksgiving Day.</a:t>
            </a:r>
          </a:p>
          <a:p>
            <a:r>
              <a:rPr lang="en-US" altLang="zh-CN" dirty="0" smtClean="0"/>
              <a:t> Some festivals are of vital importance for they </a:t>
            </a:r>
            <a:r>
              <a:rPr lang="en-US" altLang="zh-CN" b="1" i="1" dirty="0" smtClean="0"/>
              <a:t>encourage</a:t>
            </a:r>
            <a:r>
              <a:rPr lang="en-US" altLang="zh-CN" dirty="0" smtClean="0"/>
              <a:t> us to show our </a:t>
            </a:r>
            <a:r>
              <a:rPr lang="en-US" altLang="zh-CN" dirty="0" smtClean="0">
                <a:solidFill>
                  <a:srgbClr val="FF0000"/>
                </a:solidFill>
              </a:rPr>
              <a:t>love and gratitude</a:t>
            </a:r>
            <a:r>
              <a:rPr lang="en-US" altLang="zh-CN" dirty="0" smtClean="0"/>
              <a:t> to people </a:t>
            </a:r>
            <a:r>
              <a:rPr lang="en-US" altLang="zh-CN" dirty="0" smtClean="0">
                <a:solidFill>
                  <a:srgbClr val="FF0000"/>
                </a:solidFill>
              </a:rPr>
              <a:t>who have brightened/polished our life</a:t>
            </a:r>
            <a:r>
              <a:rPr lang="en-US" altLang="zh-CN" dirty="0" smtClean="0"/>
              <a:t>, such as </a:t>
            </a:r>
            <a:r>
              <a:rPr lang="en-US" altLang="zh-CN" dirty="0" smtClean="0">
                <a:solidFill>
                  <a:srgbClr val="FF0000"/>
                </a:solidFill>
              </a:rPr>
              <a:t>Mother’s Day and Thanksgiving Day.</a:t>
            </a:r>
            <a:endParaRPr lang="zh-CN" altLang="en-US" dirty="0" smtClean="0">
              <a:solidFill>
                <a:srgbClr val="FF0000"/>
              </a:solidFill>
            </a:endParaRPr>
          </a:p>
          <a:p>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6362</TotalTime>
  <Words>7236</Words>
  <Application>Microsoft Office PowerPoint</Application>
  <PresentationFormat>全屏显示(4:3)</PresentationFormat>
  <Paragraphs>678</Paragraphs>
  <Slides>107</Slides>
  <Notes>1</Notes>
  <HiddenSlides>0</HiddenSlides>
  <MMClips>0</MMClips>
  <ScaleCrop>false</ScaleCrop>
  <HeadingPairs>
    <vt:vector size="4" baseType="variant">
      <vt:variant>
        <vt:lpstr>主题</vt:lpstr>
      </vt:variant>
      <vt:variant>
        <vt:i4>1</vt:i4>
      </vt:variant>
      <vt:variant>
        <vt:lpstr>幻灯片标题</vt:lpstr>
      </vt:variant>
      <vt:variant>
        <vt:i4>107</vt:i4>
      </vt:variant>
    </vt:vector>
  </HeadingPairs>
  <TitlesOfParts>
    <vt:vector size="108" baseType="lpstr">
      <vt:lpstr>Office 主题</vt:lpstr>
      <vt:lpstr>幻灯片 1</vt:lpstr>
      <vt:lpstr>幻灯片 2</vt:lpstr>
      <vt:lpstr>幻灯片 3</vt:lpstr>
      <vt:lpstr>幻灯片 4</vt:lpstr>
      <vt:lpstr>幻灯片 5</vt:lpstr>
      <vt:lpstr>NCE</vt:lpstr>
      <vt:lpstr>幻灯片 7</vt:lpstr>
      <vt:lpstr>幻灯片 8</vt:lpstr>
      <vt:lpstr>草稿4步法</vt:lpstr>
      <vt:lpstr>幻灯片 10</vt:lpstr>
      <vt:lpstr>幻灯片 11</vt:lpstr>
      <vt:lpstr>幻灯片 12</vt:lpstr>
      <vt:lpstr>音乐对于儿童教育的作用</vt:lpstr>
      <vt:lpstr>幻灯片 14</vt:lpstr>
      <vt:lpstr>幻灯片 15</vt:lpstr>
      <vt:lpstr>selfie</vt:lpstr>
      <vt:lpstr>幻灯片 17</vt:lpstr>
      <vt:lpstr>幻灯片 18</vt:lpstr>
      <vt:lpstr>highlights</vt:lpstr>
      <vt:lpstr>幻灯片 20</vt:lpstr>
      <vt:lpstr>幻灯片 21</vt:lpstr>
      <vt:lpstr>幻灯片 22</vt:lpstr>
      <vt:lpstr>幻灯片 23</vt:lpstr>
      <vt:lpstr>幻灯片 24</vt:lpstr>
      <vt:lpstr>幻灯片 25</vt:lpstr>
      <vt:lpstr>幻灯片 26</vt:lpstr>
      <vt:lpstr>幻灯片 27</vt:lpstr>
      <vt:lpstr>幻灯片 28</vt:lpstr>
      <vt:lpstr>幻灯片 29</vt:lpstr>
      <vt:lpstr>幻灯片 30</vt:lpstr>
      <vt:lpstr>bugs</vt:lpstr>
      <vt:lpstr>幻灯片 32</vt:lpstr>
      <vt:lpstr>幻灯片 33</vt:lpstr>
      <vt:lpstr>幻灯片 34</vt:lpstr>
      <vt:lpstr>幻灯片 35</vt:lpstr>
      <vt:lpstr>幻灯片 36</vt:lpstr>
      <vt:lpstr>幻灯片 37</vt:lpstr>
      <vt:lpstr>幻灯片 38</vt:lpstr>
      <vt:lpstr>幻灯片 39</vt:lpstr>
      <vt:lpstr>NCE37</vt:lpstr>
      <vt:lpstr>幻灯片 41</vt:lpstr>
      <vt:lpstr>幻灯片 42</vt:lpstr>
      <vt:lpstr>幻灯片 43</vt:lpstr>
      <vt:lpstr>When I have a different opinion</vt:lpstr>
      <vt:lpstr>幻灯片 45</vt:lpstr>
      <vt:lpstr>幻灯片 46</vt:lpstr>
      <vt:lpstr>幻灯片 47</vt:lpstr>
      <vt:lpstr>幻灯片 48</vt:lpstr>
      <vt:lpstr>幻灯片 49</vt:lpstr>
      <vt:lpstr>How to overcome your laziness</vt:lpstr>
      <vt:lpstr>幻灯片 51</vt:lpstr>
      <vt:lpstr>书信</vt:lpstr>
      <vt:lpstr>幻灯片 53</vt:lpstr>
      <vt:lpstr>highlights</vt:lpstr>
      <vt:lpstr>幻灯片 55</vt:lpstr>
      <vt:lpstr>幻灯片 56</vt:lpstr>
      <vt:lpstr>BUGS</vt:lpstr>
      <vt:lpstr>幻灯片 58</vt:lpstr>
      <vt:lpstr>幻灯片 59</vt:lpstr>
      <vt:lpstr>5 become 1</vt:lpstr>
      <vt:lpstr>幻灯片 61</vt:lpstr>
      <vt:lpstr>A possible draft</vt:lpstr>
      <vt:lpstr>linkers</vt:lpstr>
      <vt:lpstr>Bugs:Para 1</vt:lpstr>
      <vt:lpstr>Para 2</vt:lpstr>
      <vt:lpstr>易混淆词汇</vt:lpstr>
      <vt:lpstr>highlights</vt:lpstr>
      <vt:lpstr>谚语</vt:lpstr>
      <vt:lpstr>幻灯片 69</vt:lpstr>
      <vt:lpstr>8类linkers</vt:lpstr>
      <vt:lpstr>幻灯片 71</vt:lpstr>
      <vt:lpstr>幻灯片 72</vt:lpstr>
      <vt:lpstr>幻灯片 73</vt:lpstr>
      <vt:lpstr>幻灯片 74</vt:lpstr>
      <vt:lpstr>幻灯片 75</vt:lpstr>
      <vt:lpstr>结构，逻辑</vt:lpstr>
      <vt:lpstr>语法，词汇</vt:lpstr>
      <vt:lpstr>structure</vt:lpstr>
      <vt:lpstr>highlights</vt:lpstr>
      <vt:lpstr>bugs</vt:lpstr>
      <vt:lpstr>幻灯片 81</vt:lpstr>
      <vt:lpstr>幻灯片 82</vt:lpstr>
      <vt:lpstr>幻灯片 83</vt:lpstr>
      <vt:lpstr>outline</vt:lpstr>
      <vt:lpstr>二联英语作文词汇</vt:lpstr>
      <vt:lpstr>bugs</vt:lpstr>
      <vt:lpstr>幻灯片 87</vt:lpstr>
      <vt:lpstr>highlights</vt:lpstr>
      <vt:lpstr>structure</vt:lpstr>
      <vt:lpstr>highlights</vt:lpstr>
      <vt:lpstr>幻灯片 91</vt:lpstr>
      <vt:lpstr>bugs</vt:lpstr>
      <vt:lpstr>幻灯片 93</vt:lpstr>
      <vt:lpstr>bugs</vt:lpstr>
      <vt:lpstr>中式思维</vt:lpstr>
      <vt:lpstr>highlights</vt:lpstr>
      <vt:lpstr>幻灯片 97</vt:lpstr>
      <vt:lpstr>幻灯片 98</vt:lpstr>
      <vt:lpstr>幻灯片 99</vt:lpstr>
      <vt:lpstr>幻灯片 100</vt:lpstr>
      <vt:lpstr>幻灯片 101</vt:lpstr>
      <vt:lpstr>幻灯片 102</vt:lpstr>
      <vt:lpstr>套卷35作文</vt:lpstr>
      <vt:lpstr>幻灯片 104</vt:lpstr>
      <vt:lpstr>highlights</vt:lpstr>
      <vt:lpstr>幻灯片 106</vt:lpstr>
      <vt:lpstr>幻灯片 107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USER</dc:creator>
  <cp:lastModifiedBy>USER</cp:lastModifiedBy>
  <cp:revision>156</cp:revision>
  <dcterms:created xsi:type="dcterms:W3CDTF">2015-03-03T02:30:33Z</dcterms:created>
  <dcterms:modified xsi:type="dcterms:W3CDTF">2016-01-22T02:48:12Z</dcterms:modified>
</cp:coreProperties>
</file>