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3" r:id="rId6"/>
    <p:sldId id="274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357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180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48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65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779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47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30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95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52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18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50E4-F765-4A3A-A141-699D45EB8B8D}" type="datetimeFigureOut">
              <a:rPr lang="zh-CN" altLang="en-US" smtClean="0"/>
              <a:pPr/>
              <a:t>2016-6-04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6227-332D-4A03-BA6E-F08305E981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89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聊聊我们的考试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617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III. 5/7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识别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纠结项：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无害，但对上下文</a:t>
            </a:r>
            <a:r>
              <a:rPr lang="zh-CN" altLang="en-US" b="1" dirty="0" smtClean="0"/>
              <a:t>内容、连贯</a:t>
            </a:r>
            <a:r>
              <a:rPr lang="zh-CN" altLang="en-US" dirty="0" smtClean="0"/>
              <a:t>无贡献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zh-CN" altLang="en-US" b="1" dirty="0" smtClean="0"/>
              <a:t>话题走偏</a:t>
            </a:r>
            <a:r>
              <a:rPr lang="zh-CN" altLang="en-US" dirty="0" smtClean="0"/>
              <a:t>：引入了新话题，但下文没有任何展开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3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IV. Grammar Blanks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b="1" u="sng" dirty="0" smtClean="0">
                <a:solidFill>
                  <a:srgbClr val="0070C0"/>
                </a:solidFill>
              </a:rPr>
              <a:t>a.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不给定词填空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a/an/the</a:t>
            </a:r>
          </a:p>
          <a:p>
            <a:r>
              <a:rPr lang="en-US" altLang="zh-CN" dirty="0" smtClean="0"/>
              <a:t>pron.</a:t>
            </a:r>
          </a:p>
          <a:p>
            <a:r>
              <a:rPr lang="en-US" altLang="zh-CN" dirty="0" smtClean="0"/>
              <a:t>prep.</a:t>
            </a:r>
          </a:p>
          <a:p>
            <a:r>
              <a:rPr lang="zh-CN" altLang="en-US" dirty="0" smtClean="0"/>
              <a:t>并列句连接词</a:t>
            </a:r>
            <a:r>
              <a:rPr lang="en-US" altLang="zh-CN" dirty="0" smtClean="0"/>
              <a:t>(and/or/but)</a:t>
            </a:r>
            <a:r>
              <a:rPr lang="zh-CN" altLang="en-US" dirty="0" smtClean="0"/>
              <a:t>及</a:t>
            </a:r>
            <a:r>
              <a:rPr lang="zh-CN" altLang="en-US" dirty="0"/>
              <a:t>三类</a:t>
            </a:r>
            <a:r>
              <a:rPr lang="zh-CN" altLang="en-US" dirty="0" smtClean="0"/>
              <a:t>从句引导词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u="sng" dirty="0" smtClean="0">
                <a:solidFill>
                  <a:srgbClr val="0070C0"/>
                </a:solidFill>
              </a:rPr>
              <a:t>b.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给定词</a:t>
            </a:r>
            <a:endParaRPr lang="zh-CN" altLang="en-U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9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V. Correction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/>
          </a:bodyPr>
          <a:lstStyle/>
          <a:p>
            <a:r>
              <a:rPr lang="zh-CN" altLang="en-US" b="1" u="sng" dirty="0" smtClean="0">
                <a:solidFill>
                  <a:srgbClr val="0070C0"/>
                </a:solidFill>
              </a:rPr>
              <a:t>规则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a. </a:t>
            </a:r>
            <a:r>
              <a:rPr lang="zh-CN" altLang="en-US" dirty="0" smtClean="0"/>
              <a:t>一添加一删除共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添在线下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右斜线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9566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V</a:t>
            </a:r>
            <a:r>
              <a:rPr lang="en-US" altLang="zh-CN" b="1" dirty="0">
                <a:solidFill>
                  <a:srgbClr val="0070C0"/>
                </a:solidFill>
              </a:rPr>
              <a:t>I</a:t>
            </a:r>
            <a:r>
              <a:rPr lang="en-US" altLang="zh-CN" b="1" dirty="0" smtClean="0">
                <a:solidFill>
                  <a:srgbClr val="0070C0"/>
                </a:solidFill>
              </a:rPr>
              <a:t>. Writing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252520" cy="506916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</a:rPr>
              <a:t>分钟审题</a:t>
            </a:r>
            <a:r>
              <a:rPr lang="zh-CN" altLang="en-US" dirty="0"/>
              <a:t>：</a:t>
            </a:r>
            <a:r>
              <a:rPr lang="zh-CN" altLang="en-US" b="1" dirty="0" smtClean="0">
                <a:solidFill>
                  <a:srgbClr val="C00000"/>
                </a:solidFill>
              </a:rPr>
              <a:t>交际对象</a:t>
            </a:r>
            <a:r>
              <a:rPr lang="zh-CN" altLang="en-US" dirty="0" smtClean="0"/>
              <a:t>；</a:t>
            </a:r>
            <a:r>
              <a:rPr lang="zh-CN" altLang="en-US" b="1" dirty="0" smtClean="0">
                <a:solidFill>
                  <a:srgbClr val="C00000"/>
                </a:solidFill>
              </a:rPr>
              <a:t>要点决定段落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设计和思考：语言质量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内容质量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书信第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段信息准确、语言质量高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行？</a:t>
            </a:r>
            <a:r>
              <a:rPr lang="en-US" altLang="zh-CN" dirty="0" smtClean="0"/>
              <a:t>10</a:t>
            </a:r>
            <a:r>
              <a:rPr lang="zh-CN" altLang="en-US" dirty="0" smtClean="0"/>
              <a:t>行？</a:t>
            </a:r>
            <a:endParaRPr lang="en-US" altLang="zh-CN" dirty="0" smtClean="0"/>
          </a:p>
          <a:p>
            <a:r>
              <a:rPr lang="zh-CN" altLang="en-US" dirty="0" smtClean="0"/>
              <a:t>书信？</a:t>
            </a:r>
            <a:endParaRPr lang="en-US" altLang="zh-CN" dirty="0" smtClean="0"/>
          </a:p>
          <a:p>
            <a:r>
              <a:rPr lang="zh-CN" altLang="en-US" u="sng" dirty="0" smtClean="0"/>
              <a:t>有效完成</a:t>
            </a:r>
            <a:r>
              <a:rPr lang="zh-CN" altLang="en-US" b="1" u="sng" dirty="0" smtClean="0"/>
              <a:t>写作要求</a:t>
            </a:r>
            <a:r>
              <a:rPr lang="zh-CN" altLang="en-US" u="sng" dirty="0" smtClean="0"/>
              <a:t>；</a:t>
            </a:r>
            <a:r>
              <a:rPr lang="zh-CN" altLang="en-US" b="1" u="sng" dirty="0" smtClean="0"/>
              <a:t>语言质量</a:t>
            </a:r>
            <a:r>
              <a:rPr lang="en-US" altLang="zh-CN" b="1" u="sng" dirty="0" smtClean="0"/>
              <a:t>+</a:t>
            </a:r>
            <a:r>
              <a:rPr lang="zh-CN" altLang="en-US" b="1" u="sng" dirty="0" smtClean="0"/>
              <a:t>内容质量</a:t>
            </a:r>
            <a:endParaRPr lang="en-US" altLang="zh-CN" b="1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41057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理想的心态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252520" cy="506916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We are prepared! ~</a:t>
            </a: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We have confidence in ourselves!~</a:t>
            </a:r>
            <a:r>
              <a:rPr lang="zh-CN" altLang="en-US" b="1" dirty="0" smtClean="0">
                <a:solidFill>
                  <a:srgbClr val="0070C0"/>
                </a:solidFill>
              </a:rPr>
              <a:t/>
            </a:r>
            <a:br>
              <a:rPr lang="zh-CN" altLang="en-US" b="1" dirty="0" smtClean="0">
                <a:solidFill>
                  <a:srgbClr val="0070C0"/>
                </a:solidFill>
              </a:rPr>
            </a:b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有难题难句的心理准备；合作心理！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偏题大家一样</a:t>
            </a:r>
            <a:r>
              <a:rPr lang="en-US" altLang="zh-CN" dirty="0" smtClean="0"/>
              <a:t>(1%)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耐心细心答好</a:t>
            </a:r>
            <a:r>
              <a:rPr lang="en-US" altLang="zh-CN" dirty="0" smtClean="0"/>
              <a:t>90%-95%</a:t>
            </a:r>
            <a:r>
              <a:rPr lang="zh-CN" altLang="en-US" dirty="0" smtClean="0"/>
              <a:t>的基础题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24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保温题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6</a:t>
            </a:r>
            <a:r>
              <a:rPr lang="zh-CN" altLang="en-US" b="1" dirty="0" smtClean="0">
                <a:solidFill>
                  <a:srgbClr val="0070C0"/>
                </a:solidFill>
              </a:rPr>
              <a:t>月</a:t>
            </a:r>
            <a:r>
              <a:rPr lang="en-US" altLang="zh-CN" b="1" dirty="0" smtClean="0">
                <a:solidFill>
                  <a:srgbClr val="0070C0"/>
                </a:solidFill>
              </a:rPr>
              <a:t>7</a:t>
            </a:r>
            <a:r>
              <a:rPr lang="zh-CN" altLang="en-US" b="1" dirty="0" smtClean="0">
                <a:solidFill>
                  <a:srgbClr val="0070C0"/>
                </a:solidFill>
              </a:rPr>
              <a:t>日晚</a:t>
            </a:r>
            <a:r>
              <a:rPr lang="en-US" altLang="zh-CN" b="1" dirty="0" smtClean="0">
                <a:solidFill>
                  <a:srgbClr val="0070C0"/>
                </a:solidFill>
              </a:rPr>
              <a:t>&amp;6</a:t>
            </a:r>
            <a:r>
              <a:rPr lang="zh-CN" altLang="en-US" b="1" dirty="0" smtClean="0">
                <a:solidFill>
                  <a:srgbClr val="0070C0"/>
                </a:solidFill>
              </a:rPr>
              <a:t>月</a:t>
            </a:r>
            <a:r>
              <a:rPr lang="en-US" altLang="zh-CN" b="1" dirty="0" smtClean="0">
                <a:solidFill>
                  <a:srgbClr val="0070C0"/>
                </a:solidFill>
              </a:rPr>
              <a:t>8</a:t>
            </a:r>
            <a:r>
              <a:rPr lang="zh-CN" altLang="en-US" b="1" dirty="0" smtClean="0">
                <a:solidFill>
                  <a:srgbClr val="0070C0"/>
                </a:solidFill>
              </a:rPr>
              <a:t>日中午：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临门 </a:t>
            </a:r>
            <a:r>
              <a:rPr lang="en-US" altLang="zh-CN" dirty="0" smtClean="0"/>
              <a:t>1/2</a:t>
            </a:r>
            <a:endParaRPr lang="en-US" altLang="zh-CN" dirty="0"/>
          </a:p>
          <a:p>
            <a:r>
              <a:rPr lang="en-US" altLang="zh-CN" dirty="0" smtClean="0"/>
              <a:t>2. L. E. 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自选一套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写作：押题（三）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zh-CN" altLang="en-US" dirty="0" smtClean="0"/>
              <a:t>错题集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作文范文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377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5527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zh-CN" sz="3800" b="1" dirty="0"/>
              <a:t>第二节书面表达（满分</a:t>
            </a:r>
            <a:r>
              <a:rPr lang="en-US" altLang="zh-CN" sz="3800" b="1" dirty="0"/>
              <a:t>25</a:t>
            </a:r>
            <a:r>
              <a:rPr lang="zh-CN" altLang="zh-CN" sz="3800" b="1" dirty="0"/>
              <a:t>分）（注意：在试题卷上作答无效）</a:t>
            </a:r>
          </a:p>
          <a:p>
            <a:pPr marL="0" indent="0">
              <a:buNone/>
            </a:pPr>
            <a:r>
              <a:rPr lang="en-US" altLang="zh-CN" sz="3800" dirty="0"/>
              <a:t>	</a:t>
            </a:r>
            <a:r>
              <a:rPr lang="zh-CN" altLang="zh-CN" sz="3800" dirty="0" smtClean="0"/>
              <a:t>假定</a:t>
            </a:r>
            <a:r>
              <a:rPr lang="zh-CN" altLang="zh-CN" sz="3800" dirty="0"/>
              <a:t>你是李华，从互联网（</a:t>
            </a:r>
            <a:r>
              <a:rPr lang="en-US" altLang="zh-CN" sz="3800" dirty="0"/>
              <a:t>the Internet</a:t>
            </a:r>
            <a:r>
              <a:rPr lang="zh-CN" altLang="zh-CN" sz="3800" dirty="0"/>
              <a:t>）上得知一个国际中学生组织将在新加坡</a:t>
            </a:r>
            <a:r>
              <a:rPr lang="en-US" altLang="zh-CN" sz="3800" dirty="0"/>
              <a:t>(Singapore)</a:t>
            </a:r>
            <a:r>
              <a:rPr lang="zh-CN" altLang="zh-CN" sz="3800" dirty="0"/>
              <a:t>举办夏令营，欢迎各国学生参加。请写一封电子邮件申请参加。</a:t>
            </a:r>
            <a:r>
              <a:rPr lang="en-US" altLang="zh-CN" sz="3800" dirty="0"/>
              <a:t/>
            </a:r>
            <a:br>
              <a:rPr lang="en-US" altLang="zh-CN" sz="3800" dirty="0"/>
            </a:br>
            <a:r>
              <a:rPr lang="zh-CN" altLang="zh-CN" sz="3800" dirty="0"/>
              <a:t>内容主要包括：</a:t>
            </a:r>
          </a:p>
          <a:p>
            <a:pPr marL="0" indent="0">
              <a:buNone/>
            </a:pPr>
            <a:r>
              <a:rPr lang="en-US" altLang="zh-CN" sz="3800" dirty="0"/>
              <a:t>1.</a:t>
            </a:r>
            <a:r>
              <a:rPr lang="zh-CN" altLang="zh-CN" sz="3800" dirty="0"/>
              <a:t>自我介绍</a:t>
            </a:r>
            <a:r>
              <a:rPr lang="en-US" altLang="zh-CN" sz="3800" dirty="0"/>
              <a:t>(</a:t>
            </a:r>
            <a:r>
              <a:rPr lang="zh-CN" altLang="zh-CN" sz="3800" dirty="0"/>
              <a:t>包括英语能力</a:t>
            </a:r>
            <a:r>
              <a:rPr lang="en-US" altLang="zh-CN" sz="3800" dirty="0"/>
              <a:t>);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2.</a:t>
            </a:r>
            <a:r>
              <a:rPr lang="zh-CN" altLang="zh-CN" sz="3800" dirty="0"/>
              <a:t>参加意图（介绍中国、了解其他国家）；</a:t>
            </a:r>
          </a:p>
          <a:p>
            <a:pPr marL="0" indent="0">
              <a:buNone/>
            </a:pPr>
            <a:r>
              <a:rPr lang="en-US" altLang="zh-CN" sz="3800" dirty="0"/>
              <a:t>3.</a:t>
            </a:r>
            <a:r>
              <a:rPr lang="zh-CN" altLang="zh-CN" sz="3800" dirty="0"/>
              <a:t>希望获准</a:t>
            </a:r>
            <a:r>
              <a:rPr lang="zh-CN" altLang="zh-CN" sz="3800" dirty="0" smtClean="0"/>
              <a:t>。</a:t>
            </a:r>
            <a:endParaRPr lang="en-US" altLang="zh-CN" sz="3800" dirty="0" smtClean="0"/>
          </a:p>
          <a:p>
            <a:pPr marL="0" indent="0">
              <a:buNone/>
            </a:pPr>
            <a:r>
              <a:rPr lang="en-US" altLang="zh-CN" sz="3800" dirty="0" smtClean="0"/>
              <a:t> </a:t>
            </a:r>
            <a:endParaRPr lang="zh-CN" altLang="zh-CN" sz="3800" dirty="0"/>
          </a:p>
          <a:p>
            <a:pPr marL="0" indent="0">
              <a:buNone/>
            </a:pPr>
            <a:r>
              <a:rPr lang="zh-CN" altLang="zh-CN" sz="3800" dirty="0"/>
              <a:t>注意：</a:t>
            </a:r>
          </a:p>
          <a:p>
            <a:pPr marL="0" indent="0">
              <a:buNone/>
            </a:pPr>
            <a:r>
              <a:rPr lang="en-US" altLang="zh-CN" sz="3800" dirty="0"/>
              <a:t>1.</a:t>
            </a:r>
            <a:r>
              <a:rPr lang="zh-CN" altLang="zh-CN" sz="3800" dirty="0"/>
              <a:t>词数</a:t>
            </a:r>
            <a:r>
              <a:rPr lang="en-US" altLang="zh-CN" sz="3800" dirty="0"/>
              <a:t>100</a:t>
            </a:r>
            <a:r>
              <a:rPr lang="zh-CN" altLang="zh-CN" sz="3800" dirty="0"/>
              <a:t>左右：</a:t>
            </a:r>
          </a:p>
          <a:p>
            <a:pPr marL="0" indent="0">
              <a:buNone/>
            </a:pPr>
            <a:r>
              <a:rPr lang="en-US" altLang="zh-CN" sz="3800" dirty="0"/>
              <a:t>2.</a:t>
            </a:r>
            <a:r>
              <a:rPr lang="zh-CN" altLang="zh-CN" sz="3800" dirty="0"/>
              <a:t>可以适当增加细节，以使行文连贯</a:t>
            </a:r>
          </a:p>
          <a:p>
            <a:pPr marL="0" indent="0">
              <a:buNone/>
            </a:pPr>
            <a:r>
              <a:rPr lang="en-US" altLang="zh-CN" sz="3800" dirty="0"/>
              <a:t>3.</a:t>
            </a:r>
            <a:r>
              <a:rPr lang="zh-CN" altLang="zh-CN" sz="3800" dirty="0"/>
              <a:t>邮件开头和结尾已为你写好</a:t>
            </a:r>
            <a:r>
              <a:rPr lang="zh-CN" altLang="zh-CN" sz="3800" dirty="0" smtClean="0"/>
              <a:t>。</a:t>
            </a:r>
            <a:endParaRPr lang="en-US" altLang="zh-CN" sz="3800" dirty="0" smtClean="0"/>
          </a:p>
          <a:p>
            <a:pPr marL="0" indent="0">
              <a:buNone/>
            </a:pPr>
            <a:endParaRPr lang="zh-CN" altLang="zh-CN" sz="3800" dirty="0"/>
          </a:p>
          <a:p>
            <a:pPr marL="0" indent="0">
              <a:buNone/>
            </a:pPr>
            <a:r>
              <a:rPr lang="en-US" altLang="zh-CN" dirty="0"/>
              <a:t>Dear Sir or Madam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altLang="zh-CN" dirty="0" smtClean="0"/>
              <a:t>Regards</a:t>
            </a:r>
            <a:r>
              <a:rPr lang="en-US" altLang="zh-CN" dirty="0"/>
              <a:t>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Li </a:t>
            </a:r>
            <a:r>
              <a:rPr lang="en-US" altLang="zh-CN" dirty="0" err="1"/>
              <a:t>Hua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378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1. </a:t>
            </a:r>
            <a:r>
              <a:rPr lang="zh-CN" altLang="en-US" b="1" dirty="0" smtClean="0">
                <a:solidFill>
                  <a:srgbClr val="0070C0"/>
                </a:solidFill>
              </a:rPr>
              <a:t>有点紧张吗？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506916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17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2. </a:t>
            </a:r>
            <a:r>
              <a:rPr lang="zh-CN" altLang="en-US" b="1" dirty="0" smtClean="0">
                <a:solidFill>
                  <a:srgbClr val="0070C0"/>
                </a:solidFill>
              </a:rPr>
              <a:t>一场什么样的考试？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仪式感很强 （探测仪，手机禁止，监考老师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人，条形码，发卷收卷程序严格）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对考生友好，公平竞争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实质：写四套卷子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d. </a:t>
            </a:r>
            <a:r>
              <a:rPr lang="zh-CN" altLang="en-US" dirty="0" smtClean="0"/>
              <a:t>细心，耐心，静心，信心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135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3. </a:t>
            </a:r>
            <a:r>
              <a:rPr lang="zh-CN" altLang="en-US" b="1" dirty="0" smtClean="0">
                <a:solidFill>
                  <a:srgbClr val="0070C0"/>
                </a:solidFill>
              </a:rPr>
              <a:t>监考老师是什么样的一个人？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0" y="1412776"/>
            <a:ext cx="9108504" cy="50691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高一高二老师，你不认识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，但主要为革命工作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c. </a:t>
            </a:r>
            <a:r>
              <a:rPr lang="zh-CN" altLang="en-US" dirty="0" smtClean="0"/>
              <a:t>对你的试卷、稿纸、答题卡、</a:t>
            </a:r>
            <a:r>
              <a:rPr lang="en-US" altLang="zh-CN" dirty="0" smtClean="0"/>
              <a:t>AB</a:t>
            </a:r>
            <a:r>
              <a:rPr lang="zh-CN" altLang="en-US" dirty="0" smtClean="0"/>
              <a:t>类型、姓名、条形码负责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d. </a:t>
            </a:r>
            <a:r>
              <a:rPr lang="zh-CN" altLang="en-US" dirty="0" smtClean="0"/>
              <a:t>也许想玩手机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e. </a:t>
            </a:r>
            <a:r>
              <a:rPr lang="zh-CN" altLang="en-US" dirty="0" smtClean="0"/>
              <a:t>也许想打瞌睡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f. </a:t>
            </a:r>
            <a:r>
              <a:rPr lang="zh-CN" altLang="en-US" dirty="0" smtClean="0"/>
              <a:t>也许想看看试卷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g. </a:t>
            </a:r>
            <a:r>
              <a:rPr lang="zh-CN" altLang="en-US" dirty="0"/>
              <a:t>被</a:t>
            </a:r>
            <a:r>
              <a:rPr lang="zh-CN" altLang="en-US" dirty="0" smtClean="0"/>
              <a:t>需要感很强烈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礼貌求助都会给你温暖回应的人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空调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桌椅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洗手间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395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4. </a:t>
            </a:r>
            <a:r>
              <a:rPr lang="zh-CN" altLang="en-US" b="1" dirty="0" smtClean="0">
                <a:solidFill>
                  <a:srgbClr val="0070C0"/>
                </a:solidFill>
              </a:rPr>
              <a:t>睡不着怎么办？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5069160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zh-CN" altLang="en-US" dirty="0" smtClean="0"/>
              <a:t>头脑风暴古诗</a:t>
            </a:r>
            <a:r>
              <a:rPr lang="en-US" altLang="zh-CN" dirty="0" smtClean="0"/>
              <a:t>n</a:t>
            </a:r>
            <a:r>
              <a:rPr lang="zh-CN" altLang="en-US" dirty="0" smtClean="0"/>
              <a:t>首、数学公式、英语</a:t>
            </a:r>
            <a:r>
              <a:rPr lang="en-US" altLang="zh-CN" dirty="0" smtClean="0"/>
              <a:t>a</a:t>
            </a:r>
            <a:r>
              <a:rPr lang="zh-CN" altLang="en-US" dirty="0" smtClean="0"/>
              <a:t>字母所有单词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物化生</a:t>
            </a:r>
            <a:r>
              <a:rPr lang="zh-CN" altLang="en-US" dirty="0" smtClean="0"/>
              <a:t>知识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zh-CN" altLang="en-US" dirty="0" smtClean="0"/>
              <a:t>考完英语后那晚可以睡着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984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5. </a:t>
            </a:r>
            <a:r>
              <a:rPr lang="zh-CN" altLang="en-US" b="1" dirty="0" smtClean="0">
                <a:solidFill>
                  <a:srgbClr val="0070C0"/>
                </a:solidFill>
              </a:rPr>
              <a:t>候考看什么？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小规划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 </a:t>
            </a:r>
            <a:r>
              <a:rPr lang="zh-CN" altLang="en-US" dirty="0" smtClean="0"/>
              <a:t>静一会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0722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Reminders</a:t>
            </a:r>
            <a:r>
              <a:rPr lang="en-US" altLang="zh-CN" dirty="0" smtClean="0">
                <a:solidFill>
                  <a:srgbClr val="0070C0"/>
                </a:solidFill>
              </a:rPr>
              <a:t> before the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Gaokao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26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I. Reading Comprehension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50691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</a:rPr>
              <a:t>.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主旨题</a:t>
            </a:r>
            <a:endParaRPr lang="en-US" altLang="zh-CN" b="1" dirty="0" smtClean="0"/>
          </a:p>
          <a:p>
            <a:r>
              <a:rPr lang="en-US" altLang="zh-CN" dirty="0" smtClean="0"/>
              <a:t>a. </a:t>
            </a:r>
            <a:r>
              <a:rPr lang="zh-CN" altLang="en-US" dirty="0" smtClean="0"/>
              <a:t>文章类型（新闻；科技说明文；议论文；记叙文）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主旨</a:t>
            </a:r>
            <a:r>
              <a:rPr lang="zh-CN" altLang="en-US" dirty="0"/>
              <a:t>句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所有段落合意</a:t>
            </a:r>
            <a:endParaRPr lang="en-US" altLang="zh-CN" dirty="0" smtClean="0"/>
          </a:p>
          <a:p>
            <a:r>
              <a:rPr lang="zh-CN" altLang="en-US" u="sng" dirty="0">
                <a:solidFill>
                  <a:srgbClr val="C00000"/>
                </a:solidFill>
              </a:rPr>
              <a:t>这</a:t>
            </a:r>
            <a:r>
              <a:rPr lang="zh-CN" altLang="en-US" u="sng" dirty="0" smtClean="0">
                <a:solidFill>
                  <a:srgbClr val="C00000"/>
                </a:solidFill>
              </a:rPr>
              <a:t>篇文章说了什么？跳出文章想一想！</a:t>
            </a:r>
            <a:endParaRPr lang="en-US" altLang="zh-CN" u="sng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en-US" altLang="zh-CN" b="1" u="sng" dirty="0" smtClean="0">
                <a:solidFill>
                  <a:srgbClr val="0070C0"/>
                </a:solidFill>
              </a:rPr>
              <a:t>2. </a:t>
            </a:r>
            <a:r>
              <a:rPr lang="zh-CN" altLang="en-US" b="1" u="sng" dirty="0" smtClean="0">
                <a:solidFill>
                  <a:srgbClr val="0070C0"/>
                </a:solidFill>
              </a:rPr>
              <a:t>细节题</a:t>
            </a:r>
            <a:endParaRPr lang="en-US" altLang="zh-CN" b="1" u="sng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a. </a:t>
            </a:r>
            <a:r>
              <a:rPr lang="zh-CN" altLang="en-US" dirty="0" smtClean="0"/>
              <a:t>找对信息区域</a:t>
            </a:r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解读原文（耐心读长难句！）</a:t>
            </a:r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比对选项（排除法）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90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II. Cloze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b="1" dirty="0" smtClean="0"/>
              <a:t>小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大</a:t>
            </a:r>
            <a:r>
              <a:rPr lang="zh-CN" altLang="en-US" dirty="0" smtClean="0"/>
              <a:t>上下文；逻辑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解读长难句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c. </a:t>
            </a:r>
            <a:r>
              <a:rPr lang="zh-CN" altLang="en-US" dirty="0"/>
              <a:t>排除法</a:t>
            </a:r>
          </a:p>
        </p:txBody>
      </p:sp>
    </p:spTree>
    <p:extLst>
      <p:ext uri="{BB962C8B-B14F-4D97-AF65-F5344CB8AC3E}">
        <p14:creationId xmlns:p14="http://schemas.microsoft.com/office/powerpoint/2010/main" xmlns="" val="21831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527</Words>
  <Application>Microsoft Office PowerPoint</Application>
  <PresentationFormat>全屏显示(4:3)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聊聊我们的考试</vt:lpstr>
      <vt:lpstr>1. 有点紧张吗？</vt:lpstr>
      <vt:lpstr>2. 一场什么样的考试？</vt:lpstr>
      <vt:lpstr>3. 监考老师是什么样的一个人？</vt:lpstr>
      <vt:lpstr>4. 睡不着怎么办？</vt:lpstr>
      <vt:lpstr>5. 候考看什么？</vt:lpstr>
      <vt:lpstr>Reminders before the Gaokao</vt:lpstr>
      <vt:lpstr>I. Reading Comprehension</vt:lpstr>
      <vt:lpstr>II. Cloze</vt:lpstr>
      <vt:lpstr>III. 5/7</vt:lpstr>
      <vt:lpstr>IV. Grammar Blanks</vt:lpstr>
      <vt:lpstr>V. Correction</vt:lpstr>
      <vt:lpstr>VI. Writing</vt:lpstr>
      <vt:lpstr>理想的心态</vt:lpstr>
      <vt:lpstr>保温题</vt:lpstr>
      <vt:lpstr>幻灯片 16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34</cp:revision>
  <dcterms:created xsi:type="dcterms:W3CDTF">2016-07-03T23:35:11Z</dcterms:created>
  <dcterms:modified xsi:type="dcterms:W3CDTF">2016-06-04T00:56:01Z</dcterms:modified>
</cp:coreProperties>
</file>